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B6195-D0AC-D545-9A74-EAF41503078A}" type="datetimeFigureOut">
              <a:rPr lang="en-US" smtClean="0"/>
              <a:t>8/2/17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F5C3A-A44B-974E-AD0E-01096940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64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.lacity.org/A-Livable-and-Sustainable-City/LASAN-Solid-Resources-Abandoned-Waste-Collection-A/97ra-aqza/data" TargetMode="Externa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128" y="2404534"/>
            <a:ext cx="8249875" cy="1646302"/>
          </a:xfrm>
        </p:spPr>
        <p:txBody>
          <a:bodyPr/>
          <a:lstStyle/>
          <a:p>
            <a:r>
              <a:rPr lang="en-US" dirty="0" smtClean="0"/>
              <a:t>LA City Health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128" y="4050833"/>
            <a:ext cx="8249875" cy="1096899"/>
          </a:xfrm>
        </p:spPr>
        <p:txBody>
          <a:bodyPr/>
          <a:lstStyle/>
          <a:p>
            <a:r>
              <a:rPr lang="en-US" dirty="0" smtClean="0"/>
              <a:t>Yifeng (Frank) Xie</a:t>
            </a:r>
          </a:p>
          <a:p>
            <a:r>
              <a:rPr lang="en-US" dirty="0" smtClean="0"/>
              <a:t>2017.08.02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-- Decision Tree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457093"/>
              </p:ext>
            </p:extLst>
          </p:nvPr>
        </p:nvGraphicFramePr>
        <p:xfrm>
          <a:off x="677334" y="1558327"/>
          <a:ext cx="8869000" cy="4452331"/>
        </p:xfrm>
        <a:graphic>
          <a:graphicData uri="http://schemas.openxmlformats.org/drawingml/2006/table">
            <a:tbl>
              <a:tblPr/>
              <a:tblGrid>
                <a:gridCol w="1108625"/>
                <a:gridCol w="1108625"/>
                <a:gridCol w="1108625"/>
                <a:gridCol w="1141815"/>
                <a:gridCol w="1075435"/>
                <a:gridCol w="1108625"/>
                <a:gridCol w="1108625"/>
                <a:gridCol w="1108625"/>
              </a:tblGrid>
              <a:tr h="6924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Bulky Items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Electronic Waste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Illegal Dumping</a:t>
                      </a:r>
                    </a:p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Pickup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Metal/Household</a:t>
                      </a:r>
                    </a:p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Appliances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All Collections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All Duration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Average Duration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ealth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65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1102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4819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4.37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960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1397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5204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3.73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659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487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735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65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625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901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3567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3.96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65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481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742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2922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3.94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6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1151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4198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3.65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65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482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776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3531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4.55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65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1161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486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1783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7800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4.37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659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790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1247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5420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4.35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65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1063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315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1530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6839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4.47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65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491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3398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4.53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65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293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502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2303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4.59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65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1373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1976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8777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4.44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659"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677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1074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5690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5.3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659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587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938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3553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3.79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3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--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00936"/>
            <a:ext cx="3419178" cy="742252"/>
          </a:xfrm>
        </p:spPr>
        <p:txBody>
          <a:bodyPr/>
          <a:lstStyle/>
          <a:p>
            <a:r>
              <a:rPr lang="en-US" dirty="0"/>
              <a:t>For aggregated data</a:t>
            </a:r>
          </a:p>
          <a:p>
            <a:pPr lvl="1"/>
            <a:r>
              <a:rPr lang="en-US" dirty="0"/>
              <a:t>Prediction Accuracy: </a:t>
            </a:r>
            <a:r>
              <a:rPr lang="nb-NO" dirty="0"/>
              <a:t>0.63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545789"/>
            <a:ext cx="4165564" cy="4937531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537724"/>
              </p:ext>
            </p:extLst>
          </p:nvPr>
        </p:nvGraphicFramePr>
        <p:xfrm>
          <a:off x="421302" y="3027752"/>
          <a:ext cx="428481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366"/>
                <a:gridCol w="3306444"/>
              </a:tblGrid>
              <a:tr h="2942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942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Bulky Items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Electronic Waste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Illegal Dumping Pickup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Metal/Household Appliances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Collections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Duration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Duration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1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7334" y="2063053"/>
            <a:ext cx="9112842" cy="3874451"/>
          </a:xfrm>
        </p:spPr>
        <p:txBody>
          <a:bodyPr>
            <a:normAutofit/>
          </a:bodyPr>
          <a:lstStyle/>
          <a:p>
            <a:r>
              <a:rPr lang="en-US" b="1" dirty="0" smtClean="0"/>
              <a:t>Waste Collection Duration </a:t>
            </a:r>
            <a:r>
              <a:rPr lang="en-US" dirty="0" smtClean="0"/>
              <a:t>and</a:t>
            </a:r>
            <a:r>
              <a:rPr lang="en-US" b="1" dirty="0" smtClean="0"/>
              <a:t> Quantity of Electronic Waste </a:t>
            </a:r>
            <a:r>
              <a:rPr lang="en-US" dirty="0" smtClean="0"/>
              <a:t>are the most important variables towards health </a:t>
            </a:r>
            <a:r>
              <a:rPr lang="en-US" dirty="0" smtClean="0"/>
              <a:t>status</a:t>
            </a:r>
          </a:p>
          <a:p>
            <a:endParaRPr lang="en-US" dirty="0"/>
          </a:p>
          <a:p>
            <a:r>
              <a:rPr lang="en-US" dirty="0" smtClean="0"/>
              <a:t>C</a:t>
            </a:r>
            <a:r>
              <a:rPr lang="en-US" dirty="0" smtClean="0"/>
              <a:t>ouncil districts who have less </a:t>
            </a:r>
            <a:r>
              <a:rPr lang="en-US" b="1" dirty="0"/>
              <a:t>Waste Collection Duration </a:t>
            </a:r>
            <a:r>
              <a:rPr lang="en-US" dirty="0" smtClean="0"/>
              <a:t>or </a:t>
            </a:r>
            <a:r>
              <a:rPr lang="en-US" b="1" dirty="0" smtClean="0"/>
              <a:t>Quantity </a:t>
            </a:r>
            <a:r>
              <a:rPr lang="en-US" b="1" dirty="0"/>
              <a:t>of Electronic Waste</a:t>
            </a:r>
            <a:r>
              <a:rPr lang="en-US" dirty="0" smtClean="0"/>
              <a:t> are healthier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More variables are needed to predict health status</a:t>
            </a:r>
          </a:p>
          <a:p>
            <a:endParaRPr lang="en-US" dirty="0"/>
          </a:p>
          <a:p>
            <a:r>
              <a:rPr lang="en-US" dirty="0" err="1" smtClean="0"/>
              <a:t>Mapbox</a:t>
            </a:r>
            <a:r>
              <a:rPr lang="en-US" dirty="0" smtClean="0"/>
              <a:t> is a very useful tool to implement map related visualization (JavaScript)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4" y="2438400"/>
            <a:ext cx="7661994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Thank Professor Tejada and </a:t>
            </a:r>
            <a:r>
              <a:rPr lang="en-US" dirty="0" err="1" smtClean="0"/>
              <a:t>Sneha</a:t>
            </a:r>
            <a:r>
              <a:rPr lang="en-US" dirty="0" smtClean="0"/>
              <a:t> 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Thank you all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2493"/>
            <a:ext cx="9783402" cy="23870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Title: LASAN</a:t>
            </a:r>
            <a:r>
              <a:rPr lang="en-US" dirty="0"/>
              <a:t>: Solid Resources Abandoned Waste Collection </a:t>
            </a:r>
            <a:r>
              <a:rPr lang="en-US" dirty="0" smtClean="0"/>
              <a:t>Activity</a:t>
            </a:r>
          </a:p>
          <a:p>
            <a:r>
              <a:rPr lang="en-US" dirty="0" smtClean="0"/>
              <a:t>16614 Instances</a:t>
            </a:r>
            <a:endParaRPr lang="en-US" dirty="0"/>
          </a:p>
          <a:p>
            <a:r>
              <a:rPr lang="en-US" dirty="0" smtClean="0"/>
              <a:t>8 Attributes: Service Request Number, Service Request Type, Service Request Status, Creation Date, Scheduled Date, Yard, Council District and Completion Date</a:t>
            </a:r>
            <a:endParaRPr lang="en-US" dirty="0"/>
          </a:p>
          <a:p>
            <a:r>
              <a:rPr lang="en-US" dirty="0" smtClean="0"/>
              <a:t>Time span: the whole November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 2015</a:t>
            </a:r>
          </a:p>
          <a:p>
            <a:r>
              <a:rPr lang="en-US" dirty="0" smtClean="0"/>
              <a:t>Data Source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data.lacity.org/A-Livable-and-Sustainable-City/LASAN-Solid-Resources-Abandoned-Waste-Collection-A/97ra-aqza/data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157" y="3877056"/>
            <a:ext cx="8083021" cy="268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8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Status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3831163" cy="1050576"/>
          </a:xfrm>
        </p:spPr>
        <p:txBody>
          <a:bodyPr>
            <a:normAutofit/>
          </a:bodyPr>
          <a:lstStyle/>
          <a:p>
            <a:r>
              <a:rPr lang="en-US" dirty="0" smtClean="0"/>
              <a:t>Health Status data is based on LOS </a:t>
            </a:r>
            <a:r>
              <a:rPr lang="en-US" dirty="0"/>
              <a:t>ANGELES CITY COUNCIL DISTRICTS </a:t>
            </a:r>
            <a:r>
              <a:rPr lang="en-US" dirty="0" smtClean="0"/>
              <a:t>ECONOMIC </a:t>
            </a:r>
            <a:r>
              <a:rPr lang="en-US" dirty="0"/>
              <a:t>REPORT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496" y="971550"/>
            <a:ext cx="5186466" cy="5613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31" y="2228850"/>
            <a:ext cx="3305768" cy="435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Status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654" y="1635381"/>
            <a:ext cx="2870538" cy="1266315"/>
          </a:xfrm>
        </p:spPr>
        <p:txBody>
          <a:bodyPr/>
          <a:lstStyle/>
          <a:p>
            <a:r>
              <a:rPr lang="en-US" dirty="0" smtClean="0"/>
              <a:t>Choose Median Household Income to represent </a:t>
            </a:r>
            <a:r>
              <a:rPr lang="en-US" smtClean="0"/>
              <a:t>Health Status.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696" y="1270000"/>
            <a:ext cx="7312025" cy="520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881194" cy="619187"/>
          </a:xfrm>
        </p:spPr>
        <p:txBody>
          <a:bodyPr>
            <a:normAutofit/>
          </a:bodyPr>
          <a:lstStyle/>
          <a:p>
            <a:r>
              <a:rPr lang="en-US" b="1" dirty="0" smtClean="0"/>
              <a:t>Waste Collection Duration </a:t>
            </a:r>
            <a:r>
              <a:rPr lang="en-US" dirty="0" smtClean="0"/>
              <a:t>is the most important variable towards health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</a:t>
            </a:r>
            <a:r>
              <a:rPr lang="en-US" dirty="0" smtClean="0"/>
              <a:t>hinking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7334" y="1804417"/>
            <a:ext cx="8503242" cy="42184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Preprocessing tool: </a:t>
            </a:r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/>
              <a:t>Data preprocessing and data aggregation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 smtClean="0"/>
              <a:t>.</a:t>
            </a:r>
            <a:r>
              <a:rPr lang="en-US" dirty="0" err="1" smtClean="0"/>
              <a:t>geojson</a:t>
            </a:r>
            <a:r>
              <a:rPr lang="en-US" dirty="0" smtClean="0"/>
              <a:t> </a:t>
            </a:r>
            <a:r>
              <a:rPr lang="en-US" dirty="0" smtClean="0"/>
              <a:t>file to be used for map visualization</a:t>
            </a:r>
          </a:p>
          <a:p>
            <a:r>
              <a:rPr lang="en-US" dirty="0" smtClean="0"/>
              <a:t>Map</a:t>
            </a:r>
            <a:r>
              <a:rPr lang="en-US" dirty="0"/>
              <a:t> </a:t>
            </a:r>
            <a:r>
              <a:rPr lang="en-US" dirty="0" smtClean="0"/>
              <a:t>Visualization tool: </a:t>
            </a:r>
            <a:r>
              <a:rPr lang="en-US" dirty="0" err="1" smtClean="0"/>
              <a:t>Mapbox</a:t>
            </a:r>
            <a:endParaRPr lang="en-US" dirty="0" smtClean="0"/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tilesets</a:t>
            </a:r>
            <a:endParaRPr lang="en-US" dirty="0" smtClean="0"/>
          </a:p>
          <a:p>
            <a:pPr lvl="1"/>
            <a:r>
              <a:rPr lang="en-US" dirty="0" smtClean="0"/>
              <a:t>Set up style</a:t>
            </a:r>
          </a:p>
          <a:p>
            <a:pPr lvl="1"/>
            <a:r>
              <a:rPr lang="en-US" dirty="0" smtClean="0"/>
              <a:t>Output map layers</a:t>
            </a:r>
            <a:endParaRPr lang="en-US" dirty="0"/>
          </a:p>
          <a:p>
            <a:r>
              <a:rPr lang="en-US" dirty="0" smtClean="0"/>
              <a:t>Implementation tool of map visualization: HTML, CSS, JavaScript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/>
              <a:t>Machine Learning lib: </a:t>
            </a:r>
            <a:r>
              <a:rPr lang="en-US" dirty="0" err="1"/>
              <a:t>Scikit</a:t>
            </a:r>
            <a:r>
              <a:rPr lang="en-US" dirty="0"/>
              <a:t> </a:t>
            </a:r>
            <a:r>
              <a:rPr lang="en-US" dirty="0" smtClean="0"/>
              <a:t>Learn</a:t>
            </a:r>
          </a:p>
          <a:p>
            <a:r>
              <a:rPr lang="en-US" dirty="0"/>
              <a:t>Machine </a:t>
            </a:r>
            <a:r>
              <a:rPr lang="en-US" dirty="0" smtClean="0"/>
              <a:t>Learning tools: </a:t>
            </a:r>
            <a:r>
              <a:rPr lang="en-US" dirty="0" err="1" smtClean="0"/>
              <a:t>Jupyter</a:t>
            </a:r>
            <a:r>
              <a:rPr lang="en-US" dirty="0" smtClean="0"/>
              <a:t> Notebook, Python</a:t>
            </a:r>
          </a:p>
          <a:p>
            <a:r>
              <a:rPr lang="en-US" dirty="0" smtClean="0"/>
              <a:t>Machine Learning method: Decision Tree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</a:t>
            </a:r>
            <a:r>
              <a:rPr lang="en-US" dirty="0" smtClean="0"/>
              <a:t>hinking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03242" cy="4177792"/>
          </a:xfrm>
        </p:spPr>
        <p:txBody>
          <a:bodyPr>
            <a:normAutofit/>
          </a:bodyPr>
          <a:lstStyle/>
          <a:p>
            <a:r>
              <a:rPr lang="en-US" dirty="0" smtClean="0"/>
              <a:t>3 </a:t>
            </a:r>
            <a:r>
              <a:rPr lang="mr-IN" dirty="0" smtClean="0"/>
              <a:t>–</a:t>
            </a:r>
            <a:r>
              <a:rPr lang="en-US" dirty="0" smtClean="0"/>
              <a:t>level Health Status to make things simple</a:t>
            </a:r>
          </a:p>
          <a:p>
            <a:endParaRPr lang="en-US" dirty="0" smtClean="0"/>
          </a:p>
          <a:p>
            <a:r>
              <a:rPr lang="en-US" dirty="0" smtClean="0"/>
              <a:t>Use t-test for statistics use</a:t>
            </a:r>
          </a:p>
          <a:p>
            <a:endParaRPr lang="en-US" dirty="0" smtClean="0"/>
          </a:p>
          <a:p>
            <a:r>
              <a:rPr lang="en-US" dirty="0" smtClean="0"/>
              <a:t>Use decision tree diagram to decide whether the hypothesis is correct</a:t>
            </a:r>
          </a:p>
          <a:p>
            <a:endParaRPr lang="en-US" dirty="0"/>
          </a:p>
          <a:p>
            <a:r>
              <a:rPr lang="en-US" dirty="0" smtClean="0"/>
              <a:t>Use decision tree model to predict health status</a:t>
            </a:r>
          </a:p>
          <a:p>
            <a:endParaRPr lang="en-US" dirty="0"/>
          </a:p>
          <a:p>
            <a:r>
              <a:rPr lang="en-US" dirty="0" smtClean="0"/>
              <a:t>Use cross validation to avoid deviation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4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5373"/>
            <a:ext cx="8856810" cy="49107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Choose attributes: Service Request Type and the Duration of a request</a:t>
            </a:r>
          </a:p>
          <a:p>
            <a:pPr lvl="1"/>
            <a:r>
              <a:rPr lang="en-US" dirty="0"/>
              <a:t>Duration </a:t>
            </a:r>
            <a:r>
              <a:rPr lang="en-US" dirty="0" smtClean="0"/>
              <a:t>= Completion Date </a:t>
            </a:r>
            <a:r>
              <a:rPr lang="mr-IN" dirty="0" smtClean="0"/>
              <a:t>–</a:t>
            </a:r>
            <a:r>
              <a:rPr lang="en-US" dirty="0" smtClean="0"/>
              <a:t> Creation Date</a:t>
            </a:r>
          </a:p>
          <a:p>
            <a:pPr lvl="1"/>
            <a:r>
              <a:rPr lang="en-US" dirty="0" smtClean="0"/>
              <a:t> Make up for</a:t>
            </a:r>
            <a:r>
              <a:rPr lang="zh-CN" altLang="en-US" dirty="0" smtClean="0"/>
              <a:t> </a:t>
            </a:r>
            <a:r>
              <a:rPr lang="en-US" dirty="0" smtClean="0"/>
              <a:t>Completion Date if there is no Completion Date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The unit </a:t>
            </a:r>
            <a:r>
              <a:rPr lang="en-US" dirty="0"/>
              <a:t>is </a:t>
            </a:r>
            <a:r>
              <a:rPr lang="en-US" dirty="0" smtClean="0"/>
              <a:t>day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Aggregate data by council district</a:t>
            </a:r>
          </a:p>
          <a:p>
            <a:pPr lvl="1"/>
            <a:r>
              <a:rPr lang="en-US" dirty="0" smtClean="0"/>
              <a:t>Aggregate quantities of Bulky Items, Electronic Waste, Illegal Dumping pickup, and Metal/Household Appliances</a:t>
            </a:r>
          </a:p>
          <a:p>
            <a:pPr lvl="1"/>
            <a:r>
              <a:rPr lang="en-US" dirty="0" smtClean="0"/>
              <a:t>All duration of each council district</a:t>
            </a:r>
          </a:p>
          <a:p>
            <a:pPr lvl="1"/>
            <a:r>
              <a:rPr lang="en-US" dirty="0" smtClean="0"/>
              <a:t>Two dependent variables: quantity of all types of waste, average duration of each council </a:t>
            </a:r>
            <a:r>
              <a:rPr lang="en-US" dirty="0" smtClean="0"/>
              <a:t>district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Some data visualization</a:t>
            </a:r>
          </a:p>
          <a:p>
            <a:pPr lvl="1"/>
            <a:r>
              <a:rPr lang="en-US" dirty="0" smtClean="0"/>
              <a:t>See </a:t>
            </a:r>
            <a:r>
              <a:rPr lang="en-US" dirty="0"/>
              <a:t>attached file named </a:t>
            </a:r>
            <a:r>
              <a:rPr lang="en-US" dirty="0" err="1" smtClean="0"/>
              <a:t>mapbox.html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706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--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34" y="1563788"/>
            <a:ext cx="3419178" cy="804475"/>
          </a:xfrm>
        </p:spPr>
        <p:txBody>
          <a:bodyPr/>
          <a:lstStyle/>
          <a:p>
            <a:r>
              <a:rPr lang="en-US" dirty="0" smtClean="0"/>
              <a:t>For non aggregated data</a:t>
            </a:r>
          </a:p>
          <a:p>
            <a:pPr lvl="1"/>
            <a:r>
              <a:rPr lang="en-US" dirty="0" smtClean="0"/>
              <a:t>Prediction Accuracy: </a:t>
            </a:r>
            <a:r>
              <a:rPr lang="nb-NO" dirty="0" smtClean="0"/>
              <a:t>0.52</a:t>
            </a:r>
            <a:r>
              <a:rPr lang="en-US" dirty="0" smtClean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167567"/>
            <a:ext cx="9811809" cy="24600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" y="2264837"/>
            <a:ext cx="3448430" cy="1551793"/>
          </a:xfrm>
          <a:prstGeom prst="rect">
            <a:avLst/>
          </a:prstGeom>
        </p:spPr>
      </p:pic>
      <p:sp>
        <p:nvSpPr>
          <p:cNvPr id="12" name="Up Arrow 11"/>
          <p:cNvSpPr/>
          <p:nvPr/>
        </p:nvSpPr>
        <p:spPr>
          <a:xfrm rot="17975351">
            <a:off x="2201369" y="3448062"/>
            <a:ext cx="390144" cy="7141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608333"/>
              </p:ext>
            </p:extLst>
          </p:nvPr>
        </p:nvGraphicFramePr>
        <p:xfrm>
          <a:off x="3585080" y="1706880"/>
          <a:ext cx="8128002" cy="191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2044"/>
                <a:gridCol w="1357290"/>
                <a:gridCol w="1354667"/>
              </a:tblGrid>
              <a:tr h="7830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P-value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0923" marR="10923" marT="109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X[0]</a:t>
                      </a:r>
                    </a:p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Bulky Items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0923" marR="10923" marT="109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X[1]</a:t>
                      </a:r>
                    </a:p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Electronic Waste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0923" marR="10923" marT="109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X[2]</a:t>
                      </a:r>
                    </a:p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Illegal Dumping Pickup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0923" marR="10923" marT="109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X[3]</a:t>
                      </a:r>
                    </a:p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Metal/Household Appliances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0923" marR="10923" marT="109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X[4]</a:t>
                      </a:r>
                    </a:p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duration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0923" marR="10923" marT="10923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Health Area 1 vs</a:t>
                      </a:r>
                      <a:r>
                        <a:rPr lang="en-US" sz="1200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Health Area 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0923" marR="10923" marT="109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0.863897139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0923" marR="10923" marT="109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2.05E-06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0923" marR="10923" marT="109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0.777530701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0923" marR="10923" marT="109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3.28E-06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0923" marR="10923" marT="109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0.002378095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0923" marR="10923" marT="10923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Health Area 2 vs Health Area 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0923" marR="10923" marT="109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0.172292712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0923" marR="10923" marT="109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0.000268404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0923" marR="10923" marT="109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0.571759113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0923" marR="10923" marT="109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0.642751576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0923" marR="10923" marT="109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8.37E-22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0923" marR="10923" marT="10923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Health Area 1 vs Health Area 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0923" marR="10923" marT="109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0.273174323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0923" marR="10923" marT="109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0.055348648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0923" marR="10923" marT="109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0.832505132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0923" marR="10923" marT="109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2.14E-06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0923" marR="10923" marT="109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3.47E-08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0923" marR="10923" marT="10923" marB="0" anchor="ctr"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0419660" y="1576072"/>
            <a:ext cx="1145857" cy="2252842"/>
          </a:xfrm>
          <a:prstGeom prst="rect">
            <a:avLst/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95299" y="1581825"/>
            <a:ext cx="1314449" cy="2241337"/>
          </a:xfrm>
          <a:prstGeom prst="rect">
            <a:avLst/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00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451</TotalTime>
  <Words>620</Words>
  <Application>Microsoft Macintosh PowerPoint</Application>
  <PresentationFormat>Widescreen</PresentationFormat>
  <Paragraphs>242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Mangal</vt:lpstr>
      <vt:lpstr>Trebuchet MS</vt:lpstr>
      <vt:lpstr>Wingdings 3</vt:lpstr>
      <vt:lpstr>华文新魏</vt:lpstr>
      <vt:lpstr>方正姚体</vt:lpstr>
      <vt:lpstr>Facet</vt:lpstr>
      <vt:lpstr>LA City Health Prediction</vt:lpstr>
      <vt:lpstr>Raw Data Description</vt:lpstr>
      <vt:lpstr>Health Status </vt:lpstr>
      <vt:lpstr>Health Status </vt:lpstr>
      <vt:lpstr>My Hypothesis</vt:lpstr>
      <vt:lpstr>Thinking in Method </vt:lpstr>
      <vt:lpstr>Thinking in Method </vt:lpstr>
      <vt:lpstr>Data Preprocessing</vt:lpstr>
      <vt:lpstr>Machine Learning -- Decision Tree</vt:lpstr>
      <vt:lpstr>Machine Learning -- Decision Tree</vt:lpstr>
      <vt:lpstr>Machine Learning -- Decision Tree</vt:lpstr>
      <vt:lpstr>Conclusion</vt:lpstr>
      <vt:lpstr>Thank Professor Tejada and Sneha !  Thank you all !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City Health Prediction</dc:title>
  <dc:creator>Yifeng Xie</dc:creator>
  <cp:lastModifiedBy>Yifeng Xie</cp:lastModifiedBy>
  <cp:revision>37</cp:revision>
  <dcterms:created xsi:type="dcterms:W3CDTF">2017-08-02T16:07:20Z</dcterms:created>
  <dcterms:modified xsi:type="dcterms:W3CDTF">2017-08-03T06:56:07Z</dcterms:modified>
</cp:coreProperties>
</file>