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50"/>
  </p:notesMasterIdLst>
  <p:handoutMasterIdLst>
    <p:handoutMasterId r:id="rId51"/>
  </p:handoutMasterIdLst>
  <p:sldIdLst>
    <p:sldId id="256" r:id="rId2"/>
    <p:sldId id="271" r:id="rId3"/>
    <p:sldId id="272" r:id="rId4"/>
    <p:sldId id="273" r:id="rId5"/>
    <p:sldId id="274" r:id="rId6"/>
    <p:sldId id="275" r:id="rId7"/>
    <p:sldId id="276" r:id="rId8"/>
    <p:sldId id="281" r:id="rId9"/>
    <p:sldId id="282" r:id="rId10"/>
    <p:sldId id="279" r:id="rId11"/>
    <p:sldId id="277" r:id="rId12"/>
    <p:sldId id="278" r:id="rId13"/>
    <p:sldId id="280" r:id="rId14"/>
    <p:sldId id="308" r:id="rId15"/>
    <p:sldId id="309" r:id="rId16"/>
    <p:sldId id="306" r:id="rId17"/>
    <p:sldId id="307" r:id="rId18"/>
    <p:sldId id="283" r:id="rId19"/>
    <p:sldId id="284" r:id="rId20"/>
    <p:sldId id="285" r:id="rId21"/>
    <p:sldId id="286" r:id="rId22"/>
    <p:sldId id="289" r:id="rId23"/>
    <p:sldId id="291" r:id="rId24"/>
    <p:sldId id="305" r:id="rId25"/>
    <p:sldId id="310" r:id="rId26"/>
    <p:sldId id="311" r:id="rId27"/>
    <p:sldId id="312" r:id="rId28"/>
    <p:sldId id="313" r:id="rId29"/>
    <p:sldId id="314" r:id="rId30"/>
    <p:sldId id="315" r:id="rId31"/>
    <p:sldId id="316" r:id="rId32"/>
    <p:sldId id="317" r:id="rId33"/>
    <p:sldId id="32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18" r:id="rId47"/>
    <p:sldId id="320" r:id="rId48"/>
    <p:sldId id="31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initials="J" lastIdx="1" clrIdx="0">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2918" autoAdjust="0"/>
  </p:normalViewPr>
  <p:slideViewPr>
    <p:cSldViewPr>
      <p:cViewPr varScale="1">
        <p:scale>
          <a:sx n="115" d="100"/>
          <a:sy n="115" d="100"/>
        </p:scale>
        <p:origin x="149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dfdfdfd</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3E9DDB-AE95-4D90-9668-B563262EF493}" type="datetimeFigureOut">
              <a:rPr lang="zh-CN" altLang="en-US" smtClean="0"/>
              <a:pPr/>
              <a:t>2019/5/31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5765D-F060-4830-98BD-1A4D73BC6A00}" type="slidenum">
              <a:rPr lang="zh-CN" altLang="en-US" smtClean="0"/>
              <a:pPr/>
              <a:t>‹#›</a:t>
            </a:fld>
            <a:endParaRPr lang="zh-CN" altLang="en-US"/>
          </a:p>
        </p:txBody>
      </p:sp>
    </p:spTree>
    <p:extLst>
      <p:ext uri="{BB962C8B-B14F-4D97-AF65-F5344CB8AC3E}">
        <p14:creationId xmlns:p14="http://schemas.microsoft.com/office/powerpoint/2010/main" val="354211065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dfdfdfd</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58A6F3-D6E5-4256-82F5-1DD1A97DAAB7}" type="datetimeFigureOut">
              <a:rPr lang="en-US" smtClean="0"/>
              <a:pPr/>
              <a:t>5/31/2019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A42988-D671-4843-89F2-1C3911E56105}" type="slidenum">
              <a:rPr lang="en-US" smtClean="0"/>
              <a:pPr/>
              <a:t>‹#›</a:t>
            </a:fld>
            <a:endParaRPr lang="en-US"/>
          </a:p>
        </p:txBody>
      </p:sp>
    </p:spTree>
    <p:extLst>
      <p:ext uri="{BB962C8B-B14F-4D97-AF65-F5344CB8AC3E}">
        <p14:creationId xmlns:p14="http://schemas.microsoft.com/office/powerpoint/2010/main" val="36284963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D672072-FF3A-4E8A-86F6-D2D5F65D858D}" type="slidenum">
              <a:rPr lang="en-US" altLang="en-US"/>
              <a:pPr/>
              <a:t>47</a:t>
            </a:fld>
            <a:endParaRPr lang="en-US"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7930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JM</a:t>
            </a:r>
            <a:endParaRPr lang="zh-CN" altLang="en-US" dirty="0"/>
          </a:p>
        </p:txBody>
      </p:sp>
      <p:sp>
        <p:nvSpPr>
          <p:cNvPr id="4" name="页眉占位符 3"/>
          <p:cNvSpPr>
            <a:spLocks noGrp="1"/>
          </p:cNvSpPr>
          <p:nvPr>
            <p:ph type="hdr" sz="quarter" idx="10"/>
          </p:nvPr>
        </p:nvSpPr>
        <p:spPr/>
        <p:txBody>
          <a:bodyPr/>
          <a:lstStyle/>
          <a:p>
            <a:r>
              <a:rPr lang="en-US" smtClean="0"/>
              <a:t>dfdfdfd</a:t>
            </a:r>
            <a:endParaRPr lang="en-US"/>
          </a:p>
        </p:txBody>
      </p:sp>
    </p:spTree>
    <p:extLst>
      <p:ext uri="{BB962C8B-B14F-4D97-AF65-F5344CB8AC3E}">
        <p14:creationId xmlns:p14="http://schemas.microsoft.com/office/powerpoint/2010/main" val="160884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5" name="Footer Placeholder 4"/>
          <p:cNvSpPr>
            <a:spLocks noGrp="1"/>
          </p:cNvSpPr>
          <p:nvPr>
            <p:ph type="ftr" sz="quarter" idx="11"/>
          </p:nvPr>
        </p:nvSpPr>
        <p:spPr/>
        <p:txBody>
          <a:bodyPr/>
          <a:lstStyle/>
          <a:p>
            <a:r>
              <a:rPr lang="en-US"/>
              <a:t>dfdfddd</a:t>
            </a:r>
          </a:p>
        </p:txBody>
      </p:sp>
      <p:sp>
        <p:nvSpPr>
          <p:cNvPr id="6" name="Slide Number Placeholder 5"/>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27377256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5" name="Footer Placeholder 4"/>
          <p:cNvSpPr>
            <a:spLocks noGrp="1"/>
          </p:cNvSpPr>
          <p:nvPr>
            <p:ph type="ftr" sz="quarter" idx="11"/>
          </p:nvPr>
        </p:nvSpPr>
        <p:spPr/>
        <p:txBody>
          <a:bodyPr/>
          <a:lstStyle/>
          <a:p>
            <a:r>
              <a:rPr lang="en-US"/>
              <a:t>dfdfddd</a:t>
            </a:r>
          </a:p>
        </p:txBody>
      </p:sp>
      <p:sp>
        <p:nvSpPr>
          <p:cNvPr id="6" name="Slide Number Placeholder 5"/>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2394516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5" name="Footer Placeholder 4"/>
          <p:cNvSpPr>
            <a:spLocks noGrp="1"/>
          </p:cNvSpPr>
          <p:nvPr>
            <p:ph type="ftr" sz="quarter" idx="11"/>
          </p:nvPr>
        </p:nvSpPr>
        <p:spPr/>
        <p:txBody>
          <a:bodyPr/>
          <a:lstStyle/>
          <a:p>
            <a:r>
              <a:rPr lang="en-US"/>
              <a:t>dfdfddd</a:t>
            </a:r>
          </a:p>
        </p:txBody>
      </p:sp>
      <p:sp>
        <p:nvSpPr>
          <p:cNvPr id="6" name="Slide Number Placeholder 5"/>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55138043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5" name="Footer Placeholder 4"/>
          <p:cNvSpPr>
            <a:spLocks noGrp="1"/>
          </p:cNvSpPr>
          <p:nvPr>
            <p:ph type="ftr" sz="quarter" idx="11"/>
          </p:nvPr>
        </p:nvSpPr>
        <p:spPr/>
        <p:txBody>
          <a:bodyPr/>
          <a:lstStyle/>
          <a:p>
            <a:r>
              <a:rPr lang="en-US"/>
              <a:t>dfdfddd</a:t>
            </a:r>
          </a:p>
        </p:txBody>
      </p:sp>
      <p:sp>
        <p:nvSpPr>
          <p:cNvPr id="6" name="Slide Number Placeholder 5"/>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41068059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5" name="Footer Placeholder 4"/>
          <p:cNvSpPr>
            <a:spLocks noGrp="1"/>
          </p:cNvSpPr>
          <p:nvPr>
            <p:ph type="ftr" sz="quarter" idx="11"/>
          </p:nvPr>
        </p:nvSpPr>
        <p:spPr/>
        <p:txBody>
          <a:bodyPr/>
          <a:lstStyle/>
          <a:p>
            <a:r>
              <a:rPr lang="en-US"/>
              <a:t>dfdfddd</a:t>
            </a:r>
          </a:p>
        </p:txBody>
      </p:sp>
      <p:sp>
        <p:nvSpPr>
          <p:cNvPr id="6" name="Slide Number Placeholder 5"/>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35430479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6" name="Footer Placeholder 5"/>
          <p:cNvSpPr>
            <a:spLocks noGrp="1"/>
          </p:cNvSpPr>
          <p:nvPr>
            <p:ph type="ftr" sz="quarter" idx="11"/>
          </p:nvPr>
        </p:nvSpPr>
        <p:spPr/>
        <p:txBody>
          <a:bodyPr/>
          <a:lstStyle/>
          <a:p>
            <a:r>
              <a:rPr lang="en-US"/>
              <a:t>dfdfddd</a:t>
            </a:r>
          </a:p>
        </p:txBody>
      </p:sp>
      <p:sp>
        <p:nvSpPr>
          <p:cNvPr id="7" name="Slide Number Placeholder 6"/>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34098592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8" name="Footer Placeholder 7"/>
          <p:cNvSpPr>
            <a:spLocks noGrp="1"/>
          </p:cNvSpPr>
          <p:nvPr>
            <p:ph type="ftr" sz="quarter" idx="11"/>
          </p:nvPr>
        </p:nvSpPr>
        <p:spPr/>
        <p:txBody>
          <a:bodyPr/>
          <a:lstStyle/>
          <a:p>
            <a:r>
              <a:rPr lang="en-US"/>
              <a:t>dfdfddd</a:t>
            </a:r>
          </a:p>
        </p:txBody>
      </p:sp>
      <p:sp>
        <p:nvSpPr>
          <p:cNvPr id="9" name="Slide Number Placeholder 8"/>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30581329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4" name="Footer Placeholder 3"/>
          <p:cNvSpPr>
            <a:spLocks noGrp="1"/>
          </p:cNvSpPr>
          <p:nvPr>
            <p:ph type="ftr" sz="quarter" idx="11"/>
          </p:nvPr>
        </p:nvSpPr>
        <p:spPr/>
        <p:txBody>
          <a:bodyPr/>
          <a:lstStyle/>
          <a:p>
            <a:r>
              <a:rPr lang="en-US"/>
              <a:t>dfdfddd</a:t>
            </a:r>
          </a:p>
        </p:txBody>
      </p:sp>
      <p:sp>
        <p:nvSpPr>
          <p:cNvPr id="5" name="Slide Number Placeholder 4"/>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27219266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3" name="Footer Placeholder 2"/>
          <p:cNvSpPr>
            <a:spLocks noGrp="1"/>
          </p:cNvSpPr>
          <p:nvPr>
            <p:ph type="ftr" sz="quarter" idx="11"/>
          </p:nvPr>
        </p:nvSpPr>
        <p:spPr/>
        <p:txBody>
          <a:bodyPr/>
          <a:lstStyle/>
          <a:p>
            <a:r>
              <a:rPr lang="en-US"/>
              <a:t>dfdfddd</a:t>
            </a:r>
          </a:p>
        </p:txBody>
      </p:sp>
      <p:sp>
        <p:nvSpPr>
          <p:cNvPr id="4" name="Slide Number Placeholder 3"/>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3089490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6" name="Footer Placeholder 5"/>
          <p:cNvSpPr>
            <a:spLocks noGrp="1"/>
          </p:cNvSpPr>
          <p:nvPr>
            <p:ph type="ftr" sz="quarter" idx="11"/>
          </p:nvPr>
        </p:nvSpPr>
        <p:spPr/>
        <p:txBody>
          <a:bodyPr/>
          <a:lstStyle/>
          <a:p>
            <a:r>
              <a:rPr lang="en-US"/>
              <a:t>dfdfddd</a:t>
            </a:r>
          </a:p>
        </p:txBody>
      </p:sp>
      <p:sp>
        <p:nvSpPr>
          <p:cNvPr id="7" name="Slide Number Placeholder 6"/>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5566897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8196F12-BC3C-458D-B5BF-5BD946928F8E}" type="datetime1">
              <a:rPr lang="en-US" altLang="zh-CN" smtClean="0"/>
              <a:pPr/>
              <a:t>5/31/2019</a:t>
            </a:fld>
            <a:endParaRPr lang="en-US"/>
          </a:p>
        </p:txBody>
      </p:sp>
      <p:sp>
        <p:nvSpPr>
          <p:cNvPr id="6" name="Footer Placeholder 5"/>
          <p:cNvSpPr>
            <a:spLocks noGrp="1"/>
          </p:cNvSpPr>
          <p:nvPr>
            <p:ph type="ftr" sz="quarter" idx="11"/>
          </p:nvPr>
        </p:nvSpPr>
        <p:spPr/>
        <p:txBody>
          <a:bodyPr/>
          <a:lstStyle/>
          <a:p>
            <a:r>
              <a:rPr lang="en-US"/>
              <a:t>dfdfddd</a:t>
            </a:r>
          </a:p>
        </p:txBody>
      </p:sp>
      <p:sp>
        <p:nvSpPr>
          <p:cNvPr id="7" name="Slide Number Placeholder 6"/>
          <p:cNvSpPr>
            <a:spLocks noGrp="1"/>
          </p:cNvSpPr>
          <p:nvPr>
            <p:ph type="sldNum" sz="quarter" idx="12"/>
          </p:nvPr>
        </p:nvSpPr>
        <p:spPr/>
        <p:txBody>
          <a:bodyPr/>
          <a:lstStyle/>
          <a:p>
            <a:fld id="{9B9BBC21-8E69-467B-9011-8EDBC82A1B13}" type="slidenum">
              <a:rPr lang="en-US" smtClean="0"/>
              <a:pPr/>
              <a:t>‹#›</a:t>
            </a:fld>
            <a:endParaRPr lang="en-US"/>
          </a:p>
        </p:txBody>
      </p:sp>
    </p:spTree>
    <p:extLst>
      <p:ext uri="{BB962C8B-B14F-4D97-AF65-F5344CB8AC3E}">
        <p14:creationId xmlns:p14="http://schemas.microsoft.com/office/powerpoint/2010/main" val="32908651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196F12-BC3C-458D-B5BF-5BD946928F8E}" type="datetime1">
              <a:rPr lang="en-US" altLang="zh-CN" smtClean="0"/>
              <a:pPr/>
              <a:t>5/31/2019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dfdfddd</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9BBC21-8E69-467B-9011-8EDBC82A1B13}" type="slidenum">
              <a:rPr lang="en-US" smtClean="0"/>
              <a:pPr/>
              <a:t>‹#›</a:t>
            </a:fld>
            <a:endParaRPr lang="en-US"/>
          </a:p>
        </p:txBody>
      </p:sp>
    </p:spTree>
    <p:extLst>
      <p:ext uri="{BB962C8B-B14F-4D97-AF65-F5344CB8AC3E}">
        <p14:creationId xmlns:p14="http://schemas.microsoft.com/office/powerpoint/2010/main" val="236829646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838200" y="73224"/>
            <a:ext cx="4572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CN" sz="1800" b="0" i="0" u="none" strike="noStrike" cap="none" normalizeH="0" baseline="0" dirty="0">
                <a:ln>
                  <a:noFill/>
                </a:ln>
                <a:solidFill>
                  <a:srgbClr val="ED7D31"/>
                </a:solidFill>
                <a:effectLst/>
                <a:latin typeface="Arial" panose="020B0604020202020204" pitchFamily="34" charset="0"/>
                <a:ea typeface="全真粗圓體" charset="-120"/>
                <a:cs typeface="Microsoft JhengHei" panose="020B0604030504040204" pitchFamily="34" charset="-120"/>
              </a:rPr>
              <a:t>珠海圖思科軟件有限公司</a:t>
            </a:r>
            <a:endParaRPr kumimoji="0" lang="zh-CN" altLang="zh-CN" sz="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Nyala" charset="0"/>
                <a:ea typeface="Nyala" charset="0"/>
                <a:cs typeface="Microsoft JhengHei" panose="020B0604030504040204" pitchFamily="34" charset="-120"/>
              </a:rPr>
              <a:t>Tosska Technologies Limited</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650" y="152400"/>
            <a:ext cx="590550" cy="561975"/>
          </a:xfrm>
          <a:prstGeom prst="rect">
            <a:avLst/>
          </a:prstGeom>
        </p:spPr>
      </p:pic>
      <p:sp>
        <p:nvSpPr>
          <p:cNvPr id="7" name="Text Box 2"/>
          <p:cNvSpPr txBox="1">
            <a:spLocks noChangeArrowheads="1"/>
          </p:cNvSpPr>
          <p:nvPr/>
        </p:nvSpPr>
        <p:spPr bwMode="auto">
          <a:xfrm>
            <a:off x="1600200" y="2133600"/>
            <a:ext cx="6248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i="0" dirty="0">
                <a:solidFill>
                  <a:schemeClr val="tx1"/>
                </a:solidFill>
              </a:rPr>
              <a:t>SQL Tuning </a:t>
            </a:r>
          </a:p>
          <a:p>
            <a:pPr algn="ctr"/>
            <a:r>
              <a:rPr lang="en-US" altLang="en-US" sz="3200" dirty="0"/>
              <a:t>&amp;</a:t>
            </a:r>
          </a:p>
          <a:p>
            <a:pPr algn="ctr"/>
            <a:r>
              <a:rPr lang="en-US" altLang="en-US" sz="3200" dirty="0"/>
              <a:t>Database Design</a:t>
            </a:r>
            <a:endParaRPr lang="en-US" altLang="en-US" sz="3200" i="0" dirty="0">
              <a:solidFill>
                <a:schemeClr val="tx1"/>
              </a:solidFill>
            </a:endParaRPr>
          </a:p>
        </p:txBody>
      </p:sp>
      <p:sp>
        <p:nvSpPr>
          <p:cNvPr id="8" name="Text Box 3"/>
          <p:cNvSpPr txBox="1">
            <a:spLocks noChangeArrowheads="1"/>
          </p:cNvSpPr>
          <p:nvPr/>
        </p:nvSpPr>
        <p:spPr bwMode="auto">
          <a:xfrm>
            <a:off x="6400800" y="4953000"/>
            <a:ext cx="2438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None/>
            </a:pPr>
            <a:r>
              <a:rPr lang="en-US" altLang="en-US" sz="1600" dirty="0"/>
              <a:t>Richard To</a:t>
            </a:r>
          </a:p>
          <a:p>
            <a:pPr>
              <a:buFontTx/>
              <a:buNone/>
            </a:pPr>
            <a:r>
              <a:rPr lang="en-US" altLang="en-US" sz="1600" dirty="0"/>
              <a:t>CTO</a:t>
            </a:r>
          </a:p>
          <a:p>
            <a:pPr>
              <a:buFontTx/>
              <a:buNone/>
            </a:pPr>
            <a:r>
              <a:rPr lang="en-US" altLang="en-US" sz="1600" dirty="0"/>
              <a:t>Richard.to@tosska.COM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66800" y="1524000"/>
            <a:ext cx="75438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sz="1800" i="0">
                <a:solidFill>
                  <a:schemeClr val="accent2"/>
                </a:solidFill>
                <a:latin typeface="Arial" panose="020B0604020202020204" pitchFamily="34" charset="0"/>
              </a:rPr>
              <a:t>Consider the nested loop situation </a:t>
            </a:r>
          </a:p>
          <a:p>
            <a:pPr>
              <a:spcBef>
                <a:spcPct val="0"/>
              </a:spcBef>
              <a:buFontTx/>
              <a:buNone/>
            </a:pPr>
            <a:r>
              <a:rPr lang="en-US" altLang="en-US" sz="1800" i="0">
                <a:solidFill>
                  <a:schemeClr val="accent2"/>
                </a:solidFill>
                <a:latin typeface="Arial" panose="020B0604020202020204" pitchFamily="34" charset="0"/>
              </a:rPr>
              <a:t>(calculate the total number of operations only)</a:t>
            </a:r>
          </a:p>
          <a:p>
            <a:pPr>
              <a:spcBef>
                <a:spcPct val="0"/>
              </a:spcBef>
              <a:buFontTx/>
              <a:buNone/>
            </a:pPr>
            <a:endParaRPr lang="en-US" altLang="en-US" sz="1800" i="0">
              <a:solidFill>
                <a:schemeClr val="accent2"/>
              </a:solidFill>
              <a:latin typeface="Arial" panose="020B0604020202020204" pitchFamily="34" charset="0"/>
            </a:endParaRPr>
          </a:p>
          <a:p>
            <a:pPr>
              <a:spcBef>
                <a:spcPct val="0"/>
              </a:spcBef>
              <a:buFontTx/>
              <a:buNone/>
            </a:pPr>
            <a:r>
              <a:rPr lang="en-US" altLang="en-US" sz="1600" b="0" i="0">
                <a:solidFill>
                  <a:schemeClr val="tx1"/>
                </a:solidFill>
                <a:latin typeface="Arial" panose="020B0604020202020204" pitchFamily="34" charset="0"/>
              </a:rPr>
              <a:t>N(A) = 10,000,000 records		N(B) = 1,000 records</a:t>
            </a:r>
            <a:endParaRPr lang="en-US" altLang="en-US" sz="1600" b="0" i="0" u="sng">
              <a:solidFill>
                <a:schemeClr val="accent2"/>
              </a:solidFill>
              <a:latin typeface="Arial" panose="020B0604020202020204" pitchFamily="34" charset="0"/>
            </a:endParaRPr>
          </a:p>
        </p:txBody>
      </p:sp>
      <p:sp>
        <p:nvSpPr>
          <p:cNvPr id="3" name="AutoShape 3"/>
          <p:cNvSpPr>
            <a:spLocks noChangeArrowheads="1"/>
          </p:cNvSpPr>
          <p:nvPr/>
        </p:nvSpPr>
        <p:spPr bwMode="auto">
          <a:xfrm>
            <a:off x="1066800" y="3581400"/>
            <a:ext cx="1447800" cy="26670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i="0">
                <a:solidFill>
                  <a:schemeClr val="tx1"/>
                </a:solidFill>
              </a:rPr>
              <a:t>Full Scan</a:t>
            </a:r>
          </a:p>
          <a:p>
            <a:pPr algn="ctr">
              <a:spcBef>
                <a:spcPct val="0"/>
              </a:spcBef>
              <a:buFontTx/>
              <a:buNone/>
            </a:pPr>
            <a:r>
              <a:rPr lang="en-US" altLang="en-US" sz="2400" i="0">
                <a:solidFill>
                  <a:schemeClr val="tx1"/>
                </a:solidFill>
              </a:rPr>
              <a:t>A</a:t>
            </a:r>
          </a:p>
        </p:txBody>
      </p:sp>
      <p:sp>
        <p:nvSpPr>
          <p:cNvPr id="4" name="AutoShape 4"/>
          <p:cNvSpPr>
            <a:spLocks noChangeArrowheads="1"/>
          </p:cNvSpPr>
          <p:nvPr/>
        </p:nvSpPr>
        <p:spPr bwMode="auto">
          <a:xfrm>
            <a:off x="2971800" y="3962400"/>
            <a:ext cx="533400" cy="990600"/>
          </a:xfrm>
          <a:prstGeom prst="flowChartMultidocumen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i="0">
                <a:solidFill>
                  <a:schemeClr val="tx1"/>
                </a:solidFill>
              </a:rPr>
              <a:t>Index Scan</a:t>
            </a:r>
          </a:p>
          <a:p>
            <a:pPr algn="ctr">
              <a:spcBef>
                <a:spcPct val="0"/>
              </a:spcBef>
              <a:buFontTx/>
              <a:buNone/>
            </a:pPr>
            <a:r>
              <a:rPr lang="en-US" altLang="en-US" sz="2400" i="0">
                <a:solidFill>
                  <a:schemeClr val="tx1"/>
                </a:solidFill>
              </a:rPr>
              <a:t>B</a:t>
            </a:r>
          </a:p>
        </p:txBody>
      </p:sp>
      <p:sp>
        <p:nvSpPr>
          <p:cNvPr id="5" name="AutoShape 5"/>
          <p:cNvSpPr>
            <a:spLocks noChangeArrowheads="1"/>
          </p:cNvSpPr>
          <p:nvPr/>
        </p:nvSpPr>
        <p:spPr bwMode="auto">
          <a:xfrm>
            <a:off x="2286000" y="3505200"/>
            <a:ext cx="1219200" cy="457200"/>
          </a:xfrm>
          <a:prstGeom prst="curvedDownArrow">
            <a:avLst>
              <a:gd name="adj1" fmla="val 53333"/>
              <a:gd name="adj2" fmla="val 106667"/>
              <a:gd name="adj3" fmla="val 33333"/>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AutoShape 6"/>
          <p:cNvSpPr>
            <a:spLocks noChangeArrowheads="1"/>
          </p:cNvSpPr>
          <p:nvPr/>
        </p:nvSpPr>
        <p:spPr bwMode="auto">
          <a:xfrm>
            <a:off x="4953000" y="3962400"/>
            <a:ext cx="533400" cy="990600"/>
          </a:xfrm>
          <a:prstGeom prst="flowChartMultidocument">
            <a:avLst/>
          </a:prstGeom>
          <a:solidFill>
            <a:srgbClr val="00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i="0">
                <a:solidFill>
                  <a:schemeClr val="tx1"/>
                </a:solidFill>
              </a:rPr>
              <a:t>Full Scan </a:t>
            </a:r>
          </a:p>
          <a:p>
            <a:pPr algn="ctr">
              <a:spcBef>
                <a:spcPct val="0"/>
              </a:spcBef>
              <a:buFontTx/>
              <a:buNone/>
            </a:pPr>
            <a:r>
              <a:rPr lang="en-US" altLang="en-US" sz="2400" i="0">
                <a:solidFill>
                  <a:schemeClr val="tx1"/>
                </a:solidFill>
              </a:rPr>
              <a:t>B</a:t>
            </a:r>
          </a:p>
        </p:txBody>
      </p:sp>
      <p:sp>
        <p:nvSpPr>
          <p:cNvPr id="7" name="AutoShape 7"/>
          <p:cNvSpPr>
            <a:spLocks noChangeArrowheads="1"/>
          </p:cNvSpPr>
          <p:nvPr/>
        </p:nvSpPr>
        <p:spPr bwMode="auto">
          <a:xfrm>
            <a:off x="6324600" y="3505200"/>
            <a:ext cx="1447800" cy="2667000"/>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2400" i="0">
                <a:solidFill>
                  <a:schemeClr val="tx1"/>
                </a:solidFill>
              </a:rPr>
              <a:t>Index Scan</a:t>
            </a:r>
          </a:p>
          <a:p>
            <a:pPr algn="ctr">
              <a:spcBef>
                <a:spcPct val="0"/>
              </a:spcBef>
              <a:buFontTx/>
              <a:buNone/>
            </a:pPr>
            <a:r>
              <a:rPr lang="en-US" altLang="en-US" sz="2400" i="0">
                <a:solidFill>
                  <a:schemeClr val="tx1"/>
                </a:solidFill>
              </a:rPr>
              <a:t>A</a:t>
            </a:r>
          </a:p>
        </p:txBody>
      </p:sp>
      <p:sp>
        <p:nvSpPr>
          <p:cNvPr id="8" name="AutoShape 8"/>
          <p:cNvSpPr>
            <a:spLocks noChangeArrowheads="1"/>
          </p:cNvSpPr>
          <p:nvPr/>
        </p:nvSpPr>
        <p:spPr bwMode="auto">
          <a:xfrm>
            <a:off x="5334000" y="3505200"/>
            <a:ext cx="1219200" cy="457200"/>
          </a:xfrm>
          <a:prstGeom prst="curvedDownArrow">
            <a:avLst>
              <a:gd name="adj1" fmla="val 53333"/>
              <a:gd name="adj2" fmla="val 106667"/>
              <a:gd name="adj3" fmla="val 33333"/>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9"/>
          <p:cNvSpPr txBox="1">
            <a:spLocks noChangeArrowheads="1"/>
          </p:cNvSpPr>
          <p:nvPr/>
        </p:nvSpPr>
        <p:spPr bwMode="auto">
          <a:xfrm>
            <a:off x="1066800" y="2743200"/>
            <a:ext cx="38862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600" b="0">
                <a:solidFill>
                  <a:schemeClr val="tx1"/>
                </a:solidFill>
              </a:rPr>
              <a:t>N(A)*Ln(N(B))/2 =</a:t>
            </a:r>
          </a:p>
          <a:p>
            <a:pPr>
              <a:buFontTx/>
              <a:buNone/>
            </a:pPr>
            <a:r>
              <a:rPr lang="en-US" altLang="en-US" sz="1600" b="0">
                <a:solidFill>
                  <a:schemeClr val="tx1"/>
                </a:solidFill>
              </a:rPr>
              <a:t>10,000,000*Ln(1,000)/2=34,538,776</a:t>
            </a:r>
            <a:endParaRPr lang="en-US" altLang="en-US" sz="1600" b="0" i="0">
              <a:solidFill>
                <a:schemeClr val="tx1"/>
              </a:solidFill>
            </a:endParaRPr>
          </a:p>
        </p:txBody>
      </p:sp>
      <p:sp>
        <p:nvSpPr>
          <p:cNvPr id="10" name="Rectangle 10"/>
          <p:cNvSpPr>
            <a:spLocks noChangeArrowheads="1"/>
          </p:cNvSpPr>
          <p:nvPr/>
        </p:nvSpPr>
        <p:spPr bwMode="auto">
          <a:xfrm>
            <a:off x="4953000" y="2743200"/>
            <a:ext cx="2709863"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600" b="0">
                <a:solidFill>
                  <a:schemeClr val="tx1"/>
                </a:solidFill>
              </a:rPr>
              <a:t>N(B)*Ln(N(A))/2 =</a:t>
            </a:r>
          </a:p>
          <a:p>
            <a:pPr>
              <a:buFontTx/>
              <a:buNone/>
            </a:pPr>
            <a:r>
              <a:rPr lang="en-US" altLang="en-US" sz="1600" b="0">
                <a:solidFill>
                  <a:schemeClr val="tx1"/>
                </a:solidFill>
              </a:rPr>
              <a:t>1000*Ln(10,000,000)/2=8,059</a:t>
            </a:r>
          </a:p>
        </p:txBody>
      </p:sp>
      <p:sp>
        <p:nvSpPr>
          <p:cNvPr id="11" name="Rectangle 11"/>
          <p:cNvSpPr>
            <a:spLocks noChangeArrowheads="1"/>
          </p:cNvSpPr>
          <p:nvPr/>
        </p:nvSpPr>
        <p:spPr bwMode="auto">
          <a:xfrm>
            <a:off x="762000" y="6858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4400">
                <a:solidFill>
                  <a:schemeClr val="tx2"/>
                </a:solidFill>
                <a:latin typeface="Times New Roman" panose="02020603050405020304" pitchFamily="18" charset="0"/>
              </a:defRPr>
            </a:lvl1pPr>
            <a:lvl2pPr>
              <a:spcBef>
                <a:spcPct val="0"/>
              </a:spcBef>
              <a:defRPr kumimoji="1" sz="4400">
                <a:solidFill>
                  <a:schemeClr val="tx2"/>
                </a:solidFill>
                <a:latin typeface="Times New Roman" panose="02020603050405020304" pitchFamily="18" charset="0"/>
              </a:defRPr>
            </a:lvl2pPr>
            <a:lvl3pPr>
              <a:spcBef>
                <a:spcPct val="0"/>
              </a:spcBef>
              <a:defRPr kumimoji="1" sz="4400">
                <a:solidFill>
                  <a:schemeClr val="tx2"/>
                </a:solidFill>
                <a:latin typeface="Times New Roman" panose="02020603050405020304" pitchFamily="18" charset="0"/>
              </a:defRPr>
            </a:lvl3pPr>
            <a:lvl4pPr>
              <a:spcBef>
                <a:spcPct val="0"/>
              </a:spcBef>
              <a:defRPr kumimoji="1" sz="4400">
                <a:solidFill>
                  <a:schemeClr val="tx2"/>
                </a:solidFill>
                <a:latin typeface="Times New Roman" panose="02020603050405020304" pitchFamily="18" charset="0"/>
              </a:defRPr>
            </a:lvl4pPr>
            <a:lvl5pPr>
              <a:spcBef>
                <a:spcPct val="0"/>
              </a:spcBef>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buFontTx/>
              <a:buNone/>
            </a:pPr>
            <a:r>
              <a:rPr lang="en-US" altLang="en-US" sz="3600" b="0" i="0"/>
              <a:t>Cost of Nested Loop Joins</a:t>
            </a:r>
          </a:p>
        </p:txBody>
      </p:sp>
    </p:spTree>
    <p:extLst>
      <p:ext uri="{BB962C8B-B14F-4D97-AF65-F5344CB8AC3E}">
        <p14:creationId xmlns:p14="http://schemas.microsoft.com/office/powerpoint/2010/main" val="220013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533400" y="1828800"/>
            <a:ext cx="79629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US" altLang="en-US" sz="2800" b="0" i="0">
                <a:solidFill>
                  <a:srgbClr val="003366"/>
                </a:solidFill>
                <a:latin typeface="Arial" panose="020B0604020202020204" pitchFamily="34" charset="0"/>
              </a:rPr>
              <a:t>Using EXIST or IN</a:t>
            </a:r>
            <a:r>
              <a:rPr lang="en-US" altLang="en-US" sz="2800" b="0" i="0">
                <a:solidFill>
                  <a:schemeClr val="tx1"/>
                </a:solidFill>
                <a:latin typeface="Arial" panose="020B0604020202020204" pitchFamily="34" charset="0"/>
              </a:rPr>
              <a:t> </a:t>
            </a:r>
          </a:p>
          <a:p>
            <a:pPr>
              <a:spcBef>
                <a:spcPct val="0"/>
              </a:spcBef>
              <a:buFontTx/>
              <a:buNone/>
            </a:pPr>
            <a:endParaRPr lang="en-US" altLang="en-US" sz="2800" b="0" i="0">
              <a:solidFill>
                <a:schemeClr val="tx1"/>
              </a:solidFill>
              <a:latin typeface="Arial" panose="020B0604020202020204" pitchFamily="34" charset="0"/>
            </a:endParaRPr>
          </a:p>
          <a:p>
            <a:pPr>
              <a:spcBef>
                <a:spcPct val="0"/>
              </a:spcBef>
              <a:buFontTx/>
              <a:buNone/>
            </a:pPr>
            <a:r>
              <a:rPr lang="en-US" altLang="en-US" i="0">
                <a:solidFill>
                  <a:schemeClr val="tx1"/>
                </a:solidFill>
                <a:latin typeface="Courier New" panose="02070309020205020404" pitchFamily="49" charset="0"/>
              </a:rPr>
              <a:t>SELECT * </a:t>
            </a:r>
          </a:p>
          <a:p>
            <a:pPr>
              <a:spcBef>
                <a:spcPct val="0"/>
              </a:spcBef>
              <a:buFontTx/>
              <a:buNone/>
            </a:pPr>
            <a:r>
              <a:rPr lang="en-US" altLang="en-US" i="0">
                <a:solidFill>
                  <a:schemeClr val="tx1"/>
                </a:solidFill>
                <a:latin typeface="Courier New" panose="02070309020205020404" pitchFamily="49" charset="0"/>
              </a:rPr>
              <a:t>  FROM A</a:t>
            </a:r>
          </a:p>
          <a:p>
            <a:pPr>
              <a:spcBef>
                <a:spcPct val="0"/>
              </a:spcBef>
              <a:buFontTx/>
              <a:buNone/>
            </a:pPr>
            <a:r>
              <a:rPr lang="en-US" altLang="en-US" i="0">
                <a:solidFill>
                  <a:schemeClr val="tx1"/>
                </a:solidFill>
                <a:latin typeface="Courier New" panose="02070309020205020404" pitchFamily="49" charset="0"/>
              </a:rPr>
              <a:t> WHERE A.CITY IN (SELECT B.CITY FROM B)</a:t>
            </a:r>
          </a:p>
          <a:p>
            <a:pPr>
              <a:spcBef>
                <a:spcPct val="0"/>
              </a:spcBef>
              <a:buFontTx/>
              <a:buNone/>
            </a:pPr>
            <a:endParaRPr lang="en-US" altLang="en-US" i="0">
              <a:solidFill>
                <a:schemeClr val="tx1"/>
              </a:solidFill>
              <a:latin typeface="Courier New" panose="02070309020205020404" pitchFamily="49" charset="0"/>
            </a:endParaRPr>
          </a:p>
          <a:p>
            <a:pPr>
              <a:spcBef>
                <a:spcPct val="0"/>
              </a:spcBef>
              <a:buFontTx/>
              <a:buNone/>
            </a:pPr>
            <a:endParaRPr lang="en-US" altLang="en-US" i="0">
              <a:solidFill>
                <a:schemeClr val="tx1"/>
              </a:solidFill>
              <a:latin typeface="Courier New" panose="02070309020205020404" pitchFamily="49" charset="0"/>
            </a:endParaRPr>
          </a:p>
          <a:p>
            <a:pPr>
              <a:spcBef>
                <a:spcPct val="0"/>
              </a:spcBef>
              <a:buFontTx/>
              <a:buNone/>
            </a:pPr>
            <a:r>
              <a:rPr lang="en-US" altLang="en-US" i="0">
                <a:solidFill>
                  <a:schemeClr val="tx1"/>
                </a:solidFill>
                <a:latin typeface="Courier New" panose="02070309020205020404" pitchFamily="49" charset="0"/>
              </a:rPr>
              <a:t>SELECT * </a:t>
            </a:r>
          </a:p>
          <a:p>
            <a:pPr>
              <a:spcBef>
                <a:spcPct val="0"/>
              </a:spcBef>
              <a:buFontTx/>
              <a:buNone/>
            </a:pPr>
            <a:r>
              <a:rPr lang="en-US" altLang="en-US" i="0">
                <a:solidFill>
                  <a:schemeClr val="tx1"/>
                </a:solidFill>
                <a:latin typeface="Courier New" panose="02070309020205020404" pitchFamily="49" charset="0"/>
              </a:rPr>
              <a:t>  FROM A</a:t>
            </a:r>
          </a:p>
          <a:p>
            <a:pPr>
              <a:spcBef>
                <a:spcPct val="0"/>
              </a:spcBef>
              <a:buFontTx/>
              <a:buNone/>
            </a:pPr>
            <a:r>
              <a:rPr lang="en-US" altLang="en-US" i="0">
                <a:solidFill>
                  <a:schemeClr val="tx1"/>
                </a:solidFill>
                <a:latin typeface="Courier New" panose="02070309020205020404" pitchFamily="49" charset="0"/>
              </a:rPr>
              <a:t> WHERE EXISTS (SELECT ‘X’ FROM B</a:t>
            </a:r>
          </a:p>
          <a:p>
            <a:pPr>
              <a:spcBef>
                <a:spcPct val="0"/>
              </a:spcBef>
              <a:buFontTx/>
              <a:buNone/>
            </a:pPr>
            <a:r>
              <a:rPr lang="en-US" altLang="en-US" i="0">
                <a:solidFill>
                  <a:schemeClr val="tx1"/>
                </a:solidFill>
                <a:latin typeface="Courier New" panose="02070309020205020404" pitchFamily="49" charset="0"/>
              </a:rPr>
              <a:t> 	          WHERE B.CITY = A.CITY)</a:t>
            </a:r>
          </a:p>
        </p:txBody>
      </p:sp>
      <p:sp>
        <p:nvSpPr>
          <p:cNvPr id="3" name="Text Box 3"/>
          <p:cNvSpPr txBox="1">
            <a:spLocks noChangeArrowheads="1"/>
          </p:cNvSpPr>
          <p:nvPr/>
        </p:nvSpPr>
        <p:spPr bwMode="auto">
          <a:xfrm>
            <a:off x="990600" y="838200"/>
            <a:ext cx="716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Tx/>
              <a:buNone/>
            </a:pPr>
            <a:r>
              <a:rPr lang="en-US" altLang="en-US" sz="3200" i="0">
                <a:solidFill>
                  <a:schemeClr val="tx2"/>
                </a:solidFill>
              </a:rPr>
              <a:t>EXIST or IN</a:t>
            </a:r>
            <a:endParaRPr lang="en-US" altLang="en-US" sz="3200" b="0" i="0">
              <a:solidFill>
                <a:schemeClr val="tx2"/>
              </a:solidFill>
            </a:endParaRPr>
          </a:p>
        </p:txBody>
      </p:sp>
    </p:spTree>
    <p:extLst>
      <p:ext uri="{BB962C8B-B14F-4D97-AF65-F5344CB8AC3E}">
        <p14:creationId xmlns:p14="http://schemas.microsoft.com/office/powerpoint/2010/main" val="1840849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81000" y="152400"/>
            <a:ext cx="86106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defRPr>
            </a:lvl1pPr>
            <a:lvl2pPr>
              <a:spcBef>
                <a:spcPct val="0"/>
              </a:spcBef>
              <a:defRPr kumimoji="1" sz="4400">
                <a:solidFill>
                  <a:schemeClr val="tx2"/>
                </a:solidFill>
                <a:latin typeface="Times New Roman" panose="02020603050405020304" pitchFamily="18" charset="0"/>
              </a:defRPr>
            </a:lvl2pPr>
            <a:lvl3pPr>
              <a:spcBef>
                <a:spcPct val="0"/>
              </a:spcBef>
              <a:defRPr kumimoji="1" sz="4400">
                <a:solidFill>
                  <a:schemeClr val="tx2"/>
                </a:solidFill>
                <a:latin typeface="Times New Roman" panose="02020603050405020304" pitchFamily="18" charset="0"/>
              </a:defRPr>
            </a:lvl3pPr>
            <a:lvl4pPr>
              <a:spcBef>
                <a:spcPct val="0"/>
              </a:spcBef>
              <a:defRPr kumimoji="1" sz="4400">
                <a:solidFill>
                  <a:schemeClr val="tx2"/>
                </a:solidFill>
                <a:latin typeface="Times New Roman" panose="02020603050405020304" pitchFamily="18" charset="0"/>
              </a:defRPr>
            </a:lvl4pPr>
            <a:lvl5pPr>
              <a:spcBef>
                <a:spcPct val="0"/>
              </a:spcBef>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buFontTx/>
              <a:buNone/>
            </a:pPr>
            <a:r>
              <a:rPr lang="en-US" altLang="zh-TW" sz="3600" b="0" i="0" dirty="0">
                <a:ea typeface="PMingLiU" pitchFamily="18" charset="-120"/>
              </a:rPr>
              <a:t>Table Join versus Sub-Query</a:t>
            </a:r>
          </a:p>
        </p:txBody>
      </p:sp>
      <p:sp>
        <p:nvSpPr>
          <p:cNvPr id="3" name="Rectangle 3"/>
          <p:cNvSpPr>
            <a:spLocks noChangeArrowheads="1"/>
          </p:cNvSpPr>
          <p:nvPr/>
        </p:nvSpPr>
        <p:spPr bwMode="auto">
          <a:xfrm>
            <a:off x="381000" y="1295400"/>
            <a:ext cx="8458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buFont typeface="Monotype Sorts" pitchFamily="2" charset="2"/>
              <a:buNone/>
            </a:pPr>
            <a:r>
              <a:rPr lang="en-US" altLang="en-US" sz="1800" b="0" i="0" u="sng" dirty="0"/>
              <a:t>Table join</a:t>
            </a:r>
            <a:r>
              <a:rPr lang="en-US" altLang="en-US" sz="1800" b="0" i="0" dirty="0"/>
              <a:t> is normally better than </a:t>
            </a:r>
            <a:r>
              <a:rPr lang="en-US" altLang="en-US" sz="1800" b="0" i="0" u="sng" dirty="0"/>
              <a:t>sub-query ?</a:t>
            </a:r>
          </a:p>
          <a:p>
            <a:pPr>
              <a:buFont typeface="Monotype Sorts" pitchFamily="2" charset="2"/>
              <a:buNone/>
            </a:pPr>
            <a:endParaRPr lang="en-US" altLang="en-US" sz="1800" i="0" dirty="0"/>
          </a:p>
          <a:p>
            <a:pPr>
              <a:buFont typeface="Monotype Sorts" pitchFamily="2" charset="2"/>
              <a:buNone/>
            </a:pPr>
            <a:r>
              <a:rPr lang="en-US" altLang="en-US" sz="1800" dirty="0">
                <a:solidFill>
                  <a:schemeClr val="accent2"/>
                </a:solidFill>
                <a:latin typeface="Times New Roman" panose="02020603050405020304" pitchFamily="18" charset="0"/>
              </a:rPr>
              <a:t>Original </a:t>
            </a:r>
            <a:endParaRPr lang="en-US" altLang="en-US" sz="1800" b="0" dirty="0">
              <a:solidFill>
                <a:schemeClr val="accent2"/>
              </a:solidFill>
              <a:latin typeface="Times New Roman" panose="02020603050405020304" pitchFamily="18" charset="0"/>
            </a:endParaRPr>
          </a:p>
          <a:p>
            <a:pPr>
              <a:lnSpc>
                <a:spcPct val="80000"/>
              </a:lnSpc>
              <a:buFont typeface="Monotype Sorts" pitchFamily="2" charset="2"/>
              <a:buNone/>
            </a:pPr>
            <a:r>
              <a:rPr lang="en-US" altLang="en-US" sz="1800" b="0" i="0" dirty="0"/>
              <a:t>     </a:t>
            </a:r>
            <a:r>
              <a:rPr lang="en-US" altLang="en-US" sz="1800" i="0" dirty="0">
                <a:latin typeface="Courier New" panose="02070309020205020404" pitchFamily="49" charset="0"/>
              </a:rPr>
              <a:t>SELECT * </a:t>
            </a:r>
          </a:p>
          <a:p>
            <a:pPr>
              <a:lnSpc>
                <a:spcPct val="80000"/>
              </a:lnSpc>
              <a:buFont typeface="Monotype Sorts" pitchFamily="2" charset="2"/>
              <a:buNone/>
            </a:pPr>
            <a:r>
              <a:rPr lang="en-US" altLang="en-US" sz="1800" i="0" dirty="0">
                <a:latin typeface="Courier New" panose="02070309020205020404" pitchFamily="49" charset="0"/>
              </a:rPr>
              <a:t>     FROM A</a:t>
            </a:r>
          </a:p>
          <a:p>
            <a:pPr>
              <a:lnSpc>
                <a:spcPct val="80000"/>
              </a:lnSpc>
              <a:buFont typeface="Monotype Sorts" pitchFamily="2" charset="2"/>
              <a:buNone/>
            </a:pPr>
            <a:r>
              <a:rPr lang="en-US" altLang="en-US" sz="1800" i="0" dirty="0">
                <a:latin typeface="Courier New" panose="02070309020205020404" pitchFamily="49" charset="0"/>
              </a:rPr>
              <a:t>    WHERE A.CITY IN (SELECT B.CITY </a:t>
            </a:r>
          </a:p>
          <a:p>
            <a:pPr>
              <a:lnSpc>
                <a:spcPct val="80000"/>
              </a:lnSpc>
              <a:buFont typeface="Monotype Sorts" pitchFamily="2" charset="2"/>
              <a:buNone/>
            </a:pPr>
            <a:r>
              <a:rPr lang="en-US" altLang="en-US" sz="1800" i="0" dirty="0">
                <a:latin typeface="Courier New" panose="02070309020205020404" pitchFamily="49" charset="0"/>
              </a:rPr>
              <a:t>                       FROM B)</a:t>
            </a:r>
          </a:p>
          <a:p>
            <a:pPr>
              <a:spcBef>
                <a:spcPct val="50000"/>
              </a:spcBef>
              <a:buFont typeface="Monotype Sorts" pitchFamily="2" charset="2"/>
              <a:buNone/>
            </a:pPr>
            <a:r>
              <a:rPr lang="en-US" altLang="en-US" sz="1800" dirty="0">
                <a:solidFill>
                  <a:schemeClr val="accent2"/>
                </a:solidFill>
                <a:latin typeface="Times New Roman" panose="02020603050405020304" pitchFamily="18" charset="0"/>
              </a:rPr>
              <a:t>Rewrite or not ?</a:t>
            </a:r>
            <a:endParaRPr lang="en-US" altLang="en-US" sz="1800" b="0" dirty="0">
              <a:solidFill>
                <a:schemeClr val="accent2"/>
              </a:solidFill>
              <a:latin typeface="Times New Roman" panose="02020603050405020304" pitchFamily="18" charset="0"/>
            </a:endParaRPr>
          </a:p>
          <a:p>
            <a:pPr>
              <a:lnSpc>
                <a:spcPct val="80000"/>
              </a:lnSpc>
              <a:buFont typeface="Monotype Sorts" pitchFamily="2" charset="2"/>
              <a:buNone/>
            </a:pPr>
            <a:endParaRPr lang="en-US" altLang="en-US" sz="1800" dirty="0"/>
          </a:p>
          <a:p>
            <a:pPr>
              <a:lnSpc>
                <a:spcPct val="80000"/>
              </a:lnSpc>
              <a:buFont typeface="Monotype Sorts" pitchFamily="2" charset="2"/>
              <a:buNone/>
            </a:pPr>
            <a:r>
              <a:rPr lang="en-US" altLang="en-US" sz="1800" i="0" dirty="0">
                <a:latin typeface="Courier New" panose="02070309020205020404" pitchFamily="49" charset="0"/>
              </a:rPr>
              <a:t>SELECT A.* </a:t>
            </a:r>
          </a:p>
          <a:p>
            <a:pPr>
              <a:lnSpc>
                <a:spcPct val="80000"/>
              </a:lnSpc>
              <a:buFont typeface="Monotype Sorts" pitchFamily="2" charset="2"/>
              <a:buNone/>
            </a:pPr>
            <a:r>
              <a:rPr lang="en-US" altLang="en-US" sz="1800" i="0" dirty="0">
                <a:latin typeface="Courier New" panose="02070309020205020404" pitchFamily="49" charset="0"/>
              </a:rPr>
              <a:t>        FROM A, B </a:t>
            </a:r>
          </a:p>
          <a:p>
            <a:pPr>
              <a:lnSpc>
                <a:spcPct val="80000"/>
              </a:lnSpc>
              <a:buFont typeface="Monotype Sorts" pitchFamily="2" charset="2"/>
              <a:buNone/>
            </a:pPr>
            <a:r>
              <a:rPr lang="en-US" altLang="en-US" sz="1800" i="0" dirty="0">
                <a:latin typeface="Courier New" panose="02070309020205020404" pitchFamily="49" charset="0"/>
              </a:rPr>
              <a:t>	 WHERE A.CITY = B.CITY</a:t>
            </a:r>
            <a:r>
              <a:rPr lang="en-US" altLang="en-US" sz="1800" b="0" i="0" dirty="0"/>
              <a:t> </a:t>
            </a:r>
          </a:p>
          <a:p>
            <a:pPr>
              <a:lnSpc>
                <a:spcPct val="80000"/>
              </a:lnSpc>
              <a:buFont typeface="Monotype Sorts" pitchFamily="2" charset="2"/>
              <a:buNone/>
            </a:pPr>
            <a:endParaRPr lang="en-US" altLang="en-US" sz="1800" b="0" i="0" dirty="0">
              <a:solidFill>
                <a:schemeClr val="accent2"/>
              </a:solidFill>
              <a:latin typeface="Courier New" panose="02070309020205020404" pitchFamily="49" charset="0"/>
            </a:endParaRPr>
          </a:p>
          <a:p>
            <a:pPr>
              <a:lnSpc>
                <a:spcPct val="80000"/>
              </a:lnSpc>
              <a:buNone/>
            </a:pPr>
            <a:r>
              <a:rPr lang="en-US" altLang="en-US" sz="1800" dirty="0">
                <a:latin typeface="Courier New" panose="02070309020205020404" pitchFamily="49" charset="0"/>
              </a:rPr>
              <a:t>SELECT * </a:t>
            </a:r>
          </a:p>
          <a:p>
            <a:pPr>
              <a:lnSpc>
                <a:spcPct val="80000"/>
              </a:lnSpc>
              <a:buNone/>
            </a:pPr>
            <a:r>
              <a:rPr lang="en-US" altLang="en-US" sz="1800" dirty="0">
                <a:latin typeface="Courier New" panose="02070309020205020404" pitchFamily="49" charset="0"/>
              </a:rPr>
              <a:t>     FROM A</a:t>
            </a:r>
          </a:p>
          <a:p>
            <a:pPr>
              <a:lnSpc>
                <a:spcPct val="80000"/>
              </a:lnSpc>
              <a:buNone/>
            </a:pPr>
            <a:r>
              <a:rPr lang="en-US" altLang="en-US" sz="1800" dirty="0">
                <a:latin typeface="Courier New" panose="02070309020205020404" pitchFamily="49" charset="0"/>
              </a:rPr>
              <a:t>    WHERE EXISTS (SELECT ‘X’ </a:t>
            </a:r>
          </a:p>
          <a:p>
            <a:pPr>
              <a:lnSpc>
                <a:spcPct val="80000"/>
              </a:lnSpc>
              <a:buNone/>
            </a:pPr>
            <a:r>
              <a:rPr lang="en-US" altLang="en-US" sz="1800" dirty="0">
                <a:latin typeface="Courier New" panose="02070309020205020404" pitchFamily="49" charset="0"/>
              </a:rPr>
              <a:t>                       FROM B WHERE A.CITY=B.CITY)</a:t>
            </a:r>
          </a:p>
          <a:p>
            <a:pPr>
              <a:lnSpc>
                <a:spcPct val="80000"/>
              </a:lnSpc>
              <a:buFont typeface="Monotype Sorts" pitchFamily="2" charset="2"/>
              <a:buNone/>
            </a:pPr>
            <a:endParaRPr lang="en-US" altLang="en-US" sz="1800" b="0" i="0" dirty="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358590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461047" y="2102303"/>
            <a:ext cx="3450553" cy="639832"/>
          </a:xfrm>
          <a:prstGeom prst="rect">
            <a:avLst/>
          </a:prstGeom>
          <a:solidFill>
            <a:srgbClr val="FFFFFF"/>
          </a:solidFill>
          <a:ln w="9525">
            <a:solidFill>
              <a:srgbClr val="000000"/>
            </a:solidFill>
            <a:miter lim="800000"/>
            <a:headEnd/>
            <a:tailEnd/>
          </a:ln>
        </p:spPr>
        <p:txBody>
          <a:bodyPr/>
          <a:lstStyle/>
          <a:p>
            <a:pPr algn="l"/>
            <a:r>
              <a:rPr lang="en-US" altLang="zh-TW" dirty="0">
                <a:latin typeface="+mn-lt"/>
                <a:ea typeface="PMingLiU" pitchFamily="18" charset="-120"/>
              </a:rPr>
              <a:t>select * from employee</a:t>
            </a:r>
            <a:br>
              <a:rPr lang="en-US" altLang="zh-TW" dirty="0">
                <a:latin typeface="+mn-lt"/>
                <a:ea typeface="PMingLiU" pitchFamily="18" charset="-120"/>
              </a:rPr>
            </a:br>
            <a:r>
              <a:rPr lang="en-US" altLang="zh-TW" dirty="0">
                <a:latin typeface="+mn-lt"/>
                <a:ea typeface="PMingLiU" pitchFamily="18" charset="-120"/>
              </a:rPr>
              <a:t>where </a:t>
            </a:r>
            <a:r>
              <a:rPr lang="en-US" altLang="zh-TW" dirty="0" err="1">
                <a:latin typeface="+mn-lt"/>
                <a:ea typeface="PMingLiU" pitchFamily="18" charset="-120"/>
              </a:rPr>
              <a:t>emp_id</a:t>
            </a:r>
            <a:r>
              <a:rPr lang="en-US" altLang="zh-TW" dirty="0">
                <a:latin typeface="+mn-lt"/>
                <a:ea typeface="PMingLiU" pitchFamily="18" charset="-120"/>
              </a:rPr>
              <a:t> </a:t>
            </a:r>
            <a:r>
              <a:rPr lang="en-US" altLang="zh-TW" dirty="0">
                <a:solidFill>
                  <a:srgbClr val="0000F0"/>
                </a:solidFill>
                <a:latin typeface="+mn-lt"/>
                <a:ea typeface="PMingLiU" pitchFamily="18" charset="-120"/>
              </a:rPr>
              <a:t>+ 10 </a:t>
            </a:r>
            <a:r>
              <a:rPr lang="en-US" altLang="zh-TW" dirty="0">
                <a:latin typeface="+mn-lt"/>
                <a:ea typeface="PMingLiU" pitchFamily="18" charset="-120"/>
              </a:rPr>
              <a:t>= 121212</a:t>
            </a:r>
          </a:p>
          <a:p>
            <a:endParaRPr lang="en-US" sz="2800" dirty="0">
              <a:latin typeface="+mn-lt"/>
              <a:ea typeface="PMingLiU" pitchFamily="18" charset="-120"/>
            </a:endParaRPr>
          </a:p>
        </p:txBody>
      </p:sp>
      <p:sp>
        <p:nvSpPr>
          <p:cNvPr id="3" name="Text Box 8"/>
          <p:cNvSpPr txBox="1">
            <a:spLocks noChangeArrowheads="1"/>
          </p:cNvSpPr>
          <p:nvPr/>
        </p:nvSpPr>
        <p:spPr bwMode="auto">
          <a:xfrm>
            <a:off x="5078894" y="2102303"/>
            <a:ext cx="3281144" cy="640809"/>
          </a:xfrm>
          <a:prstGeom prst="rect">
            <a:avLst/>
          </a:prstGeom>
          <a:solidFill>
            <a:srgbClr val="FFFFFF"/>
          </a:solidFill>
          <a:ln w="9525">
            <a:solidFill>
              <a:srgbClr val="000000"/>
            </a:solidFill>
            <a:miter lim="800000"/>
            <a:headEnd/>
            <a:tailEnd/>
          </a:ln>
        </p:spPr>
        <p:txBody>
          <a:bodyPr/>
          <a:lstStyle/>
          <a:p>
            <a:pPr algn="l"/>
            <a:r>
              <a:rPr lang="en-US" altLang="zh-TW">
                <a:latin typeface="+mn-lt"/>
                <a:ea typeface="PMingLiU" pitchFamily="18" charset="-120"/>
              </a:rPr>
              <a:t>select * from employee</a:t>
            </a:r>
            <a:br>
              <a:rPr lang="en-US" altLang="zh-TW">
                <a:latin typeface="+mn-lt"/>
                <a:ea typeface="PMingLiU" pitchFamily="18" charset="-120"/>
              </a:rPr>
            </a:br>
            <a:r>
              <a:rPr lang="en-US" altLang="zh-TW">
                <a:latin typeface="+mn-lt"/>
                <a:ea typeface="PMingLiU" pitchFamily="18" charset="-120"/>
              </a:rPr>
              <a:t>where emp_id =121212 </a:t>
            </a:r>
            <a:r>
              <a:rPr lang="en-US" altLang="zh-TW">
                <a:solidFill>
                  <a:srgbClr val="0000F0"/>
                </a:solidFill>
                <a:latin typeface="+mn-lt"/>
                <a:ea typeface="PMingLiU" pitchFamily="18" charset="-120"/>
              </a:rPr>
              <a:t>- 10</a:t>
            </a:r>
            <a:endParaRPr lang="en-US" altLang="zh-TW">
              <a:latin typeface="+mn-lt"/>
              <a:ea typeface="PMingLiU" pitchFamily="18" charset="-120"/>
            </a:endParaRPr>
          </a:p>
          <a:p>
            <a:pPr algn="l"/>
            <a:r>
              <a:rPr lang="en-US" altLang="zh-TW">
                <a:latin typeface="+mn-lt"/>
                <a:ea typeface="PMingLiU" pitchFamily="18" charset="-120"/>
              </a:rPr>
              <a:t>                    </a:t>
            </a:r>
            <a:endParaRPr lang="en-US" sz="2800">
              <a:latin typeface="+mn-lt"/>
              <a:ea typeface="PMingLiU" pitchFamily="18" charset="-120"/>
            </a:endParaRPr>
          </a:p>
        </p:txBody>
      </p:sp>
      <p:sp>
        <p:nvSpPr>
          <p:cNvPr id="4" name="Text Box 10"/>
          <p:cNvSpPr txBox="1">
            <a:spLocks noChangeArrowheads="1"/>
          </p:cNvSpPr>
          <p:nvPr/>
        </p:nvSpPr>
        <p:spPr bwMode="auto">
          <a:xfrm>
            <a:off x="461047" y="3380014"/>
            <a:ext cx="3450553" cy="658586"/>
          </a:xfrm>
          <a:prstGeom prst="rect">
            <a:avLst/>
          </a:prstGeom>
          <a:solidFill>
            <a:srgbClr val="FFFFFF"/>
          </a:solidFill>
          <a:ln w="9525">
            <a:solidFill>
              <a:srgbClr val="000000"/>
            </a:solidFill>
            <a:miter lim="800000"/>
            <a:headEnd/>
            <a:tailEnd/>
          </a:ln>
        </p:spPr>
        <p:txBody>
          <a:bodyPr/>
          <a:lstStyle/>
          <a:p>
            <a:pPr algn="l"/>
            <a:r>
              <a:rPr lang="en-US" altLang="zh-TW" dirty="0">
                <a:latin typeface="+mn-lt"/>
                <a:ea typeface="PMingLiU" pitchFamily="18" charset="-120"/>
              </a:rPr>
              <a:t>select * from employee</a:t>
            </a:r>
            <a:br>
              <a:rPr lang="en-US" altLang="zh-TW" dirty="0">
                <a:latin typeface="+mn-lt"/>
                <a:ea typeface="PMingLiU" pitchFamily="18" charset="-120"/>
              </a:rPr>
            </a:br>
            <a:r>
              <a:rPr lang="en-US" altLang="zh-TW" dirty="0">
                <a:latin typeface="+mn-lt"/>
                <a:ea typeface="PMingLiU" pitchFamily="18" charset="-120"/>
              </a:rPr>
              <a:t>where </a:t>
            </a:r>
            <a:r>
              <a:rPr lang="en-US" altLang="zh-TW" dirty="0" err="1">
                <a:solidFill>
                  <a:srgbClr val="0000FF"/>
                </a:solidFill>
                <a:ea typeface="PMingLiU" pitchFamily="18" charset="-120"/>
              </a:rPr>
              <a:t>ifnull</a:t>
            </a:r>
            <a:r>
              <a:rPr lang="en-US" altLang="zh-TW" dirty="0">
                <a:solidFill>
                  <a:srgbClr val="0000FF"/>
                </a:solidFill>
                <a:latin typeface="+mn-lt"/>
                <a:ea typeface="PMingLiU" pitchFamily="18" charset="-120"/>
              </a:rPr>
              <a:t>(</a:t>
            </a:r>
            <a:r>
              <a:rPr lang="en-US" altLang="zh-TW" dirty="0">
                <a:latin typeface="+mn-lt"/>
                <a:ea typeface="PMingLiU" pitchFamily="18" charset="-120"/>
              </a:rPr>
              <a:t>emp_id</a:t>
            </a:r>
            <a:r>
              <a:rPr lang="en-US" altLang="zh-TW" dirty="0">
                <a:solidFill>
                  <a:srgbClr val="0000FF"/>
                </a:solidFill>
                <a:latin typeface="+mn-lt"/>
                <a:ea typeface="PMingLiU" pitchFamily="18" charset="-120"/>
              </a:rPr>
              <a:t>,0)</a:t>
            </a:r>
            <a:r>
              <a:rPr lang="en-US" altLang="zh-TW" dirty="0">
                <a:latin typeface="+mn-lt"/>
                <a:ea typeface="PMingLiU" pitchFamily="18" charset="-120"/>
              </a:rPr>
              <a:t>=121212</a:t>
            </a:r>
            <a:endParaRPr lang="en-US" sz="2800" dirty="0">
              <a:latin typeface="+mn-lt"/>
              <a:ea typeface="PMingLiU" pitchFamily="18" charset="-120"/>
            </a:endParaRPr>
          </a:p>
        </p:txBody>
      </p:sp>
      <p:sp>
        <p:nvSpPr>
          <p:cNvPr id="5" name="Text Box 11"/>
          <p:cNvSpPr txBox="1">
            <a:spLocks noChangeArrowheads="1"/>
          </p:cNvSpPr>
          <p:nvPr/>
        </p:nvSpPr>
        <p:spPr bwMode="auto">
          <a:xfrm>
            <a:off x="5079870" y="3380013"/>
            <a:ext cx="3281144" cy="639832"/>
          </a:xfrm>
          <a:prstGeom prst="rect">
            <a:avLst/>
          </a:prstGeom>
          <a:solidFill>
            <a:srgbClr val="FFFFFF"/>
          </a:solidFill>
          <a:ln w="9525">
            <a:solidFill>
              <a:srgbClr val="000000"/>
            </a:solidFill>
            <a:miter lim="800000"/>
            <a:headEnd/>
            <a:tailEnd/>
          </a:ln>
        </p:spPr>
        <p:txBody>
          <a:bodyPr/>
          <a:lstStyle/>
          <a:p>
            <a:pPr algn="l"/>
            <a:r>
              <a:rPr lang="en-US" altLang="zh-TW">
                <a:latin typeface="+mn-lt"/>
                <a:ea typeface="PMingLiU" pitchFamily="18" charset="-120"/>
              </a:rPr>
              <a:t>select * from employee</a:t>
            </a:r>
            <a:br>
              <a:rPr lang="en-US" altLang="zh-TW">
                <a:latin typeface="+mn-lt"/>
                <a:ea typeface="PMingLiU" pitchFamily="18" charset="-120"/>
              </a:rPr>
            </a:br>
            <a:r>
              <a:rPr lang="en-US" altLang="zh-TW">
                <a:latin typeface="+mn-lt"/>
                <a:ea typeface="PMingLiU" pitchFamily="18" charset="-120"/>
              </a:rPr>
              <a:t>where emp_id = 121212</a:t>
            </a:r>
          </a:p>
          <a:p>
            <a:endParaRPr lang="en-US" sz="2800">
              <a:latin typeface="+mn-lt"/>
              <a:ea typeface="PMingLiU" pitchFamily="18" charset="-120"/>
            </a:endParaRPr>
          </a:p>
        </p:txBody>
      </p:sp>
      <p:sp>
        <p:nvSpPr>
          <p:cNvPr id="6" name="Right Arrow 19"/>
          <p:cNvSpPr/>
          <p:nvPr/>
        </p:nvSpPr>
        <p:spPr bwMode="auto">
          <a:xfrm>
            <a:off x="4182533" y="2252132"/>
            <a:ext cx="601134" cy="381000"/>
          </a:xfrm>
          <a:prstGeom prst="rightArrow">
            <a:avLst/>
          </a:prstGeom>
          <a:gradFill rotWithShape="1">
            <a:gsLst>
              <a:gs pos="0">
                <a:srgbClr val="99CCFF">
                  <a:alpha val="11000"/>
                </a:srgbClr>
              </a:gs>
              <a:gs pos="100000">
                <a:srgbClr val="99CCFF">
                  <a:gamma/>
                  <a:shade val="92157"/>
                  <a:invGamma/>
                </a:srgb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pitchFamily="34" charset="0"/>
              <a:ea typeface="ＭＳ Ｐゴシック"/>
              <a:cs typeface="ＭＳ Ｐゴシック"/>
            </a:endParaRPr>
          </a:p>
        </p:txBody>
      </p:sp>
      <p:sp>
        <p:nvSpPr>
          <p:cNvPr id="7" name="Right Arrow 20"/>
          <p:cNvSpPr/>
          <p:nvPr/>
        </p:nvSpPr>
        <p:spPr bwMode="auto">
          <a:xfrm>
            <a:off x="4182533" y="3488265"/>
            <a:ext cx="601134" cy="381000"/>
          </a:xfrm>
          <a:prstGeom prst="rightArrow">
            <a:avLst/>
          </a:prstGeom>
          <a:gradFill rotWithShape="1">
            <a:gsLst>
              <a:gs pos="0">
                <a:srgbClr val="99CCFF">
                  <a:alpha val="11000"/>
                </a:srgbClr>
              </a:gs>
              <a:gs pos="100000">
                <a:srgbClr val="99CCFF">
                  <a:gamma/>
                  <a:shade val="92157"/>
                  <a:invGamma/>
                </a:srgbClr>
              </a:gs>
            </a:gsLst>
            <a:lin ang="5400000" scaled="1"/>
          </a:gra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latin typeface="Arial" pitchFamily="34" charset="0"/>
              <a:ea typeface="ＭＳ Ｐゴシック"/>
              <a:cs typeface="ＭＳ Ｐゴシック"/>
            </a:endParaRPr>
          </a:p>
        </p:txBody>
      </p:sp>
      <p:sp>
        <p:nvSpPr>
          <p:cNvPr id="8" name="Rectangle 46"/>
          <p:cNvSpPr>
            <a:spLocks noChangeArrowheads="1"/>
          </p:cNvSpPr>
          <p:nvPr/>
        </p:nvSpPr>
        <p:spPr bwMode="auto">
          <a:xfrm>
            <a:off x="2162162" y="533400"/>
            <a:ext cx="5534038" cy="523862"/>
          </a:xfrm>
          <a:prstGeom prst="rect">
            <a:avLst/>
          </a:prstGeom>
          <a:noFill/>
          <a:ln w="9525">
            <a:noFill/>
            <a:miter lim="800000"/>
            <a:headEnd/>
            <a:tailEnd/>
          </a:ln>
          <a:effectLst/>
        </p:spPr>
        <p:txBody>
          <a:bodyPr wrap="square" lIns="92075" tIns="46038" rIns="92075" bIns="46038">
            <a:spAutoFit/>
          </a:bodyPr>
          <a:lstStyle/>
          <a:p>
            <a:pPr eaLnBrk="0" hangingPunct="0">
              <a:spcBef>
                <a:spcPct val="50000"/>
              </a:spcBef>
            </a:pPr>
            <a:r>
              <a:rPr lang="en-US" sz="2800" dirty="0">
                <a:latin typeface="Arial Unicode MS" pitchFamily="34" charset="-128"/>
              </a:rPr>
              <a:t>Enable using of index</a:t>
            </a:r>
            <a:r>
              <a:rPr lang="en-US" sz="2800" baseline="0" dirty="0">
                <a:latin typeface="Arial Unicode MS" pitchFamily="34" charset="-128"/>
              </a:rPr>
              <a:t> </a:t>
            </a:r>
          </a:p>
        </p:txBody>
      </p:sp>
    </p:spTree>
    <p:extLst>
      <p:ext uri="{BB962C8B-B14F-4D97-AF65-F5344CB8AC3E}">
        <p14:creationId xmlns:p14="http://schemas.microsoft.com/office/powerpoint/2010/main" val="385109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514371"/>
            <a:ext cx="2308774" cy="369332"/>
          </a:xfrm>
          <a:prstGeom prst="rect">
            <a:avLst/>
          </a:prstGeom>
          <a:noFill/>
        </p:spPr>
        <p:txBody>
          <a:bodyPr wrap="none" rtlCol="0">
            <a:spAutoFit/>
          </a:bodyPr>
          <a:lstStyle/>
          <a:p>
            <a:r>
              <a:rPr lang="en-US" dirty="0"/>
              <a:t>How to build indexes ?</a:t>
            </a:r>
          </a:p>
        </p:txBody>
      </p:sp>
      <p:sp>
        <p:nvSpPr>
          <p:cNvPr id="3" name="Rectangle 2"/>
          <p:cNvSpPr/>
          <p:nvPr/>
        </p:nvSpPr>
        <p:spPr>
          <a:xfrm>
            <a:off x="533400" y="1219200"/>
            <a:ext cx="6400800" cy="1643527"/>
          </a:xfrm>
          <a:prstGeom prst="rect">
            <a:avLst/>
          </a:prstGeom>
        </p:spPr>
        <p:txBody>
          <a:bodyPr wrap="square">
            <a:spAutoFit/>
          </a:bodyPr>
          <a:lstStyle/>
          <a:p>
            <a:pPr>
              <a:lnSpc>
                <a:spcPct val="80000"/>
              </a:lnSpc>
              <a:buFont typeface="Monotype Sorts" pitchFamily="2" charset="2"/>
              <a:buNone/>
            </a:pPr>
            <a:r>
              <a:rPr lang="en-US" altLang="en-US" dirty="0">
                <a:latin typeface="Courier New" panose="02070309020205020404" pitchFamily="49" charset="0"/>
              </a:rPr>
              <a:t>SELECT * </a:t>
            </a:r>
          </a:p>
          <a:p>
            <a:pPr>
              <a:lnSpc>
                <a:spcPct val="80000"/>
              </a:lnSpc>
              <a:buFont typeface="Monotype Sorts" pitchFamily="2" charset="2"/>
              <a:buNone/>
            </a:pPr>
            <a:r>
              <a:rPr lang="en-US" altLang="en-US" dirty="0">
                <a:latin typeface="Courier New" panose="02070309020205020404" pitchFamily="49" charset="0"/>
              </a:rPr>
              <a:t>     FROM A</a:t>
            </a:r>
          </a:p>
          <a:p>
            <a:pPr>
              <a:lnSpc>
                <a:spcPct val="80000"/>
              </a:lnSpc>
              <a:buFont typeface="Monotype Sorts" pitchFamily="2" charset="2"/>
              <a:buNone/>
            </a:pPr>
            <a:r>
              <a:rPr lang="en-US" altLang="en-US" dirty="0">
                <a:latin typeface="Courier New" panose="02070309020205020404" pitchFamily="49" charset="0"/>
              </a:rPr>
              <a:t>    WHERE A.CITY IN (SELECT B.CITY </a:t>
            </a:r>
          </a:p>
          <a:p>
            <a:pPr>
              <a:lnSpc>
                <a:spcPct val="80000"/>
              </a:lnSpc>
              <a:buFont typeface="Monotype Sorts" pitchFamily="2" charset="2"/>
              <a:buNone/>
            </a:pPr>
            <a:r>
              <a:rPr lang="en-US" altLang="en-US" dirty="0">
                <a:latin typeface="Courier New" panose="02070309020205020404" pitchFamily="49" charset="0"/>
              </a:rPr>
              <a:t>                       FROM B)</a:t>
            </a:r>
          </a:p>
          <a:p>
            <a:pPr>
              <a:lnSpc>
                <a:spcPct val="80000"/>
              </a:lnSpc>
              <a:buFont typeface="Monotype Sorts" pitchFamily="2" charset="2"/>
              <a:buNone/>
            </a:pPr>
            <a:r>
              <a:rPr lang="en-US" altLang="en-US" dirty="0">
                <a:latin typeface="Courier New" panose="02070309020205020404" pitchFamily="49" charset="0"/>
              </a:rPr>
              <a:t>SELECT A.* </a:t>
            </a:r>
          </a:p>
          <a:p>
            <a:pPr>
              <a:lnSpc>
                <a:spcPct val="80000"/>
              </a:lnSpc>
              <a:buFont typeface="Monotype Sorts" pitchFamily="2" charset="2"/>
              <a:buNone/>
            </a:pPr>
            <a:r>
              <a:rPr lang="en-US" altLang="en-US" dirty="0">
                <a:latin typeface="Courier New" panose="02070309020205020404" pitchFamily="49" charset="0"/>
              </a:rPr>
              <a:t>     FROM A, B </a:t>
            </a:r>
          </a:p>
          <a:p>
            <a:pPr>
              <a:lnSpc>
                <a:spcPct val="80000"/>
              </a:lnSpc>
              <a:buFont typeface="Monotype Sorts" pitchFamily="2" charset="2"/>
              <a:buNone/>
            </a:pPr>
            <a:r>
              <a:rPr lang="en-US" altLang="en-US" dirty="0">
                <a:latin typeface="Courier New" panose="02070309020205020404" pitchFamily="49" charset="0"/>
              </a:rPr>
              <a:t>    WHERE A.CITY = B.CITY</a:t>
            </a:r>
            <a:r>
              <a:rPr lang="en-US" altLang="en-US" dirty="0"/>
              <a:t> </a:t>
            </a:r>
          </a:p>
        </p:txBody>
      </p:sp>
      <p:grpSp>
        <p:nvGrpSpPr>
          <p:cNvPr id="21" name="Group 20"/>
          <p:cNvGrpSpPr/>
          <p:nvPr/>
        </p:nvGrpSpPr>
        <p:grpSpPr>
          <a:xfrm>
            <a:off x="1530705" y="3558074"/>
            <a:ext cx="2565591" cy="313932"/>
            <a:chOff x="634809" y="3501811"/>
            <a:chExt cx="2565591" cy="313932"/>
          </a:xfrm>
        </p:grpSpPr>
        <p:sp>
          <p:nvSpPr>
            <p:cNvPr id="9" name="Oval 8"/>
            <p:cNvSpPr>
              <a:spLocks noChangeArrowheads="1"/>
            </p:cNvSpPr>
            <p:nvPr/>
          </p:nvSpPr>
          <p:spPr bwMode="auto">
            <a:xfrm>
              <a:off x="634809" y="3511293"/>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B</a:t>
              </a:r>
              <a:endParaRPr lang="en-US" sz="2400">
                <a:ea typeface="PMingLiU" pitchFamily="18" charset="-120"/>
                <a:cs typeface="Arial" charset="0"/>
              </a:endParaRPr>
            </a:p>
          </p:txBody>
        </p:sp>
        <p:sp>
          <p:nvSpPr>
            <p:cNvPr id="10" name="Oval 11"/>
            <p:cNvSpPr>
              <a:spLocks noChangeArrowheads="1"/>
            </p:cNvSpPr>
            <p:nvPr/>
          </p:nvSpPr>
          <p:spPr bwMode="auto">
            <a:xfrm>
              <a:off x="1600200" y="3511293"/>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A</a:t>
              </a:r>
              <a:endParaRPr lang="en-US" sz="2400">
                <a:ea typeface="PMingLiU" pitchFamily="18" charset="-120"/>
                <a:cs typeface="Arial" charset="0"/>
              </a:endParaRPr>
            </a:p>
          </p:txBody>
        </p:sp>
        <p:sp>
          <p:nvSpPr>
            <p:cNvPr id="11" name="Line 10"/>
            <p:cNvSpPr>
              <a:spLocks noChangeShapeType="1"/>
            </p:cNvSpPr>
            <p:nvPr/>
          </p:nvSpPr>
          <p:spPr bwMode="auto">
            <a:xfrm>
              <a:off x="1041315" y="3649423"/>
              <a:ext cx="508254" cy="488"/>
            </a:xfrm>
            <a:prstGeom prst="line">
              <a:avLst/>
            </a:prstGeom>
            <a:noFill/>
            <a:ln w="9525">
              <a:solidFill>
                <a:srgbClr val="000000"/>
              </a:solidFill>
              <a:round/>
              <a:headEnd/>
              <a:tailEnd type="triangle" w="med" len="med"/>
            </a:ln>
          </p:spPr>
          <p:txBody>
            <a:bodyPr/>
            <a:lstStyle/>
            <a:p>
              <a:endParaRPr lang="en-US"/>
            </a:p>
          </p:txBody>
        </p:sp>
        <p:sp>
          <p:nvSpPr>
            <p:cNvPr id="17" name="Rectangle 16"/>
            <p:cNvSpPr/>
            <p:nvPr/>
          </p:nvSpPr>
          <p:spPr>
            <a:xfrm>
              <a:off x="2135685" y="3501811"/>
              <a:ext cx="1064715" cy="313932"/>
            </a:xfrm>
            <a:prstGeom prst="rect">
              <a:avLst/>
            </a:prstGeom>
          </p:spPr>
          <p:txBody>
            <a:bodyPr wrap="none">
              <a:spAutoFit/>
            </a:bodyPr>
            <a:lstStyle/>
            <a:p>
              <a:pPr>
                <a:lnSpc>
                  <a:spcPct val="80000"/>
                </a:lnSpc>
                <a:buFont typeface="Monotype Sorts" pitchFamily="2" charset="2"/>
                <a:buNone/>
              </a:pPr>
              <a:r>
                <a:rPr lang="en-US" altLang="en-US" dirty="0">
                  <a:latin typeface="Courier New" panose="02070309020205020404" pitchFamily="49" charset="0"/>
                </a:rPr>
                <a:t>A.CITY</a:t>
              </a:r>
              <a:r>
                <a:rPr lang="en-US" altLang="en-US" dirty="0"/>
                <a:t> </a:t>
              </a:r>
            </a:p>
          </p:txBody>
        </p:sp>
      </p:grpSp>
      <p:grpSp>
        <p:nvGrpSpPr>
          <p:cNvPr id="20" name="Group 19"/>
          <p:cNvGrpSpPr/>
          <p:nvPr/>
        </p:nvGrpSpPr>
        <p:grpSpPr>
          <a:xfrm>
            <a:off x="1530705" y="3098429"/>
            <a:ext cx="2565591" cy="313932"/>
            <a:chOff x="634809" y="3042166"/>
            <a:chExt cx="2565591" cy="313932"/>
          </a:xfrm>
        </p:grpSpPr>
        <p:sp>
          <p:nvSpPr>
            <p:cNvPr id="6" name="Oval 15"/>
            <p:cNvSpPr>
              <a:spLocks noChangeArrowheads="1"/>
            </p:cNvSpPr>
            <p:nvPr/>
          </p:nvSpPr>
          <p:spPr bwMode="auto">
            <a:xfrm>
              <a:off x="634809" y="3060758"/>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A</a:t>
              </a:r>
              <a:endParaRPr lang="en-US" sz="2400">
                <a:ea typeface="PMingLiU" pitchFamily="18" charset="-120"/>
                <a:cs typeface="Arial" charset="0"/>
              </a:endParaRPr>
            </a:p>
          </p:txBody>
        </p:sp>
        <p:sp>
          <p:nvSpPr>
            <p:cNvPr id="7" name="Oval 14"/>
            <p:cNvSpPr>
              <a:spLocks noChangeArrowheads="1"/>
            </p:cNvSpPr>
            <p:nvPr/>
          </p:nvSpPr>
          <p:spPr bwMode="auto">
            <a:xfrm>
              <a:off x="1600200" y="3060758"/>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B</a:t>
              </a:r>
              <a:endParaRPr lang="en-US" sz="2400">
                <a:ea typeface="PMingLiU" pitchFamily="18" charset="-120"/>
                <a:cs typeface="Arial" charset="0"/>
              </a:endParaRPr>
            </a:p>
          </p:txBody>
        </p:sp>
        <p:sp>
          <p:nvSpPr>
            <p:cNvPr id="8" name="Line 13"/>
            <p:cNvSpPr>
              <a:spLocks noChangeShapeType="1"/>
            </p:cNvSpPr>
            <p:nvPr/>
          </p:nvSpPr>
          <p:spPr bwMode="auto">
            <a:xfrm>
              <a:off x="1041315" y="3199376"/>
              <a:ext cx="508254" cy="488"/>
            </a:xfrm>
            <a:prstGeom prst="line">
              <a:avLst/>
            </a:prstGeom>
            <a:noFill/>
            <a:ln w="9525">
              <a:solidFill>
                <a:srgbClr val="000000"/>
              </a:solidFill>
              <a:round/>
              <a:headEnd/>
              <a:tailEnd type="triangle" w="med" len="med"/>
            </a:ln>
          </p:spPr>
          <p:txBody>
            <a:bodyPr/>
            <a:lstStyle/>
            <a:p>
              <a:endParaRPr lang="en-US"/>
            </a:p>
          </p:txBody>
        </p:sp>
        <p:sp>
          <p:nvSpPr>
            <p:cNvPr id="18" name="Rectangle 17"/>
            <p:cNvSpPr/>
            <p:nvPr/>
          </p:nvSpPr>
          <p:spPr>
            <a:xfrm>
              <a:off x="2135685" y="3042166"/>
              <a:ext cx="1064715" cy="313932"/>
            </a:xfrm>
            <a:prstGeom prst="rect">
              <a:avLst/>
            </a:prstGeom>
          </p:spPr>
          <p:txBody>
            <a:bodyPr wrap="none">
              <a:spAutoFit/>
            </a:bodyPr>
            <a:lstStyle/>
            <a:p>
              <a:pPr>
                <a:lnSpc>
                  <a:spcPct val="80000"/>
                </a:lnSpc>
                <a:buFont typeface="Monotype Sorts" pitchFamily="2" charset="2"/>
                <a:buNone/>
              </a:pPr>
              <a:r>
                <a:rPr lang="en-US" altLang="en-US" dirty="0">
                  <a:latin typeface="Courier New" panose="02070309020205020404" pitchFamily="49" charset="0"/>
                </a:rPr>
                <a:t>B.CITY</a:t>
              </a:r>
              <a:r>
                <a:rPr lang="en-US" altLang="en-US" dirty="0"/>
                <a:t> </a:t>
              </a:r>
            </a:p>
          </p:txBody>
        </p:sp>
      </p:grpSp>
      <p:grpSp>
        <p:nvGrpSpPr>
          <p:cNvPr id="23" name="Group 22"/>
          <p:cNvGrpSpPr/>
          <p:nvPr/>
        </p:nvGrpSpPr>
        <p:grpSpPr>
          <a:xfrm>
            <a:off x="496839" y="4207369"/>
            <a:ext cx="3694161" cy="313932"/>
            <a:chOff x="496839" y="4207369"/>
            <a:chExt cx="3694161" cy="313932"/>
          </a:xfrm>
        </p:grpSpPr>
        <p:sp>
          <p:nvSpPr>
            <p:cNvPr id="12" name="Oval 9"/>
            <p:cNvSpPr>
              <a:spLocks noChangeArrowheads="1"/>
            </p:cNvSpPr>
            <p:nvPr/>
          </p:nvSpPr>
          <p:spPr bwMode="auto">
            <a:xfrm>
              <a:off x="1524000" y="4212054"/>
              <a:ext cx="441563" cy="276260"/>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A</a:t>
              </a:r>
              <a:endParaRPr lang="en-US" sz="2400">
                <a:ea typeface="PMingLiU" pitchFamily="18" charset="-120"/>
                <a:cs typeface="Arial" charset="0"/>
              </a:endParaRPr>
            </a:p>
          </p:txBody>
        </p:sp>
        <p:sp>
          <p:nvSpPr>
            <p:cNvPr id="13" name="Oval 8"/>
            <p:cNvSpPr>
              <a:spLocks noChangeArrowheads="1"/>
            </p:cNvSpPr>
            <p:nvPr/>
          </p:nvSpPr>
          <p:spPr bwMode="auto">
            <a:xfrm>
              <a:off x="2518310" y="4212054"/>
              <a:ext cx="442093" cy="276260"/>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B</a:t>
              </a:r>
              <a:endParaRPr lang="en-US" sz="2400">
                <a:ea typeface="PMingLiU" pitchFamily="18" charset="-120"/>
                <a:cs typeface="Arial" charset="0"/>
              </a:endParaRPr>
            </a:p>
          </p:txBody>
        </p:sp>
        <p:sp>
          <p:nvSpPr>
            <p:cNvPr id="14" name="Line 7"/>
            <p:cNvSpPr>
              <a:spLocks noChangeShapeType="1"/>
            </p:cNvSpPr>
            <p:nvPr/>
          </p:nvSpPr>
          <p:spPr bwMode="auto">
            <a:xfrm>
              <a:off x="1965563" y="4350185"/>
              <a:ext cx="552748" cy="488"/>
            </a:xfrm>
            <a:prstGeom prst="line">
              <a:avLst/>
            </a:prstGeom>
            <a:noFill/>
            <a:ln w="9525">
              <a:solidFill>
                <a:srgbClr val="000000"/>
              </a:solidFill>
              <a:round/>
              <a:headEnd type="triangle" w="med" len="med"/>
              <a:tailEnd type="triangle" w="med" len="med"/>
            </a:ln>
          </p:spPr>
          <p:txBody>
            <a:bodyPr/>
            <a:lstStyle/>
            <a:p>
              <a:endParaRPr lang="en-US"/>
            </a:p>
          </p:txBody>
        </p:sp>
        <p:sp>
          <p:nvSpPr>
            <p:cNvPr id="16" name="Rectangle 15"/>
            <p:cNvSpPr/>
            <p:nvPr/>
          </p:nvSpPr>
          <p:spPr>
            <a:xfrm>
              <a:off x="3033077" y="4207369"/>
              <a:ext cx="1157923" cy="313932"/>
            </a:xfrm>
            <a:prstGeom prst="rect">
              <a:avLst/>
            </a:prstGeom>
          </p:spPr>
          <p:txBody>
            <a:bodyPr wrap="none">
              <a:spAutoFit/>
            </a:bodyPr>
            <a:lstStyle/>
            <a:p>
              <a:pPr>
                <a:lnSpc>
                  <a:spcPct val="80000"/>
                </a:lnSpc>
                <a:buFont typeface="Monotype Sorts" pitchFamily="2" charset="2"/>
                <a:buNone/>
              </a:pPr>
              <a:r>
                <a:rPr lang="en-US" altLang="en-US" dirty="0">
                  <a:latin typeface="Courier New" panose="02070309020205020404" pitchFamily="49" charset="0"/>
                </a:rPr>
                <a:t>B.CITY</a:t>
              </a:r>
              <a:r>
                <a:rPr lang="en-US" altLang="en-US" dirty="0"/>
                <a:t> </a:t>
              </a:r>
            </a:p>
          </p:txBody>
        </p:sp>
        <p:sp>
          <p:nvSpPr>
            <p:cNvPr id="19" name="Rectangle 18"/>
            <p:cNvSpPr/>
            <p:nvPr/>
          </p:nvSpPr>
          <p:spPr>
            <a:xfrm>
              <a:off x="496839" y="4207369"/>
              <a:ext cx="1157923" cy="313932"/>
            </a:xfrm>
            <a:prstGeom prst="rect">
              <a:avLst/>
            </a:prstGeom>
          </p:spPr>
          <p:txBody>
            <a:bodyPr wrap="none">
              <a:spAutoFit/>
            </a:bodyPr>
            <a:lstStyle/>
            <a:p>
              <a:pPr>
                <a:lnSpc>
                  <a:spcPct val="80000"/>
                </a:lnSpc>
                <a:buFont typeface="Monotype Sorts" pitchFamily="2" charset="2"/>
                <a:buNone/>
              </a:pPr>
              <a:r>
                <a:rPr lang="en-US" altLang="en-US" dirty="0">
                  <a:latin typeface="Courier New" panose="02070309020205020404" pitchFamily="49" charset="0"/>
                </a:rPr>
                <a:t>A.CITY</a:t>
              </a:r>
              <a:r>
                <a:rPr lang="en-US" altLang="en-US" dirty="0"/>
                <a:t> </a:t>
              </a:r>
            </a:p>
          </p:txBody>
        </p:sp>
      </p:grpSp>
    </p:spTree>
    <p:extLst>
      <p:ext uri="{BB962C8B-B14F-4D97-AF65-F5344CB8AC3E}">
        <p14:creationId xmlns:p14="http://schemas.microsoft.com/office/powerpoint/2010/main" val="79827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514371"/>
            <a:ext cx="2308774" cy="369332"/>
          </a:xfrm>
          <a:prstGeom prst="rect">
            <a:avLst/>
          </a:prstGeom>
          <a:noFill/>
        </p:spPr>
        <p:txBody>
          <a:bodyPr wrap="none" rtlCol="0">
            <a:spAutoFit/>
          </a:bodyPr>
          <a:lstStyle/>
          <a:p>
            <a:r>
              <a:rPr lang="en-US" dirty="0"/>
              <a:t>How to build indexes ?</a:t>
            </a:r>
          </a:p>
        </p:txBody>
      </p:sp>
      <p:sp>
        <p:nvSpPr>
          <p:cNvPr id="3" name="Rectangle 2"/>
          <p:cNvSpPr/>
          <p:nvPr/>
        </p:nvSpPr>
        <p:spPr>
          <a:xfrm>
            <a:off x="533400" y="1219200"/>
            <a:ext cx="6400800" cy="1077218"/>
          </a:xfrm>
          <a:prstGeom prst="rect">
            <a:avLst/>
          </a:prstGeom>
        </p:spPr>
        <p:txBody>
          <a:bodyPr wrap="square">
            <a:spAutoFit/>
          </a:bodyPr>
          <a:lstStyle/>
          <a:p>
            <a:pPr>
              <a:lnSpc>
                <a:spcPct val="80000"/>
              </a:lnSpc>
              <a:buFont typeface="Monotype Sorts" pitchFamily="2" charset="2"/>
              <a:buNone/>
            </a:pPr>
            <a:r>
              <a:rPr lang="en-US" altLang="en-US" sz="1600" dirty="0">
                <a:latin typeface="Courier New" panose="02070309020205020404" pitchFamily="49" charset="0"/>
              </a:rPr>
              <a:t>SELECT A.* </a:t>
            </a:r>
          </a:p>
          <a:p>
            <a:pPr>
              <a:lnSpc>
                <a:spcPct val="80000"/>
              </a:lnSpc>
              <a:buFont typeface="Monotype Sorts" pitchFamily="2" charset="2"/>
              <a:buNone/>
            </a:pPr>
            <a:r>
              <a:rPr lang="en-US" altLang="en-US" sz="1600" dirty="0">
                <a:latin typeface="Courier New" panose="02070309020205020404" pitchFamily="49" charset="0"/>
              </a:rPr>
              <a:t>     FROM A</a:t>
            </a:r>
          </a:p>
          <a:p>
            <a:pPr>
              <a:lnSpc>
                <a:spcPct val="80000"/>
              </a:lnSpc>
              <a:buFont typeface="Monotype Sorts" pitchFamily="2" charset="2"/>
              <a:buNone/>
            </a:pPr>
            <a:r>
              <a:rPr lang="en-US" altLang="en-US" sz="1600" dirty="0">
                <a:latin typeface="Courier New" panose="02070309020205020404" pitchFamily="49" charset="0"/>
              </a:rPr>
              <a:t>    WHERE A.CITY = ‘Zhuhai’ </a:t>
            </a:r>
          </a:p>
          <a:p>
            <a:pPr>
              <a:lnSpc>
                <a:spcPct val="80000"/>
              </a:lnSpc>
              <a:buFont typeface="Monotype Sorts" pitchFamily="2" charset="2"/>
              <a:buNone/>
            </a:pPr>
            <a:r>
              <a:rPr lang="en-US" altLang="en-US" sz="1600" dirty="0">
                <a:latin typeface="Courier New" panose="02070309020205020404" pitchFamily="49" charset="0"/>
              </a:rPr>
              <a:t>	AND A.COUNTRY=‘China’</a:t>
            </a:r>
          </a:p>
          <a:p>
            <a:pPr>
              <a:lnSpc>
                <a:spcPct val="80000"/>
              </a:lnSpc>
              <a:buFont typeface="Monotype Sorts" pitchFamily="2" charset="2"/>
              <a:buNone/>
            </a:pPr>
            <a:r>
              <a:rPr lang="en-US" altLang="en-US" sz="1600" dirty="0">
                <a:latin typeface="Courier New" panose="02070309020205020404" pitchFamily="49" charset="0"/>
              </a:rPr>
              <a:t>	AND A.PROVINCE=‘Guangdong’</a:t>
            </a:r>
          </a:p>
        </p:txBody>
      </p:sp>
      <p:sp>
        <p:nvSpPr>
          <p:cNvPr id="4" name="Rectangle 3"/>
          <p:cNvSpPr/>
          <p:nvPr/>
        </p:nvSpPr>
        <p:spPr>
          <a:xfrm>
            <a:off x="533400" y="2438400"/>
            <a:ext cx="5334000" cy="3416320"/>
          </a:xfrm>
          <a:prstGeom prst="rect">
            <a:avLst/>
          </a:prstGeom>
        </p:spPr>
        <p:txBody>
          <a:bodyPr wrap="square">
            <a:spAutoFit/>
          </a:bodyPr>
          <a:lstStyle/>
          <a:p>
            <a:pPr>
              <a:lnSpc>
                <a:spcPct val="80000"/>
              </a:lnSpc>
              <a:buFont typeface="Monotype Sorts" pitchFamily="2" charset="2"/>
              <a:buNone/>
            </a:pPr>
            <a:r>
              <a:rPr lang="en-US" altLang="en-US" b="1" u="sng" dirty="0">
                <a:latin typeface="Courier New" panose="02070309020205020404" pitchFamily="49" charset="0"/>
              </a:rPr>
              <a:t>Index candidates</a:t>
            </a:r>
          </a:p>
          <a:p>
            <a:pPr>
              <a:lnSpc>
                <a:spcPct val="80000"/>
              </a:lnSpc>
              <a:buFont typeface="Monotype Sorts" pitchFamily="2" charset="2"/>
              <a:buNone/>
            </a:pPr>
            <a:r>
              <a:rPr lang="en-US" altLang="en-US" sz="1400" dirty="0">
                <a:latin typeface="Courier New" panose="02070309020205020404" pitchFamily="49" charset="0"/>
              </a:rPr>
              <a:t>A.CITY</a:t>
            </a:r>
          </a:p>
          <a:p>
            <a:pPr>
              <a:lnSpc>
                <a:spcPct val="80000"/>
              </a:lnSpc>
              <a:buFont typeface="Monotype Sorts" pitchFamily="2" charset="2"/>
              <a:buNone/>
            </a:pPr>
            <a:r>
              <a:rPr lang="en-US" altLang="en-US" sz="1400" dirty="0">
                <a:latin typeface="Courier New" panose="02070309020205020404" pitchFamily="49" charset="0"/>
              </a:rPr>
              <a:t>A.COUNTRY</a:t>
            </a:r>
          </a:p>
          <a:p>
            <a:pPr>
              <a:lnSpc>
                <a:spcPct val="80000"/>
              </a:lnSpc>
            </a:pPr>
            <a:r>
              <a:rPr lang="en-US" altLang="en-US" sz="1400" dirty="0">
                <a:latin typeface="Courier New" panose="02070309020205020404" pitchFamily="49" charset="0"/>
              </a:rPr>
              <a:t>A.PROVINCE</a:t>
            </a:r>
          </a:p>
          <a:p>
            <a:pPr>
              <a:lnSpc>
                <a:spcPct val="80000"/>
              </a:lnSpc>
            </a:pPr>
            <a:endParaRPr lang="en-US" altLang="en-US" sz="1400" dirty="0">
              <a:latin typeface="Courier New" panose="02070309020205020404" pitchFamily="49" charset="0"/>
            </a:endParaRPr>
          </a:p>
          <a:p>
            <a:pPr>
              <a:lnSpc>
                <a:spcPct val="80000"/>
              </a:lnSpc>
            </a:pPr>
            <a:r>
              <a:rPr lang="en-US" altLang="en-US" sz="1400" b="1" dirty="0">
                <a:latin typeface="Courier New" panose="02070309020205020404" pitchFamily="49" charset="0"/>
              </a:rPr>
              <a:t>Composite Indexes</a:t>
            </a:r>
          </a:p>
          <a:p>
            <a:pPr>
              <a:lnSpc>
                <a:spcPct val="80000"/>
              </a:lnSpc>
            </a:pPr>
            <a:r>
              <a:rPr lang="en-US" altLang="en-US" sz="1400" dirty="0">
                <a:latin typeface="Courier New" panose="02070309020205020404" pitchFamily="49" charset="0"/>
              </a:rPr>
              <a:t>A.CITY,A.COUNTRY</a:t>
            </a:r>
          </a:p>
          <a:p>
            <a:pPr>
              <a:lnSpc>
                <a:spcPct val="80000"/>
              </a:lnSpc>
            </a:pPr>
            <a:r>
              <a:rPr lang="en-US" altLang="en-US" sz="1400" dirty="0">
                <a:latin typeface="Courier New" panose="02070309020205020404" pitchFamily="49" charset="0"/>
              </a:rPr>
              <a:t>A.CITY,A.PROVINCE</a:t>
            </a:r>
          </a:p>
          <a:p>
            <a:pPr>
              <a:lnSpc>
                <a:spcPct val="80000"/>
              </a:lnSpc>
            </a:pPr>
            <a:r>
              <a:rPr lang="en-US" altLang="en-US" sz="1400" dirty="0">
                <a:latin typeface="Courier New" panose="02070309020205020404" pitchFamily="49" charset="0"/>
              </a:rPr>
              <a:t>A.COUNTRY,A.PROVINCE</a:t>
            </a:r>
          </a:p>
          <a:p>
            <a:pPr>
              <a:lnSpc>
                <a:spcPct val="80000"/>
              </a:lnSpc>
            </a:pPr>
            <a:r>
              <a:rPr lang="en-US" altLang="en-US" sz="1400" dirty="0">
                <a:latin typeface="Courier New" panose="02070309020205020404" pitchFamily="49" charset="0"/>
              </a:rPr>
              <a:t>A.COUNTRY,A.CITY</a:t>
            </a:r>
          </a:p>
          <a:p>
            <a:pPr>
              <a:lnSpc>
                <a:spcPct val="80000"/>
              </a:lnSpc>
            </a:pPr>
            <a:r>
              <a:rPr lang="en-US" altLang="en-US" sz="1400" dirty="0">
                <a:latin typeface="Courier New" panose="02070309020205020404" pitchFamily="49" charset="0"/>
              </a:rPr>
              <a:t>A.PROVINCE,A.CITY</a:t>
            </a:r>
          </a:p>
          <a:p>
            <a:pPr>
              <a:lnSpc>
                <a:spcPct val="80000"/>
              </a:lnSpc>
            </a:pPr>
            <a:r>
              <a:rPr lang="en-US" altLang="en-US" sz="1400" dirty="0">
                <a:latin typeface="Courier New" panose="02070309020205020404" pitchFamily="49" charset="0"/>
              </a:rPr>
              <a:t>A.PROVINCE,A.COUNTRY</a:t>
            </a:r>
          </a:p>
          <a:p>
            <a:pPr>
              <a:lnSpc>
                <a:spcPct val="80000"/>
              </a:lnSpc>
            </a:pPr>
            <a:endParaRPr lang="en-US" altLang="en-US" sz="1400" dirty="0">
              <a:latin typeface="Courier New" panose="02070309020205020404" pitchFamily="49" charset="0"/>
            </a:endParaRPr>
          </a:p>
          <a:p>
            <a:pPr>
              <a:lnSpc>
                <a:spcPct val="80000"/>
              </a:lnSpc>
            </a:pPr>
            <a:r>
              <a:rPr lang="en-US" altLang="en-US" sz="1400" dirty="0">
                <a:latin typeface="Courier New" panose="02070309020205020404" pitchFamily="49" charset="0"/>
              </a:rPr>
              <a:t>A.CITY,A.COUNTRY,A.PROVINCE</a:t>
            </a:r>
          </a:p>
          <a:p>
            <a:pPr>
              <a:lnSpc>
                <a:spcPct val="80000"/>
              </a:lnSpc>
            </a:pPr>
            <a:r>
              <a:rPr lang="en-US" altLang="en-US" sz="1400" dirty="0">
                <a:latin typeface="Courier New" panose="02070309020205020404" pitchFamily="49" charset="0"/>
              </a:rPr>
              <a:t>A.CITY,A.PROVINCE,A.COUNTRY</a:t>
            </a:r>
          </a:p>
          <a:p>
            <a:pPr>
              <a:lnSpc>
                <a:spcPct val="80000"/>
              </a:lnSpc>
            </a:pPr>
            <a:r>
              <a:rPr lang="en-US" altLang="en-US" sz="1400" dirty="0">
                <a:latin typeface="Courier New" panose="02070309020205020404" pitchFamily="49" charset="0"/>
              </a:rPr>
              <a:t>A.COUNTRY,A.CITY,A.PROVINCE</a:t>
            </a:r>
          </a:p>
          <a:p>
            <a:pPr>
              <a:lnSpc>
                <a:spcPct val="80000"/>
              </a:lnSpc>
            </a:pPr>
            <a:r>
              <a:rPr lang="en-US" altLang="en-US" sz="1400" dirty="0">
                <a:latin typeface="Courier New" panose="02070309020205020404" pitchFamily="49" charset="0"/>
              </a:rPr>
              <a:t>A.COUNTRY,A.PROVINCE,A.CITY</a:t>
            </a:r>
          </a:p>
          <a:p>
            <a:pPr>
              <a:lnSpc>
                <a:spcPct val="80000"/>
              </a:lnSpc>
            </a:pPr>
            <a:r>
              <a:rPr lang="en-US" altLang="en-US" sz="1400" dirty="0">
                <a:latin typeface="Courier New" panose="02070309020205020404" pitchFamily="49" charset="0"/>
              </a:rPr>
              <a:t>A.PROVINCE,A.CITY,A.COUNTRY</a:t>
            </a:r>
          </a:p>
          <a:p>
            <a:pPr>
              <a:lnSpc>
                <a:spcPct val="80000"/>
              </a:lnSpc>
            </a:pPr>
            <a:r>
              <a:rPr lang="en-US" altLang="en-US" sz="1400" dirty="0">
                <a:latin typeface="Courier New" panose="02070309020205020404" pitchFamily="49" charset="0"/>
              </a:rPr>
              <a:t>A.PROVINCE,A.COUNTRY,A.CITY</a:t>
            </a:r>
          </a:p>
        </p:txBody>
      </p:sp>
    </p:spTree>
    <p:extLst>
      <p:ext uri="{BB962C8B-B14F-4D97-AF65-F5344CB8AC3E}">
        <p14:creationId xmlns:p14="http://schemas.microsoft.com/office/powerpoint/2010/main" val="398383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2738" y="894865"/>
            <a:ext cx="7543800" cy="1354217"/>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SELECT </a:t>
            </a:r>
            <a:r>
              <a:rPr lang="en-US" sz="1600" dirty="0" err="1">
                <a:latin typeface="Arial" panose="020B0604020202020204" pitchFamily="34" charset="0"/>
                <a:cs typeface="Arial" panose="020B0604020202020204" pitchFamily="34" charset="0"/>
              </a:rPr>
              <a:t>ConfIdInt</a:t>
            </a:r>
            <a:r>
              <a:rPr lang="en-US" sz="1600" dirty="0">
                <a:latin typeface="Arial" panose="020B0604020202020204" pitchFamily="34" charset="0"/>
                <a:cs typeface="Arial" panose="020B0604020202020204" pitchFamily="34" charset="0"/>
              </a:rPr>
              <a:t> FROM </a:t>
            </a:r>
            <a:r>
              <a:rPr lang="en-US" sz="1600" dirty="0" err="1">
                <a:latin typeface="Arial" panose="020B0604020202020204" pitchFamily="34" charset="0"/>
                <a:cs typeface="Arial" panose="020B0604020202020204" pitchFamily="34" charset="0"/>
              </a:rPr>
              <a:t>ConfInfo</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WHERE </a:t>
            </a:r>
            <a:r>
              <a:rPr lang="en-US" sz="1600" dirty="0" err="1">
                <a:latin typeface="Arial" panose="020B0604020202020204" pitchFamily="34" charset="0"/>
                <a:cs typeface="Arial" panose="020B0604020202020204" pitchFamily="34" charset="0"/>
              </a:rPr>
              <a:t>IsOccupied</a:t>
            </a:r>
            <a:r>
              <a:rPr lang="en-US" sz="1600" dirty="0">
                <a:latin typeface="Arial" panose="020B0604020202020204" pitchFamily="34" charset="0"/>
                <a:cs typeface="Arial" panose="020B0604020202020204" pitchFamily="34" charset="0"/>
              </a:rPr>
              <a:t> = 0 AND </a:t>
            </a:r>
            <a:r>
              <a:rPr lang="en-US" sz="1600" dirty="0" err="1">
                <a:latin typeface="Arial" panose="020B0604020202020204" pitchFamily="34" charset="0"/>
                <a:cs typeface="Arial" panose="020B0604020202020204" pitchFamily="34" charset="0"/>
              </a:rPr>
              <a:t>ConfIdInt</a:t>
            </a:r>
            <a:r>
              <a:rPr lang="en-US" sz="1600" dirty="0">
                <a:latin typeface="Arial" panose="020B0604020202020204" pitchFamily="34" charset="0"/>
                <a:cs typeface="Arial" panose="020B0604020202020204" pitchFamily="34" charset="0"/>
              </a:rPr>
              <a:t> &lt; 100000 </a:t>
            </a:r>
          </a:p>
          <a:p>
            <a:r>
              <a:rPr lang="en-US" sz="1600" dirty="0">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AND UNIX_TIMESTAMP(date(</a:t>
            </a:r>
            <a:r>
              <a:rPr lang="en-US" sz="1600" dirty="0" err="1">
                <a:solidFill>
                  <a:schemeClr val="accent1"/>
                </a:solidFill>
                <a:latin typeface="Arial" panose="020B0604020202020204" pitchFamily="34" charset="0"/>
                <a:cs typeface="Arial" panose="020B0604020202020204" pitchFamily="34" charset="0"/>
              </a:rPr>
              <a:t>last_used_time</a:t>
            </a:r>
            <a:r>
              <a:rPr lang="en-US" sz="1600" dirty="0">
                <a:solidFill>
                  <a:schemeClr val="accent1"/>
                </a:solidFill>
                <a:latin typeface="Arial" panose="020B0604020202020204" pitchFamily="34" charset="0"/>
                <a:cs typeface="Arial" panose="020B0604020202020204" pitchFamily="34" charset="0"/>
              </a:rPr>
              <a:t>)) &lt; 	   	UNIX_TIMESTAMP(DATE_SUB(date(now()), INTERVAL 5 DAY)) </a:t>
            </a:r>
          </a:p>
          <a:p>
            <a:r>
              <a:rPr lang="en-US" sz="1600" b="1" dirty="0">
                <a:latin typeface="Arial" panose="020B0604020202020204" pitchFamily="34" charset="0"/>
                <a:cs typeface="Arial" panose="020B0604020202020204" pitchFamily="34" charset="0"/>
              </a:rPr>
              <a:t>order by rand() limit 1</a:t>
            </a:r>
          </a:p>
        </p:txBody>
      </p:sp>
      <p:sp>
        <p:nvSpPr>
          <p:cNvPr id="4" name="Rectangle 3"/>
          <p:cNvSpPr/>
          <p:nvPr/>
        </p:nvSpPr>
        <p:spPr>
          <a:xfrm>
            <a:off x="228600" y="3657600"/>
            <a:ext cx="8153400" cy="1200329"/>
          </a:xfrm>
          <a:prstGeom prst="rect">
            <a:avLst/>
          </a:prstGeom>
        </p:spPr>
        <p:txBody>
          <a:bodyPr wrap="square">
            <a:spAutoFit/>
          </a:bodyPr>
          <a:lstStyle/>
          <a:p>
            <a:r>
              <a:rPr lang="en-US" altLang="zh-CN" dirty="0">
                <a:latin typeface="Arial" panose="020B0604020202020204" pitchFamily="34" charset="0"/>
                <a:ea typeface="SimSun" panose="02010600030101010101" pitchFamily="2" charset="-122"/>
                <a:cs typeface="Arial" panose="020B0604020202020204" pitchFamily="34" charset="0"/>
              </a:rPr>
              <a:t>SELECT </a:t>
            </a:r>
            <a:r>
              <a:rPr lang="en-US" altLang="zh-CN" dirty="0" err="1">
                <a:latin typeface="Arial" panose="020B0604020202020204" pitchFamily="34" charset="0"/>
                <a:ea typeface="SimSun" panose="02010600030101010101" pitchFamily="2" charset="-122"/>
                <a:cs typeface="Arial" panose="020B0604020202020204" pitchFamily="34" charset="0"/>
              </a:rPr>
              <a:t>ConfIdInt</a:t>
            </a:r>
            <a:r>
              <a:rPr lang="en-US" altLang="zh-CN" dirty="0">
                <a:latin typeface="Arial" panose="020B0604020202020204" pitchFamily="34" charset="0"/>
                <a:ea typeface="SimSun" panose="02010600030101010101" pitchFamily="2" charset="-122"/>
                <a:cs typeface="Arial" panose="020B0604020202020204" pitchFamily="34" charset="0"/>
              </a:rPr>
              <a:t> FROM </a:t>
            </a:r>
            <a:r>
              <a:rPr lang="en-US" altLang="zh-CN" dirty="0" err="1">
                <a:latin typeface="Arial" panose="020B0604020202020204" pitchFamily="34" charset="0"/>
                <a:ea typeface="SimSun" panose="02010600030101010101" pitchFamily="2" charset="-122"/>
                <a:cs typeface="Arial" panose="020B0604020202020204" pitchFamily="34" charset="0"/>
              </a:rPr>
              <a:t>ConfInfo</a:t>
            </a:r>
            <a:r>
              <a:rPr lang="en-US" altLang="zh-CN" dirty="0">
                <a:latin typeface="Arial" panose="020B0604020202020204" pitchFamily="34" charset="0"/>
                <a:ea typeface="SimSun" panose="02010600030101010101" pitchFamily="2" charset="-122"/>
                <a:cs typeface="Arial" panose="020B0604020202020204" pitchFamily="34" charset="0"/>
              </a:rPr>
              <a:t> </a:t>
            </a:r>
            <a:endParaRPr lang="en-US" dirty="0">
              <a:latin typeface="Arial" panose="020B0604020202020204" pitchFamily="34" charset="0"/>
              <a:ea typeface="Courier New" panose="02070309020205020404" pitchFamily="49" charset="0"/>
              <a:cs typeface="Arial" panose="020B0604020202020204" pitchFamily="34" charset="0"/>
            </a:endParaRPr>
          </a:p>
          <a:p>
            <a:r>
              <a:rPr lang="en-US" altLang="zh-CN" dirty="0">
                <a:latin typeface="Arial" panose="020B0604020202020204" pitchFamily="34" charset="0"/>
                <a:ea typeface="SimSun" panose="02010600030101010101" pitchFamily="2" charset="-122"/>
                <a:cs typeface="Arial" panose="020B0604020202020204" pitchFamily="34" charset="0"/>
              </a:rPr>
              <a:t>WHERE </a:t>
            </a:r>
            <a:r>
              <a:rPr lang="en-US" altLang="zh-CN" dirty="0" err="1">
                <a:latin typeface="Arial" panose="020B0604020202020204" pitchFamily="34" charset="0"/>
                <a:ea typeface="SimSun" panose="02010600030101010101" pitchFamily="2" charset="-122"/>
                <a:cs typeface="Arial" panose="020B0604020202020204" pitchFamily="34" charset="0"/>
              </a:rPr>
              <a:t>IsOccupied</a:t>
            </a:r>
            <a:r>
              <a:rPr lang="en-US" altLang="zh-CN" dirty="0">
                <a:latin typeface="Arial" panose="020B0604020202020204" pitchFamily="34" charset="0"/>
                <a:ea typeface="SimSun" panose="02010600030101010101" pitchFamily="2" charset="-122"/>
                <a:cs typeface="Arial" panose="020B0604020202020204" pitchFamily="34" charset="0"/>
              </a:rPr>
              <a:t> = 0 AND </a:t>
            </a:r>
            <a:r>
              <a:rPr lang="en-US" altLang="zh-CN" dirty="0" err="1">
                <a:latin typeface="Arial" panose="020B0604020202020204" pitchFamily="34" charset="0"/>
                <a:ea typeface="SimSun" panose="02010600030101010101" pitchFamily="2" charset="-122"/>
                <a:cs typeface="Arial" panose="020B0604020202020204" pitchFamily="34" charset="0"/>
              </a:rPr>
              <a:t>ConfIdInt</a:t>
            </a:r>
            <a:r>
              <a:rPr lang="en-US" altLang="zh-CN" dirty="0">
                <a:latin typeface="Arial" panose="020B0604020202020204" pitchFamily="34" charset="0"/>
                <a:ea typeface="SimSun" panose="02010600030101010101" pitchFamily="2" charset="-122"/>
                <a:cs typeface="Arial" panose="020B0604020202020204" pitchFamily="34" charset="0"/>
              </a:rPr>
              <a:t> &lt; 100000 </a:t>
            </a:r>
            <a:endParaRPr lang="en-US" dirty="0">
              <a:latin typeface="Arial" panose="020B0604020202020204" pitchFamily="34" charset="0"/>
              <a:ea typeface="Courier New" panose="02070309020205020404" pitchFamily="49" charset="0"/>
              <a:cs typeface="Arial" panose="020B0604020202020204" pitchFamily="34" charset="0"/>
            </a:endParaRPr>
          </a:p>
          <a:p>
            <a:r>
              <a:rPr lang="en-US" altLang="zh-CN" dirty="0">
                <a:latin typeface="Arial" panose="020B0604020202020204" pitchFamily="34" charset="0"/>
                <a:ea typeface="SimSun" panose="02010600030101010101" pitchFamily="2" charset="-122"/>
                <a:cs typeface="Arial" panose="020B0604020202020204" pitchFamily="34" charset="0"/>
              </a:rPr>
              <a:t>	</a:t>
            </a:r>
            <a:r>
              <a:rPr lang="en-US" altLang="zh-CN" dirty="0">
                <a:solidFill>
                  <a:srgbClr val="FF0000"/>
                </a:solidFill>
                <a:latin typeface="Arial" panose="020B0604020202020204" pitchFamily="34" charset="0"/>
                <a:ea typeface="SimSun" panose="02010600030101010101" pitchFamily="2" charset="-122"/>
                <a:cs typeface="Arial" panose="020B0604020202020204" pitchFamily="34" charset="0"/>
              </a:rPr>
              <a:t>AND</a:t>
            </a:r>
            <a:r>
              <a:rPr lang="zh-CN" altLang="en-US" dirty="0">
                <a:solidFill>
                  <a:srgbClr val="FF0000"/>
                </a:solidFill>
                <a:latin typeface="Arial" panose="020B0604020202020204" pitchFamily="34" charset="0"/>
                <a:ea typeface="Courier New" panose="02070309020205020404" pitchFamily="49" charset="0"/>
                <a:cs typeface="Arial" panose="020B0604020202020204" pitchFamily="34" charset="0"/>
              </a:rPr>
              <a:t> </a:t>
            </a:r>
            <a:r>
              <a:rPr lang="en-US" altLang="zh-CN" dirty="0" err="1">
                <a:solidFill>
                  <a:srgbClr val="FF0000"/>
                </a:solidFill>
                <a:latin typeface="Arial" panose="020B0604020202020204" pitchFamily="34" charset="0"/>
                <a:ea typeface="Courier New" panose="02070309020205020404" pitchFamily="49" charset="0"/>
                <a:cs typeface="Arial" panose="020B0604020202020204" pitchFamily="34" charset="0"/>
              </a:rPr>
              <a:t>last_used_time</a:t>
            </a:r>
            <a:r>
              <a:rPr lang="en-US" altLang="zh-CN" dirty="0">
                <a:solidFill>
                  <a:srgbClr val="FF0000"/>
                </a:solidFill>
                <a:latin typeface="Arial" panose="020B0604020202020204" pitchFamily="34" charset="0"/>
                <a:ea typeface="Courier New" panose="02070309020205020404" pitchFamily="49" charset="0"/>
                <a:cs typeface="Arial" panose="020B0604020202020204" pitchFamily="34" charset="0"/>
              </a:rPr>
              <a:t> </a:t>
            </a:r>
            <a:r>
              <a:rPr lang="en-US" dirty="0">
                <a:solidFill>
                  <a:srgbClr val="FF0000"/>
                </a:solidFill>
                <a:latin typeface="Arial" panose="020B0604020202020204" pitchFamily="34" charset="0"/>
                <a:ea typeface="Courier New" panose="02070309020205020404" pitchFamily="49" charset="0"/>
                <a:cs typeface="Arial" panose="020B0604020202020204" pitchFamily="34" charset="0"/>
              </a:rPr>
              <a:t>&lt;TIMESTAMPADD(day,-5,CURTIME()) </a:t>
            </a:r>
          </a:p>
          <a:p>
            <a:r>
              <a:rPr lang="en-US" altLang="zh-CN" b="1" dirty="0">
                <a:latin typeface="Arial" panose="020B0604020202020204" pitchFamily="34" charset="0"/>
                <a:ea typeface="SimSun" panose="02010600030101010101" pitchFamily="2" charset="-122"/>
                <a:cs typeface="Arial" panose="020B0604020202020204" pitchFamily="34" charset="0"/>
              </a:rPr>
              <a:t>order by rand() limit 1</a:t>
            </a:r>
            <a:endParaRPr lang="en-US" b="1" dirty="0">
              <a:effectLst/>
              <a:latin typeface="Arial" panose="020B0604020202020204" pitchFamily="34" charset="0"/>
              <a:ea typeface="Courier New" panose="02070309020205020404" pitchFamily="49" charset="0"/>
              <a:cs typeface="Arial" panose="020B0604020202020204" pitchFamily="34" charset="0"/>
            </a:endParaRPr>
          </a:p>
        </p:txBody>
      </p:sp>
      <p:sp>
        <p:nvSpPr>
          <p:cNvPr id="5" name="TextBox 4"/>
          <p:cNvSpPr txBox="1"/>
          <p:nvPr/>
        </p:nvSpPr>
        <p:spPr>
          <a:xfrm>
            <a:off x="263769" y="3048000"/>
            <a:ext cx="1245854" cy="369332"/>
          </a:xfrm>
          <a:prstGeom prst="rect">
            <a:avLst/>
          </a:prstGeom>
          <a:noFill/>
        </p:spPr>
        <p:txBody>
          <a:bodyPr wrap="none" rtlCol="0">
            <a:spAutoFit/>
          </a:bodyPr>
          <a:lstStyle/>
          <a:p>
            <a:r>
              <a:rPr lang="en-US" b="1" i="1" u="sng" dirty="0"/>
              <a:t>Rewrite to:</a:t>
            </a:r>
          </a:p>
        </p:txBody>
      </p:sp>
      <p:pic>
        <p:nvPicPr>
          <p:cNvPr id="7" name="Picture 6"/>
          <p:cNvPicPr>
            <a:picLocks noChangeAspect="1"/>
          </p:cNvPicPr>
          <p:nvPr/>
        </p:nvPicPr>
        <p:blipFill>
          <a:blip r:embed="rId2"/>
          <a:stretch>
            <a:fillRect/>
          </a:stretch>
        </p:blipFill>
        <p:spPr>
          <a:xfrm>
            <a:off x="263769" y="2448813"/>
            <a:ext cx="7597176" cy="504528"/>
          </a:xfrm>
          <a:prstGeom prst="rect">
            <a:avLst/>
          </a:prstGeom>
        </p:spPr>
      </p:pic>
      <p:sp>
        <p:nvSpPr>
          <p:cNvPr id="16" name="Rectangle 15"/>
          <p:cNvSpPr/>
          <p:nvPr/>
        </p:nvSpPr>
        <p:spPr>
          <a:xfrm>
            <a:off x="246184" y="65218"/>
            <a:ext cx="8288215" cy="738664"/>
          </a:xfrm>
          <a:prstGeom prst="rect">
            <a:avLst/>
          </a:prstGeom>
        </p:spPr>
        <p:txBody>
          <a:bodyPr wrap="square">
            <a:spAutoFit/>
          </a:bodyPr>
          <a:lstStyle/>
          <a:p>
            <a:r>
              <a:rPr lang="zh-CN" altLang="en-US" sz="1400" dirty="0"/>
              <a:t>创建会议时随机生成一个</a:t>
            </a:r>
            <a:r>
              <a:rPr lang="en-US" altLang="zh-CN" sz="1400" dirty="0"/>
              <a:t>5</a:t>
            </a:r>
            <a:r>
              <a:rPr lang="zh-CN" altLang="en-US" sz="1400" dirty="0"/>
              <a:t>位的整数作为新建会议的</a:t>
            </a:r>
            <a:r>
              <a:rPr lang="en-US" altLang="zh-CN" sz="1400" dirty="0"/>
              <a:t>ID</a:t>
            </a:r>
            <a:r>
              <a:rPr lang="zh-CN" altLang="en-US" sz="1400" dirty="0"/>
              <a:t>，要求该会议</a:t>
            </a:r>
            <a:r>
              <a:rPr lang="en-US" altLang="zh-CN" sz="1400" dirty="0"/>
              <a:t>ID</a:t>
            </a:r>
            <a:r>
              <a:rPr lang="zh-CN" altLang="en-US" sz="1400" dirty="0"/>
              <a:t>在最近</a:t>
            </a:r>
            <a:r>
              <a:rPr lang="en-US" altLang="zh-CN" sz="1400" dirty="0"/>
              <a:t>5</a:t>
            </a:r>
            <a:r>
              <a:rPr lang="zh-CN" altLang="en-US" sz="1400" dirty="0"/>
              <a:t>天内不重复</a:t>
            </a:r>
          </a:p>
          <a:p>
            <a:r>
              <a:rPr lang="zh-CN" altLang="en-US" sz="1400" dirty="0"/>
              <a:t>会议</a:t>
            </a:r>
            <a:r>
              <a:rPr lang="en-US" altLang="zh-CN" sz="1400" dirty="0"/>
              <a:t>ID</a:t>
            </a:r>
            <a:r>
              <a:rPr lang="zh-CN" altLang="en-US" sz="1400" dirty="0"/>
              <a:t>记录表记录</a:t>
            </a:r>
            <a:r>
              <a:rPr lang="en-US" altLang="zh-CN" sz="1400" dirty="0"/>
              <a:t>100</a:t>
            </a:r>
            <a:r>
              <a:rPr lang="zh-CN" altLang="en-US" sz="1400" dirty="0"/>
              <a:t>万条； 随机获取一行</a:t>
            </a:r>
            <a:endParaRPr lang="en-US" altLang="zh-CN" sz="1400" dirty="0"/>
          </a:p>
          <a:p>
            <a:r>
              <a:rPr lang="en-US" altLang="zh-CN" sz="1400" dirty="0"/>
              <a:t>PRIMARY KEY (`</a:t>
            </a:r>
            <a:r>
              <a:rPr lang="en-US" altLang="zh-CN" sz="1400" dirty="0" err="1"/>
              <a:t>ConfIdInt</a:t>
            </a:r>
            <a:r>
              <a:rPr lang="en-US" altLang="zh-CN" sz="1400" dirty="0"/>
              <a:t>`),</a:t>
            </a:r>
            <a:endParaRPr lang="en-US" sz="1400" dirty="0"/>
          </a:p>
        </p:txBody>
      </p:sp>
    </p:spTree>
    <p:extLst>
      <p:ext uri="{BB962C8B-B14F-4D97-AF65-F5344CB8AC3E}">
        <p14:creationId xmlns:p14="http://schemas.microsoft.com/office/powerpoint/2010/main" val="359492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153400" cy="1200329"/>
          </a:xfrm>
          <a:prstGeom prst="rect">
            <a:avLst/>
          </a:prstGeom>
        </p:spPr>
        <p:txBody>
          <a:bodyPr wrap="square">
            <a:spAutoFit/>
          </a:bodyPr>
          <a:lstStyle/>
          <a:p>
            <a:r>
              <a:rPr lang="en-US" altLang="zh-CN" dirty="0">
                <a:latin typeface="Arial" panose="020B0604020202020204" pitchFamily="34" charset="0"/>
                <a:ea typeface="SimSun" panose="02010600030101010101" pitchFamily="2" charset="-122"/>
                <a:cs typeface="Arial" panose="020B0604020202020204" pitchFamily="34" charset="0"/>
              </a:rPr>
              <a:t>SELECT </a:t>
            </a:r>
            <a:r>
              <a:rPr lang="en-US" altLang="zh-CN" dirty="0" err="1">
                <a:latin typeface="Arial" panose="020B0604020202020204" pitchFamily="34" charset="0"/>
                <a:ea typeface="SimSun" panose="02010600030101010101" pitchFamily="2" charset="-122"/>
                <a:cs typeface="Arial" panose="020B0604020202020204" pitchFamily="34" charset="0"/>
              </a:rPr>
              <a:t>ConfIdInt</a:t>
            </a:r>
            <a:r>
              <a:rPr lang="en-US" altLang="zh-CN" dirty="0">
                <a:latin typeface="Arial" panose="020B0604020202020204" pitchFamily="34" charset="0"/>
                <a:ea typeface="SimSun" panose="02010600030101010101" pitchFamily="2" charset="-122"/>
                <a:cs typeface="Arial" panose="020B0604020202020204" pitchFamily="34" charset="0"/>
              </a:rPr>
              <a:t> FROM </a:t>
            </a:r>
            <a:r>
              <a:rPr lang="en-US" altLang="zh-CN" dirty="0" err="1">
                <a:latin typeface="Arial" panose="020B0604020202020204" pitchFamily="34" charset="0"/>
                <a:ea typeface="SimSun" panose="02010600030101010101" pitchFamily="2" charset="-122"/>
                <a:cs typeface="Arial" panose="020B0604020202020204" pitchFamily="34" charset="0"/>
              </a:rPr>
              <a:t>ConfInfo</a:t>
            </a:r>
            <a:r>
              <a:rPr lang="en-US" altLang="zh-CN" dirty="0">
                <a:latin typeface="Arial" panose="020B0604020202020204" pitchFamily="34" charset="0"/>
                <a:ea typeface="SimSun" panose="02010600030101010101" pitchFamily="2" charset="-122"/>
                <a:cs typeface="Arial" panose="020B0604020202020204" pitchFamily="34" charset="0"/>
              </a:rPr>
              <a:t> </a:t>
            </a:r>
            <a:endParaRPr lang="en-US" dirty="0">
              <a:latin typeface="Arial" panose="020B0604020202020204" pitchFamily="34" charset="0"/>
              <a:ea typeface="Courier New" panose="02070309020205020404" pitchFamily="49" charset="0"/>
              <a:cs typeface="Arial" panose="020B0604020202020204" pitchFamily="34" charset="0"/>
            </a:endParaRPr>
          </a:p>
          <a:p>
            <a:r>
              <a:rPr lang="en-US" altLang="zh-CN" dirty="0">
                <a:latin typeface="Arial" panose="020B0604020202020204" pitchFamily="34" charset="0"/>
                <a:ea typeface="SimSun" panose="02010600030101010101" pitchFamily="2" charset="-122"/>
                <a:cs typeface="Arial" panose="020B0604020202020204" pitchFamily="34" charset="0"/>
              </a:rPr>
              <a:t>WHERE </a:t>
            </a:r>
            <a:r>
              <a:rPr lang="en-US" altLang="zh-CN" dirty="0" err="1">
                <a:latin typeface="Arial" panose="020B0604020202020204" pitchFamily="34" charset="0"/>
                <a:ea typeface="SimSun" panose="02010600030101010101" pitchFamily="2" charset="-122"/>
                <a:cs typeface="Arial" panose="020B0604020202020204" pitchFamily="34" charset="0"/>
              </a:rPr>
              <a:t>IsOccupied</a:t>
            </a:r>
            <a:r>
              <a:rPr lang="en-US" altLang="zh-CN" dirty="0">
                <a:latin typeface="Arial" panose="020B0604020202020204" pitchFamily="34" charset="0"/>
                <a:ea typeface="SimSun" panose="02010600030101010101" pitchFamily="2" charset="-122"/>
                <a:cs typeface="Arial" panose="020B0604020202020204" pitchFamily="34" charset="0"/>
              </a:rPr>
              <a:t> = 0 AND </a:t>
            </a:r>
            <a:r>
              <a:rPr lang="en-US" altLang="zh-CN" dirty="0" err="1">
                <a:latin typeface="Arial" panose="020B0604020202020204" pitchFamily="34" charset="0"/>
                <a:ea typeface="SimSun" panose="02010600030101010101" pitchFamily="2" charset="-122"/>
                <a:cs typeface="Arial" panose="020B0604020202020204" pitchFamily="34" charset="0"/>
              </a:rPr>
              <a:t>ConfIdInt</a:t>
            </a:r>
            <a:r>
              <a:rPr lang="en-US" altLang="zh-CN" dirty="0">
                <a:latin typeface="Arial" panose="020B0604020202020204" pitchFamily="34" charset="0"/>
                <a:ea typeface="SimSun" panose="02010600030101010101" pitchFamily="2" charset="-122"/>
                <a:cs typeface="Arial" panose="020B0604020202020204" pitchFamily="34" charset="0"/>
              </a:rPr>
              <a:t> &lt; 100000 </a:t>
            </a:r>
            <a:endParaRPr lang="en-US" dirty="0">
              <a:latin typeface="Arial" panose="020B0604020202020204" pitchFamily="34" charset="0"/>
              <a:ea typeface="Courier New" panose="02070309020205020404" pitchFamily="49" charset="0"/>
              <a:cs typeface="Arial" panose="020B0604020202020204" pitchFamily="34" charset="0"/>
            </a:endParaRPr>
          </a:p>
          <a:p>
            <a:r>
              <a:rPr lang="en-US" altLang="zh-CN" dirty="0">
                <a:latin typeface="Arial" panose="020B0604020202020204" pitchFamily="34" charset="0"/>
                <a:ea typeface="SimSun" panose="02010600030101010101" pitchFamily="2" charset="-122"/>
                <a:cs typeface="Arial" panose="020B0604020202020204" pitchFamily="34" charset="0"/>
              </a:rPr>
              <a:t>	</a:t>
            </a:r>
            <a:r>
              <a:rPr lang="en-US" altLang="zh-CN" dirty="0">
                <a:solidFill>
                  <a:srgbClr val="FF0000"/>
                </a:solidFill>
                <a:latin typeface="Arial" panose="020B0604020202020204" pitchFamily="34" charset="0"/>
                <a:ea typeface="SimSun" panose="02010600030101010101" pitchFamily="2" charset="-122"/>
                <a:cs typeface="Arial" panose="020B0604020202020204" pitchFamily="34" charset="0"/>
              </a:rPr>
              <a:t>AND</a:t>
            </a:r>
            <a:r>
              <a:rPr lang="zh-CN" altLang="en-US" dirty="0">
                <a:solidFill>
                  <a:srgbClr val="FF0000"/>
                </a:solidFill>
                <a:latin typeface="Arial" panose="020B0604020202020204" pitchFamily="34" charset="0"/>
                <a:ea typeface="Courier New" panose="02070309020205020404" pitchFamily="49" charset="0"/>
                <a:cs typeface="Arial" panose="020B0604020202020204" pitchFamily="34" charset="0"/>
              </a:rPr>
              <a:t> </a:t>
            </a:r>
            <a:r>
              <a:rPr lang="en-US" altLang="zh-CN" dirty="0" err="1">
                <a:solidFill>
                  <a:srgbClr val="FF0000"/>
                </a:solidFill>
                <a:latin typeface="Arial" panose="020B0604020202020204" pitchFamily="34" charset="0"/>
                <a:ea typeface="Courier New" panose="02070309020205020404" pitchFamily="49" charset="0"/>
                <a:cs typeface="Arial" panose="020B0604020202020204" pitchFamily="34" charset="0"/>
              </a:rPr>
              <a:t>last_used_time</a:t>
            </a:r>
            <a:r>
              <a:rPr lang="en-US" altLang="zh-CN" dirty="0">
                <a:solidFill>
                  <a:srgbClr val="FF0000"/>
                </a:solidFill>
                <a:latin typeface="Arial" panose="020B0604020202020204" pitchFamily="34" charset="0"/>
                <a:ea typeface="Courier New" panose="02070309020205020404" pitchFamily="49" charset="0"/>
                <a:cs typeface="Arial" panose="020B0604020202020204" pitchFamily="34" charset="0"/>
              </a:rPr>
              <a:t> </a:t>
            </a:r>
            <a:r>
              <a:rPr lang="en-US" dirty="0">
                <a:solidFill>
                  <a:srgbClr val="FF0000"/>
                </a:solidFill>
                <a:latin typeface="Arial" panose="020B0604020202020204" pitchFamily="34" charset="0"/>
                <a:ea typeface="Courier New" panose="02070309020205020404" pitchFamily="49" charset="0"/>
                <a:cs typeface="Arial" panose="020B0604020202020204" pitchFamily="34" charset="0"/>
              </a:rPr>
              <a:t>&lt;TIMESTAMPADD(day,-5,CURTIME()) </a:t>
            </a:r>
          </a:p>
          <a:p>
            <a:r>
              <a:rPr lang="en-US" altLang="zh-CN" b="1" dirty="0">
                <a:latin typeface="Arial" panose="020B0604020202020204" pitchFamily="34" charset="0"/>
                <a:ea typeface="SimSun" panose="02010600030101010101" pitchFamily="2" charset="-122"/>
                <a:cs typeface="Arial" panose="020B0604020202020204" pitchFamily="34" charset="0"/>
              </a:rPr>
              <a:t>order by rand() limit 1</a:t>
            </a:r>
            <a:endParaRPr lang="en-US" b="1" dirty="0">
              <a:effectLst/>
              <a:latin typeface="Arial" panose="020B0604020202020204" pitchFamily="34" charset="0"/>
              <a:ea typeface="Courier New" panose="02070309020205020404" pitchFamily="49" charset="0"/>
              <a:cs typeface="Arial" panose="020B0604020202020204" pitchFamily="34" charset="0"/>
            </a:endParaRPr>
          </a:p>
        </p:txBody>
      </p:sp>
      <p:sp>
        <p:nvSpPr>
          <p:cNvPr id="3" name="Rectangle 2"/>
          <p:cNvSpPr/>
          <p:nvPr/>
        </p:nvSpPr>
        <p:spPr>
          <a:xfrm>
            <a:off x="357554" y="2057400"/>
            <a:ext cx="8100646" cy="3385542"/>
          </a:xfrm>
          <a:prstGeom prst="rect">
            <a:avLst/>
          </a:prstGeom>
        </p:spPr>
        <p:txBody>
          <a:bodyPr wrap="square">
            <a:spAutoFit/>
          </a:bodyPr>
          <a:lstStyle/>
          <a:p>
            <a:r>
              <a:rPr lang="en-US" sz="1600" b="1" dirty="0">
                <a:latin typeface="Courier New" panose="02070309020205020404" pitchFamily="49" charset="0"/>
                <a:ea typeface="SimSun" panose="02010600030101010101" pitchFamily="2" charset="-122"/>
              </a:rPr>
              <a:t>If sorting take too much time try following:</a:t>
            </a:r>
            <a:endParaRPr lang="en-US" sz="1600" b="1" dirty="0">
              <a:latin typeface="Courier New" panose="02070309020205020404" pitchFamily="49" charset="0"/>
              <a:ea typeface="Courier New" panose="02070309020205020404" pitchFamily="49" charset="0"/>
            </a:endParaRPr>
          </a:p>
          <a:p>
            <a:r>
              <a:rPr lang="en-US" altLang="zh-CN" sz="1600" dirty="0">
                <a:latin typeface="Courier New" panose="02070309020205020404" pitchFamily="49" charset="0"/>
                <a:ea typeface="Courier New" panose="02070309020205020404" pitchFamily="49" charset="0"/>
              </a:rPr>
              <a:t>select @</a:t>
            </a:r>
            <a:r>
              <a:rPr lang="en-US" altLang="zh-CN" sz="1600" dirty="0" err="1">
                <a:latin typeface="Courier New" panose="02070309020205020404" pitchFamily="49" charset="0"/>
                <a:ea typeface="Courier New" panose="02070309020205020404" pitchFamily="49" charset="0"/>
              </a:rPr>
              <a:t>rownum</a:t>
            </a:r>
            <a:r>
              <a:rPr lang="en-US" altLang="zh-CN" sz="1600" dirty="0">
                <a:latin typeface="Courier New" panose="02070309020205020404" pitchFamily="49" charset="0"/>
                <a:ea typeface="Courier New" panose="02070309020205020404" pitchFamily="49" charset="0"/>
              </a:rPr>
              <a:t>:=0;</a:t>
            </a:r>
            <a:endParaRPr lang="en-US" sz="1600" dirty="0">
              <a:latin typeface="Courier New" panose="02070309020205020404" pitchFamily="49" charset="0"/>
              <a:ea typeface="Courier New" panose="02070309020205020404" pitchFamily="49" charset="0"/>
            </a:endParaRPr>
          </a:p>
          <a:p>
            <a:r>
              <a:rPr lang="zh-CN" altLang="en-US" sz="1600" dirty="0">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r>
              <a:rPr lang="en-US" altLang="zh-CN" sz="1600" dirty="0">
                <a:latin typeface="Courier New" panose="02070309020205020404" pitchFamily="49" charset="0"/>
                <a:ea typeface="Courier New" panose="02070309020205020404" pitchFamily="49" charset="0"/>
              </a:rPr>
              <a:t>CREATE TEMPORARY TABLE </a:t>
            </a:r>
            <a:r>
              <a:rPr lang="en-US" altLang="zh-CN" sz="1600" dirty="0" err="1">
                <a:latin typeface="Courier New" panose="02070309020205020404" pitchFamily="49" charset="0"/>
                <a:ea typeface="Courier New" panose="02070309020205020404" pitchFamily="49" charset="0"/>
              </a:rPr>
              <a:t>tempT</a:t>
            </a:r>
            <a:endParaRPr lang="en-US" sz="1600" dirty="0">
              <a:latin typeface="Courier New" panose="02070309020205020404" pitchFamily="49" charset="0"/>
              <a:ea typeface="Courier New" panose="02070309020205020404" pitchFamily="49" charset="0"/>
            </a:endParaRPr>
          </a:p>
          <a:p>
            <a:r>
              <a:rPr lang="en-US" altLang="zh-CN" sz="1600" dirty="0">
                <a:latin typeface="Courier New" panose="02070309020205020404" pitchFamily="49" charset="0"/>
                <a:ea typeface="Courier New" panose="02070309020205020404" pitchFamily="49" charset="0"/>
              </a:rPr>
              <a:t>select  </a:t>
            </a:r>
            <a:r>
              <a:rPr lang="en-US" altLang="zh-CN" sz="1600" dirty="0" err="1">
                <a:latin typeface="Courier New" panose="02070309020205020404" pitchFamily="49" charset="0"/>
                <a:ea typeface="Courier New" panose="02070309020205020404" pitchFamily="49" charset="0"/>
              </a:rPr>
              <a:t>ConfIdInt</a:t>
            </a:r>
            <a:r>
              <a:rPr lang="en-US" altLang="zh-CN" sz="1600" dirty="0">
                <a:latin typeface="Courier New" panose="02070309020205020404" pitchFamily="49" charset="0"/>
                <a:ea typeface="Courier New" panose="02070309020205020404" pitchFamily="49" charset="0"/>
              </a:rPr>
              <a:t>, @</a:t>
            </a:r>
            <a:r>
              <a:rPr lang="en-US" altLang="zh-CN" sz="1600" dirty="0" err="1">
                <a:latin typeface="Courier New" panose="02070309020205020404" pitchFamily="49" charset="0"/>
                <a:ea typeface="Courier New" panose="02070309020205020404" pitchFamily="49" charset="0"/>
              </a:rPr>
              <a:t>rownum</a:t>
            </a:r>
            <a:r>
              <a:rPr lang="en-US" altLang="zh-CN" sz="1600" dirty="0">
                <a:latin typeface="Courier New" panose="02070309020205020404" pitchFamily="49" charset="0"/>
                <a:ea typeface="Courier New" panose="02070309020205020404" pitchFamily="49" charset="0"/>
              </a:rPr>
              <a:t>:=@rownum+1 </a:t>
            </a:r>
            <a:r>
              <a:rPr lang="en-US" altLang="zh-CN" sz="1600" dirty="0" err="1">
                <a:latin typeface="Courier New" panose="02070309020205020404" pitchFamily="49" charset="0"/>
                <a:ea typeface="Courier New" panose="02070309020205020404" pitchFamily="49" charset="0"/>
              </a:rPr>
              <a:t>row_num</a:t>
            </a:r>
            <a:r>
              <a:rPr lang="en-US" altLang="zh-CN" sz="1600" dirty="0">
                <a:latin typeface="Courier New" panose="02070309020205020404" pitchFamily="49" charset="0"/>
                <a:ea typeface="Courier New" panose="02070309020205020404" pitchFamily="49" charset="0"/>
              </a:rPr>
              <a:t> FROM </a:t>
            </a:r>
            <a:r>
              <a:rPr lang="en-US" altLang="zh-CN" sz="1600" dirty="0" err="1">
                <a:latin typeface="Courier New" panose="02070309020205020404" pitchFamily="49" charset="0"/>
                <a:ea typeface="Courier New" panose="02070309020205020404" pitchFamily="49" charset="0"/>
              </a:rPr>
              <a:t>ConfInfo</a:t>
            </a:r>
            <a:r>
              <a:rPr lang="en-US" altLang="zh-CN" sz="1600" dirty="0">
                <a:latin typeface="Courier New" panose="02070309020205020404" pitchFamily="49" charset="0"/>
                <a:ea typeface="Courier New" panose="02070309020205020404" pitchFamily="49" charset="0"/>
              </a:rPr>
              <a:t> </a:t>
            </a:r>
            <a:endParaRPr lang="en-US" sz="1600" dirty="0">
              <a:latin typeface="Courier New" panose="02070309020205020404" pitchFamily="49" charset="0"/>
              <a:ea typeface="Courier New" panose="02070309020205020404" pitchFamily="49" charset="0"/>
            </a:endParaRPr>
          </a:p>
          <a:p>
            <a:r>
              <a:rPr lang="en-US" altLang="zh-CN" sz="1600" dirty="0">
                <a:latin typeface="Courier New" panose="02070309020205020404" pitchFamily="49" charset="0"/>
                <a:ea typeface="Courier New" panose="02070309020205020404" pitchFamily="49" charset="0"/>
              </a:rPr>
              <a:t>where </a:t>
            </a:r>
            <a:r>
              <a:rPr lang="en-US" altLang="zh-CN" sz="1600" dirty="0" err="1">
                <a:latin typeface="Courier New" panose="02070309020205020404" pitchFamily="49" charset="0"/>
                <a:ea typeface="Courier New" panose="02070309020205020404" pitchFamily="49" charset="0"/>
              </a:rPr>
              <a:t>IsOccupied</a:t>
            </a:r>
            <a:r>
              <a:rPr lang="en-US" altLang="zh-CN" sz="1600" dirty="0">
                <a:latin typeface="Courier New" panose="02070309020205020404" pitchFamily="49" charset="0"/>
                <a:ea typeface="Courier New" panose="02070309020205020404" pitchFamily="49" charset="0"/>
              </a:rPr>
              <a:t> = 0 AND </a:t>
            </a:r>
            <a:r>
              <a:rPr lang="en-US" altLang="zh-CN" sz="1600" dirty="0" err="1">
                <a:latin typeface="Courier New" panose="02070309020205020404" pitchFamily="49" charset="0"/>
                <a:ea typeface="Courier New" panose="02070309020205020404" pitchFamily="49" charset="0"/>
              </a:rPr>
              <a:t>ConfIdInt</a:t>
            </a:r>
            <a:r>
              <a:rPr lang="en-US" altLang="zh-CN" sz="1600" dirty="0">
                <a:latin typeface="Courier New" panose="02070309020205020404" pitchFamily="49" charset="0"/>
                <a:ea typeface="Courier New" panose="02070309020205020404" pitchFamily="49" charset="0"/>
              </a:rPr>
              <a:t> &lt; 100000 </a:t>
            </a:r>
          </a:p>
          <a:p>
            <a:r>
              <a:rPr lang="en-US" altLang="zh-CN" sz="1600" dirty="0">
                <a:latin typeface="Courier New" panose="02070309020205020404" pitchFamily="49" charset="0"/>
                <a:ea typeface="Courier New" panose="02070309020205020404" pitchFamily="49" charset="0"/>
              </a:rPr>
              <a:t>	AND </a:t>
            </a:r>
            <a:r>
              <a:rPr lang="en-US" altLang="zh-CN" sz="1600" dirty="0" err="1">
                <a:latin typeface="Courier New" panose="02070309020205020404" pitchFamily="49" charset="0"/>
                <a:ea typeface="Courier New" panose="02070309020205020404" pitchFamily="49" charset="0"/>
              </a:rPr>
              <a:t>last_used_time</a:t>
            </a:r>
            <a:r>
              <a:rPr lang="en-US" altLang="zh-CN" sz="1600" dirty="0">
                <a:latin typeface="Courier New" panose="02070309020205020404" pitchFamily="49" charset="0"/>
                <a:ea typeface="Courier New" panose="02070309020205020404" pitchFamily="49" charset="0"/>
              </a:rPr>
              <a:t> </a:t>
            </a:r>
            <a:r>
              <a:rPr lang="en-US" sz="1600" dirty="0">
                <a:latin typeface="Courier New" panose="02070309020205020404" pitchFamily="49" charset="0"/>
                <a:ea typeface="Courier New" panose="02070309020205020404" pitchFamily="49" charset="0"/>
              </a:rPr>
              <a:t>&lt;TIMESTAMPADD(day,-5,CURTIME());</a:t>
            </a:r>
          </a:p>
          <a:p>
            <a:r>
              <a:rPr lang="en-US" sz="1600" dirty="0">
                <a:latin typeface="Courier New" panose="02070309020205020404" pitchFamily="49" charset="0"/>
                <a:ea typeface="Courier New" panose="02070309020205020404" pitchFamily="49" charset="0"/>
              </a:rPr>
              <a:t> </a:t>
            </a:r>
          </a:p>
          <a:p>
            <a:r>
              <a:rPr lang="en-US" altLang="zh-CN" sz="1600" dirty="0">
                <a:latin typeface="Courier New" panose="02070309020205020404" pitchFamily="49" charset="0"/>
                <a:ea typeface="Courier New" panose="02070309020205020404" pitchFamily="49" charset="0"/>
              </a:rPr>
              <a:t>select @</a:t>
            </a:r>
            <a:r>
              <a:rPr lang="en-US" altLang="zh-CN" sz="1600" dirty="0" err="1">
                <a:latin typeface="Courier New" panose="02070309020205020404" pitchFamily="49" charset="0"/>
                <a:ea typeface="Courier New" panose="02070309020205020404" pitchFamily="49" charset="0"/>
              </a:rPr>
              <a:t>randnum</a:t>
            </a:r>
            <a:r>
              <a:rPr lang="en-US" altLang="zh-CN" sz="1600" dirty="0">
                <a:latin typeface="Courier New" panose="02070309020205020404" pitchFamily="49" charset="0"/>
                <a:ea typeface="Courier New" panose="02070309020205020404" pitchFamily="49" charset="0"/>
              </a:rPr>
              <a:t>:=floor(rand()*@rownum+1);</a:t>
            </a:r>
            <a:endParaRPr lang="en-US" sz="1600" dirty="0">
              <a:latin typeface="Courier New" panose="02070309020205020404" pitchFamily="49" charset="0"/>
              <a:ea typeface="Courier New" panose="02070309020205020404" pitchFamily="49" charset="0"/>
            </a:endParaRPr>
          </a:p>
          <a:p>
            <a:r>
              <a:rPr lang="zh-CN" altLang="en-US" sz="1600" dirty="0">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r>
              <a:rPr lang="en-US" altLang="zh-CN" sz="1600" dirty="0">
                <a:latin typeface="Courier New" panose="02070309020205020404" pitchFamily="49" charset="0"/>
                <a:ea typeface="Courier New" panose="02070309020205020404" pitchFamily="49" charset="0"/>
              </a:rPr>
              <a:t>select </a:t>
            </a:r>
            <a:r>
              <a:rPr lang="en-US" altLang="zh-CN" sz="1600" dirty="0" err="1">
                <a:latin typeface="Courier New" panose="02070309020205020404" pitchFamily="49" charset="0"/>
                <a:ea typeface="Courier New" panose="02070309020205020404" pitchFamily="49" charset="0"/>
              </a:rPr>
              <a:t>emp_id</a:t>
            </a:r>
            <a:r>
              <a:rPr lang="en-US" altLang="zh-CN" sz="1600" dirty="0">
                <a:latin typeface="Courier New" panose="02070309020205020404" pitchFamily="49" charset="0"/>
                <a:ea typeface="Courier New" panose="02070309020205020404" pitchFamily="49" charset="0"/>
              </a:rPr>
              <a:t> from </a:t>
            </a:r>
            <a:r>
              <a:rPr lang="en-US" altLang="zh-CN" sz="1600" dirty="0" err="1">
                <a:latin typeface="Courier New" panose="02070309020205020404" pitchFamily="49" charset="0"/>
                <a:ea typeface="Courier New" panose="02070309020205020404" pitchFamily="49" charset="0"/>
              </a:rPr>
              <a:t>tempT</a:t>
            </a:r>
            <a:r>
              <a:rPr lang="zh-CN" altLang="en-US" sz="1600" dirty="0">
                <a:latin typeface="Courier New" panose="02070309020205020404" pitchFamily="49" charset="0"/>
                <a:ea typeface="SimSun" panose="02010600030101010101" pitchFamily="2" charset="-122"/>
              </a:rPr>
              <a:t> </a:t>
            </a:r>
            <a:r>
              <a:rPr lang="en-US" altLang="zh-CN" sz="1600" dirty="0">
                <a:latin typeface="Courier New" panose="02070309020205020404" pitchFamily="49" charset="0"/>
                <a:ea typeface="Courier New" panose="02070309020205020404" pitchFamily="49" charset="0"/>
              </a:rPr>
              <a:t>where </a:t>
            </a:r>
            <a:r>
              <a:rPr lang="en-US" altLang="zh-CN" sz="1600" dirty="0" err="1">
                <a:latin typeface="Courier New" panose="02070309020205020404" pitchFamily="49" charset="0"/>
                <a:ea typeface="Courier New" panose="02070309020205020404" pitchFamily="49" charset="0"/>
              </a:rPr>
              <a:t>row_num</a:t>
            </a:r>
            <a:r>
              <a:rPr lang="en-US" altLang="zh-CN" sz="1600" dirty="0">
                <a:latin typeface="Courier New" panose="02070309020205020404" pitchFamily="49" charset="0"/>
                <a:ea typeface="Courier New" panose="02070309020205020404" pitchFamily="49" charset="0"/>
              </a:rPr>
              <a:t> = @</a:t>
            </a:r>
            <a:r>
              <a:rPr lang="en-US" altLang="zh-CN" sz="1600" dirty="0" err="1">
                <a:latin typeface="Courier New" panose="02070309020205020404" pitchFamily="49" charset="0"/>
                <a:ea typeface="Courier New" panose="02070309020205020404" pitchFamily="49" charset="0"/>
              </a:rPr>
              <a:t>randnum</a:t>
            </a:r>
            <a:r>
              <a:rPr lang="en-US" altLang="zh-CN" sz="1600" dirty="0">
                <a:latin typeface="Courier New" panose="02070309020205020404" pitchFamily="49" charset="0"/>
                <a:ea typeface="Courier New" panose="02070309020205020404" pitchFamily="49" charset="0"/>
              </a:rPr>
              <a:t>;</a:t>
            </a:r>
            <a:endParaRPr lang="en-US" sz="1600" dirty="0">
              <a:latin typeface="Courier New" panose="02070309020205020404" pitchFamily="49" charset="0"/>
              <a:ea typeface="Courier New" panose="02070309020205020404" pitchFamily="49" charset="0"/>
            </a:endParaRPr>
          </a:p>
          <a:p>
            <a:r>
              <a:rPr lang="zh-CN" altLang="en-US" sz="1600" dirty="0">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r>
              <a:rPr lang="en-US" altLang="zh-CN" sz="1600" dirty="0">
                <a:latin typeface="Courier New" panose="02070309020205020404" pitchFamily="49" charset="0"/>
                <a:ea typeface="Courier New" panose="02070309020205020404" pitchFamily="49" charset="0"/>
              </a:rPr>
              <a:t>drop temporary table </a:t>
            </a:r>
            <a:r>
              <a:rPr lang="en-US" altLang="zh-CN" sz="1600" dirty="0" err="1">
                <a:latin typeface="Courier New" panose="02070309020205020404" pitchFamily="49" charset="0"/>
                <a:ea typeface="Courier New" panose="02070309020205020404" pitchFamily="49" charset="0"/>
              </a:rPr>
              <a:t>tempT</a:t>
            </a:r>
            <a:r>
              <a:rPr lang="en-US" altLang="zh-CN" sz="1600" dirty="0">
                <a:latin typeface="Courier New" panose="02070309020205020404" pitchFamily="49" charset="0"/>
                <a:ea typeface="Courier New" panose="02070309020205020404" pitchFamily="49" charset="0"/>
              </a:rPr>
              <a:t>;</a:t>
            </a:r>
            <a:endParaRPr lang="en-US" sz="1600" dirty="0">
              <a:effectLst/>
              <a:latin typeface="Courier New" panose="02070309020205020404" pitchFamily="49" charset="0"/>
              <a:ea typeface="Courier New" panose="02070309020205020404" pitchFamily="49" charset="0"/>
            </a:endParaRPr>
          </a:p>
        </p:txBody>
      </p:sp>
    </p:spTree>
    <p:extLst>
      <p:ext uri="{BB962C8B-B14F-4D97-AF65-F5344CB8AC3E}">
        <p14:creationId xmlns:p14="http://schemas.microsoft.com/office/powerpoint/2010/main" val="403537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
          <p:cNvSpPr txBox="1">
            <a:spLocks noChangeArrowheads="1"/>
          </p:cNvSpPr>
          <p:nvPr/>
        </p:nvSpPr>
        <p:spPr>
          <a:xfrm>
            <a:off x="270933" y="550333"/>
            <a:ext cx="5325533" cy="465667"/>
          </a:xfrm>
          <a:prstGeom prst="rect">
            <a:avLst/>
          </a:prstGeom>
        </p:spPr>
        <p:txBody>
          <a:bodyP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How to control the join Path?</a:t>
            </a:r>
            <a:endParaRPr lang="en-US" dirty="0"/>
          </a:p>
        </p:txBody>
      </p:sp>
      <p:sp>
        <p:nvSpPr>
          <p:cNvPr id="35" name="Rectangle 18"/>
          <p:cNvSpPr>
            <a:spLocks noChangeArrowheads="1"/>
          </p:cNvSpPr>
          <p:nvPr/>
        </p:nvSpPr>
        <p:spPr bwMode="auto">
          <a:xfrm>
            <a:off x="1828800" y="2944813"/>
            <a:ext cx="3759200" cy="0"/>
          </a:xfrm>
          <a:prstGeom prst="rect">
            <a:avLst/>
          </a:prstGeom>
          <a:noFill/>
          <a:ln w="9525">
            <a:noFill/>
            <a:miter lim="800000"/>
            <a:headEnd/>
            <a:tailEnd/>
          </a:ln>
          <a:effectLst/>
        </p:spPr>
        <p:txBody>
          <a:bodyPr wrap="none">
            <a:spAutoFit/>
          </a:bodyPr>
          <a:lstStyle/>
          <a:p>
            <a:endParaRPr lang="en-US"/>
          </a:p>
        </p:txBody>
      </p:sp>
      <p:graphicFrame>
        <p:nvGraphicFramePr>
          <p:cNvPr id="36" name="Group 39"/>
          <p:cNvGraphicFramePr>
            <a:graphicFrameLocks noGrp="1"/>
          </p:cNvGraphicFramePr>
          <p:nvPr>
            <p:extLst>
              <p:ext uri="{D42A27DB-BD31-4B8C-83A1-F6EECF244321}">
                <p14:modId xmlns:p14="http://schemas.microsoft.com/office/powerpoint/2010/main" val="1255621494"/>
              </p:ext>
            </p:extLst>
          </p:nvPr>
        </p:nvGraphicFramePr>
        <p:xfrm>
          <a:off x="423333" y="1752600"/>
          <a:ext cx="8492067" cy="2590800"/>
        </p:xfrm>
        <a:graphic>
          <a:graphicData uri="http://schemas.openxmlformats.org/drawingml/2006/table">
            <a:tbl>
              <a:tblPr/>
              <a:tblGrid>
                <a:gridCol w="3987800">
                  <a:extLst>
                    <a:ext uri="{9D8B030D-6E8A-4147-A177-3AD203B41FA5}">
                      <a16:colId xmlns:a16="http://schemas.microsoft.com/office/drawing/2014/main" val="20000"/>
                    </a:ext>
                  </a:extLst>
                </a:gridCol>
                <a:gridCol w="4504267">
                  <a:extLst>
                    <a:ext uri="{9D8B030D-6E8A-4147-A177-3AD203B41FA5}">
                      <a16:colId xmlns:a16="http://schemas.microsoft.com/office/drawing/2014/main" val="20001"/>
                    </a:ext>
                  </a:extLst>
                </a:gridCol>
              </a:tblGrid>
              <a:tr h="1295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select * from A,B</a:t>
                      </a:r>
                      <a:endParaRPr kumimoji="0" lang="en-US" sz="2000" b="0" i="0" u="none" strike="noStrike" cap="none" normalizeH="0" baseline="0" dirty="0">
                        <a:ln>
                          <a:noFill/>
                        </a:ln>
                        <a:solidFill>
                          <a:schemeClr val="tx1"/>
                        </a:solidFill>
                        <a:effectLst/>
                        <a:latin typeface="Times New Roman" pitchFamily="18" charset="0"/>
                        <a:ea typeface="PMingLiU"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 where </a:t>
                      </a:r>
                      <a:r>
                        <a:rPr kumimoji="0" lang="en-US" sz="2000" b="0" i="0" u="none" strike="noStrike" cap="none" normalizeH="0" baseline="0" dirty="0" err="1">
                          <a:ln>
                            <a:noFill/>
                          </a:ln>
                          <a:solidFill>
                            <a:schemeClr val="tx1"/>
                          </a:solidFill>
                          <a:effectLst/>
                          <a:latin typeface="Courier New" pitchFamily="49" charset="0"/>
                          <a:ea typeface="PMingLiU" pitchFamily="18" charset="-120"/>
                          <a:cs typeface="Courier New" pitchFamily="49" charset="0"/>
                        </a:rPr>
                        <a:t>A.key</a:t>
                      </a:r>
                      <a:r>
                        <a:rPr kumimoji="0" lang="en-US" sz="20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 = </a:t>
                      </a:r>
                      <a:r>
                        <a:rPr kumimoji="0" lang="en-US" sz="2000" b="0" i="0" u="none" strike="noStrike" cap="none" normalizeH="0" baseline="0" dirty="0" err="1">
                          <a:ln>
                            <a:noFill/>
                          </a:ln>
                          <a:solidFill>
                            <a:schemeClr val="tx1"/>
                          </a:solidFill>
                          <a:effectLst/>
                          <a:latin typeface="Courier New" pitchFamily="49" charset="0"/>
                          <a:ea typeface="PMingLiU" pitchFamily="18" charset="-120"/>
                          <a:cs typeface="Courier New" pitchFamily="49" charset="0"/>
                        </a:rPr>
                        <a:t>B.key</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600" b="0" i="0" u="none" strike="noStrike" cap="none" normalizeH="0" baseline="0" dirty="0">
                        <a:ln>
                          <a:noFill/>
                        </a:ln>
                        <a:solidFill>
                          <a:srgbClr val="5F5F5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5400">
                <a:tc>
                  <a:txBody>
                    <a:bodyPr/>
                    <a:lstStyle/>
                    <a:p>
                      <a:pPr algn="l"/>
                      <a:r>
                        <a:rPr lang="en-US" altLang="zh-TW" sz="2000" dirty="0">
                          <a:latin typeface="Courier New" pitchFamily="49" charset="0"/>
                          <a:ea typeface="PMingLiU" pitchFamily="18" charset="-120"/>
                        </a:rPr>
                        <a:t>select * from A,B</a:t>
                      </a:r>
                      <a:endParaRPr lang="en-US" altLang="zh-TW" sz="2000" dirty="0">
                        <a:ea typeface="PMingLiU" pitchFamily="18" charset="-120"/>
                      </a:endParaRPr>
                    </a:p>
                    <a:p>
                      <a:pPr algn="l"/>
                      <a:r>
                        <a:rPr lang="en-US" altLang="zh-TW" sz="2000" dirty="0">
                          <a:latin typeface="Courier New" pitchFamily="49" charset="0"/>
                          <a:ea typeface="PMingLiU" pitchFamily="18" charset="-120"/>
                        </a:rPr>
                        <a:t> where </a:t>
                      </a:r>
                      <a:r>
                        <a:rPr lang="en-US" altLang="zh-TW" sz="2000" dirty="0" err="1">
                          <a:latin typeface="Courier New" pitchFamily="49" charset="0"/>
                          <a:ea typeface="PMingLiU" pitchFamily="18" charset="-120"/>
                        </a:rPr>
                        <a:t>A.key</a:t>
                      </a:r>
                      <a:r>
                        <a:rPr lang="en-US" altLang="zh-TW" sz="2000" dirty="0">
                          <a:latin typeface="Courier New" pitchFamily="49" charset="0"/>
                          <a:ea typeface="PMingLiU" pitchFamily="18" charset="-120"/>
                        </a:rPr>
                        <a:t> </a:t>
                      </a:r>
                      <a:r>
                        <a:rPr lang="en-US" altLang="zh-TW" sz="2000" dirty="0">
                          <a:solidFill>
                            <a:srgbClr val="0000FF"/>
                          </a:solidFill>
                          <a:latin typeface="Courier New" pitchFamily="49" charset="0"/>
                          <a:ea typeface="PMingLiU" pitchFamily="18" charset="-120"/>
                        </a:rPr>
                        <a:t>+ 0</a:t>
                      </a:r>
                      <a:r>
                        <a:rPr lang="en-US" altLang="zh-TW" sz="2000" dirty="0">
                          <a:latin typeface="Courier New" pitchFamily="49" charset="0"/>
                          <a:ea typeface="PMingLiU" pitchFamily="18" charset="-120"/>
                        </a:rPr>
                        <a:t> = </a:t>
                      </a:r>
                      <a:r>
                        <a:rPr lang="en-US" altLang="zh-TW" sz="2000" dirty="0" err="1">
                          <a:latin typeface="Courier New" pitchFamily="49" charset="0"/>
                          <a:ea typeface="PMingLiU" pitchFamily="18" charset="-120"/>
                        </a:rPr>
                        <a:t>B.key</a:t>
                      </a:r>
                      <a:endParaRPr lang="en-US" sz="2400" dirty="0">
                        <a:ea typeface="PMingLiU"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600" b="0" i="0" u="none" strike="noStrike" cap="none" normalizeH="0" baseline="0" dirty="0">
                        <a:ln>
                          <a:noFill/>
                        </a:ln>
                        <a:solidFill>
                          <a:srgbClr val="5F5F5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8" name="AutoShape 16"/>
          <p:cNvSpPr>
            <a:spLocks noChangeAspect="1" noChangeArrowheads="1" noTextEdit="1"/>
          </p:cNvSpPr>
          <p:nvPr/>
        </p:nvSpPr>
        <p:spPr bwMode="auto">
          <a:xfrm>
            <a:off x="4673607" y="1888067"/>
            <a:ext cx="3505200" cy="968375"/>
          </a:xfrm>
          <a:prstGeom prst="rect">
            <a:avLst/>
          </a:prstGeom>
          <a:noFill/>
        </p:spPr>
        <p:txBody>
          <a:bodyPr/>
          <a:lstStyle/>
          <a:p>
            <a:endParaRPr lang="en-US"/>
          </a:p>
        </p:txBody>
      </p:sp>
      <p:sp>
        <p:nvSpPr>
          <p:cNvPr id="45" name="Oval 9"/>
          <p:cNvSpPr>
            <a:spLocks noChangeArrowheads="1"/>
          </p:cNvSpPr>
          <p:nvPr/>
        </p:nvSpPr>
        <p:spPr bwMode="auto">
          <a:xfrm>
            <a:off x="6807398" y="2234124"/>
            <a:ext cx="406019" cy="276260"/>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A</a:t>
            </a:r>
            <a:endParaRPr lang="en-US" sz="2400">
              <a:ea typeface="PMingLiU" pitchFamily="18" charset="-120"/>
              <a:cs typeface="Arial" charset="0"/>
            </a:endParaRPr>
          </a:p>
        </p:txBody>
      </p:sp>
      <p:sp>
        <p:nvSpPr>
          <p:cNvPr id="46" name="Oval 8"/>
          <p:cNvSpPr>
            <a:spLocks noChangeArrowheads="1"/>
          </p:cNvSpPr>
          <p:nvPr/>
        </p:nvSpPr>
        <p:spPr bwMode="auto">
          <a:xfrm>
            <a:off x="7721670" y="2234124"/>
            <a:ext cx="406506" cy="276260"/>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B</a:t>
            </a:r>
            <a:endParaRPr lang="en-US" sz="2400">
              <a:ea typeface="PMingLiU" pitchFamily="18" charset="-120"/>
              <a:cs typeface="Arial" charset="0"/>
            </a:endParaRPr>
          </a:p>
        </p:txBody>
      </p:sp>
      <p:sp>
        <p:nvSpPr>
          <p:cNvPr id="47" name="Line 7"/>
          <p:cNvSpPr>
            <a:spLocks noChangeShapeType="1"/>
          </p:cNvSpPr>
          <p:nvPr/>
        </p:nvSpPr>
        <p:spPr bwMode="auto">
          <a:xfrm>
            <a:off x="7213417" y="2372255"/>
            <a:ext cx="508254" cy="488"/>
          </a:xfrm>
          <a:prstGeom prst="line">
            <a:avLst/>
          </a:prstGeom>
          <a:noFill/>
          <a:ln w="9525">
            <a:solidFill>
              <a:srgbClr val="000000"/>
            </a:solidFill>
            <a:round/>
            <a:headEnd type="triangle" w="med" len="med"/>
            <a:tailEnd type="triangle" w="med" len="med"/>
          </a:ln>
        </p:spPr>
        <p:txBody>
          <a:bodyPr/>
          <a:lstStyle/>
          <a:p>
            <a:endParaRPr lang="en-US"/>
          </a:p>
        </p:txBody>
      </p:sp>
      <p:sp>
        <p:nvSpPr>
          <p:cNvPr id="50" name="AutoShape 43"/>
          <p:cNvSpPr>
            <a:spLocks noChangeAspect="1" noChangeArrowheads="1" noTextEdit="1"/>
          </p:cNvSpPr>
          <p:nvPr/>
        </p:nvSpPr>
        <p:spPr bwMode="auto">
          <a:xfrm>
            <a:off x="4673607" y="3183461"/>
            <a:ext cx="3505200" cy="968375"/>
          </a:xfrm>
          <a:prstGeom prst="rect">
            <a:avLst/>
          </a:prstGeom>
          <a:noFill/>
        </p:spPr>
        <p:txBody>
          <a:bodyPr/>
          <a:lstStyle/>
          <a:p>
            <a:endParaRPr lang="en-US"/>
          </a:p>
        </p:txBody>
      </p:sp>
      <p:sp>
        <p:nvSpPr>
          <p:cNvPr id="57" name="Oval 50"/>
          <p:cNvSpPr>
            <a:spLocks noChangeArrowheads="1"/>
          </p:cNvSpPr>
          <p:nvPr/>
        </p:nvSpPr>
        <p:spPr bwMode="auto">
          <a:xfrm>
            <a:off x="6807398" y="3529518"/>
            <a:ext cx="406019" cy="276260"/>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A</a:t>
            </a:r>
            <a:endParaRPr lang="en-US" sz="2400">
              <a:ea typeface="PMingLiU" pitchFamily="18" charset="-120"/>
              <a:cs typeface="Arial" charset="0"/>
            </a:endParaRPr>
          </a:p>
        </p:txBody>
      </p:sp>
      <p:sp>
        <p:nvSpPr>
          <p:cNvPr id="58" name="Oval 51"/>
          <p:cNvSpPr>
            <a:spLocks noChangeArrowheads="1"/>
          </p:cNvSpPr>
          <p:nvPr/>
        </p:nvSpPr>
        <p:spPr bwMode="auto">
          <a:xfrm>
            <a:off x="7721670" y="3529518"/>
            <a:ext cx="406506" cy="276260"/>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B</a:t>
            </a:r>
            <a:endParaRPr lang="en-US" sz="2400">
              <a:ea typeface="PMingLiU" pitchFamily="18" charset="-120"/>
              <a:cs typeface="Arial" charset="0"/>
            </a:endParaRPr>
          </a:p>
        </p:txBody>
      </p:sp>
      <p:sp>
        <p:nvSpPr>
          <p:cNvPr id="59" name="Line 52"/>
          <p:cNvSpPr>
            <a:spLocks noChangeShapeType="1"/>
          </p:cNvSpPr>
          <p:nvPr/>
        </p:nvSpPr>
        <p:spPr bwMode="auto">
          <a:xfrm>
            <a:off x="7213417" y="3667649"/>
            <a:ext cx="508254" cy="488"/>
          </a:xfrm>
          <a:prstGeom prst="line">
            <a:avLst/>
          </a:prstGeom>
          <a:noFill/>
          <a:ln w="9525">
            <a:solidFill>
              <a:srgbClr val="000000"/>
            </a:solidFill>
            <a:round/>
            <a:headEnd type="triangle" w="med" len="med"/>
            <a:tailEnd type="triangle" w="med" len="med"/>
          </a:ln>
        </p:spPr>
        <p:txBody>
          <a:bodyPr/>
          <a:lstStyle/>
          <a:p>
            <a:endParaRPr lang="en-US"/>
          </a:p>
        </p:txBody>
      </p:sp>
      <p:sp>
        <p:nvSpPr>
          <p:cNvPr id="62" name="AutoShape 55"/>
          <p:cNvSpPr>
            <a:spLocks noChangeArrowheads="1"/>
          </p:cNvSpPr>
          <p:nvPr/>
        </p:nvSpPr>
        <p:spPr bwMode="auto">
          <a:xfrm>
            <a:off x="7232603" y="3598326"/>
            <a:ext cx="152400" cy="13970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miter lim="800000"/>
            <a:headEnd/>
            <a:tailEnd/>
          </a:ln>
        </p:spPr>
        <p:txBody>
          <a:bodyPr/>
          <a:lstStyle/>
          <a:p>
            <a:endParaRPr lang="en-US"/>
          </a:p>
        </p:txBody>
      </p:sp>
      <p:cxnSp>
        <p:nvCxnSpPr>
          <p:cNvPr id="63" name="Straight Arrow Connector 62"/>
          <p:cNvCxnSpPr/>
          <p:nvPr/>
        </p:nvCxnSpPr>
        <p:spPr bwMode="auto">
          <a:xfrm>
            <a:off x="1608667" y="2540000"/>
            <a:ext cx="1888066" cy="1588"/>
          </a:xfrm>
          <a:prstGeom prst="straightConnector1">
            <a:avLst/>
          </a:prstGeom>
          <a:gradFill rotWithShape="1">
            <a:gsLst>
              <a:gs pos="0">
                <a:srgbClr val="99CCFF">
                  <a:alpha val="11000"/>
                </a:srgbClr>
              </a:gs>
              <a:gs pos="100000">
                <a:srgbClr val="99CCFF">
                  <a:gamma/>
                  <a:shade val="92157"/>
                  <a:invGamma/>
                </a:srgbClr>
              </a:gs>
            </a:gsLst>
            <a:lin ang="5400000" scaled="1"/>
          </a:gradFill>
          <a:ln w="9525" cap="flat" cmpd="sng" algn="ctr">
            <a:solidFill>
              <a:schemeClr val="tx1"/>
            </a:solidFill>
            <a:prstDash val="solid"/>
            <a:round/>
            <a:headEnd type="arrow"/>
            <a:tailEnd type="arrow"/>
          </a:ln>
          <a:effectLst/>
        </p:spPr>
      </p:cxnSp>
      <p:cxnSp>
        <p:nvCxnSpPr>
          <p:cNvPr id="64" name="Straight Arrow Connector 63"/>
          <p:cNvCxnSpPr/>
          <p:nvPr/>
        </p:nvCxnSpPr>
        <p:spPr bwMode="auto">
          <a:xfrm flipV="1">
            <a:off x="1617260" y="3814549"/>
            <a:ext cx="2463421" cy="6825"/>
          </a:xfrm>
          <a:prstGeom prst="straightConnector1">
            <a:avLst/>
          </a:prstGeom>
          <a:gradFill rotWithShape="1">
            <a:gsLst>
              <a:gs pos="0">
                <a:srgbClr val="99CCFF">
                  <a:alpha val="11000"/>
                </a:srgbClr>
              </a:gs>
              <a:gs pos="100000">
                <a:srgbClr val="99CCFF">
                  <a:gamma/>
                  <a:shade val="92157"/>
                  <a:invGamma/>
                </a:srgbClr>
              </a:gs>
            </a:gsLst>
            <a:lin ang="5400000" scaled="1"/>
          </a:gradFill>
          <a:ln w="9525" cap="flat" cmpd="sng" algn="ctr">
            <a:solidFill>
              <a:schemeClr val="tx1"/>
            </a:solidFill>
            <a:prstDash val="solid"/>
            <a:round/>
            <a:headEnd type="arrow"/>
            <a:tailEnd type="arrow"/>
          </a:ln>
          <a:effectLst/>
        </p:spPr>
      </p:cxnSp>
      <p:sp>
        <p:nvSpPr>
          <p:cNvPr id="65" name="AutoShape 54"/>
          <p:cNvSpPr>
            <a:spLocks noChangeArrowheads="1"/>
          </p:cNvSpPr>
          <p:nvPr/>
        </p:nvSpPr>
        <p:spPr bwMode="auto">
          <a:xfrm>
            <a:off x="1614384" y="3739706"/>
            <a:ext cx="237313" cy="215463"/>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12390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30"/>
          <p:cNvGraphicFramePr>
            <a:graphicFrameLocks noGrp="1"/>
          </p:cNvGraphicFramePr>
          <p:nvPr/>
        </p:nvGraphicFramePr>
        <p:xfrm>
          <a:off x="838200" y="1905000"/>
          <a:ext cx="7315200" cy="3178176"/>
        </p:xfrm>
        <a:graphic>
          <a:graphicData uri="http://schemas.openxmlformats.org/drawingml/2006/table">
            <a:tbl>
              <a:tblPr/>
              <a:tblGrid>
                <a:gridCol w="3622482">
                  <a:extLst>
                    <a:ext uri="{9D8B030D-6E8A-4147-A177-3AD203B41FA5}">
                      <a16:colId xmlns:a16="http://schemas.microsoft.com/office/drawing/2014/main" val="20000"/>
                    </a:ext>
                  </a:extLst>
                </a:gridCol>
                <a:gridCol w="3692718">
                  <a:extLst>
                    <a:ext uri="{9D8B030D-6E8A-4147-A177-3AD203B41FA5}">
                      <a16:colId xmlns:a16="http://schemas.microsoft.com/office/drawing/2014/main" val="20001"/>
                    </a:ext>
                  </a:extLst>
                </a:gridCol>
              </a:tblGrid>
              <a:tr h="1589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select * from A,B,C</a:t>
                      </a:r>
                      <a:endParaRPr kumimoji="0" lang="en-US" sz="1800" b="0" i="0" u="none" strike="noStrike" cap="none" normalizeH="0" baseline="0" dirty="0">
                        <a:ln>
                          <a:noFill/>
                        </a:ln>
                        <a:solidFill>
                          <a:schemeClr val="tx1"/>
                        </a:solidFill>
                        <a:effectLst/>
                        <a:latin typeface="Times New Roman" pitchFamily="18" charset="0"/>
                        <a:ea typeface="PMingLiU"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 where </a:t>
                      </a:r>
                      <a:r>
                        <a:rPr kumimoji="0" lang="en-US" sz="1800" b="0" i="0" u="none" strike="noStrike" cap="none" normalizeH="0" baseline="0" dirty="0" err="1">
                          <a:ln>
                            <a:noFill/>
                          </a:ln>
                          <a:solidFill>
                            <a:schemeClr val="tx1"/>
                          </a:solidFill>
                          <a:effectLst/>
                          <a:latin typeface="Courier New" pitchFamily="49" charset="0"/>
                          <a:ea typeface="PMingLiU" pitchFamily="18" charset="-120"/>
                          <a:cs typeface="Courier New" pitchFamily="49" charset="0"/>
                        </a:rPr>
                        <a:t>A.key</a:t>
                      </a:r>
                      <a:r>
                        <a:rPr kumimoji="0" lang="en-US" sz="18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 = </a:t>
                      </a:r>
                      <a:r>
                        <a:rPr kumimoji="0" lang="en-US" sz="1800" b="0" i="0" u="none" strike="noStrike" cap="none" normalizeH="0" baseline="0" dirty="0" err="1">
                          <a:ln>
                            <a:noFill/>
                          </a:ln>
                          <a:solidFill>
                            <a:schemeClr val="tx1"/>
                          </a:solidFill>
                          <a:effectLst/>
                          <a:latin typeface="Courier New" pitchFamily="49" charset="0"/>
                          <a:ea typeface="PMingLiU" pitchFamily="18" charset="-120"/>
                          <a:cs typeface="Courier New" pitchFamily="49" charset="0"/>
                        </a:rPr>
                        <a:t>B.key</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rPr>
                        <a:t>   and </a:t>
                      </a:r>
                      <a:r>
                        <a:rPr kumimoji="0" lang="en-US" sz="1800" b="0" i="0" u="none" strike="noStrike" cap="none" normalizeH="0" baseline="0" dirty="0" err="1">
                          <a:ln>
                            <a:noFill/>
                          </a:ln>
                          <a:solidFill>
                            <a:schemeClr val="tx1"/>
                          </a:solidFill>
                          <a:effectLst/>
                          <a:latin typeface="Courier New" pitchFamily="49" charset="0"/>
                          <a:ea typeface="PMingLiU" pitchFamily="18" charset="-120"/>
                        </a:rPr>
                        <a:t>B.key</a:t>
                      </a:r>
                      <a:r>
                        <a:rPr kumimoji="0" lang="en-US" sz="1800" b="0" i="0" u="none" strike="noStrike" cap="none" normalizeH="0" baseline="0" dirty="0">
                          <a:ln>
                            <a:noFill/>
                          </a:ln>
                          <a:solidFill>
                            <a:schemeClr val="tx1"/>
                          </a:solidFill>
                          <a:effectLst/>
                          <a:latin typeface="Courier New" pitchFamily="49" charset="0"/>
                          <a:ea typeface="PMingLiU" pitchFamily="18" charset="-120"/>
                        </a:rPr>
                        <a:t> = </a:t>
                      </a:r>
                      <a:r>
                        <a:rPr kumimoji="0" lang="en-US" sz="1800" b="0" i="0" u="none" strike="noStrike" cap="none" normalizeH="0" baseline="0" dirty="0" err="1">
                          <a:ln>
                            <a:noFill/>
                          </a:ln>
                          <a:solidFill>
                            <a:schemeClr val="tx1"/>
                          </a:solidFill>
                          <a:effectLst/>
                          <a:latin typeface="Courier New" pitchFamily="49" charset="0"/>
                          <a:ea typeface="PMingLiU" pitchFamily="18" charset="-120"/>
                        </a:rPr>
                        <a:t>C.key</a:t>
                      </a:r>
                      <a:endParaRPr kumimoji="0" lang="en-US" sz="1800" b="0" i="0" u="none" strike="noStrike" cap="none" normalizeH="0" baseline="0" dirty="0">
                        <a:ln>
                          <a:noFill/>
                        </a:ln>
                        <a:solidFill>
                          <a:schemeClr val="tx1"/>
                        </a:solidFill>
                        <a:effectLst/>
                        <a:latin typeface="Courier New" pitchFamily="49" charset="0"/>
                        <a:ea typeface="PMingLiU" pitchFamily="18" charset="-12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rPr>
                        <a:t>   and A.f1 = :VAR</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dirty="0">
                        <a:ln>
                          <a:noFill/>
                        </a:ln>
                        <a:solidFill>
                          <a:srgbClr val="5F5F5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90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select * from A,B,C</a:t>
                      </a:r>
                      <a:endParaRPr kumimoji="0" lang="en-US" sz="1800" b="0" i="0" u="none" strike="noStrike" cap="none" normalizeH="0" baseline="0" dirty="0">
                        <a:ln>
                          <a:noFill/>
                        </a:ln>
                        <a:solidFill>
                          <a:schemeClr val="tx1"/>
                        </a:solidFill>
                        <a:effectLst/>
                        <a:latin typeface="Times New Roman" pitchFamily="18" charset="0"/>
                        <a:ea typeface="PMingLiU" pitchFamily="18" charset="-12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 where </a:t>
                      </a:r>
                      <a:r>
                        <a:rPr kumimoji="0" lang="en-US" sz="1800" b="0" i="0" u="none" strike="noStrike" cap="none" normalizeH="0" baseline="0" dirty="0" err="1">
                          <a:ln>
                            <a:noFill/>
                          </a:ln>
                          <a:solidFill>
                            <a:schemeClr val="tx1"/>
                          </a:solidFill>
                          <a:effectLst/>
                          <a:latin typeface="Courier New" pitchFamily="49" charset="0"/>
                          <a:ea typeface="PMingLiU" pitchFamily="18" charset="-120"/>
                          <a:cs typeface="Courier New" pitchFamily="49" charset="0"/>
                        </a:rPr>
                        <a:t>A.key</a:t>
                      </a:r>
                      <a:r>
                        <a:rPr kumimoji="0" lang="en-US" sz="18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 </a:t>
                      </a:r>
                      <a:r>
                        <a:rPr kumimoji="0" lang="en-US" sz="1800" b="0" i="0" u="none" strike="noStrike" cap="none" normalizeH="0" baseline="0" dirty="0">
                          <a:ln>
                            <a:noFill/>
                          </a:ln>
                          <a:solidFill>
                            <a:srgbClr val="0000FF"/>
                          </a:solidFill>
                          <a:effectLst/>
                          <a:latin typeface="Courier New" pitchFamily="49" charset="0"/>
                          <a:ea typeface="PMingLiU" pitchFamily="18" charset="-120"/>
                          <a:cs typeface="Courier New" pitchFamily="49" charset="0"/>
                        </a:rPr>
                        <a:t>+ 0</a:t>
                      </a:r>
                      <a:r>
                        <a:rPr kumimoji="0" lang="en-US" sz="1800" b="0" i="0" u="none" strike="noStrike" cap="none" normalizeH="0" baseline="0" dirty="0">
                          <a:ln>
                            <a:noFill/>
                          </a:ln>
                          <a:solidFill>
                            <a:schemeClr val="tx1"/>
                          </a:solidFill>
                          <a:effectLst/>
                          <a:latin typeface="Courier New" pitchFamily="49" charset="0"/>
                          <a:ea typeface="PMingLiU" pitchFamily="18" charset="-120"/>
                          <a:cs typeface="Courier New" pitchFamily="49" charset="0"/>
                        </a:rPr>
                        <a:t> = </a:t>
                      </a:r>
                      <a:r>
                        <a:rPr kumimoji="0" lang="en-US" sz="1800" b="0" i="0" u="none" strike="noStrike" cap="none" normalizeH="0" baseline="0" dirty="0" err="1">
                          <a:ln>
                            <a:noFill/>
                          </a:ln>
                          <a:solidFill>
                            <a:schemeClr val="tx1"/>
                          </a:solidFill>
                          <a:effectLst/>
                          <a:latin typeface="Courier New" pitchFamily="49" charset="0"/>
                          <a:ea typeface="PMingLiU" pitchFamily="18" charset="-120"/>
                          <a:cs typeface="Courier New" pitchFamily="49" charset="0"/>
                        </a:rPr>
                        <a:t>B.key</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rPr>
                        <a:t>   and </a:t>
                      </a:r>
                      <a:r>
                        <a:rPr kumimoji="0" lang="en-US" sz="1800" b="0" i="0" u="none" strike="noStrike" cap="none" normalizeH="0" baseline="0" dirty="0" err="1">
                          <a:ln>
                            <a:noFill/>
                          </a:ln>
                          <a:solidFill>
                            <a:schemeClr val="tx1"/>
                          </a:solidFill>
                          <a:effectLst/>
                          <a:latin typeface="Courier New" pitchFamily="49" charset="0"/>
                          <a:ea typeface="PMingLiU" pitchFamily="18" charset="-120"/>
                        </a:rPr>
                        <a:t>B.key</a:t>
                      </a:r>
                      <a:r>
                        <a:rPr kumimoji="0" lang="en-US" sz="1800" b="0" i="0" u="none" strike="noStrike" cap="none" normalizeH="0" baseline="0" dirty="0">
                          <a:ln>
                            <a:noFill/>
                          </a:ln>
                          <a:solidFill>
                            <a:schemeClr val="tx1"/>
                          </a:solidFill>
                          <a:effectLst/>
                          <a:latin typeface="Courier New" pitchFamily="49" charset="0"/>
                          <a:ea typeface="PMingLiU" pitchFamily="18" charset="-120"/>
                        </a:rPr>
                        <a:t> </a:t>
                      </a:r>
                      <a:r>
                        <a:rPr kumimoji="0" lang="en-US" sz="1800" b="0" i="0" u="none" strike="noStrike" cap="none" normalizeH="0" baseline="0" dirty="0">
                          <a:ln>
                            <a:noFill/>
                          </a:ln>
                          <a:solidFill>
                            <a:srgbClr val="0000FF"/>
                          </a:solidFill>
                          <a:effectLst/>
                          <a:latin typeface="Courier New" pitchFamily="49" charset="0"/>
                          <a:ea typeface="PMingLiU" pitchFamily="18" charset="-120"/>
                        </a:rPr>
                        <a:t>+ 0</a:t>
                      </a:r>
                      <a:r>
                        <a:rPr kumimoji="0" lang="en-US" sz="1800" b="0" i="0" u="none" strike="noStrike" cap="none" normalizeH="0" baseline="0" dirty="0">
                          <a:ln>
                            <a:noFill/>
                          </a:ln>
                          <a:solidFill>
                            <a:schemeClr val="tx1"/>
                          </a:solidFill>
                          <a:effectLst/>
                          <a:latin typeface="Courier New" pitchFamily="49" charset="0"/>
                          <a:ea typeface="PMingLiU" pitchFamily="18" charset="-120"/>
                        </a:rPr>
                        <a:t>= </a:t>
                      </a:r>
                      <a:r>
                        <a:rPr kumimoji="0" lang="en-US" sz="1800" b="0" i="0" u="none" strike="noStrike" cap="none" normalizeH="0" baseline="0" dirty="0" err="1">
                          <a:ln>
                            <a:noFill/>
                          </a:ln>
                          <a:solidFill>
                            <a:schemeClr val="tx1"/>
                          </a:solidFill>
                          <a:effectLst/>
                          <a:latin typeface="Courier New" pitchFamily="49" charset="0"/>
                          <a:ea typeface="PMingLiU" pitchFamily="18" charset="-120"/>
                        </a:rPr>
                        <a:t>C.key</a:t>
                      </a: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49" charset="0"/>
                          <a:ea typeface="PMingLiU" pitchFamily="18" charset="-120"/>
                        </a:rPr>
                        <a:t>   and A.f1 = :VAR</a:t>
                      </a:r>
                      <a:endParaRPr kumimoji="0" lang="en-US" sz="4000" b="0" i="0" u="none" strike="noStrike" cap="none" normalizeH="0" baseline="0" dirty="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dirty="0">
                        <a:ln>
                          <a:noFill/>
                        </a:ln>
                        <a:solidFill>
                          <a:srgbClr val="5F5F5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Rectangle 2"/>
          <p:cNvSpPr txBox="1">
            <a:spLocks noChangeArrowheads="1"/>
          </p:cNvSpPr>
          <p:nvPr/>
        </p:nvSpPr>
        <p:spPr>
          <a:xfrm>
            <a:off x="449885" y="513288"/>
            <a:ext cx="6265469" cy="423058"/>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a:t>How to control three tables join ?</a:t>
            </a:r>
            <a:endParaRPr lang="en-US" sz="2400" dirty="0"/>
          </a:p>
        </p:txBody>
      </p:sp>
      <p:sp>
        <p:nvSpPr>
          <p:cNvPr id="4" name="Rectangle 13"/>
          <p:cNvSpPr>
            <a:spLocks noChangeArrowheads="1"/>
          </p:cNvSpPr>
          <p:nvPr/>
        </p:nvSpPr>
        <p:spPr bwMode="auto">
          <a:xfrm>
            <a:off x="1828800" y="2944813"/>
            <a:ext cx="3657600" cy="0"/>
          </a:xfrm>
          <a:prstGeom prst="rect">
            <a:avLst/>
          </a:prstGeom>
          <a:noFill/>
          <a:ln w="9525">
            <a:noFill/>
            <a:miter lim="800000"/>
            <a:headEnd/>
            <a:tailEnd/>
          </a:ln>
          <a:effectLst/>
        </p:spPr>
        <p:txBody>
          <a:bodyPr wrap="none">
            <a:spAutoFit/>
          </a:bodyPr>
          <a:lstStyle/>
          <a:p>
            <a:endParaRPr lang="en-US"/>
          </a:p>
        </p:txBody>
      </p:sp>
      <p:sp>
        <p:nvSpPr>
          <p:cNvPr id="5" name="AutoShape 11"/>
          <p:cNvSpPr>
            <a:spLocks noChangeAspect="1" noChangeArrowheads="1" noTextEdit="1"/>
          </p:cNvSpPr>
          <p:nvPr/>
        </p:nvSpPr>
        <p:spPr bwMode="auto">
          <a:xfrm>
            <a:off x="4191000" y="2209800"/>
            <a:ext cx="3505200" cy="968375"/>
          </a:xfrm>
          <a:prstGeom prst="rect">
            <a:avLst/>
          </a:prstGeom>
          <a:noFill/>
        </p:spPr>
        <p:txBody>
          <a:bodyPr/>
          <a:lstStyle/>
          <a:p>
            <a:endParaRPr lang="en-US"/>
          </a:p>
        </p:txBody>
      </p:sp>
      <p:sp>
        <p:nvSpPr>
          <p:cNvPr id="6" name="Rectangle 47"/>
          <p:cNvSpPr>
            <a:spLocks noChangeArrowheads="1"/>
          </p:cNvSpPr>
          <p:nvPr/>
        </p:nvSpPr>
        <p:spPr bwMode="auto">
          <a:xfrm>
            <a:off x="1828800" y="2841625"/>
            <a:ext cx="3251200" cy="0"/>
          </a:xfrm>
          <a:prstGeom prst="rect">
            <a:avLst/>
          </a:prstGeom>
          <a:noFill/>
          <a:ln w="9525">
            <a:noFill/>
            <a:miter lim="800000"/>
            <a:headEnd/>
            <a:tailEnd/>
          </a:ln>
          <a:effectLst/>
        </p:spPr>
        <p:txBody>
          <a:bodyPr wrap="none">
            <a:spAutoFit/>
          </a:bodyPr>
          <a:lstStyle/>
          <a:p>
            <a:endParaRPr lang="en-US"/>
          </a:p>
        </p:txBody>
      </p:sp>
      <p:sp>
        <p:nvSpPr>
          <p:cNvPr id="7" name="AutoShape 45"/>
          <p:cNvSpPr>
            <a:spLocks noChangeAspect="1" noChangeArrowheads="1" noTextEdit="1"/>
          </p:cNvSpPr>
          <p:nvPr/>
        </p:nvSpPr>
        <p:spPr bwMode="auto">
          <a:xfrm>
            <a:off x="4550134" y="3724523"/>
            <a:ext cx="3505200" cy="1176338"/>
          </a:xfrm>
          <a:prstGeom prst="rect">
            <a:avLst/>
          </a:prstGeom>
          <a:noFill/>
        </p:spPr>
        <p:txBody>
          <a:bodyPr/>
          <a:lstStyle/>
          <a:p>
            <a:endParaRPr lang="en-US"/>
          </a:p>
        </p:txBody>
      </p:sp>
      <p:sp>
        <p:nvSpPr>
          <p:cNvPr id="17" name="AutoShape 35"/>
          <p:cNvSpPr>
            <a:spLocks noChangeArrowheads="1"/>
          </p:cNvSpPr>
          <p:nvPr/>
        </p:nvSpPr>
        <p:spPr bwMode="auto">
          <a:xfrm>
            <a:off x="6562488" y="4231297"/>
            <a:ext cx="152866" cy="138192"/>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miter lim="800000"/>
            <a:headEnd/>
            <a:tailEnd/>
          </a:ln>
        </p:spPr>
        <p:txBody>
          <a:bodyPr/>
          <a:lstStyle/>
          <a:p>
            <a:endParaRPr lang="en-US"/>
          </a:p>
        </p:txBody>
      </p:sp>
      <p:grpSp>
        <p:nvGrpSpPr>
          <p:cNvPr id="21" name="Group 20"/>
          <p:cNvGrpSpPr/>
          <p:nvPr/>
        </p:nvGrpSpPr>
        <p:grpSpPr>
          <a:xfrm>
            <a:off x="4800559" y="2347930"/>
            <a:ext cx="2131127" cy="760936"/>
            <a:chOff x="4800559" y="2347930"/>
            <a:chExt cx="2131127" cy="760936"/>
          </a:xfrm>
        </p:grpSpPr>
        <p:grpSp>
          <p:nvGrpSpPr>
            <p:cNvPr id="22" name="Group 21"/>
            <p:cNvGrpSpPr/>
            <p:nvPr/>
          </p:nvGrpSpPr>
          <p:grpSpPr>
            <a:xfrm>
              <a:off x="5610907" y="2347930"/>
              <a:ext cx="1320779" cy="760936"/>
              <a:chOff x="5308769" y="2347930"/>
              <a:chExt cx="1320779" cy="760936"/>
            </a:xfrm>
          </p:grpSpPr>
          <p:sp>
            <p:nvSpPr>
              <p:cNvPr id="25" name="Oval 10"/>
              <p:cNvSpPr>
                <a:spLocks noChangeArrowheads="1"/>
              </p:cNvSpPr>
              <p:nvPr/>
            </p:nvSpPr>
            <p:spPr bwMode="auto">
              <a:xfrm>
                <a:off x="5308769" y="2347930"/>
                <a:ext cx="406019"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A</a:t>
                </a:r>
                <a:endParaRPr lang="en-US" sz="2400">
                  <a:ea typeface="PMingLiU" pitchFamily="18" charset="-120"/>
                  <a:cs typeface="Arial" charset="0"/>
                </a:endParaRPr>
              </a:p>
            </p:txBody>
          </p:sp>
          <p:sp>
            <p:nvSpPr>
              <p:cNvPr id="26" name="Oval 9"/>
              <p:cNvSpPr>
                <a:spLocks noChangeArrowheads="1"/>
              </p:cNvSpPr>
              <p:nvPr/>
            </p:nvSpPr>
            <p:spPr bwMode="auto">
              <a:xfrm>
                <a:off x="6223042" y="2347930"/>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dirty="0">
                    <a:latin typeface="Arial" charset="0"/>
                    <a:ea typeface="PMingLiU" pitchFamily="18" charset="-120"/>
                    <a:cs typeface="Arial" charset="0"/>
                  </a:rPr>
                  <a:t>B</a:t>
                </a:r>
                <a:endParaRPr lang="en-US" sz="2400" dirty="0">
                  <a:ea typeface="PMingLiU" pitchFamily="18" charset="-120"/>
                  <a:cs typeface="Arial" charset="0"/>
                </a:endParaRPr>
              </a:p>
            </p:txBody>
          </p:sp>
          <p:sp>
            <p:nvSpPr>
              <p:cNvPr id="27" name="Line 8"/>
              <p:cNvSpPr>
                <a:spLocks noChangeShapeType="1"/>
              </p:cNvSpPr>
              <p:nvPr/>
            </p:nvSpPr>
            <p:spPr bwMode="auto">
              <a:xfrm>
                <a:off x="5714788" y="2486548"/>
                <a:ext cx="508254" cy="488"/>
              </a:xfrm>
              <a:prstGeom prst="line">
                <a:avLst/>
              </a:prstGeom>
              <a:noFill/>
              <a:ln w="9525">
                <a:solidFill>
                  <a:srgbClr val="000000"/>
                </a:solidFill>
                <a:round/>
                <a:headEnd type="triangle" w="med" len="med"/>
                <a:tailEnd type="triangle" w="med" len="med"/>
              </a:ln>
            </p:spPr>
            <p:txBody>
              <a:bodyPr/>
              <a:lstStyle/>
              <a:p>
                <a:endParaRPr lang="en-US"/>
              </a:p>
            </p:txBody>
          </p:sp>
          <p:sp>
            <p:nvSpPr>
              <p:cNvPr id="28" name="Oval 7"/>
              <p:cNvSpPr>
                <a:spLocks noChangeArrowheads="1"/>
              </p:cNvSpPr>
              <p:nvPr/>
            </p:nvSpPr>
            <p:spPr bwMode="auto">
              <a:xfrm>
                <a:off x="5765906" y="2832118"/>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C</a:t>
                </a:r>
                <a:endParaRPr lang="en-US" sz="2400">
                  <a:ea typeface="PMingLiU" pitchFamily="18" charset="-120"/>
                  <a:cs typeface="Arial" charset="0"/>
                </a:endParaRPr>
              </a:p>
            </p:txBody>
          </p:sp>
          <p:sp>
            <p:nvSpPr>
              <p:cNvPr id="29" name="Line 6"/>
              <p:cNvSpPr>
                <a:spLocks noChangeShapeType="1"/>
              </p:cNvSpPr>
              <p:nvPr/>
            </p:nvSpPr>
            <p:spPr bwMode="auto">
              <a:xfrm>
                <a:off x="5562409" y="2624678"/>
                <a:ext cx="203496" cy="276748"/>
              </a:xfrm>
              <a:prstGeom prst="line">
                <a:avLst/>
              </a:prstGeom>
              <a:noFill/>
              <a:ln w="9525">
                <a:solidFill>
                  <a:srgbClr val="000000"/>
                </a:solidFill>
                <a:round/>
                <a:headEnd type="triangle" w="med" len="med"/>
                <a:tailEnd type="triangle" w="med" len="med"/>
              </a:ln>
            </p:spPr>
            <p:txBody>
              <a:bodyPr/>
              <a:lstStyle/>
              <a:p>
                <a:endParaRPr lang="en-US"/>
              </a:p>
            </p:txBody>
          </p:sp>
          <p:sp>
            <p:nvSpPr>
              <p:cNvPr id="30" name="Line 5"/>
              <p:cNvSpPr>
                <a:spLocks noChangeShapeType="1"/>
              </p:cNvSpPr>
              <p:nvPr/>
            </p:nvSpPr>
            <p:spPr bwMode="auto">
              <a:xfrm flipV="1">
                <a:off x="6172412" y="2624678"/>
                <a:ext cx="203010" cy="276748"/>
              </a:xfrm>
              <a:prstGeom prst="line">
                <a:avLst/>
              </a:prstGeom>
              <a:noFill/>
              <a:ln w="9525">
                <a:solidFill>
                  <a:srgbClr val="000000"/>
                </a:solidFill>
                <a:round/>
                <a:headEnd type="triangle" w="med" len="med"/>
                <a:tailEnd type="triangle" w="med" len="med"/>
              </a:ln>
            </p:spPr>
            <p:txBody>
              <a:bodyPr/>
              <a:lstStyle/>
              <a:p>
                <a:endParaRPr lang="en-US"/>
              </a:p>
            </p:txBody>
          </p:sp>
        </p:grpSp>
        <p:sp>
          <p:nvSpPr>
            <p:cNvPr id="23" name="Line 33"/>
            <p:cNvSpPr>
              <a:spLocks noChangeShapeType="1"/>
            </p:cNvSpPr>
            <p:nvPr/>
          </p:nvSpPr>
          <p:spPr bwMode="auto">
            <a:xfrm>
              <a:off x="5359443" y="2507876"/>
              <a:ext cx="254127" cy="488"/>
            </a:xfrm>
            <a:prstGeom prst="line">
              <a:avLst/>
            </a:prstGeom>
            <a:noFill/>
            <a:ln w="9525">
              <a:solidFill>
                <a:srgbClr val="000000"/>
              </a:solidFill>
              <a:round/>
              <a:headEnd/>
              <a:tailEnd type="triangle" w="med" len="med"/>
            </a:ln>
          </p:spPr>
          <p:txBody>
            <a:bodyPr/>
            <a:lstStyle/>
            <a:p>
              <a:endParaRPr lang="en-US"/>
            </a:p>
          </p:txBody>
        </p:sp>
        <p:sp>
          <p:nvSpPr>
            <p:cNvPr id="24" name="Rectangle 32"/>
            <p:cNvSpPr>
              <a:spLocks noChangeArrowheads="1"/>
            </p:cNvSpPr>
            <p:nvPr/>
          </p:nvSpPr>
          <p:spPr bwMode="auto">
            <a:xfrm>
              <a:off x="4800559" y="2369196"/>
              <a:ext cx="558885" cy="208020"/>
            </a:xfrm>
            <a:prstGeom prst="rect">
              <a:avLst/>
            </a:prstGeom>
            <a:solidFill>
              <a:srgbClr val="CCFFCC"/>
            </a:solidFill>
            <a:ln w="9525">
              <a:solidFill>
                <a:srgbClr val="0000FF"/>
              </a:solidFill>
              <a:miter lim="800000"/>
              <a:headEnd/>
              <a:tailEnd/>
            </a:ln>
          </p:spPr>
          <p:txBody>
            <a:bodyPr/>
            <a:lstStyle/>
            <a:p>
              <a:pPr>
                <a:spcBef>
                  <a:spcPct val="0"/>
                </a:spcBef>
              </a:pPr>
              <a:r>
                <a:rPr lang="en-US" sz="1000">
                  <a:latin typeface="Arial" charset="0"/>
                  <a:ea typeface="PMingLiU" pitchFamily="18" charset="-120"/>
                  <a:cs typeface="Arial" charset="0"/>
                </a:rPr>
                <a:t>VAR</a:t>
              </a:r>
              <a:endParaRPr lang="en-US" sz="2400">
                <a:ea typeface="PMingLiU" pitchFamily="18" charset="-120"/>
                <a:cs typeface="Arial" charset="0"/>
              </a:endParaRPr>
            </a:p>
          </p:txBody>
        </p:sp>
      </p:grpSp>
      <p:cxnSp>
        <p:nvCxnSpPr>
          <p:cNvPr id="31" name="Straight Arrow Connector 30"/>
          <p:cNvCxnSpPr/>
          <p:nvPr/>
        </p:nvCxnSpPr>
        <p:spPr bwMode="auto">
          <a:xfrm rot="10800000">
            <a:off x="5351229" y="2504662"/>
            <a:ext cx="238539" cy="7951"/>
          </a:xfrm>
          <a:prstGeom prst="straightConnector1">
            <a:avLst/>
          </a:prstGeom>
          <a:gradFill rotWithShape="1">
            <a:gsLst>
              <a:gs pos="0">
                <a:srgbClr val="99CCFF">
                  <a:alpha val="11000"/>
                </a:srgbClr>
              </a:gs>
              <a:gs pos="100000">
                <a:srgbClr val="99CCFF">
                  <a:gamma/>
                  <a:shade val="92157"/>
                  <a:invGamma/>
                </a:srgbClr>
              </a:gs>
            </a:gsLst>
            <a:lin ang="5400000" scaled="1"/>
          </a:gradFill>
          <a:ln w="9525" cap="flat" cmpd="sng" algn="ctr">
            <a:solidFill>
              <a:schemeClr val="tx1"/>
            </a:solidFill>
            <a:prstDash val="solid"/>
            <a:round/>
            <a:headEnd type="none" w="med" len="med"/>
            <a:tailEnd type="arrow"/>
          </a:ln>
          <a:effectLst/>
        </p:spPr>
      </p:cxnSp>
      <p:sp>
        <p:nvSpPr>
          <p:cNvPr id="33" name="AutoShape 34"/>
          <p:cNvSpPr>
            <a:spLocks noChangeArrowheads="1"/>
          </p:cNvSpPr>
          <p:nvPr/>
        </p:nvSpPr>
        <p:spPr bwMode="auto">
          <a:xfrm>
            <a:off x="6017169" y="4059259"/>
            <a:ext cx="152379" cy="138192"/>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w="9525">
            <a:solidFill>
              <a:srgbClr val="000000"/>
            </a:solidFill>
            <a:miter lim="800000"/>
            <a:headEnd/>
            <a:tailEnd/>
          </a:ln>
        </p:spPr>
        <p:txBody>
          <a:bodyPr/>
          <a:lstStyle/>
          <a:p>
            <a:endParaRPr lang="en-US"/>
          </a:p>
        </p:txBody>
      </p:sp>
      <p:grpSp>
        <p:nvGrpSpPr>
          <p:cNvPr id="34" name="Group 33"/>
          <p:cNvGrpSpPr/>
          <p:nvPr/>
        </p:nvGrpSpPr>
        <p:grpSpPr>
          <a:xfrm>
            <a:off x="4800559" y="3976309"/>
            <a:ext cx="2131127" cy="760936"/>
            <a:chOff x="4800559" y="2347930"/>
            <a:chExt cx="2131127" cy="760936"/>
          </a:xfrm>
        </p:grpSpPr>
        <p:grpSp>
          <p:nvGrpSpPr>
            <p:cNvPr id="35" name="Group 34"/>
            <p:cNvGrpSpPr/>
            <p:nvPr/>
          </p:nvGrpSpPr>
          <p:grpSpPr>
            <a:xfrm>
              <a:off x="5610907" y="2347930"/>
              <a:ext cx="1320779" cy="760936"/>
              <a:chOff x="5308769" y="2347930"/>
              <a:chExt cx="1320779" cy="760936"/>
            </a:xfrm>
          </p:grpSpPr>
          <p:sp>
            <p:nvSpPr>
              <p:cNvPr id="38" name="Oval 10"/>
              <p:cNvSpPr>
                <a:spLocks noChangeArrowheads="1"/>
              </p:cNvSpPr>
              <p:nvPr/>
            </p:nvSpPr>
            <p:spPr bwMode="auto">
              <a:xfrm>
                <a:off x="5308769" y="2347930"/>
                <a:ext cx="406019"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A</a:t>
                </a:r>
                <a:endParaRPr lang="en-US" sz="2400">
                  <a:ea typeface="PMingLiU" pitchFamily="18" charset="-120"/>
                  <a:cs typeface="Arial" charset="0"/>
                </a:endParaRPr>
              </a:p>
            </p:txBody>
          </p:sp>
          <p:sp>
            <p:nvSpPr>
              <p:cNvPr id="39" name="Oval 9"/>
              <p:cNvSpPr>
                <a:spLocks noChangeArrowheads="1"/>
              </p:cNvSpPr>
              <p:nvPr/>
            </p:nvSpPr>
            <p:spPr bwMode="auto">
              <a:xfrm>
                <a:off x="6223042" y="2347930"/>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dirty="0">
                    <a:latin typeface="Arial" charset="0"/>
                    <a:ea typeface="PMingLiU" pitchFamily="18" charset="-120"/>
                    <a:cs typeface="Arial" charset="0"/>
                  </a:rPr>
                  <a:t>B</a:t>
                </a:r>
                <a:endParaRPr lang="en-US" sz="2400" dirty="0">
                  <a:ea typeface="PMingLiU" pitchFamily="18" charset="-120"/>
                  <a:cs typeface="Arial" charset="0"/>
                </a:endParaRPr>
              </a:p>
            </p:txBody>
          </p:sp>
          <p:sp>
            <p:nvSpPr>
              <p:cNvPr id="40" name="Line 8"/>
              <p:cNvSpPr>
                <a:spLocks noChangeShapeType="1"/>
              </p:cNvSpPr>
              <p:nvPr/>
            </p:nvSpPr>
            <p:spPr bwMode="auto">
              <a:xfrm>
                <a:off x="5714788" y="2486548"/>
                <a:ext cx="508254" cy="488"/>
              </a:xfrm>
              <a:prstGeom prst="line">
                <a:avLst/>
              </a:prstGeom>
              <a:noFill/>
              <a:ln w="9525">
                <a:solidFill>
                  <a:srgbClr val="000000"/>
                </a:solidFill>
                <a:round/>
                <a:headEnd type="triangle" w="med" len="med"/>
                <a:tailEnd type="triangle" w="med" len="med"/>
              </a:ln>
            </p:spPr>
            <p:txBody>
              <a:bodyPr/>
              <a:lstStyle/>
              <a:p>
                <a:endParaRPr lang="en-US"/>
              </a:p>
            </p:txBody>
          </p:sp>
          <p:sp>
            <p:nvSpPr>
              <p:cNvPr id="41" name="Oval 7"/>
              <p:cNvSpPr>
                <a:spLocks noChangeArrowheads="1"/>
              </p:cNvSpPr>
              <p:nvPr/>
            </p:nvSpPr>
            <p:spPr bwMode="auto">
              <a:xfrm>
                <a:off x="5765906" y="2832118"/>
                <a:ext cx="406506" cy="276748"/>
              </a:xfrm>
              <a:prstGeom prst="ellipse">
                <a:avLst/>
              </a:prstGeom>
              <a:solidFill>
                <a:srgbClr val="CCFFFF"/>
              </a:solidFill>
              <a:ln w="9525">
                <a:solidFill>
                  <a:srgbClr val="00CCFF"/>
                </a:solidFill>
                <a:round/>
                <a:headEnd/>
                <a:tailEnd/>
              </a:ln>
            </p:spPr>
            <p:txBody>
              <a:bodyPr/>
              <a:lstStyle/>
              <a:p>
                <a:pPr>
                  <a:spcBef>
                    <a:spcPct val="0"/>
                  </a:spcBef>
                </a:pPr>
                <a:r>
                  <a:rPr lang="en-US" sz="1000" b="1">
                    <a:latin typeface="Arial" charset="0"/>
                    <a:ea typeface="PMingLiU" pitchFamily="18" charset="-120"/>
                    <a:cs typeface="Arial" charset="0"/>
                  </a:rPr>
                  <a:t>C</a:t>
                </a:r>
                <a:endParaRPr lang="en-US" sz="2400">
                  <a:ea typeface="PMingLiU" pitchFamily="18" charset="-120"/>
                  <a:cs typeface="Arial" charset="0"/>
                </a:endParaRPr>
              </a:p>
            </p:txBody>
          </p:sp>
          <p:sp>
            <p:nvSpPr>
              <p:cNvPr id="42" name="Line 6"/>
              <p:cNvSpPr>
                <a:spLocks noChangeShapeType="1"/>
              </p:cNvSpPr>
              <p:nvPr/>
            </p:nvSpPr>
            <p:spPr bwMode="auto">
              <a:xfrm>
                <a:off x="5562409" y="2624678"/>
                <a:ext cx="203496" cy="276748"/>
              </a:xfrm>
              <a:prstGeom prst="line">
                <a:avLst/>
              </a:prstGeom>
              <a:noFill/>
              <a:ln w="9525">
                <a:solidFill>
                  <a:srgbClr val="000000"/>
                </a:solidFill>
                <a:round/>
                <a:headEnd type="triangle" w="med" len="med"/>
                <a:tailEnd type="triangle" w="med" len="med"/>
              </a:ln>
            </p:spPr>
            <p:txBody>
              <a:bodyPr/>
              <a:lstStyle/>
              <a:p>
                <a:endParaRPr lang="en-US"/>
              </a:p>
            </p:txBody>
          </p:sp>
          <p:sp>
            <p:nvSpPr>
              <p:cNvPr id="43" name="Line 5"/>
              <p:cNvSpPr>
                <a:spLocks noChangeShapeType="1"/>
              </p:cNvSpPr>
              <p:nvPr/>
            </p:nvSpPr>
            <p:spPr bwMode="auto">
              <a:xfrm flipV="1">
                <a:off x="6172412" y="2624678"/>
                <a:ext cx="203010" cy="276748"/>
              </a:xfrm>
              <a:prstGeom prst="line">
                <a:avLst/>
              </a:prstGeom>
              <a:noFill/>
              <a:ln w="9525">
                <a:solidFill>
                  <a:srgbClr val="000000"/>
                </a:solidFill>
                <a:round/>
                <a:headEnd type="triangle" w="med" len="med"/>
                <a:tailEnd type="triangle" w="med" len="med"/>
              </a:ln>
            </p:spPr>
            <p:txBody>
              <a:bodyPr/>
              <a:lstStyle/>
              <a:p>
                <a:endParaRPr lang="en-US"/>
              </a:p>
            </p:txBody>
          </p:sp>
        </p:grpSp>
        <p:sp>
          <p:nvSpPr>
            <p:cNvPr id="36" name="Line 33"/>
            <p:cNvSpPr>
              <a:spLocks noChangeShapeType="1"/>
            </p:cNvSpPr>
            <p:nvPr/>
          </p:nvSpPr>
          <p:spPr bwMode="auto">
            <a:xfrm>
              <a:off x="5359443" y="2507876"/>
              <a:ext cx="254127" cy="488"/>
            </a:xfrm>
            <a:prstGeom prst="line">
              <a:avLst/>
            </a:prstGeom>
            <a:noFill/>
            <a:ln w="9525">
              <a:solidFill>
                <a:srgbClr val="000000"/>
              </a:solidFill>
              <a:round/>
              <a:headEnd/>
              <a:tailEnd type="triangle" w="med" len="med"/>
            </a:ln>
          </p:spPr>
          <p:txBody>
            <a:bodyPr/>
            <a:lstStyle/>
            <a:p>
              <a:endParaRPr lang="en-US"/>
            </a:p>
          </p:txBody>
        </p:sp>
        <p:sp>
          <p:nvSpPr>
            <p:cNvPr id="37" name="Rectangle 32"/>
            <p:cNvSpPr>
              <a:spLocks noChangeArrowheads="1"/>
            </p:cNvSpPr>
            <p:nvPr/>
          </p:nvSpPr>
          <p:spPr bwMode="auto">
            <a:xfrm>
              <a:off x="4800559" y="2369196"/>
              <a:ext cx="558885" cy="208020"/>
            </a:xfrm>
            <a:prstGeom prst="rect">
              <a:avLst/>
            </a:prstGeom>
            <a:solidFill>
              <a:srgbClr val="CCFFCC"/>
            </a:solidFill>
            <a:ln w="9525">
              <a:solidFill>
                <a:srgbClr val="0000FF"/>
              </a:solidFill>
              <a:miter lim="800000"/>
              <a:headEnd/>
              <a:tailEnd/>
            </a:ln>
          </p:spPr>
          <p:txBody>
            <a:bodyPr/>
            <a:lstStyle/>
            <a:p>
              <a:pPr>
                <a:spcBef>
                  <a:spcPct val="0"/>
                </a:spcBef>
              </a:pPr>
              <a:r>
                <a:rPr lang="en-US" sz="1000">
                  <a:latin typeface="Arial" charset="0"/>
                  <a:ea typeface="PMingLiU" pitchFamily="18" charset="-120"/>
                  <a:cs typeface="Arial" charset="0"/>
                </a:rPr>
                <a:t>VAR</a:t>
              </a:r>
              <a:endParaRPr lang="en-US" sz="2400">
                <a:ea typeface="PMingLiU" pitchFamily="18" charset="-120"/>
                <a:cs typeface="Arial" charset="0"/>
              </a:endParaRPr>
            </a:p>
          </p:txBody>
        </p:sp>
      </p:grpSp>
    </p:spTree>
    <p:extLst>
      <p:ext uri="{BB962C8B-B14F-4D97-AF65-F5344CB8AC3E}">
        <p14:creationId xmlns:p14="http://schemas.microsoft.com/office/powerpoint/2010/main" val="3871589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57200" y="914400"/>
            <a:ext cx="815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0"/>
              </a:spcBef>
              <a:buFontTx/>
              <a:buNone/>
            </a:pPr>
            <a:r>
              <a:rPr lang="en-US" altLang="en-US" sz="2800" b="0" i="0" dirty="0"/>
              <a:t>What affect System Performance</a:t>
            </a:r>
          </a:p>
        </p:txBody>
      </p:sp>
      <p:grpSp>
        <p:nvGrpSpPr>
          <p:cNvPr id="3" name="Group 5"/>
          <p:cNvGrpSpPr>
            <a:grpSpLocks/>
          </p:cNvGrpSpPr>
          <p:nvPr/>
        </p:nvGrpSpPr>
        <p:grpSpPr bwMode="auto">
          <a:xfrm>
            <a:off x="2838450" y="4443413"/>
            <a:ext cx="4840288" cy="1182687"/>
            <a:chOff x="1884" y="2367"/>
            <a:chExt cx="3049" cy="745"/>
          </a:xfrm>
        </p:grpSpPr>
        <p:sp>
          <p:nvSpPr>
            <p:cNvPr id="4" name="Freeform 6"/>
            <p:cNvSpPr>
              <a:spLocks/>
            </p:cNvSpPr>
            <p:nvPr/>
          </p:nvSpPr>
          <p:spPr bwMode="auto">
            <a:xfrm>
              <a:off x="4395" y="2367"/>
              <a:ext cx="538" cy="744"/>
            </a:xfrm>
            <a:custGeom>
              <a:avLst/>
              <a:gdLst>
                <a:gd name="T0" fmla="*/ 254 w 538"/>
                <a:gd name="T1" fmla="*/ 744 h 744"/>
                <a:gd name="T2" fmla="*/ 0 w 538"/>
                <a:gd name="T3" fmla="*/ 317 h 744"/>
                <a:gd name="T4" fmla="*/ 238 w 538"/>
                <a:gd name="T5" fmla="*/ 0 h 744"/>
                <a:gd name="T6" fmla="*/ 538 w 538"/>
                <a:gd name="T7" fmla="*/ 370 h 744"/>
                <a:gd name="T8" fmla="*/ 254 w 538"/>
                <a:gd name="T9" fmla="*/ 744 h 744"/>
              </a:gdLst>
              <a:ahLst/>
              <a:cxnLst>
                <a:cxn ang="0">
                  <a:pos x="T0" y="T1"/>
                </a:cxn>
                <a:cxn ang="0">
                  <a:pos x="T2" y="T3"/>
                </a:cxn>
                <a:cxn ang="0">
                  <a:pos x="T4" y="T5"/>
                </a:cxn>
                <a:cxn ang="0">
                  <a:pos x="T6" y="T7"/>
                </a:cxn>
                <a:cxn ang="0">
                  <a:pos x="T8" y="T9"/>
                </a:cxn>
              </a:cxnLst>
              <a:rect l="0" t="0" r="r" b="b"/>
              <a:pathLst>
                <a:path w="538" h="744">
                  <a:moveTo>
                    <a:pt x="254" y="744"/>
                  </a:moveTo>
                  <a:lnTo>
                    <a:pt x="0" y="317"/>
                  </a:lnTo>
                  <a:lnTo>
                    <a:pt x="238" y="0"/>
                  </a:lnTo>
                  <a:lnTo>
                    <a:pt x="538" y="370"/>
                  </a:lnTo>
                  <a:lnTo>
                    <a:pt x="254" y="744"/>
                  </a:lnTo>
                  <a:close/>
                </a:path>
              </a:pathLst>
            </a:custGeom>
            <a:solidFill>
              <a:schemeClr val="folHlink"/>
            </a:solidFill>
            <a:ln w="14351">
              <a:solidFill>
                <a:srgbClr val="000000"/>
              </a:solidFill>
              <a:prstDash val="solid"/>
              <a:round/>
              <a:headEnd/>
              <a:tailEnd/>
            </a:ln>
          </p:spPr>
          <p:txBody>
            <a:bodyPr/>
            <a:lstStyle/>
            <a:p>
              <a:endParaRPr lang="en-US"/>
            </a:p>
          </p:txBody>
        </p:sp>
        <p:sp>
          <p:nvSpPr>
            <p:cNvPr id="5" name="Freeform 7"/>
            <p:cNvSpPr>
              <a:spLocks/>
            </p:cNvSpPr>
            <p:nvPr/>
          </p:nvSpPr>
          <p:spPr bwMode="auto">
            <a:xfrm>
              <a:off x="2128" y="2367"/>
              <a:ext cx="2505" cy="318"/>
            </a:xfrm>
            <a:custGeom>
              <a:avLst/>
              <a:gdLst>
                <a:gd name="T0" fmla="*/ 0 w 2505"/>
                <a:gd name="T1" fmla="*/ 318 h 318"/>
                <a:gd name="T2" fmla="*/ 2267 w 2505"/>
                <a:gd name="T3" fmla="*/ 318 h 318"/>
                <a:gd name="T4" fmla="*/ 2505 w 2505"/>
                <a:gd name="T5" fmla="*/ 0 h 318"/>
                <a:gd name="T6" fmla="*/ 320 w 2505"/>
                <a:gd name="T7" fmla="*/ 0 h 318"/>
                <a:gd name="T8" fmla="*/ 0 w 2505"/>
                <a:gd name="T9" fmla="*/ 318 h 318"/>
              </a:gdLst>
              <a:ahLst/>
              <a:cxnLst>
                <a:cxn ang="0">
                  <a:pos x="T0" y="T1"/>
                </a:cxn>
                <a:cxn ang="0">
                  <a:pos x="T2" y="T3"/>
                </a:cxn>
                <a:cxn ang="0">
                  <a:pos x="T4" y="T5"/>
                </a:cxn>
                <a:cxn ang="0">
                  <a:pos x="T6" y="T7"/>
                </a:cxn>
                <a:cxn ang="0">
                  <a:pos x="T8" y="T9"/>
                </a:cxn>
              </a:cxnLst>
              <a:rect l="0" t="0" r="r" b="b"/>
              <a:pathLst>
                <a:path w="2505" h="318">
                  <a:moveTo>
                    <a:pt x="0" y="318"/>
                  </a:moveTo>
                  <a:lnTo>
                    <a:pt x="2267" y="318"/>
                  </a:lnTo>
                  <a:lnTo>
                    <a:pt x="2505" y="0"/>
                  </a:lnTo>
                  <a:lnTo>
                    <a:pt x="320" y="0"/>
                  </a:lnTo>
                  <a:lnTo>
                    <a:pt x="0" y="318"/>
                  </a:lnTo>
                  <a:close/>
                </a:path>
              </a:pathLst>
            </a:custGeom>
            <a:solidFill>
              <a:schemeClr val="folHlink"/>
            </a:solidFill>
            <a:ln w="14351">
              <a:solidFill>
                <a:srgbClr val="000000"/>
              </a:solidFill>
              <a:prstDash val="solid"/>
              <a:round/>
              <a:headEnd/>
              <a:tailEnd/>
            </a:ln>
          </p:spPr>
          <p:txBody>
            <a:bodyPr/>
            <a:lstStyle/>
            <a:p>
              <a:endParaRPr lang="en-US"/>
            </a:p>
          </p:txBody>
        </p:sp>
        <p:sp>
          <p:nvSpPr>
            <p:cNvPr id="6" name="Freeform 8"/>
            <p:cNvSpPr>
              <a:spLocks/>
            </p:cNvSpPr>
            <p:nvPr/>
          </p:nvSpPr>
          <p:spPr bwMode="auto">
            <a:xfrm>
              <a:off x="1884" y="2684"/>
              <a:ext cx="2766" cy="428"/>
            </a:xfrm>
            <a:custGeom>
              <a:avLst/>
              <a:gdLst>
                <a:gd name="T0" fmla="*/ 243 w 2766"/>
                <a:gd name="T1" fmla="*/ 0 h 428"/>
                <a:gd name="T2" fmla="*/ 2510 w 2766"/>
                <a:gd name="T3" fmla="*/ 0 h 428"/>
                <a:gd name="T4" fmla="*/ 2766 w 2766"/>
                <a:gd name="T5" fmla="*/ 428 h 428"/>
                <a:gd name="T6" fmla="*/ 0 w 2766"/>
                <a:gd name="T7" fmla="*/ 428 h 428"/>
                <a:gd name="T8" fmla="*/ 243 w 2766"/>
                <a:gd name="T9" fmla="*/ 0 h 428"/>
              </a:gdLst>
              <a:ahLst/>
              <a:cxnLst>
                <a:cxn ang="0">
                  <a:pos x="T0" y="T1"/>
                </a:cxn>
                <a:cxn ang="0">
                  <a:pos x="T2" y="T3"/>
                </a:cxn>
                <a:cxn ang="0">
                  <a:pos x="T4" y="T5"/>
                </a:cxn>
                <a:cxn ang="0">
                  <a:pos x="T6" y="T7"/>
                </a:cxn>
                <a:cxn ang="0">
                  <a:pos x="T8" y="T9"/>
                </a:cxn>
              </a:cxnLst>
              <a:rect l="0" t="0" r="r" b="b"/>
              <a:pathLst>
                <a:path w="2766" h="428">
                  <a:moveTo>
                    <a:pt x="243" y="0"/>
                  </a:moveTo>
                  <a:lnTo>
                    <a:pt x="2510" y="0"/>
                  </a:lnTo>
                  <a:lnTo>
                    <a:pt x="2766" y="428"/>
                  </a:lnTo>
                  <a:lnTo>
                    <a:pt x="0" y="428"/>
                  </a:lnTo>
                  <a:lnTo>
                    <a:pt x="243" y="0"/>
                  </a:lnTo>
                  <a:close/>
                </a:path>
              </a:pathLst>
            </a:custGeom>
            <a:solidFill>
              <a:schemeClr val="folHlink"/>
            </a:solidFill>
            <a:ln w="14351">
              <a:solidFill>
                <a:srgbClr val="000000"/>
              </a:solidFill>
              <a:prstDash val="solid"/>
              <a:round/>
              <a:headEnd/>
              <a:tailEnd/>
            </a:ln>
          </p:spPr>
          <p:txBody>
            <a:bodyPr/>
            <a:lstStyle/>
            <a:p>
              <a:endParaRPr lang="en-US"/>
            </a:p>
          </p:txBody>
        </p:sp>
      </p:grpSp>
      <p:grpSp>
        <p:nvGrpSpPr>
          <p:cNvPr id="7" name="Group 9"/>
          <p:cNvGrpSpPr>
            <a:grpSpLocks/>
          </p:cNvGrpSpPr>
          <p:nvPr/>
        </p:nvGrpSpPr>
        <p:grpSpPr bwMode="auto">
          <a:xfrm>
            <a:off x="3297238" y="3773488"/>
            <a:ext cx="3836987" cy="1068387"/>
            <a:chOff x="2173" y="1945"/>
            <a:chExt cx="2417" cy="673"/>
          </a:xfrm>
        </p:grpSpPr>
        <p:sp>
          <p:nvSpPr>
            <p:cNvPr id="8" name="Freeform 10"/>
            <p:cNvSpPr>
              <a:spLocks/>
            </p:cNvSpPr>
            <p:nvPr/>
          </p:nvSpPr>
          <p:spPr bwMode="auto">
            <a:xfrm>
              <a:off x="4116" y="1945"/>
              <a:ext cx="474" cy="673"/>
            </a:xfrm>
            <a:custGeom>
              <a:avLst/>
              <a:gdLst>
                <a:gd name="T0" fmla="*/ 242 w 474"/>
                <a:gd name="T1" fmla="*/ 673 h 673"/>
                <a:gd name="T2" fmla="*/ 0 w 474"/>
                <a:gd name="T3" fmla="*/ 236 h 673"/>
                <a:gd name="T4" fmla="*/ 177 w 474"/>
                <a:gd name="T5" fmla="*/ 0 h 673"/>
                <a:gd name="T6" fmla="*/ 474 w 474"/>
                <a:gd name="T7" fmla="*/ 371 h 673"/>
                <a:gd name="T8" fmla="*/ 242 w 474"/>
                <a:gd name="T9" fmla="*/ 673 h 673"/>
              </a:gdLst>
              <a:ahLst/>
              <a:cxnLst>
                <a:cxn ang="0">
                  <a:pos x="T0" y="T1"/>
                </a:cxn>
                <a:cxn ang="0">
                  <a:pos x="T2" y="T3"/>
                </a:cxn>
                <a:cxn ang="0">
                  <a:pos x="T4" y="T5"/>
                </a:cxn>
                <a:cxn ang="0">
                  <a:pos x="T6" y="T7"/>
                </a:cxn>
                <a:cxn ang="0">
                  <a:pos x="T8" y="T9"/>
                </a:cxn>
              </a:cxnLst>
              <a:rect l="0" t="0" r="r" b="b"/>
              <a:pathLst>
                <a:path w="474" h="673">
                  <a:moveTo>
                    <a:pt x="242" y="673"/>
                  </a:moveTo>
                  <a:lnTo>
                    <a:pt x="0" y="236"/>
                  </a:lnTo>
                  <a:lnTo>
                    <a:pt x="177" y="0"/>
                  </a:lnTo>
                  <a:lnTo>
                    <a:pt x="474" y="371"/>
                  </a:lnTo>
                  <a:lnTo>
                    <a:pt x="242" y="673"/>
                  </a:lnTo>
                  <a:close/>
                </a:path>
              </a:pathLst>
            </a:custGeom>
            <a:solidFill>
              <a:schemeClr val="folHlink"/>
            </a:solidFill>
            <a:ln w="14351">
              <a:solidFill>
                <a:srgbClr val="000000"/>
              </a:solidFill>
              <a:prstDash val="solid"/>
              <a:round/>
              <a:headEnd/>
              <a:tailEnd/>
            </a:ln>
          </p:spPr>
          <p:txBody>
            <a:bodyPr/>
            <a:lstStyle/>
            <a:p>
              <a:endParaRPr lang="en-US"/>
            </a:p>
          </p:txBody>
        </p:sp>
        <p:sp>
          <p:nvSpPr>
            <p:cNvPr id="9" name="Freeform 11"/>
            <p:cNvSpPr>
              <a:spLocks/>
            </p:cNvSpPr>
            <p:nvPr/>
          </p:nvSpPr>
          <p:spPr bwMode="auto">
            <a:xfrm>
              <a:off x="2412" y="1945"/>
              <a:ext cx="1882" cy="237"/>
            </a:xfrm>
            <a:custGeom>
              <a:avLst/>
              <a:gdLst>
                <a:gd name="T0" fmla="*/ 0 w 1882"/>
                <a:gd name="T1" fmla="*/ 237 h 237"/>
                <a:gd name="T2" fmla="*/ 1705 w 1882"/>
                <a:gd name="T3" fmla="*/ 237 h 237"/>
                <a:gd name="T4" fmla="*/ 1882 w 1882"/>
                <a:gd name="T5" fmla="*/ 0 h 237"/>
                <a:gd name="T6" fmla="*/ 337 w 1882"/>
                <a:gd name="T7" fmla="*/ 1 h 237"/>
                <a:gd name="T8" fmla="*/ 0 w 1882"/>
                <a:gd name="T9" fmla="*/ 237 h 237"/>
              </a:gdLst>
              <a:ahLst/>
              <a:cxnLst>
                <a:cxn ang="0">
                  <a:pos x="T0" y="T1"/>
                </a:cxn>
                <a:cxn ang="0">
                  <a:pos x="T2" y="T3"/>
                </a:cxn>
                <a:cxn ang="0">
                  <a:pos x="T4" y="T5"/>
                </a:cxn>
                <a:cxn ang="0">
                  <a:pos x="T6" y="T7"/>
                </a:cxn>
                <a:cxn ang="0">
                  <a:pos x="T8" y="T9"/>
                </a:cxn>
              </a:cxnLst>
              <a:rect l="0" t="0" r="r" b="b"/>
              <a:pathLst>
                <a:path w="1882" h="237">
                  <a:moveTo>
                    <a:pt x="0" y="237"/>
                  </a:moveTo>
                  <a:lnTo>
                    <a:pt x="1705" y="237"/>
                  </a:lnTo>
                  <a:lnTo>
                    <a:pt x="1882" y="0"/>
                  </a:lnTo>
                  <a:lnTo>
                    <a:pt x="337" y="1"/>
                  </a:lnTo>
                  <a:lnTo>
                    <a:pt x="0" y="237"/>
                  </a:lnTo>
                  <a:close/>
                </a:path>
              </a:pathLst>
            </a:custGeom>
            <a:solidFill>
              <a:schemeClr val="folHlink"/>
            </a:solidFill>
            <a:ln w="14351">
              <a:solidFill>
                <a:srgbClr val="000000"/>
              </a:solidFill>
              <a:prstDash val="solid"/>
              <a:round/>
              <a:headEnd/>
              <a:tailEnd/>
            </a:ln>
          </p:spPr>
          <p:txBody>
            <a:bodyPr/>
            <a:lstStyle/>
            <a:p>
              <a:endParaRPr lang="en-US"/>
            </a:p>
          </p:txBody>
        </p:sp>
        <p:sp>
          <p:nvSpPr>
            <p:cNvPr id="10" name="Freeform 12"/>
            <p:cNvSpPr>
              <a:spLocks/>
            </p:cNvSpPr>
            <p:nvPr/>
          </p:nvSpPr>
          <p:spPr bwMode="auto">
            <a:xfrm>
              <a:off x="2173" y="2181"/>
              <a:ext cx="2185" cy="437"/>
            </a:xfrm>
            <a:custGeom>
              <a:avLst/>
              <a:gdLst>
                <a:gd name="T0" fmla="*/ 0 w 2185"/>
                <a:gd name="T1" fmla="*/ 437 h 437"/>
                <a:gd name="T2" fmla="*/ 2185 w 2185"/>
                <a:gd name="T3" fmla="*/ 437 h 437"/>
                <a:gd name="T4" fmla="*/ 1943 w 2185"/>
                <a:gd name="T5" fmla="*/ 0 h 437"/>
                <a:gd name="T6" fmla="*/ 240 w 2185"/>
                <a:gd name="T7" fmla="*/ 0 h 437"/>
                <a:gd name="T8" fmla="*/ 0 w 2185"/>
                <a:gd name="T9" fmla="*/ 437 h 437"/>
              </a:gdLst>
              <a:ahLst/>
              <a:cxnLst>
                <a:cxn ang="0">
                  <a:pos x="T0" y="T1"/>
                </a:cxn>
                <a:cxn ang="0">
                  <a:pos x="T2" y="T3"/>
                </a:cxn>
                <a:cxn ang="0">
                  <a:pos x="T4" y="T5"/>
                </a:cxn>
                <a:cxn ang="0">
                  <a:pos x="T6" y="T7"/>
                </a:cxn>
                <a:cxn ang="0">
                  <a:pos x="T8" y="T9"/>
                </a:cxn>
              </a:cxnLst>
              <a:rect l="0" t="0" r="r" b="b"/>
              <a:pathLst>
                <a:path w="2185" h="437">
                  <a:moveTo>
                    <a:pt x="0" y="437"/>
                  </a:moveTo>
                  <a:lnTo>
                    <a:pt x="2185" y="437"/>
                  </a:lnTo>
                  <a:lnTo>
                    <a:pt x="1943" y="0"/>
                  </a:lnTo>
                  <a:lnTo>
                    <a:pt x="240" y="0"/>
                  </a:lnTo>
                  <a:lnTo>
                    <a:pt x="0" y="437"/>
                  </a:lnTo>
                  <a:close/>
                </a:path>
              </a:pathLst>
            </a:custGeom>
            <a:solidFill>
              <a:schemeClr val="folHlink"/>
            </a:solidFill>
            <a:ln w="14351">
              <a:solidFill>
                <a:srgbClr val="000000"/>
              </a:solidFill>
              <a:prstDash val="solid"/>
              <a:round/>
              <a:headEnd/>
              <a:tailEnd/>
            </a:ln>
          </p:spPr>
          <p:txBody>
            <a:bodyPr/>
            <a:lstStyle/>
            <a:p>
              <a:endParaRPr lang="en-US"/>
            </a:p>
          </p:txBody>
        </p:sp>
      </p:grpSp>
      <p:grpSp>
        <p:nvGrpSpPr>
          <p:cNvPr id="11" name="Group 13"/>
          <p:cNvGrpSpPr>
            <a:grpSpLocks/>
          </p:cNvGrpSpPr>
          <p:nvPr/>
        </p:nvGrpSpPr>
        <p:grpSpPr bwMode="auto">
          <a:xfrm>
            <a:off x="3740150" y="3111500"/>
            <a:ext cx="2851150" cy="928688"/>
            <a:chOff x="2452" y="1528"/>
            <a:chExt cx="1796" cy="585"/>
          </a:xfrm>
        </p:grpSpPr>
        <p:sp>
          <p:nvSpPr>
            <p:cNvPr id="12" name="Freeform 14"/>
            <p:cNvSpPr>
              <a:spLocks/>
            </p:cNvSpPr>
            <p:nvPr/>
          </p:nvSpPr>
          <p:spPr bwMode="auto">
            <a:xfrm>
              <a:off x="3833" y="1528"/>
              <a:ext cx="415" cy="583"/>
            </a:xfrm>
            <a:custGeom>
              <a:avLst/>
              <a:gdLst>
                <a:gd name="T0" fmla="*/ 0 w 415"/>
                <a:gd name="T1" fmla="*/ 159 h 583"/>
                <a:gd name="T2" fmla="*/ 247 w 415"/>
                <a:gd name="T3" fmla="*/ 583 h 583"/>
                <a:gd name="T4" fmla="*/ 415 w 415"/>
                <a:gd name="T5" fmla="*/ 366 h 583"/>
                <a:gd name="T6" fmla="*/ 120 w 415"/>
                <a:gd name="T7" fmla="*/ 0 h 583"/>
                <a:gd name="T8" fmla="*/ 0 w 415"/>
                <a:gd name="T9" fmla="*/ 159 h 583"/>
              </a:gdLst>
              <a:ahLst/>
              <a:cxnLst>
                <a:cxn ang="0">
                  <a:pos x="T0" y="T1"/>
                </a:cxn>
                <a:cxn ang="0">
                  <a:pos x="T2" y="T3"/>
                </a:cxn>
                <a:cxn ang="0">
                  <a:pos x="T4" y="T5"/>
                </a:cxn>
                <a:cxn ang="0">
                  <a:pos x="T6" y="T7"/>
                </a:cxn>
                <a:cxn ang="0">
                  <a:pos x="T8" y="T9"/>
                </a:cxn>
              </a:cxnLst>
              <a:rect l="0" t="0" r="r" b="b"/>
              <a:pathLst>
                <a:path w="415" h="583">
                  <a:moveTo>
                    <a:pt x="0" y="159"/>
                  </a:moveTo>
                  <a:lnTo>
                    <a:pt x="247" y="583"/>
                  </a:lnTo>
                  <a:lnTo>
                    <a:pt x="415" y="366"/>
                  </a:lnTo>
                  <a:lnTo>
                    <a:pt x="120" y="0"/>
                  </a:lnTo>
                  <a:lnTo>
                    <a:pt x="0" y="159"/>
                  </a:lnTo>
                  <a:close/>
                </a:path>
              </a:pathLst>
            </a:custGeom>
            <a:solidFill>
              <a:schemeClr val="folHlink"/>
            </a:solidFill>
            <a:ln w="14351">
              <a:solidFill>
                <a:srgbClr val="000000"/>
              </a:solidFill>
              <a:prstDash val="solid"/>
              <a:round/>
              <a:headEnd/>
              <a:tailEnd/>
            </a:ln>
          </p:spPr>
          <p:txBody>
            <a:bodyPr/>
            <a:lstStyle/>
            <a:p>
              <a:endParaRPr lang="en-US"/>
            </a:p>
          </p:txBody>
        </p:sp>
        <p:sp>
          <p:nvSpPr>
            <p:cNvPr id="13" name="Freeform 15"/>
            <p:cNvSpPr>
              <a:spLocks/>
            </p:cNvSpPr>
            <p:nvPr/>
          </p:nvSpPr>
          <p:spPr bwMode="auto">
            <a:xfrm>
              <a:off x="2694" y="1528"/>
              <a:ext cx="1258" cy="158"/>
            </a:xfrm>
            <a:custGeom>
              <a:avLst/>
              <a:gdLst>
                <a:gd name="T0" fmla="*/ 0 w 1258"/>
                <a:gd name="T1" fmla="*/ 158 h 158"/>
                <a:gd name="T2" fmla="*/ 1138 w 1258"/>
                <a:gd name="T3" fmla="*/ 158 h 158"/>
                <a:gd name="T4" fmla="*/ 1258 w 1258"/>
                <a:gd name="T5" fmla="*/ 0 h 158"/>
                <a:gd name="T6" fmla="*/ 318 w 1258"/>
                <a:gd name="T7" fmla="*/ 0 h 158"/>
                <a:gd name="T8" fmla="*/ 0 w 1258"/>
                <a:gd name="T9" fmla="*/ 158 h 158"/>
              </a:gdLst>
              <a:ahLst/>
              <a:cxnLst>
                <a:cxn ang="0">
                  <a:pos x="T0" y="T1"/>
                </a:cxn>
                <a:cxn ang="0">
                  <a:pos x="T2" y="T3"/>
                </a:cxn>
                <a:cxn ang="0">
                  <a:pos x="T4" y="T5"/>
                </a:cxn>
                <a:cxn ang="0">
                  <a:pos x="T6" y="T7"/>
                </a:cxn>
                <a:cxn ang="0">
                  <a:pos x="T8" y="T9"/>
                </a:cxn>
              </a:cxnLst>
              <a:rect l="0" t="0" r="r" b="b"/>
              <a:pathLst>
                <a:path w="1258" h="158">
                  <a:moveTo>
                    <a:pt x="0" y="158"/>
                  </a:moveTo>
                  <a:lnTo>
                    <a:pt x="1138" y="158"/>
                  </a:lnTo>
                  <a:lnTo>
                    <a:pt x="1258" y="0"/>
                  </a:lnTo>
                  <a:lnTo>
                    <a:pt x="318" y="0"/>
                  </a:lnTo>
                  <a:lnTo>
                    <a:pt x="0" y="158"/>
                  </a:lnTo>
                  <a:close/>
                </a:path>
              </a:pathLst>
            </a:custGeom>
            <a:solidFill>
              <a:schemeClr val="folHlink"/>
            </a:solidFill>
            <a:ln w="14351">
              <a:solidFill>
                <a:srgbClr val="000000"/>
              </a:solidFill>
              <a:prstDash val="solid"/>
              <a:round/>
              <a:headEnd/>
              <a:tailEnd/>
            </a:ln>
          </p:spPr>
          <p:txBody>
            <a:bodyPr/>
            <a:lstStyle/>
            <a:p>
              <a:endParaRPr lang="en-US"/>
            </a:p>
          </p:txBody>
        </p:sp>
        <p:sp>
          <p:nvSpPr>
            <p:cNvPr id="14" name="Freeform 16"/>
            <p:cNvSpPr>
              <a:spLocks/>
            </p:cNvSpPr>
            <p:nvPr/>
          </p:nvSpPr>
          <p:spPr bwMode="auto">
            <a:xfrm>
              <a:off x="2452" y="1686"/>
              <a:ext cx="1626" cy="427"/>
            </a:xfrm>
            <a:custGeom>
              <a:avLst/>
              <a:gdLst>
                <a:gd name="T0" fmla="*/ 0 w 1626"/>
                <a:gd name="T1" fmla="*/ 427 h 427"/>
                <a:gd name="T2" fmla="*/ 1626 w 1626"/>
                <a:gd name="T3" fmla="*/ 427 h 427"/>
                <a:gd name="T4" fmla="*/ 1380 w 1626"/>
                <a:gd name="T5" fmla="*/ 0 h 427"/>
                <a:gd name="T6" fmla="*/ 242 w 1626"/>
                <a:gd name="T7" fmla="*/ 0 h 427"/>
                <a:gd name="T8" fmla="*/ 0 w 1626"/>
                <a:gd name="T9" fmla="*/ 427 h 427"/>
              </a:gdLst>
              <a:ahLst/>
              <a:cxnLst>
                <a:cxn ang="0">
                  <a:pos x="T0" y="T1"/>
                </a:cxn>
                <a:cxn ang="0">
                  <a:pos x="T2" y="T3"/>
                </a:cxn>
                <a:cxn ang="0">
                  <a:pos x="T4" y="T5"/>
                </a:cxn>
                <a:cxn ang="0">
                  <a:pos x="T6" y="T7"/>
                </a:cxn>
                <a:cxn ang="0">
                  <a:pos x="T8" y="T9"/>
                </a:cxn>
              </a:cxnLst>
              <a:rect l="0" t="0" r="r" b="b"/>
              <a:pathLst>
                <a:path w="1626" h="427">
                  <a:moveTo>
                    <a:pt x="0" y="427"/>
                  </a:moveTo>
                  <a:lnTo>
                    <a:pt x="1626" y="427"/>
                  </a:lnTo>
                  <a:lnTo>
                    <a:pt x="1380" y="0"/>
                  </a:lnTo>
                  <a:lnTo>
                    <a:pt x="242" y="0"/>
                  </a:lnTo>
                  <a:lnTo>
                    <a:pt x="0" y="427"/>
                  </a:lnTo>
                  <a:close/>
                </a:path>
              </a:pathLst>
            </a:custGeom>
            <a:solidFill>
              <a:schemeClr val="folHlink"/>
            </a:solidFill>
            <a:ln w="14351">
              <a:solidFill>
                <a:srgbClr val="000000"/>
              </a:solidFill>
              <a:prstDash val="solid"/>
              <a:round/>
              <a:headEnd/>
              <a:tailEnd/>
            </a:ln>
          </p:spPr>
          <p:txBody>
            <a:bodyPr/>
            <a:lstStyle/>
            <a:p>
              <a:endParaRPr lang="en-US"/>
            </a:p>
          </p:txBody>
        </p:sp>
      </p:grpSp>
      <p:grpSp>
        <p:nvGrpSpPr>
          <p:cNvPr id="15" name="Group 17"/>
          <p:cNvGrpSpPr>
            <a:grpSpLocks/>
          </p:cNvGrpSpPr>
          <p:nvPr/>
        </p:nvGrpSpPr>
        <p:grpSpPr bwMode="auto">
          <a:xfrm>
            <a:off x="4191000" y="2438400"/>
            <a:ext cx="1858963" cy="811213"/>
            <a:chOff x="2736" y="1104"/>
            <a:chExt cx="1171" cy="511"/>
          </a:xfrm>
        </p:grpSpPr>
        <p:sp>
          <p:nvSpPr>
            <p:cNvPr id="16" name="Freeform 18"/>
            <p:cNvSpPr>
              <a:spLocks/>
            </p:cNvSpPr>
            <p:nvPr/>
          </p:nvSpPr>
          <p:spPr bwMode="auto">
            <a:xfrm>
              <a:off x="3550" y="1105"/>
              <a:ext cx="357" cy="510"/>
            </a:xfrm>
            <a:custGeom>
              <a:avLst/>
              <a:gdLst>
                <a:gd name="T0" fmla="*/ 244 w 357"/>
                <a:gd name="T1" fmla="*/ 510 h 510"/>
                <a:gd name="T2" fmla="*/ 357 w 357"/>
                <a:gd name="T3" fmla="*/ 363 h 510"/>
                <a:gd name="T4" fmla="*/ 61 w 357"/>
                <a:gd name="T5" fmla="*/ 0 h 510"/>
                <a:gd name="T6" fmla="*/ 0 w 357"/>
                <a:gd name="T7" fmla="*/ 77 h 510"/>
                <a:gd name="T8" fmla="*/ 244 w 357"/>
                <a:gd name="T9" fmla="*/ 510 h 510"/>
              </a:gdLst>
              <a:ahLst/>
              <a:cxnLst>
                <a:cxn ang="0">
                  <a:pos x="T0" y="T1"/>
                </a:cxn>
                <a:cxn ang="0">
                  <a:pos x="T2" y="T3"/>
                </a:cxn>
                <a:cxn ang="0">
                  <a:pos x="T4" y="T5"/>
                </a:cxn>
                <a:cxn ang="0">
                  <a:pos x="T6" y="T7"/>
                </a:cxn>
                <a:cxn ang="0">
                  <a:pos x="T8" y="T9"/>
                </a:cxn>
              </a:cxnLst>
              <a:rect l="0" t="0" r="r" b="b"/>
              <a:pathLst>
                <a:path w="357" h="510">
                  <a:moveTo>
                    <a:pt x="244" y="510"/>
                  </a:moveTo>
                  <a:lnTo>
                    <a:pt x="357" y="363"/>
                  </a:lnTo>
                  <a:lnTo>
                    <a:pt x="61" y="0"/>
                  </a:lnTo>
                  <a:lnTo>
                    <a:pt x="0" y="77"/>
                  </a:lnTo>
                  <a:lnTo>
                    <a:pt x="244" y="510"/>
                  </a:lnTo>
                  <a:close/>
                </a:path>
              </a:pathLst>
            </a:custGeom>
            <a:solidFill>
              <a:schemeClr val="folHlink"/>
            </a:solidFill>
            <a:ln w="14351">
              <a:solidFill>
                <a:srgbClr val="000000"/>
              </a:solidFill>
              <a:prstDash val="solid"/>
              <a:round/>
              <a:headEnd/>
              <a:tailEnd/>
            </a:ln>
          </p:spPr>
          <p:txBody>
            <a:bodyPr/>
            <a:lstStyle/>
            <a:p>
              <a:endParaRPr lang="en-US"/>
            </a:p>
          </p:txBody>
        </p:sp>
        <p:sp>
          <p:nvSpPr>
            <p:cNvPr id="17" name="Freeform 19"/>
            <p:cNvSpPr>
              <a:spLocks/>
            </p:cNvSpPr>
            <p:nvPr/>
          </p:nvSpPr>
          <p:spPr bwMode="auto">
            <a:xfrm>
              <a:off x="2983" y="1104"/>
              <a:ext cx="627" cy="77"/>
            </a:xfrm>
            <a:custGeom>
              <a:avLst/>
              <a:gdLst>
                <a:gd name="T0" fmla="*/ 0 w 627"/>
                <a:gd name="T1" fmla="*/ 77 h 77"/>
                <a:gd name="T2" fmla="*/ 565 w 627"/>
                <a:gd name="T3" fmla="*/ 77 h 77"/>
                <a:gd name="T4" fmla="*/ 627 w 627"/>
                <a:gd name="T5" fmla="*/ 0 h 77"/>
                <a:gd name="T6" fmla="*/ 195 w 627"/>
                <a:gd name="T7" fmla="*/ 0 h 77"/>
                <a:gd name="T8" fmla="*/ 0 w 627"/>
                <a:gd name="T9" fmla="*/ 77 h 77"/>
              </a:gdLst>
              <a:ahLst/>
              <a:cxnLst>
                <a:cxn ang="0">
                  <a:pos x="T0" y="T1"/>
                </a:cxn>
                <a:cxn ang="0">
                  <a:pos x="T2" y="T3"/>
                </a:cxn>
                <a:cxn ang="0">
                  <a:pos x="T4" y="T5"/>
                </a:cxn>
                <a:cxn ang="0">
                  <a:pos x="T6" y="T7"/>
                </a:cxn>
                <a:cxn ang="0">
                  <a:pos x="T8" y="T9"/>
                </a:cxn>
              </a:cxnLst>
              <a:rect l="0" t="0" r="r" b="b"/>
              <a:pathLst>
                <a:path w="627" h="77">
                  <a:moveTo>
                    <a:pt x="0" y="77"/>
                  </a:moveTo>
                  <a:lnTo>
                    <a:pt x="565" y="77"/>
                  </a:lnTo>
                  <a:lnTo>
                    <a:pt x="627" y="0"/>
                  </a:lnTo>
                  <a:lnTo>
                    <a:pt x="195" y="0"/>
                  </a:lnTo>
                  <a:lnTo>
                    <a:pt x="0" y="77"/>
                  </a:lnTo>
                  <a:close/>
                </a:path>
              </a:pathLst>
            </a:custGeom>
            <a:solidFill>
              <a:schemeClr val="folHlink"/>
            </a:solidFill>
            <a:ln w="14351">
              <a:solidFill>
                <a:srgbClr val="000000"/>
              </a:solidFill>
              <a:prstDash val="solid"/>
              <a:round/>
              <a:headEnd/>
              <a:tailEnd/>
            </a:ln>
          </p:spPr>
          <p:txBody>
            <a:bodyPr/>
            <a:lstStyle/>
            <a:p>
              <a:endParaRPr lang="en-US"/>
            </a:p>
          </p:txBody>
        </p:sp>
        <p:sp>
          <p:nvSpPr>
            <p:cNvPr id="18" name="Freeform 20"/>
            <p:cNvSpPr>
              <a:spLocks/>
            </p:cNvSpPr>
            <p:nvPr/>
          </p:nvSpPr>
          <p:spPr bwMode="auto">
            <a:xfrm>
              <a:off x="2736" y="1181"/>
              <a:ext cx="1058" cy="434"/>
            </a:xfrm>
            <a:custGeom>
              <a:avLst/>
              <a:gdLst>
                <a:gd name="T0" fmla="*/ 0 w 1058"/>
                <a:gd name="T1" fmla="*/ 434 h 434"/>
                <a:gd name="T2" fmla="*/ 1058 w 1058"/>
                <a:gd name="T3" fmla="*/ 434 h 434"/>
                <a:gd name="T4" fmla="*/ 812 w 1058"/>
                <a:gd name="T5" fmla="*/ 0 h 434"/>
                <a:gd name="T6" fmla="*/ 246 w 1058"/>
                <a:gd name="T7" fmla="*/ 0 h 434"/>
                <a:gd name="T8" fmla="*/ 0 w 1058"/>
                <a:gd name="T9" fmla="*/ 434 h 434"/>
              </a:gdLst>
              <a:ahLst/>
              <a:cxnLst>
                <a:cxn ang="0">
                  <a:pos x="T0" y="T1"/>
                </a:cxn>
                <a:cxn ang="0">
                  <a:pos x="T2" y="T3"/>
                </a:cxn>
                <a:cxn ang="0">
                  <a:pos x="T4" y="T5"/>
                </a:cxn>
                <a:cxn ang="0">
                  <a:pos x="T6" y="T7"/>
                </a:cxn>
                <a:cxn ang="0">
                  <a:pos x="T8" y="T9"/>
                </a:cxn>
              </a:cxnLst>
              <a:rect l="0" t="0" r="r" b="b"/>
              <a:pathLst>
                <a:path w="1058" h="434">
                  <a:moveTo>
                    <a:pt x="0" y="434"/>
                  </a:moveTo>
                  <a:lnTo>
                    <a:pt x="1058" y="434"/>
                  </a:lnTo>
                  <a:lnTo>
                    <a:pt x="812" y="0"/>
                  </a:lnTo>
                  <a:lnTo>
                    <a:pt x="246" y="0"/>
                  </a:lnTo>
                  <a:lnTo>
                    <a:pt x="0" y="434"/>
                  </a:lnTo>
                  <a:close/>
                </a:path>
              </a:pathLst>
            </a:custGeom>
            <a:solidFill>
              <a:schemeClr val="folHlink"/>
            </a:solidFill>
            <a:ln w="14351">
              <a:solidFill>
                <a:srgbClr val="000000"/>
              </a:solidFill>
              <a:prstDash val="solid"/>
              <a:round/>
              <a:headEnd/>
              <a:tailEnd/>
            </a:ln>
          </p:spPr>
          <p:txBody>
            <a:bodyPr/>
            <a:lstStyle/>
            <a:p>
              <a:endParaRPr lang="en-US"/>
            </a:p>
          </p:txBody>
        </p:sp>
      </p:grpSp>
      <p:grpSp>
        <p:nvGrpSpPr>
          <p:cNvPr id="19" name="Group 21"/>
          <p:cNvGrpSpPr>
            <a:grpSpLocks/>
          </p:cNvGrpSpPr>
          <p:nvPr/>
        </p:nvGrpSpPr>
        <p:grpSpPr bwMode="auto">
          <a:xfrm>
            <a:off x="4638675" y="1770063"/>
            <a:ext cx="869950" cy="684212"/>
            <a:chOff x="3018" y="683"/>
            <a:chExt cx="548" cy="431"/>
          </a:xfrm>
        </p:grpSpPr>
        <p:sp>
          <p:nvSpPr>
            <p:cNvPr id="20" name="Freeform 22"/>
            <p:cNvSpPr>
              <a:spLocks/>
            </p:cNvSpPr>
            <p:nvPr/>
          </p:nvSpPr>
          <p:spPr bwMode="auto">
            <a:xfrm>
              <a:off x="3264" y="683"/>
              <a:ext cx="302" cy="431"/>
            </a:xfrm>
            <a:custGeom>
              <a:avLst/>
              <a:gdLst>
                <a:gd name="T0" fmla="*/ 245 w 302"/>
                <a:gd name="T1" fmla="*/ 431 h 431"/>
                <a:gd name="T2" fmla="*/ 302 w 302"/>
                <a:gd name="T3" fmla="*/ 364 h 431"/>
                <a:gd name="T4" fmla="*/ 0 w 302"/>
                <a:gd name="T5" fmla="*/ 0 h 431"/>
                <a:gd name="T6" fmla="*/ 245 w 302"/>
                <a:gd name="T7" fmla="*/ 431 h 431"/>
              </a:gdLst>
              <a:ahLst/>
              <a:cxnLst>
                <a:cxn ang="0">
                  <a:pos x="T0" y="T1"/>
                </a:cxn>
                <a:cxn ang="0">
                  <a:pos x="T2" y="T3"/>
                </a:cxn>
                <a:cxn ang="0">
                  <a:pos x="T4" y="T5"/>
                </a:cxn>
                <a:cxn ang="0">
                  <a:pos x="T6" y="T7"/>
                </a:cxn>
              </a:cxnLst>
              <a:rect l="0" t="0" r="r" b="b"/>
              <a:pathLst>
                <a:path w="302" h="431">
                  <a:moveTo>
                    <a:pt x="245" y="431"/>
                  </a:moveTo>
                  <a:lnTo>
                    <a:pt x="302" y="364"/>
                  </a:lnTo>
                  <a:lnTo>
                    <a:pt x="0" y="0"/>
                  </a:lnTo>
                  <a:lnTo>
                    <a:pt x="245" y="431"/>
                  </a:lnTo>
                  <a:close/>
                </a:path>
              </a:pathLst>
            </a:custGeom>
            <a:solidFill>
              <a:schemeClr val="folHlink"/>
            </a:solidFill>
            <a:ln w="14351">
              <a:solidFill>
                <a:srgbClr val="000000"/>
              </a:solidFill>
              <a:prstDash val="solid"/>
              <a:round/>
              <a:headEnd/>
              <a:tailEnd/>
            </a:ln>
          </p:spPr>
          <p:txBody>
            <a:bodyPr/>
            <a:lstStyle/>
            <a:p>
              <a:endParaRPr lang="en-US"/>
            </a:p>
          </p:txBody>
        </p:sp>
        <p:sp>
          <p:nvSpPr>
            <p:cNvPr id="21" name="Freeform 23"/>
            <p:cNvSpPr>
              <a:spLocks/>
            </p:cNvSpPr>
            <p:nvPr/>
          </p:nvSpPr>
          <p:spPr bwMode="auto">
            <a:xfrm>
              <a:off x="3018" y="683"/>
              <a:ext cx="491" cy="431"/>
            </a:xfrm>
            <a:custGeom>
              <a:avLst/>
              <a:gdLst>
                <a:gd name="T0" fmla="*/ 0 w 491"/>
                <a:gd name="T1" fmla="*/ 431 h 431"/>
                <a:gd name="T2" fmla="*/ 491 w 491"/>
                <a:gd name="T3" fmla="*/ 431 h 431"/>
                <a:gd name="T4" fmla="*/ 246 w 491"/>
                <a:gd name="T5" fmla="*/ 0 h 431"/>
                <a:gd name="T6" fmla="*/ 0 w 491"/>
                <a:gd name="T7" fmla="*/ 431 h 431"/>
              </a:gdLst>
              <a:ahLst/>
              <a:cxnLst>
                <a:cxn ang="0">
                  <a:pos x="T0" y="T1"/>
                </a:cxn>
                <a:cxn ang="0">
                  <a:pos x="T2" y="T3"/>
                </a:cxn>
                <a:cxn ang="0">
                  <a:pos x="T4" y="T5"/>
                </a:cxn>
                <a:cxn ang="0">
                  <a:pos x="T6" y="T7"/>
                </a:cxn>
              </a:cxnLst>
              <a:rect l="0" t="0" r="r" b="b"/>
              <a:pathLst>
                <a:path w="491" h="431">
                  <a:moveTo>
                    <a:pt x="0" y="431"/>
                  </a:moveTo>
                  <a:lnTo>
                    <a:pt x="491" y="431"/>
                  </a:lnTo>
                  <a:lnTo>
                    <a:pt x="246" y="0"/>
                  </a:lnTo>
                  <a:lnTo>
                    <a:pt x="0" y="431"/>
                  </a:lnTo>
                  <a:close/>
                </a:path>
              </a:pathLst>
            </a:custGeom>
            <a:solidFill>
              <a:schemeClr val="folHlink"/>
            </a:solidFill>
            <a:ln w="14351">
              <a:solidFill>
                <a:srgbClr val="000000"/>
              </a:solidFill>
              <a:prstDash val="solid"/>
              <a:round/>
              <a:headEnd/>
              <a:tailEnd/>
            </a:ln>
          </p:spPr>
          <p:txBody>
            <a:bodyPr/>
            <a:lstStyle/>
            <a:p>
              <a:endParaRPr lang="en-US"/>
            </a:p>
          </p:txBody>
        </p:sp>
      </p:grpSp>
      <p:sp>
        <p:nvSpPr>
          <p:cNvPr id="22" name="Text Box 24"/>
          <p:cNvSpPr txBox="1">
            <a:spLocks noChangeArrowheads="1"/>
          </p:cNvSpPr>
          <p:nvPr/>
        </p:nvSpPr>
        <p:spPr bwMode="auto">
          <a:xfrm>
            <a:off x="4114800" y="5029200"/>
            <a:ext cx="21574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800" i="0">
                <a:solidFill>
                  <a:schemeClr val="tx1"/>
                </a:solidFill>
                <a:latin typeface="SimSun" panose="02010600030101010101" pitchFamily="2" charset="-122"/>
              </a:rPr>
              <a:t>Application</a:t>
            </a:r>
          </a:p>
        </p:txBody>
      </p:sp>
      <p:sp>
        <p:nvSpPr>
          <p:cNvPr id="23" name="Text Box 25"/>
          <p:cNvSpPr txBox="1">
            <a:spLocks noChangeArrowheads="1"/>
          </p:cNvSpPr>
          <p:nvPr/>
        </p:nvSpPr>
        <p:spPr bwMode="auto">
          <a:xfrm>
            <a:off x="4343400" y="4243388"/>
            <a:ext cx="1619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800" i="0">
                <a:solidFill>
                  <a:schemeClr val="tx1"/>
                </a:solidFill>
                <a:latin typeface="SimSun" panose="02010600030101010101" pitchFamily="2" charset="-122"/>
              </a:rPr>
              <a:t>Database</a:t>
            </a:r>
          </a:p>
        </p:txBody>
      </p:sp>
      <p:sp>
        <p:nvSpPr>
          <p:cNvPr id="24" name="Text Box 26"/>
          <p:cNvSpPr txBox="1">
            <a:spLocks noChangeArrowheads="1"/>
          </p:cNvSpPr>
          <p:nvPr/>
        </p:nvSpPr>
        <p:spPr bwMode="auto">
          <a:xfrm>
            <a:off x="4648200" y="34290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800" i="0">
                <a:solidFill>
                  <a:schemeClr val="tx1"/>
                </a:solidFill>
                <a:latin typeface="SimSun" panose="02010600030101010101" pitchFamily="2" charset="-122"/>
              </a:rPr>
              <a:t>O.S.</a:t>
            </a:r>
          </a:p>
        </p:txBody>
      </p:sp>
      <p:sp>
        <p:nvSpPr>
          <p:cNvPr id="25" name="Text Box 27"/>
          <p:cNvSpPr txBox="1">
            <a:spLocks noChangeArrowheads="1"/>
          </p:cNvSpPr>
          <p:nvPr/>
        </p:nvSpPr>
        <p:spPr bwMode="auto">
          <a:xfrm>
            <a:off x="4267200" y="2667000"/>
            <a:ext cx="1619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800" i="0">
                <a:solidFill>
                  <a:schemeClr val="tx1"/>
                </a:solidFill>
                <a:latin typeface="SimSun" panose="02010600030101010101" pitchFamily="2" charset="-122"/>
              </a:rPr>
              <a:t>Hardware</a:t>
            </a:r>
          </a:p>
        </p:txBody>
      </p:sp>
      <p:sp>
        <p:nvSpPr>
          <p:cNvPr id="26" name="Line 28"/>
          <p:cNvSpPr>
            <a:spLocks noChangeShapeType="1"/>
          </p:cNvSpPr>
          <p:nvPr/>
        </p:nvSpPr>
        <p:spPr bwMode="auto">
          <a:xfrm flipV="1">
            <a:off x="2743200" y="2895600"/>
            <a:ext cx="1600200" cy="1066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9"/>
          <p:cNvSpPr>
            <a:spLocks noChangeShapeType="1"/>
          </p:cNvSpPr>
          <p:nvPr/>
        </p:nvSpPr>
        <p:spPr bwMode="auto">
          <a:xfrm flipV="1">
            <a:off x="2743200" y="3657600"/>
            <a:ext cx="1219200" cy="304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0"/>
          <p:cNvSpPr>
            <a:spLocks noChangeShapeType="1"/>
          </p:cNvSpPr>
          <p:nvPr/>
        </p:nvSpPr>
        <p:spPr bwMode="auto">
          <a:xfrm>
            <a:off x="2743200" y="3962400"/>
            <a:ext cx="762000" cy="533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Text Box 31"/>
          <p:cNvSpPr txBox="1">
            <a:spLocks noChangeArrowheads="1"/>
          </p:cNvSpPr>
          <p:nvPr/>
        </p:nvSpPr>
        <p:spPr bwMode="auto">
          <a:xfrm>
            <a:off x="4343400" y="1828800"/>
            <a:ext cx="1439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FontTx/>
              <a:buNone/>
            </a:pPr>
            <a:r>
              <a:rPr lang="en-US" altLang="en-US" sz="2800" i="0">
                <a:solidFill>
                  <a:schemeClr val="tx1"/>
                </a:solidFill>
                <a:latin typeface="SimSun" panose="02010600030101010101" pitchFamily="2" charset="-122"/>
              </a:rPr>
              <a:t>Network</a:t>
            </a:r>
          </a:p>
        </p:txBody>
      </p:sp>
      <p:sp>
        <p:nvSpPr>
          <p:cNvPr id="30" name="WordArt 32"/>
          <p:cNvSpPr>
            <a:spLocks noChangeArrowheads="1" noChangeShapeType="1" noTextEdit="1"/>
          </p:cNvSpPr>
          <p:nvPr/>
        </p:nvSpPr>
        <p:spPr bwMode="auto">
          <a:xfrm>
            <a:off x="1219200" y="1752600"/>
            <a:ext cx="2514600" cy="3733800"/>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55556"/>
              </a:avLst>
            </a:prstTxWarp>
          </a:bodyPr>
          <a:lstStyle/>
          <a:p>
            <a:pPr algn="ctr">
              <a:buFontTx/>
              <a:buNone/>
            </a:pPr>
            <a:r>
              <a:rPr lang="en-US" sz="2800" kern="10">
                <a:ln w="9525">
                  <a:solidFill>
                    <a:srgbClr val="000000"/>
                  </a:solidFill>
                  <a:round/>
                  <a:headEnd/>
                  <a:tailEnd/>
                </a:ln>
                <a:solidFill>
                  <a:srgbClr val="000000"/>
                </a:solidFill>
                <a:latin typeface="Arial Black" panose="020B0A04020102020204" pitchFamily="34" charset="0"/>
              </a:rPr>
              <a:t>Wrong Focus</a:t>
            </a:r>
          </a:p>
        </p:txBody>
      </p:sp>
    </p:spTree>
    <p:extLst>
      <p:ext uri="{BB962C8B-B14F-4D97-AF65-F5344CB8AC3E}">
        <p14:creationId xmlns:p14="http://schemas.microsoft.com/office/powerpoint/2010/main" val="278340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5638" y="490331"/>
            <a:ext cx="5999259" cy="43997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000"/>
              <a:t>Transformation rules relating to index usage</a:t>
            </a:r>
            <a:endParaRPr lang="en-US" sz="2000" dirty="0"/>
          </a:p>
        </p:txBody>
      </p:sp>
      <p:sp>
        <p:nvSpPr>
          <p:cNvPr id="3" name="AutoShape 5"/>
          <p:cNvSpPr>
            <a:spLocks noChangeAspect="1" noChangeArrowheads="1"/>
          </p:cNvSpPr>
          <p:nvPr/>
        </p:nvSpPr>
        <p:spPr bwMode="auto">
          <a:xfrm>
            <a:off x="533400" y="1295400"/>
            <a:ext cx="8305800" cy="4334123"/>
          </a:xfrm>
          <a:prstGeom prst="rect">
            <a:avLst/>
          </a:prstGeom>
          <a:noFill/>
          <a:ln w="9525">
            <a:solidFill>
              <a:srgbClr val="000000"/>
            </a:solidFill>
            <a:miter lim="800000"/>
            <a:headEnd/>
            <a:tailEnd/>
          </a:ln>
        </p:spPr>
        <p:txBody>
          <a:bodyPr/>
          <a:lstStyle/>
          <a:p>
            <a:endParaRPr lang="en-US" sz="1600"/>
          </a:p>
        </p:txBody>
      </p:sp>
      <p:sp>
        <p:nvSpPr>
          <p:cNvPr id="4" name="Text Box 7"/>
          <p:cNvSpPr txBox="1">
            <a:spLocks noChangeArrowheads="1"/>
          </p:cNvSpPr>
          <p:nvPr/>
        </p:nvSpPr>
        <p:spPr bwMode="auto">
          <a:xfrm>
            <a:off x="609600" y="3772819"/>
            <a:ext cx="3413760" cy="1038414"/>
          </a:xfrm>
          <a:prstGeom prst="rect">
            <a:avLst/>
          </a:prstGeom>
          <a:solidFill>
            <a:srgbClr val="FFFFFF"/>
          </a:solidFill>
          <a:ln w="9525">
            <a:solidFill>
              <a:srgbClr val="000000"/>
            </a:solidFill>
            <a:miter lim="800000"/>
            <a:headEnd/>
            <a:tailEnd/>
          </a:ln>
        </p:spPr>
        <p:txBody>
          <a:bodyPr/>
          <a:lstStyle/>
          <a:p>
            <a:pPr algn="l"/>
            <a:r>
              <a:rPr lang="en-US" altLang="zh-TW" sz="1200">
                <a:solidFill>
                  <a:srgbClr val="000000"/>
                </a:solidFill>
                <a:latin typeface="Courier New" pitchFamily="49" charset="0"/>
                <a:ea typeface="PMingLiU" pitchFamily="18" charset="-120"/>
              </a:rPr>
              <a:t>select * </a:t>
            </a:r>
          </a:p>
          <a:p>
            <a:pPr algn="l"/>
            <a:r>
              <a:rPr lang="en-US" altLang="zh-TW" sz="1200">
                <a:solidFill>
                  <a:srgbClr val="000000"/>
                </a:solidFill>
                <a:latin typeface="Courier New" pitchFamily="49" charset="0"/>
                <a:ea typeface="PMingLiU" pitchFamily="18" charset="-120"/>
              </a:rPr>
              <a:t>  from employee </a:t>
            </a:r>
          </a:p>
          <a:p>
            <a:pPr algn="l"/>
            <a:r>
              <a:rPr lang="en-US" altLang="zh-TW" sz="1200">
                <a:solidFill>
                  <a:srgbClr val="000000"/>
                </a:solidFill>
                <a:latin typeface="Courier New" pitchFamily="49" charset="0"/>
                <a:ea typeface="PMingLiU" pitchFamily="18" charset="-120"/>
              </a:rPr>
              <a:t> where (emp_id &gt;</a:t>
            </a:r>
            <a:r>
              <a:rPr lang="en-US" altLang="zh-TW" sz="1200">
                <a:solidFill>
                  <a:srgbClr val="0000FF"/>
                </a:solidFill>
                <a:latin typeface="Courier New" pitchFamily="49" charset="0"/>
                <a:ea typeface="PMingLiU" pitchFamily="18" charset="-120"/>
              </a:rPr>
              <a:t>:c or :c is null</a:t>
            </a:r>
            <a:r>
              <a:rPr lang="en-US" altLang="zh-TW" sz="1200">
                <a:solidFill>
                  <a:srgbClr val="000000"/>
                </a:solidFill>
                <a:latin typeface="Courier New" pitchFamily="49" charset="0"/>
                <a:ea typeface="PMingLiU" pitchFamily="18" charset="-120"/>
              </a:rPr>
              <a:t>)</a:t>
            </a:r>
          </a:p>
          <a:p>
            <a:pPr algn="l"/>
            <a:r>
              <a:rPr lang="en-US" altLang="zh-TW" sz="1200">
                <a:solidFill>
                  <a:srgbClr val="000000"/>
                </a:solidFill>
                <a:latin typeface="Courier New" pitchFamily="49" charset="0"/>
                <a:ea typeface="PMingLiU" pitchFamily="18" charset="-120"/>
              </a:rPr>
              <a:t>   and (conditions)</a:t>
            </a:r>
            <a:endParaRPr lang="en-US" sz="1050">
              <a:ea typeface="PMingLiU" pitchFamily="18" charset="-120"/>
            </a:endParaRPr>
          </a:p>
        </p:txBody>
      </p:sp>
      <p:sp>
        <p:nvSpPr>
          <p:cNvPr id="5" name="AutoShape 8"/>
          <p:cNvSpPr>
            <a:spLocks noChangeArrowheads="1"/>
          </p:cNvSpPr>
          <p:nvPr/>
        </p:nvSpPr>
        <p:spPr bwMode="auto">
          <a:xfrm>
            <a:off x="4015408" y="3999646"/>
            <a:ext cx="1394791" cy="691624"/>
          </a:xfrm>
          <a:prstGeom prst="rightArrow">
            <a:avLst>
              <a:gd name="adj1" fmla="val 50000"/>
              <a:gd name="adj2" fmla="val 58346"/>
            </a:avLst>
          </a:prstGeom>
          <a:solidFill>
            <a:srgbClr val="FFFFFF"/>
          </a:solidFill>
          <a:ln w="9525">
            <a:solidFill>
              <a:srgbClr val="000000"/>
            </a:solidFill>
            <a:miter lim="800000"/>
            <a:headEnd/>
            <a:tailEnd/>
          </a:ln>
        </p:spPr>
        <p:txBody>
          <a:bodyPr/>
          <a:lstStyle/>
          <a:p>
            <a:pPr algn="l"/>
            <a:r>
              <a:rPr lang="en-US" altLang="zh-TW" sz="1100" b="1" dirty="0">
                <a:solidFill>
                  <a:srgbClr val="0000FF"/>
                </a:solidFill>
                <a:ea typeface="PMingLiU" pitchFamily="18" charset="-120"/>
              </a:rPr>
              <a:t>Transforms to</a:t>
            </a:r>
            <a:endParaRPr lang="en-US" sz="1100" dirty="0">
              <a:ea typeface="PMingLiU" pitchFamily="18" charset="-120"/>
            </a:endParaRPr>
          </a:p>
        </p:txBody>
      </p:sp>
      <p:sp>
        <p:nvSpPr>
          <p:cNvPr id="6" name="Text Box 9"/>
          <p:cNvSpPr txBox="1">
            <a:spLocks noChangeArrowheads="1"/>
          </p:cNvSpPr>
          <p:nvPr/>
        </p:nvSpPr>
        <p:spPr bwMode="auto">
          <a:xfrm>
            <a:off x="5410200" y="3772819"/>
            <a:ext cx="3275648" cy="1038414"/>
          </a:xfrm>
          <a:prstGeom prst="rect">
            <a:avLst/>
          </a:prstGeom>
          <a:solidFill>
            <a:srgbClr val="FFFFFF"/>
          </a:solidFill>
          <a:ln w="9525">
            <a:solidFill>
              <a:srgbClr val="000000"/>
            </a:solidFill>
            <a:miter lim="800000"/>
            <a:headEnd/>
            <a:tailEnd/>
          </a:ln>
        </p:spPr>
        <p:txBody>
          <a:bodyPr/>
          <a:lstStyle/>
          <a:p>
            <a:r>
              <a:rPr lang="en-US" altLang="zh-TW" sz="1200" dirty="0">
                <a:solidFill>
                  <a:srgbClr val="000000"/>
                </a:solidFill>
                <a:latin typeface="Courier New" pitchFamily="49" charset="0"/>
                <a:ea typeface="PMingLiU" pitchFamily="18" charset="-120"/>
              </a:rPr>
              <a:t>select * </a:t>
            </a:r>
            <a:br>
              <a:rPr lang="en-US" altLang="zh-TW" sz="1200" dirty="0">
                <a:solidFill>
                  <a:srgbClr val="000000"/>
                </a:solidFill>
                <a:latin typeface="Courier New" pitchFamily="49" charset="0"/>
                <a:ea typeface="PMingLiU" pitchFamily="18" charset="-120"/>
              </a:rPr>
            </a:br>
            <a:r>
              <a:rPr lang="en-US" altLang="zh-TW" sz="1200" dirty="0">
                <a:solidFill>
                  <a:srgbClr val="000000"/>
                </a:solidFill>
                <a:latin typeface="Courier New" pitchFamily="49" charset="0"/>
                <a:ea typeface="PMingLiU" pitchFamily="18" charset="-120"/>
              </a:rPr>
              <a:t>  from employee </a:t>
            </a:r>
            <a:br>
              <a:rPr lang="en-US" altLang="zh-TW" sz="1200" dirty="0">
                <a:solidFill>
                  <a:srgbClr val="000000"/>
                </a:solidFill>
                <a:latin typeface="Courier New" pitchFamily="49" charset="0"/>
                <a:ea typeface="PMingLiU" pitchFamily="18" charset="-120"/>
              </a:rPr>
            </a:br>
            <a:r>
              <a:rPr lang="en-US" altLang="zh-TW" sz="1200" dirty="0">
                <a:solidFill>
                  <a:srgbClr val="000000"/>
                </a:solidFill>
                <a:latin typeface="Courier New" pitchFamily="49" charset="0"/>
                <a:ea typeface="PMingLiU" pitchFamily="18" charset="-120"/>
              </a:rPr>
              <a:t> where (</a:t>
            </a:r>
            <a:r>
              <a:rPr lang="en-US" altLang="zh-TW" sz="1200" dirty="0" err="1">
                <a:solidFill>
                  <a:srgbClr val="000000"/>
                </a:solidFill>
                <a:latin typeface="Courier New" pitchFamily="49" charset="0"/>
                <a:ea typeface="PMingLiU" pitchFamily="18" charset="-120"/>
              </a:rPr>
              <a:t>emp_id</a:t>
            </a:r>
            <a:r>
              <a:rPr lang="en-US" altLang="zh-TW" sz="1200" dirty="0">
                <a:solidFill>
                  <a:srgbClr val="000000"/>
                </a:solidFill>
                <a:latin typeface="Courier New" pitchFamily="49" charset="0"/>
                <a:ea typeface="PMingLiU" pitchFamily="18" charset="-120"/>
              </a:rPr>
              <a:t> &gt;</a:t>
            </a:r>
            <a:r>
              <a:rPr lang="en-US" altLang="zh-TW" sz="1200" dirty="0">
                <a:solidFill>
                  <a:srgbClr val="0000FF"/>
                </a:solidFill>
                <a:latin typeface="Courier New" pitchFamily="49" charset="0"/>
                <a:ea typeface="PMingLiU" pitchFamily="18" charset="-120"/>
              </a:rPr>
              <a:t> IFNULL(:c, -1E9)</a:t>
            </a:r>
            <a:r>
              <a:rPr lang="en-US" altLang="zh-TW" sz="1200" dirty="0">
                <a:solidFill>
                  <a:srgbClr val="000000"/>
                </a:solidFill>
                <a:latin typeface="Courier New" pitchFamily="49" charset="0"/>
                <a:ea typeface="PMingLiU" pitchFamily="18" charset="-120"/>
              </a:rPr>
              <a:t>)</a:t>
            </a:r>
          </a:p>
          <a:p>
            <a:pPr algn="l"/>
            <a:r>
              <a:rPr lang="en-US" altLang="zh-TW" sz="1200" dirty="0">
                <a:solidFill>
                  <a:srgbClr val="000000"/>
                </a:solidFill>
                <a:latin typeface="Courier New" pitchFamily="49" charset="0"/>
                <a:ea typeface="PMingLiU" pitchFamily="18" charset="-120"/>
              </a:rPr>
              <a:t>   and (conditions)</a:t>
            </a:r>
            <a:endParaRPr lang="en-US" sz="1050" dirty="0">
              <a:ea typeface="PMingLiU" pitchFamily="18" charset="-120"/>
            </a:endParaRPr>
          </a:p>
        </p:txBody>
      </p:sp>
      <p:sp>
        <p:nvSpPr>
          <p:cNvPr id="7" name="Text Box 10"/>
          <p:cNvSpPr txBox="1">
            <a:spLocks noChangeArrowheads="1"/>
          </p:cNvSpPr>
          <p:nvPr/>
        </p:nvSpPr>
        <p:spPr bwMode="auto">
          <a:xfrm>
            <a:off x="685800" y="3205749"/>
            <a:ext cx="1221105" cy="471344"/>
          </a:xfrm>
          <a:prstGeom prst="rect">
            <a:avLst/>
          </a:prstGeom>
          <a:solidFill>
            <a:srgbClr val="FFFFFF"/>
          </a:solidFill>
          <a:ln w="9525">
            <a:noFill/>
            <a:miter lim="800000"/>
            <a:headEnd/>
            <a:tailEnd/>
          </a:ln>
        </p:spPr>
        <p:txBody>
          <a:bodyPr/>
          <a:lstStyle/>
          <a:p>
            <a:pPr algn="l"/>
            <a:r>
              <a:rPr lang="en-US" altLang="zh-TW" b="1" dirty="0">
                <a:ea typeface="PMingLiU" pitchFamily="18" charset="-120"/>
              </a:rPr>
              <a:t>Example 2</a:t>
            </a:r>
            <a:endParaRPr lang="en-US" dirty="0">
              <a:ea typeface="PMingLiU" pitchFamily="18" charset="-120"/>
            </a:endParaRPr>
          </a:p>
        </p:txBody>
      </p:sp>
      <p:sp>
        <p:nvSpPr>
          <p:cNvPr id="8" name="Text Box 11"/>
          <p:cNvSpPr txBox="1">
            <a:spLocks noChangeArrowheads="1"/>
          </p:cNvSpPr>
          <p:nvPr/>
        </p:nvSpPr>
        <p:spPr bwMode="auto">
          <a:xfrm>
            <a:off x="609600" y="1958195"/>
            <a:ext cx="3429000" cy="1134140"/>
          </a:xfrm>
          <a:prstGeom prst="rect">
            <a:avLst/>
          </a:prstGeom>
          <a:solidFill>
            <a:srgbClr val="FFFFFF"/>
          </a:solidFill>
          <a:ln w="9525">
            <a:solidFill>
              <a:srgbClr val="000000"/>
            </a:solidFill>
            <a:miter lim="800000"/>
            <a:headEnd/>
            <a:tailEnd/>
          </a:ln>
        </p:spPr>
        <p:txBody>
          <a:bodyPr/>
          <a:lstStyle/>
          <a:p>
            <a:pPr algn="l"/>
            <a:r>
              <a:rPr lang="en-US" altLang="zh-TW" sz="1200" dirty="0">
                <a:solidFill>
                  <a:srgbClr val="000000"/>
                </a:solidFill>
                <a:latin typeface="Courier New" pitchFamily="49" charset="0"/>
                <a:ea typeface="PMingLiU" pitchFamily="18" charset="-120"/>
              </a:rPr>
              <a:t>select * </a:t>
            </a:r>
          </a:p>
          <a:p>
            <a:pPr algn="l"/>
            <a:r>
              <a:rPr lang="en-US" altLang="zh-TW" sz="1200" dirty="0">
                <a:solidFill>
                  <a:srgbClr val="000000"/>
                </a:solidFill>
                <a:latin typeface="Courier New" pitchFamily="49" charset="0"/>
                <a:ea typeface="PMingLiU" pitchFamily="18" charset="-120"/>
              </a:rPr>
              <a:t>  from employee </a:t>
            </a:r>
          </a:p>
          <a:p>
            <a:pPr algn="l"/>
            <a:r>
              <a:rPr lang="en-US" altLang="zh-TW" sz="1200" dirty="0">
                <a:solidFill>
                  <a:srgbClr val="000000"/>
                </a:solidFill>
                <a:latin typeface="Courier New" pitchFamily="49" charset="0"/>
                <a:ea typeface="PMingLiU" pitchFamily="18" charset="-120"/>
              </a:rPr>
              <a:t> where (</a:t>
            </a:r>
            <a:r>
              <a:rPr lang="en-US" altLang="zh-TW" sz="1200" dirty="0" err="1">
                <a:solidFill>
                  <a:srgbClr val="000000"/>
                </a:solidFill>
                <a:latin typeface="Courier New" pitchFamily="49" charset="0"/>
                <a:ea typeface="PMingLiU" pitchFamily="18" charset="-120"/>
              </a:rPr>
              <a:t>emp_id</a:t>
            </a:r>
            <a:r>
              <a:rPr lang="en-US" altLang="zh-TW" sz="1200" dirty="0">
                <a:solidFill>
                  <a:srgbClr val="000000"/>
                </a:solidFill>
                <a:latin typeface="Courier New" pitchFamily="49" charset="0"/>
                <a:ea typeface="PMingLiU" pitchFamily="18" charset="-120"/>
              </a:rPr>
              <a:t> &gt; </a:t>
            </a:r>
            <a:r>
              <a:rPr lang="en-US" altLang="zh-TW" sz="1200" dirty="0">
                <a:solidFill>
                  <a:srgbClr val="0000FF"/>
                </a:solidFill>
                <a:latin typeface="Courier New" pitchFamily="49" charset="0"/>
                <a:ea typeface="PMingLiU" pitchFamily="18" charset="-120"/>
              </a:rPr>
              <a:t>:c or :c is null</a:t>
            </a:r>
            <a:r>
              <a:rPr lang="en-US" altLang="zh-TW" sz="1200" dirty="0">
                <a:solidFill>
                  <a:srgbClr val="000000"/>
                </a:solidFill>
                <a:latin typeface="Courier New" pitchFamily="49" charset="0"/>
                <a:ea typeface="PMingLiU" pitchFamily="18" charset="-120"/>
              </a:rPr>
              <a:t>)</a:t>
            </a:r>
          </a:p>
          <a:p>
            <a:pPr algn="l"/>
            <a:r>
              <a:rPr lang="en-US" altLang="zh-TW" sz="1200" dirty="0">
                <a:solidFill>
                  <a:srgbClr val="000000"/>
                </a:solidFill>
                <a:latin typeface="Courier New" pitchFamily="49" charset="0"/>
                <a:ea typeface="PMingLiU" pitchFamily="18" charset="-120"/>
              </a:rPr>
              <a:t>   and (</a:t>
            </a:r>
            <a:r>
              <a:rPr lang="en-US" altLang="zh-TW" sz="1200" dirty="0" err="1">
                <a:solidFill>
                  <a:srgbClr val="000000"/>
                </a:solidFill>
                <a:latin typeface="Courier New" pitchFamily="49" charset="0"/>
                <a:ea typeface="PMingLiU" pitchFamily="18" charset="-120"/>
              </a:rPr>
              <a:t>emp_id</a:t>
            </a:r>
            <a:r>
              <a:rPr lang="en-US" altLang="zh-TW" sz="1200" dirty="0">
                <a:solidFill>
                  <a:srgbClr val="000000"/>
                </a:solidFill>
                <a:latin typeface="Courier New" pitchFamily="49" charset="0"/>
                <a:ea typeface="PMingLiU" pitchFamily="18" charset="-120"/>
              </a:rPr>
              <a:t> &lt; </a:t>
            </a:r>
            <a:r>
              <a:rPr lang="en-US" altLang="zh-TW" sz="1200" dirty="0">
                <a:solidFill>
                  <a:srgbClr val="0000FF"/>
                </a:solidFill>
                <a:latin typeface="Courier New" pitchFamily="49" charset="0"/>
                <a:ea typeface="PMingLiU" pitchFamily="18" charset="-120"/>
              </a:rPr>
              <a:t>:d or :d is null</a:t>
            </a:r>
            <a:r>
              <a:rPr lang="en-US" altLang="zh-TW" sz="1200" dirty="0">
                <a:solidFill>
                  <a:srgbClr val="000000"/>
                </a:solidFill>
                <a:latin typeface="Courier New" pitchFamily="49" charset="0"/>
                <a:ea typeface="PMingLiU" pitchFamily="18" charset="-120"/>
              </a:rPr>
              <a:t>)</a:t>
            </a:r>
            <a:endParaRPr lang="en-US" sz="1050" dirty="0">
              <a:ea typeface="PMingLiU" pitchFamily="18" charset="-120"/>
            </a:endParaRPr>
          </a:p>
        </p:txBody>
      </p:sp>
      <p:sp>
        <p:nvSpPr>
          <p:cNvPr id="9" name="AutoShape 12"/>
          <p:cNvSpPr>
            <a:spLocks noChangeArrowheads="1"/>
          </p:cNvSpPr>
          <p:nvPr/>
        </p:nvSpPr>
        <p:spPr bwMode="auto">
          <a:xfrm>
            <a:off x="4038600" y="2183983"/>
            <a:ext cx="1371600" cy="682565"/>
          </a:xfrm>
          <a:prstGeom prst="rightArrow">
            <a:avLst>
              <a:gd name="adj1" fmla="val 50000"/>
              <a:gd name="adj2" fmla="val 54878"/>
            </a:avLst>
          </a:prstGeom>
          <a:solidFill>
            <a:srgbClr val="FFFFFF"/>
          </a:solidFill>
          <a:ln w="9525">
            <a:solidFill>
              <a:srgbClr val="000000"/>
            </a:solidFill>
            <a:miter lim="800000"/>
            <a:headEnd/>
            <a:tailEnd/>
          </a:ln>
        </p:spPr>
        <p:txBody>
          <a:bodyPr/>
          <a:lstStyle/>
          <a:p>
            <a:pPr algn="l"/>
            <a:r>
              <a:rPr lang="en-US" altLang="zh-TW" sz="1100" b="1" dirty="0">
                <a:solidFill>
                  <a:srgbClr val="0000FF"/>
                </a:solidFill>
                <a:ea typeface="PMingLiU" pitchFamily="18" charset="-120"/>
              </a:rPr>
              <a:t>Transforms to</a:t>
            </a:r>
            <a:endParaRPr lang="en-US" sz="1100" dirty="0">
              <a:ea typeface="PMingLiU" pitchFamily="18" charset="-120"/>
            </a:endParaRPr>
          </a:p>
        </p:txBody>
      </p:sp>
      <p:sp>
        <p:nvSpPr>
          <p:cNvPr id="10" name="Text Box 13"/>
          <p:cNvSpPr txBox="1">
            <a:spLocks noChangeArrowheads="1"/>
          </p:cNvSpPr>
          <p:nvPr/>
        </p:nvSpPr>
        <p:spPr bwMode="auto">
          <a:xfrm>
            <a:off x="5410200" y="1958195"/>
            <a:ext cx="3275648" cy="1151828"/>
          </a:xfrm>
          <a:prstGeom prst="rect">
            <a:avLst/>
          </a:prstGeom>
          <a:solidFill>
            <a:srgbClr val="FFFFFF"/>
          </a:solidFill>
          <a:ln w="9525">
            <a:solidFill>
              <a:srgbClr val="000000"/>
            </a:solidFill>
            <a:miter lim="800000"/>
            <a:headEnd/>
            <a:tailEnd/>
          </a:ln>
        </p:spPr>
        <p:txBody>
          <a:bodyPr/>
          <a:lstStyle/>
          <a:p>
            <a:pPr algn="l"/>
            <a:r>
              <a:rPr lang="en-US" altLang="zh-TW" sz="1200" dirty="0">
                <a:solidFill>
                  <a:srgbClr val="000000"/>
                </a:solidFill>
                <a:latin typeface="Courier New" pitchFamily="49" charset="0"/>
                <a:ea typeface="PMingLiU" pitchFamily="18" charset="-120"/>
              </a:rPr>
              <a:t>select * </a:t>
            </a:r>
            <a:br>
              <a:rPr lang="en-US" altLang="zh-TW" sz="1200" dirty="0">
                <a:solidFill>
                  <a:srgbClr val="000000"/>
                </a:solidFill>
                <a:latin typeface="Courier New" pitchFamily="49" charset="0"/>
                <a:ea typeface="PMingLiU" pitchFamily="18" charset="-120"/>
              </a:rPr>
            </a:br>
            <a:r>
              <a:rPr lang="en-US" altLang="zh-TW" sz="1200" dirty="0">
                <a:solidFill>
                  <a:srgbClr val="000000"/>
                </a:solidFill>
                <a:latin typeface="Courier New" pitchFamily="49" charset="0"/>
                <a:ea typeface="PMingLiU" pitchFamily="18" charset="-120"/>
              </a:rPr>
              <a:t>  from employee </a:t>
            </a:r>
            <a:br>
              <a:rPr lang="en-US" altLang="zh-TW" sz="1200" dirty="0">
                <a:solidFill>
                  <a:srgbClr val="000000"/>
                </a:solidFill>
                <a:latin typeface="Courier New" pitchFamily="49" charset="0"/>
                <a:ea typeface="PMingLiU" pitchFamily="18" charset="-120"/>
              </a:rPr>
            </a:br>
            <a:r>
              <a:rPr lang="en-US" altLang="zh-TW" sz="1200" dirty="0">
                <a:solidFill>
                  <a:srgbClr val="000000"/>
                </a:solidFill>
                <a:latin typeface="Courier New" pitchFamily="49" charset="0"/>
                <a:ea typeface="PMingLiU" pitchFamily="18" charset="-120"/>
              </a:rPr>
              <a:t> where (</a:t>
            </a:r>
            <a:r>
              <a:rPr lang="en-US" altLang="zh-TW" sz="1200" dirty="0" err="1">
                <a:solidFill>
                  <a:srgbClr val="000000"/>
                </a:solidFill>
                <a:latin typeface="Courier New" pitchFamily="49" charset="0"/>
                <a:ea typeface="PMingLiU" pitchFamily="18" charset="-120"/>
              </a:rPr>
              <a:t>emp_id</a:t>
            </a:r>
            <a:r>
              <a:rPr lang="en-US" altLang="zh-TW" sz="1200" dirty="0">
                <a:solidFill>
                  <a:srgbClr val="000000"/>
                </a:solidFill>
                <a:latin typeface="Courier New" pitchFamily="49" charset="0"/>
                <a:ea typeface="PMingLiU" pitchFamily="18" charset="-120"/>
              </a:rPr>
              <a:t> &gt;</a:t>
            </a:r>
            <a:r>
              <a:rPr lang="en-US" altLang="zh-TW" sz="1200" dirty="0">
                <a:solidFill>
                  <a:srgbClr val="0000FF"/>
                </a:solidFill>
                <a:latin typeface="Courier New" pitchFamily="49" charset="0"/>
                <a:ea typeface="PMingLiU" pitchFamily="18" charset="-120"/>
              </a:rPr>
              <a:t>IFNULL(:c, -1E9)</a:t>
            </a:r>
            <a:r>
              <a:rPr lang="en-US" altLang="zh-TW" sz="1200" dirty="0">
                <a:solidFill>
                  <a:srgbClr val="000000"/>
                </a:solidFill>
                <a:latin typeface="Courier New" pitchFamily="49" charset="0"/>
                <a:ea typeface="PMingLiU" pitchFamily="18" charset="-120"/>
              </a:rPr>
              <a:t>)</a:t>
            </a:r>
          </a:p>
          <a:p>
            <a:pPr algn="l"/>
            <a:r>
              <a:rPr lang="en-US" altLang="zh-TW" sz="1200" dirty="0">
                <a:solidFill>
                  <a:srgbClr val="000000"/>
                </a:solidFill>
                <a:latin typeface="Courier New" pitchFamily="49" charset="0"/>
                <a:ea typeface="PMingLiU" pitchFamily="18" charset="-120"/>
              </a:rPr>
              <a:t>     and (</a:t>
            </a:r>
            <a:r>
              <a:rPr lang="en-US" altLang="zh-TW" sz="1200" dirty="0" err="1">
                <a:solidFill>
                  <a:srgbClr val="000000"/>
                </a:solidFill>
                <a:latin typeface="Courier New" pitchFamily="49" charset="0"/>
                <a:ea typeface="PMingLiU" pitchFamily="18" charset="-120"/>
              </a:rPr>
              <a:t>emp_id</a:t>
            </a:r>
            <a:r>
              <a:rPr lang="en-US" altLang="zh-TW" sz="1200" dirty="0">
                <a:solidFill>
                  <a:srgbClr val="000000"/>
                </a:solidFill>
                <a:latin typeface="Courier New" pitchFamily="49" charset="0"/>
                <a:ea typeface="PMingLiU" pitchFamily="18" charset="-120"/>
              </a:rPr>
              <a:t> </a:t>
            </a:r>
            <a:r>
              <a:rPr lang="en-US" altLang="zh-TW" sz="1200" dirty="0">
                <a:solidFill>
                  <a:srgbClr val="0000FF"/>
                </a:solidFill>
                <a:latin typeface="Courier New" pitchFamily="49" charset="0"/>
                <a:ea typeface="PMingLiU" pitchFamily="18" charset="-120"/>
              </a:rPr>
              <a:t>&lt;IFNULL(:d, 1E9)</a:t>
            </a:r>
            <a:r>
              <a:rPr lang="en-US" altLang="zh-TW" sz="1200" dirty="0">
                <a:solidFill>
                  <a:srgbClr val="000000"/>
                </a:solidFill>
                <a:latin typeface="Courier New" pitchFamily="49" charset="0"/>
                <a:ea typeface="PMingLiU" pitchFamily="18" charset="-120"/>
              </a:rPr>
              <a:t>)</a:t>
            </a:r>
            <a:endParaRPr lang="en-US" sz="1050" dirty="0">
              <a:ea typeface="PMingLiU" pitchFamily="18" charset="-120"/>
            </a:endParaRPr>
          </a:p>
        </p:txBody>
      </p:sp>
      <p:sp>
        <p:nvSpPr>
          <p:cNvPr id="11" name="Text Box 14"/>
          <p:cNvSpPr txBox="1">
            <a:spLocks noChangeArrowheads="1"/>
          </p:cNvSpPr>
          <p:nvPr/>
        </p:nvSpPr>
        <p:spPr bwMode="auto">
          <a:xfrm>
            <a:off x="685800" y="1392166"/>
            <a:ext cx="1266825" cy="471344"/>
          </a:xfrm>
          <a:prstGeom prst="rect">
            <a:avLst/>
          </a:prstGeom>
          <a:solidFill>
            <a:srgbClr val="FFFFFF"/>
          </a:solidFill>
          <a:ln w="9525">
            <a:noFill/>
            <a:miter lim="800000"/>
            <a:headEnd/>
            <a:tailEnd/>
          </a:ln>
        </p:spPr>
        <p:txBody>
          <a:bodyPr/>
          <a:lstStyle/>
          <a:p>
            <a:pPr algn="l"/>
            <a:r>
              <a:rPr lang="en-US" altLang="zh-TW" b="1">
                <a:ea typeface="PMingLiU" pitchFamily="18" charset="-120"/>
              </a:rPr>
              <a:t>Example 1</a:t>
            </a:r>
            <a:endParaRPr lang="en-US">
              <a:ea typeface="PMingLiU" pitchFamily="18" charset="-120"/>
            </a:endParaRPr>
          </a:p>
        </p:txBody>
      </p:sp>
    </p:spTree>
    <p:extLst>
      <p:ext uri="{BB962C8B-B14F-4D97-AF65-F5344CB8AC3E}">
        <p14:creationId xmlns:p14="http://schemas.microsoft.com/office/powerpoint/2010/main" val="298878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heckerboard(across)">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noChangeAspect="1"/>
          </p:cNvGrpSpPr>
          <p:nvPr/>
        </p:nvGrpSpPr>
        <p:grpSpPr bwMode="auto">
          <a:xfrm>
            <a:off x="228600" y="1524000"/>
            <a:ext cx="8534400" cy="3886199"/>
            <a:chOff x="1816" y="6286"/>
            <a:chExt cx="8720" cy="3270"/>
          </a:xfrm>
        </p:grpSpPr>
        <p:sp>
          <p:nvSpPr>
            <p:cNvPr id="3" name="AutoShape 5"/>
            <p:cNvSpPr>
              <a:spLocks noChangeAspect="1" noChangeArrowheads="1"/>
            </p:cNvSpPr>
            <p:nvPr/>
          </p:nvSpPr>
          <p:spPr bwMode="auto">
            <a:xfrm>
              <a:off x="1816" y="6286"/>
              <a:ext cx="8720" cy="3270"/>
            </a:xfrm>
            <a:prstGeom prst="rect">
              <a:avLst/>
            </a:prstGeom>
            <a:noFill/>
            <a:ln w="9525">
              <a:solidFill>
                <a:srgbClr val="000000"/>
              </a:solidFill>
              <a:miter lim="800000"/>
              <a:headEnd/>
              <a:tailEnd/>
            </a:ln>
          </p:spPr>
          <p:txBody>
            <a:bodyPr anchor="ctr"/>
            <a:lstStyle/>
            <a:p>
              <a:endParaRPr lang="en-US" sz="1100"/>
            </a:p>
          </p:txBody>
        </p:sp>
        <p:sp>
          <p:nvSpPr>
            <p:cNvPr id="4" name="Text Box 6"/>
            <p:cNvSpPr txBox="1">
              <a:spLocks noChangeArrowheads="1"/>
            </p:cNvSpPr>
            <p:nvPr/>
          </p:nvSpPr>
          <p:spPr bwMode="auto">
            <a:xfrm>
              <a:off x="1976" y="6395"/>
              <a:ext cx="4400" cy="436"/>
            </a:xfrm>
            <a:prstGeom prst="rect">
              <a:avLst/>
            </a:prstGeom>
            <a:solidFill>
              <a:srgbClr val="FFFFFF"/>
            </a:solidFill>
            <a:ln w="9525">
              <a:noFill/>
              <a:miter lim="800000"/>
              <a:headEnd/>
              <a:tailEnd/>
            </a:ln>
          </p:spPr>
          <p:txBody>
            <a:bodyPr/>
            <a:lstStyle/>
            <a:p>
              <a:pPr algn="l"/>
              <a:r>
                <a:rPr lang="en-US" altLang="zh-TW" sz="1200" b="1" dirty="0">
                  <a:ea typeface="PMingLiU" pitchFamily="18" charset="-120"/>
                </a:rPr>
                <a:t>Example for all platforms</a:t>
              </a:r>
              <a:endParaRPr lang="en-US" sz="1200" dirty="0">
                <a:ea typeface="PMingLiU" pitchFamily="18" charset="-120"/>
              </a:endParaRPr>
            </a:p>
          </p:txBody>
        </p:sp>
        <p:sp>
          <p:nvSpPr>
            <p:cNvPr id="5" name="Text Box 7"/>
            <p:cNvSpPr txBox="1">
              <a:spLocks noChangeArrowheads="1"/>
            </p:cNvSpPr>
            <p:nvPr/>
          </p:nvSpPr>
          <p:spPr bwMode="auto">
            <a:xfrm>
              <a:off x="1976" y="6940"/>
              <a:ext cx="3120" cy="757"/>
            </a:xfrm>
            <a:prstGeom prst="rect">
              <a:avLst/>
            </a:prstGeom>
            <a:solidFill>
              <a:srgbClr val="FFFFFF"/>
            </a:solidFill>
            <a:ln w="9525">
              <a:solidFill>
                <a:srgbClr val="000000"/>
              </a:solidFill>
              <a:miter lim="800000"/>
              <a:headEnd/>
              <a:tailEnd/>
            </a:ln>
          </p:spPr>
          <p:txBody>
            <a:bodyPr/>
            <a:lstStyle/>
            <a:p>
              <a:pPr algn="l"/>
              <a:r>
                <a:rPr lang="en-US" altLang="zh-TW" sz="1400">
                  <a:solidFill>
                    <a:srgbClr val="000000"/>
                  </a:solidFill>
                  <a:latin typeface="Courier New" pitchFamily="49" charset="0"/>
                  <a:ea typeface="PMingLiU" pitchFamily="18" charset="-120"/>
                </a:rPr>
                <a:t>select * from A</a:t>
              </a:r>
            </a:p>
            <a:p>
              <a:pPr algn="l"/>
              <a:r>
                <a:rPr lang="en-US" altLang="zh-TW" sz="1400">
                  <a:solidFill>
                    <a:srgbClr val="000000"/>
                  </a:solidFill>
                  <a:latin typeface="Courier New" pitchFamily="49" charset="0"/>
                  <a:ea typeface="PMingLiU" pitchFamily="18" charset="-120"/>
                </a:rPr>
                <a:t> where A.key in </a:t>
              </a:r>
            </a:p>
            <a:p>
              <a:pPr algn="l"/>
              <a:r>
                <a:rPr lang="en-US" altLang="zh-TW" sz="1400">
                  <a:solidFill>
                    <a:srgbClr val="000000"/>
                  </a:solidFill>
                  <a:latin typeface="Courier New" pitchFamily="49" charset="0"/>
                  <a:ea typeface="PMingLiU" pitchFamily="18" charset="-120"/>
                </a:rPr>
                <a:t>      (select B.key from B)</a:t>
              </a:r>
              <a:endParaRPr lang="en-US" sz="1100">
                <a:ea typeface="PMingLiU" pitchFamily="18" charset="-120"/>
              </a:endParaRPr>
            </a:p>
          </p:txBody>
        </p:sp>
        <p:sp>
          <p:nvSpPr>
            <p:cNvPr id="6" name="Text Box 8"/>
            <p:cNvSpPr txBox="1">
              <a:spLocks noChangeArrowheads="1"/>
            </p:cNvSpPr>
            <p:nvPr/>
          </p:nvSpPr>
          <p:spPr bwMode="auto">
            <a:xfrm>
              <a:off x="6856" y="6940"/>
              <a:ext cx="3519" cy="913"/>
            </a:xfrm>
            <a:prstGeom prst="rect">
              <a:avLst/>
            </a:prstGeom>
            <a:solidFill>
              <a:srgbClr val="FFFFFF"/>
            </a:solidFill>
            <a:ln w="9525">
              <a:solidFill>
                <a:srgbClr val="000000"/>
              </a:solidFill>
              <a:miter lim="800000"/>
              <a:headEnd/>
              <a:tailEnd/>
            </a:ln>
          </p:spPr>
          <p:txBody>
            <a:bodyPr/>
            <a:lstStyle/>
            <a:p>
              <a:pPr algn="l"/>
              <a:r>
                <a:rPr lang="en-US" altLang="zh-TW" sz="1400">
                  <a:solidFill>
                    <a:srgbClr val="000000"/>
                  </a:solidFill>
                  <a:latin typeface="Courier New" pitchFamily="49" charset="0"/>
                  <a:ea typeface="PMingLiU" pitchFamily="18" charset="-120"/>
                </a:rPr>
                <a:t>select * from A</a:t>
              </a:r>
            </a:p>
            <a:p>
              <a:pPr algn="l"/>
              <a:r>
                <a:rPr lang="en-US" altLang="zh-TW" sz="1400">
                  <a:solidFill>
                    <a:srgbClr val="000000"/>
                  </a:solidFill>
                  <a:latin typeface="Courier New" pitchFamily="49" charset="0"/>
                  <a:ea typeface="PMingLiU" pitchFamily="18" charset="-120"/>
                </a:rPr>
                <a:t> where A.key in </a:t>
              </a:r>
            </a:p>
            <a:p>
              <a:pPr algn="l"/>
              <a:r>
                <a:rPr lang="en-US" altLang="zh-TW" sz="1400">
                  <a:solidFill>
                    <a:srgbClr val="000000"/>
                  </a:solidFill>
                  <a:latin typeface="Courier New" pitchFamily="49" charset="0"/>
                  <a:ea typeface="PMingLiU" pitchFamily="18" charset="-120"/>
                </a:rPr>
                <a:t>       (select B.key from B</a:t>
              </a:r>
            </a:p>
            <a:p>
              <a:pPr algn="l"/>
              <a:r>
                <a:rPr lang="en-US" altLang="zh-TW" sz="1400">
                  <a:solidFill>
                    <a:srgbClr val="000000"/>
                  </a:solidFill>
                  <a:latin typeface="Courier New" pitchFamily="49" charset="0"/>
                  <a:ea typeface="PMingLiU" pitchFamily="18" charset="-120"/>
                </a:rPr>
                <a:t>         </a:t>
              </a:r>
              <a:r>
                <a:rPr lang="en-US" altLang="zh-TW" sz="1400">
                  <a:solidFill>
                    <a:srgbClr val="0000FF"/>
                  </a:solidFill>
                  <a:latin typeface="Courier New" pitchFamily="49" charset="0"/>
                  <a:ea typeface="PMingLiU" pitchFamily="18" charset="-120"/>
                </a:rPr>
                <a:t>group by B.key</a:t>
              </a:r>
              <a:r>
                <a:rPr lang="en-US" altLang="zh-TW" sz="1400">
                  <a:solidFill>
                    <a:srgbClr val="000000"/>
                  </a:solidFill>
                  <a:latin typeface="Courier New" pitchFamily="49" charset="0"/>
                  <a:ea typeface="PMingLiU" pitchFamily="18" charset="-120"/>
                </a:rPr>
                <a:t>)</a:t>
              </a:r>
              <a:endParaRPr lang="en-US" sz="1100">
                <a:ea typeface="PMingLiU" pitchFamily="18" charset="-120"/>
              </a:endParaRPr>
            </a:p>
          </p:txBody>
        </p:sp>
        <p:sp>
          <p:nvSpPr>
            <p:cNvPr id="7" name="AutoShape 9"/>
            <p:cNvSpPr>
              <a:spLocks noChangeArrowheads="1"/>
            </p:cNvSpPr>
            <p:nvPr/>
          </p:nvSpPr>
          <p:spPr bwMode="auto">
            <a:xfrm>
              <a:off x="5214" y="7038"/>
              <a:ext cx="1524" cy="718"/>
            </a:xfrm>
            <a:prstGeom prst="rightArrow">
              <a:avLst>
                <a:gd name="adj1" fmla="val 50000"/>
                <a:gd name="adj2" fmla="val 58168"/>
              </a:avLst>
            </a:prstGeom>
            <a:solidFill>
              <a:srgbClr val="FFFFFF"/>
            </a:solidFill>
            <a:ln w="9525">
              <a:solidFill>
                <a:srgbClr val="000000"/>
              </a:solidFill>
              <a:miter lim="800000"/>
              <a:headEnd/>
              <a:tailEnd/>
            </a:ln>
          </p:spPr>
          <p:txBody>
            <a:bodyPr anchor="t"/>
            <a:lstStyle/>
            <a:p>
              <a:pPr algn="l"/>
              <a:r>
                <a:rPr lang="en-US" altLang="zh-TW" sz="1400" b="1" dirty="0">
                  <a:solidFill>
                    <a:srgbClr val="0000FF"/>
                  </a:solidFill>
                  <a:ea typeface="PMingLiU" pitchFamily="18" charset="-120"/>
                </a:rPr>
                <a:t>Transforms to</a:t>
              </a:r>
              <a:endParaRPr lang="en-US" sz="1400" dirty="0">
                <a:ea typeface="PMingLiU" pitchFamily="18" charset="-120"/>
              </a:endParaRPr>
            </a:p>
          </p:txBody>
        </p:sp>
        <p:sp>
          <p:nvSpPr>
            <p:cNvPr id="8" name="Text Box 10"/>
            <p:cNvSpPr txBox="1">
              <a:spLocks noChangeArrowheads="1"/>
            </p:cNvSpPr>
            <p:nvPr/>
          </p:nvSpPr>
          <p:spPr bwMode="auto">
            <a:xfrm>
              <a:off x="2056" y="8892"/>
              <a:ext cx="8240" cy="654"/>
            </a:xfrm>
            <a:prstGeom prst="rect">
              <a:avLst/>
            </a:prstGeom>
            <a:solidFill>
              <a:srgbClr val="FFFFFF"/>
            </a:solidFill>
            <a:ln w="9525">
              <a:noFill/>
              <a:miter lim="800000"/>
              <a:headEnd/>
              <a:tailEnd/>
            </a:ln>
          </p:spPr>
          <p:txBody>
            <a:bodyPr/>
            <a:lstStyle/>
            <a:p>
              <a:pPr algn="just"/>
              <a:r>
                <a:rPr lang="en-US" altLang="zh-TW" sz="1100" i="1" u="sng" dirty="0">
                  <a:ea typeface="PMingLiU" pitchFamily="18" charset="-120"/>
                </a:rPr>
                <a:t>Remark</a:t>
              </a:r>
            </a:p>
            <a:p>
              <a:pPr algn="just"/>
              <a:r>
                <a:rPr lang="en-US" altLang="zh-TW" sz="1100" i="1" dirty="0">
                  <a:ea typeface="PMingLiU" pitchFamily="18" charset="-120"/>
                </a:rPr>
                <a:t>The transformation is valid only if there are no Group, Set, or User-defined stored functions call in the IN sub-query</a:t>
              </a:r>
            </a:p>
            <a:p>
              <a:pPr algn="just"/>
              <a:endParaRPr lang="en-US" sz="1100" dirty="0">
                <a:ea typeface="PMingLiU" pitchFamily="18" charset="-120"/>
              </a:endParaRPr>
            </a:p>
          </p:txBody>
        </p:sp>
      </p:grpSp>
      <p:sp>
        <p:nvSpPr>
          <p:cNvPr id="9" name="Rectangle 2"/>
          <p:cNvSpPr txBox="1">
            <a:spLocks noChangeArrowheads="1"/>
          </p:cNvSpPr>
          <p:nvPr/>
        </p:nvSpPr>
        <p:spPr>
          <a:xfrm>
            <a:off x="449885" y="513288"/>
            <a:ext cx="6265469" cy="423058"/>
          </a:xfrm>
          <a:prstGeom prst="rect">
            <a:avLst/>
          </a:prstGeom>
        </p:spPr>
        <p:txBody>
          <a:bodyPr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Sub-query with group by?</a:t>
            </a:r>
            <a:endParaRPr lang="en-US" dirty="0"/>
          </a:p>
        </p:txBody>
      </p:sp>
      <p:sp>
        <p:nvSpPr>
          <p:cNvPr id="10" name="TextBox 9"/>
          <p:cNvSpPr txBox="1"/>
          <p:nvPr/>
        </p:nvSpPr>
        <p:spPr>
          <a:xfrm>
            <a:off x="372254" y="3659212"/>
            <a:ext cx="4828758" cy="646331"/>
          </a:xfrm>
          <a:prstGeom prst="rect">
            <a:avLst/>
          </a:prstGeom>
          <a:noFill/>
        </p:spPr>
        <p:txBody>
          <a:bodyPr wrap="none" rtlCol="0">
            <a:spAutoFit/>
          </a:bodyPr>
          <a:lstStyle/>
          <a:p>
            <a:pPr marL="285750" indent="-285750">
              <a:buFont typeface="Arial" panose="020B0604020202020204" pitchFamily="34" charset="0"/>
              <a:buChar char="•"/>
            </a:pPr>
            <a:r>
              <a:rPr lang="en-US" dirty="0"/>
              <a:t>A lot of duplicated </a:t>
            </a:r>
            <a:r>
              <a:rPr lang="en-US" dirty="0" err="1"/>
              <a:t>B.key</a:t>
            </a:r>
            <a:r>
              <a:rPr lang="en-US" dirty="0"/>
              <a:t> return from subquery</a:t>
            </a:r>
          </a:p>
          <a:p>
            <a:pPr marL="285750" indent="-285750">
              <a:buFont typeface="Arial" panose="020B0604020202020204" pitchFamily="34" charset="0"/>
              <a:buChar char="•"/>
            </a:pPr>
            <a:r>
              <a:rPr lang="en-US" dirty="0"/>
              <a:t>Control the driving path from B to A</a:t>
            </a:r>
          </a:p>
        </p:txBody>
      </p:sp>
    </p:spTree>
    <p:extLst>
      <p:ext uri="{BB962C8B-B14F-4D97-AF65-F5344CB8AC3E}">
        <p14:creationId xmlns:p14="http://schemas.microsoft.com/office/powerpoint/2010/main" val="67475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620963" y="269875"/>
            <a:ext cx="6675437" cy="623888"/>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sz="2400" dirty="0"/>
              <a:t>Some special techniques 3</a:t>
            </a:r>
          </a:p>
        </p:txBody>
      </p:sp>
      <p:sp>
        <p:nvSpPr>
          <p:cNvPr id="3" name="Rectangle 2"/>
          <p:cNvSpPr>
            <a:spLocks noChangeArrowheads="1"/>
          </p:cNvSpPr>
          <p:nvPr/>
        </p:nvSpPr>
        <p:spPr bwMode="auto">
          <a:xfrm>
            <a:off x="558800" y="1549400"/>
            <a:ext cx="4806950" cy="1385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en-US" sz="1400">
                <a:latin typeface="Courier New" panose="02070309020205020404" pitchFamily="49" charset="0"/>
                <a:cs typeface="Courier New" panose="02070309020205020404" pitchFamily="49" charset="0"/>
              </a:rPr>
              <a:t>SELECT * </a:t>
            </a:r>
          </a:p>
          <a:p>
            <a:pPr eaLnBrk="1" hangingPunct="1"/>
            <a:r>
              <a:rPr lang="en-US" altLang="en-US" sz="1400">
                <a:latin typeface="Courier New" panose="02070309020205020404" pitchFamily="49" charset="0"/>
                <a:cs typeface="Courier New" panose="02070309020205020404" pitchFamily="49" charset="0"/>
              </a:rPr>
              <a:t>  FROM department </a:t>
            </a:r>
          </a:p>
          <a:p>
            <a:pPr eaLnBrk="1" hangingPunct="1"/>
            <a:r>
              <a:rPr lang="en-US" altLang="en-US" sz="1400">
                <a:latin typeface="Courier New" panose="02070309020205020404" pitchFamily="49" charset="0"/>
                <a:cs typeface="Courier New" panose="02070309020205020404" pitchFamily="49" charset="0"/>
              </a:rPr>
              <a:t> Where dpt_id in (select emp_dept </a:t>
            </a:r>
          </a:p>
          <a:p>
            <a:pPr eaLnBrk="1" hangingPunct="1"/>
            <a:r>
              <a:rPr lang="en-US" altLang="en-US" sz="1400">
                <a:latin typeface="Courier New" panose="02070309020205020404" pitchFamily="49" charset="0"/>
                <a:cs typeface="Courier New" panose="02070309020205020404" pitchFamily="49" charset="0"/>
              </a:rPr>
              <a:t>                    from employee </a:t>
            </a:r>
          </a:p>
          <a:p>
            <a:pPr eaLnBrk="1" hangingPunct="1"/>
            <a:r>
              <a:rPr lang="en-US" altLang="en-US" sz="1400">
                <a:latin typeface="Courier New" panose="02070309020205020404" pitchFamily="49" charset="0"/>
                <a:cs typeface="Courier New" panose="02070309020205020404" pitchFamily="49" charset="0"/>
              </a:rPr>
              <a:t>                   where emp_name &lt; 'B') </a:t>
            </a:r>
          </a:p>
          <a:p>
            <a:pPr eaLnBrk="1" hangingPunct="1"/>
            <a:r>
              <a:rPr lang="en-US" altLang="en-US" sz="1400">
                <a:latin typeface="Courier New" panose="02070309020205020404" pitchFamily="49" charset="0"/>
                <a:cs typeface="Courier New" panose="02070309020205020404" pitchFamily="49" charset="0"/>
              </a:rPr>
              <a:t>   and dpt_name &lt; 'D'</a:t>
            </a:r>
          </a:p>
        </p:txBody>
      </p:sp>
      <p:sp>
        <p:nvSpPr>
          <p:cNvPr id="4" name="TextBox 4"/>
          <p:cNvSpPr txBox="1">
            <a:spLocks noChangeArrowheads="1"/>
          </p:cNvSpPr>
          <p:nvPr/>
        </p:nvSpPr>
        <p:spPr bwMode="auto">
          <a:xfrm>
            <a:off x="395288" y="1052513"/>
            <a:ext cx="3211512" cy="369887"/>
          </a:xfrm>
          <a:prstGeom prst="rect">
            <a:avLst/>
          </a:prstGeom>
          <a:noFill/>
          <a:ln w="9525">
            <a:noFill/>
            <a:miter lim="800000"/>
            <a:headEnd/>
            <a:tailEnd/>
          </a:ln>
        </p:spPr>
        <p:txBody>
          <a:bodyPr wrap="none">
            <a:spAutoFit/>
          </a:bodyPr>
          <a:lstStyle/>
          <a:p>
            <a:pPr>
              <a:buFont typeface="Arial" charset="0"/>
              <a:buNone/>
              <a:defRPr/>
            </a:pPr>
            <a:r>
              <a:rPr lang="en-US" i="1" dirty="0">
                <a:solidFill>
                  <a:schemeClr val="accent1">
                    <a:lumMod val="50000"/>
                  </a:schemeClr>
                </a:solidFill>
                <a:latin typeface="Arial" charset="0"/>
                <a:ea typeface="宋体" pitchFamily="2" charset="-122"/>
              </a:rPr>
              <a:t>Control join path for </a:t>
            </a:r>
            <a:r>
              <a:rPr lang="en-US" i="1" dirty="0" err="1">
                <a:solidFill>
                  <a:schemeClr val="accent1">
                    <a:lumMod val="50000"/>
                  </a:schemeClr>
                </a:solidFill>
                <a:latin typeface="Arial" charset="0"/>
                <a:ea typeface="宋体" pitchFamily="2" charset="-122"/>
              </a:rPr>
              <a:t>subquery</a:t>
            </a:r>
            <a:endParaRPr lang="en-US" i="1" dirty="0">
              <a:solidFill>
                <a:schemeClr val="accent1">
                  <a:lumMod val="50000"/>
                </a:schemeClr>
              </a:solidFill>
              <a:latin typeface="Arial" charset="0"/>
              <a:ea typeface="宋体" pitchFamily="2" charset="-122"/>
            </a:endParaRPr>
          </a:p>
        </p:txBody>
      </p:sp>
      <p:sp>
        <p:nvSpPr>
          <p:cNvPr id="26" name="Rectangle 30"/>
          <p:cNvSpPr>
            <a:spLocks noChangeArrowheads="1"/>
          </p:cNvSpPr>
          <p:nvPr/>
        </p:nvSpPr>
        <p:spPr bwMode="auto">
          <a:xfrm>
            <a:off x="558800" y="3884613"/>
            <a:ext cx="4689475" cy="13843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en-US" sz="1400">
                <a:latin typeface="Courier New" panose="02070309020205020404" pitchFamily="49" charset="0"/>
                <a:cs typeface="Courier New" panose="02070309020205020404" pitchFamily="49" charset="0"/>
              </a:rPr>
              <a:t>SELECT * </a:t>
            </a:r>
          </a:p>
          <a:p>
            <a:pPr eaLnBrk="1" hangingPunct="1"/>
            <a:r>
              <a:rPr lang="en-US" altLang="en-US" sz="1400">
                <a:latin typeface="Courier New" panose="02070309020205020404" pitchFamily="49" charset="0"/>
                <a:cs typeface="Courier New" panose="02070309020205020404" pitchFamily="49" charset="0"/>
              </a:rPr>
              <a:t>  FROM department </a:t>
            </a:r>
          </a:p>
          <a:p>
            <a:pPr eaLnBrk="1" hangingPunct="1"/>
            <a:r>
              <a:rPr lang="en-US" altLang="en-US" sz="1400">
                <a:latin typeface="Courier New" panose="02070309020205020404" pitchFamily="49" charset="0"/>
                <a:cs typeface="Courier New" panose="02070309020205020404" pitchFamily="49" charset="0"/>
              </a:rPr>
              <a:t> Where dpt_id in (select emp_dept</a:t>
            </a:r>
            <a:r>
              <a:rPr lang="en-US" altLang="en-US" sz="1400">
                <a:solidFill>
                  <a:srgbClr val="FF0000"/>
                </a:solidFill>
                <a:latin typeface="Courier New" panose="02070309020205020404" pitchFamily="49" charset="0"/>
                <a:cs typeface="Courier New" panose="02070309020205020404" pitchFamily="49" charset="0"/>
              </a:rPr>
              <a:t> </a:t>
            </a:r>
          </a:p>
          <a:p>
            <a:pPr eaLnBrk="1" hangingPunct="1"/>
            <a:r>
              <a:rPr lang="en-US" altLang="en-US" sz="1400">
                <a:latin typeface="Courier New" panose="02070309020205020404" pitchFamily="49" charset="0"/>
                <a:cs typeface="Courier New" panose="02070309020205020404" pitchFamily="49" charset="0"/>
              </a:rPr>
              <a:t>                    from employee </a:t>
            </a:r>
          </a:p>
          <a:p>
            <a:pPr eaLnBrk="1" hangingPunct="1"/>
            <a:r>
              <a:rPr lang="en-US" altLang="en-US" sz="1400">
                <a:latin typeface="Courier New" panose="02070309020205020404" pitchFamily="49" charset="0"/>
                <a:cs typeface="Courier New" panose="02070309020205020404" pitchFamily="49" charset="0"/>
              </a:rPr>
              <a:t>                   where emp_name &lt; 'B') </a:t>
            </a:r>
          </a:p>
          <a:p>
            <a:pPr eaLnBrk="1" hangingPunct="1"/>
            <a:r>
              <a:rPr lang="en-US" altLang="en-US" sz="1400">
                <a:latin typeface="Courier New" panose="02070309020205020404" pitchFamily="49" charset="0"/>
                <a:cs typeface="Courier New" panose="02070309020205020404" pitchFamily="49" charset="0"/>
              </a:rPr>
              <a:t>   and dpt_name &lt; 'D'</a:t>
            </a:r>
          </a:p>
        </p:txBody>
      </p:sp>
      <p:sp>
        <p:nvSpPr>
          <p:cNvPr id="27" name="TextBox 32"/>
          <p:cNvSpPr txBox="1">
            <a:spLocks noChangeArrowheads="1"/>
          </p:cNvSpPr>
          <p:nvPr/>
        </p:nvSpPr>
        <p:spPr bwMode="auto">
          <a:xfrm>
            <a:off x="611188" y="3263900"/>
            <a:ext cx="2009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en-US"/>
              <a:t>Rewrite to :</a:t>
            </a:r>
          </a:p>
        </p:txBody>
      </p:sp>
      <p:grpSp>
        <p:nvGrpSpPr>
          <p:cNvPr id="28" name="Group 37"/>
          <p:cNvGrpSpPr>
            <a:grpSpLocks/>
          </p:cNvGrpSpPr>
          <p:nvPr/>
        </p:nvGrpSpPr>
        <p:grpSpPr bwMode="auto">
          <a:xfrm>
            <a:off x="5248275" y="4441828"/>
            <a:ext cx="3502025" cy="1015663"/>
            <a:chOff x="5248275" y="4442523"/>
            <a:chExt cx="5489575" cy="1015127"/>
          </a:xfrm>
        </p:grpSpPr>
        <p:sp>
          <p:nvSpPr>
            <p:cNvPr id="29" name="Rectangle 2"/>
            <p:cNvSpPr>
              <a:spLocks noChangeArrowheads="1"/>
            </p:cNvSpPr>
            <p:nvPr/>
          </p:nvSpPr>
          <p:spPr bwMode="auto">
            <a:xfrm>
              <a:off x="5930813" y="4442523"/>
              <a:ext cx="4807037" cy="10151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en-US" sz="1200">
                  <a:latin typeface="Courier New" panose="02070309020205020404" pitchFamily="49" charset="0"/>
                  <a:cs typeface="Courier New" panose="02070309020205020404" pitchFamily="49" charset="0"/>
                </a:rPr>
                <a:t>SELECT department.* </a:t>
              </a:r>
            </a:p>
            <a:p>
              <a:pPr eaLnBrk="1" hangingPunct="1"/>
              <a:r>
                <a:rPr lang="en-US" altLang="en-US" sz="1200">
                  <a:latin typeface="Courier New" panose="02070309020205020404" pitchFamily="49" charset="0"/>
                  <a:cs typeface="Courier New" panose="02070309020205020404" pitchFamily="49" charset="0"/>
                </a:rPr>
                <a:t>  FROM department,employee </a:t>
              </a:r>
            </a:p>
            <a:p>
              <a:pPr eaLnBrk="1" hangingPunct="1"/>
              <a:r>
                <a:rPr lang="en-US" altLang="en-US" sz="1200">
                  <a:latin typeface="Courier New" panose="02070309020205020404" pitchFamily="49" charset="0"/>
                  <a:cs typeface="Courier New" panose="02070309020205020404" pitchFamily="49" charset="0"/>
                </a:rPr>
                <a:t> Where dpt_id = emp_dept</a:t>
              </a:r>
              <a:r>
                <a:rPr lang="en-US" altLang="en-US" sz="1200" b="1">
                  <a:solidFill>
                    <a:srgbClr val="FF0000"/>
                  </a:solidFill>
                  <a:latin typeface="Courier New" panose="02070309020205020404" pitchFamily="49" charset="0"/>
                  <a:cs typeface="Courier New" panose="02070309020205020404" pitchFamily="49" charset="0"/>
                </a:rPr>
                <a:t>||’’</a:t>
              </a:r>
              <a:r>
                <a:rPr lang="en-US" altLang="en-US" sz="1200">
                  <a:latin typeface="Courier New" panose="02070309020205020404" pitchFamily="49" charset="0"/>
                  <a:cs typeface="Courier New" panose="02070309020205020404" pitchFamily="49" charset="0"/>
                </a:rPr>
                <a:t> </a:t>
              </a:r>
            </a:p>
            <a:p>
              <a:pPr eaLnBrk="1" hangingPunct="1"/>
              <a:r>
                <a:rPr lang="en-US" altLang="en-US" sz="1200">
                  <a:latin typeface="Courier New" panose="02070309020205020404" pitchFamily="49" charset="0"/>
                  <a:cs typeface="Courier New" panose="02070309020205020404" pitchFamily="49" charset="0"/>
                </a:rPr>
                <a:t>   and emp_name &lt; 'B' </a:t>
              </a:r>
            </a:p>
            <a:p>
              <a:pPr eaLnBrk="1" hangingPunct="1"/>
              <a:r>
                <a:rPr lang="en-US" altLang="en-US" sz="1200">
                  <a:latin typeface="Courier New" panose="02070309020205020404" pitchFamily="49" charset="0"/>
                  <a:cs typeface="Courier New" panose="02070309020205020404" pitchFamily="49" charset="0"/>
                </a:rPr>
                <a:t>   and dpt_name &lt; 'D'</a:t>
              </a:r>
            </a:p>
          </p:txBody>
        </p:sp>
        <p:cxnSp>
          <p:nvCxnSpPr>
            <p:cNvPr id="30" name="Straight Arrow Connector 34"/>
            <p:cNvCxnSpPr>
              <a:cxnSpLocks noChangeShapeType="1"/>
              <a:stCxn id="26" idx="3"/>
              <a:endCxn id="29" idx="1"/>
            </p:cNvCxnSpPr>
            <p:nvPr/>
          </p:nvCxnSpPr>
          <p:spPr bwMode="auto">
            <a:xfrm>
              <a:off x="5248275" y="4577387"/>
              <a:ext cx="682538" cy="372700"/>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31" name="Rectangle 30"/>
          <p:cNvSpPr>
            <a:spLocks noChangeArrowheads="1"/>
          </p:cNvSpPr>
          <p:nvPr/>
        </p:nvSpPr>
        <p:spPr bwMode="auto">
          <a:xfrm>
            <a:off x="4060825" y="4310063"/>
            <a:ext cx="7207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US" altLang="en-US" sz="1400" b="1">
                <a:solidFill>
                  <a:srgbClr val="FF0000"/>
                </a:solidFill>
                <a:latin typeface="Courier New" panose="02070309020205020404" pitchFamily="49" charset="0"/>
                <a:cs typeface="Courier New" panose="02070309020205020404" pitchFamily="49" charset="0"/>
              </a:rPr>
              <a:t>||'' </a:t>
            </a:r>
            <a:endParaRPr lang="en-US" altLang="en-US" sz="1400" b="1"/>
          </a:p>
        </p:txBody>
      </p:sp>
    </p:spTree>
    <p:extLst>
      <p:ext uri="{BB962C8B-B14F-4D97-AF65-F5344CB8AC3E}">
        <p14:creationId xmlns:p14="http://schemas.microsoft.com/office/powerpoint/2010/main" val="215524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80">
                                          <p:stCondLst>
                                            <p:cond delay="0"/>
                                          </p:stCondLst>
                                        </p:cTn>
                                        <p:tgtEl>
                                          <p:spTgt spid="31"/>
                                        </p:tgtEl>
                                      </p:cBhvr>
                                    </p:animEffect>
                                    <p:anim calcmode="lin" valueType="num">
                                      <p:cBhvr>
                                        <p:cTn id="8"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13" dur="26">
                                          <p:stCondLst>
                                            <p:cond delay="650"/>
                                          </p:stCondLst>
                                        </p:cTn>
                                        <p:tgtEl>
                                          <p:spTgt spid="31"/>
                                        </p:tgtEl>
                                      </p:cBhvr>
                                      <p:to x="100000" y="60000"/>
                                    </p:animScale>
                                    <p:animScale>
                                      <p:cBhvr>
                                        <p:cTn id="14" dur="166" decel="50000">
                                          <p:stCondLst>
                                            <p:cond delay="676"/>
                                          </p:stCondLst>
                                        </p:cTn>
                                        <p:tgtEl>
                                          <p:spTgt spid="31"/>
                                        </p:tgtEl>
                                      </p:cBhvr>
                                      <p:to x="100000" y="100000"/>
                                    </p:animScale>
                                    <p:animScale>
                                      <p:cBhvr>
                                        <p:cTn id="15" dur="26">
                                          <p:stCondLst>
                                            <p:cond delay="1312"/>
                                          </p:stCondLst>
                                        </p:cTn>
                                        <p:tgtEl>
                                          <p:spTgt spid="31"/>
                                        </p:tgtEl>
                                      </p:cBhvr>
                                      <p:to x="100000" y="80000"/>
                                    </p:animScale>
                                    <p:animScale>
                                      <p:cBhvr>
                                        <p:cTn id="16" dur="166" decel="50000">
                                          <p:stCondLst>
                                            <p:cond delay="1338"/>
                                          </p:stCondLst>
                                        </p:cTn>
                                        <p:tgtEl>
                                          <p:spTgt spid="31"/>
                                        </p:tgtEl>
                                      </p:cBhvr>
                                      <p:to x="100000" y="100000"/>
                                    </p:animScale>
                                    <p:animScale>
                                      <p:cBhvr>
                                        <p:cTn id="17" dur="26">
                                          <p:stCondLst>
                                            <p:cond delay="1642"/>
                                          </p:stCondLst>
                                        </p:cTn>
                                        <p:tgtEl>
                                          <p:spTgt spid="31"/>
                                        </p:tgtEl>
                                      </p:cBhvr>
                                      <p:to x="100000" y="90000"/>
                                    </p:animScale>
                                    <p:animScale>
                                      <p:cBhvr>
                                        <p:cTn id="18" dur="166" decel="50000">
                                          <p:stCondLst>
                                            <p:cond delay="1668"/>
                                          </p:stCondLst>
                                        </p:cTn>
                                        <p:tgtEl>
                                          <p:spTgt spid="31"/>
                                        </p:tgtEl>
                                      </p:cBhvr>
                                      <p:to x="100000" y="100000"/>
                                    </p:animScale>
                                    <p:animScale>
                                      <p:cBhvr>
                                        <p:cTn id="19" dur="26">
                                          <p:stCondLst>
                                            <p:cond delay="1808"/>
                                          </p:stCondLst>
                                        </p:cTn>
                                        <p:tgtEl>
                                          <p:spTgt spid="31"/>
                                        </p:tgtEl>
                                      </p:cBhvr>
                                      <p:to x="100000" y="95000"/>
                                    </p:animScale>
                                    <p:animScale>
                                      <p:cBhvr>
                                        <p:cTn id="20" dur="166" decel="50000">
                                          <p:stCondLst>
                                            <p:cond delay="1834"/>
                                          </p:stCondLst>
                                        </p:cTn>
                                        <p:tgtEl>
                                          <p:spTgt spid="3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524000" y="5334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4400">
                <a:solidFill>
                  <a:schemeClr val="tx2"/>
                </a:solidFill>
                <a:latin typeface="Times New Roman" panose="02020603050405020304" pitchFamily="18" charset="0"/>
              </a:defRPr>
            </a:lvl1pPr>
            <a:lvl2pPr>
              <a:defRPr kumimoji="1" sz="4400">
                <a:solidFill>
                  <a:schemeClr val="tx2"/>
                </a:solidFill>
                <a:latin typeface="Times New Roman" panose="02020603050405020304" pitchFamily="18" charset="0"/>
              </a:defRPr>
            </a:lvl2pPr>
            <a:lvl3pPr>
              <a:defRPr kumimoji="1" sz="4400">
                <a:solidFill>
                  <a:schemeClr val="tx2"/>
                </a:solidFill>
                <a:latin typeface="Times New Roman" panose="02020603050405020304" pitchFamily="18" charset="0"/>
              </a:defRPr>
            </a:lvl3pPr>
            <a:lvl4pPr>
              <a:defRPr kumimoji="1" sz="4400">
                <a:solidFill>
                  <a:schemeClr val="tx2"/>
                </a:solidFill>
                <a:latin typeface="Times New Roman" panose="02020603050405020304" pitchFamily="18" charset="0"/>
              </a:defRPr>
            </a:lvl4pPr>
            <a:lvl5pPr>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r>
              <a:rPr lang="en-US" altLang="en-US" sz="2400" i="0" dirty="0">
                <a:solidFill>
                  <a:schemeClr val="tx1"/>
                </a:solidFill>
                <a:latin typeface="Calibri Light" panose="020F0302020204030204" pitchFamily="34" charset="0"/>
                <a:cs typeface="Calibri Light" panose="020F0302020204030204" pitchFamily="34" charset="0"/>
              </a:rPr>
              <a:t>Transitivity Improvement 1</a:t>
            </a:r>
          </a:p>
        </p:txBody>
      </p:sp>
      <p:sp>
        <p:nvSpPr>
          <p:cNvPr id="3" name="Text Box 1027"/>
          <p:cNvSpPr txBox="1">
            <a:spLocks noChangeArrowheads="1"/>
          </p:cNvSpPr>
          <p:nvPr/>
        </p:nvSpPr>
        <p:spPr bwMode="auto">
          <a:xfrm>
            <a:off x="609600" y="2667000"/>
            <a:ext cx="2590800" cy="1558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60000"/>
              </a:lnSpc>
              <a:spcBef>
                <a:spcPct val="50000"/>
              </a:spcBef>
            </a:pPr>
            <a:r>
              <a:rPr lang="en-US" altLang="en-US" sz="2400" i="0" dirty="0"/>
              <a:t>Select * from A,B,C</a:t>
            </a:r>
          </a:p>
          <a:p>
            <a:pPr>
              <a:lnSpc>
                <a:spcPct val="60000"/>
              </a:lnSpc>
              <a:spcBef>
                <a:spcPct val="50000"/>
              </a:spcBef>
            </a:pPr>
            <a:r>
              <a:rPr lang="en-US" altLang="en-US" sz="2400" i="0" dirty="0"/>
              <a:t>where </a:t>
            </a:r>
            <a:r>
              <a:rPr lang="en-US" altLang="en-US" sz="2400" i="0" dirty="0" err="1"/>
              <a:t>A.key</a:t>
            </a:r>
            <a:r>
              <a:rPr lang="en-US" altLang="en-US" sz="2400" i="0" dirty="0"/>
              <a:t>=</a:t>
            </a:r>
            <a:r>
              <a:rPr lang="en-US" altLang="en-US" sz="2400" i="0" dirty="0" err="1"/>
              <a:t>B.key</a:t>
            </a:r>
            <a:endParaRPr lang="en-US" altLang="en-US" sz="2400" i="0" dirty="0"/>
          </a:p>
          <a:p>
            <a:pPr>
              <a:lnSpc>
                <a:spcPct val="60000"/>
              </a:lnSpc>
              <a:spcBef>
                <a:spcPct val="50000"/>
              </a:spcBef>
            </a:pPr>
            <a:r>
              <a:rPr lang="en-US" altLang="en-US" sz="2400" i="0" dirty="0"/>
              <a:t>and </a:t>
            </a:r>
            <a:r>
              <a:rPr lang="en-US" altLang="en-US" sz="2400" i="0" dirty="0" err="1"/>
              <a:t>B.key</a:t>
            </a:r>
            <a:r>
              <a:rPr lang="en-US" altLang="en-US" sz="2400" i="0" dirty="0"/>
              <a:t>=</a:t>
            </a:r>
            <a:r>
              <a:rPr lang="en-US" altLang="en-US" sz="2400" i="0" dirty="0" err="1"/>
              <a:t>C.key</a:t>
            </a:r>
            <a:endParaRPr lang="en-US" altLang="en-US" sz="2400" i="0" dirty="0"/>
          </a:p>
          <a:p>
            <a:pPr>
              <a:lnSpc>
                <a:spcPct val="60000"/>
              </a:lnSpc>
              <a:spcBef>
                <a:spcPct val="50000"/>
              </a:spcBef>
            </a:pPr>
            <a:r>
              <a:rPr lang="en-US" altLang="en-US" sz="2400" i="0" dirty="0"/>
              <a:t>and </a:t>
            </a:r>
            <a:r>
              <a:rPr lang="en-US" altLang="en-US" sz="2400" i="0" dirty="0" err="1"/>
              <a:t>C.key</a:t>
            </a:r>
            <a:r>
              <a:rPr lang="en-US" altLang="en-US" sz="2400" i="0" dirty="0"/>
              <a:t>=‘text’</a:t>
            </a:r>
          </a:p>
        </p:txBody>
      </p:sp>
      <p:sp>
        <p:nvSpPr>
          <p:cNvPr id="5" name="Text Box 1029"/>
          <p:cNvSpPr txBox="1">
            <a:spLocks noChangeArrowheads="1"/>
          </p:cNvSpPr>
          <p:nvPr/>
        </p:nvSpPr>
        <p:spPr bwMode="auto">
          <a:xfrm>
            <a:off x="4953000" y="2402921"/>
            <a:ext cx="31242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60000"/>
              </a:lnSpc>
              <a:spcBef>
                <a:spcPct val="50000"/>
              </a:spcBef>
            </a:pPr>
            <a:r>
              <a:rPr lang="en-US" altLang="en-US" sz="2400" i="0" dirty="0"/>
              <a:t>Select * from A,B,C</a:t>
            </a:r>
          </a:p>
          <a:p>
            <a:pPr>
              <a:lnSpc>
                <a:spcPct val="60000"/>
              </a:lnSpc>
              <a:spcBef>
                <a:spcPct val="50000"/>
              </a:spcBef>
            </a:pPr>
            <a:r>
              <a:rPr lang="en-US" altLang="en-US" sz="2400" i="0" dirty="0"/>
              <a:t>where </a:t>
            </a:r>
            <a:r>
              <a:rPr lang="en-US" altLang="en-US" sz="2400" i="0" dirty="0" err="1"/>
              <a:t>A.key</a:t>
            </a:r>
            <a:r>
              <a:rPr lang="en-US" altLang="en-US" sz="2400" i="0" dirty="0"/>
              <a:t>=</a:t>
            </a:r>
            <a:r>
              <a:rPr lang="en-US" altLang="en-US" sz="2400" i="0" dirty="0" err="1"/>
              <a:t>B.key</a:t>
            </a:r>
            <a:endParaRPr lang="en-US" altLang="en-US" sz="2400" i="0" dirty="0"/>
          </a:p>
          <a:p>
            <a:pPr>
              <a:lnSpc>
                <a:spcPct val="60000"/>
              </a:lnSpc>
              <a:spcBef>
                <a:spcPct val="50000"/>
              </a:spcBef>
            </a:pPr>
            <a:r>
              <a:rPr lang="en-US" altLang="en-US" sz="2400" i="0" dirty="0"/>
              <a:t>and </a:t>
            </a:r>
            <a:r>
              <a:rPr lang="en-US" altLang="en-US" sz="2400" i="0" dirty="0" err="1"/>
              <a:t>B.key</a:t>
            </a:r>
            <a:r>
              <a:rPr lang="en-US" altLang="en-US" sz="2400" i="0" dirty="0"/>
              <a:t>=</a:t>
            </a:r>
            <a:r>
              <a:rPr lang="en-US" altLang="en-US" sz="2400" i="0" dirty="0" err="1"/>
              <a:t>C.key</a:t>
            </a:r>
            <a:endParaRPr lang="en-US" altLang="en-US" sz="2400" i="0" dirty="0"/>
          </a:p>
          <a:p>
            <a:pPr>
              <a:lnSpc>
                <a:spcPct val="60000"/>
              </a:lnSpc>
              <a:spcBef>
                <a:spcPct val="50000"/>
              </a:spcBef>
            </a:pPr>
            <a:r>
              <a:rPr lang="en-US" altLang="en-US" sz="2400" i="0" dirty="0"/>
              <a:t>and </a:t>
            </a:r>
            <a:r>
              <a:rPr lang="en-US" altLang="en-US" sz="2400" i="0" dirty="0" err="1"/>
              <a:t>C.key</a:t>
            </a:r>
            <a:r>
              <a:rPr lang="en-US" altLang="en-US" sz="2400" i="0" dirty="0"/>
              <a:t>=‘text’</a:t>
            </a:r>
            <a:r>
              <a:rPr lang="en-US" altLang="en-US" sz="2400" dirty="0"/>
              <a:t> </a:t>
            </a:r>
          </a:p>
          <a:p>
            <a:pPr>
              <a:lnSpc>
                <a:spcPct val="60000"/>
              </a:lnSpc>
              <a:spcBef>
                <a:spcPct val="50000"/>
              </a:spcBef>
            </a:pPr>
            <a:r>
              <a:rPr lang="en-US" altLang="en-US" sz="2400" dirty="0">
                <a:solidFill>
                  <a:srgbClr val="FF3300"/>
                </a:solidFill>
              </a:rPr>
              <a:t>and </a:t>
            </a:r>
            <a:r>
              <a:rPr lang="en-US" altLang="en-US" sz="2400" dirty="0" err="1">
                <a:solidFill>
                  <a:srgbClr val="FF3300"/>
                </a:solidFill>
              </a:rPr>
              <a:t>A.key</a:t>
            </a:r>
            <a:r>
              <a:rPr lang="en-US" altLang="en-US" sz="2400" dirty="0">
                <a:solidFill>
                  <a:srgbClr val="FF3300"/>
                </a:solidFill>
              </a:rPr>
              <a:t>=</a:t>
            </a:r>
            <a:r>
              <a:rPr lang="en-US" altLang="en-US" sz="2400" dirty="0" err="1">
                <a:solidFill>
                  <a:srgbClr val="FF3300"/>
                </a:solidFill>
              </a:rPr>
              <a:t>C.key</a:t>
            </a:r>
            <a:endParaRPr lang="en-US" altLang="en-US" sz="2400" dirty="0">
              <a:solidFill>
                <a:srgbClr val="FF3300"/>
              </a:solidFill>
            </a:endParaRPr>
          </a:p>
          <a:p>
            <a:pPr>
              <a:lnSpc>
                <a:spcPct val="60000"/>
              </a:lnSpc>
              <a:spcBef>
                <a:spcPct val="50000"/>
              </a:spcBef>
            </a:pPr>
            <a:r>
              <a:rPr lang="en-US" altLang="en-US" sz="2400" dirty="0">
                <a:solidFill>
                  <a:srgbClr val="FF3300"/>
                </a:solidFill>
              </a:rPr>
              <a:t>and </a:t>
            </a:r>
            <a:r>
              <a:rPr lang="en-US" altLang="en-US" sz="2400" dirty="0" err="1">
                <a:solidFill>
                  <a:srgbClr val="FF3300"/>
                </a:solidFill>
              </a:rPr>
              <a:t>A.key</a:t>
            </a:r>
            <a:r>
              <a:rPr lang="en-US" altLang="en-US" sz="2400" dirty="0">
                <a:solidFill>
                  <a:srgbClr val="FF3300"/>
                </a:solidFill>
              </a:rPr>
              <a:t>=‘text’</a:t>
            </a:r>
          </a:p>
          <a:p>
            <a:pPr>
              <a:lnSpc>
                <a:spcPct val="60000"/>
              </a:lnSpc>
              <a:spcBef>
                <a:spcPct val="50000"/>
              </a:spcBef>
            </a:pPr>
            <a:r>
              <a:rPr lang="en-US" altLang="en-US" sz="2400" dirty="0">
                <a:solidFill>
                  <a:srgbClr val="FF3300"/>
                </a:solidFill>
              </a:rPr>
              <a:t>and </a:t>
            </a:r>
            <a:r>
              <a:rPr lang="en-US" altLang="en-US" sz="2400" dirty="0" err="1">
                <a:solidFill>
                  <a:srgbClr val="FF3300"/>
                </a:solidFill>
              </a:rPr>
              <a:t>B.key</a:t>
            </a:r>
            <a:r>
              <a:rPr lang="en-US" altLang="en-US" sz="2400" dirty="0">
                <a:solidFill>
                  <a:srgbClr val="FF3300"/>
                </a:solidFill>
              </a:rPr>
              <a:t>=‘text’</a:t>
            </a:r>
          </a:p>
        </p:txBody>
      </p:sp>
    </p:spTree>
    <p:extLst>
      <p:ext uri="{BB962C8B-B14F-4D97-AF65-F5344CB8AC3E}">
        <p14:creationId xmlns:p14="http://schemas.microsoft.com/office/powerpoint/2010/main" val="267834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524000" y="5334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4400">
                <a:solidFill>
                  <a:schemeClr val="tx2"/>
                </a:solidFill>
                <a:latin typeface="Times New Roman" panose="02020603050405020304" pitchFamily="18" charset="0"/>
              </a:defRPr>
            </a:lvl1pPr>
            <a:lvl2pPr>
              <a:defRPr kumimoji="1" sz="4400">
                <a:solidFill>
                  <a:schemeClr val="tx2"/>
                </a:solidFill>
                <a:latin typeface="Times New Roman" panose="02020603050405020304" pitchFamily="18" charset="0"/>
              </a:defRPr>
            </a:lvl2pPr>
            <a:lvl3pPr>
              <a:defRPr kumimoji="1" sz="4400">
                <a:solidFill>
                  <a:schemeClr val="tx2"/>
                </a:solidFill>
                <a:latin typeface="Times New Roman" panose="02020603050405020304" pitchFamily="18" charset="0"/>
              </a:defRPr>
            </a:lvl3pPr>
            <a:lvl4pPr>
              <a:defRPr kumimoji="1" sz="4400">
                <a:solidFill>
                  <a:schemeClr val="tx2"/>
                </a:solidFill>
                <a:latin typeface="Times New Roman" panose="02020603050405020304" pitchFamily="18" charset="0"/>
              </a:defRPr>
            </a:lvl4pPr>
            <a:lvl5pPr>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r>
              <a:rPr lang="en-US" altLang="en-US" sz="2400" i="0" dirty="0">
                <a:solidFill>
                  <a:schemeClr val="tx1"/>
                </a:solidFill>
                <a:latin typeface="Calibri Light" panose="020F0302020204030204" pitchFamily="34" charset="0"/>
                <a:cs typeface="Calibri Light" panose="020F0302020204030204" pitchFamily="34" charset="0"/>
              </a:rPr>
              <a:t>Transitivity Improvement 2</a:t>
            </a:r>
          </a:p>
        </p:txBody>
      </p:sp>
      <p:sp>
        <p:nvSpPr>
          <p:cNvPr id="3" name="Text Box 1027"/>
          <p:cNvSpPr txBox="1">
            <a:spLocks noChangeArrowheads="1"/>
          </p:cNvSpPr>
          <p:nvPr/>
        </p:nvSpPr>
        <p:spPr bwMode="auto">
          <a:xfrm>
            <a:off x="914400" y="1309003"/>
            <a:ext cx="4876800" cy="115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pPr>
            <a:r>
              <a:rPr lang="en-US" altLang="en-US" sz="2400" i="0" dirty="0"/>
              <a:t>Select * from A</a:t>
            </a:r>
          </a:p>
          <a:p>
            <a:pPr>
              <a:lnSpc>
                <a:spcPct val="60000"/>
              </a:lnSpc>
              <a:spcBef>
                <a:spcPct val="50000"/>
              </a:spcBef>
            </a:pPr>
            <a:r>
              <a:rPr lang="en-US" altLang="en-US" sz="2400" i="0" dirty="0"/>
              <a:t>where </a:t>
            </a:r>
            <a:r>
              <a:rPr lang="en-US" altLang="en-US" sz="2400" i="0" dirty="0" err="1"/>
              <a:t>A.key</a:t>
            </a:r>
            <a:r>
              <a:rPr lang="en-US" altLang="en-US" sz="2400" dirty="0"/>
              <a:t> IN (select </a:t>
            </a:r>
            <a:r>
              <a:rPr lang="en-US" altLang="en-US" sz="2400" dirty="0" err="1"/>
              <a:t>B.key</a:t>
            </a:r>
            <a:r>
              <a:rPr lang="en-US" altLang="en-US" sz="2400" dirty="0"/>
              <a:t> from B)</a:t>
            </a:r>
            <a:endParaRPr lang="en-US" altLang="en-US" sz="2400" i="0" dirty="0"/>
          </a:p>
          <a:p>
            <a:pPr>
              <a:lnSpc>
                <a:spcPct val="60000"/>
              </a:lnSpc>
              <a:spcBef>
                <a:spcPct val="50000"/>
              </a:spcBef>
            </a:pPr>
            <a:r>
              <a:rPr lang="en-US" altLang="en-US" sz="2400" i="0" dirty="0"/>
              <a:t>and </a:t>
            </a:r>
            <a:r>
              <a:rPr lang="en-US" altLang="en-US" sz="2400" dirty="0" err="1"/>
              <a:t>A</a:t>
            </a:r>
            <a:r>
              <a:rPr lang="en-US" altLang="en-US" sz="2400" i="0" dirty="0" err="1"/>
              <a:t>.key</a:t>
            </a:r>
            <a:r>
              <a:rPr lang="en-US" altLang="en-US" sz="2400" i="0" dirty="0"/>
              <a:t>&lt;2000</a:t>
            </a:r>
          </a:p>
        </p:txBody>
      </p:sp>
      <p:sp>
        <p:nvSpPr>
          <p:cNvPr id="6" name="Text Box 1027"/>
          <p:cNvSpPr txBox="1">
            <a:spLocks noChangeArrowheads="1"/>
          </p:cNvSpPr>
          <p:nvPr/>
        </p:nvSpPr>
        <p:spPr bwMode="auto">
          <a:xfrm>
            <a:off x="914400" y="3581400"/>
            <a:ext cx="6553200"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60000"/>
              </a:lnSpc>
              <a:spcBef>
                <a:spcPct val="50000"/>
              </a:spcBef>
            </a:pPr>
            <a:r>
              <a:rPr lang="en-US" altLang="en-US" sz="2400" i="0" dirty="0"/>
              <a:t>Select * from A</a:t>
            </a:r>
          </a:p>
          <a:p>
            <a:pPr>
              <a:lnSpc>
                <a:spcPct val="60000"/>
              </a:lnSpc>
              <a:spcBef>
                <a:spcPct val="50000"/>
              </a:spcBef>
            </a:pPr>
            <a:r>
              <a:rPr lang="en-US" altLang="en-US" sz="2400" i="0" dirty="0"/>
              <a:t>where </a:t>
            </a:r>
            <a:r>
              <a:rPr lang="en-US" altLang="en-US" sz="2400" i="0" dirty="0" err="1"/>
              <a:t>A.key</a:t>
            </a:r>
            <a:r>
              <a:rPr lang="en-US" altLang="en-US" sz="2400" dirty="0"/>
              <a:t> exists (select </a:t>
            </a:r>
            <a:r>
              <a:rPr lang="en-US" altLang="en-US" sz="2400" dirty="0" err="1"/>
              <a:t>B.key</a:t>
            </a:r>
            <a:r>
              <a:rPr lang="en-US" altLang="en-US" sz="2400" dirty="0"/>
              <a:t> from B</a:t>
            </a:r>
            <a:endParaRPr lang="en-US" altLang="en-US" sz="2400" i="0" dirty="0"/>
          </a:p>
          <a:p>
            <a:pPr>
              <a:lnSpc>
                <a:spcPct val="60000"/>
              </a:lnSpc>
              <a:spcBef>
                <a:spcPct val="50000"/>
              </a:spcBef>
            </a:pPr>
            <a:r>
              <a:rPr lang="en-US" altLang="en-US" sz="2400" i="0" dirty="0"/>
              <a:t>		where </a:t>
            </a:r>
            <a:r>
              <a:rPr lang="en-US" altLang="en-US" sz="2400" dirty="0" err="1">
                <a:solidFill>
                  <a:srgbClr val="FF0000"/>
                </a:solidFill>
              </a:rPr>
              <a:t>B.key</a:t>
            </a:r>
            <a:r>
              <a:rPr lang="en-US" altLang="en-US" sz="2400" dirty="0">
                <a:solidFill>
                  <a:srgbClr val="FF0000"/>
                </a:solidFill>
              </a:rPr>
              <a:t>&lt;2000</a:t>
            </a:r>
            <a:r>
              <a:rPr lang="en-US" altLang="en-US" sz="2400" i="0" dirty="0"/>
              <a:t>)</a:t>
            </a:r>
          </a:p>
          <a:p>
            <a:pPr>
              <a:lnSpc>
                <a:spcPct val="60000"/>
              </a:lnSpc>
              <a:spcBef>
                <a:spcPct val="50000"/>
              </a:spcBef>
            </a:pPr>
            <a:r>
              <a:rPr lang="en-US" altLang="en-US" sz="2400" dirty="0"/>
              <a:t>and </a:t>
            </a:r>
            <a:r>
              <a:rPr lang="en-US" altLang="en-US" sz="2400" dirty="0" err="1"/>
              <a:t>A.key</a:t>
            </a:r>
            <a:r>
              <a:rPr lang="en-US" altLang="en-US" sz="2400" dirty="0"/>
              <a:t>&lt;2000</a:t>
            </a:r>
          </a:p>
        </p:txBody>
      </p:sp>
      <p:sp>
        <p:nvSpPr>
          <p:cNvPr id="5" name="Down Arrow 4"/>
          <p:cNvSpPr/>
          <p:nvPr/>
        </p:nvSpPr>
        <p:spPr>
          <a:xfrm>
            <a:off x="2590800" y="2590800"/>
            <a:ext cx="9906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rot="20794331">
            <a:off x="3092196" y="4791700"/>
            <a:ext cx="978408" cy="211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470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143000"/>
            <a:ext cx="7315200" cy="1569660"/>
          </a:xfrm>
          <a:prstGeom prst="rect">
            <a:avLst/>
          </a:prstGeom>
        </p:spPr>
        <p:txBody>
          <a:bodyPr wrap="square">
            <a:spAutoFit/>
          </a:bodyPr>
          <a:lstStyle/>
          <a:p>
            <a:r>
              <a:rPr lang="en-US" sz="1600" dirty="0"/>
              <a:t>(select </a:t>
            </a:r>
            <a:r>
              <a:rPr lang="en-US" sz="1600" dirty="0" err="1"/>
              <a:t>A.AnsUserID,A.CfgDateIndex,B.CfgName,A.Sequence</a:t>
            </a:r>
            <a:r>
              <a:rPr lang="en-US" sz="1600" dirty="0"/>
              <a:t> from </a:t>
            </a:r>
            <a:r>
              <a:rPr lang="en-US" sz="1600" dirty="0" err="1"/>
              <a:t>AnsDateStrategy</a:t>
            </a:r>
            <a:r>
              <a:rPr lang="en-US" sz="1600" dirty="0"/>
              <a:t> where </a:t>
            </a:r>
            <a:r>
              <a:rPr lang="en-US" sz="1600" dirty="0" err="1"/>
              <a:t>TenantID</a:t>
            </a:r>
            <a:r>
              <a:rPr lang="en-US" sz="1600" dirty="0"/>
              <a:t>='880050' ) A </a:t>
            </a:r>
          </a:p>
          <a:p>
            <a:r>
              <a:rPr lang="en-US" sz="1600" dirty="0"/>
              <a:t>left join</a:t>
            </a:r>
          </a:p>
          <a:p>
            <a:r>
              <a:rPr lang="en-US" sz="1600" dirty="0"/>
              <a:t>(select * from </a:t>
            </a:r>
            <a:r>
              <a:rPr lang="en-US" sz="1600" dirty="0" err="1"/>
              <a:t>DatetimeCfg</a:t>
            </a:r>
            <a:r>
              <a:rPr lang="en-US" sz="1600" dirty="0"/>
              <a:t> where </a:t>
            </a:r>
            <a:r>
              <a:rPr lang="en-US" sz="1600" dirty="0" err="1"/>
              <a:t>TenantID</a:t>
            </a:r>
            <a:r>
              <a:rPr lang="en-US" sz="1600" dirty="0"/>
              <a:t>='880050') B</a:t>
            </a:r>
          </a:p>
          <a:p>
            <a:r>
              <a:rPr lang="en-US" sz="1600" dirty="0"/>
              <a:t>on </a:t>
            </a:r>
            <a:r>
              <a:rPr lang="en-US" sz="1600" dirty="0" err="1"/>
              <a:t>A.CfgDateIndex</a:t>
            </a:r>
            <a:r>
              <a:rPr lang="en-US" sz="1600" dirty="0"/>
              <a:t>=B.AID </a:t>
            </a:r>
          </a:p>
          <a:p>
            <a:r>
              <a:rPr lang="en-US" sz="1600" dirty="0"/>
              <a:t>where </a:t>
            </a:r>
            <a:r>
              <a:rPr lang="en-US" sz="1600" dirty="0" err="1"/>
              <a:t>A.TenantID</a:t>
            </a:r>
            <a:r>
              <a:rPr lang="en-US" sz="1600" dirty="0"/>
              <a:t>='880050' and </a:t>
            </a:r>
            <a:r>
              <a:rPr lang="en-US" sz="1600" dirty="0" err="1">
                <a:solidFill>
                  <a:schemeClr val="accent5"/>
                </a:solidFill>
              </a:rPr>
              <a:t>A.StrategyID</a:t>
            </a:r>
            <a:r>
              <a:rPr lang="en-US" sz="1600" dirty="0">
                <a:solidFill>
                  <a:schemeClr val="accent5"/>
                </a:solidFill>
              </a:rPr>
              <a:t>='83' </a:t>
            </a:r>
            <a:r>
              <a:rPr lang="en-US" sz="1600" dirty="0"/>
              <a:t>order by </a:t>
            </a:r>
            <a:r>
              <a:rPr lang="en-US" sz="1600" dirty="0" err="1"/>
              <a:t>A.Sequence</a:t>
            </a:r>
            <a:r>
              <a:rPr lang="en-US" sz="1600" dirty="0"/>
              <a:t> </a:t>
            </a:r>
            <a:r>
              <a:rPr lang="en-US" sz="1600" dirty="0" err="1"/>
              <a:t>asc</a:t>
            </a:r>
            <a:endParaRPr lang="en-US" sz="1600" dirty="0"/>
          </a:p>
        </p:txBody>
      </p:sp>
      <p:sp>
        <p:nvSpPr>
          <p:cNvPr id="4" name="Rectangle 1026"/>
          <p:cNvSpPr>
            <a:spLocks noChangeArrowheads="1"/>
          </p:cNvSpPr>
          <p:nvPr/>
        </p:nvSpPr>
        <p:spPr bwMode="auto">
          <a:xfrm>
            <a:off x="1371600" y="401515"/>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4400">
                <a:solidFill>
                  <a:schemeClr val="tx2"/>
                </a:solidFill>
                <a:latin typeface="Times New Roman" panose="02020603050405020304" pitchFamily="18" charset="0"/>
              </a:defRPr>
            </a:lvl1pPr>
            <a:lvl2pPr>
              <a:defRPr kumimoji="1" sz="4400">
                <a:solidFill>
                  <a:schemeClr val="tx2"/>
                </a:solidFill>
                <a:latin typeface="Times New Roman" panose="02020603050405020304" pitchFamily="18" charset="0"/>
              </a:defRPr>
            </a:lvl2pPr>
            <a:lvl3pPr>
              <a:defRPr kumimoji="1" sz="4400">
                <a:solidFill>
                  <a:schemeClr val="tx2"/>
                </a:solidFill>
                <a:latin typeface="Times New Roman" panose="02020603050405020304" pitchFamily="18" charset="0"/>
              </a:defRPr>
            </a:lvl3pPr>
            <a:lvl4pPr>
              <a:defRPr kumimoji="1" sz="4400">
                <a:solidFill>
                  <a:schemeClr val="tx2"/>
                </a:solidFill>
                <a:latin typeface="Times New Roman" panose="02020603050405020304" pitchFamily="18" charset="0"/>
              </a:defRPr>
            </a:lvl4pPr>
            <a:lvl5pPr>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r>
              <a:rPr lang="en-US" altLang="en-US" sz="2400" i="0" dirty="0">
                <a:solidFill>
                  <a:schemeClr val="tx1"/>
                </a:solidFill>
                <a:latin typeface="Calibri Light" panose="020F0302020204030204" pitchFamily="34" charset="0"/>
                <a:cs typeface="Calibri Light" panose="020F0302020204030204" pitchFamily="34" charset="0"/>
              </a:rPr>
              <a:t>Transitivity Improvement Example</a:t>
            </a:r>
          </a:p>
        </p:txBody>
      </p:sp>
      <p:sp>
        <p:nvSpPr>
          <p:cNvPr id="6" name="Text Box 1028"/>
          <p:cNvSpPr txBox="1">
            <a:spLocks noChangeArrowheads="1"/>
          </p:cNvSpPr>
          <p:nvPr/>
        </p:nvSpPr>
        <p:spPr bwMode="auto">
          <a:xfrm>
            <a:off x="457200" y="2807768"/>
            <a:ext cx="7924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i="0" u="sng" dirty="0"/>
              <a:t>Rewrite to:</a:t>
            </a:r>
          </a:p>
        </p:txBody>
      </p:sp>
      <p:grpSp>
        <p:nvGrpSpPr>
          <p:cNvPr id="2" name="Group 1"/>
          <p:cNvGrpSpPr/>
          <p:nvPr/>
        </p:nvGrpSpPr>
        <p:grpSpPr>
          <a:xfrm>
            <a:off x="457200" y="3241430"/>
            <a:ext cx="7315200" cy="1569660"/>
            <a:chOff x="457200" y="3241430"/>
            <a:chExt cx="7315200" cy="1569660"/>
          </a:xfrm>
        </p:grpSpPr>
        <p:sp>
          <p:nvSpPr>
            <p:cNvPr id="5" name="Rectangle 4"/>
            <p:cNvSpPr/>
            <p:nvPr/>
          </p:nvSpPr>
          <p:spPr>
            <a:xfrm>
              <a:off x="457200" y="3241430"/>
              <a:ext cx="7315200" cy="1569660"/>
            </a:xfrm>
            <a:prstGeom prst="rect">
              <a:avLst/>
            </a:prstGeom>
          </p:spPr>
          <p:txBody>
            <a:bodyPr wrap="square">
              <a:spAutoFit/>
            </a:bodyPr>
            <a:lstStyle/>
            <a:p>
              <a:r>
                <a:rPr lang="en-US" sz="1600" dirty="0"/>
                <a:t>(</a:t>
              </a:r>
              <a:r>
                <a:rPr lang="en-US" altLang="zh-CN" sz="1600" dirty="0"/>
                <a:t>select </a:t>
              </a:r>
              <a:r>
                <a:rPr lang="en-US" altLang="zh-CN" sz="1600" dirty="0" err="1"/>
                <a:t>A.AnsUserID,A.CfgDateIndex,B.CfgName,A.Sequence</a:t>
              </a:r>
              <a:r>
                <a:rPr lang="en-US" altLang="zh-CN" sz="1600" dirty="0"/>
                <a:t> from </a:t>
              </a:r>
              <a:r>
                <a:rPr lang="en-US" altLang="zh-CN" sz="1600" dirty="0" err="1"/>
                <a:t>AnsDateStrategy</a:t>
              </a:r>
              <a:r>
                <a:rPr lang="en-US" altLang="zh-CN" sz="1600" dirty="0"/>
                <a:t> where </a:t>
              </a:r>
              <a:r>
                <a:rPr lang="en-US" altLang="zh-CN" sz="1600" dirty="0" err="1"/>
                <a:t>TenantID</a:t>
              </a:r>
              <a:r>
                <a:rPr lang="en-US" altLang="zh-CN" sz="1600" dirty="0"/>
                <a:t>='880050' </a:t>
              </a:r>
              <a:r>
                <a:rPr lang="en-US" sz="1600" dirty="0">
                  <a:solidFill>
                    <a:srgbClr val="FF0000"/>
                  </a:solidFill>
                </a:rPr>
                <a:t>and </a:t>
              </a:r>
              <a:r>
                <a:rPr lang="en-US" sz="1600" dirty="0" err="1">
                  <a:solidFill>
                    <a:srgbClr val="FF0000"/>
                  </a:solidFill>
                </a:rPr>
                <a:t>StrategyID</a:t>
              </a:r>
              <a:r>
                <a:rPr lang="en-US" sz="1600" dirty="0">
                  <a:solidFill>
                    <a:srgbClr val="FF0000"/>
                  </a:solidFill>
                </a:rPr>
                <a:t>='83'</a:t>
              </a:r>
              <a:r>
                <a:rPr lang="en-US" altLang="zh-CN" sz="1600" dirty="0"/>
                <a:t>) A </a:t>
              </a:r>
            </a:p>
            <a:p>
              <a:r>
                <a:rPr lang="en-US" altLang="zh-CN" sz="1600" dirty="0"/>
                <a:t>left join</a:t>
              </a:r>
              <a:endParaRPr lang="en-US" sz="1600" dirty="0"/>
            </a:p>
            <a:p>
              <a:r>
                <a:rPr lang="en-US" altLang="zh-CN" sz="1600" dirty="0"/>
                <a:t>(select * from </a:t>
              </a:r>
              <a:r>
                <a:rPr lang="en-US" altLang="zh-CN" sz="1600" dirty="0" err="1"/>
                <a:t>DatetimeCfg</a:t>
              </a:r>
              <a:r>
                <a:rPr lang="en-US" altLang="zh-CN" sz="1600" dirty="0"/>
                <a:t> where </a:t>
              </a:r>
              <a:r>
                <a:rPr lang="en-US" altLang="zh-CN" sz="1600" dirty="0" err="1"/>
                <a:t>TenantID</a:t>
              </a:r>
              <a:r>
                <a:rPr lang="en-US" altLang="zh-CN" sz="1600" dirty="0"/>
                <a:t>='880050') B</a:t>
              </a:r>
              <a:endParaRPr lang="en-US" sz="1600" dirty="0"/>
            </a:p>
            <a:p>
              <a:r>
                <a:rPr lang="en-US" altLang="zh-CN" sz="1600" dirty="0"/>
                <a:t>on </a:t>
              </a:r>
              <a:r>
                <a:rPr lang="en-US" altLang="zh-CN" sz="1600" dirty="0" err="1"/>
                <a:t>A.CfgDateIndex</a:t>
              </a:r>
              <a:r>
                <a:rPr lang="en-US" altLang="zh-CN" sz="1600" dirty="0"/>
                <a:t>=B.AID </a:t>
              </a:r>
              <a:endParaRPr lang="en-US" sz="1600" dirty="0"/>
            </a:p>
            <a:p>
              <a:r>
                <a:rPr lang="en-US" altLang="zh-CN" sz="1600" dirty="0"/>
                <a:t>where </a:t>
              </a:r>
              <a:r>
                <a:rPr lang="en-US" altLang="zh-CN" sz="1600" dirty="0" err="1"/>
                <a:t>A.TenantID</a:t>
              </a:r>
              <a:r>
                <a:rPr lang="en-US" altLang="zh-CN" sz="1600" dirty="0"/>
                <a:t>='880050' and </a:t>
              </a:r>
              <a:r>
                <a:rPr lang="en-US" altLang="zh-CN" sz="1600" dirty="0" err="1">
                  <a:solidFill>
                    <a:schemeClr val="accent5"/>
                  </a:solidFill>
                </a:rPr>
                <a:t>A.StrategyID</a:t>
              </a:r>
              <a:r>
                <a:rPr lang="en-US" altLang="zh-CN" sz="1600" dirty="0">
                  <a:solidFill>
                    <a:schemeClr val="accent5"/>
                  </a:solidFill>
                </a:rPr>
                <a:t>='83' </a:t>
              </a:r>
              <a:r>
                <a:rPr lang="en-US" altLang="zh-CN" sz="1600" dirty="0"/>
                <a:t>order by </a:t>
              </a:r>
              <a:r>
                <a:rPr lang="en-US" altLang="zh-CN" sz="1600" dirty="0" err="1"/>
                <a:t>A.Sequence</a:t>
              </a:r>
              <a:r>
                <a:rPr lang="en-US" altLang="zh-CN" sz="1600" dirty="0"/>
                <a:t> </a:t>
              </a:r>
              <a:r>
                <a:rPr lang="en-US" altLang="zh-CN" sz="1600" dirty="0" err="1"/>
                <a:t>asc</a:t>
              </a:r>
              <a:endParaRPr lang="en-US" sz="1600" dirty="0"/>
            </a:p>
          </p:txBody>
        </p:sp>
        <p:cxnSp>
          <p:nvCxnSpPr>
            <p:cNvPr id="8" name="Straight Arrow Connector 7"/>
            <p:cNvCxnSpPr/>
            <p:nvPr/>
          </p:nvCxnSpPr>
          <p:spPr>
            <a:xfrm flipH="1" flipV="1">
              <a:off x="3657600" y="3810000"/>
              <a:ext cx="2286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721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p:cNvSpPr>
            <a:spLocks noChangeArrowheads="1"/>
          </p:cNvSpPr>
          <p:nvPr/>
        </p:nvSpPr>
        <p:spPr bwMode="auto">
          <a:xfrm>
            <a:off x="1524000" y="5334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4400">
                <a:solidFill>
                  <a:schemeClr val="tx2"/>
                </a:solidFill>
                <a:latin typeface="Times New Roman" panose="02020603050405020304" pitchFamily="18" charset="0"/>
              </a:defRPr>
            </a:lvl1pPr>
            <a:lvl2pPr>
              <a:defRPr kumimoji="1" sz="4400">
                <a:solidFill>
                  <a:schemeClr val="tx2"/>
                </a:solidFill>
                <a:latin typeface="Times New Roman" panose="02020603050405020304" pitchFamily="18" charset="0"/>
              </a:defRPr>
            </a:lvl2pPr>
            <a:lvl3pPr>
              <a:defRPr kumimoji="1" sz="4400">
                <a:solidFill>
                  <a:schemeClr val="tx2"/>
                </a:solidFill>
                <a:latin typeface="Times New Roman" panose="02020603050405020304" pitchFamily="18" charset="0"/>
              </a:defRPr>
            </a:lvl3pPr>
            <a:lvl4pPr>
              <a:defRPr kumimoji="1" sz="4400">
                <a:solidFill>
                  <a:schemeClr val="tx2"/>
                </a:solidFill>
                <a:latin typeface="Times New Roman" panose="02020603050405020304" pitchFamily="18" charset="0"/>
              </a:defRPr>
            </a:lvl4pPr>
            <a:lvl5pPr>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r>
              <a:rPr lang="en-US" altLang="en-US" sz="2400" i="0" dirty="0">
                <a:solidFill>
                  <a:schemeClr val="tx1"/>
                </a:solidFill>
                <a:latin typeface="Calibri Light" panose="020F0302020204030204" pitchFamily="34" charset="0"/>
                <a:cs typeface="Calibri Light" panose="020F0302020204030204" pitchFamily="34" charset="0"/>
              </a:rPr>
              <a:t>Enable Index Merge</a:t>
            </a:r>
          </a:p>
        </p:txBody>
      </p:sp>
      <p:sp>
        <p:nvSpPr>
          <p:cNvPr id="3" name="TextBox 2"/>
          <p:cNvSpPr txBox="1"/>
          <p:nvPr/>
        </p:nvSpPr>
        <p:spPr>
          <a:xfrm>
            <a:off x="457200" y="990600"/>
            <a:ext cx="4193777" cy="1077218"/>
          </a:xfrm>
          <a:prstGeom prst="rect">
            <a:avLst/>
          </a:prstGeom>
          <a:noFill/>
        </p:spPr>
        <p:txBody>
          <a:bodyPr wrap="none" rtlCol="0">
            <a:spAutoFit/>
          </a:bodyPr>
          <a:lstStyle/>
          <a:p>
            <a:pPr>
              <a:lnSpc>
                <a:spcPct val="80000"/>
              </a:lnSpc>
              <a:buFont typeface="Monotype Sorts" pitchFamily="2" charset="2"/>
              <a:buNone/>
            </a:pPr>
            <a:r>
              <a:rPr lang="en-US" altLang="en-US" sz="1600" dirty="0">
                <a:latin typeface="Courier New" panose="02070309020205020404" pitchFamily="49" charset="0"/>
              </a:rPr>
              <a:t>SELECT A.* </a:t>
            </a:r>
          </a:p>
          <a:p>
            <a:pPr>
              <a:lnSpc>
                <a:spcPct val="80000"/>
              </a:lnSpc>
              <a:buFont typeface="Monotype Sorts" pitchFamily="2" charset="2"/>
              <a:buNone/>
            </a:pPr>
            <a:r>
              <a:rPr lang="en-US" altLang="en-US" sz="1600" dirty="0">
                <a:latin typeface="Courier New" panose="02070309020205020404" pitchFamily="49" charset="0"/>
              </a:rPr>
              <a:t>     FROM A</a:t>
            </a:r>
          </a:p>
          <a:p>
            <a:pPr>
              <a:lnSpc>
                <a:spcPct val="80000"/>
              </a:lnSpc>
              <a:buFont typeface="Monotype Sorts" pitchFamily="2" charset="2"/>
              <a:buNone/>
            </a:pPr>
            <a:r>
              <a:rPr lang="en-US" altLang="en-US" sz="1600" dirty="0">
                <a:latin typeface="Courier New" panose="02070309020205020404" pitchFamily="49" charset="0"/>
              </a:rPr>
              <a:t>    WHERE A.CITY = ‘Zhuhai’ </a:t>
            </a:r>
          </a:p>
          <a:p>
            <a:pPr>
              <a:lnSpc>
                <a:spcPct val="80000"/>
              </a:lnSpc>
              <a:buFont typeface="Monotype Sorts" pitchFamily="2" charset="2"/>
              <a:buNone/>
            </a:pPr>
            <a:r>
              <a:rPr lang="en-US" altLang="en-US" sz="1600" dirty="0">
                <a:latin typeface="Courier New" panose="02070309020205020404" pitchFamily="49" charset="0"/>
              </a:rPr>
              <a:t>	OR A.COUNTRY=‘China’</a:t>
            </a:r>
          </a:p>
          <a:p>
            <a:pPr>
              <a:lnSpc>
                <a:spcPct val="80000"/>
              </a:lnSpc>
              <a:buFont typeface="Monotype Sorts" pitchFamily="2" charset="2"/>
              <a:buNone/>
            </a:pPr>
            <a:r>
              <a:rPr lang="en-US" altLang="en-US" sz="1600" dirty="0">
                <a:latin typeface="Courier New" panose="02070309020205020404" pitchFamily="49" charset="0"/>
              </a:rPr>
              <a:t>	OR A.PROVINCE=‘Guangdong’</a:t>
            </a:r>
          </a:p>
        </p:txBody>
      </p:sp>
      <p:sp>
        <p:nvSpPr>
          <p:cNvPr id="4" name="TextBox 3"/>
          <p:cNvSpPr txBox="1"/>
          <p:nvPr/>
        </p:nvSpPr>
        <p:spPr>
          <a:xfrm>
            <a:off x="457200" y="2286000"/>
            <a:ext cx="8083062" cy="1274195"/>
          </a:xfrm>
          <a:prstGeom prst="rect">
            <a:avLst/>
          </a:prstGeom>
          <a:noFill/>
        </p:spPr>
        <p:txBody>
          <a:bodyPr wrap="square" rtlCol="0">
            <a:spAutoFit/>
          </a:bodyPr>
          <a:lstStyle/>
          <a:p>
            <a:pPr>
              <a:lnSpc>
                <a:spcPct val="80000"/>
              </a:lnSpc>
              <a:buFont typeface="Monotype Sorts" pitchFamily="2" charset="2"/>
              <a:buNone/>
            </a:pPr>
            <a:r>
              <a:rPr lang="en-US" altLang="en-US" sz="1600" dirty="0">
                <a:latin typeface="Courier New" panose="02070309020205020404" pitchFamily="49" charset="0"/>
              </a:rPr>
              <a:t>SELECT A.* </a:t>
            </a:r>
          </a:p>
          <a:p>
            <a:pPr>
              <a:lnSpc>
                <a:spcPct val="80000"/>
              </a:lnSpc>
              <a:buFont typeface="Monotype Sorts" pitchFamily="2" charset="2"/>
              <a:buNone/>
            </a:pPr>
            <a:r>
              <a:rPr lang="en-US" altLang="en-US" sz="1600" dirty="0">
                <a:latin typeface="Courier New" panose="02070309020205020404" pitchFamily="49" charset="0"/>
              </a:rPr>
              <a:t>     FROM A</a:t>
            </a:r>
          </a:p>
          <a:p>
            <a:pPr>
              <a:lnSpc>
                <a:spcPct val="80000"/>
              </a:lnSpc>
              <a:buFont typeface="Monotype Sorts" pitchFamily="2" charset="2"/>
              <a:buNone/>
            </a:pPr>
            <a:r>
              <a:rPr lang="en-US" altLang="en-US" sz="1600" dirty="0">
                <a:latin typeface="Courier New" panose="02070309020205020404" pitchFamily="49" charset="0"/>
              </a:rPr>
              <a:t>    WHERE A.CITY = ‘Zhuhai’ </a:t>
            </a:r>
          </a:p>
          <a:p>
            <a:pPr>
              <a:lnSpc>
                <a:spcPct val="80000"/>
              </a:lnSpc>
              <a:buFont typeface="Monotype Sorts" pitchFamily="2" charset="2"/>
              <a:buNone/>
            </a:pPr>
            <a:r>
              <a:rPr lang="en-US" altLang="en-US" sz="1600" dirty="0">
                <a:latin typeface="Courier New" panose="02070309020205020404" pitchFamily="49" charset="0"/>
              </a:rPr>
              <a:t>	OR A.COUNTRY=‘China’</a:t>
            </a:r>
          </a:p>
          <a:p>
            <a:pPr>
              <a:lnSpc>
                <a:spcPct val="80000"/>
              </a:lnSpc>
              <a:buFont typeface="Monotype Sorts" pitchFamily="2" charset="2"/>
              <a:buNone/>
            </a:pPr>
            <a:r>
              <a:rPr lang="en-US" altLang="en-US" sz="1600" dirty="0">
                <a:latin typeface="Courier New" panose="02070309020205020404" pitchFamily="49" charset="0"/>
              </a:rPr>
              <a:t>	</a:t>
            </a:r>
            <a:r>
              <a:rPr lang="en-US" altLang="en-US" sz="1600" dirty="0">
                <a:solidFill>
                  <a:srgbClr val="FF0000"/>
                </a:solidFill>
                <a:latin typeface="Courier New" panose="02070309020205020404" pitchFamily="49" charset="0"/>
              </a:rPr>
              <a:t>OR</a:t>
            </a:r>
            <a:r>
              <a:rPr lang="en-US" altLang="en-US" sz="1600" dirty="0">
                <a:solidFill>
                  <a:schemeClr val="accent5"/>
                </a:solidFill>
                <a:latin typeface="Courier New" panose="02070309020205020404" pitchFamily="49" charset="0"/>
              </a:rPr>
              <a:t> A.PROVINCE IN (SELECT B.PROVINCE FROM B</a:t>
            </a:r>
          </a:p>
          <a:p>
            <a:pPr>
              <a:lnSpc>
                <a:spcPct val="80000"/>
              </a:lnSpc>
              <a:buFont typeface="Monotype Sorts" pitchFamily="2" charset="2"/>
              <a:buNone/>
            </a:pPr>
            <a:r>
              <a:rPr lang="en-US" altLang="en-US" sz="1600" dirty="0">
                <a:solidFill>
                  <a:schemeClr val="accent5"/>
                </a:solidFill>
                <a:latin typeface="Courier New" panose="02070309020205020404" pitchFamily="49" charset="0"/>
              </a:rPr>
              <a:t>				WHERE AVG(B.POPULATION &gt; 2000000)</a:t>
            </a:r>
          </a:p>
        </p:txBody>
      </p:sp>
      <p:sp>
        <p:nvSpPr>
          <p:cNvPr id="5" name="TextBox 4"/>
          <p:cNvSpPr txBox="1"/>
          <p:nvPr/>
        </p:nvSpPr>
        <p:spPr>
          <a:xfrm>
            <a:off x="457200" y="4343400"/>
            <a:ext cx="8083062" cy="1865126"/>
          </a:xfrm>
          <a:prstGeom prst="rect">
            <a:avLst/>
          </a:prstGeom>
          <a:noFill/>
        </p:spPr>
        <p:txBody>
          <a:bodyPr wrap="square" rtlCol="0">
            <a:spAutoFit/>
          </a:bodyPr>
          <a:lstStyle/>
          <a:p>
            <a:pPr>
              <a:lnSpc>
                <a:spcPct val="80000"/>
              </a:lnSpc>
              <a:buFont typeface="Monotype Sorts" pitchFamily="2" charset="2"/>
              <a:buNone/>
            </a:pPr>
            <a:r>
              <a:rPr lang="en-US" altLang="en-US" sz="1600" dirty="0">
                <a:latin typeface="Courier New" panose="02070309020205020404" pitchFamily="49" charset="0"/>
              </a:rPr>
              <a:t>SELECT A.* </a:t>
            </a:r>
          </a:p>
          <a:p>
            <a:pPr>
              <a:lnSpc>
                <a:spcPct val="80000"/>
              </a:lnSpc>
              <a:buFont typeface="Monotype Sorts" pitchFamily="2" charset="2"/>
              <a:buNone/>
            </a:pPr>
            <a:r>
              <a:rPr lang="en-US" altLang="en-US" sz="1600" dirty="0">
                <a:latin typeface="Courier New" panose="02070309020205020404" pitchFamily="49" charset="0"/>
              </a:rPr>
              <a:t>     FROM A</a:t>
            </a:r>
          </a:p>
          <a:p>
            <a:pPr>
              <a:lnSpc>
                <a:spcPct val="80000"/>
              </a:lnSpc>
              <a:buFont typeface="Monotype Sorts" pitchFamily="2" charset="2"/>
              <a:buNone/>
            </a:pPr>
            <a:r>
              <a:rPr lang="en-US" altLang="en-US" sz="1600" dirty="0">
                <a:latin typeface="Courier New" panose="02070309020205020404" pitchFamily="49" charset="0"/>
              </a:rPr>
              <a:t>    WHERE A.CITY = ‘Zhuhai’ </a:t>
            </a:r>
          </a:p>
          <a:p>
            <a:pPr>
              <a:lnSpc>
                <a:spcPct val="80000"/>
              </a:lnSpc>
              <a:buFont typeface="Monotype Sorts" pitchFamily="2" charset="2"/>
              <a:buNone/>
            </a:pPr>
            <a:r>
              <a:rPr lang="en-US" altLang="en-US" sz="1600" dirty="0">
                <a:latin typeface="Courier New" panose="02070309020205020404" pitchFamily="49" charset="0"/>
              </a:rPr>
              <a:t>	OR A.COUNTRY=‘China’</a:t>
            </a:r>
          </a:p>
          <a:p>
            <a:pPr>
              <a:lnSpc>
                <a:spcPct val="80000"/>
              </a:lnSpc>
              <a:buFont typeface="Monotype Sorts" pitchFamily="2" charset="2"/>
              <a:buNone/>
            </a:pPr>
            <a:r>
              <a:rPr lang="en-US" altLang="en-US" sz="1600" dirty="0">
                <a:solidFill>
                  <a:srgbClr val="FF0000"/>
                </a:solidFill>
                <a:latin typeface="Courier New" panose="02070309020205020404" pitchFamily="49" charset="0"/>
              </a:rPr>
              <a:t>UNION</a:t>
            </a:r>
          </a:p>
          <a:p>
            <a:pPr>
              <a:lnSpc>
                <a:spcPct val="80000"/>
              </a:lnSpc>
              <a:buFont typeface="Monotype Sorts" pitchFamily="2" charset="2"/>
              <a:buNone/>
            </a:pPr>
            <a:r>
              <a:rPr lang="en-US" altLang="en-US" sz="1600" dirty="0">
                <a:solidFill>
                  <a:schemeClr val="accent5"/>
                </a:solidFill>
                <a:latin typeface="Courier New" panose="02070309020205020404" pitchFamily="49" charset="0"/>
              </a:rPr>
              <a:t>SELECT A.* </a:t>
            </a:r>
          </a:p>
          <a:p>
            <a:pPr>
              <a:lnSpc>
                <a:spcPct val="80000"/>
              </a:lnSpc>
              <a:buFont typeface="Monotype Sorts" pitchFamily="2" charset="2"/>
              <a:buNone/>
            </a:pPr>
            <a:r>
              <a:rPr lang="en-US" altLang="en-US" sz="1600" dirty="0">
                <a:solidFill>
                  <a:schemeClr val="accent5"/>
                </a:solidFill>
                <a:latin typeface="Courier New" panose="02070309020205020404" pitchFamily="49" charset="0"/>
              </a:rPr>
              <a:t>     FROM A</a:t>
            </a:r>
          </a:p>
          <a:p>
            <a:pPr>
              <a:lnSpc>
                <a:spcPct val="80000"/>
              </a:lnSpc>
              <a:buFont typeface="Monotype Sorts" pitchFamily="2" charset="2"/>
              <a:buNone/>
            </a:pPr>
            <a:r>
              <a:rPr lang="en-US" altLang="en-US" sz="1600" dirty="0">
                <a:solidFill>
                  <a:schemeClr val="accent5"/>
                </a:solidFill>
                <a:latin typeface="Courier New" panose="02070309020205020404" pitchFamily="49" charset="0"/>
              </a:rPr>
              <a:t>    WHERE A.PROVINCE IN (SELECT B.PROVINCE FROM B</a:t>
            </a:r>
          </a:p>
          <a:p>
            <a:pPr>
              <a:lnSpc>
                <a:spcPct val="80000"/>
              </a:lnSpc>
              <a:buFont typeface="Monotype Sorts" pitchFamily="2" charset="2"/>
              <a:buNone/>
            </a:pPr>
            <a:r>
              <a:rPr lang="en-US" altLang="en-US" sz="1600" dirty="0">
                <a:solidFill>
                  <a:schemeClr val="accent5"/>
                </a:solidFill>
                <a:latin typeface="Courier New" panose="02070309020205020404" pitchFamily="49" charset="0"/>
              </a:rPr>
              <a:t>				WHERE AVG(B.POPULATION &gt; 2000000)</a:t>
            </a:r>
          </a:p>
        </p:txBody>
      </p:sp>
      <p:sp>
        <p:nvSpPr>
          <p:cNvPr id="6" name="TextBox 5"/>
          <p:cNvSpPr txBox="1"/>
          <p:nvPr/>
        </p:nvSpPr>
        <p:spPr>
          <a:xfrm>
            <a:off x="457200" y="3733800"/>
            <a:ext cx="1298753" cy="369332"/>
          </a:xfrm>
          <a:prstGeom prst="rect">
            <a:avLst/>
          </a:prstGeom>
          <a:noFill/>
        </p:spPr>
        <p:txBody>
          <a:bodyPr wrap="none" rtlCol="0">
            <a:spAutoFit/>
          </a:bodyPr>
          <a:lstStyle/>
          <a:p>
            <a:r>
              <a:rPr lang="en-US" b="1" u="sng" dirty="0"/>
              <a:t>Rewrite to :</a:t>
            </a:r>
          </a:p>
        </p:txBody>
      </p:sp>
      <p:sp>
        <p:nvSpPr>
          <p:cNvPr id="7" name="Multiply 6"/>
          <p:cNvSpPr/>
          <p:nvPr/>
        </p:nvSpPr>
        <p:spPr>
          <a:xfrm>
            <a:off x="8229600" y="2790645"/>
            <a:ext cx="914400" cy="914400"/>
          </a:xfrm>
          <a:prstGeom prst="mathMultiply">
            <a:avLst>
              <a:gd name="adj1" fmla="val 748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248176"/>
            <a:ext cx="914518" cy="864219"/>
          </a:xfrm>
          <a:prstGeom prst="rect">
            <a:avLst/>
          </a:prstGeom>
        </p:spPr>
      </p:pic>
    </p:spTree>
    <p:extLst>
      <p:ext uri="{BB962C8B-B14F-4D97-AF65-F5344CB8AC3E}">
        <p14:creationId xmlns:p14="http://schemas.microsoft.com/office/powerpoint/2010/main" val="41010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1676400"/>
            <a:ext cx="7620000" cy="3970318"/>
          </a:xfrm>
          <a:prstGeom prst="rect">
            <a:avLst/>
          </a:prstGeom>
        </p:spPr>
        <p:txBody>
          <a:bodyPr wrap="square">
            <a:spAutoFit/>
          </a:bodyPr>
          <a:lstStyle/>
          <a:p>
            <a:pPr indent="250190"/>
            <a:r>
              <a:rPr lang="en-US" altLang="zh-CN" sz="1400" dirty="0">
                <a:latin typeface="Courier New" panose="02070309020205020404" pitchFamily="49" charset="0"/>
                <a:ea typeface="SimSun" panose="02010600030101010101" pitchFamily="2" charset="-122"/>
              </a:rPr>
              <a:t>SELECT distinct </a:t>
            </a:r>
            <a:r>
              <a:rPr lang="en-US" altLang="zh-CN" sz="1400" dirty="0" err="1">
                <a:latin typeface="Courier New" panose="02070309020205020404" pitchFamily="49" charset="0"/>
                <a:ea typeface="SimSun" panose="02010600030101010101" pitchFamily="2" charset="-122"/>
              </a:rPr>
              <a:t>t.username</a:t>
            </a:r>
            <a:r>
              <a:rPr lang="en-US" altLang="zh-CN" sz="1400" dirty="0">
                <a:latin typeface="Courier New" panose="02070309020205020404" pitchFamily="49" charset="0"/>
                <a:ea typeface="SimSun" panose="02010600030101010101" pitchFamily="2" charset="-122"/>
              </a:rPr>
              <a:t> FROM </a:t>
            </a:r>
            <a:r>
              <a:rPr lang="en-US" altLang="zh-CN" sz="1400" dirty="0" err="1">
                <a:latin typeface="Courier New" panose="02070309020205020404" pitchFamily="49" charset="0"/>
                <a:ea typeface="SimSun" panose="02010600030101010101" pitchFamily="2" charset="-122"/>
              </a:rPr>
              <a:t>ofUser</a:t>
            </a:r>
            <a:r>
              <a:rPr lang="en-US" altLang="zh-CN" sz="1400" dirty="0">
                <a:latin typeface="Courier New" panose="02070309020205020404" pitchFamily="49" charset="0"/>
                <a:ea typeface="SimSun" panose="02010600030101010101" pitchFamily="2" charset="-122"/>
              </a:rPr>
              <a:t> as t </a:t>
            </a:r>
            <a:endParaRPr lang="en-US" sz="1600" dirty="0">
              <a:latin typeface="Courier New" panose="02070309020205020404" pitchFamily="49" charset="0"/>
              <a:ea typeface="Courier New" panose="02070309020205020404" pitchFamily="49" charset="0"/>
            </a:endParaRPr>
          </a:p>
          <a:p>
            <a:pPr indent="250190"/>
            <a:r>
              <a:rPr lang="en-US" altLang="zh-CN" sz="1400" dirty="0">
                <a:latin typeface="Courier New" panose="02070309020205020404" pitchFamily="49" charset="0"/>
                <a:ea typeface="SimSun" panose="02010600030101010101" pitchFamily="2" charset="-122"/>
              </a:rPr>
              <a:t>INNER JOIN </a:t>
            </a:r>
            <a:endParaRPr lang="en-US" sz="1600" dirty="0">
              <a:latin typeface="Courier New" panose="02070309020205020404" pitchFamily="49" charset="0"/>
              <a:ea typeface="Courier New" panose="02070309020205020404" pitchFamily="49" charset="0"/>
            </a:endParaRPr>
          </a:p>
          <a:p>
            <a:pPr indent="250190"/>
            <a:r>
              <a:rPr lang="en-US" altLang="zh-CN" sz="1400" dirty="0">
                <a:latin typeface="Courier New" panose="02070309020205020404" pitchFamily="49" charset="0"/>
                <a:ea typeface="SimSun" panose="02010600030101010101" pitchFamily="2" charset="-122"/>
              </a:rPr>
              <a:t>(SELECT username FROM </a:t>
            </a:r>
            <a:r>
              <a:rPr lang="en-US" altLang="zh-CN" sz="1400" dirty="0" err="1">
                <a:latin typeface="Courier New" panose="02070309020205020404" pitchFamily="49" charset="0"/>
                <a:ea typeface="SimSun" panose="02010600030101010101" pitchFamily="2" charset="-122"/>
              </a:rPr>
              <a:t>ucTenementMember</a:t>
            </a:r>
            <a:r>
              <a:rPr lang="en-US" altLang="zh-CN" sz="1400" dirty="0">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indent="250190"/>
            <a:r>
              <a:rPr lang="en-US" altLang="zh-CN" sz="1400" dirty="0">
                <a:latin typeface="Courier New" panose="02070309020205020404" pitchFamily="49" charset="0"/>
                <a:ea typeface="SimSun" panose="02010600030101010101" pitchFamily="2" charset="-122"/>
              </a:rPr>
              <a:t>WHERE (</a:t>
            </a:r>
            <a:r>
              <a:rPr lang="en-US" altLang="zh-CN" sz="1400" dirty="0" err="1">
                <a:latin typeface="Courier New" panose="02070309020205020404" pitchFamily="49" charset="0"/>
                <a:ea typeface="SimSun" panose="02010600030101010101" pitchFamily="2" charset="-122"/>
              </a:rPr>
              <a:t>tenementId</a:t>
            </a:r>
            <a:r>
              <a:rPr lang="en-US" altLang="zh-CN" sz="1400" dirty="0">
                <a:latin typeface="Courier New" panose="02070309020205020404" pitchFamily="49" charset="0"/>
                <a:ea typeface="SimSun" panose="02010600030101010101" pitchFamily="2" charset="-122"/>
              </a:rPr>
              <a:t> IN ('880001'))) AS tm ON </a:t>
            </a:r>
            <a:r>
              <a:rPr lang="en-US" altLang="zh-CN" sz="1400" dirty="0" err="1">
                <a:latin typeface="Courier New" panose="02070309020205020404" pitchFamily="49" charset="0"/>
                <a:ea typeface="SimSun" panose="02010600030101010101" pitchFamily="2" charset="-122"/>
              </a:rPr>
              <a:t>t.username</a:t>
            </a:r>
            <a:r>
              <a:rPr lang="en-US" altLang="zh-CN" sz="1400" dirty="0">
                <a:latin typeface="Courier New" panose="02070309020205020404" pitchFamily="49" charset="0"/>
                <a:ea typeface="SimSun" panose="02010600030101010101" pitchFamily="2" charset="-122"/>
              </a:rPr>
              <a:t> = </a:t>
            </a:r>
            <a:r>
              <a:rPr lang="en-US" altLang="zh-CN" sz="1400" dirty="0" err="1">
                <a:latin typeface="Courier New" panose="02070309020205020404" pitchFamily="49" charset="0"/>
                <a:ea typeface="SimSun" panose="02010600030101010101" pitchFamily="2" charset="-122"/>
              </a:rPr>
              <a:t>tm.username</a:t>
            </a:r>
            <a:r>
              <a:rPr lang="en-US" altLang="zh-CN" sz="1400" dirty="0">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indent="250190"/>
            <a:r>
              <a:rPr lang="en-US" altLang="zh-CN" sz="1400" dirty="0">
                <a:latin typeface="Courier New" panose="02070309020205020404" pitchFamily="49" charset="0"/>
                <a:ea typeface="SimSun" panose="02010600030101010101" pitchFamily="2" charset="-122"/>
              </a:rPr>
              <a:t>WHERE (</a:t>
            </a:r>
            <a:r>
              <a:rPr lang="en-US" altLang="zh-CN" sz="1400" dirty="0" err="1">
                <a:latin typeface="Courier New" panose="02070309020205020404" pitchFamily="49" charset="0"/>
                <a:ea typeface="SimSun" panose="02010600030101010101" pitchFamily="2" charset="-122"/>
              </a:rPr>
              <a:t>t.username</a:t>
            </a:r>
            <a:r>
              <a:rPr lang="en-US" altLang="zh-CN" sz="1400" dirty="0">
                <a:latin typeface="Courier New" panose="02070309020205020404" pitchFamily="49" charset="0"/>
                <a:ea typeface="SimSun" panose="02010600030101010101" pitchFamily="2" charset="-122"/>
              </a:rPr>
              <a:t> NOT IN (('u1000014','u1000148')) </a:t>
            </a:r>
            <a:endParaRPr lang="en-US" sz="1600" dirty="0">
              <a:latin typeface="Courier New" panose="02070309020205020404" pitchFamily="49" charset="0"/>
              <a:ea typeface="Courier New" panose="02070309020205020404" pitchFamily="49" charset="0"/>
            </a:endParaRPr>
          </a:p>
          <a:p>
            <a:pPr indent="250190"/>
            <a:r>
              <a:rPr lang="en-US" altLang="zh-CN" sz="1400" dirty="0">
                <a:latin typeface="Courier New" panose="02070309020205020404" pitchFamily="49" charset="0"/>
                <a:ea typeface="SimSun" panose="02010600030101010101" pitchFamily="2" charset="-122"/>
              </a:rPr>
              <a:t>AND (status!='lock') </a:t>
            </a:r>
            <a:endParaRPr lang="en-US" sz="1600" dirty="0">
              <a:latin typeface="Courier New" panose="02070309020205020404" pitchFamily="49" charset="0"/>
              <a:ea typeface="Courier New" panose="02070309020205020404" pitchFamily="49" charset="0"/>
            </a:endParaRPr>
          </a:p>
          <a:p>
            <a:pPr indent="250190"/>
            <a:r>
              <a:rPr lang="en-US" altLang="zh-CN" sz="1400" dirty="0">
                <a:latin typeface="Courier New" panose="02070309020205020404" pitchFamily="49" charset="0"/>
                <a:ea typeface="SimSun" panose="02010600030101010101" pitchFamily="2" charset="-122"/>
              </a:rPr>
              <a:t>AND (</a:t>
            </a:r>
            <a:r>
              <a:rPr lang="en-US" altLang="zh-CN" sz="1400" dirty="0" err="1">
                <a:latin typeface="Courier New" panose="02070309020205020404" pitchFamily="49" charset="0"/>
                <a:ea typeface="SimSun" panose="02010600030101010101" pitchFamily="2" charset="-122"/>
              </a:rPr>
              <a:t>t.username</a:t>
            </a:r>
            <a:r>
              <a:rPr lang="en-US" altLang="zh-CN" sz="1400" dirty="0">
                <a:latin typeface="Courier New" panose="02070309020205020404" pitchFamily="49" charset="0"/>
                <a:ea typeface="SimSun" panose="02010600030101010101" pitchFamily="2" charset="-122"/>
              </a:rPr>
              <a:t> in (</a:t>
            </a:r>
            <a:r>
              <a:rPr lang="en-US" altLang="zh-CN" sz="1400" dirty="0">
                <a:solidFill>
                  <a:srgbClr val="1F497D"/>
                </a:solidFill>
                <a:latin typeface="Courier New" panose="02070309020205020404" pitchFamily="49" charset="0"/>
                <a:ea typeface="SimSun" panose="02010600030101010101" pitchFamily="2" charset="-122"/>
              </a:rPr>
              <a:t>SELECT username FROM </a:t>
            </a:r>
            <a:r>
              <a:rPr lang="en-US" altLang="zh-CN" sz="1400" dirty="0" err="1">
                <a:solidFill>
                  <a:srgbClr val="1F497D"/>
                </a:solidFill>
                <a:latin typeface="Courier New" panose="02070309020205020404" pitchFamily="49" charset="0"/>
                <a:ea typeface="SimSun" panose="02010600030101010101" pitchFamily="2" charset="-122"/>
              </a:rPr>
              <a:t>ofUser</a:t>
            </a:r>
            <a:r>
              <a:rPr lang="en-US" altLang="zh-CN" sz="1400" dirty="0">
                <a:solidFill>
                  <a:srgbClr val="1F497D"/>
                </a:solidFill>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marL="1371600" marR="0" indent="457200">
              <a:spcBef>
                <a:spcPts val="0"/>
              </a:spcBef>
              <a:spcAft>
                <a:spcPts val="0"/>
              </a:spcAft>
            </a:pPr>
            <a:r>
              <a:rPr lang="en-US" altLang="zh-CN" sz="1400" dirty="0">
                <a:solidFill>
                  <a:srgbClr val="1F497D"/>
                </a:solidFill>
                <a:latin typeface="Courier New" panose="02070309020205020404" pitchFamily="49" charset="0"/>
                <a:ea typeface="SimSun" panose="02010600030101010101" pitchFamily="2" charset="-122"/>
              </a:rPr>
              <a:t>WHERE (</a:t>
            </a:r>
            <a:r>
              <a:rPr lang="en-US" altLang="zh-CN" sz="1400" dirty="0" err="1">
                <a:solidFill>
                  <a:srgbClr val="1F497D"/>
                </a:solidFill>
                <a:latin typeface="Courier New" panose="02070309020205020404" pitchFamily="49" charset="0"/>
                <a:ea typeface="SimSun" panose="02010600030101010101" pitchFamily="2" charset="-122"/>
              </a:rPr>
              <a:t>t.username</a:t>
            </a:r>
            <a:r>
              <a:rPr lang="en-US" altLang="zh-CN" sz="1400" dirty="0">
                <a:solidFill>
                  <a:srgbClr val="1F497D"/>
                </a:solidFill>
                <a:latin typeface="Courier New" panose="02070309020205020404" pitchFamily="49" charset="0"/>
                <a:ea typeface="SimSun" panose="02010600030101010101" pitchFamily="2" charset="-122"/>
              </a:rPr>
              <a:t>='</a:t>
            </a:r>
            <a:r>
              <a:rPr lang="zh-CN" altLang="en-US" sz="1400" dirty="0">
                <a:solidFill>
                  <a:srgbClr val="1F497D"/>
                </a:solidFill>
                <a:latin typeface="Courier New" panose="02070309020205020404" pitchFamily="49" charset="0"/>
                <a:ea typeface="SimSun" panose="02010600030101010101" pitchFamily="2" charset="-122"/>
              </a:rPr>
              <a:t>查询字符串</a:t>
            </a:r>
            <a:r>
              <a:rPr lang="en-US" altLang="zh-CN" sz="1400" dirty="0">
                <a:solidFill>
                  <a:srgbClr val="1F497D"/>
                </a:solidFill>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marL="1828800" marR="0" indent="457200">
              <a:spcBef>
                <a:spcPts val="0"/>
              </a:spcBef>
              <a:spcAft>
                <a:spcPts val="0"/>
              </a:spcAft>
            </a:pPr>
            <a:r>
              <a:rPr lang="en-US" altLang="zh-CN" sz="1400" dirty="0">
                <a:solidFill>
                  <a:srgbClr val="1F497D"/>
                </a:solidFill>
                <a:latin typeface="Courier New" panose="02070309020205020404" pitchFamily="49" charset="0"/>
                <a:ea typeface="SimSun" panose="02010600030101010101" pitchFamily="2" charset="-122"/>
              </a:rPr>
              <a:t>OR (</a:t>
            </a:r>
            <a:r>
              <a:rPr lang="en-US" altLang="zh-CN" sz="1400" dirty="0" err="1">
                <a:solidFill>
                  <a:srgbClr val="1F497D"/>
                </a:solidFill>
                <a:latin typeface="Courier New" panose="02070309020205020404" pitchFamily="49" charset="0"/>
                <a:ea typeface="SimSun" panose="02010600030101010101" pitchFamily="2" charset="-122"/>
              </a:rPr>
              <a:t>customId</a:t>
            </a:r>
            <a:r>
              <a:rPr lang="en-US" altLang="zh-CN" sz="1400" dirty="0">
                <a:solidFill>
                  <a:srgbClr val="1F497D"/>
                </a:solidFill>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marL="1828800" marR="0" indent="457200">
              <a:spcBef>
                <a:spcPts val="0"/>
              </a:spcBef>
              <a:spcAft>
                <a:spcPts val="0"/>
              </a:spcAft>
            </a:pPr>
            <a:r>
              <a:rPr lang="en-US" altLang="zh-CN" sz="1400" dirty="0">
                <a:solidFill>
                  <a:srgbClr val="1F497D"/>
                </a:solidFill>
                <a:latin typeface="Courier New" panose="02070309020205020404" pitchFamily="49" charset="0"/>
                <a:ea typeface="SimSun" panose="02010600030101010101" pitchFamily="2" charset="-122"/>
              </a:rPr>
              <a:t>OR (phone='') </a:t>
            </a:r>
            <a:endParaRPr lang="en-US" sz="1600" dirty="0">
              <a:latin typeface="Courier New" panose="02070309020205020404" pitchFamily="49" charset="0"/>
              <a:ea typeface="Courier New" panose="02070309020205020404" pitchFamily="49" charset="0"/>
            </a:endParaRPr>
          </a:p>
          <a:p>
            <a:pPr marL="1828800" marR="0" indent="457200">
              <a:spcBef>
                <a:spcPts val="0"/>
              </a:spcBef>
              <a:spcAft>
                <a:spcPts val="0"/>
              </a:spcAft>
            </a:pPr>
            <a:r>
              <a:rPr lang="en-US" altLang="zh-CN" sz="1400" dirty="0">
                <a:solidFill>
                  <a:srgbClr val="1F497D"/>
                </a:solidFill>
                <a:latin typeface="Courier New" panose="02070309020205020404" pitchFamily="49" charset="0"/>
                <a:ea typeface="SimSun" panose="02010600030101010101" pitchFamily="2" charset="-122"/>
              </a:rPr>
              <a:t>OR (email='</a:t>
            </a:r>
            <a:r>
              <a:rPr lang="zh-CN" altLang="en-US" sz="1400" dirty="0">
                <a:solidFill>
                  <a:srgbClr val="1F497D"/>
                </a:solidFill>
                <a:latin typeface="Courier New" panose="02070309020205020404" pitchFamily="49" charset="0"/>
                <a:ea typeface="SimSun" panose="02010600030101010101" pitchFamily="2" charset="-122"/>
              </a:rPr>
              <a:t>查询字符串</a:t>
            </a:r>
            <a:r>
              <a:rPr lang="en-US" altLang="zh-CN" sz="1400" dirty="0">
                <a:solidFill>
                  <a:srgbClr val="1F497D"/>
                </a:solidFill>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marL="1828800" marR="0" indent="457200">
              <a:spcBef>
                <a:spcPts val="0"/>
              </a:spcBef>
              <a:spcAft>
                <a:spcPts val="0"/>
              </a:spcAft>
            </a:pPr>
            <a:r>
              <a:rPr lang="en-US" altLang="zh-CN" sz="1400" dirty="0">
                <a:solidFill>
                  <a:srgbClr val="1F497D"/>
                </a:solidFill>
                <a:latin typeface="Courier New" panose="02070309020205020404" pitchFamily="49" charset="0"/>
                <a:ea typeface="SimSun" panose="02010600030101010101" pitchFamily="2" charset="-122"/>
              </a:rPr>
              <a:t>OR (</a:t>
            </a:r>
            <a:r>
              <a:rPr lang="en-US" altLang="zh-CN" sz="1400" dirty="0" err="1">
                <a:solidFill>
                  <a:srgbClr val="1F497D"/>
                </a:solidFill>
                <a:latin typeface="Courier New" panose="02070309020205020404" pitchFamily="49" charset="0"/>
                <a:ea typeface="SimSun" panose="02010600030101010101" pitchFamily="2" charset="-122"/>
              </a:rPr>
              <a:t>sipAccount</a:t>
            </a:r>
            <a:r>
              <a:rPr lang="en-US" altLang="zh-CN" sz="1400" dirty="0">
                <a:solidFill>
                  <a:srgbClr val="1F497D"/>
                </a:solidFill>
                <a:latin typeface="Courier New" panose="02070309020205020404" pitchFamily="49" charset="0"/>
                <a:ea typeface="SimSun" panose="02010600030101010101" pitchFamily="2" charset="-122"/>
              </a:rPr>
              <a:t>='</a:t>
            </a:r>
            <a:r>
              <a:rPr lang="zh-CN" altLang="en-US" sz="1400" dirty="0">
                <a:solidFill>
                  <a:srgbClr val="1F497D"/>
                </a:solidFill>
                <a:latin typeface="Courier New" panose="02070309020205020404" pitchFamily="49" charset="0"/>
                <a:ea typeface="SimSun" panose="02010600030101010101" pitchFamily="2" charset="-122"/>
              </a:rPr>
              <a:t>查询字符串</a:t>
            </a:r>
            <a:r>
              <a:rPr lang="en-US" altLang="zh-CN" sz="1400" dirty="0">
                <a:solidFill>
                  <a:srgbClr val="1F497D"/>
                </a:solidFill>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marL="1828800" marR="0" indent="457200">
              <a:spcBef>
                <a:spcPts val="0"/>
              </a:spcBef>
              <a:spcAft>
                <a:spcPts val="0"/>
              </a:spcAft>
            </a:pPr>
            <a:r>
              <a:rPr lang="en-US" altLang="zh-CN" sz="1400" dirty="0">
                <a:solidFill>
                  <a:srgbClr val="1F497D"/>
                </a:solidFill>
                <a:latin typeface="Courier New" panose="02070309020205020404" pitchFamily="49" charset="0"/>
                <a:ea typeface="SimSun" panose="02010600030101010101" pitchFamily="2" charset="-122"/>
              </a:rPr>
              <a:t>OR (name LIKE '</a:t>
            </a:r>
            <a:r>
              <a:rPr lang="zh-CN" altLang="en-US" sz="1400" dirty="0">
                <a:solidFill>
                  <a:srgbClr val="1F497D"/>
                </a:solidFill>
                <a:latin typeface="Courier New" panose="02070309020205020404" pitchFamily="49" charset="0"/>
                <a:ea typeface="SimSun" panose="02010600030101010101" pitchFamily="2" charset="-122"/>
              </a:rPr>
              <a:t>查询字符串</a:t>
            </a:r>
            <a:r>
              <a:rPr lang="en-US" altLang="zh-CN" sz="1400" dirty="0">
                <a:solidFill>
                  <a:srgbClr val="1F497D"/>
                </a:solidFill>
                <a:latin typeface="Courier New" panose="02070309020205020404" pitchFamily="49" charset="0"/>
                <a:ea typeface="SimSun" panose="02010600030101010101" pitchFamily="2" charset="-122"/>
              </a:rPr>
              <a:t>') </a:t>
            </a:r>
            <a:endParaRPr lang="en-US" sz="1600" dirty="0">
              <a:latin typeface="Courier New" panose="02070309020205020404" pitchFamily="49" charset="0"/>
              <a:ea typeface="Courier New" panose="02070309020205020404" pitchFamily="49" charset="0"/>
            </a:endParaRPr>
          </a:p>
          <a:p>
            <a:pPr marL="1828800" marR="0" indent="457200">
              <a:spcBef>
                <a:spcPts val="0"/>
              </a:spcBef>
              <a:spcAft>
                <a:spcPts val="0"/>
              </a:spcAft>
            </a:pPr>
            <a:r>
              <a:rPr lang="en-US" altLang="zh-CN" sz="1400" b="1" dirty="0">
                <a:solidFill>
                  <a:srgbClr val="1F497D"/>
                </a:solidFill>
                <a:latin typeface="Courier New" panose="02070309020205020404" pitchFamily="49" charset="0"/>
                <a:ea typeface="SimSun" panose="02010600030101010101" pitchFamily="2" charset="-122"/>
              </a:rPr>
              <a:t>OR (username in(SELECT username FROM </a:t>
            </a:r>
            <a:r>
              <a:rPr lang="en-US" altLang="zh-CN" sz="1400" b="1" dirty="0" err="1">
                <a:solidFill>
                  <a:srgbClr val="1F497D"/>
                </a:solidFill>
                <a:latin typeface="Courier New" panose="02070309020205020404" pitchFamily="49" charset="0"/>
                <a:ea typeface="SimSun" panose="02010600030101010101" pitchFamily="2" charset="-122"/>
              </a:rPr>
              <a:t>ucVCardItem</a:t>
            </a:r>
            <a:r>
              <a:rPr lang="en-US" altLang="zh-CN" sz="1400" b="1" dirty="0">
                <a:solidFill>
                  <a:srgbClr val="1F497D"/>
                </a:solidFill>
                <a:latin typeface="Courier New" panose="02070309020205020404" pitchFamily="49" charset="0"/>
                <a:ea typeface="SimSun" panose="02010600030101010101" pitchFamily="2" charset="-122"/>
              </a:rPr>
              <a:t> </a:t>
            </a:r>
            <a:endParaRPr lang="en-US" sz="1600" b="1" dirty="0">
              <a:latin typeface="Courier New" panose="02070309020205020404" pitchFamily="49" charset="0"/>
              <a:ea typeface="Courier New" panose="02070309020205020404" pitchFamily="49" charset="0"/>
            </a:endParaRPr>
          </a:p>
          <a:p>
            <a:pPr marL="2286000" marR="0" indent="457200">
              <a:spcBef>
                <a:spcPts val="0"/>
              </a:spcBef>
              <a:spcAft>
                <a:spcPts val="0"/>
              </a:spcAft>
            </a:pPr>
            <a:r>
              <a:rPr lang="en-US" altLang="zh-CN" sz="1400" b="1" dirty="0">
                <a:solidFill>
                  <a:srgbClr val="1F497D"/>
                </a:solidFill>
                <a:latin typeface="Courier New" panose="02070309020205020404" pitchFamily="49" charset="0"/>
                <a:ea typeface="SimSun" panose="02010600030101010101" pitchFamily="2" charset="-122"/>
              </a:rPr>
              <a:t>WHERE (</a:t>
            </a:r>
            <a:r>
              <a:rPr lang="en-US" altLang="zh-CN" sz="1400" b="1" dirty="0" err="1">
                <a:solidFill>
                  <a:srgbClr val="1F497D"/>
                </a:solidFill>
                <a:latin typeface="Courier New" panose="02070309020205020404" pitchFamily="49" charset="0"/>
                <a:ea typeface="SimSun" panose="02010600030101010101" pitchFamily="2" charset="-122"/>
              </a:rPr>
              <a:t>itemId</a:t>
            </a:r>
            <a:r>
              <a:rPr lang="en-US" altLang="zh-CN" sz="1400" b="1" dirty="0">
                <a:solidFill>
                  <a:srgbClr val="1F497D"/>
                </a:solidFill>
                <a:latin typeface="Courier New" panose="02070309020205020404" pitchFamily="49" charset="0"/>
                <a:ea typeface="SimSun" panose="02010600030101010101" pitchFamily="2" charset="-122"/>
              </a:rPr>
              <a:t>='</a:t>
            </a:r>
            <a:r>
              <a:rPr lang="en-US" altLang="zh-CN" sz="1400" b="1" dirty="0" err="1">
                <a:solidFill>
                  <a:srgbClr val="1F497D"/>
                </a:solidFill>
                <a:latin typeface="Courier New" panose="02070309020205020404" pitchFamily="49" charset="0"/>
                <a:ea typeface="SimSun" panose="02010600030101010101" pitchFamily="2" charset="-122"/>
              </a:rPr>
              <a:t>extTelephone</a:t>
            </a:r>
            <a:r>
              <a:rPr lang="en-US" altLang="zh-CN" sz="1400" b="1" dirty="0">
                <a:solidFill>
                  <a:srgbClr val="1F497D"/>
                </a:solidFill>
                <a:latin typeface="Courier New" panose="02070309020205020404" pitchFamily="49" charset="0"/>
                <a:ea typeface="SimSun" panose="02010600030101010101" pitchFamily="2" charset="-122"/>
              </a:rPr>
              <a:t>' </a:t>
            </a:r>
            <a:endParaRPr lang="en-US" sz="1600" b="1" dirty="0">
              <a:latin typeface="Courier New" panose="02070309020205020404" pitchFamily="49" charset="0"/>
              <a:ea typeface="Courier New" panose="02070309020205020404" pitchFamily="49" charset="0"/>
            </a:endParaRPr>
          </a:p>
          <a:p>
            <a:pPr marL="2286000" marR="0" indent="457200">
              <a:spcBef>
                <a:spcPts val="0"/>
              </a:spcBef>
              <a:spcAft>
                <a:spcPts val="0"/>
              </a:spcAft>
            </a:pPr>
            <a:r>
              <a:rPr lang="en-US" altLang="zh-CN" sz="1400" b="1" dirty="0">
                <a:solidFill>
                  <a:srgbClr val="1F497D"/>
                </a:solidFill>
                <a:latin typeface="Courier New" panose="02070309020205020404" pitchFamily="49" charset="0"/>
                <a:ea typeface="SimSun" panose="02010600030101010101" pitchFamily="2" charset="-122"/>
              </a:rPr>
              <a:t>AND value='5002' AND </a:t>
            </a:r>
            <a:r>
              <a:rPr lang="en-US" altLang="zh-CN" sz="1400" b="1" dirty="0" err="1">
                <a:solidFill>
                  <a:srgbClr val="1F497D"/>
                </a:solidFill>
                <a:latin typeface="Courier New" panose="02070309020205020404" pitchFamily="49" charset="0"/>
                <a:ea typeface="SimSun" panose="02010600030101010101" pitchFamily="2" charset="-122"/>
              </a:rPr>
              <a:t>tenementId</a:t>
            </a:r>
            <a:r>
              <a:rPr lang="en-US" altLang="zh-CN" sz="1400" b="1" dirty="0">
                <a:solidFill>
                  <a:srgbClr val="1F497D"/>
                </a:solidFill>
                <a:latin typeface="Courier New" panose="02070309020205020404" pitchFamily="49" charset="0"/>
                <a:ea typeface="SimSun" panose="02010600030101010101" pitchFamily="2" charset="-122"/>
              </a:rPr>
              <a:t>='880006')</a:t>
            </a:r>
          </a:p>
          <a:p>
            <a:pPr marL="1371600" marR="0">
              <a:spcBef>
                <a:spcPts val="0"/>
              </a:spcBef>
              <a:spcAft>
                <a:spcPts val="0"/>
              </a:spcAft>
            </a:pPr>
            <a:r>
              <a:rPr lang="en-US" altLang="zh-CN" sz="1400" dirty="0">
                <a:solidFill>
                  <a:srgbClr val="1F497D"/>
                </a:solidFill>
                <a:latin typeface="Courier New" panose="02070309020205020404" pitchFamily="49" charset="0"/>
                <a:ea typeface="SimSun" panose="02010600030101010101" pitchFamily="2" charset="-122"/>
              </a:rPr>
              <a:t>	)</a:t>
            </a:r>
            <a:endParaRPr lang="en-US" sz="1400" dirty="0">
              <a:latin typeface="Courier New" panose="02070309020205020404" pitchFamily="49" charset="0"/>
              <a:ea typeface="Courier New" panose="02070309020205020404" pitchFamily="49" charset="0"/>
            </a:endParaRPr>
          </a:p>
          <a:p>
            <a:pPr marL="457200" marR="0">
              <a:spcBef>
                <a:spcPts val="0"/>
              </a:spcBef>
              <a:spcAft>
                <a:spcPts val="0"/>
              </a:spcAft>
            </a:pPr>
            <a:r>
              <a:rPr lang="en-US" sz="1400" dirty="0">
                <a:latin typeface="Courier New" panose="02070309020205020404" pitchFamily="49" charset="0"/>
                <a:ea typeface="SimSun" panose="02010600030101010101" pitchFamily="2" charset="-122"/>
              </a:rPr>
              <a:t>   </a:t>
            </a:r>
            <a:r>
              <a:rPr lang="en-US" altLang="zh-CN" sz="1400" dirty="0">
                <a:latin typeface="Courier New" panose="02070309020205020404" pitchFamily="49" charset="0"/>
                <a:ea typeface="SimSun" panose="02010600030101010101" pitchFamily="2" charset="-122"/>
              </a:rPr>
              <a:t>))) LIMIT 1,10</a:t>
            </a:r>
            <a:endParaRPr lang="en-US" sz="1400" dirty="0">
              <a:effectLst/>
              <a:latin typeface="Courier New" panose="02070309020205020404" pitchFamily="49" charset="0"/>
              <a:ea typeface="Courier New" panose="02070309020205020404" pitchFamily="49" charset="0"/>
            </a:endParaRPr>
          </a:p>
        </p:txBody>
      </p:sp>
      <p:sp>
        <p:nvSpPr>
          <p:cNvPr id="9" name="TextBox 8"/>
          <p:cNvSpPr txBox="1"/>
          <p:nvPr/>
        </p:nvSpPr>
        <p:spPr>
          <a:xfrm>
            <a:off x="4191000" y="457200"/>
            <a:ext cx="977191" cy="369332"/>
          </a:xfrm>
          <a:prstGeom prst="rect">
            <a:avLst/>
          </a:prstGeom>
          <a:noFill/>
        </p:spPr>
        <p:txBody>
          <a:bodyPr wrap="none" rtlCol="0">
            <a:spAutoFit/>
          </a:bodyPr>
          <a:lstStyle/>
          <a:p>
            <a:r>
              <a:rPr lang="en-US" dirty="0"/>
              <a:t>Example</a:t>
            </a:r>
          </a:p>
        </p:txBody>
      </p:sp>
    </p:spTree>
    <p:extLst>
      <p:ext uri="{BB962C8B-B14F-4D97-AF65-F5344CB8AC3E}">
        <p14:creationId xmlns:p14="http://schemas.microsoft.com/office/powerpoint/2010/main" val="1680330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812385"/>
            <a:ext cx="7086600" cy="1938992"/>
          </a:xfrm>
          <a:prstGeom prst="rect">
            <a:avLst/>
          </a:prstGeom>
        </p:spPr>
        <p:txBody>
          <a:bodyPr wrap="square">
            <a:spAutoFit/>
          </a:bodyPr>
          <a:lstStyle/>
          <a:p>
            <a:pPr lvl="0" indent="250190"/>
            <a:r>
              <a:rPr lang="en-US" altLang="zh-CN" sz="1200" dirty="0">
                <a:solidFill>
                  <a:srgbClr val="1F497D"/>
                </a:solidFill>
                <a:latin typeface="Courier New" panose="02070309020205020404" pitchFamily="49" charset="0"/>
                <a:ea typeface="SimSun" panose="02010600030101010101" pitchFamily="2" charset="-122"/>
              </a:rPr>
              <a:t>SELECT username FROM </a:t>
            </a:r>
            <a:r>
              <a:rPr lang="en-US" altLang="zh-CN" sz="1200" dirty="0" err="1">
                <a:solidFill>
                  <a:srgbClr val="1F497D"/>
                </a:solidFill>
                <a:latin typeface="Courier New" panose="02070309020205020404" pitchFamily="49" charset="0"/>
                <a:ea typeface="SimSun" panose="02010600030101010101" pitchFamily="2" charset="-122"/>
              </a:rPr>
              <a:t>ofUser</a:t>
            </a:r>
            <a:r>
              <a:rPr lang="en-US" altLang="zh-CN" sz="1200" dirty="0">
                <a:solidFill>
                  <a:srgbClr val="1F497D"/>
                </a:solidFill>
                <a:latin typeface="Courier New" panose="02070309020205020404" pitchFamily="49" charset="0"/>
                <a:ea typeface="SimSun" panose="02010600030101010101" pitchFamily="2" charset="-122"/>
              </a:rPr>
              <a:t> </a:t>
            </a:r>
            <a:endParaRPr lang="en-US" sz="1400" dirty="0">
              <a:solidFill>
                <a:prstClr val="black"/>
              </a:solidFill>
              <a:latin typeface="Courier New" panose="02070309020205020404" pitchFamily="49" charset="0"/>
              <a:ea typeface="Courier New" panose="02070309020205020404" pitchFamily="49" charset="0"/>
            </a:endParaRPr>
          </a:p>
          <a:p>
            <a:pPr marL="1371600" lvl="0" indent="457200"/>
            <a:r>
              <a:rPr lang="en-US" altLang="zh-CN" sz="1200" dirty="0">
                <a:solidFill>
                  <a:srgbClr val="1F497D"/>
                </a:solidFill>
                <a:latin typeface="Courier New" panose="02070309020205020404" pitchFamily="49" charset="0"/>
                <a:ea typeface="SimSun" panose="02010600030101010101" pitchFamily="2" charset="-122"/>
              </a:rPr>
              <a:t>WHERE (</a:t>
            </a:r>
            <a:r>
              <a:rPr lang="en-US" altLang="zh-CN" sz="1200" dirty="0" err="1">
                <a:solidFill>
                  <a:srgbClr val="1F497D"/>
                </a:solidFill>
                <a:latin typeface="Courier New" panose="02070309020205020404" pitchFamily="49" charset="0"/>
                <a:ea typeface="SimSun" panose="02010600030101010101" pitchFamily="2" charset="-122"/>
              </a:rPr>
              <a:t>t.username</a:t>
            </a:r>
            <a:r>
              <a:rPr lang="en-US" altLang="zh-CN" sz="1200" dirty="0">
                <a:solidFill>
                  <a:srgbClr val="1F497D"/>
                </a:solidFill>
                <a:latin typeface="Courier New" panose="02070309020205020404" pitchFamily="49" charset="0"/>
                <a:ea typeface="SimSun" panose="02010600030101010101" pitchFamily="2" charset="-122"/>
              </a:rPr>
              <a:t>='</a:t>
            </a:r>
            <a:r>
              <a:rPr lang="zh-CN" altLang="en-US" sz="1200" dirty="0">
                <a:solidFill>
                  <a:srgbClr val="1F497D"/>
                </a:solidFill>
                <a:latin typeface="Courier New" panose="02070309020205020404" pitchFamily="49" charset="0"/>
                <a:ea typeface="SimSun" panose="02010600030101010101" pitchFamily="2" charset="-122"/>
              </a:rPr>
              <a:t>查询字符串</a:t>
            </a:r>
            <a:r>
              <a:rPr lang="en-US" altLang="zh-CN" sz="1200" dirty="0">
                <a:solidFill>
                  <a:srgbClr val="1F497D"/>
                </a:solidFill>
                <a:latin typeface="Courier New" panose="02070309020205020404" pitchFamily="49" charset="0"/>
                <a:ea typeface="SimSun" panose="02010600030101010101" pitchFamily="2" charset="-122"/>
              </a:rPr>
              <a:t>') </a:t>
            </a:r>
            <a:endParaRPr lang="en-US" sz="1400" dirty="0">
              <a:solidFill>
                <a:prstClr val="black"/>
              </a:solidFill>
              <a:latin typeface="Courier New" panose="02070309020205020404" pitchFamily="49" charset="0"/>
              <a:ea typeface="Courier New" panose="02070309020205020404" pitchFamily="49" charset="0"/>
            </a:endParaRPr>
          </a:p>
          <a:p>
            <a:pPr marL="1828800" lvl="0" indent="457200"/>
            <a:r>
              <a:rPr lang="en-US" altLang="zh-CN" sz="1200" dirty="0">
                <a:solidFill>
                  <a:srgbClr val="1F497D"/>
                </a:solidFill>
                <a:latin typeface="Courier New" panose="02070309020205020404" pitchFamily="49" charset="0"/>
                <a:ea typeface="SimSun" panose="02010600030101010101" pitchFamily="2" charset="-122"/>
              </a:rPr>
              <a:t>OR (</a:t>
            </a:r>
            <a:r>
              <a:rPr lang="en-US" altLang="zh-CN" sz="1200" dirty="0" err="1">
                <a:solidFill>
                  <a:srgbClr val="1F497D"/>
                </a:solidFill>
                <a:latin typeface="Courier New" panose="02070309020205020404" pitchFamily="49" charset="0"/>
                <a:ea typeface="SimSun" panose="02010600030101010101" pitchFamily="2" charset="-122"/>
              </a:rPr>
              <a:t>customId</a:t>
            </a:r>
            <a:r>
              <a:rPr lang="en-US" altLang="zh-CN" sz="1200" dirty="0">
                <a:solidFill>
                  <a:srgbClr val="1F497D"/>
                </a:solidFill>
                <a:latin typeface="Courier New" panose="02070309020205020404" pitchFamily="49" charset="0"/>
                <a:ea typeface="SimSun" panose="02010600030101010101" pitchFamily="2" charset="-122"/>
              </a:rPr>
              <a:t>='') </a:t>
            </a:r>
            <a:endParaRPr lang="en-US" sz="1400" dirty="0">
              <a:solidFill>
                <a:prstClr val="black"/>
              </a:solidFill>
              <a:latin typeface="Courier New" panose="02070309020205020404" pitchFamily="49" charset="0"/>
              <a:ea typeface="Courier New" panose="02070309020205020404" pitchFamily="49" charset="0"/>
            </a:endParaRPr>
          </a:p>
          <a:p>
            <a:pPr marL="1828800" lvl="0" indent="457200"/>
            <a:r>
              <a:rPr lang="en-US" altLang="zh-CN" sz="1200" dirty="0">
                <a:solidFill>
                  <a:srgbClr val="1F497D"/>
                </a:solidFill>
                <a:latin typeface="Courier New" panose="02070309020205020404" pitchFamily="49" charset="0"/>
                <a:ea typeface="SimSun" panose="02010600030101010101" pitchFamily="2" charset="-122"/>
              </a:rPr>
              <a:t>OR (phone='') </a:t>
            </a:r>
            <a:endParaRPr lang="en-US" sz="1400" dirty="0">
              <a:solidFill>
                <a:prstClr val="black"/>
              </a:solidFill>
              <a:latin typeface="Courier New" panose="02070309020205020404" pitchFamily="49" charset="0"/>
              <a:ea typeface="Courier New" panose="02070309020205020404" pitchFamily="49" charset="0"/>
            </a:endParaRPr>
          </a:p>
          <a:p>
            <a:pPr marL="1828800" lvl="0" indent="457200"/>
            <a:r>
              <a:rPr lang="en-US" altLang="zh-CN" sz="1200" dirty="0">
                <a:solidFill>
                  <a:srgbClr val="1F497D"/>
                </a:solidFill>
                <a:latin typeface="Courier New" panose="02070309020205020404" pitchFamily="49" charset="0"/>
                <a:ea typeface="SimSun" panose="02010600030101010101" pitchFamily="2" charset="-122"/>
              </a:rPr>
              <a:t>OR (email='</a:t>
            </a:r>
            <a:r>
              <a:rPr lang="zh-CN" altLang="en-US" sz="1200" dirty="0">
                <a:solidFill>
                  <a:srgbClr val="1F497D"/>
                </a:solidFill>
                <a:latin typeface="Courier New" panose="02070309020205020404" pitchFamily="49" charset="0"/>
                <a:ea typeface="SimSun" panose="02010600030101010101" pitchFamily="2" charset="-122"/>
              </a:rPr>
              <a:t>查询字符串</a:t>
            </a:r>
            <a:r>
              <a:rPr lang="en-US" altLang="zh-CN" sz="1200" dirty="0">
                <a:solidFill>
                  <a:srgbClr val="1F497D"/>
                </a:solidFill>
                <a:latin typeface="Courier New" panose="02070309020205020404" pitchFamily="49" charset="0"/>
                <a:ea typeface="SimSun" panose="02010600030101010101" pitchFamily="2" charset="-122"/>
              </a:rPr>
              <a:t>') </a:t>
            </a:r>
            <a:endParaRPr lang="en-US" sz="1400" dirty="0">
              <a:solidFill>
                <a:prstClr val="black"/>
              </a:solidFill>
              <a:latin typeface="Courier New" panose="02070309020205020404" pitchFamily="49" charset="0"/>
              <a:ea typeface="Courier New" panose="02070309020205020404" pitchFamily="49" charset="0"/>
            </a:endParaRPr>
          </a:p>
          <a:p>
            <a:pPr marL="1828800" lvl="0" indent="457200"/>
            <a:r>
              <a:rPr lang="en-US" altLang="zh-CN" sz="1200" dirty="0">
                <a:solidFill>
                  <a:srgbClr val="1F497D"/>
                </a:solidFill>
                <a:latin typeface="Courier New" panose="02070309020205020404" pitchFamily="49" charset="0"/>
                <a:ea typeface="SimSun" panose="02010600030101010101" pitchFamily="2" charset="-122"/>
              </a:rPr>
              <a:t>OR (</a:t>
            </a:r>
            <a:r>
              <a:rPr lang="en-US" altLang="zh-CN" sz="1200" dirty="0" err="1">
                <a:solidFill>
                  <a:srgbClr val="1F497D"/>
                </a:solidFill>
                <a:latin typeface="Courier New" panose="02070309020205020404" pitchFamily="49" charset="0"/>
                <a:ea typeface="SimSun" panose="02010600030101010101" pitchFamily="2" charset="-122"/>
              </a:rPr>
              <a:t>sipAccount</a:t>
            </a:r>
            <a:r>
              <a:rPr lang="en-US" altLang="zh-CN" sz="1200" dirty="0">
                <a:solidFill>
                  <a:srgbClr val="1F497D"/>
                </a:solidFill>
                <a:latin typeface="Courier New" panose="02070309020205020404" pitchFamily="49" charset="0"/>
                <a:ea typeface="SimSun" panose="02010600030101010101" pitchFamily="2" charset="-122"/>
              </a:rPr>
              <a:t>='</a:t>
            </a:r>
            <a:r>
              <a:rPr lang="zh-CN" altLang="en-US" sz="1200" dirty="0">
                <a:solidFill>
                  <a:srgbClr val="1F497D"/>
                </a:solidFill>
                <a:latin typeface="Courier New" panose="02070309020205020404" pitchFamily="49" charset="0"/>
                <a:ea typeface="SimSun" panose="02010600030101010101" pitchFamily="2" charset="-122"/>
              </a:rPr>
              <a:t>查询字符串</a:t>
            </a:r>
            <a:r>
              <a:rPr lang="en-US" altLang="zh-CN" sz="1200" dirty="0">
                <a:solidFill>
                  <a:srgbClr val="1F497D"/>
                </a:solidFill>
                <a:latin typeface="Courier New" panose="02070309020205020404" pitchFamily="49" charset="0"/>
                <a:ea typeface="SimSun" panose="02010600030101010101" pitchFamily="2" charset="-122"/>
              </a:rPr>
              <a:t>') </a:t>
            </a:r>
            <a:endParaRPr lang="en-US" sz="1400" dirty="0">
              <a:solidFill>
                <a:prstClr val="black"/>
              </a:solidFill>
              <a:latin typeface="Courier New" panose="02070309020205020404" pitchFamily="49" charset="0"/>
              <a:ea typeface="Courier New" panose="02070309020205020404" pitchFamily="49" charset="0"/>
            </a:endParaRPr>
          </a:p>
          <a:p>
            <a:pPr marL="1828800" lvl="0" indent="457200"/>
            <a:r>
              <a:rPr lang="en-US" altLang="zh-CN" sz="1200" dirty="0">
                <a:solidFill>
                  <a:srgbClr val="1F497D"/>
                </a:solidFill>
                <a:latin typeface="Courier New" panose="02070309020205020404" pitchFamily="49" charset="0"/>
                <a:ea typeface="SimSun" panose="02010600030101010101" pitchFamily="2" charset="-122"/>
              </a:rPr>
              <a:t>OR (name LIKE '</a:t>
            </a:r>
            <a:r>
              <a:rPr lang="zh-CN" altLang="en-US" sz="1200" dirty="0">
                <a:solidFill>
                  <a:srgbClr val="1F497D"/>
                </a:solidFill>
                <a:latin typeface="Courier New" panose="02070309020205020404" pitchFamily="49" charset="0"/>
                <a:ea typeface="SimSun" panose="02010600030101010101" pitchFamily="2" charset="-122"/>
              </a:rPr>
              <a:t>查询字符串</a:t>
            </a:r>
            <a:r>
              <a:rPr lang="en-US" altLang="zh-CN" sz="1200" dirty="0">
                <a:solidFill>
                  <a:srgbClr val="1F497D"/>
                </a:solidFill>
                <a:latin typeface="Courier New" panose="02070309020205020404" pitchFamily="49" charset="0"/>
                <a:ea typeface="SimSun" panose="02010600030101010101" pitchFamily="2" charset="-122"/>
              </a:rPr>
              <a:t>') </a:t>
            </a:r>
            <a:endParaRPr lang="en-US" sz="1400" dirty="0">
              <a:solidFill>
                <a:prstClr val="black"/>
              </a:solidFill>
              <a:latin typeface="Courier New" panose="02070309020205020404" pitchFamily="49" charset="0"/>
              <a:ea typeface="Courier New" panose="02070309020205020404" pitchFamily="49" charset="0"/>
            </a:endParaRPr>
          </a:p>
          <a:p>
            <a:pPr marL="1828800" lvl="0" indent="457200"/>
            <a:r>
              <a:rPr lang="en-US" altLang="zh-CN" sz="1200" b="1" dirty="0">
                <a:solidFill>
                  <a:srgbClr val="FF0000"/>
                </a:solidFill>
                <a:latin typeface="Courier New" panose="02070309020205020404" pitchFamily="49" charset="0"/>
                <a:ea typeface="SimSun" panose="02010600030101010101" pitchFamily="2" charset="-122"/>
              </a:rPr>
              <a:t>OR</a:t>
            </a:r>
            <a:r>
              <a:rPr lang="en-US" altLang="zh-CN" sz="1200" b="1" dirty="0">
                <a:solidFill>
                  <a:schemeClr val="accent5"/>
                </a:solidFill>
                <a:latin typeface="Courier New" panose="02070309020205020404" pitchFamily="49" charset="0"/>
                <a:ea typeface="SimSun" panose="02010600030101010101" pitchFamily="2" charset="-122"/>
              </a:rPr>
              <a:t> (username in(SELECT username FROM </a:t>
            </a:r>
            <a:r>
              <a:rPr lang="en-US" altLang="zh-CN" sz="1200" b="1" dirty="0" err="1">
                <a:solidFill>
                  <a:schemeClr val="accent5"/>
                </a:solidFill>
                <a:latin typeface="Courier New" panose="02070309020205020404" pitchFamily="49" charset="0"/>
                <a:ea typeface="SimSun" panose="02010600030101010101" pitchFamily="2" charset="-122"/>
              </a:rPr>
              <a:t>ucVCardItem</a:t>
            </a:r>
            <a:r>
              <a:rPr lang="en-US" altLang="zh-CN" sz="1200" b="1" dirty="0">
                <a:solidFill>
                  <a:schemeClr val="accent5"/>
                </a:solidFill>
                <a:latin typeface="Courier New" panose="02070309020205020404" pitchFamily="49" charset="0"/>
                <a:ea typeface="SimSun" panose="02010600030101010101" pitchFamily="2" charset="-122"/>
              </a:rPr>
              <a:t> </a:t>
            </a:r>
            <a:endParaRPr lang="en-US" sz="1400" b="1" dirty="0">
              <a:solidFill>
                <a:schemeClr val="accent5"/>
              </a:solidFill>
              <a:latin typeface="Courier New" panose="02070309020205020404" pitchFamily="49" charset="0"/>
              <a:ea typeface="Courier New" panose="02070309020205020404" pitchFamily="49" charset="0"/>
            </a:endParaRPr>
          </a:p>
          <a:p>
            <a:pPr marL="2286000" lvl="0" indent="457200"/>
            <a:r>
              <a:rPr lang="en-US" altLang="zh-CN" sz="1200" b="1" dirty="0">
                <a:solidFill>
                  <a:schemeClr val="accent5"/>
                </a:solidFill>
                <a:latin typeface="Courier New" panose="02070309020205020404" pitchFamily="49" charset="0"/>
                <a:ea typeface="SimSun" panose="02010600030101010101" pitchFamily="2" charset="-122"/>
              </a:rPr>
              <a:t>WHERE (</a:t>
            </a:r>
            <a:r>
              <a:rPr lang="en-US" altLang="zh-CN" sz="1200" b="1" dirty="0" err="1">
                <a:solidFill>
                  <a:schemeClr val="accent5"/>
                </a:solidFill>
                <a:latin typeface="Courier New" panose="02070309020205020404" pitchFamily="49" charset="0"/>
                <a:ea typeface="SimSun" panose="02010600030101010101" pitchFamily="2" charset="-122"/>
              </a:rPr>
              <a:t>itemId</a:t>
            </a:r>
            <a:r>
              <a:rPr lang="en-US" altLang="zh-CN" sz="1200" b="1" dirty="0">
                <a:solidFill>
                  <a:schemeClr val="accent5"/>
                </a:solidFill>
                <a:latin typeface="Courier New" panose="02070309020205020404" pitchFamily="49" charset="0"/>
                <a:ea typeface="SimSun" panose="02010600030101010101" pitchFamily="2" charset="-122"/>
              </a:rPr>
              <a:t>='</a:t>
            </a:r>
            <a:r>
              <a:rPr lang="en-US" altLang="zh-CN" sz="1200" b="1" dirty="0" err="1">
                <a:solidFill>
                  <a:schemeClr val="accent5"/>
                </a:solidFill>
                <a:latin typeface="Courier New" panose="02070309020205020404" pitchFamily="49" charset="0"/>
                <a:ea typeface="SimSun" panose="02010600030101010101" pitchFamily="2" charset="-122"/>
              </a:rPr>
              <a:t>extTelephone</a:t>
            </a:r>
            <a:r>
              <a:rPr lang="en-US" altLang="zh-CN" sz="1200" b="1" dirty="0">
                <a:solidFill>
                  <a:schemeClr val="accent5"/>
                </a:solidFill>
                <a:latin typeface="Courier New" panose="02070309020205020404" pitchFamily="49" charset="0"/>
                <a:ea typeface="SimSun" panose="02010600030101010101" pitchFamily="2" charset="-122"/>
              </a:rPr>
              <a:t>' </a:t>
            </a:r>
            <a:endParaRPr lang="en-US" sz="1400" b="1" dirty="0">
              <a:solidFill>
                <a:schemeClr val="accent5"/>
              </a:solidFill>
              <a:latin typeface="Courier New" panose="02070309020205020404" pitchFamily="49" charset="0"/>
              <a:ea typeface="Courier New" panose="02070309020205020404" pitchFamily="49" charset="0"/>
            </a:endParaRPr>
          </a:p>
          <a:p>
            <a:pPr marL="2286000" lvl="0" indent="457200"/>
            <a:r>
              <a:rPr lang="en-US" altLang="zh-CN" sz="1200" b="1" dirty="0">
                <a:solidFill>
                  <a:schemeClr val="accent5"/>
                </a:solidFill>
                <a:latin typeface="Courier New" panose="02070309020205020404" pitchFamily="49" charset="0"/>
                <a:ea typeface="SimSun" panose="02010600030101010101" pitchFamily="2" charset="-122"/>
              </a:rPr>
              <a:t>AND value='5002' AND </a:t>
            </a:r>
            <a:r>
              <a:rPr lang="en-US" altLang="zh-CN" sz="1200" b="1" dirty="0" err="1">
                <a:solidFill>
                  <a:schemeClr val="accent5"/>
                </a:solidFill>
                <a:latin typeface="Courier New" panose="02070309020205020404" pitchFamily="49" charset="0"/>
                <a:ea typeface="SimSun" panose="02010600030101010101" pitchFamily="2" charset="-122"/>
              </a:rPr>
              <a:t>tenementId</a:t>
            </a:r>
            <a:r>
              <a:rPr lang="en-US" altLang="zh-CN" sz="1200" b="1" dirty="0">
                <a:solidFill>
                  <a:schemeClr val="accent5"/>
                </a:solidFill>
                <a:latin typeface="Courier New" panose="02070309020205020404" pitchFamily="49" charset="0"/>
                <a:ea typeface="SimSun" panose="02010600030101010101" pitchFamily="2" charset="-122"/>
              </a:rPr>
              <a:t>='880006'</a:t>
            </a:r>
            <a:endParaRPr lang="en-US" sz="2400" dirty="0">
              <a:solidFill>
                <a:schemeClr val="accent5"/>
              </a:solidFill>
            </a:endParaRPr>
          </a:p>
        </p:txBody>
      </p:sp>
      <p:sp>
        <p:nvSpPr>
          <p:cNvPr id="4" name="Rectangle 3"/>
          <p:cNvSpPr/>
          <p:nvPr/>
        </p:nvSpPr>
        <p:spPr>
          <a:xfrm>
            <a:off x="914400" y="3505200"/>
            <a:ext cx="7315200" cy="2616101"/>
          </a:xfrm>
          <a:prstGeom prst="rect">
            <a:avLst/>
          </a:prstGeom>
        </p:spPr>
        <p:txBody>
          <a:bodyPr wrap="square">
            <a:spAutoFit/>
          </a:bodyPr>
          <a:lstStyle/>
          <a:p>
            <a:pPr marL="399415" marR="0">
              <a:spcBef>
                <a:spcPts val="350"/>
              </a:spcBef>
              <a:spcAft>
                <a:spcPts val="0"/>
              </a:spcAft>
            </a:pPr>
            <a:r>
              <a:rPr lang="en-US" altLang="zh-CN" sz="1200" dirty="0">
                <a:latin typeface="Courier New" panose="02070309020205020404" pitchFamily="49" charset="0"/>
                <a:ea typeface="SimSun" panose="02010600030101010101" pitchFamily="2" charset="-122"/>
                <a:cs typeface="Courier New" panose="02070309020205020404" pitchFamily="49" charset="0"/>
              </a:rPr>
              <a:t>SELECT username FROM </a:t>
            </a:r>
            <a:r>
              <a:rPr lang="en-US" altLang="zh-CN" sz="1200" dirty="0" err="1">
                <a:latin typeface="Courier New" panose="02070309020205020404" pitchFamily="49" charset="0"/>
                <a:ea typeface="SimSun" panose="02010600030101010101" pitchFamily="2" charset="-122"/>
                <a:cs typeface="Courier New" panose="02070309020205020404" pitchFamily="49" charset="0"/>
              </a:rPr>
              <a:t>ofUser</a:t>
            </a:r>
            <a:endParaRPr lang="en-US" sz="1200" dirty="0">
              <a:latin typeface="Courier New" panose="02070309020205020404" pitchFamily="49" charset="0"/>
              <a:ea typeface="Courier New" panose="02070309020205020404" pitchFamily="49" charset="0"/>
              <a:cs typeface="Courier New" panose="02070309020205020404" pitchFamily="49" charset="0"/>
            </a:endParaRPr>
          </a:p>
          <a:p>
            <a:pPr marL="1771015" marR="0" indent="57785">
              <a:spcBef>
                <a:spcPts val="350"/>
              </a:spcBef>
              <a:spcAft>
                <a:spcPts val="0"/>
              </a:spcAft>
            </a:pPr>
            <a:r>
              <a:rPr lang="en-US" altLang="zh-CN" sz="1200" dirty="0">
                <a:latin typeface="Courier New" panose="02070309020205020404" pitchFamily="49" charset="0"/>
                <a:ea typeface="SimSun" panose="02010600030101010101" pitchFamily="2" charset="-122"/>
                <a:cs typeface="Courier New" panose="02070309020205020404" pitchFamily="49" charset="0"/>
              </a:rPr>
              <a:t>WHERE (</a:t>
            </a:r>
            <a:r>
              <a:rPr lang="en-US" altLang="zh-CN" sz="1200" dirty="0" err="1">
                <a:latin typeface="Courier New" panose="02070309020205020404" pitchFamily="49" charset="0"/>
                <a:ea typeface="SimSun" panose="02010600030101010101" pitchFamily="2" charset="-122"/>
                <a:cs typeface="Courier New" panose="02070309020205020404" pitchFamily="49" charset="0"/>
              </a:rPr>
              <a:t>t.username</a:t>
            </a:r>
            <a:r>
              <a:rPr lang="en-US" altLang="zh-CN" sz="1200" dirty="0">
                <a:latin typeface="Courier New" panose="02070309020205020404" pitchFamily="49" charset="0"/>
                <a:ea typeface="SimSun" panose="02010600030101010101" pitchFamily="2" charset="-122"/>
                <a:cs typeface="Courier New" panose="02070309020205020404" pitchFamily="49" charset="0"/>
              </a:rPr>
              <a:t>='</a:t>
            </a:r>
            <a:r>
              <a:rPr lang="zh-CN" altLang="en-US" sz="1200" dirty="0">
                <a:latin typeface="Courier New" panose="02070309020205020404" pitchFamily="49" charset="0"/>
                <a:ea typeface="SimSun" panose="02010600030101010101" pitchFamily="2" charset="-122"/>
                <a:cs typeface="Courier New" panose="02070309020205020404" pitchFamily="49" charset="0"/>
              </a:rPr>
              <a:t>查询字符串</a:t>
            </a:r>
            <a:r>
              <a:rPr lang="en-US" altLang="zh-CN" sz="1200" dirty="0">
                <a:latin typeface="Courier New" panose="02070309020205020404" pitchFamily="49" charset="0"/>
                <a:ea typeface="SimSun" panose="02010600030101010101" pitchFamily="2" charset="-122"/>
                <a:cs typeface="Courier New" panose="02070309020205020404" pitchFamily="49" charset="0"/>
              </a:rPr>
              <a:t>')</a:t>
            </a:r>
            <a:endParaRPr lang="en-US" sz="1200" dirty="0">
              <a:latin typeface="Courier New" panose="02070309020205020404" pitchFamily="49" charset="0"/>
              <a:ea typeface="Courier New" panose="02070309020205020404" pitchFamily="49" charset="0"/>
              <a:cs typeface="Courier New" panose="02070309020205020404" pitchFamily="49" charset="0"/>
            </a:endParaRPr>
          </a:p>
          <a:p>
            <a:pPr marL="2170430" marR="0" indent="115570">
              <a:spcBef>
                <a:spcPts val="350"/>
              </a:spcBef>
              <a:spcAft>
                <a:spcPts val="0"/>
              </a:spcAft>
            </a:pPr>
            <a:r>
              <a:rPr lang="en-US" altLang="zh-CN" sz="1200" dirty="0">
                <a:latin typeface="Courier New" panose="02070309020205020404" pitchFamily="49" charset="0"/>
                <a:ea typeface="SimSun" panose="02010600030101010101" pitchFamily="2" charset="-122"/>
                <a:cs typeface="Courier New" panose="02070309020205020404" pitchFamily="49" charset="0"/>
              </a:rPr>
              <a:t>OR (</a:t>
            </a:r>
            <a:r>
              <a:rPr lang="en-US" altLang="zh-CN" sz="1200" dirty="0" err="1">
                <a:latin typeface="Courier New" panose="02070309020205020404" pitchFamily="49" charset="0"/>
                <a:ea typeface="SimSun" panose="02010600030101010101" pitchFamily="2" charset="-122"/>
                <a:cs typeface="Courier New" panose="02070309020205020404" pitchFamily="49" charset="0"/>
              </a:rPr>
              <a:t>customId</a:t>
            </a:r>
            <a:r>
              <a:rPr lang="en-US" altLang="zh-CN" sz="1200" dirty="0">
                <a:latin typeface="Courier New" panose="02070309020205020404" pitchFamily="49" charset="0"/>
                <a:ea typeface="SimSun" panose="02010600030101010101" pitchFamily="2" charset="-122"/>
                <a:cs typeface="Courier New" panose="02070309020205020404" pitchFamily="49" charset="0"/>
              </a:rPr>
              <a:t>='') OR (phone='')</a:t>
            </a:r>
            <a:endParaRPr lang="en-US" sz="1200" dirty="0">
              <a:latin typeface="Courier New" panose="02070309020205020404" pitchFamily="49" charset="0"/>
              <a:ea typeface="Courier New" panose="02070309020205020404" pitchFamily="49" charset="0"/>
              <a:cs typeface="Courier New" panose="02070309020205020404" pitchFamily="49" charset="0"/>
            </a:endParaRPr>
          </a:p>
          <a:p>
            <a:pPr marL="2112645" marR="0" indent="173355">
              <a:spcBef>
                <a:spcPts val="350"/>
              </a:spcBef>
              <a:spcAft>
                <a:spcPts val="0"/>
              </a:spcAft>
            </a:pPr>
            <a:r>
              <a:rPr lang="en-US" altLang="zh-CN" sz="1200" dirty="0">
                <a:latin typeface="Courier New" panose="02070309020205020404" pitchFamily="49" charset="0"/>
                <a:ea typeface="SimSun" panose="02010600030101010101" pitchFamily="2" charset="-122"/>
                <a:cs typeface="Courier New" panose="02070309020205020404" pitchFamily="49" charset="0"/>
              </a:rPr>
              <a:t>OR (email='</a:t>
            </a:r>
            <a:r>
              <a:rPr lang="zh-CN" altLang="en-US" sz="1200" dirty="0">
                <a:latin typeface="Courier New" panose="02070309020205020404" pitchFamily="49" charset="0"/>
                <a:ea typeface="SimSun" panose="02010600030101010101" pitchFamily="2" charset="-122"/>
                <a:cs typeface="Courier New" panose="02070309020205020404" pitchFamily="49" charset="0"/>
              </a:rPr>
              <a:t>查询字符串</a:t>
            </a:r>
            <a:r>
              <a:rPr lang="en-US" altLang="zh-CN" sz="1200" dirty="0">
                <a:latin typeface="Courier New" panose="02070309020205020404" pitchFamily="49" charset="0"/>
                <a:ea typeface="SimSun" panose="02010600030101010101" pitchFamily="2" charset="-122"/>
                <a:cs typeface="Courier New" panose="02070309020205020404" pitchFamily="49" charset="0"/>
              </a:rPr>
              <a:t>')</a:t>
            </a:r>
            <a:endParaRPr lang="en-US" sz="1200" dirty="0">
              <a:latin typeface="Courier New" panose="02070309020205020404" pitchFamily="49" charset="0"/>
              <a:ea typeface="Courier New" panose="02070309020205020404" pitchFamily="49" charset="0"/>
              <a:cs typeface="Courier New" panose="02070309020205020404" pitchFamily="49" charset="0"/>
            </a:endParaRPr>
          </a:p>
          <a:p>
            <a:pPr marL="2054860" marR="0" indent="231140">
              <a:spcBef>
                <a:spcPts val="350"/>
              </a:spcBef>
              <a:spcAft>
                <a:spcPts val="0"/>
              </a:spcAft>
            </a:pPr>
            <a:r>
              <a:rPr lang="en-US" altLang="zh-CN" sz="1200" dirty="0">
                <a:latin typeface="Courier New" panose="02070309020205020404" pitchFamily="49" charset="0"/>
                <a:ea typeface="SimSun" panose="02010600030101010101" pitchFamily="2" charset="-122"/>
                <a:cs typeface="Courier New" panose="02070309020205020404" pitchFamily="49" charset="0"/>
              </a:rPr>
              <a:t>OR (</a:t>
            </a:r>
            <a:r>
              <a:rPr lang="en-US" altLang="zh-CN" sz="1200" dirty="0" err="1">
                <a:latin typeface="Courier New" panose="02070309020205020404" pitchFamily="49" charset="0"/>
                <a:ea typeface="SimSun" panose="02010600030101010101" pitchFamily="2" charset="-122"/>
                <a:cs typeface="Courier New" panose="02070309020205020404" pitchFamily="49" charset="0"/>
              </a:rPr>
              <a:t>sipAccount</a:t>
            </a:r>
            <a:r>
              <a:rPr lang="en-US" altLang="zh-CN" sz="1200" dirty="0">
                <a:latin typeface="Courier New" panose="02070309020205020404" pitchFamily="49" charset="0"/>
                <a:ea typeface="SimSun" panose="02010600030101010101" pitchFamily="2" charset="-122"/>
                <a:cs typeface="Courier New" panose="02070309020205020404" pitchFamily="49" charset="0"/>
              </a:rPr>
              <a:t>='</a:t>
            </a:r>
            <a:r>
              <a:rPr lang="zh-CN" altLang="en-US" sz="1200" dirty="0">
                <a:latin typeface="Courier New" panose="02070309020205020404" pitchFamily="49" charset="0"/>
                <a:ea typeface="SimSun" panose="02010600030101010101" pitchFamily="2" charset="-122"/>
                <a:cs typeface="Courier New" panose="02070309020205020404" pitchFamily="49" charset="0"/>
              </a:rPr>
              <a:t>查询字符串</a:t>
            </a:r>
            <a:r>
              <a:rPr lang="en-US" altLang="zh-CN" sz="1200" dirty="0">
                <a:latin typeface="Courier New" panose="02070309020205020404" pitchFamily="49" charset="0"/>
                <a:ea typeface="SimSun" panose="02010600030101010101" pitchFamily="2" charset="-122"/>
                <a:cs typeface="Courier New" panose="02070309020205020404" pitchFamily="49" charset="0"/>
              </a:rPr>
              <a:t>') </a:t>
            </a:r>
            <a:endParaRPr lang="en-US" sz="1200" dirty="0">
              <a:latin typeface="Courier New" panose="02070309020205020404" pitchFamily="49" charset="0"/>
              <a:ea typeface="Courier New" panose="02070309020205020404" pitchFamily="49" charset="0"/>
              <a:cs typeface="Courier New" panose="02070309020205020404" pitchFamily="49" charset="0"/>
            </a:endParaRPr>
          </a:p>
          <a:p>
            <a:pPr marL="2054860" marR="0" indent="231140">
              <a:spcBef>
                <a:spcPts val="350"/>
              </a:spcBef>
              <a:spcAft>
                <a:spcPts val="0"/>
              </a:spcAft>
            </a:pPr>
            <a:r>
              <a:rPr lang="en-US" altLang="zh-CN" sz="1200" dirty="0">
                <a:latin typeface="Courier New" panose="02070309020205020404" pitchFamily="49" charset="0"/>
                <a:ea typeface="SimSun" panose="02010600030101010101" pitchFamily="2" charset="-122"/>
                <a:cs typeface="Courier New" panose="02070309020205020404" pitchFamily="49" charset="0"/>
              </a:rPr>
              <a:t>OR (name LIKE '</a:t>
            </a:r>
            <a:r>
              <a:rPr lang="zh-CN" altLang="en-US" sz="1200" dirty="0">
                <a:latin typeface="Courier New" panose="02070309020205020404" pitchFamily="49" charset="0"/>
                <a:ea typeface="SimSun" panose="02010600030101010101" pitchFamily="2" charset="-122"/>
                <a:cs typeface="Courier New" panose="02070309020205020404" pitchFamily="49" charset="0"/>
              </a:rPr>
              <a:t>查询字符串</a:t>
            </a:r>
            <a:r>
              <a:rPr lang="en-US" altLang="zh-CN" sz="1200" dirty="0">
                <a:latin typeface="Courier New" panose="02070309020205020404" pitchFamily="49" charset="0"/>
                <a:ea typeface="SimSun" panose="02010600030101010101" pitchFamily="2" charset="-122"/>
                <a:cs typeface="Courier New" panose="02070309020205020404" pitchFamily="49" charset="0"/>
              </a:rPr>
              <a:t>')</a:t>
            </a:r>
            <a:endParaRPr lang="en-US" sz="1200" dirty="0">
              <a:latin typeface="Courier New" panose="02070309020205020404" pitchFamily="49" charset="0"/>
              <a:ea typeface="Courier New" panose="02070309020205020404" pitchFamily="49" charset="0"/>
              <a:cs typeface="Courier New" panose="02070309020205020404" pitchFamily="49" charset="0"/>
            </a:endParaRPr>
          </a:p>
          <a:p>
            <a:r>
              <a:rPr lang="zh-CN" altLang="en-US" sz="1200" dirty="0">
                <a:latin typeface="Courier New" panose="02070309020205020404" pitchFamily="49" charset="0"/>
                <a:ea typeface="SimSun" panose="02010600030101010101" pitchFamily="2" charset="-122"/>
                <a:cs typeface="Courier New" panose="02070309020205020404" pitchFamily="49" charset="0"/>
              </a:rPr>
              <a:t>      </a:t>
            </a:r>
            <a:r>
              <a:rPr lang="en-US" sz="1200" b="1" dirty="0">
                <a:solidFill>
                  <a:srgbClr val="FF0000"/>
                </a:solidFill>
                <a:latin typeface="Courier New" panose="02070309020205020404" pitchFamily="49" charset="0"/>
                <a:ea typeface="SimSun" panose="02010600030101010101" pitchFamily="2" charset="-122"/>
                <a:cs typeface="Courier New" panose="02070309020205020404" pitchFamily="49" charset="0"/>
              </a:rPr>
              <a:t>UNION</a:t>
            </a:r>
            <a:r>
              <a:rPr lang="en-US"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 </a:t>
            </a:r>
          </a:p>
          <a:p>
            <a:r>
              <a:rPr lang="en-US" altLang="zh-CN"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      SELECT username FROM </a:t>
            </a:r>
            <a:r>
              <a:rPr lang="en-US" altLang="zh-CN" sz="1200" b="1" dirty="0" err="1">
                <a:solidFill>
                  <a:schemeClr val="accent5"/>
                </a:solidFill>
                <a:latin typeface="Courier New" panose="02070309020205020404" pitchFamily="49" charset="0"/>
                <a:ea typeface="SimSun" panose="02010600030101010101" pitchFamily="2" charset="-122"/>
                <a:cs typeface="Courier New" panose="02070309020205020404" pitchFamily="49" charset="0"/>
              </a:rPr>
              <a:t>ofUser</a:t>
            </a:r>
            <a:endParaRPr lang="en-US" sz="1200" b="1" dirty="0">
              <a:solidFill>
                <a:schemeClr val="accent5"/>
              </a:solidFill>
              <a:latin typeface="Courier New" panose="02070309020205020404" pitchFamily="49" charset="0"/>
              <a:ea typeface="Courier New" panose="02070309020205020404" pitchFamily="49" charset="0"/>
              <a:cs typeface="Courier New" panose="02070309020205020404" pitchFamily="49" charset="0"/>
            </a:endParaRPr>
          </a:p>
          <a:p>
            <a:pPr marL="1771015" marR="0" indent="57785">
              <a:spcBef>
                <a:spcPts val="350"/>
              </a:spcBef>
              <a:spcAft>
                <a:spcPts val="0"/>
              </a:spcAft>
            </a:pPr>
            <a:r>
              <a:rPr lang="en-US" altLang="zh-CN"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WHERE (username in(SELECT username FROM </a:t>
            </a:r>
            <a:r>
              <a:rPr lang="en-US" altLang="zh-CN" sz="1200" b="1" dirty="0" err="1">
                <a:solidFill>
                  <a:schemeClr val="accent5"/>
                </a:solidFill>
                <a:latin typeface="Courier New" panose="02070309020205020404" pitchFamily="49" charset="0"/>
                <a:ea typeface="SimSun" panose="02010600030101010101" pitchFamily="2" charset="-122"/>
                <a:cs typeface="Courier New" panose="02070309020205020404" pitchFamily="49" charset="0"/>
              </a:rPr>
              <a:t>ucVCardItem</a:t>
            </a:r>
            <a:endParaRPr lang="en-US" sz="1200" b="1" dirty="0">
              <a:solidFill>
                <a:schemeClr val="accent5"/>
              </a:solidFill>
              <a:latin typeface="Courier New" panose="02070309020205020404" pitchFamily="49" charset="0"/>
              <a:ea typeface="Courier New" panose="02070309020205020404" pitchFamily="49" charset="0"/>
              <a:cs typeface="Courier New" panose="02070309020205020404" pitchFamily="49" charset="0"/>
            </a:endParaRPr>
          </a:p>
          <a:p>
            <a:pPr marL="2286000" marR="0" indent="457200">
              <a:spcBef>
                <a:spcPts val="0"/>
              </a:spcBef>
              <a:spcAft>
                <a:spcPts val="0"/>
              </a:spcAft>
            </a:pPr>
            <a:r>
              <a:rPr lang="en-US" altLang="zh-CN"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WHERE (</a:t>
            </a:r>
            <a:r>
              <a:rPr lang="en-US" altLang="zh-CN" sz="1200" b="1" dirty="0" err="1">
                <a:solidFill>
                  <a:schemeClr val="accent5"/>
                </a:solidFill>
                <a:latin typeface="Courier New" panose="02070309020205020404" pitchFamily="49" charset="0"/>
                <a:ea typeface="SimSun" panose="02010600030101010101" pitchFamily="2" charset="-122"/>
                <a:cs typeface="Courier New" panose="02070309020205020404" pitchFamily="49" charset="0"/>
              </a:rPr>
              <a:t>itemId</a:t>
            </a:r>
            <a:r>
              <a:rPr lang="en-US" altLang="zh-CN"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a:t>
            </a:r>
            <a:r>
              <a:rPr lang="en-US" altLang="zh-CN" sz="1200" b="1" dirty="0" err="1">
                <a:solidFill>
                  <a:schemeClr val="accent5"/>
                </a:solidFill>
                <a:latin typeface="Courier New" panose="02070309020205020404" pitchFamily="49" charset="0"/>
                <a:ea typeface="SimSun" panose="02010600030101010101" pitchFamily="2" charset="-122"/>
                <a:cs typeface="Courier New" panose="02070309020205020404" pitchFamily="49" charset="0"/>
              </a:rPr>
              <a:t>extTelephone</a:t>
            </a:r>
            <a:r>
              <a:rPr lang="en-US" altLang="zh-CN"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 AND value='5002' </a:t>
            </a:r>
            <a:endParaRPr lang="en-US" sz="1200" b="1" dirty="0">
              <a:solidFill>
                <a:schemeClr val="accent5"/>
              </a:solidFill>
              <a:latin typeface="Courier New" panose="02070309020205020404" pitchFamily="49" charset="0"/>
              <a:ea typeface="Courier New" panose="02070309020205020404" pitchFamily="49" charset="0"/>
              <a:cs typeface="Courier New" panose="02070309020205020404" pitchFamily="49" charset="0"/>
            </a:endParaRPr>
          </a:p>
          <a:p>
            <a:pPr marL="2286000" marR="0" indent="457200">
              <a:spcBef>
                <a:spcPts val="0"/>
              </a:spcBef>
              <a:spcAft>
                <a:spcPts val="0"/>
              </a:spcAft>
            </a:pPr>
            <a:r>
              <a:rPr lang="en-US" altLang="zh-CN"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AND </a:t>
            </a:r>
            <a:r>
              <a:rPr lang="en-US" altLang="zh-CN" sz="1200" b="1" dirty="0" err="1">
                <a:solidFill>
                  <a:schemeClr val="accent5"/>
                </a:solidFill>
                <a:latin typeface="Courier New" panose="02070309020205020404" pitchFamily="49" charset="0"/>
                <a:ea typeface="SimSun" panose="02010600030101010101" pitchFamily="2" charset="-122"/>
                <a:cs typeface="Courier New" panose="02070309020205020404" pitchFamily="49" charset="0"/>
              </a:rPr>
              <a:t>tenementId</a:t>
            </a:r>
            <a:r>
              <a:rPr lang="en-US" altLang="zh-CN"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='880006') </a:t>
            </a:r>
            <a:r>
              <a:rPr lang="en-US" sz="1200" b="1" dirty="0">
                <a:solidFill>
                  <a:schemeClr val="accent5"/>
                </a:solidFill>
                <a:latin typeface="Courier New" panose="02070309020205020404" pitchFamily="49" charset="0"/>
                <a:ea typeface="SimSun" panose="02010600030101010101" pitchFamily="2" charset="-122"/>
                <a:cs typeface="Courier New" panose="02070309020205020404" pitchFamily="49" charset="0"/>
              </a:rPr>
              <a:t>/*composite index may need */</a:t>
            </a:r>
            <a:endParaRPr lang="en-US" sz="1200" b="1" dirty="0">
              <a:solidFill>
                <a:schemeClr val="accent5"/>
              </a:solidFill>
              <a:effectLst/>
              <a:latin typeface="Courier New" panose="02070309020205020404" pitchFamily="49" charset="0"/>
              <a:ea typeface="Courier New" panose="02070309020205020404" pitchFamily="49" charset="0"/>
              <a:cs typeface="Courier New" panose="02070309020205020404" pitchFamily="49" charset="0"/>
            </a:endParaRPr>
          </a:p>
        </p:txBody>
      </p:sp>
      <p:sp>
        <p:nvSpPr>
          <p:cNvPr id="5" name="Down Arrow 4"/>
          <p:cNvSpPr/>
          <p:nvPr/>
        </p:nvSpPr>
        <p:spPr>
          <a:xfrm>
            <a:off x="2590800" y="2926451"/>
            <a:ext cx="5334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555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4343400" cy="1107996"/>
          </a:xfrm>
          <a:prstGeom prst="rect">
            <a:avLst/>
          </a:prstGeom>
        </p:spPr>
        <p:txBody>
          <a:bodyPr wrap="square">
            <a:spAutoFit/>
          </a:bodyPr>
          <a:lstStyle/>
          <a:p>
            <a:r>
              <a:rPr lang="en-US" sz="1100" dirty="0"/>
              <a:t> USE {INDEX|KEY}</a:t>
            </a:r>
          </a:p>
          <a:p>
            <a:r>
              <a:rPr lang="en-US" sz="1100" dirty="0"/>
              <a:t>       [{FOR {JOIN|ORDER BY|GROUP BY}] ([</a:t>
            </a:r>
            <a:r>
              <a:rPr lang="en-US" sz="1100" dirty="0" err="1"/>
              <a:t>index_list</a:t>
            </a:r>
            <a:r>
              <a:rPr lang="en-US" sz="1100" dirty="0"/>
              <a:t>])</a:t>
            </a:r>
          </a:p>
          <a:p>
            <a:r>
              <a:rPr lang="en-US" sz="1100" dirty="0"/>
              <a:t>   | IGNORE {INDEX|KEY}</a:t>
            </a:r>
          </a:p>
          <a:p>
            <a:r>
              <a:rPr lang="en-US" sz="1100" dirty="0"/>
              <a:t>       [{FOR {JOIN|ORDER BY|GROUP BY}] (</a:t>
            </a:r>
            <a:r>
              <a:rPr lang="en-US" sz="1100" dirty="0" err="1"/>
              <a:t>index_list</a:t>
            </a:r>
            <a:r>
              <a:rPr lang="en-US" sz="1100" dirty="0"/>
              <a:t>)</a:t>
            </a:r>
          </a:p>
          <a:p>
            <a:r>
              <a:rPr lang="en-US" sz="1100" dirty="0"/>
              <a:t>   | FORCE {INDEX|KEY}</a:t>
            </a:r>
          </a:p>
          <a:p>
            <a:r>
              <a:rPr lang="en-US" sz="1100" dirty="0"/>
              <a:t>       [{FOR {JOIN|ORDER BY|GROUP BY}] (</a:t>
            </a:r>
            <a:r>
              <a:rPr lang="en-US" sz="1100" dirty="0" err="1"/>
              <a:t>index_list</a:t>
            </a:r>
            <a:r>
              <a:rPr lang="en-US" sz="1100" dirty="0"/>
              <a:t>)</a:t>
            </a:r>
          </a:p>
        </p:txBody>
      </p:sp>
      <p:sp>
        <p:nvSpPr>
          <p:cNvPr id="3" name="Rectangle 1026"/>
          <p:cNvSpPr>
            <a:spLocks noChangeArrowheads="1"/>
          </p:cNvSpPr>
          <p:nvPr/>
        </p:nvSpPr>
        <p:spPr bwMode="auto">
          <a:xfrm>
            <a:off x="1524000" y="533400"/>
            <a:ext cx="6400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4400">
                <a:solidFill>
                  <a:schemeClr val="tx2"/>
                </a:solidFill>
                <a:latin typeface="Times New Roman" panose="02020603050405020304" pitchFamily="18" charset="0"/>
              </a:defRPr>
            </a:lvl1pPr>
            <a:lvl2pPr>
              <a:defRPr kumimoji="1" sz="4400">
                <a:solidFill>
                  <a:schemeClr val="tx2"/>
                </a:solidFill>
                <a:latin typeface="Times New Roman" panose="02020603050405020304" pitchFamily="18" charset="0"/>
              </a:defRPr>
            </a:lvl2pPr>
            <a:lvl3pPr>
              <a:defRPr kumimoji="1" sz="4400">
                <a:solidFill>
                  <a:schemeClr val="tx2"/>
                </a:solidFill>
                <a:latin typeface="Times New Roman" panose="02020603050405020304" pitchFamily="18" charset="0"/>
              </a:defRPr>
            </a:lvl3pPr>
            <a:lvl4pPr>
              <a:defRPr kumimoji="1" sz="4400">
                <a:solidFill>
                  <a:schemeClr val="tx2"/>
                </a:solidFill>
                <a:latin typeface="Times New Roman" panose="02020603050405020304" pitchFamily="18" charset="0"/>
              </a:defRPr>
            </a:lvl4pPr>
            <a:lvl5pPr>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r>
              <a:rPr lang="en-US" altLang="en-US" sz="2400" b="1" i="0" dirty="0">
                <a:solidFill>
                  <a:schemeClr val="tx1"/>
                </a:solidFill>
                <a:latin typeface="Calibri Light" panose="020F0302020204030204" pitchFamily="34" charset="0"/>
                <a:cs typeface="Calibri Light" panose="020F0302020204030204" pitchFamily="34" charset="0"/>
              </a:rPr>
              <a:t>Use Query Hints </a:t>
            </a:r>
            <a:r>
              <a:rPr lang="en-US" altLang="en-US" sz="2400" b="1" dirty="0">
                <a:solidFill>
                  <a:schemeClr val="tx1"/>
                </a:solidFill>
                <a:latin typeface="Calibri Light" panose="020F0302020204030204" pitchFamily="34" charset="0"/>
                <a:cs typeface="Calibri Light" panose="020F0302020204030204" pitchFamily="34" charset="0"/>
              </a:rPr>
              <a:t>to Control</a:t>
            </a:r>
            <a:r>
              <a:rPr lang="en-US" altLang="en-US" sz="2400" b="1" i="0" dirty="0">
                <a:solidFill>
                  <a:schemeClr val="tx1"/>
                </a:solidFill>
                <a:latin typeface="Calibri Light" panose="020F0302020204030204" pitchFamily="34" charset="0"/>
                <a:cs typeface="Calibri Light" panose="020F0302020204030204" pitchFamily="34" charset="0"/>
              </a:rPr>
              <a:t> Query Plan</a:t>
            </a:r>
          </a:p>
        </p:txBody>
      </p:sp>
      <p:sp>
        <p:nvSpPr>
          <p:cNvPr id="5" name="Rectangle 4"/>
          <p:cNvSpPr/>
          <p:nvPr/>
        </p:nvSpPr>
        <p:spPr>
          <a:xfrm>
            <a:off x="685800" y="2438400"/>
            <a:ext cx="4572000" cy="923330"/>
          </a:xfrm>
          <a:prstGeom prst="rect">
            <a:avLst/>
          </a:prstGeom>
        </p:spPr>
        <p:txBody>
          <a:bodyPr>
            <a:spAutoFit/>
          </a:bodyPr>
          <a:lstStyle/>
          <a:p>
            <a:r>
              <a:rPr lang="en-US" dirty="0"/>
              <a:t>SELECT </a:t>
            </a:r>
            <a:r>
              <a:rPr lang="en-US" dirty="0" err="1"/>
              <a:t>artist_id</a:t>
            </a:r>
            <a:r>
              <a:rPr lang="en-US" dirty="0"/>
              <a:t>, name, </a:t>
            </a:r>
            <a:r>
              <a:rPr lang="en-US" dirty="0" err="1"/>
              <a:t>country_id</a:t>
            </a:r>
            <a:endParaRPr lang="en-US" dirty="0"/>
          </a:p>
          <a:p>
            <a:r>
              <a:rPr lang="en-US" dirty="0"/>
              <a:t> FROM artist </a:t>
            </a:r>
            <a:r>
              <a:rPr lang="en-US" dirty="0">
                <a:solidFill>
                  <a:schemeClr val="accent5"/>
                </a:solidFill>
              </a:rPr>
              <a:t>USE INDEX (type)</a:t>
            </a:r>
          </a:p>
          <a:p>
            <a:r>
              <a:rPr lang="en-US" dirty="0"/>
              <a:t> WHERE founded = 1980 AND type='Band'</a:t>
            </a:r>
          </a:p>
        </p:txBody>
      </p:sp>
      <p:sp>
        <p:nvSpPr>
          <p:cNvPr id="6" name="Rectangle 5"/>
          <p:cNvSpPr/>
          <p:nvPr/>
        </p:nvSpPr>
        <p:spPr>
          <a:xfrm>
            <a:off x="685800" y="3541839"/>
            <a:ext cx="4572000" cy="923330"/>
          </a:xfrm>
          <a:prstGeom prst="rect">
            <a:avLst/>
          </a:prstGeom>
        </p:spPr>
        <p:txBody>
          <a:bodyPr>
            <a:spAutoFit/>
          </a:bodyPr>
          <a:lstStyle/>
          <a:p>
            <a:r>
              <a:rPr lang="en-US" dirty="0"/>
              <a:t>SELECT </a:t>
            </a:r>
            <a:r>
              <a:rPr lang="en-US" dirty="0" err="1"/>
              <a:t>artist_id</a:t>
            </a:r>
            <a:r>
              <a:rPr lang="en-US" dirty="0"/>
              <a:t>, name, </a:t>
            </a:r>
            <a:r>
              <a:rPr lang="en-US" dirty="0" err="1"/>
              <a:t>country_id</a:t>
            </a:r>
            <a:endParaRPr lang="en-US" dirty="0"/>
          </a:p>
          <a:p>
            <a:r>
              <a:rPr lang="en-US" dirty="0"/>
              <a:t> FROM artist </a:t>
            </a:r>
            <a:r>
              <a:rPr lang="en-US" dirty="0">
                <a:solidFill>
                  <a:schemeClr val="accent5"/>
                </a:solidFill>
              </a:rPr>
              <a:t>FORCE INDEX (founded)</a:t>
            </a:r>
          </a:p>
          <a:p>
            <a:r>
              <a:rPr lang="en-US" dirty="0"/>
              <a:t> WHERE founded = 1980 AND type='Band'</a:t>
            </a:r>
          </a:p>
        </p:txBody>
      </p:sp>
      <p:sp>
        <p:nvSpPr>
          <p:cNvPr id="7" name="Rectangle 6"/>
          <p:cNvSpPr/>
          <p:nvPr/>
        </p:nvSpPr>
        <p:spPr>
          <a:xfrm>
            <a:off x="685800" y="4645278"/>
            <a:ext cx="7848600" cy="923330"/>
          </a:xfrm>
          <a:prstGeom prst="rect">
            <a:avLst/>
          </a:prstGeom>
        </p:spPr>
        <p:txBody>
          <a:bodyPr wrap="square">
            <a:spAutoFit/>
          </a:bodyPr>
          <a:lstStyle/>
          <a:p>
            <a:r>
              <a:rPr lang="en-US" dirty="0"/>
              <a:t>SELECT </a:t>
            </a:r>
            <a:r>
              <a:rPr lang="en-US" dirty="0" err="1"/>
              <a:t>artist_id</a:t>
            </a:r>
            <a:r>
              <a:rPr lang="en-US" dirty="0"/>
              <a:t>, name, </a:t>
            </a:r>
            <a:r>
              <a:rPr lang="en-US" dirty="0" err="1"/>
              <a:t>country_id</a:t>
            </a:r>
            <a:endParaRPr lang="en-US" dirty="0"/>
          </a:p>
          <a:p>
            <a:r>
              <a:rPr lang="en-US" dirty="0"/>
              <a:t> FROM artist </a:t>
            </a:r>
            <a:r>
              <a:rPr lang="en-US" dirty="0">
                <a:solidFill>
                  <a:schemeClr val="accent5"/>
                </a:solidFill>
              </a:rPr>
              <a:t>IGNORE INDEX (founded,founded_2) USE INDEX (type_2)</a:t>
            </a:r>
          </a:p>
          <a:p>
            <a:r>
              <a:rPr lang="en-US" dirty="0"/>
              <a:t> WHERE founded = 1980 AND type='Band'</a:t>
            </a:r>
          </a:p>
        </p:txBody>
      </p:sp>
    </p:spTree>
    <p:extLst>
      <p:ext uri="{BB962C8B-B14F-4D97-AF65-F5344CB8AC3E}">
        <p14:creationId xmlns:p14="http://schemas.microsoft.com/office/powerpoint/2010/main" val="273809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90600" y="685800"/>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4400">
                <a:solidFill>
                  <a:schemeClr val="tx2"/>
                </a:solidFill>
                <a:latin typeface="Times New Roman" panose="02020603050405020304" pitchFamily="18" charset="0"/>
              </a:defRPr>
            </a:lvl1pPr>
            <a:lvl2pPr>
              <a:spcBef>
                <a:spcPct val="0"/>
              </a:spcBef>
              <a:defRPr kumimoji="1" sz="4400">
                <a:solidFill>
                  <a:schemeClr val="tx2"/>
                </a:solidFill>
                <a:latin typeface="Times New Roman" panose="02020603050405020304" pitchFamily="18" charset="0"/>
              </a:defRPr>
            </a:lvl2pPr>
            <a:lvl3pPr>
              <a:spcBef>
                <a:spcPct val="0"/>
              </a:spcBef>
              <a:defRPr kumimoji="1" sz="4400">
                <a:solidFill>
                  <a:schemeClr val="tx2"/>
                </a:solidFill>
                <a:latin typeface="Times New Roman" panose="02020603050405020304" pitchFamily="18" charset="0"/>
              </a:defRPr>
            </a:lvl3pPr>
            <a:lvl4pPr>
              <a:spcBef>
                <a:spcPct val="0"/>
              </a:spcBef>
              <a:defRPr kumimoji="1" sz="4400">
                <a:solidFill>
                  <a:schemeClr val="tx2"/>
                </a:solidFill>
                <a:latin typeface="Times New Roman" panose="02020603050405020304" pitchFamily="18" charset="0"/>
              </a:defRPr>
            </a:lvl4pPr>
            <a:lvl5pPr>
              <a:spcBef>
                <a:spcPct val="0"/>
              </a:spcBef>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buFontTx/>
              <a:buNone/>
            </a:pPr>
            <a:r>
              <a:rPr lang="en-US" altLang="en-US" sz="3600" b="0" i="0">
                <a:solidFill>
                  <a:schemeClr val="tx1"/>
                </a:solidFill>
              </a:rPr>
              <a:t>Handling Performance Problems</a:t>
            </a:r>
          </a:p>
        </p:txBody>
      </p:sp>
      <p:pic>
        <p:nvPicPr>
          <p:cNvPr id="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3657600"/>
            <a:ext cx="19653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4"/>
          <p:cNvSpPr txBox="1">
            <a:spLocks noChangeArrowheads="1"/>
          </p:cNvSpPr>
          <p:nvPr/>
        </p:nvSpPr>
        <p:spPr bwMode="auto">
          <a:xfrm>
            <a:off x="609600" y="1828800"/>
            <a:ext cx="8077200" cy="418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buFontTx/>
              <a:buNone/>
            </a:pPr>
            <a:r>
              <a:rPr lang="en-US" altLang="en-US" sz="2400" b="0" i="0" dirty="0">
                <a:solidFill>
                  <a:srgbClr val="003366"/>
                </a:solidFill>
                <a:latin typeface="Arial" panose="020B0604020202020204" pitchFamily="34" charset="0"/>
              </a:rPr>
              <a:t>CPU + Memory + Hardware + OS/DB upgrade </a:t>
            </a:r>
          </a:p>
          <a:p>
            <a:pPr>
              <a:lnSpc>
                <a:spcPct val="80000"/>
              </a:lnSpc>
              <a:buFontTx/>
              <a:buNone/>
            </a:pPr>
            <a:r>
              <a:rPr lang="en-US" altLang="en-US" sz="2400" b="0" i="0" dirty="0">
                <a:solidFill>
                  <a:srgbClr val="003366"/>
                </a:solidFill>
                <a:latin typeface="Arial" panose="020B0604020202020204" pitchFamily="34" charset="0"/>
              </a:rPr>
              <a:t>= 10~20% performance improvement</a:t>
            </a:r>
          </a:p>
          <a:p>
            <a:pPr>
              <a:lnSpc>
                <a:spcPct val="80000"/>
              </a:lnSpc>
              <a:buFontTx/>
              <a:buNone/>
            </a:pPr>
            <a:endParaRPr lang="en-US" altLang="en-US" sz="2400" b="0" i="0" dirty="0">
              <a:solidFill>
                <a:srgbClr val="003366"/>
              </a:solidFill>
              <a:latin typeface="Arial" panose="020B0604020202020204" pitchFamily="34" charset="0"/>
            </a:endParaRPr>
          </a:p>
          <a:p>
            <a:pPr>
              <a:lnSpc>
                <a:spcPct val="80000"/>
              </a:lnSpc>
              <a:buFontTx/>
              <a:buNone/>
            </a:pPr>
            <a:r>
              <a:rPr lang="en-US" altLang="en-US" sz="2400" b="0" i="0" dirty="0">
                <a:solidFill>
                  <a:srgbClr val="003366"/>
                </a:solidFill>
                <a:latin typeface="Arial" panose="020B0604020202020204" pitchFamily="34" charset="0"/>
              </a:rPr>
              <a:t>Re-design of DB structure and applications</a:t>
            </a:r>
          </a:p>
          <a:p>
            <a:pPr>
              <a:lnSpc>
                <a:spcPct val="80000"/>
              </a:lnSpc>
              <a:buFontTx/>
              <a:buNone/>
            </a:pPr>
            <a:r>
              <a:rPr lang="en-US" altLang="en-US" sz="2400" b="0" i="0" dirty="0">
                <a:solidFill>
                  <a:srgbClr val="003366"/>
                </a:solidFill>
                <a:latin typeface="Arial" panose="020B0604020202020204" pitchFamily="34" charset="0"/>
              </a:rPr>
              <a:t>(Not feasible to existing system)</a:t>
            </a:r>
          </a:p>
          <a:p>
            <a:pPr>
              <a:lnSpc>
                <a:spcPct val="80000"/>
              </a:lnSpc>
              <a:buFontTx/>
              <a:buNone/>
            </a:pPr>
            <a:endParaRPr lang="en-US" altLang="en-US" sz="2400" b="0" i="0" dirty="0">
              <a:solidFill>
                <a:srgbClr val="003366"/>
              </a:solidFill>
              <a:latin typeface="Arial" panose="020B0604020202020204" pitchFamily="34" charset="0"/>
            </a:endParaRPr>
          </a:p>
          <a:p>
            <a:pPr>
              <a:lnSpc>
                <a:spcPct val="80000"/>
              </a:lnSpc>
              <a:buFontTx/>
              <a:buNone/>
            </a:pPr>
            <a:r>
              <a:rPr lang="en-US" altLang="en-US" sz="2400" b="0" i="0" dirty="0">
                <a:solidFill>
                  <a:srgbClr val="003366"/>
                </a:solidFill>
                <a:latin typeface="Arial" panose="020B0604020202020204" pitchFamily="34" charset="0"/>
              </a:rPr>
              <a:t>OS and DB parameter changes</a:t>
            </a:r>
          </a:p>
          <a:p>
            <a:pPr>
              <a:lnSpc>
                <a:spcPct val="80000"/>
              </a:lnSpc>
              <a:buFontTx/>
              <a:buNone/>
            </a:pPr>
            <a:endParaRPr lang="en-US" altLang="en-US" sz="2400" b="0" i="0" dirty="0">
              <a:solidFill>
                <a:srgbClr val="003366"/>
              </a:solidFill>
              <a:latin typeface="Arial" panose="020B0604020202020204" pitchFamily="34" charset="0"/>
            </a:endParaRPr>
          </a:p>
          <a:p>
            <a:pPr>
              <a:lnSpc>
                <a:spcPct val="80000"/>
              </a:lnSpc>
              <a:buFontTx/>
              <a:buNone/>
            </a:pPr>
            <a:r>
              <a:rPr lang="en-US" altLang="en-US" sz="2400" i="0" dirty="0">
                <a:solidFill>
                  <a:srgbClr val="FF0000"/>
                </a:solidFill>
                <a:latin typeface="Arial" panose="020B0604020202020204" pitchFamily="34" charset="0"/>
              </a:rPr>
              <a:t>SQL Performance Tuning</a:t>
            </a:r>
            <a:endParaRPr lang="en-US" altLang="en-US" sz="2400" i="0"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617608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mi-join-outer-to-i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018" y="2362515"/>
            <a:ext cx="344805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semi-join-inner-to-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605" y="4522465"/>
            <a:ext cx="3533775" cy="1571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7675" y="4038600"/>
            <a:ext cx="8458200" cy="261610"/>
          </a:xfrm>
          <a:prstGeom prst="rect">
            <a:avLst/>
          </a:prstGeom>
        </p:spPr>
        <p:txBody>
          <a:bodyPr wrap="square">
            <a:spAutoFit/>
          </a:bodyPr>
          <a:lstStyle/>
          <a:p>
            <a:pPr lvl="0" eaLnBrk="0" fontAlgn="base" hangingPunct="0">
              <a:spcBef>
                <a:spcPct val="0"/>
              </a:spcBef>
              <a:spcAft>
                <a:spcPct val="0"/>
              </a:spcAft>
            </a:pPr>
            <a:r>
              <a:rPr lang="en-US" altLang="en-US" sz="1100" dirty="0">
                <a:solidFill>
                  <a:srgbClr val="333333"/>
                </a:solidFill>
                <a:latin typeface="Arial" panose="020B0604020202020204" pitchFamily="34" charset="0"/>
                <a:ea typeface="&amp;quot"/>
              </a:rPr>
              <a:t>The semi-join property also allows "backwards" execution: we can start from big cities, and check which countries they are in:</a:t>
            </a:r>
            <a:endParaRPr lang="en-US" altLang="en-US" sz="400" dirty="0">
              <a:latin typeface="Arial" panose="020B0604020202020204" pitchFamily="34" charset="0"/>
            </a:endParaRPr>
          </a:p>
        </p:txBody>
      </p:sp>
      <p:sp>
        <p:nvSpPr>
          <p:cNvPr id="4" name="Rectangle 3"/>
          <p:cNvSpPr/>
          <p:nvPr/>
        </p:nvSpPr>
        <p:spPr>
          <a:xfrm>
            <a:off x="533400" y="633496"/>
            <a:ext cx="7772400" cy="1569660"/>
          </a:xfrm>
          <a:prstGeom prst="rect">
            <a:avLst/>
          </a:prstGeom>
        </p:spPr>
        <p:txBody>
          <a:bodyPr wrap="square">
            <a:spAutoFit/>
          </a:bodyPr>
          <a:lstStyle/>
          <a:p>
            <a:pPr lvl="0" eaLnBrk="0" fontAlgn="base" hangingPunct="0">
              <a:spcBef>
                <a:spcPct val="0"/>
              </a:spcBef>
              <a:spcAft>
                <a:spcPct val="0"/>
              </a:spcAft>
            </a:pPr>
            <a:r>
              <a:rPr lang="en-US" altLang="en-US" sz="1200" b="1" dirty="0">
                <a:latin typeface="Arial" panose="020B0604020202020204" pitchFamily="34" charset="0"/>
                <a:ea typeface="&amp;quot"/>
              </a:rPr>
              <a:t>A semi-join subquery:</a:t>
            </a:r>
          </a:p>
          <a:p>
            <a:pPr lvl="0" eaLnBrk="0" fontAlgn="base" hangingPunct="0">
              <a:spcBef>
                <a:spcPct val="0"/>
              </a:spcBef>
              <a:spcAft>
                <a:spcPct val="0"/>
              </a:spcAft>
            </a:pPr>
            <a:endParaRPr lang="en-US" altLang="en-US" sz="1200" b="1" dirty="0">
              <a:latin typeface="Arial Unicode MS" panose="020B0604020202020204" pitchFamily="34" charset="-128"/>
              <a:ea typeface="Menlo"/>
            </a:endParaRPr>
          </a:p>
          <a:p>
            <a:pPr lvl="0" eaLnBrk="0" fontAlgn="base" hangingPunct="0">
              <a:spcBef>
                <a:spcPct val="0"/>
              </a:spcBef>
              <a:spcAft>
                <a:spcPct val="0"/>
              </a:spcAft>
            </a:pPr>
            <a:r>
              <a:rPr lang="en-US" altLang="en-US" sz="1200" b="1" dirty="0">
                <a:solidFill>
                  <a:srgbClr val="007020"/>
                </a:solidFill>
                <a:latin typeface="Arial Unicode MS" panose="020B0604020202020204" pitchFamily="34" charset="-128"/>
                <a:ea typeface="Menlo"/>
              </a:rPr>
              <a:t>select</a:t>
            </a:r>
            <a:r>
              <a:rPr lang="en-US" altLang="en-US" sz="1200" dirty="0">
                <a:solidFill>
                  <a:srgbClr val="333333"/>
                </a:solidFill>
                <a:latin typeface="Arial Unicode MS" panose="020B0604020202020204" pitchFamily="34" charset="-128"/>
                <a:ea typeface="Menlo"/>
              </a:rPr>
              <a:t> </a:t>
            </a:r>
            <a:r>
              <a:rPr lang="en-US" altLang="en-US" sz="1200" dirty="0">
                <a:solidFill>
                  <a:srgbClr val="666666"/>
                </a:solidFill>
                <a:latin typeface="Arial" panose="020B0604020202020204" pitchFamily="34" charset="0"/>
              </a:rPr>
              <a:t>*</a:t>
            </a:r>
            <a:r>
              <a:rPr lang="en-US" altLang="en-US" sz="1200" dirty="0">
                <a:solidFill>
                  <a:srgbClr val="333333"/>
                </a:solidFill>
                <a:latin typeface="Arial Unicode MS" panose="020B0604020202020204" pitchFamily="34" charset="-128"/>
                <a:ea typeface="Menlo"/>
              </a:rPr>
              <a:t> </a:t>
            </a:r>
            <a:r>
              <a:rPr lang="en-US" altLang="en-US" sz="1200" b="1" dirty="0">
                <a:solidFill>
                  <a:srgbClr val="007020"/>
                </a:solidFill>
                <a:latin typeface="Arial Unicode MS" panose="020B0604020202020204" pitchFamily="34" charset="-128"/>
                <a:ea typeface="Menlo"/>
              </a:rPr>
              <a:t>from</a:t>
            </a:r>
            <a:r>
              <a:rPr lang="en-US" altLang="en-US" sz="1200" dirty="0">
                <a:solidFill>
                  <a:srgbClr val="333333"/>
                </a:solidFill>
                <a:latin typeface="Arial Unicode MS" panose="020B0604020202020204" pitchFamily="34" charset="-128"/>
                <a:ea typeface="Menlo"/>
              </a:rPr>
              <a:t> </a:t>
            </a:r>
            <a:r>
              <a:rPr lang="en-US" altLang="en-US" sz="1200" dirty="0">
                <a:latin typeface="Arial" panose="020B0604020202020204" pitchFamily="34" charset="0"/>
              </a:rPr>
              <a:t>Country</a:t>
            </a:r>
            <a:r>
              <a:rPr lang="en-US" altLang="en-US" sz="1200" dirty="0">
                <a:solidFill>
                  <a:srgbClr val="333333"/>
                </a:solidFill>
                <a:latin typeface="Arial Unicode MS" panose="020B0604020202020204" pitchFamily="34" charset="-128"/>
                <a:ea typeface="Menlo"/>
              </a:rPr>
              <a:t> </a:t>
            </a:r>
          </a:p>
          <a:p>
            <a:pPr lvl="0" eaLnBrk="0" fontAlgn="base" hangingPunct="0">
              <a:spcBef>
                <a:spcPct val="0"/>
              </a:spcBef>
              <a:spcAft>
                <a:spcPct val="0"/>
              </a:spcAft>
            </a:pPr>
            <a:r>
              <a:rPr lang="en-US" altLang="en-US" sz="1200" b="1" dirty="0">
                <a:solidFill>
                  <a:srgbClr val="333333"/>
                </a:solidFill>
                <a:latin typeface="Arial Unicode MS" panose="020B0604020202020204" pitchFamily="34" charset="-128"/>
                <a:ea typeface="Menlo"/>
              </a:rPr>
              <a:t>  </a:t>
            </a:r>
            <a:r>
              <a:rPr lang="en-US" altLang="en-US" sz="1200" b="1" dirty="0">
                <a:solidFill>
                  <a:srgbClr val="007020"/>
                </a:solidFill>
                <a:latin typeface="Arial Unicode MS" panose="020B0604020202020204" pitchFamily="34" charset="-128"/>
                <a:ea typeface="Menlo"/>
              </a:rPr>
              <a:t>where</a:t>
            </a:r>
            <a:r>
              <a:rPr lang="en-US" altLang="en-US" sz="1200" dirty="0">
                <a:solidFill>
                  <a:srgbClr val="333333"/>
                </a:solidFill>
                <a:latin typeface="Arial Unicode MS" panose="020B0604020202020204" pitchFamily="34" charset="-128"/>
                <a:ea typeface="Menlo"/>
              </a:rPr>
              <a:t> </a:t>
            </a:r>
            <a:r>
              <a:rPr lang="en-US" altLang="en-US" sz="1200" dirty="0">
                <a:latin typeface="Arial" panose="020B0604020202020204" pitchFamily="34" charset="0"/>
              </a:rPr>
              <a:t>Continent</a:t>
            </a:r>
            <a:r>
              <a:rPr lang="en-US" altLang="en-US" sz="1200" dirty="0">
                <a:solidFill>
                  <a:srgbClr val="666666"/>
                </a:solidFill>
                <a:latin typeface="Arial" panose="020B0604020202020204" pitchFamily="34" charset="0"/>
              </a:rPr>
              <a:t>=</a:t>
            </a:r>
            <a:r>
              <a:rPr lang="en-US" altLang="en-US" sz="1200" dirty="0">
                <a:solidFill>
                  <a:srgbClr val="4070A0"/>
                </a:solidFill>
                <a:latin typeface="Arial Unicode MS" panose="020B0604020202020204" pitchFamily="34" charset="-128"/>
                <a:ea typeface="Menlo"/>
              </a:rPr>
              <a:t>'Europe'</a:t>
            </a:r>
            <a:r>
              <a:rPr lang="en-US" altLang="en-US" sz="1200" dirty="0">
                <a:solidFill>
                  <a:srgbClr val="333333"/>
                </a:solidFill>
                <a:latin typeface="Arial Unicode MS" panose="020B0604020202020204" pitchFamily="34" charset="-128"/>
                <a:ea typeface="Menlo"/>
              </a:rPr>
              <a:t> </a:t>
            </a:r>
            <a:r>
              <a:rPr lang="en-US" altLang="en-US" sz="1200" b="1" dirty="0">
                <a:solidFill>
                  <a:srgbClr val="007020"/>
                </a:solidFill>
                <a:latin typeface="Arial Unicode MS" panose="020B0604020202020204" pitchFamily="34" charset="-128"/>
                <a:ea typeface="Menlo"/>
              </a:rPr>
              <a:t>and</a:t>
            </a:r>
            <a:r>
              <a:rPr lang="en-US" altLang="en-US" sz="1200" dirty="0">
                <a:solidFill>
                  <a:srgbClr val="333333"/>
                </a:solidFill>
                <a:latin typeface="Arial Unicode MS" panose="020B0604020202020204" pitchFamily="34" charset="-128"/>
                <a:ea typeface="Menlo"/>
              </a:rPr>
              <a:t> </a:t>
            </a:r>
            <a:r>
              <a:rPr lang="en-US" altLang="en-US" sz="1200" dirty="0" err="1">
                <a:latin typeface="Arial" panose="020B0604020202020204" pitchFamily="34" charset="0"/>
              </a:rPr>
              <a:t>Country</a:t>
            </a:r>
            <a:r>
              <a:rPr lang="en-US" altLang="en-US" sz="1200" dirty="0" err="1">
                <a:solidFill>
                  <a:srgbClr val="333333"/>
                </a:solidFill>
                <a:latin typeface="Arial Unicode MS" panose="020B0604020202020204" pitchFamily="34" charset="-128"/>
                <a:ea typeface="Menlo"/>
              </a:rPr>
              <a:t>.</a:t>
            </a:r>
            <a:r>
              <a:rPr lang="en-US" altLang="en-US" sz="1200" dirty="0" err="1">
                <a:latin typeface="Arial" panose="020B0604020202020204" pitchFamily="34" charset="0"/>
              </a:rPr>
              <a:t>Code</a:t>
            </a:r>
            <a:r>
              <a:rPr lang="en-US" altLang="en-US" sz="1200" dirty="0">
                <a:solidFill>
                  <a:srgbClr val="333333"/>
                </a:solidFill>
                <a:latin typeface="Arial Unicode MS" panose="020B0604020202020204" pitchFamily="34" charset="-128"/>
                <a:ea typeface="Menlo"/>
              </a:rPr>
              <a:t> </a:t>
            </a:r>
            <a:r>
              <a:rPr lang="en-US" altLang="en-US" sz="1200" b="1" dirty="0">
                <a:solidFill>
                  <a:srgbClr val="007020"/>
                </a:solidFill>
                <a:latin typeface="Arial Unicode MS" panose="020B0604020202020204" pitchFamily="34" charset="-128"/>
                <a:ea typeface="Menlo"/>
              </a:rPr>
              <a:t>in</a:t>
            </a:r>
            <a:r>
              <a:rPr lang="en-US" altLang="en-US" sz="1200" dirty="0">
                <a:solidFill>
                  <a:srgbClr val="333333"/>
                </a:solidFill>
                <a:latin typeface="Arial Unicode MS" panose="020B0604020202020204" pitchFamily="34" charset="-128"/>
                <a:ea typeface="Menlo"/>
              </a:rPr>
              <a:t> </a:t>
            </a:r>
          </a:p>
          <a:p>
            <a:pPr lvl="0" eaLnBrk="0" fontAlgn="base" hangingPunct="0">
              <a:spcBef>
                <a:spcPct val="0"/>
              </a:spcBef>
              <a:spcAft>
                <a:spcPct val="0"/>
              </a:spcAft>
            </a:pPr>
            <a:r>
              <a:rPr lang="en-US" altLang="en-US" sz="1200" dirty="0">
                <a:solidFill>
                  <a:srgbClr val="333333"/>
                </a:solidFill>
                <a:latin typeface="Arial Unicode MS" panose="020B0604020202020204" pitchFamily="34" charset="-128"/>
                <a:ea typeface="Menlo"/>
              </a:rPr>
              <a:t>(</a:t>
            </a:r>
            <a:r>
              <a:rPr lang="en-US" altLang="en-US" sz="1200" b="1" dirty="0">
                <a:solidFill>
                  <a:srgbClr val="007020"/>
                </a:solidFill>
                <a:latin typeface="Arial Unicode MS" panose="020B0604020202020204" pitchFamily="34" charset="-128"/>
                <a:ea typeface="Menlo"/>
              </a:rPr>
              <a:t>select</a:t>
            </a:r>
            <a:r>
              <a:rPr lang="en-US" altLang="en-US" sz="1200" dirty="0">
                <a:solidFill>
                  <a:srgbClr val="333333"/>
                </a:solidFill>
                <a:latin typeface="Arial Unicode MS" panose="020B0604020202020204" pitchFamily="34" charset="-128"/>
                <a:ea typeface="Menlo"/>
              </a:rPr>
              <a:t> </a:t>
            </a:r>
            <a:r>
              <a:rPr lang="en-US" altLang="en-US" sz="1200" dirty="0" err="1">
                <a:latin typeface="Arial" panose="020B0604020202020204" pitchFamily="34" charset="0"/>
              </a:rPr>
              <a:t>City</a:t>
            </a:r>
            <a:r>
              <a:rPr lang="en-US" altLang="en-US" sz="1200" dirty="0" err="1">
                <a:solidFill>
                  <a:srgbClr val="333333"/>
                </a:solidFill>
                <a:latin typeface="Arial Unicode MS" panose="020B0604020202020204" pitchFamily="34" charset="-128"/>
                <a:ea typeface="Menlo"/>
              </a:rPr>
              <a:t>.</a:t>
            </a:r>
            <a:r>
              <a:rPr lang="en-US" altLang="en-US" sz="1200" dirty="0" err="1">
                <a:latin typeface="Arial" panose="020B0604020202020204" pitchFamily="34" charset="0"/>
              </a:rPr>
              <a:t>country</a:t>
            </a:r>
            <a:r>
              <a:rPr lang="en-US" altLang="en-US" sz="1200" dirty="0">
                <a:solidFill>
                  <a:srgbClr val="333333"/>
                </a:solidFill>
                <a:latin typeface="Arial Unicode MS" panose="020B0604020202020204" pitchFamily="34" charset="-128"/>
                <a:ea typeface="Menlo"/>
              </a:rPr>
              <a:t> </a:t>
            </a:r>
            <a:r>
              <a:rPr lang="en-US" altLang="en-US" sz="1200" b="1" dirty="0">
                <a:solidFill>
                  <a:srgbClr val="007020"/>
                </a:solidFill>
                <a:latin typeface="Arial Unicode MS" panose="020B0604020202020204" pitchFamily="34" charset="-128"/>
                <a:ea typeface="Menlo"/>
              </a:rPr>
              <a:t>from</a:t>
            </a:r>
            <a:r>
              <a:rPr lang="en-US" altLang="en-US" sz="1200" dirty="0">
                <a:solidFill>
                  <a:srgbClr val="333333"/>
                </a:solidFill>
                <a:latin typeface="Arial Unicode MS" panose="020B0604020202020204" pitchFamily="34" charset="-128"/>
                <a:ea typeface="Menlo"/>
              </a:rPr>
              <a:t> </a:t>
            </a:r>
            <a:r>
              <a:rPr lang="en-US" altLang="en-US" sz="1200" dirty="0">
                <a:latin typeface="Arial" panose="020B0604020202020204" pitchFamily="34" charset="0"/>
              </a:rPr>
              <a:t>City</a:t>
            </a:r>
            <a:r>
              <a:rPr lang="en-US" altLang="en-US" sz="1200" dirty="0">
                <a:solidFill>
                  <a:srgbClr val="333333"/>
                </a:solidFill>
                <a:latin typeface="Arial Unicode MS" panose="020B0604020202020204" pitchFamily="34" charset="-128"/>
                <a:ea typeface="Menlo"/>
              </a:rPr>
              <a:t> </a:t>
            </a:r>
            <a:r>
              <a:rPr lang="en-US" altLang="en-US" sz="1200" b="1" dirty="0">
                <a:solidFill>
                  <a:srgbClr val="007020"/>
                </a:solidFill>
                <a:latin typeface="Arial Unicode MS" panose="020B0604020202020204" pitchFamily="34" charset="-128"/>
                <a:ea typeface="Menlo"/>
              </a:rPr>
              <a:t>where</a:t>
            </a:r>
            <a:r>
              <a:rPr lang="en-US" altLang="en-US" sz="1200" dirty="0">
                <a:solidFill>
                  <a:srgbClr val="333333"/>
                </a:solidFill>
                <a:latin typeface="Arial Unicode MS" panose="020B0604020202020204" pitchFamily="34" charset="-128"/>
                <a:ea typeface="Menlo"/>
              </a:rPr>
              <a:t> </a:t>
            </a:r>
            <a:r>
              <a:rPr lang="en-US" altLang="en-US" sz="1200" dirty="0" err="1">
                <a:latin typeface="Arial" panose="020B0604020202020204" pitchFamily="34" charset="0"/>
              </a:rPr>
              <a:t>City</a:t>
            </a:r>
            <a:r>
              <a:rPr lang="en-US" altLang="en-US" sz="1200" dirty="0" err="1">
                <a:solidFill>
                  <a:srgbClr val="333333"/>
                </a:solidFill>
                <a:latin typeface="Arial Unicode MS" panose="020B0604020202020204" pitchFamily="34" charset="-128"/>
                <a:ea typeface="Menlo"/>
              </a:rPr>
              <a:t>.</a:t>
            </a:r>
            <a:r>
              <a:rPr lang="en-US" altLang="en-US" sz="1200" dirty="0" err="1">
                <a:latin typeface="Arial" panose="020B0604020202020204" pitchFamily="34" charset="0"/>
              </a:rPr>
              <a:t>Population</a:t>
            </a:r>
            <a:r>
              <a:rPr lang="en-US" altLang="en-US" sz="1200" dirty="0">
                <a:solidFill>
                  <a:srgbClr val="666666"/>
                </a:solidFill>
                <a:latin typeface="Arial" panose="020B0604020202020204" pitchFamily="34" charset="0"/>
              </a:rPr>
              <a:t>&gt;</a:t>
            </a:r>
            <a:r>
              <a:rPr lang="en-US" altLang="en-US" sz="1200" dirty="0">
                <a:solidFill>
                  <a:srgbClr val="40A070"/>
                </a:solidFill>
                <a:latin typeface="Arial Unicode MS" panose="020B0604020202020204" pitchFamily="34" charset="-128"/>
                <a:ea typeface="Menlo"/>
              </a:rPr>
              <a:t>1</a:t>
            </a:r>
            <a:r>
              <a:rPr lang="en-US" altLang="en-US" sz="1200" dirty="0">
                <a:solidFill>
                  <a:srgbClr val="666666"/>
                </a:solidFill>
                <a:latin typeface="Arial" panose="020B0604020202020204" pitchFamily="34" charset="0"/>
              </a:rPr>
              <a:t>*</a:t>
            </a:r>
            <a:r>
              <a:rPr lang="en-US" altLang="en-US" sz="1200" dirty="0">
                <a:solidFill>
                  <a:srgbClr val="40A070"/>
                </a:solidFill>
                <a:latin typeface="Arial Unicode MS" panose="020B0604020202020204" pitchFamily="34" charset="-128"/>
                <a:ea typeface="Menlo"/>
              </a:rPr>
              <a:t>1000</a:t>
            </a:r>
            <a:r>
              <a:rPr lang="en-US" altLang="en-US" sz="1200" dirty="0">
                <a:solidFill>
                  <a:srgbClr val="666666"/>
                </a:solidFill>
                <a:latin typeface="Arial" panose="020B0604020202020204" pitchFamily="34" charset="0"/>
              </a:rPr>
              <a:t>*</a:t>
            </a:r>
            <a:r>
              <a:rPr lang="en-US" altLang="en-US" sz="1200" dirty="0">
                <a:solidFill>
                  <a:srgbClr val="40A070"/>
                </a:solidFill>
                <a:latin typeface="Arial Unicode MS" panose="020B0604020202020204" pitchFamily="34" charset="-128"/>
                <a:ea typeface="Menlo"/>
              </a:rPr>
              <a:t>1000</a:t>
            </a:r>
            <a:r>
              <a:rPr lang="en-US" altLang="en-US" sz="1200" dirty="0">
                <a:solidFill>
                  <a:srgbClr val="333333"/>
                </a:solidFill>
                <a:latin typeface="Arial Unicode MS" panose="020B0604020202020204" pitchFamily="34" charset="-128"/>
                <a:ea typeface="Menlo"/>
              </a:rPr>
              <a:t>); </a:t>
            </a:r>
          </a:p>
          <a:p>
            <a:pPr lvl="0" eaLnBrk="0" fontAlgn="base" hangingPunct="0">
              <a:spcBef>
                <a:spcPct val="0"/>
              </a:spcBef>
              <a:spcAft>
                <a:spcPct val="0"/>
              </a:spcAft>
            </a:pPr>
            <a:endParaRPr lang="en-US" altLang="en-US" sz="1200" dirty="0">
              <a:solidFill>
                <a:srgbClr val="333333"/>
              </a:solidFill>
              <a:latin typeface="Arial Unicode MS" panose="020B0604020202020204" pitchFamily="34" charset="-128"/>
            </a:endParaRPr>
          </a:p>
          <a:p>
            <a:pPr lvl="0" eaLnBrk="0" fontAlgn="base" hangingPunct="0">
              <a:spcBef>
                <a:spcPct val="0"/>
              </a:spcBef>
              <a:spcAft>
                <a:spcPct val="0"/>
              </a:spcAft>
            </a:pPr>
            <a:endParaRPr lang="en-US" altLang="en-US" sz="1200" dirty="0"/>
          </a:p>
          <a:p>
            <a:pPr lvl="0" eaLnBrk="0" fontAlgn="base" hangingPunct="0">
              <a:spcBef>
                <a:spcPct val="0"/>
              </a:spcBef>
              <a:spcAft>
                <a:spcPct val="0"/>
              </a:spcAft>
            </a:pPr>
            <a:r>
              <a:rPr lang="en-US" altLang="en-US" sz="1200" dirty="0">
                <a:solidFill>
                  <a:srgbClr val="333333"/>
                </a:solidFill>
                <a:latin typeface="Arial" panose="020B0604020202020204" pitchFamily="34" charset="0"/>
                <a:ea typeface="&amp;quot"/>
              </a:rPr>
              <a:t>One can execute it "naturally", by starting from countries in Europe and checking if they have populous Cities:</a:t>
            </a:r>
            <a:endParaRPr lang="en-US" altLang="en-US" sz="1200" dirty="0">
              <a:latin typeface="Arial" panose="020B0604020202020204" pitchFamily="34" charset="0"/>
            </a:endParaRPr>
          </a:p>
        </p:txBody>
      </p:sp>
      <p:sp>
        <p:nvSpPr>
          <p:cNvPr id="5" name="TextBox 4"/>
          <p:cNvSpPr txBox="1"/>
          <p:nvPr/>
        </p:nvSpPr>
        <p:spPr>
          <a:xfrm>
            <a:off x="2996678" y="182131"/>
            <a:ext cx="1825628" cy="369332"/>
          </a:xfrm>
          <a:prstGeom prst="rect">
            <a:avLst/>
          </a:prstGeom>
          <a:noFill/>
        </p:spPr>
        <p:txBody>
          <a:bodyPr wrap="none" rtlCol="0">
            <a:spAutoFit/>
          </a:bodyPr>
          <a:lstStyle/>
          <a:p>
            <a:r>
              <a:rPr lang="en-US" dirty="0"/>
              <a:t>What is Semi-join</a:t>
            </a:r>
          </a:p>
        </p:txBody>
      </p:sp>
    </p:spTree>
    <p:extLst>
      <p:ext uri="{BB962C8B-B14F-4D97-AF65-F5344CB8AC3E}">
        <p14:creationId xmlns:p14="http://schemas.microsoft.com/office/powerpoint/2010/main" val="1513892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9698" y="1676400"/>
            <a:ext cx="9144000" cy="2316824"/>
          </a:xfrm>
          <a:prstGeom prst="rect">
            <a:avLst/>
          </a:prstGeom>
        </p:spPr>
      </p:pic>
      <p:pic>
        <p:nvPicPr>
          <p:cNvPr id="12" name="Picture 11"/>
          <p:cNvPicPr>
            <a:picLocks noChangeAspect="1"/>
          </p:cNvPicPr>
          <p:nvPr/>
        </p:nvPicPr>
        <p:blipFill>
          <a:blip r:embed="rId3"/>
          <a:stretch>
            <a:fillRect/>
          </a:stretch>
        </p:blipFill>
        <p:spPr>
          <a:xfrm>
            <a:off x="0" y="4038599"/>
            <a:ext cx="9144000" cy="2826327"/>
          </a:xfrm>
          <a:prstGeom prst="rect">
            <a:avLst/>
          </a:prstGeom>
        </p:spPr>
      </p:pic>
      <p:sp>
        <p:nvSpPr>
          <p:cNvPr id="14" name="Rectangle 13"/>
          <p:cNvSpPr/>
          <p:nvPr/>
        </p:nvSpPr>
        <p:spPr>
          <a:xfrm>
            <a:off x="76200" y="252114"/>
            <a:ext cx="8915400" cy="600164"/>
          </a:xfrm>
          <a:prstGeom prst="rect">
            <a:avLst/>
          </a:prstGeom>
        </p:spPr>
        <p:txBody>
          <a:bodyPr wrap="square">
            <a:spAutoFit/>
          </a:bodyPr>
          <a:lstStyle/>
          <a:p>
            <a:r>
              <a:rPr lang="en-US" sz="1100" dirty="0"/>
              <a:t>The </a:t>
            </a:r>
            <a:r>
              <a:rPr lang="en-US" sz="1100" b="1" dirty="0" err="1"/>
              <a:t>optimizer_switch</a:t>
            </a:r>
            <a:r>
              <a:rPr lang="en-US" sz="1100" dirty="0"/>
              <a:t> system variable enables control over optimizer behavior. Its value is a set of flags, each of which has a value of on or off to indicate whether the corresponding optimizer behavior is enabled or disabled. This variable has global and session values and can be changed at runtime. The global default can be set at server startup. </a:t>
            </a:r>
          </a:p>
        </p:txBody>
      </p:sp>
      <p:pic>
        <p:nvPicPr>
          <p:cNvPr id="15" name="Picture 14"/>
          <p:cNvPicPr>
            <a:picLocks noChangeAspect="1"/>
          </p:cNvPicPr>
          <p:nvPr/>
        </p:nvPicPr>
        <p:blipFill>
          <a:blip r:embed="rId4"/>
          <a:stretch>
            <a:fillRect/>
          </a:stretch>
        </p:blipFill>
        <p:spPr>
          <a:xfrm>
            <a:off x="9698" y="1147422"/>
            <a:ext cx="9144000" cy="478631"/>
          </a:xfrm>
          <a:prstGeom prst="rect">
            <a:avLst/>
          </a:prstGeom>
        </p:spPr>
      </p:pic>
    </p:spTree>
    <p:extLst>
      <p:ext uri="{BB962C8B-B14F-4D97-AF65-F5344CB8AC3E}">
        <p14:creationId xmlns:p14="http://schemas.microsoft.com/office/powerpoint/2010/main" val="182298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304800"/>
            <a:ext cx="5410200" cy="369332"/>
          </a:xfrm>
          <a:prstGeom prst="rect">
            <a:avLst/>
          </a:prstGeom>
        </p:spPr>
        <p:txBody>
          <a:bodyPr wrap="square">
            <a:spAutoFit/>
          </a:bodyPr>
          <a:lstStyle/>
          <a:p>
            <a:r>
              <a:rPr lang="en-US" b="1" dirty="0">
                <a:latin typeface="Open Sans"/>
              </a:rPr>
              <a:t> Index Condition Pushdown Optimization</a:t>
            </a:r>
            <a:endParaRPr lang="en-US" dirty="0"/>
          </a:p>
        </p:txBody>
      </p:sp>
      <p:sp>
        <p:nvSpPr>
          <p:cNvPr id="5" name="Rectangle 4"/>
          <p:cNvSpPr/>
          <p:nvPr/>
        </p:nvSpPr>
        <p:spPr>
          <a:xfrm>
            <a:off x="275742" y="2438400"/>
            <a:ext cx="7239483" cy="1015663"/>
          </a:xfrm>
          <a:prstGeom prst="rect">
            <a:avLst/>
          </a:prstGeom>
        </p:spPr>
        <p:txBody>
          <a:bodyPr wrap="square">
            <a:spAutoFit/>
          </a:bodyPr>
          <a:lstStyle/>
          <a:p>
            <a:r>
              <a:rPr lang="en-US" sz="2000" dirty="0"/>
              <a:t>Better to build an Index like this :</a:t>
            </a:r>
          </a:p>
          <a:p>
            <a:endParaRPr lang="en-US" sz="2000" dirty="0"/>
          </a:p>
          <a:p>
            <a:r>
              <a:rPr lang="en-US" sz="2000" dirty="0"/>
              <a:t>INDEX (</a:t>
            </a:r>
            <a:r>
              <a:rPr lang="en-US" sz="2000" dirty="0" err="1"/>
              <a:t>zipcode</a:t>
            </a:r>
            <a:r>
              <a:rPr lang="en-US" sz="2000" dirty="0"/>
              <a:t>, </a:t>
            </a:r>
            <a:r>
              <a:rPr lang="en-US" sz="2000" dirty="0" err="1"/>
              <a:t>lastname</a:t>
            </a:r>
            <a:r>
              <a:rPr lang="en-US" sz="2000" dirty="0"/>
              <a:t>, </a:t>
            </a:r>
            <a:r>
              <a:rPr lang="en-US" sz="2000" dirty="0" err="1"/>
              <a:t>firstname</a:t>
            </a:r>
            <a:r>
              <a:rPr lang="en-US" sz="2000" dirty="0"/>
              <a:t>)</a:t>
            </a:r>
          </a:p>
        </p:txBody>
      </p:sp>
      <p:sp>
        <p:nvSpPr>
          <p:cNvPr id="7" name="Rectangle 6"/>
          <p:cNvSpPr/>
          <p:nvPr/>
        </p:nvSpPr>
        <p:spPr>
          <a:xfrm>
            <a:off x="275742" y="3733800"/>
            <a:ext cx="8715858" cy="1200329"/>
          </a:xfrm>
          <a:prstGeom prst="rect">
            <a:avLst/>
          </a:prstGeom>
        </p:spPr>
        <p:txBody>
          <a:bodyPr wrap="square">
            <a:spAutoFit/>
          </a:bodyPr>
          <a:lstStyle/>
          <a:p>
            <a:r>
              <a:rPr lang="en-US" dirty="0"/>
              <a:t>MySQL can use the index to scan through people with </a:t>
            </a:r>
            <a:r>
              <a:rPr lang="en-US" dirty="0" err="1"/>
              <a:t>zipcode</a:t>
            </a:r>
            <a:r>
              <a:rPr lang="en-US" dirty="0"/>
              <a:t>='95054'. The second part (</a:t>
            </a:r>
            <a:r>
              <a:rPr lang="en-US" dirty="0" err="1"/>
              <a:t>lastname</a:t>
            </a:r>
            <a:r>
              <a:rPr lang="en-US" dirty="0"/>
              <a:t> LIKE '%</a:t>
            </a:r>
            <a:r>
              <a:rPr lang="en-US" dirty="0" err="1"/>
              <a:t>etrunia</a:t>
            </a:r>
            <a:r>
              <a:rPr lang="en-US" dirty="0"/>
              <a:t>%') cannot be used to limit the number of rows that must be scanned, so without Index Condition Pushdown, this query must retrieve full table rows for all people who have </a:t>
            </a:r>
            <a:r>
              <a:rPr lang="en-US" dirty="0" err="1"/>
              <a:t>zipcode</a:t>
            </a:r>
            <a:r>
              <a:rPr lang="en-US" dirty="0"/>
              <a:t>='95054'. </a:t>
            </a:r>
          </a:p>
        </p:txBody>
      </p:sp>
      <p:pic>
        <p:nvPicPr>
          <p:cNvPr id="8" name="Picture 7"/>
          <p:cNvPicPr>
            <a:picLocks noChangeAspect="1"/>
          </p:cNvPicPr>
          <p:nvPr/>
        </p:nvPicPr>
        <p:blipFill>
          <a:blip r:embed="rId2"/>
          <a:stretch>
            <a:fillRect/>
          </a:stretch>
        </p:blipFill>
        <p:spPr>
          <a:xfrm>
            <a:off x="275742" y="860256"/>
            <a:ext cx="4229100" cy="1438275"/>
          </a:xfrm>
          <a:prstGeom prst="rect">
            <a:avLst/>
          </a:prstGeom>
        </p:spPr>
      </p:pic>
    </p:spTree>
    <p:extLst>
      <p:ext uri="{BB962C8B-B14F-4D97-AF65-F5344CB8AC3E}">
        <p14:creationId xmlns:p14="http://schemas.microsoft.com/office/powerpoint/2010/main" val="2563458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 y="1873174"/>
            <a:ext cx="8305800" cy="3323987"/>
          </a:xfrm>
          <a:prstGeom prst="rect">
            <a:avLst/>
          </a:prstGeom>
        </p:spPr>
        <p:txBody>
          <a:bodyPr wrap="square">
            <a:spAutoFit/>
          </a:bodyPr>
          <a:lstStyle/>
          <a:p>
            <a:r>
              <a:rPr lang="en-US" sz="1400" dirty="0"/>
              <a:t>SELECT</a:t>
            </a:r>
          </a:p>
          <a:p>
            <a:pPr lvl="1"/>
            <a:r>
              <a:rPr lang="en-US" sz="1400" dirty="0" err="1"/>
              <a:t>a.tenantId</a:t>
            </a:r>
            <a:r>
              <a:rPr lang="en-US" sz="1400" dirty="0"/>
              <a:t>, </a:t>
            </a:r>
            <a:r>
              <a:rPr lang="en-US" sz="1400" dirty="0" err="1"/>
              <a:t>a.tenantId</a:t>
            </a:r>
            <a:r>
              <a:rPr lang="en-US" sz="1400" dirty="0"/>
              <a:t>, </a:t>
            </a:r>
            <a:r>
              <a:rPr lang="en-US" sz="1400" dirty="0" err="1"/>
              <a:t>a.departmentId</a:t>
            </a:r>
            <a:r>
              <a:rPr lang="en-US" sz="1400" dirty="0"/>
              <a:t>, </a:t>
            </a:r>
            <a:r>
              <a:rPr lang="en-US" sz="1400" dirty="0" err="1"/>
              <a:t>a.outwireNumber</a:t>
            </a:r>
            <a:r>
              <a:rPr lang="en-US" sz="1400" dirty="0"/>
              <a:t>, </a:t>
            </a:r>
            <a:r>
              <a:rPr lang="en-US" sz="1400" dirty="0" err="1"/>
              <a:t>a.trunkId</a:t>
            </a:r>
            <a:r>
              <a:rPr lang="en-US" sz="1400" dirty="0"/>
              <a:t>, </a:t>
            </a:r>
            <a:r>
              <a:rPr lang="en-US" sz="1400" dirty="0" err="1"/>
              <a:t>c.callInMsg</a:t>
            </a:r>
            <a:r>
              <a:rPr lang="en-US" sz="1400" dirty="0"/>
              <a:t>, </a:t>
            </a:r>
            <a:r>
              <a:rPr lang="en-US" sz="1400" dirty="0" err="1"/>
              <a:t>c.callOutMsg</a:t>
            </a:r>
            <a:r>
              <a:rPr lang="en-US" sz="1400" dirty="0"/>
              <a:t>, </a:t>
            </a:r>
            <a:r>
              <a:rPr lang="en-US" sz="1400" dirty="0" err="1"/>
              <a:t>c.callInEnabled</a:t>
            </a:r>
            <a:r>
              <a:rPr lang="en-US" sz="1400" dirty="0"/>
              <a:t>, </a:t>
            </a:r>
            <a:r>
              <a:rPr lang="en-US" sz="1400" dirty="0" err="1"/>
              <a:t>c.callOutEnabled,a.inputTime</a:t>
            </a:r>
            <a:r>
              <a:rPr lang="en-US" sz="1400" dirty="0"/>
              <a:t> AS </a:t>
            </a:r>
            <a:r>
              <a:rPr lang="en-US" sz="1400" dirty="0" err="1"/>
              <a:t>outwireInputTime</a:t>
            </a:r>
            <a:r>
              <a:rPr lang="en-US" sz="1400" dirty="0"/>
              <a:t>, </a:t>
            </a:r>
            <a:r>
              <a:rPr lang="en-US" sz="1400" dirty="0" err="1"/>
              <a:t>c.inputTime,c.modifyTime</a:t>
            </a:r>
            <a:r>
              <a:rPr lang="en-US" sz="1400" dirty="0"/>
              <a:t> </a:t>
            </a:r>
          </a:p>
          <a:p>
            <a:r>
              <a:rPr lang="en-US" sz="1400" dirty="0"/>
              <a:t>FROM </a:t>
            </a:r>
          </a:p>
          <a:p>
            <a:r>
              <a:rPr lang="en-US" sz="1400" dirty="0"/>
              <a:t>      (SELECT * FROM </a:t>
            </a:r>
            <a:r>
              <a:rPr lang="en-US" sz="1400" dirty="0" err="1"/>
              <a:t>bms_departmentOutwireNumber</a:t>
            </a:r>
            <a:r>
              <a:rPr lang="en-US" sz="1400" dirty="0"/>
              <a:t>  WHERE </a:t>
            </a:r>
            <a:r>
              <a:rPr lang="en-US" sz="1400" dirty="0" err="1">
                <a:solidFill>
                  <a:srgbClr val="FF0000"/>
                </a:solidFill>
              </a:rPr>
              <a:t>departmentId</a:t>
            </a:r>
            <a:r>
              <a:rPr lang="en-US" sz="1400" dirty="0"/>
              <a:t> IN(${</a:t>
            </a:r>
            <a:r>
              <a:rPr lang="en-US" sz="1400" dirty="0" err="1"/>
              <a:t>departmentIds</a:t>
            </a:r>
            <a:r>
              <a:rPr lang="en-US" sz="1400" dirty="0"/>
              <a:t>})) a</a:t>
            </a:r>
          </a:p>
          <a:p>
            <a:r>
              <a:rPr lang="en-US" sz="1400" dirty="0"/>
              <a:t>INNER JOIN </a:t>
            </a:r>
          </a:p>
          <a:p>
            <a:r>
              <a:rPr lang="en-US" sz="1400" dirty="0"/>
              <a:t>      </a:t>
            </a:r>
            <a:r>
              <a:rPr lang="en-US" sz="1400" dirty="0" err="1"/>
              <a:t>bms_onHookMessage</a:t>
            </a:r>
            <a:r>
              <a:rPr lang="en-US" sz="1400" dirty="0"/>
              <a:t> c </a:t>
            </a:r>
          </a:p>
          <a:p>
            <a:pPr lvl="1"/>
            <a:r>
              <a:rPr lang="en-US" sz="1400" dirty="0"/>
              <a:t>ON </a:t>
            </a:r>
            <a:r>
              <a:rPr lang="en-US" sz="1400" dirty="0">
                <a:solidFill>
                  <a:srgbClr val="002060"/>
                </a:solidFill>
              </a:rPr>
              <a:t>( </a:t>
            </a:r>
            <a:r>
              <a:rPr lang="en-US" sz="1400" dirty="0" err="1">
                <a:solidFill>
                  <a:srgbClr val="002060"/>
                </a:solidFill>
              </a:rPr>
              <a:t>c.tenantId</a:t>
            </a:r>
            <a:r>
              <a:rPr lang="en-US" sz="1400" dirty="0">
                <a:solidFill>
                  <a:srgbClr val="002060"/>
                </a:solidFill>
              </a:rPr>
              <a:t> = </a:t>
            </a:r>
            <a:r>
              <a:rPr lang="en-US" sz="1400" dirty="0" err="1">
                <a:solidFill>
                  <a:srgbClr val="002060"/>
                </a:solidFill>
              </a:rPr>
              <a:t>a.tenantId</a:t>
            </a:r>
            <a:r>
              <a:rPr lang="en-US" sz="1400" dirty="0">
                <a:solidFill>
                  <a:srgbClr val="002060"/>
                </a:solidFill>
              </a:rPr>
              <a:t> </a:t>
            </a:r>
          </a:p>
          <a:p>
            <a:pPr lvl="1"/>
            <a:r>
              <a:rPr lang="en-US" sz="1400" dirty="0">
                <a:solidFill>
                  <a:srgbClr val="002060"/>
                </a:solidFill>
              </a:rPr>
              <a:t>AND </a:t>
            </a:r>
            <a:r>
              <a:rPr lang="en-US" sz="1400" dirty="0" err="1">
                <a:solidFill>
                  <a:srgbClr val="002060"/>
                </a:solidFill>
              </a:rPr>
              <a:t>c.outwireNumber</a:t>
            </a:r>
            <a:r>
              <a:rPr lang="en-US" sz="1400" dirty="0">
                <a:solidFill>
                  <a:srgbClr val="002060"/>
                </a:solidFill>
              </a:rPr>
              <a:t> = </a:t>
            </a:r>
            <a:r>
              <a:rPr lang="en-US" sz="1400" dirty="0" err="1">
                <a:solidFill>
                  <a:srgbClr val="002060"/>
                </a:solidFill>
              </a:rPr>
              <a:t>a.outwireNumber</a:t>
            </a:r>
            <a:endParaRPr lang="en-US" sz="1400" dirty="0">
              <a:solidFill>
                <a:srgbClr val="002060"/>
              </a:solidFill>
            </a:endParaRPr>
          </a:p>
          <a:p>
            <a:pPr lvl="1"/>
            <a:r>
              <a:rPr lang="en-US" sz="1400" dirty="0">
                <a:solidFill>
                  <a:srgbClr val="002060"/>
                </a:solidFill>
              </a:rPr>
              <a:t>AND </a:t>
            </a:r>
            <a:r>
              <a:rPr lang="en-US" sz="1400" dirty="0" err="1">
                <a:solidFill>
                  <a:srgbClr val="002060"/>
                </a:solidFill>
              </a:rPr>
              <a:t>c.trunkId</a:t>
            </a:r>
            <a:r>
              <a:rPr lang="en-US" sz="1400" dirty="0">
                <a:solidFill>
                  <a:srgbClr val="002060"/>
                </a:solidFill>
              </a:rPr>
              <a:t> = </a:t>
            </a:r>
            <a:r>
              <a:rPr lang="en-US" sz="1400" dirty="0" err="1">
                <a:solidFill>
                  <a:srgbClr val="002060"/>
                </a:solidFill>
              </a:rPr>
              <a:t>a.trunkId</a:t>
            </a:r>
            <a:endParaRPr lang="en-US" sz="1400" dirty="0">
              <a:solidFill>
                <a:srgbClr val="002060"/>
              </a:solidFill>
            </a:endParaRPr>
          </a:p>
          <a:p>
            <a:pPr lvl="1"/>
            <a:r>
              <a:rPr lang="en-US" sz="1400" dirty="0">
                <a:solidFill>
                  <a:srgbClr val="002060"/>
                </a:solidFill>
              </a:rPr>
              <a:t>AND </a:t>
            </a:r>
            <a:r>
              <a:rPr lang="en-US" sz="1400" dirty="0" err="1">
                <a:solidFill>
                  <a:srgbClr val="002060"/>
                </a:solidFill>
              </a:rPr>
              <a:t>c.callInMsg</a:t>
            </a:r>
            <a:r>
              <a:rPr lang="en-US" sz="1400" dirty="0">
                <a:solidFill>
                  <a:srgbClr val="002060"/>
                </a:solidFill>
              </a:rPr>
              <a:t> LIKE CONCAT('%', '</a:t>
            </a:r>
            <a:r>
              <a:rPr lang="zh-TW" altLang="en-US" sz="1400" dirty="0">
                <a:solidFill>
                  <a:srgbClr val="002060"/>
                </a:solidFill>
              </a:rPr>
              <a:t>会计</a:t>
            </a:r>
            <a:r>
              <a:rPr lang="en-US" altLang="zh-TW" sz="1400" dirty="0">
                <a:solidFill>
                  <a:srgbClr val="002060"/>
                </a:solidFill>
              </a:rPr>
              <a:t>', '%') </a:t>
            </a:r>
          </a:p>
          <a:p>
            <a:pPr lvl="1"/>
            <a:r>
              <a:rPr lang="en-US" sz="1400" dirty="0">
                <a:solidFill>
                  <a:srgbClr val="002060"/>
                </a:solidFill>
              </a:rPr>
              <a:t>AND </a:t>
            </a:r>
            <a:r>
              <a:rPr lang="en-US" sz="1400" dirty="0" err="1">
                <a:solidFill>
                  <a:srgbClr val="002060"/>
                </a:solidFill>
              </a:rPr>
              <a:t>c.callOutMsg</a:t>
            </a:r>
            <a:r>
              <a:rPr lang="en-US" sz="1400" dirty="0">
                <a:solidFill>
                  <a:srgbClr val="002060"/>
                </a:solidFill>
              </a:rPr>
              <a:t> LIKE CONCAT('%', '98798', '%')</a:t>
            </a:r>
          </a:p>
          <a:p>
            <a:pPr lvl="1"/>
            <a:r>
              <a:rPr lang="en-US" sz="1400" dirty="0"/>
              <a:t>       ) </a:t>
            </a:r>
          </a:p>
          <a:p>
            <a:r>
              <a:rPr lang="en-US" sz="1400" dirty="0"/>
              <a:t>WHERE</a:t>
            </a:r>
          </a:p>
          <a:p>
            <a:r>
              <a:rPr lang="en-US" sz="1400" dirty="0" err="1">
                <a:solidFill>
                  <a:srgbClr val="FF0000"/>
                </a:solidFill>
              </a:rPr>
              <a:t>a.tenantId</a:t>
            </a:r>
            <a:r>
              <a:rPr lang="en-US" sz="1400" dirty="0">
                <a:solidFill>
                  <a:srgbClr val="FF0000"/>
                </a:solidFill>
              </a:rPr>
              <a:t> = '880001' </a:t>
            </a:r>
            <a:r>
              <a:rPr lang="en-US" sz="1400" dirty="0"/>
              <a:t>ORDER BY </a:t>
            </a:r>
            <a:r>
              <a:rPr lang="en-US" sz="1400" dirty="0" err="1"/>
              <a:t>a.outwireNumber</a:t>
            </a:r>
            <a:r>
              <a:rPr lang="en-US" sz="1400" dirty="0"/>
              <a:t> ASC LIMIT 0,15</a:t>
            </a:r>
          </a:p>
        </p:txBody>
      </p:sp>
      <p:sp>
        <p:nvSpPr>
          <p:cNvPr id="5" name="Rectangle 4"/>
          <p:cNvSpPr/>
          <p:nvPr/>
        </p:nvSpPr>
        <p:spPr>
          <a:xfrm>
            <a:off x="3733800" y="20128"/>
            <a:ext cx="1356140" cy="523220"/>
          </a:xfrm>
          <a:prstGeom prst="rect">
            <a:avLst/>
          </a:prstGeom>
        </p:spPr>
        <p:txBody>
          <a:bodyPr wrap="none">
            <a:spAutoFit/>
          </a:bodyPr>
          <a:lstStyle/>
          <a:p>
            <a:r>
              <a:rPr lang="en-US" sz="2800" dirty="0"/>
              <a:t>Exercise</a:t>
            </a:r>
          </a:p>
        </p:txBody>
      </p:sp>
      <p:pic>
        <p:nvPicPr>
          <p:cNvPr id="6" name="image2.png"/>
          <p:cNvPicPr/>
          <p:nvPr/>
        </p:nvPicPr>
        <p:blipFill>
          <a:blip r:embed="rId2" cstate="print"/>
          <a:stretch>
            <a:fillRect/>
          </a:stretch>
        </p:blipFill>
        <p:spPr>
          <a:xfrm>
            <a:off x="381000" y="5410200"/>
            <a:ext cx="8229600" cy="762000"/>
          </a:xfrm>
          <a:prstGeom prst="rect">
            <a:avLst/>
          </a:prstGeom>
        </p:spPr>
      </p:pic>
      <p:sp>
        <p:nvSpPr>
          <p:cNvPr id="15" name="Rectangle 14"/>
          <p:cNvSpPr/>
          <p:nvPr/>
        </p:nvSpPr>
        <p:spPr>
          <a:xfrm>
            <a:off x="381000" y="28920"/>
            <a:ext cx="5181600" cy="1631216"/>
          </a:xfrm>
          <a:prstGeom prst="rect">
            <a:avLst/>
          </a:prstGeom>
        </p:spPr>
        <p:txBody>
          <a:bodyPr wrap="square">
            <a:spAutoFit/>
          </a:bodyPr>
          <a:lstStyle/>
          <a:p>
            <a:r>
              <a:rPr lang="en-US" sz="1000" b="1" u="sng" dirty="0" err="1"/>
              <a:t>bms_departmentOutwireNumber</a:t>
            </a:r>
            <a:endParaRPr lang="en-US" sz="1000" b="1" u="sng" dirty="0"/>
          </a:p>
          <a:p>
            <a:r>
              <a:rPr lang="en-US" sz="1000" dirty="0"/>
              <a:t>PRIMARY KEY (`id`),</a:t>
            </a:r>
          </a:p>
          <a:p>
            <a:r>
              <a:rPr lang="en-US" sz="1000" dirty="0"/>
              <a:t>KEY `</a:t>
            </a:r>
            <a:r>
              <a:rPr lang="en-US" sz="1000" dirty="0" err="1"/>
              <a:t>departmentId</a:t>
            </a:r>
            <a:r>
              <a:rPr lang="en-US" sz="1000" dirty="0"/>
              <a:t>` (`</a:t>
            </a:r>
            <a:r>
              <a:rPr lang="en-US" sz="1000" dirty="0" err="1"/>
              <a:t>departmentId</a:t>
            </a:r>
            <a:r>
              <a:rPr lang="en-US" sz="1000" dirty="0"/>
              <a:t>`), </a:t>
            </a:r>
          </a:p>
          <a:p>
            <a:r>
              <a:rPr lang="en-US" sz="1000" dirty="0"/>
              <a:t>KEY `</a:t>
            </a:r>
            <a:r>
              <a:rPr lang="en-US" sz="1000" dirty="0" err="1"/>
              <a:t>outwireNumber</a:t>
            </a:r>
            <a:r>
              <a:rPr lang="en-US" sz="1000" dirty="0"/>
              <a:t>` (`</a:t>
            </a:r>
            <a:r>
              <a:rPr lang="en-US" sz="1000" dirty="0" err="1"/>
              <a:t>outwireNumber</a:t>
            </a:r>
            <a:r>
              <a:rPr lang="en-US" sz="1000" dirty="0"/>
              <a:t>`), </a:t>
            </a:r>
          </a:p>
          <a:p>
            <a:r>
              <a:rPr lang="en-US" sz="1000" dirty="0"/>
              <a:t>KEY `</a:t>
            </a:r>
            <a:r>
              <a:rPr lang="en-US" sz="1000" dirty="0" err="1"/>
              <a:t>trunkId</a:t>
            </a:r>
            <a:r>
              <a:rPr lang="en-US" sz="1000" dirty="0"/>
              <a:t>` (`</a:t>
            </a:r>
            <a:r>
              <a:rPr lang="en-US" sz="1000" dirty="0" err="1"/>
              <a:t>trunkId</a:t>
            </a:r>
            <a:r>
              <a:rPr lang="en-US" sz="1000" dirty="0"/>
              <a:t>`) USING BTREE, </a:t>
            </a:r>
          </a:p>
          <a:p>
            <a:r>
              <a:rPr lang="en-US" sz="1000" dirty="0"/>
              <a:t>KEY `</a:t>
            </a:r>
            <a:r>
              <a:rPr lang="en-US" sz="1000" dirty="0" err="1"/>
              <a:t>tenantId</a:t>
            </a:r>
            <a:r>
              <a:rPr lang="en-US" sz="1000" dirty="0"/>
              <a:t>` (`</a:t>
            </a:r>
            <a:r>
              <a:rPr lang="en-US" sz="1000" dirty="0" err="1"/>
              <a:t>tenantId</a:t>
            </a:r>
            <a:r>
              <a:rPr lang="en-US" sz="1000" dirty="0"/>
              <a:t>`)</a:t>
            </a:r>
          </a:p>
          <a:p>
            <a:endParaRPr lang="en-US" sz="1000" dirty="0"/>
          </a:p>
          <a:p>
            <a:r>
              <a:rPr lang="en-US" sz="1000" b="1" u="sng" dirty="0" err="1"/>
              <a:t>bms_onHookMessage</a:t>
            </a:r>
            <a:endParaRPr lang="en-US" sz="1000" b="1" u="sng" dirty="0"/>
          </a:p>
          <a:p>
            <a:r>
              <a:rPr lang="en-US" sz="1000" dirty="0"/>
              <a:t>PRIMARY KEY (`id`),</a:t>
            </a:r>
          </a:p>
          <a:p>
            <a:r>
              <a:rPr lang="en-US" sz="1000" dirty="0"/>
              <a:t>KEY `</a:t>
            </a:r>
            <a:r>
              <a:rPr lang="en-US" sz="1000" dirty="0" err="1"/>
              <a:t>tenantId_outnum_trunkId</a:t>
            </a:r>
            <a:r>
              <a:rPr lang="en-US" sz="1000" dirty="0"/>
              <a:t>` (`</a:t>
            </a:r>
            <a:r>
              <a:rPr lang="en-US" sz="1000" dirty="0" err="1"/>
              <a:t>tenantId</a:t>
            </a:r>
            <a:r>
              <a:rPr lang="en-US" sz="1000" dirty="0"/>
              <a:t>`,`</a:t>
            </a:r>
            <a:r>
              <a:rPr lang="en-US" sz="1000" dirty="0" err="1"/>
              <a:t>trunkId</a:t>
            </a:r>
            <a:r>
              <a:rPr lang="en-US" sz="1000" dirty="0"/>
              <a:t>`,`</a:t>
            </a:r>
            <a:r>
              <a:rPr lang="en-US" sz="1000" dirty="0" err="1"/>
              <a:t>outwireNumber</a:t>
            </a:r>
            <a:r>
              <a:rPr lang="en-US" sz="1000" dirty="0"/>
              <a:t>`) USING BTREE</a:t>
            </a:r>
          </a:p>
        </p:txBody>
      </p:sp>
    </p:spTree>
    <p:extLst>
      <p:ext uri="{BB962C8B-B14F-4D97-AF65-F5344CB8AC3E}">
        <p14:creationId xmlns:p14="http://schemas.microsoft.com/office/powerpoint/2010/main" val="2618431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381000" y="2312019"/>
            <a:ext cx="8416848" cy="230832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buFont typeface="Arial" panose="020B0604020202020204" pitchFamily="34" charset="0"/>
              <a:buChar char="•"/>
            </a:pPr>
            <a:r>
              <a:rPr lang="en-US" altLang="en-US" sz="2400" dirty="0"/>
              <a:t>Achieve what you want to do</a:t>
            </a:r>
          </a:p>
          <a:p>
            <a:pPr marL="285750" indent="-285750">
              <a:buFont typeface="Arial" panose="020B0604020202020204" pitchFamily="34" charset="0"/>
              <a:buChar char="•"/>
            </a:pPr>
            <a:r>
              <a:rPr lang="en-US" altLang="en-US" sz="2400" dirty="0"/>
              <a:t>Save your development time and reduce potential bugs after production</a:t>
            </a:r>
          </a:p>
          <a:p>
            <a:pPr marL="285750" indent="-285750">
              <a:buFont typeface="Arial" panose="020B0604020202020204" pitchFamily="34" charset="0"/>
              <a:buChar char="•"/>
            </a:pPr>
            <a:r>
              <a:rPr lang="en-US" altLang="en-US" sz="2400" dirty="0"/>
              <a:t>Increase application maintainability</a:t>
            </a:r>
          </a:p>
          <a:p>
            <a:pPr marL="285750" indent="-285750">
              <a:buFont typeface="Arial" panose="020B0604020202020204" pitchFamily="34" charset="0"/>
              <a:buChar char="•"/>
            </a:pPr>
            <a:r>
              <a:rPr lang="en-US" altLang="en-US" sz="2400" dirty="0"/>
              <a:t>Ensure good system performance after production</a:t>
            </a:r>
          </a:p>
          <a:p>
            <a:pPr marL="285750" indent="-285750">
              <a:buFont typeface="Arial" panose="020B0604020202020204" pitchFamily="34" charset="0"/>
              <a:buChar char="•"/>
            </a:pPr>
            <a:r>
              <a:rPr lang="en-US" altLang="en-US" sz="2400" dirty="0"/>
              <a:t>Space saving may not be first priority</a:t>
            </a:r>
          </a:p>
        </p:txBody>
      </p:sp>
      <p:sp>
        <p:nvSpPr>
          <p:cNvPr id="7" name="Rectangle 6"/>
          <p:cNvSpPr/>
          <p:nvPr/>
        </p:nvSpPr>
        <p:spPr>
          <a:xfrm>
            <a:off x="1981200" y="381000"/>
            <a:ext cx="4788491" cy="584775"/>
          </a:xfrm>
          <a:prstGeom prst="rect">
            <a:avLst/>
          </a:prstGeom>
        </p:spPr>
        <p:txBody>
          <a:bodyPr wrap="none">
            <a:spAutoFit/>
          </a:bodyPr>
          <a:lstStyle/>
          <a:p>
            <a:pPr algn="ctr">
              <a:buFontTx/>
              <a:buNone/>
            </a:pPr>
            <a:r>
              <a:rPr lang="en-US" altLang="en-US" sz="3200" dirty="0"/>
              <a:t>Database Design Objectives</a:t>
            </a:r>
          </a:p>
        </p:txBody>
      </p:sp>
    </p:spTree>
    <p:extLst>
      <p:ext uri="{BB962C8B-B14F-4D97-AF65-F5344CB8AC3E}">
        <p14:creationId xmlns:p14="http://schemas.microsoft.com/office/powerpoint/2010/main" val="1992016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4"/>
          <p:cNvSpPr txBox="1">
            <a:spLocks noChangeArrowheads="1"/>
          </p:cNvSpPr>
          <p:nvPr/>
        </p:nvSpPr>
        <p:spPr bwMode="auto">
          <a:xfrm>
            <a:off x="1066800" y="2667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endParaRPr lang="en-US" altLang="en-US" sz="2400" b="1" i="1">
              <a:solidFill>
                <a:srgbClr val="000000"/>
              </a:solidFill>
              <a:latin typeface="Times New Roman" panose="02020603050405020304" pitchFamily="18" charset="0"/>
            </a:endParaRPr>
          </a:p>
        </p:txBody>
      </p:sp>
      <p:sp>
        <p:nvSpPr>
          <p:cNvPr id="19" name="Text Box 5"/>
          <p:cNvSpPr txBox="1">
            <a:spLocks noChangeArrowheads="1"/>
          </p:cNvSpPr>
          <p:nvPr/>
        </p:nvSpPr>
        <p:spPr bwMode="auto">
          <a:xfrm>
            <a:off x="304800" y="1524000"/>
            <a:ext cx="4343400" cy="584775"/>
          </a:xfrm>
          <a:prstGeom prst="rect">
            <a:avLst/>
          </a:prstGeom>
          <a:solidFill>
            <a:schemeClr val="bg1"/>
          </a:solidFill>
          <a:ln w="12700">
            <a:solidFill>
              <a:srgbClr val="000000"/>
            </a:solidFill>
            <a:miter lim="800000"/>
            <a:headEnd/>
            <a:tailEnd/>
          </a:ln>
          <a:effectLst/>
        </p:spPr>
        <p:txBody>
          <a:bodyPr wrap="square">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rPr>
              <a:t>Design your database which can be easily retrieved and updated by SQL</a:t>
            </a:r>
          </a:p>
        </p:txBody>
      </p:sp>
      <p:sp>
        <p:nvSpPr>
          <p:cNvPr id="20" name="Rectangle 6"/>
          <p:cNvSpPr>
            <a:spLocks noChangeArrowheads="1"/>
          </p:cNvSpPr>
          <p:nvPr/>
        </p:nvSpPr>
        <p:spPr bwMode="auto">
          <a:xfrm>
            <a:off x="1562100" y="563563"/>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n-US" sz="3600" b="0" i="0" u="none" strike="noStrike" kern="0" cap="none" spc="0" normalizeH="0" baseline="0" noProof="0" dirty="0">
                <a:ln>
                  <a:noFill/>
                </a:ln>
                <a:solidFill>
                  <a:srgbClr val="003366"/>
                </a:solidFill>
                <a:effectLst/>
                <a:uLnTx/>
                <a:uFillTx/>
                <a:latin typeface="Times New Roman" panose="02020603050405020304" pitchFamily="18" charset="0"/>
              </a:rPr>
              <a:t>Physical Design – some hints</a:t>
            </a:r>
          </a:p>
        </p:txBody>
      </p:sp>
      <p:sp>
        <p:nvSpPr>
          <p:cNvPr id="22" name="Text Box 8"/>
          <p:cNvSpPr txBox="1">
            <a:spLocks noChangeArrowheads="1"/>
          </p:cNvSpPr>
          <p:nvPr/>
        </p:nvSpPr>
        <p:spPr bwMode="auto">
          <a:xfrm>
            <a:off x="762000" y="32004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endParaRPr lang="en-US" altLang="en-US" sz="2000" b="1" i="1">
              <a:solidFill>
                <a:srgbClr val="006666"/>
              </a:solidFill>
              <a:latin typeface="Times New Roman" panose="02020603050405020304" pitchFamily="18" charset="0"/>
            </a:endParaRPr>
          </a:p>
        </p:txBody>
      </p:sp>
      <p:sp>
        <p:nvSpPr>
          <p:cNvPr id="23" name="Text Box 10"/>
          <p:cNvSpPr txBox="1">
            <a:spLocks noChangeArrowheads="1"/>
          </p:cNvSpPr>
          <p:nvPr/>
        </p:nvSpPr>
        <p:spPr bwMode="auto">
          <a:xfrm>
            <a:off x="304800" y="3200400"/>
            <a:ext cx="3733800" cy="17811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Times New Roman" panose="02020603050405020304" pitchFamily="18" charset="0"/>
              </a:rPr>
              <a:t>Key	Col1	Col2	Col3</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K1	Data11	</a:t>
            </a:r>
            <a:r>
              <a:rPr kumimoji="0" lang="en-US" altLang="en-US" sz="2000" b="1" i="1" u="none" strike="noStrike" kern="0" cap="none" spc="0" normalizeH="0" baseline="0" noProof="0" dirty="0">
                <a:ln>
                  <a:noFill/>
                </a:ln>
                <a:solidFill>
                  <a:srgbClr val="FF0000"/>
                </a:solidFill>
                <a:effectLst/>
                <a:uLnTx/>
                <a:uFillTx/>
                <a:latin typeface="Times New Roman" panose="02020603050405020304" pitchFamily="18" charset="0"/>
              </a:rPr>
              <a:t>Data12</a:t>
            </a: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	Data13</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K2	Data21	Data22	Data23</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K3	Data31	Data32	</a:t>
            </a:r>
            <a:r>
              <a:rPr kumimoji="0" lang="en-US" altLang="en-US" sz="2000" b="1" i="1" u="none" strike="noStrike" kern="0" cap="none" spc="0" normalizeH="0" baseline="0" noProof="0" dirty="0">
                <a:ln>
                  <a:noFill/>
                </a:ln>
                <a:solidFill>
                  <a:srgbClr val="FF0000"/>
                </a:solidFill>
                <a:effectLst/>
                <a:uLnTx/>
                <a:uFillTx/>
                <a:latin typeface="Times New Roman" panose="02020603050405020304" pitchFamily="18" charset="0"/>
              </a:rPr>
              <a:t>Data33</a:t>
            </a:r>
          </a:p>
        </p:txBody>
      </p:sp>
      <p:sp>
        <p:nvSpPr>
          <p:cNvPr id="24" name="Text Box 11"/>
          <p:cNvSpPr txBox="1">
            <a:spLocks noChangeArrowheads="1"/>
          </p:cNvSpPr>
          <p:nvPr/>
        </p:nvSpPr>
        <p:spPr bwMode="auto">
          <a:xfrm>
            <a:off x="5334000" y="2181225"/>
            <a:ext cx="2971800" cy="45243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Times New Roman" panose="02020603050405020304" pitchFamily="18" charset="0"/>
              </a:rPr>
              <a:t>Key	Type	Data</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K1	Col1	Data11	</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K1 	Col2	</a:t>
            </a:r>
            <a:r>
              <a:rPr kumimoji="0" lang="en-US" altLang="en-US" sz="2000" b="1" i="1" u="none" strike="noStrike" kern="0" cap="none" spc="0" normalizeH="0" baseline="0" noProof="0" dirty="0">
                <a:ln>
                  <a:noFill/>
                </a:ln>
                <a:solidFill>
                  <a:srgbClr val="FF0000"/>
                </a:solidFill>
                <a:effectLst/>
                <a:uLnTx/>
                <a:uFillTx/>
                <a:latin typeface="Times New Roman" panose="02020603050405020304" pitchFamily="18" charset="0"/>
              </a:rPr>
              <a:t>Data12</a:t>
            </a: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	</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K1	Col3	Data13</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K2	Col1 	Data21 </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K2	Col2 	Data22</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K2	Col3 	Data23</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K3	Col1 	Data31</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K3	Col2 	Data32</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2000" b="1" i="1" u="none" strike="noStrike" kern="0" cap="none" spc="0" normalizeH="0" baseline="0" noProof="0" dirty="0">
                <a:ln>
                  <a:noFill/>
                </a:ln>
                <a:solidFill>
                  <a:srgbClr val="006666"/>
                </a:solidFill>
                <a:effectLst/>
                <a:uLnTx/>
                <a:uFillTx/>
                <a:latin typeface="Times New Roman" panose="02020603050405020304" pitchFamily="18" charset="0"/>
              </a:rPr>
              <a:t>K3 	Col3 	</a:t>
            </a:r>
            <a:r>
              <a:rPr kumimoji="0" lang="en-US" altLang="en-US" sz="2000" b="1" i="1" u="none" strike="noStrike" kern="0" cap="none" spc="0" normalizeH="0" baseline="0" noProof="0" dirty="0">
                <a:ln>
                  <a:noFill/>
                </a:ln>
                <a:solidFill>
                  <a:srgbClr val="FF0000"/>
                </a:solidFill>
                <a:effectLst/>
                <a:uLnTx/>
                <a:uFillTx/>
                <a:latin typeface="Times New Roman" panose="02020603050405020304" pitchFamily="18" charset="0"/>
              </a:rPr>
              <a:t>Data33</a:t>
            </a:r>
          </a:p>
        </p:txBody>
      </p:sp>
      <p:sp>
        <p:nvSpPr>
          <p:cNvPr id="25" name="Text Box 12"/>
          <p:cNvSpPr txBox="1">
            <a:spLocks noChangeArrowheads="1"/>
          </p:cNvSpPr>
          <p:nvPr/>
        </p:nvSpPr>
        <p:spPr bwMode="auto">
          <a:xfrm>
            <a:off x="4343400" y="3810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50000"/>
              </a:spcBef>
              <a:spcAft>
                <a:spcPct val="0"/>
              </a:spcAft>
            </a:pPr>
            <a:r>
              <a:rPr lang="en-US" altLang="en-US" sz="2400" b="1" i="1" dirty="0">
                <a:solidFill>
                  <a:srgbClr val="3366CC"/>
                </a:solidFill>
                <a:latin typeface="Times New Roman" panose="02020603050405020304" pitchFamily="18" charset="0"/>
              </a:rPr>
              <a:t>VS</a:t>
            </a:r>
          </a:p>
        </p:txBody>
      </p:sp>
      <p:sp>
        <p:nvSpPr>
          <p:cNvPr id="26" name="Rectangle 13"/>
          <p:cNvSpPr>
            <a:spLocks noChangeArrowheads="1"/>
          </p:cNvSpPr>
          <p:nvPr/>
        </p:nvSpPr>
        <p:spPr bwMode="auto">
          <a:xfrm>
            <a:off x="228600" y="28956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0"/>
              </a:spcBef>
              <a:spcAft>
                <a:spcPct val="0"/>
              </a:spcAft>
            </a:pPr>
            <a:r>
              <a:rPr lang="en-GB" altLang="en-US" sz="1400" b="1">
                <a:solidFill>
                  <a:srgbClr val="000000"/>
                </a:solidFill>
                <a:latin typeface="Times New Roman" panose="02020603050405020304" pitchFamily="18" charset="0"/>
                <a:cs typeface="Times New Roman" panose="02020603050405020304" pitchFamily="18" charset="0"/>
              </a:rPr>
              <a:t>Horizontal</a:t>
            </a:r>
            <a:r>
              <a:rPr lang="en-US" altLang="en-US" sz="1400" b="1">
                <a:solidFill>
                  <a:srgbClr val="000000"/>
                </a:solidFill>
                <a:latin typeface="Times New Roman" panose="02020603050405020304" pitchFamily="18" charset="0"/>
              </a:rPr>
              <a:t> Layout</a:t>
            </a:r>
          </a:p>
        </p:txBody>
      </p:sp>
      <p:sp>
        <p:nvSpPr>
          <p:cNvPr id="27" name="Rectangle 14"/>
          <p:cNvSpPr>
            <a:spLocks noChangeArrowheads="1"/>
          </p:cNvSpPr>
          <p:nvPr/>
        </p:nvSpPr>
        <p:spPr bwMode="auto">
          <a:xfrm>
            <a:off x="5257800" y="187642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914400" eaLnBrk="0" fontAlgn="base" hangingPunct="0">
              <a:spcBef>
                <a:spcPct val="0"/>
              </a:spcBef>
              <a:spcAft>
                <a:spcPct val="0"/>
              </a:spcAft>
            </a:pPr>
            <a:r>
              <a:rPr lang="en-GB" altLang="en-US" sz="1600" b="1">
                <a:solidFill>
                  <a:srgbClr val="000000"/>
                </a:solidFill>
                <a:latin typeface="Times New Roman" panose="02020603050405020304" pitchFamily="18" charset="0"/>
                <a:cs typeface="Times New Roman" panose="02020603050405020304" pitchFamily="18" charset="0"/>
              </a:rPr>
              <a:t>Vertical Layout</a:t>
            </a:r>
            <a:r>
              <a:rPr lang="en-US" altLang="en-US" sz="1600" b="1">
                <a:solidFill>
                  <a:srgbClr val="000000"/>
                </a:solidFill>
                <a:latin typeface="Times New Roman" panose="02020603050405020304" pitchFamily="18" charset="0"/>
              </a:rPr>
              <a:t> </a:t>
            </a:r>
          </a:p>
        </p:txBody>
      </p:sp>
      <p:cxnSp>
        <p:nvCxnSpPr>
          <p:cNvPr id="29" name="Straight Arrow Connector 28"/>
          <p:cNvCxnSpPr/>
          <p:nvPr/>
        </p:nvCxnSpPr>
        <p:spPr>
          <a:xfrm flipV="1">
            <a:off x="1828800" y="2895600"/>
            <a:ext cx="4419600" cy="503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609600" y="2895600"/>
            <a:ext cx="46482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276850" y="1211947"/>
            <a:ext cx="3194112" cy="646331"/>
          </a:xfrm>
          <a:prstGeom prst="rect">
            <a:avLst/>
          </a:prstGeom>
          <a:noFill/>
        </p:spPr>
        <p:txBody>
          <a:bodyPr wrap="square" rtlCol="0">
            <a:spAutoFit/>
          </a:bodyPr>
          <a:lstStyle/>
          <a:p>
            <a:r>
              <a:rPr lang="en-US" dirty="0"/>
              <a:t>Select </a:t>
            </a:r>
            <a:r>
              <a:rPr lang="en-US" dirty="0">
                <a:solidFill>
                  <a:srgbClr val="FF0000"/>
                </a:solidFill>
              </a:rPr>
              <a:t>Data </a:t>
            </a:r>
            <a:r>
              <a:rPr lang="en-US" dirty="0"/>
              <a:t>from </a:t>
            </a:r>
            <a:r>
              <a:rPr lang="en-US" dirty="0" err="1"/>
              <a:t>TableB</a:t>
            </a:r>
            <a:r>
              <a:rPr lang="en-US" dirty="0"/>
              <a:t> </a:t>
            </a:r>
          </a:p>
          <a:p>
            <a:r>
              <a:rPr lang="en-US" dirty="0"/>
              <a:t>where Key = :A  and Type =  :B</a:t>
            </a:r>
          </a:p>
        </p:txBody>
      </p:sp>
      <p:sp>
        <p:nvSpPr>
          <p:cNvPr id="2" name="Rectangle 1"/>
          <p:cNvSpPr/>
          <p:nvPr/>
        </p:nvSpPr>
        <p:spPr>
          <a:xfrm>
            <a:off x="257175" y="2314589"/>
            <a:ext cx="4572000" cy="646331"/>
          </a:xfrm>
          <a:prstGeom prst="rect">
            <a:avLst/>
          </a:prstGeom>
        </p:spPr>
        <p:txBody>
          <a:bodyPr>
            <a:spAutoFit/>
          </a:bodyPr>
          <a:lstStyle/>
          <a:p>
            <a:r>
              <a:rPr lang="en-US" dirty="0"/>
              <a:t>Select </a:t>
            </a:r>
            <a:r>
              <a:rPr lang="en-US" dirty="0">
                <a:solidFill>
                  <a:srgbClr val="FF0000"/>
                </a:solidFill>
              </a:rPr>
              <a:t>col2</a:t>
            </a:r>
            <a:r>
              <a:rPr lang="en-US" dirty="0"/>
              <a:t> from </a:t>
            </a:r>
            <a:r>
              <a:rPr lang="en-US" dirty="0" err="1"/>
              <a:t>TableA</a:t>
            </a:r>
            <a:r>
              <a:rPr lang="en-US" dirty="0"/>
              <a:t> where Key=‘K1’ </a:t>
            </a:r>
          </a:p>
          <a:p>
            <a:r>
              <a:rPr lang="en-US" dirty="0"/>
              <a:t>Select </a:t>
            </a:r>
            <a:r>
              <a:rPr lang="en-US" dirty="0">
                <a:solidFill>
                  <a:srgbClr val="FF0000"/>
                </a:solidFill>
              </a:rPr>
              <a:t>col3</a:t>
            </a:r>
            <a:r>
              <a:rPr lang="en-US" dirty="0"/>
              <a:t> from </a:t>
            </a:r>
            <a:r>
              <a:rPr lang="en-US" dirty="0" err="1"/>
              <a:t>TableA</a:t>
            </a:r>
            <a:r>
              <a:rPr lang="en-US" dirty="0"/>
              <a:t> where Key=‘K3’</a:t>
            </a:r>
          </a:p>
        </p:txBody>
      </p:sp>
    </p:spTree>
    <p:extLst>
      <p:ext uri="{BB962C8B-B14F-4D97-AF65-F5344CB8AC3E}">
        <p14:creationId xmlns:p14="http://schemas.microsoft.com/office/powerpoint/2010/main" val="1106541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82859" y="1388113"/>
            <a:ext cx="3505200" cy="584775"/>
          </a:xfrm>
          <a:prstGeom prst="rect">
            <a:avLst/>
          </a:prstGeom>
          <a:noFill/>
          <a:ln w="12700">
            <a:solidFill>
              <a:srgbClr val="000000"/>
            </a:solidFill>
            <a:miter lim="800000"/>
            <a:headEnd/>
            <a:tailEnd/>
          </a:ln>
          <a:effec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rPr>
              <a:t>Avoid too rigorous table normalization</a:t>
            </a:r>
            <a:r>
              <a:rPr kumimoji="0" lang="en-US" altLang="en-US" sz="1600" b="0" i="0" u="none" strike="noStrike" kern="0" cap="none" spc="0" normalizeH="0" noProof="0" dirty="0">
                <a:ln>
                  <a:noFill/>
                </a:ln>
                <a:solidFill>
                  <a:srgbClr val="000000"/>
                </a:solidFill>
                <a:effectLst/>
                <a:uLnTx/>
                <a:uFillTx/>
                <a:latin typeface="Times New Roman" panose="02020603050405020304" pitchFamily="18" charset="0"/>
              </a:rPr>
              <a:t> in</a:t>
            </a:r>
            <a:r>
              <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rPr>
              <a:t> your physical design</a:t>
            </a:r>
          </a:p>
        </p:txBody>
      </p:sp>
      <p:sp>
        <p:nvSpPr>
          <p:cNvPr id="7" name="Rectangle 4"/>
          <p:cNvSpPr>
            <a:spLocks noChangeArrowheads="1"/>
          </p:cNvSpPr>
          <p:nvPr/>
        </p:nvSpPr>
        <p:spPr bwMode="auto">
          <a:xfrm>
            <a:off x="1600200" y="59659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en-US" sz="3600" b="0" i="0" u="none" strike="noStrike" kern="0" cap="none" spc="0" normalizeH="0" baseline="0" noProof="0" dirty="0">
                <a:ln>
                  <a:noFill/>
                </a:ln>
                <a:solidFill>
                  <a:srgbClr val="003366"/>
                </a:solidFill>
                <a:effectLst/>
                <a:uLnTx/>
                <a:uFillTx/>
                <a:latin typeface="Times New Roman" panose="02020603050405020304" pitchFamily="18" charset="0"/>
              </a:rPr>
              <a:t>Physical Design – some hints</a:t>
            </a:r>
          </a:p>
        </p:txBody>
      </p:sp>
      <p:sp>
        <p:nvSpPr>
          <p:cNvPr id="8" name="Rectangle 5"/>
          <p:cNvSpPr>
            <a:spLocks noChangeArrowheads="1"/>
          </p:cNvSpPr>
          <p:nvPr/>
        </p:nvSpPr>
        <p:spPr bwMode="auto">
          <a:xfrm>
            <a:off x="4495800" y="38862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fontAlgn="base" hangingPunct="0">
              <a:spcBef>
                <a:spcPct val="50000"/>
              </a:spcBef>
              <a:spcAft>
                <a:spcPct val="0"/>
              </a:spcAft>
              <a:buFontTx/>
              <a:buChar char="•"/>
            </a:pPr>
            <a:endParaRPr lang="en-US" sz="2000" b="1" i="1">
              <a:solidFill>
                <a:srgbClr val="006666"/>
              </a:solidFill>
              <a:latin typeface="Times New Roman" panose="02020603050405020304" pitchFamily="18" charset="0"/>
            </a:endParaRPr>
          </a:p>
        </p:txBody>
      </p:sp>
      <p:sp>
        <p:nvSpPr>
          <p:cNvPr id="9" name="Text Box 6"/>
          <p:cNvSpPr txBox="1">
            <a:spLocks noChangeArrowheads="1"/>
          </p:cNvSpPr>
          <p:nvPr/>
        </p:nvSpPr>
        <p:spPr bwMode="auto">
          <a:xfrm>
            <a:off x="838200" y="25908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endParaRPr lang="en-US" altLang="en-US" sz="2000" b="1" i="1">
              <a:solidFill>
                <a:srgbClr val="006666"/>
              </a:solidFill>
              <a:latin typeface="Times New Roman" panose="02020603050405020304" pitchFamily="18" charset="0"/>
            </a:endParaRPr>
          </a:p>
        </p:txBody>
      </p:sp>
      <p:sp>
        <p:nvSpPr>
          <p:cNvPr id="10" name="Text Box 7"/>
          <p:cNvSpPr txBox="1">
            <a:spLocks noChangeArrowheads="1"/>
          </p:cNvSpPr>
          <p:nvPr/>
        </p:nvSpPr>
        <p:spPr bwMode="auto">
          <a:xfrm>
            <a:off x="381000" y="2590800"/>
            <a:ext cx="4800600" cy="25511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CC0000"/>
                </a:solidFill>
                <a:effectLst/>
                <a:uLnTx/>
                <a:uFillTx/>
                <a:latin typeface="Times New Roman" panose="02020603050405020304" pitchFamily="18" charset="0"/>
              </a:rPr>
              <a:t>Depart Id	Col1	Col2	Col3	Grade	</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K1	Data11	Data12	Data13	Joiner 1</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K2	Data21	Data22	Data23	Senior 1</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K3	Data31	Data32	Data33	Joiner 1</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K4	Data31	Data32	Data33	Joiner 1</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K5	Data31	Data32	Data33	Joiner 2</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K6	Data31	Data32	Data33	Joiner 2</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K7	Data31	Data32	Data33	Senior 1</a:t>
            </a:r>
          </a:p>
        </p:txBody>
      </p:sp>
      <p:sp>
        <p:nvSpPr>
          <p:cNvPr id="11" name="Rectangle 10"/>
          <p:cNvSpPr>
            <a:spLocks noChangeArrowheads="1"/>
          </p:cNvSpPr>
          <p:nvPr/>
        </p:nvSpPr>
        <p:spPr bwMode="auto">
          <a:xfrm>
            <a:off x="304800" y="2286000"/>
            <a:ext cx="1676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GB" altLang="en-US" sz="1400" b="1">
                <a:solidFill>
                  <a:srgbClr val="000000"/>
                </a:solidFill>
                <a:latin typeface="Times New Roman" panose="02020603050405020304" pitchFamily="18" charset="0"/>
                <a:cs typeface="Times New Roman" panose="02020603050405020304" pitchFamily="18" charset="0"/>
              </a:rPr>
              <a:t>Table Employee</a:t>
            </a:r>
            <a:endParaRPr lang="en-US" altLang="en-US" sz="1400" b="1">
              <a:solidFill>
                <a:srgbClr val="000000"/>
              </a:solidFill>
              <a:latin typeface="Times New Roman" panose="02020603050405020304" pitchFamily="18" charset="0"/>
            </a:endParaRPr>
          </a:p>
        </p:txBody>
      </p:sp>
      <p:sp>
        <p:nvSpPr>
          <p:cNvPr id="12" name="Text Box 12"/>
          <p:cNvSpPr txBox="1">
            <a:spLocks noChangeArrowheads="1"/>
          </p:cNvSpPr>
          <p:nvPr/>
        </p:nvSpPr>
        <p:spPr bwMode="auto">
          <a:xfrm>
            <a:off x="6096000" y="2286000"/>
            <a:ext cx="2286000" cy="255111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CC0000"/>
                </a:solidFill>
                <a:effectLst/>
                <a:uLnTx/>
                <a:uFillTx/>
                <a:latin typeface="Times New Roman" panose="02020603050405020304" pitchFamily="18" charset="0"/>
              </a:rPr>
              <a:t>Grade Id	 Grade Nam	</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J1	Joiner 1</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J2	Joiner 2</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J3	Joiner 3</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J4	Joiner 4</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J5	Joiner 5</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S1	 Senior 1</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400" b="1" i="1" u="none" strike="noStrike" kern="0" cap="none" spc="0" normalizeH="0" baseline="0" noProof="0">
                <a:ln>
                  <a:noFill/>
                </a:ln>
                <a:solidFill>
                  <a:srgbClr val="006666"/>
                </a:solidFill>
                <a:effectLst/>
                <a:uLnTx/>
                <a:uFillTx/>
                <a:latin typeface="Times New Roman" panose="02020603050405020304" pitchFamily="18" charset="0"/>
              </a:rPr>
              <a:t>S2	 Senior 2</a:t>
            </a:r>
          </a:p>
        </p:txBody>
      </p:sp>
      <p:sp>
        <p:nvSpPr>
          <p:cNvPr id="13" name="Rectangle 13"/>
          <p:cNvSpPr>
            <a:spLocks noChangeArrowheads="1"/>
          </p:cNvSpPr>
          <p:nvPr/>
        </p:nvSpPr>
        <p:spPr bwMode="auto">
          <a:xfrm>
            <a:off x="3886200" y="2133600"/>
            <a:ext cx="1143000" cy="3657600"/>
          </a:xfrm>
          <a:prstGeom prst="rect">
            <a:avLst/>
          </a:prstGeom>
          <a:noFill/>
          <a:ln w="38100" cmpd="dbl">
            <a:solidFill>
              <a:srgbClr val="66FF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50000"/>
              </a:spcBef>
              <a:spcAft>
                <a:spcPct val="0"/>
              </a:spcAft>
              <a:buFontTx/>
              <a:buChar char="•"/>
            </a:pPr>
            <a:endParaRPr lang="en-US" sz="2000" b="1" i="1">
              <a:solidFill>
                <a:srgbClr val="006666"/>
              </a:solidFill>
              <a:latin typeface="Times New Roman" panose="02020603050405020304" pitchFamily="18" charset="0"/>
            </a:endParaRPr>
          </a:p>
        </p:txBody>
      </p:sp>
      <p:sp>
        <p:nvSpPr>
          <p:cNvPr id="14" name="Line 14"/>
          <p:cNvSpPr>
            <a:spLocks noChangeShapeType="1"/>
          </p:cNvSpPr>
          <p:nvPr/>
        </p:nvSpPr>
        <p:spPr bwMode="auto">
          <a:xfrm>
            <a:off x="5029200" y="2438400"/>
            <a:ext cx="990600" cy="0"/>
          </a:xfrm>
          <a:prstGeom prst="line">
            <a:avLst/>
          </a:prstGeom>
          <a:noFill/>
          <a:ln w="7620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buFontTx/>
              <a:buChar char="•"/>
            </a:pPr>
            <a:endParaRPr lang="en-US" sz="2000" b="1" i="1">
              <a:solidFill>
                <a:srgbClr val="006666"/>
              </a:solidFill>
              <a:latin typeface="Times New Roman" panose="02020603050405020304" pitchFamily="18" charset="0"/>
            </a:endParaRPr>
          </a:p>
        </p:txBody>
      </p:sp>
      <p:sp>
        <p:nvSpPr>
          <p:cNvPr id="15" name="Rectangle 14"/>
          <p:cNvSpPr/>
          <p:nvPr/>
        </p:nvSpPr>
        <p:spPr>
          <a:xfrm>
            <a:off x="7010400" y="1981200"/>
            <a:ext cx="9906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H="1">
            <a:off x="5029200" y="49530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2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04800" y="1524000"/>
            <a:ext cx="3200400" cy="338554"/>
          </a:xfrm>
          <a:prstGeom prst="rect">
            <a:avLst/>
          </a:prstGeom>
          <a:noFill/>
          <a:ln w="12700">
            <a:solidFill>
              <a:schemeClr val="tx1"/>
            </a:solidFill>
            <a:miter lim="800000"/>
            <a:headEnd/>
            <a:tailEnd/>
          </a:ln>
          <a:effectLst/>
        </p:spPr>
        <p:txBody>
          <a:bodyPr wrap="square">
            <a:spAutoFit/>
          </a:bodyPr>
          <a:lstStyle/>
          <a:p>
            <a:pPr>
              <a:buFontTx/>
              <a:buNone/>
            </a:pPr>
            <a:r>
              <a:rPr lang="en-US" altLang="en-US" sz="1600" b="0" i="0">
                <a:solidFill>
                  <a:schemeClr val="tx1"/>
                </a:solidFill>
              </a:rPr>
              <a:t>Normalization VS Demoralization</a:t>
            </a:r>
          </a:p>
        </p:txBody>
      </p:sp>
      <p:sp>
        <p:nvSpPr>
          <p:cNvPr id="3" name="Rectangle 4"/>
          <p:cNvSpPr>
            <a:spLocks noChangeArrowheads="1"/>
          </p:cNvSpPr>
          <p:nvPr/>
        </p:nvSpPr>
        <p:spPr bwMode="auto">
          <a:xfrm>
            <a:off x="1600200" y="6096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dirty="0">
                <a:solidFill>
                  <a:schemeClr val="tx2"/>
                </a:solidFill>
              </a:rPr>
              <a:t>Physical Design – some hints</a:t>
            </a:r>
          </a:p>
        </p:txBody>
      </p:sp>
      <p:sp>
        <p:nvSpPr>
          <p:cNvPr id="4" name="Text Box 5"/>
          <p:cNvSpPr txBox="1">
            <a:spLocks noChangeArrowheads="1"/>
          </p:cNvSpPr>
          <p:nvPr/>
        </p:nvSpPr>
        <p:spPr bwMode="auto">
          <a:xfrm>
            <a:off x="2133600" y="2209800"/>
            <a:ext cx="57150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2000" dirty="0">
                <a:solidFill>
                  <a:schemeClr val="tx2"/>
                </a:solidFill>
                <a:cs typeface="Times New Roman" panose="02020603050405020304" pitchFamily="18" charset="0"/>
              </a:rPr>
              <a:t>De-normalization</a:t>
            </a:r>
            <a:r>
              <a:rPr lang="en-GB" altLang="en-US" sz="2000" dirty="0">
                <a:cs typeface="Times New Roman" panose="02020603050405020304" pitchFamily="18" charset="0"/>
              </a:rPr>
              <a:t> </a:t>
            </a:r>
          </a:p>
          <a:p>
            <a:pPr lvl="1">
              <a:spcBef>
                <a:spcPct val="50000"/>
              </a:spcBef>
              <a:buFontTx/>
              <a:buAutoNum type="arabicPeriod"/>
            </a:pPr>
            <a:r>
              <a:rPr lang="en-GB" altLang="en-US" sz="2000" dirty="0">
                <a:cs typeface="Times New Roman" panose="02020603050405020304" pitchFamily="18" charset="0"/>
              </a:rPr>
              <a:t>Less table join operations </a:t>
            </a:r>
          </a:p>
          <a:p>
            <a:pPr lvl="1">
              <a:spcBef>
                <a:spcPct val="50000"/>
              </a:spcBef>
              <a:buFontTx/>
              <a:buAutoNum type="arabicPeriod"/>
            </a:pPr>
            <a:r>
              <a:rPr lang="en-GB" altLang="en-US" sz="2000" dirty="0">
                <a:cs typeface="Times New Roman" panose="02020603050405020304" pitchFamily="18" charset="0"/>
              </a:rPr>
              <a:t>More space allocation</a:t>
            </a:r>
          </a:p>
          <a:p>
            <a:pPr lvl="1">
              <a:spcBef>
                <a:spcPct val="50000"/>
              </a:spcBef>
              <a:buFontTx/>
              <a:buAutoNum type="arabicPeriod"/>
            </a:pPr>
            <a:r>
              <a:rPr lang="en-GB" altLang="en-US" sz="2000" dirty="0">
                <a:cs typeface="Times New Roman" panose="02020603050405020304" pitchFamily="18" charset="0"/>
              </a:rPr>
              <a:t>Better performance</a:t>
            </a:r>
          </a:p>
          <a:p>
            <a:pPr>
              <a:spcBef>
                <a:spcPct val="50000"/>
              </a:spcBef>
            </a:pPr>
            <a:r>
              <a:rPr lang="en-US" altLang="en-US" sz="2000" dirty="0">
                <a:solidFill>
                  <a:schemeClr val="tx2"/>
                </a:solidFill>
                <a:cs typeface="Times New Roman" panose="02020603050405020304" pitchFamily="18" charset="0"/>
              </a:rPr>
              <a:t>Normalization - Save space</a:t>
            </a:r>
          </a:p>
          <a:p>
            <a:pPr lvl="1">
              <a:spcBef>
                <a:spcPct val="50000"/>
              </a:spcBef>
              <a:buFontTx/>
              <a:buAutoNum type="arabicPeriod"/>
            </a:pPr>
            <a:r>
              <a:rPr lang="en-US" altLang="en-US" sz="2000" dirty="0">
                <a:cs typeface="Times New Roman" panose="02020603050405020304" pitchFamily="18" charset="0"/>
              </a:rPr>
              <a:t>Less space allocation</a:t>
            </a:r>
          </a:p>
          <a:p>
            <a:pPr lvl="1">
              <a:spcBef>
                <a:spcPct val="50000"/>
              </a:spcBef>
              <a:buFontTx/>
              <a:buAutoNum type="arabicPeriod"/>
            </a:pPr>
            <a:r>
              <a:rPr lang="en-US" altLang="en-US" sz="2000" dirty="0">
                <a:cs typeface="Times New Roman" panose="02020603050405020304" pitchFamily="18" charset="0"/>
              </a:rPr>
              <a:t>Single point of modification</a:t>
            </a:r>
          </a:p>
          <a:p>
            <a:pPr lvl="1">
              <a:spcBef>
                <a:spcPct val="50000"/>
              </a:spcBef>
              <a:buFontTx/>
              <a:buAutoNum type="arabicPeriod"/>
            </a:pPr>
            <a:r>
              <a:rPr lang="en-US" altLang="en-US" sz="2000" dirty="0">
                <a:cs typeface="Times New Roman" panose="02020603050405020304" pitchFamily="18" charset="0"/>
              </a:rPr>
              <a:t>More easy to understand </a:t>
            </a:r>
          </a:p>
        </p:txBody>
      </p:sp>
    </p:spTree>
    <p:extLst>
      <p:ext uri="{BB962C8B-B14F-4D97-AF65-F5344CB8AC3E}">
        <p14:creationId xmlns:p14="http://schemas.microsoft.com/office/powerpoint/2010/main" val="2511915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1524000"/>
            <a:ext cx="3810000" cy="317500"/>
          </a:xfrm>
          <a:prstGeom prst="rect">
            <a:avLst/>
          </a:prstGeom>
          <a:noFill/>
          <a:ln w="12700">
            <a:solidFill>
              <a:schemeClr val="tx1"/>
            </a:solidFill>
            <a:miter lim="800000"/>
            <a:headEnd/>
            <a:tailEnd/>
          </a:ln>
          <a:effectLst/>
        </p:spPr>
        <p:txBody>
          <a:bodyPr>
            <a:spAutoFit/>
          </a:bodyPr>
          <a:lstStyle/>
          <a:p>
            <a:pPr>
              <a:buFontTx/>
              <a:buNone/>
            </a:pPr>
            <a:r>
              <a:rPr lang="en-GB" altLang="en-US" sz="1400" dirty="0">
                <a:cs typeface="Times New Roman" panose="02020603050405020304" pitchFamily="18" charset="0"/>
              </a:rPr>
              <a:t>U</a:t>
            </a:r>
            <a:r>
              <a:rPr lang="en-GB" altLang="en-US" sz="1400" b="0" i="0" dirty="0">
                <a:solidFill>
                  <a:schemeClr val="tx1"/>
                </a:solidFill>
                <a:cs typeface="Times New Roman" panose="02020603050405020304" pitchFamily="18" charset="0"/>
              </a:rPr>
              <a:t>se Trigger and Stored Procedure </a:t>
            </a:r>
            <a:endParaRPr lang="en-US" altLang="en-US" sz="1400" b="0" i="0" dirty="0">
              <a:solidFill>
                <a:schemeClr val="tx1"/>
              </a:solidFill>
              <a:cs typeface="Times New Roman" panose="02020603050405020304" pitchFamily="18" charset="0"/>
            </a:endParaRPr>
          </a:p>
        </p:txBody>
      </p:sp>
      <p:sp>
        <p:nvSpPr>
          <p:cNvPr id="3" name="Rectangle 3"/>
          <p:cNvSpPr>
            <a:spLocks noChangeArrowheads="1"/>
          </p:cNvSpPr>
          <p:nvPr/>
        </p:nvSpPr>
        <p:spPr bwMode="auto">
          <a:xfrm>
            <a:off x="1524000" y="9144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a:solidFill>
                  <a:schemeClr val="tx2"/>
                </a:solidFill>
              </a:rPr>
              <a:t>Physical Design – some hints</a:t>
            </a:r>
          </a:p>
        </p:txBody>
      </p:sp>
      <p:sp>
        <p:nvSpPr>
          <p:cNvPr id="4" name="Text Box 4"/>
          <p:cNvSpPr txBox="1">
            <a:spLocks noChangeArrowheads="1"/>
          </p:cNvSpPr>
          <p:nvPr/>
        </p:nvSpPr>
        <p:spPr bwMode="auto">
          <a:xfrm>
            <a:off x="1066800" y="2057400"/>
            <a:ext cx="7162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sz="2400">
                <a:solidFill>
                  <a:schemeClr val="tx1"/>
                </a:solidFill>
                <a:latin typeface="Times New Roman" panose="02020603050405020304" pitchFamily="18" charset="0"/>
              </a:defRPr>
            </a:lvl1pPr>
            <a:lvl2pPr marL="914400" indent="-457200">
              <a:spcBef>
                <a:spcPct val="0"/>
              </a:spcBef>
              <a:defRPr sz="2400">
                <a:solidFill>
                  <a:schemeClr val="tx1"/>
                </a:solidFill>
                <a:latin typeface="Times New Roman" panose="02020603050405020304" pitchFamily="18" charset="0"/>
              </a:defRPr>
            </a:lvl2pPr>
            <a:lvl3pPr marL="1371600" indent="-457200">
              <a:spcBef>
                <a:spcPct val="0"/>
              </a:spcBef>
              <a:defRPr sz="2400">
                <a:solidFill>
                  <a:schemeClr val="tx1"/>
                </a:solidFill>
                <a:latin typeface="Times New Roman" panose="02020603050405020304" pitchFamily="18" charset="0"/>
              </a:defRPr>
            </a:lvl3pPr>
            <a:lvl4pPr marL="1828800" indent="-457200">
              <a:spcBef>
                <a:spcPct val="0"/>
              </a:spcBef>
              <a:defRPr sz="2400">
                <a:solidFill>
                  <a:schemeClr val="tx1"/>
                </a:solidFill>
                <a:latin typeface="Times New Roman" panose="02020603050405020304" pitchFamily="18" charset="0"/>
              </a:defRPr>
            </a:lvl4pPr>
            <a:lvl5pPr marL="2286000" indent="-457200">
              <a:spcBef>
                <a:spcPct val="0"/>
              </a:spcBef>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solidFill>
                  <a:schemeClr val="tx2"/>
                </a:solidFill>
              </a:rPr>
              <a:t>Trigger </a:t>
            </a:r>
          </a:p>
          <a:p>
            <a:pPr lvl="1">
              <a:spcBef>
                <a:spcPct val="50000"/>
              </a:spcBef>
              <a:buFontTx/>
              <a:buAutoNum type="arabicPeriod"/>
            </a:pPr>
            <a:r>
              <a:rPr lang="en-US" altLang="en-US" dirty="0"/>
              <a:t>Good for audit trail and transaction log</a:t>
            </a:r>
          </a:p>
          <a:p>
            <a:pPr lvl="1">
              <a:spcBef>
                <a:spcPct val="50000"/>
              </a:spcBef>
              <a:buFontTx/>
              <a:buAutoNum type="arabicPeriod"/>
            </a:pPr>
            <a:r>
              <a:rPr lang="en-US" altLang="en-US" dirty="0"/>
              <a:t>Simple and strict forward data integrity control</a:t>
            </a:r>
          </a:p>
          <a:p>
            <a:pPr>
              <a:spcBef>
                <a:spcPct val="50000"/>
              </a:spcBef>
            </a:pPr>
            <a:r>
              <a:rPr lang="en-US" altLang="en-US" dirty="0">
                <a:solidFill>
                  <a:schemeClr val="tx2"/>
                </a:solidFill>
              </a:rPr>
              <a:t>Stored Procedure</a:t>
            </a:r>
          </a:p>
          <a:p>
            <a:pPr lvl="1">
              <a:spcBef>
                <a:spcPct val="50000"/>
              </a:spcBef>
              <a:buFontTx/>
              <a:buAutoNum type="arabicPeriod"/>
            </a:pPr>
            <a:r>
              <a:rPr lang="en-US" altLang="en-US" dirty="0"/>
              <a:t>Good for complicated business logic</a:t>
            </a:r>
          </a:p>
          <a:p>
            <a:pPr lvl="1">
              <a:spcBef>
                <a:spcPct val="50000"/>
              </a:spcBef>
              <a:buFontTx/>
              <a:buAutoNum type="arabicPeriod"/>
            </a:pPr>
            <a:r>
              <a:rPr lang="en-US" altLang="en-US" dirty="0"/>
              <a:t>Reduce network traffic</a:t>
            </a:r>
          </a:p>
          <a:p>
            <a:pPr lvl="1">
              <a:spcBef>
                <a:spcPct val="50000"/>
              </a:spcBef>
              <a:buFontTx/>
              <a:buAutoNum type="arabicPeriod"/>
            </a:pPr>
            <a:r>
              <a:rPr lang="en-US" altLang="en-US" dirty="0"/>
              <a:t>Centralize business logic</a:t>
            </a:r>
          </a:p>
        </p:txBody>
      </p:sp>
    </p:spTree>
    <p:extLst>
      <p:ext uri="{BB962C8B-B14F-4D97-AF65-F5344CB8AC3E}">
        <p14:creationId xmlns:p14="http://schemas.microsoft.com/office/powerpoint/2010/main" val="1081641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66800" y="26670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endParaRPr lang="en-US" altLang="en-US" sz="2400">
              <a:solidFill>
                <a:schemeClr val="tx1"/>
              </a:solidFill>
            </a:endParaRPr>
          </a:p>
        </p:txBody>
      </p:sp>
      <p:sp>
        <p:nvSpPr>
          <p:cNvPr id="3" name="Text Box 3"/>
          <p:cNvSpPr txBox="1">
            <a:spLocks noChangeArrowheads="1"/>
          </p:cNvSpPr>
          <p:nvPr/>
        </p:nvSpPr>
        <p:spPr bwMode="auto">
          <a:xfrm>
            <a:off x="304800" y="1524000"/>
            <a:ext cx="4876800" cy="307777"/>
          </a:xfrm>
          <a:prstGeom prst="rect">
            <a:avLst/>
          </a:prstGeom>
          <a:noFill/>
          <a:ln w="12700">
            <a:solidFill>
              <a:schemeClr val="tx1"/>
            </a:solidFill>
            <a:miter lim="800000"/>
            <a:headEnd/>
            <a:tailEnd/>
          </a:ln>
          <a:effectLst/>
        </p:spPr>
        <p:txBody>
          <a:bodyPr wrap="square">
            <a:spAutoFit/>
          </a:bodyPr>
          <a:lstStyle/>
          <a:p>
            <a:pPr>
              <a:buFontTx/>
              <a:buNone/>
            </a:pPr>
            <a:r>
              <a:rPr lang="en-GB" altLang="en-US" sz="1400" b="0" i="0" dirty="0">
                <a:solidFill>
                  <a:schemeClr val="tx1"/>
                </a:solidFill>
                <a:cs typeface="Times New Roman" panose="02020603050405020304" pitchFamily="18" charset="0"/>
              </a:rPr>
              <a:t>Transaction Log should be designed by Trigger with log table</a:t>
            </a:r>
            <a:endParaRPr lang="en-US" altLang="en-US" sz="1400" b="0" i="0" dirty="0">
              <a:solidFill>
                <a:schemeClr val="tx1"/>
              </a:solidFill>
              <a:cs typeface="Times New Roman" panose="02020603050405020304" pitchFamily="18" charset="0"/>
            </a:endParaRPr>
          </a:p>
        </p:txBody>
      </p:sp>
      <p:sp>
        <p:nvSpPr>
          <p:cNvPr id="4" name="Rectangle 4"/>
          <p:cNvSpPr>
            <a:spLocks noChangeArrowheads="1"/>
          </p:cNvSpPr>
          <p:nvPr/>
        </p:nvSpPr>
        <p:spPr bwMode="auto">
          <a:xfrm>
            <a:off x="1524000" y="9144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a:solidFill>
                  <a:schemeClr val="tx2"/>
                </a:solidFill>
              </a:rPr>
              <a:t>Physical Design – some hints</a:t>
            </a:r>
          </a:p>
        </p:txBody>
      </p:sp>
      <p:sp>
        <p:nvSpPr>
          <p:cNvPr id="5" name="Rectangle 5"/>
          <p:cNvSpPr>
            <a:spLocks noChangeArrowheads="1"/>
          </p:cNvSpPr>
          <p:nvPr/>
        </p:nvSpPr>
        <p:spPr bwMode="auto">
          <a:xfrm>
            <a:off x="4495800" y="388620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 name="Text Box 6"/>
          <p:cNvSpPr txBox="1">
            <a:spLocks noChangeArrowheads="1"/>
          </p:cNvSpPr>
          <p:nvPr/>
        </p:nvSpPr>
        <p:spPr bwMode="auto">
          <a:xfrm>
            <a:off x="762000" y="3200400"/>
            <a:ext cx="3276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endParaRPr lang="en-US" altLang="en-US"/>
          </a:p>
        </p:txBody>
      </p:sp>
      <p:sp>
        <p:nvSpPr>
          <p:cNvPr id="7" name="Text Box 7"/>
          <p:cNvSpPr txBox="1">
            <a:spLocks noChangeArrowheads="1"/>
          </p:cNvSpPr>
          <p:nvPr/>
        </p:nvSpPr>
        <p:spPr bwMode="auto">
          <a:xfrm>
            <a:off x="304800" y="2667000"/>
            <a:ext cx="7848600" cy="9541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400" dirty="0">
                <a:solidFill>
                  <a:srgbClr val="CC0000"/>
                </a:solidFill>
              </a:rPr>
              <a:t>Key	Col1	Col2	Col3	Updated by	Timestamp	</a:t>
            </a:r>
          </a:p>
          <a:p>
            <a:pPr>
              <a:buFontTx/>
              <a:buNone/>
            </a:pPr>
            <a:r>
              <a:rPr lang="en-US" altLang="en-US" sz="1400" i="1" dirty="0"/>
              <a:t>K1	Data11	</a:t>
            </a:r>
            <a:r>
              <a:rPr lang="en-US" altLang="en-US" sz="1400" i="1" dirty="0">
                <a:solidFill>
                  <a:srgbClr val="FF9999"/>
                </a:solidFill>
              </a:rPr>
              <a:t>Data44</a:t>
            </a:r>
            <a:r>
              <a:rPr lang="en-US" altLang="en-US" sz="1400" i="1" dirty="0"/>
              <a:t>	Data13	User1	date1</a:t>
            </a:r>
          </a:p>
          <a:p>
            <a:pPr>
              <a:buFontTx/>
              <a:buNone/>
            </a:pPr>
            <a:r>
              <a:rPr lang="en-US" altLang="en-US" sz="1400" dirty="0"/>
              <a:t>K2	Data21	Data22	Data23	</a:t>
            </a:r>
          </a:p>
          <a:p>
            <a:pPr>
              <a:buFontTx/>
              <a:buNone/>
            </a:pPr>
            <a:r>
              <a:rPr lang="en-US" altLang="en-US" sz="1400" i="1" dirty="0"/>
              <a:t>K3	Data31	Data32	</a:t>
            </a:r>
            <a:r>
              <a:rPr lang="en-US" altLang="en-US" sz="1400" i="1" dirty="0">
                <a:solidFill>
                  <a:srgbClr val="FF9999"/>
                </a:solidFill>
              </a:rPr>
              <a:t>Data55</a:t>
            </a:r>
            <a:r>
              <a:rPr lang="en-US" altLang="en-US" sz="1400" i="1" dirty="0"/>
              <a:t>	User2	date2</a:t>
            </a:r>
          </a:p>
        </p:txBody>
      </p:sp>
      <p:sp>
        <p:nvSpPr>
          <p:cNvPr id="8" name="Text Box 12"/>
          <p:cNvSpPr txBox="1">
            <a:spLocks noChangeArrowheads="1"/>
          </p:cNvSpPr>
          <p:nvPr/>
        </p:nvSpPr>
        <p:spPr bwMode="auto">
          <a:xfrm>
            <a:off x="304800" y="4648200"/>
            <a:ext cx="7848600" cy="7386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400" dirty="0">
                <a:solidFill>
                  <a:srgbClr val="CC0000"/>
                </a:solidFill>
              </a:rPr>
              <a:t>Key	Col1	Col2	Col3	Updated by	Timestamp	</a:t>
            </a:r>
          </a:p>
          <a:p>
            <a:pPr>
              <a:buFontTx/>
              <a:buNone/>
            </a:pPr>
            <a:r>
              <a:rPr lang="en-US" altLang="en-US" sz="1400" dirty="0"/>
              <a:t>K1	Data11	</a:t>
            </a:r>
            <a:r>
              <a:rPr lang="en-US" altLang="en-US" sz="1400" dirty="0">
                <a:solidFill>
                  <a:srgbClr val="FF0000"/>
                </a:solidFill>
              </a:rPr>
              <a:t>Data12</a:t>
            </a:r>
            <a:r>
              <a:rPr lang="en-US" altLang="en-US" sz="1400" dirty="0"/>
              <a:t>	Data13	User1	date1</a:t>
            </a:r>
          </a:p>
          <a:p>
            <a:pPr>
              <a:buFontTx/>
              <a:buNone/>
            </a:pPr>
            <a:r>
              <a:rPr lang="en-US" altLang="en-US" sz="1400" dirty="0"/>
              <a:t>K3	Data31	Data32	</a:t>
            </a:r>
            <a:r>
              <a:rPr lang="en-US" altLang="en-US" sz="1400" dirty="0">
                <a:solidFill>
                  <a:srgbClr val="FF0000"/>
                </a:solidFill>
              </a:rPr>
              <a:t>Data33</a:t>
            </a:r>
            <a:r>
              <a:rPr lang="en-US" altLang="en-US" sz="1400" dirty="0"/>
              <a:t>	User2	date2</a:t>
            </a:r>
          </a:p>
        </p:txBody>
      </p:sp>
      <p:sp>
        <p:nvSpPr>
          <p:cNvPr id="9" name="AutoShape 15"/>
          <p:cNvSpPr>
            <a:spLocks noChangeArrowheads="1"/>
          </p:cNvSpPr>
          <p:nvPr/>
        </p:nvSpPr>
        <p:spPr bwMode="auto">
          <a:xfrm>
            <a:off x="2709863" y="3784729"/>
            <a:ext cx="2700337" cy="427196"/>
          </a:xfrm>
          <a:prstGeom prst="downArrow">
            <a:avLst>
              <a:gd name="adj1" fmla="val 28519"/>
              <a:gd name="adj2" fmla="val 25000"/>
            </a:avLst>
          </a:prstGeom>
          <a:solidFill>
            <a:srgbClr val="FFFF00"/>
          </a:solidFill>
          <a:ln w="12700">
            <a:solidFill>
              <a:schemeClr val="tx1"/>
            </a:solidFill>
            <a:miter lim="800000"/>
            <a:headEnd/>
            <a:tailEnd/>
          </a:ln>
          <a:effectLst/>
          <a:extLst/>
        </p:spPr>
        <p:txBody>
          <a:bodyPr wrap="square" anchor="ctr">
            <a:spAutoFit/>
          </a:bodyPr>
          <a:lstStyle/>
          <a:p>
            <a:pPr algn="ctr">
              <a:buFontTx/>
              <a:buNone/>
            </a:pPr>
            <a:r>
              <a:rPr lang="en-US" altLang="en-US" sz="1000" dirty="0"/>
              <a:t>Trigger for update</a:t>
            </a:r>
          </a:p>
        </p:txBody>
      </p:sp>
      <p:sp>
        <p:nvSpPr>
          <p:cNvPr id="10" name="AutoShape 16"/>
          <p:cNvSpPr>
            <a:spLocks noChangeArrowheads="1"/>
          </p:cNvSpPr>
          <p:nvPr/>
        </p:nvSpPr>
        <p:spPr bwMode="auto">
          <a:xfrm>
            <a:off x="3352800" y="4114800"/>
            <a:ext cx="914400" cy="609600"/>
          </a:xfrm>
          <a:prstGeom prst="downArrow">
            <a:avLst>
              <a:gd name="adj1" fmla="val 50000"/>
              <a:gd name="adj2" fmla="val 2500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 name="Text Box 17"/>
          <p:cNvSpPr txBox="1">
            <a:spLocks noChangeArrowheads="1"/>
          </p:cNvSpPr>
          <p:nvPr/>
        </p:nvSpPr>
        <p:spPr bwMode="auto">
          <a:xfrm>
            <a:off x="304800" y="22098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a:t>Master Table</a:t>
            </a:r>
          </a:p>
        </p:txBody>
      </p:sp>
      <p:sp>
        <p:nvSpPr>
          <p:cNvPr id="12" name="Text Box 18"/>
          <p:cNvSpPr txBox="1">
            <a:spLocks noChangeArrowheads="1"/>
          </p:cNvSpPr>
          <p:nvPr/>
        </p:nvSpPr>
        <p:spPr bwMode="auto">
          <a:xfrm>
            <a:off x="304800" y="4191000"/>
            <a:ext cx="259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FontTx/>
              <a:buNone/>
            </a:pPr>
            <a:r>
              <a:rPr lang="en-US" altLang="en-US" dirty="0"/>
              <a:t>Log Table – before image</a:t>
            </a:r>
          </a:p>
        </p:txBody>
      </p:sp>
    </p:spTree>
    <p:extLst>
      <p:ext uri="{BB962C8B-B14F-4D97-AF65-F5344CB8AC3E}">
        <p14:creationId xmlns:p14="http://schemas.microsoft.com/office/powerpoint/2010/main" val="140349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00200" y="838200"/>
            <a:ext cx="6248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4400">
                <a:solidFill>
                  <a:schemeClr val="tx2"/>
                </a:solidFill>
                <a:latin typeface="Times New Roman" panose="02020603050405020304" pitchFamily="18" charset="0"/>
              </a:defRPr>
            </a:lvl1pPr>
            <a:lvl2pPr>
              <a:spcBef>
                <a:spcPct val="0"/>
              </a:spcBef>
              <a:defRPr kumimoji="1" sz="4400">
                <a:solidFill>
                  <a:schemeClr val="tx2"/>
                </a:solidFill>
                <a:latin typeface="Times New Roman" panose="02020603050405020304" pitchFamily="18" charset="0"/>
              </a:defRPr>
            </a:lvl2pPr>
            <a:lvl3pPr>
              <a:spcBef>
                <a:spcPct val="0"/>
              </a:spcBef>
              <a:defRPr kumimoji="1" sz="4400">
                <a:solidFill>
                  <a:schemeClr val="tx2"/>
                </a:solidFill>
                <a:latin typeface="Times New Roman" panose="02020603050405020304" pitchFamily="18" charset="0"/>
              </a:defRPr>
            </a:lvl3pPr>
            <a:lvl4pPr>
              <a:spcBef>
                <a:spcPct val="0"/>
              </a:spcBef>
              <a:defRPr kumimoji="1" sz="4400">
                <a:solidFill>
                  <a:schemeClr val="tx2"/>
                </a:solidFill>
                <a:latin typeface="Times New Roman" panose="02020603050405020304" pitchFamily="18" charset="0"/>
              </a:defRPr>
            </a:lvl4pPr>
            <a:lvl5pPr>
              <a:spcBef>
                <a:spcPct val="0"/>
              </a:spcBef>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buFontTx/>
              <a:buNone/>
            </a:pPr>
            <a:r>
              <a:rPr lang="en-US" altLang="en-US" sz="3600" b="0" i="0" dirty="0">
                <a:solidFill>
                  <a:schemeClr val="tx1"/>
                </a:solidFill>
              </a:rPr>
              <a:t>The Nature of SQL</a:t>
            </a:r>
          </a:p>
        </p:txBody>
      </p:sp>
      <p:sp>
        <p:nvSpPr>
          <p:cNvPr id="3" name="Rectangle 3"/>
          <p:cNvSpPr>
            <a:spLocks noChangeArrowheads="1"/>
          </p:cNvSpPr>
          <p:nvPr/>
        </p:nvSpPr>
        <p:spPr bwMode="auto">
          <a:xfrm>
            <a:off x="762000" y="1905000"/>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1"/>
              </a:buClr>
              <a:buSzPct val="70000"/>
              <a:buFont typeface="Monotype Sorts" pitchFamily="2" charset="2"/>
              <a:buChar char="n"/>
              <a:defRPr kumimoji="1" sz="3200">
                <a:solidFill>
                  <a:schemeClr val="tx1"/>
                </a:solidFill>
                <a:latin typeface="Arial" panose="020B0604020202020204" pitchFamily="34" charset="0"/>
              </a:defRPr>
            </a:lvl1pPr>
            <a:lvl2pPr marL="742950" indent="-285750">
              <a:spcBef>
                <a:spcPct val="20000"/>
              </a:spcBef>
              <a:buChar char="–"/>
              <a:defRPr kumimoji="1" sz="2800">
                <a:solidFill>
                  <a:schemeClr val="tx1"/>
                </a:solidFill>
                <a:latin typeface="Arial" panose="020B0604020202020204" pitchFamily="34" charset="0"/>
              </a:defRPr>
            </a:lvl2pPr>
            <a:lvl3pPr marL="1143000" indent="-228600">
              <a:spcBef>
                <a:spcPct val="20000"/>
              </a:spcBef>
              <a:defRPr kumimoji="1" sz="2400">
                <a:solidFill>
                  <a:schemeClr val="tx1"/>
                </a:solidFill>
                <a:latin typeface="Arial" panose="020B0604020202020204" pitchFamily="34" charset="0"/>
              </a:defRPr>
            </a:lvl3pPr>
            <a:lvl4pPr marL="1600200" indent="-228600">
              <a:spcBef>
                <a:spcPct val="20000"/>
              </a:spcBef>
              <a:buChar char="–"/>
              <a:defRPr kumimoji="1" sz="2000">
                <a:solidFill>
                  <a:schemeClr val="tx1"/>
                </a:solidFill>
                <a:latin typeface="Arial" panose="020B0604020202020204" pitchFamily="34" charset="0"/>
              </a:defRPr>
            </a:lvl4pPr>
            <a:lvl5pPr marL="2057400" indent="-228600">
              <a:spcBef>
                <a:spcPct val="20000"/>
              </a:spcBef>
              <a:buChar char="»"/>
              <a:defRPr kumimoji="1"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defRPr>
            </a:lvl9pPr>
          </a:lstStyle>
          <a:p>
            <a:pPr>
              <a:lnSpc>
                <a:spcPct val="140000"/>
              </a:lnSpc>
              <a:buClr>
                <a:srgbClr val="003366"/>
              </a:buClr>
              <a:buFont typeface="Wingdings" panose="05000000000000000000" pitchFamily="2" charset="2"/>
              <a:buChar char="§"/>
            </a:pPr>
            <a:r>
              <a:rPr lang="en-US" altLang="en-US" sz="2800" b="0" i="0" dirty="0"/>
              <a:t>Uses 70% to 90% of system resource </a:t>
            </a:r>
          </a:p>
          <a:p>
            <a:pPr>
              <a:lnSpc>
                <a:spcPct val="140000"/>
              </a:lnSpc>
              <a:buClr>
                <a:srgbClr val="003366"/>
              </a:buClr>
              <a:buFont typeface="Wingdings" panose="05000000000000000000" pitchFamily="2" charset="2"/>
              <a:buChar char="§"/>
            </a:pPr>
            <a:r>
              <a:rPr lang="en-US" altLang="en-US" sz="2800" b="0" i="0" dirty="0"/>
              <a:t>Most significant to application performance</a:t>
            </a:r>
          </a:p>
          <a:p>
            <a:pPr>
              <a:lnSpc>
                <a:spcPct val="140000"/>
              </a:lnSpc>
              <a:buClr>
                <a:srgbClr val="003366"/>
              </a:buClr>
              <a:buFont typeface="Wingdings" panose="05000000000000000000" pitchFamily="2" charset="2"/>
              <a:buChar char="§"/>
            </a:pPr>
            <a:r>
              <a:rPr lang="en-US" altLang="en-US" sz="2800" b="0" i="0" dirty="0"/>
              <a:t>Easy to write but difficult to master</a:t>
            </a:r>
          </a:p>
          <a:p>
            <a:pPr>
              <a:lnSpc>
                <a:spcPct val="140000"/>
              </a:lnSpc>
              <a:buClr>
                <a:srgbClr val="003366"/>
              </a:buClr>
              <a:buFont typeface="Wingdings" panose="05000000000000000000" pitchFamily="2" charset="2"/>
              <a:buChar char="§"/>
            </a:pPr>
            <a:r>
              <a:rPr lang="en-US" altLang="en-US" sz="2800" b="0" i="0" dirty="0"/>
              <a:t>Needs constant optimization due to data and environment changes</a:t>
            </a:r>
          </a:p>
        </p:txBody>
      </p:sp>
    </p:spTree>
    <p:extLst>
      <p:ext uri="{BB962C8B-B14F-4D97-AF65-F5344CB8AC3E}">
        <p14:creationId xmlns:p14="http://schemas.microsoft.com/office/powerpoint/2010/main" val="3623938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23850" y="2133600"/>
            <a:ext cx="8349978" cy="830997"/>
          </a:xfrm>
          <a:prstGeom prst="rect">
            <a:avLst/>
          </a:prstGeom>
          <a:noFill/>
          <a:ln>
            <a:noFill/>
          </a:ln>
          <a:effectLst/>
        </p:spPr>
        <p:txBody>
          <a:bodyPr wrap="none">
            <a:spAutoFit/>
          </a:bodyPr>
          <a:lstStyle/>
          <a:p>
            <a:pPr marL="457200" indent="-457200">
              <a:buFont typeface="Arial" panose="020B0604020202020204" pitchFamily="34" charset="0"/>
              <a:buChar char="•"/>
            </a:pPr>
            <a:r>
              <a:rPr lang="en-US" altLang="en-US" sz="2400" dirty="0">
                <a:solidFill>
                  <a:schemeClr val="tx1"/>
                </a:solidFill>
                <a:cs typeface="Times New Roman" panose="02020603050405020304" pitchFamily="18" charset="0"/>
              </a:rPr>
              <a:t>Avoid using NULL as an indicator</a:t>
            </a:r>
          </a:p>
          <a:p>
            <a:pPr marL="457200" indent="-457200">
              <a:buFont typeface="Arial" panose="020B0604020202020204" pitchFamily="34" charset="0"/>
              <a:buChar char="•"/>
            </a:pPr>
            <a:r>
              <a:rPr lang="en-GB" altLang="en-US" sz="2400" dirty="0">
                <a:solidFill>
                  <a:schemeClr val="tx1"/>
                </a:solidFill>
                <a:cs typeface="Times New Roman" panose="02020603050405020304" pitchFamily="18" charset="0"/>
              </a:rPr>
              <a:t>Referential integrity - Foreign key, Primary key and constraints</a:t>
            </a:r>
            <a:endParaRPr lang="en-US" altLang="en-US" sz="2400" dirty="0">
              <a:solidFill>
                <a:schemeClr val="tx1"/>
              </a:solidFill>
              <a:cs typeface="Times New Roman" panose="02020603050405020304" pitchFamily="18" charset="0"/>
            </a:endParaRPr>
          </a:p>
        </p:txBody>
      </p:sp>
      <p:sp>
        <p:nvSpPr>
          <p:cNvPr id="3" name="Text Box 5"/>
          <p:cNvSpPr txBox="1">
            <a:spLocks noChangeArrowheads="1"/>
          </p:cNvSpPr>
          <p:nvPr/>
        </p:nvSpPr>
        <p:spPr bwMode="auto">
          <a:xfrm>
            <a:off x="304800" y="1524000"/>
            <a:ext cx="3810000" cy="317500"/>
          </a:xfrm>
          <a:prstGeom prst="rect">
            <a:avLst/>
          </a:prstGeom>
          <a:noFill/>
          <a:ln w="12700">
            <a:solidFill>
              <a:schemeClr val="tx1"/>
            </a:solidFill>
            <a:miter lim="800000"/>
            <a:headEnd/>
            <a:tailEnd/>
          </a:ln>
          <a:effectLst/>
        </p:spPr>
        <p:txBody>
          <a:bodyPr>
            <a:spAutoFit/>
          </a:bodyPr>
          <a:lstStyle/>
          <a:p>
            <a:pPr>
              <a:buFontTx/>
              <a:buNone/>
            </a:pPr>
            <a:r>
              <a:rPr lang="en-GB" altLang="en-US" sz="1400" b="0" i="0" dirty="0">
                <a:solidFill>
                  <a:schemeClr val="tx1"/>
                </a:solidFill>
                <a:cs typeface="Times New Roman" panose="02020603050405020304" pitchFamily="18" charset="0"/>
              </a:rPr>
              <a:t>Null &amp; Data Integrity</a:t>
            </a:r>
            <a:endParaRPr lang="en-US" altLang="en-US" sz="1400" b="0" i="0" dirty="0">
              <a:solidFill>
                <a:schemeClr val="tx1"/>
              </a:solidFill>
              <a:cs typeface="Times New Roman" panose="02020603050405020304" pitchFamily="18" charset="0"/>
            </a:endParaRPr>
          </a:p>
        </p:txBody>
      </p:sp>
      <p:sp>
        <p:nvSpPr>
          <p:cNvPr id="4" name="Rectangle 6"/>
          <p:cNvSpPr>
            <a:spLocks noChangeArrowheads="1"/>
          </p:cNvSpPr>
          <p:nvPr/>
        </p:nvSpPr>
        <p:spPr bwMode="auto">
          <a:xfrm>
            <a:off x="1524000" y="914400"/>
            <a:ext cx="6172200" cy="457200"/>
          </a:xfrm>
          <a:prstGeom prst="rect">
            <a:avLst/>
          </a:prstGeom>
          <a:noFill/>
          <a:ln>
            <a:noFill/>
          </a:ln>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a:solidFill>
                  <a:schemeClr val="tx2"/>
                </a:solidFill>
              </a:rPr>
              <a:t>Physical Design – some hints</a:t>
            </a:r>
          </a:p>
        </p:txBody>
      </p:sp>
      <p:sp>
        <p:nvSpPr>
          <p:cNvPr id="5" name="Rectangle 4"/>
          <p:cNvSpPr/>
          <p:nvPr/>
        </p:nvSpPr>
        <p:spPr>
          <a:xfrm>
            <a:off x="726939" y="3124200"/>
            <a:ext cx="7315200" cy="1323439"/>
          </a:xfrm>
          <a:prstGeom prst="rect">
            <a:avLst/>
          </a:prstGeom>
        </p:spPr>
        <p:txBody>
          <a:bodyPr wrap="square">
            <a:spAutoFit/>
          </a:bodyPr>
          <a:lstStyle/>
          <a:p>
            <a:r>
              <a:rPr lang="en-US" sz="2000" dirty="0"/>
              <a:t>select * from B</a:t>
            </a:r>
          </a:p>
          <a:p>
            <a:r>
              <a:rPr lang="en-US" sz="2000" dirty="0"/>
              <a:t>where B.f1 not in (select A.f1 from A);</a:t>
            </a:r>
          </a:p>
          <a:p>
            <a:endParaRPr lang="en-US" sz="2000" dirty="0"/>
          </a:p>
          <a:p>
            <a:r>
              <a:rPr lang="en-US" sz="2000" dirty="0"/>
              <a:t>B has a Null record in B.f1</a:t>
            </a:r>
          </a:p>
        </p:txBody>
      </p:sp>
      <p:graphicFrame>
        <p:nvGraphicFramePr>
          <p:cNvPr id="6" name="Table 5"/>
          <p:cNvGraphicFramePr>
            <a:graphicFrameLocks noGrp="1"/>
          </p:cNvGraphicFramePr>
          <p:nvPr>
            <p:extLst>
              <p:ext uri="{D42A27DB-BD31-4B8C-83A1-F6EECF244321}">
                <p14:modId xmlns:p14="http://schemas.microsoft.com/office/powerpoint/2010/main" val="3447037044"/>
              </p:ext>
            </p:extLst>
          </p:nvPr>
        </p:nvGraphicFramePr>
        <p:xfrm>
          <a:off x="803139" y="4588192"/>
          <a:ext cx="1981200" cy="111252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370840">
                <a:tc>
                  <a:txBody>
                    <a:bodyPr/>
                    <a:lstStyle/>
                    <a:p>
                      <a:pPr algn="ctr"/>
                      <a:r>
                        <a:rPr lang="en-US" dirty="0"/>
                        <a:t>A.f1</a:t>
                      </a:r>
                    </a:p>
                  </a:txBody>
                  <a:tcPr/>
                </a:tc>
                <a:tc>
                  <a:txBody>
                    <a:bodyPr/>
                    <a:lstStyle/>
                    <a:p>
                      <a:pPr algn="ctr"/>
                      <a:r>
                        <a:rPr lang="en-US" dirty="0"/>
                        <a:t>B.f1</a:t>
                      </a:r>
                    </a:p>
                  </a:txBody>
                  <a:tcPr/>
                </a:tc>
                <a:extLst>
                  <a:ext uri="{0D108BD9-81ED-4DB2-BD59-A6C34878D82A}">
                    <a16:rowId xmlns:a16="http://schemas.microsoft.com/office/drawing/2014/main" val="10000"/>
                  </a:ext>
                </a:extLst>
              </a:tr>
              <a:tr h="370840">
                <a:tc>
                  <a:txBody>
                    <a:bodyPr/>
                    <a:lstStyle/>
                    <a:p>
                      <a:pPr algn="ctr"/>
                      <a:r>
                        <a:rPr lang="en-US" dirty="0"/>
                        <a:t>X</a:t>
                      </a:r>
                    </a:p>
                  </a:txBody>
                  <a:tcPr/>
                </a:tc>
                <a:tc>
                  <a:txBody>
                    <a:bodyPr/>
                    <a:lstStyle/>
                    <a:p>
                      <a:pPr algn="ctr"/>
                      <a:r>
                        <a:rPr lang="en-US" dirty="0"/>
                        <a:t>null</a:t>
                      </a:r>
                    </a:p>
                  </a:txBody>
                  <a:tcPr/>
                </a:tc>
                <a:extLst>
                  <a:ext uri="{0D108BD9-81ED-4DB2-BD59-A6C34878D82A}">
                    <a16:rowId xmlns:a16="http://schemas.microsoft.com/office/drawing/2014/main" val="10001"/>
                  </a:ext>
                </a:extLst>
              </a:tr>
              <a:tr h="370840">
                <a:tc>
                  <a:txBody>
                    <a:bodyPr/>
                    <a:lstStyle/>
                    <a:p>
                      <a:pPr algn="ctr"/>
                      <a:r>
                        <a:rPr lang="en-US" dirty="0"/>
                        <a:t>X</a:t>
                      </a:r>
                    </a:p>
                  </a:txBody>
                  <a:tcPr/>
                </a:tc>
                <a:tc>
                  <a:txBody>
                    <a:bodyPr/>
                    <a:lstStyle/>
                    <a:p>
                      <a:pPr algn="ctr"/>
                      <a:r>
                        <a:rPr lang="en-US" dirty="0"/>
                        <a:t>X</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77259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1524000"/>
            <a:ext cx="3810000" cy="317500"/>
          </a:xfrm>
          <a:prstGeom prst="rect">
            <a:avLst/>
          </a:prstGeom>
          <a:noFill/>
          <a:ln w="12700">
            <a:solidFill>
              <a:schemeClr val="tx1"/>
            </a:solidFill>
            <a:miter lim="800000"/>
            <a:headEnd/>
            <a:tailEnd/>
          </a:ln>
          <a:effectLst/>
        </p:spPr>
        <p:txBody>
          <a:bodyPr>
            <a:spAutoFit/>
          </a:bodyPr>
          <a:lstStyle/>
          <a:p>
            <a:pPr>
              <a:buFontTx/>
              <a:buNone/>
            </a:pPr>
            <a:r>
              <a:rPr lang="en-GB" altLang="en-US" sz="1400" b="0" i="0" dirty="0">
                <a:solidFill>
                  <a:schemeClr val="tx1"/>
                </a:solidFill>
                <a:cs typeface="Times New Roman" panose="02020603050405020304" pitchFamily="18" charset="0"/>
              </a:rPr>
              <a:t>Design re-executable long batch processes !</a:t>
            </a:r>
            <a:endParaRPr lang="en-US" altLang="en-US" sz="1400" b="0" i="0" dirty="0">
              <a:solidFill>
                <a:schemeClr val="tx1"/>
              </a:solidFill>
              <a:cs typeface="Times New Roman" panose="02020603050405020304" pitchFamily="18" charset="0"/>
            </a:endParaRPr>
          </a:p>
        </p:txBody>
      </p:sp>
      <p:sp>
        <p:nvSpPr>
          <p:cNvPr id="3" name="Rectangle 3"/>
          <p:cNvSpPr>
            <a:spLocks noChangeArrowheads="1"/>
          </p:cNvSpPr>
          <p:nvPr/>
        </p:nvSpPr>
        <p:spPr bwMode="auto">
          <a:xfrm>
            <a:off x="1524000" y="9144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a:solidFill>
                  <a:schemeClr val="tx2"/>
                </a:solidFill>
              </a:rPr>
              <a:t>Physical Design – some hints</a:t>
            </a:r>
          </a:p>
        </p:txBody>
      </p:sp>
      <p:sp>
        <p:nvSpPr>
          <p:cNvPr id="4" name="Text Box 4"/>
          <p:cNvSpPr txBox="1">
            <a:spLocks noChangeArrowheads="1"/>
          </p:cNvSpPr>
          <p:nvPr/>
        </p:nvSpPr>
        <p:spPr bwMode="auto">
          <a:xfrm>
            <a:off x="838200" y="2057400"/>
            <a:ext cx="792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en-US" altLang="en-US" sz="2400" dirty="0">
                <a:solidFill>
                  <a:schemeClr val="tx1"/>
                </a:solidFill>
              </a:rPr>
              <a:t>Don’t rely on Rollback Segment for your long batch process recovery after interruption </a:t>
            </a:r>
          </a:p>
          <a:p>
            <a:pPr marL="342900" indent="-342900">
              <a:buFont typeface="Arial" panose="020B0604020202020204" pitchFamily="34" charset="0"/>
              <a:buChar char="•"/>
            </a:pPr>
            <a:r>
              <a:rPr lang="en-US" altLang="en-US" sz="2400" dirty="0">
                <a:solidFill>
                  <a:schemeClr val="tx1"/>
                </a:solidFill>
              </a:rPr>
              <a:t>Design you long batch job which can be re-executed after interruption</a:t>
            </a:r>
          </a:p>
        </p:txBody>
      </p:sp>
      <p:sp>
        <p:nvSpPr>
          <p:cNvPr id="5" name="Rectangle 8"/>
          <p:cNvSpPr>
            <a:spLocks noChangeArrowheads="1"/>
          </p:cNvSpPr>
          <p:nvPr/>
        </p:nvSpPr>
        <p:spPr bwMode="auto">
          <a:xfrm>
            <a:off x="990600" y="4343400"/>
            <a:ext cx="1028700" cy="314325"/>
          </a:xfrm>
          <a:prstGeom prst="rect">
            <a:avLst/>
          </a:prstGeom>
          <a:noFill/>
          <a:ln w="952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400"/>
              <a:t>Batch Start</a:t>
            </a:r>
          </a:p>
        </p:txBody>
      </p:sp>
      <p:sp>
        <p:nvSpPr>
          <p:cNvPr id="6" name="Line 9"/>
          <p:cNvSpPr>
            <a:spLocks noChangeShapeType="1"/>
          </p:cNvSpPr>
          <p:nvPr/>
        </p:nvSpPr>
        <p:spPr bwMode="auto">
          <a:xfrm>
            <a:off x="2057400" y="4495800"/>
            <a:ext cx="304800" cy="0"/>
          </a:xfrm>
          <a:prstGeom prst="line">
            <a:avLst/>
          </a:prstGeom>
          <a:noFill/>
          <a:ln w="952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 name="Rectangle 11"/>
          <p:cNvSpPr>
            <a:spLocks noChangeArrowheads="1"/>
          </p:cNvSpPr>
          <p:nvPr/>
        </p:nvSpPr>
        <p:spPr bwMode="auto">
          <a:xfrm>
            <a:off x="2438400" y="4343400"/>
            <a:ext cx="1493838" cy="314325"/>
          </a:xfrm>
          <a:prstGeom prst="rect">
            <a:avLst/>
          </a:prstGeom>
          <a:noFill/>
          <a:ln w="952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400"/>
              <a:t>Temporary Data1</a:t>
            </a:r>
          </a:p>
        </p:txBody>
      </p:sp>
      <p:sp>
        <p:nvSpPr>
          <p:cNvPr id="8" name="Rectangle 12"/>
          <p:cNvSpPr>
            <a:spLocks noChangeArrowheads="1"/>
          </p:cNvSpPr>
          <p:nvPr/>
        </p:nvSpPr>
        <p:spPr bwMode="auto">
          <a:xfrm>
            <a:off x="4343400" y="4343400"/>
            <a:ext cx="1493838" cy="314325"/>
          </a:xfrm>
          <a:prstGeom prst="rect">
            <a:avLst/>
          </a:prstGeom>
          <a:noFill/>
          <a:ln w="952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400"/>
              <a:t>Temporary Data2</a:t>
            </a:r>
          </a:p>
        </p:txBody>
      </p:sp>
      <p:sp>
        <p:nvSpPr>
          <p:cNvPr id="9" name="Rectangle 13"/>
          <p:cNvSpPr>
            <a:spLocks noChangeArrowheads="1"/>
          </p:cNvSpPr>
          <p:nvPr/>
        </p:nvSpPr>
        <p:spPr bwMode="auto">
          <a:xfrm>
            <a:off x="6364645" y="4246096"/>
            <a:ext cx="1475660" cy="523220"/>
          </a:xfrm>
          <a:prstGeom prst="rect">
            <a:avLst/>
          </a:prstGeom>
          <a:noFill/>
          <a:ln w="9525">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400" dirty="0"/>
              <a:t>Last update to </a:t>
            </a:r>
          </a:p>
          <a:p>
            <a:pPr algn="ctr">
              <a:buFontTx/>
              <a:buNone/>
            </a:pPr>
            <a:r>
              <a:rPr lang="en-US" altLang="en-US" sz="1400" dirty="0"/>
              <a:t>Permanent tables</a:t>
            </a:r>
          </a:p>
        </p:txBody>
      </p:sp>
      <p:sp>
        <p:nvSpPr>
          <p:cNvPr id="10" name="Line 14"/>
          <p:cNvSpPr>
            <a:spLocks noChangeShapeType="1"/>
          </p:cNvSpPr>
          <p:nvPr/>
        </p:nvSpPr>
        <p:spPr bwMode="auto">
          <a:xfrm>
            <a:off x="3962400" y="4495800"/>
            <a:ext cx="304800" cy="0"/>
          </a:xfrm>
          <a:prstGeom prst="line">
            <a:avLst/>
          </a:prstGeom>
          <a:noFill/>
          <a:ln w="952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16"/>
          <p:cNvSpPr>
            <a:spLocks noChangeShapeType="1"/>
          </p:cNvSpPr>
          <p:nvPr/>
        </p:nvSpPr>
        <p:spPr bwMode="auto">
          <a:xfrm>
            <a:off x="5943600" y="4495800"/>
            <a:ext cx="304800" cy="0"/>
          </a:xfrm>
          <a:prstGeom prst="line">
            <a:avLst/>
          </a:prstGeom>
          <a:noFill/>
          <a:ln w="952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AutoShape 17"/>
          <p:cNvSpPr>
            <a:spLocks noChangeArrowheads="1"/>
          </p:cNvSpPr>
          <p:nvPr/>
        </p:nvSpPr>
        <p:spPr bwMode="auto">
          <a:xfrm>
            <a:off x="2057400" y="4876085"/>
            <a:ext cx="609600" cy="458629"/>
          </a:xfrm>
          <a:prstGeom prst="upArrow">
            <a:avLst>
              <a:gd name="adj1" fmla="val 50000"/>
              <a:gd name="adj2" fmla="val 40000"/>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dirty="0"/>
              <a:t>1</a:t>
            </a:r>
          </a:p>
        </p:txBody>
      </p:sp>
      <p:sp>
        <p:nvSpPr>
          <p:cNvPr id="13" name="AutoShape 18"/>
          <p:cNvSpPr>
            <a:spLocks noChangeArrowheads="1"/>
          </p:cNvSpPr>
          <p:nvPr/>
        </p:nvSpPr>
        <p:spPr bwMode="auto">
          <a:xfrm>
            <a:off x="3886200" y="4876085"/>
            <a:ext cx="533400" cy="458629"/>
          </a:xfrm>
          <a:prstGeom prst="upArrow">
            <a:avLst>
              <a:gd name="adj1" fmla="val 50000"/>
              <a:gd name="adj2" fmla="val 40000"/>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dirty="0"/>
              <a:t>2</a:t>
            </a:r>
          </a:p>
        </p:txBody>
      </p:sp>
      <p:sp>
        <p:nvSpPr>
          <p:cNvPr id="14" name="AutoShape 19"/>
          <p:cNvSpPr>
            <a:spLocks noChangeArrowheads="1"/>
          </p:cNvSpPr>
          <p:nvPr/>
        </p:nvSpPr>
        <p:spPr bwMode="auto">
          <a:xfrm>
            <a:off x="5837238" y="4876085"/>
            <a:ext cx="563562" cy="458629"/>
          </a:xfrm>
          <a:prstGeom prst="upArrow">
            <a:avLst>
              <a:gd name="adj1" fmla="val 50000"/>
              <a:gd name="adj2" fmla="val 40000"/>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dirty="0"/>
              <a:t>3</a:t>
            </a:r>
          </a:p>
        </p:txBody>
      </p:sp>
      <p:sp>
        <p:nvSpPr>
          <p:cNvPr id="15" name="Rectangle 20"/>
          <p:cNvSpPr>
            <a:spLocks noChangeArrowheads="1"/>
          </p:cNvSpPr>
          <p:nvPr/>
        </p:nvSpPr>
        <p:spPr bwMode="auto">
          <a:xfrm>
            <a:off x="2133600" y="5428734"/>
            <a:ext cx="4267200" cy="369332"/>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buFontTx/>
              <a:buNone/>
            </a:pPr>
            <a:r>
              <a:rPr lang="en-US" altLang="en-US" b="0" i="0" dirty="0">
                <a:solidFill>
                  <a:srgbClr val="CC0000"/>
                </a:solidFill>
              </a:rPr>
              <a:t>Interrupt and  </a:t>
            </a:r>
            <a:r>
              <a:rPr lang="en-US" altLang="en-US" dirty="0">
                <a:solidFill>
                  <a:srgbClr val="CC0000"/>
                </a:solidFill>
              </a:rPr>
              <a:t>r</a:t>
            </a:r>
            <a:r>
              <a:rPr lang="en-US" altLang="en-US" b="0" i="0" dirty="0">
                <a:solidFill>
                  <a:srgbClr val="CC0000"/>
                </a:solidFill>
              </a:rPr>
              <a:t>estart Point</a:t>
            </a:r>
          </a:p>
        </p:txBody>
      </p:sp>
      <p:sp>
        <p:nvSpPr>
          <p:cNvPr id="16" name="Arrow: Curved Down 15"/>
          <p:cNvSpPr/>
          <p:nvPr/>
        </p:nvSpPr>
        <p:spPr>
          <a:xfrm rot="10800000">
            <a:off x="2577243" y="5906750"/>
            <a:ext cx="1216152" cy="4940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urved Down 16"/>
          <p:cNvSpPr/>
          <p:nvPr/>
        </p:nvSpPr>
        <p:spPr>
          <a:xfrm rot="10800000">
            <a:off x="4641530" y="5906750"/>
            <a:ext cx="1216152" cy="4940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55098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1524000"/>
            <a:ext cx="3810000" cy="400110"/>
          </a:xfrm>
          <a:prstGeom prst="rect">
            <a:avLst/>
          </a:prstGeom>
          <a:noFill/>
          <a:ln w="12700">
            <a:solidFill>
              <a:schemeClr val="tx1"/>
            </a:solidFill>
            <a:miter lim="800000"/>
            <a:headEnd/>
            <a:tailEnd/>
          </a:ln>
          <a:effectLst/>
        </p:spPr>
        <p:txBody>
          <a:bodyPr>
            <a:spAutoFit/>
          </a:bodyPr>
          <a:lstStyle/>
          <a:p>
            <a:pPr>
              <a:buFontTx/>
              <a:buNone/>
            </a:pPr>
            <a:r>
              <a:rPr lang="en-GB" altLang="en-US" sz="2000" b="0" i="0" dirty="0">
                <a:solidFill>
                  <a:schemeClr val="tx1"/>
                </a:solidFill>
                <a:cs typeface="Times New Roman" panose="02020603050405020304" pitchFamily="18" charset="0"/>
              </a:rPr>
              <a:t>Pros and Cons of using view ?</a:t>
            </a:r>
            <a:endParaRPr lang="en-US" altLang="en-US" sz="2000" b="0" i="0" dirty="0">
              <a:solidFill>
                <a:schemeClr val="tx1"/>
              </a:solidFill>
              <a:cs typeface="Times New Roman" panose="02020603050405020304" pitchFamily="18" charset="0"/>
            </a:endParaRPr>
          </a:p>
        </p:txBody>
      </p:sp>
      <p:sp>
        <p:nvSpPr>
          <p:cNvPr id="3" name="Rectangle 3"/>
          <p:cNvSpPr>
            <a:spLocks noChangeArrowheads="1"/>
          </p:cNvSpPr>
          <p:nvPr/>
        </p:nvSpPr>
        <p:spPr bwMode="auto">
          <a:xfrm>
            <a:off x="1524000" y="9144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a:solidFill>
                  <a:schemeClr val="tx2"/>
                </a:solidFill>
              </a:rPr>
              <a:t>Physical Design – some hints</a:t>
            </a:r>
          </a:p>
        </p:txBody>
      </p:sp>
      <p:sp>
        <p:nvSpPr>
          <p:cNvPr id="4" name="Text Box 4"/>
          <p:cNvSpPr txBox="1">
            <a:spLocks noChangeArrowheads="1"/>
          </p:cNvSpPr>
          <p:nvPr/>
        </p:nvSpPr>
        <p:spPr bwMode="auto">
          <a:xfrm>
            <a:off x="838200" y="2819400"/>
            <a:ext cx="7239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buFont typeface="Arial" panose="020B0604020202020204" pitchFamily="34" charset="0"/>
              <a:buChar char="•"/>
            </a:pPr>
            <a:r>
              <a:rPr lang="en-US" altLang="en-US" sz="2400" dirty="0">
                <a:solidFill>
                  <a:schemeClr val="tx1"/>
                </a:solidFill>
              </a:rPr>
              <a:t>Simplify data structure and improve productivity</a:t>
            </a:r>
          </a:p>
          <a:p>
            <a:pPr marL="342900" indent="-342900">
              <a:buFont typeface="Arial" panose="020B0604020202020204" pitchFamily="34" charset="0"/>
              <a:buChar char="•"/>
            </a:pPr>
            <a:r>
              <a:rPr lang="en-US" altLang="en-US" sz="2400" dirty="0">
                <a:solidFill>
                  <a:schemeClr val="tx1"/>
                </a:solidFill>
              </a:rPr>
              <a:t>Improve security control</a:t>
            </a:r>
          </a:p>
          <a:p>
            <a:pPr marL="342900" indent="-342900">
              <a:buFont typeface="Arial" panose="020B0604020202020204" pitchFamily="34" charset="0"/>
              <a:buChar char="•"/>
            </a:pPr>
            <a:r>
              <a:rPr lang="en-US" altLang="en-US" sz="2400" dirty="0">
                <a:solidFill>
                  <a:schemeClr val="tx1"/>
                </a:solidFill>
              </a:rPr>
              <a:t>Degrade performance due to the adding overhead of database internal optimizer</a:t>
            </a:r>
          </a:p>
        </p:txBody>
      </p:sp>
    </p:spTree>
    <p:extLst>
      <p:ext uri="{BB962C8B-B14F-4D97-AF65-F5344CB8AC3E}">
        <p14:creationId xmlns:p14="http://schemas.microsoft.com/office/powerpoint/2010/main" val="1498890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524000" y="9144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a:solidFill>
                  <a:schemeClr val="tx2"/>
                </a:solidFill>
              </a:rPr>
              <a:t>Physical Design – Last hints</a:t>
            </a:r>
          </a:p>
        </p:txBody>
      </p:sp>
      <p:sp>
        <p:nvSpPr>
          <p:cNvPr id="3" name="Oval 3"/>
          <p:cNvSpPr>
            <a:spLocks noChangeArrowheads="1"/>
          </p:cNvSpPr>
          <p:nvPr/>
        </p:nvSpPr>
        <p:spPr bwMode="auto">
          <a:xfrm>
            <a:off x="1069975" y="4941888"/>
            <a:ext cx="3424238" cy="5334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buFontTx/>
              <a:buNone/>
            </a:pPr>
            <a:r>
              <a:rPr lang="en-US" altLang="en-US"/>
              <a:t>Database</a:t>
            </a:r>
          </a:p>
        </p:txBody>
      </p:sp>
      <p:sp>
        <p:nvSpPr>
          <p:cNvPr id="4" name="Oval 6"/>
          <p:cNvSpPr>
            <a:spLocks noChangeArrowheads="1"/>
          </p:cNvSpPr>
          <p:nvPr/>
        </p:nvSpPr>
        <p:spPr bwMode="auto">
          <a:xfrm>
            <a:off x="1219200" y="44196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5" name="Oval 7"/>
          <p:cNvSpPr>
            <a:spLocks noChangeArrowheads="1"/>
          </p:cNvSpPr>
          <p:nvPr/>
        </p:nvSpPr>
        <p:spPr bwMode="auto">
          <a:xfrm>
            <a:off x="1600200" y="39624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6" name="Oval 8"/>
          <p:cNvSpPr>
            <a:spLocks noChangeArrowheads="1"/>
          </p:cNvSpPr>
          <p:nvPr/>
        </p:nvSpPr>
        <p:spPr bwMode="auto">
          <a:xfrm>
            <a:off x="3352800" y="44196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7" name="Oval 9"/>
          <p:cNvSpPr>
            <a:spLocks noChangeArrowheads="1"/>
          </p:cNvSpPr>
          <p:nvPr/>
        </p:nvSpPr>
        <p:spPr bwMode="auto">
          <a:xfrm>
            <a:off x="2895600" y="35052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8" name="Oval 10"/>
          <p:cNvSpPr>
            <a:spLocks noChangeArrowheads="1"/>
          </p:cNvSpPr>
          <p:nvPr/>
        </p:nvSpPr>
        <p:spPr bwMode="auto">
          <a:xfrm>
            <a:off x="2286000" y="44196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9" name="Line 11"/>
          <p:cNvSpPr>
            <a:spLocks noChangeShapeType="1"/>
          </p:cNvSpPr>
          <p:nvPr/>
        </p:nvSpPr>
        <p:spPr bwMode="auto">
          <a:xfrm>
            <a:off x="1600200" y="4724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 name="Line 12"/>
          <p:cNvSpPr>
            <a:spLocks noChangeShapeType="1"/>
          </p:cNvSpPr>
          <p:nvPr/>
        </p:nvSpPr>
        <p:spPr bwMode="auto">
          <a:xfrm>
            <a:off x="19812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13"/>
          <p:cNvSpPr>
            <a:spLocks noChangeShapeType="1"/>
          </p:cNvSpPr>
          <p:nvPr/>
        </p:nvSpPr>
        <p:spPr bwMode="auto">
          <a:xfrm>
            <a:off x="28194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14"/>
          <p:cNvSpPr>
            <a:spLocks noChangeShapeType="1"/>
          </p:cNvSpPr>
          <p:nvPr/>
        </p:nvSpPr>
        <p:spPr bwMode="auto">
          <a:xfrm>
            <a:off x="38862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Line 15"/>
          <p:cNvSpPr>
            <a:spLocks noChangeShapeType="1"/>
          </p:cNvSpPr>
          <p:nvPr/>
        </p:nvSpPr>
        <p:spPr bwMode="auto">
          <a:xfrm flipH="1">
            <a:off x="3200400" y="47244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Line 16"/>
          <p:cNvSpPr>
            <a:spLocks noChangeShapeType="1"/>
          </p:cNvSpPr>
          <p:nvPr/>
        </p:nvSpPr>
        <p:spPr bwMode="auto">
          <a:xfrm flipH="1">
            <a:off x="2209800" y="47244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5" name="Line 17"/>
          <p:cNvSpPr>
            <a:spLocks noChangeShapeType="1"/>
          </p:cNvSpPr>
          <p:nvPr/>
        </p:nvSpPr>
        <p:spPr bwMode="auto">
          <a:xfrm>
            <a:off x="2514600" y="4191000"/>
            <a:ext cx="304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6" name="Line 18"/>
          <p:cNvSpPr>
            <a:spLocks noChangeShapeType="1"/>
          </p:cNvSpPr>
          <p:nvPr/>
        </p:nvSpPr>
        <p:spPr bwMode="auto">
          <a:xfrm flipH="1">
            <a:off x="1981200" y="4343400"/>
            <a:ext cx="76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 name="Line 19"/>
          <p:cNvSpPr>
            <a:spLocks noChangeShapeType="1"/>
          </p:cNvSpPr>
          <p:nvPr/>
        </p:nvSpPr>
        <p:spPr bwMode="auto">
          <a:xfrm flipH="1">
            <a:off x="2971800" y="38100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 name="Line 20"/>
          <p:cNvSpPr>
            <a:spLocks noChangeShapeType="1"/>
          </p:cNvSpPr>
          <p:nvPr/>
        </p:nvSpPr>
        <p:spPr bwMode="auto">
          <a:xfrm>
            <a:off x="3581400" y="3886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 name="Line 21"/>
          <p:cNvSpPr>
            <a:spLocks noChangeShapeType="1"/>
          </p:cNvSpPr>
          <p:nvPr/>
        </p:nvSpPr>
        <p:spPr bwMode="auto">
          <a:xfrm flipH="1">
            <a:off x="2438400" y="37338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0" name="Rectangle 22"/>
          <p:cNvSpPr>
            <a:spLocks noChangeArrowheads="1"/>
          </p:cNvSpPr>
          <p:nvPr/>
        </p:nvSpPr>
        <p:spPr bwMode="auto">
          <a:xfrm>
            <a:off x="914400" y="3048000"/>
            <a:ext cx="3810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 name="computr1"/>
          <p:cNvSpPr>
            <a:spLocks noEditPoints="1" noChangeArrowheads="1"/>
          </p:cNvSpPr>
          <p:nvPr/>
        </p:nvSpPr>
        <p:spPr bwMode="auto">
          <a:xfrm>
            <a:off x="990600" y="1524000"/>
            <a:ext cx="1371600" cy="914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p>
        </p:txBody>
      </p:sp>
      <p:sp>
        <p:nvSpPr>
          <p:cNvPr id="22" name="Line 24"/>
          <p:cNvSpPr>
            <a:spLocks noChangeShapeType="1"/>
          </p:cNvSpPr>
          <p:nvPr/>
        </p:nvSpPr>
        <p:spPr bwMode="auto">
          <a:xfrm>
            <a:off x="1905000" y="1981200"/>
            <a:ext cx="12954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3" name="Line 25"/>
          <p:cNvSpPr>
            <a:spLocks noChangeShapeType="1"/>
          </p:cNvSpPr>
          <p:nvPr/>
        </p:nvSpPr>
        <p:spPr bwMode="auto">
          <a:xfrm>
            <a:off x="1600200" y="1981200"/>
            <a:ext cx="60960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Line 26"/>
          <p:cNvSpPr>
            <a:spLocks noChangeShapeType="1"/>
          </p:cNvSpPr>
          <p:nvPr/>
        </p:nvSpPr>
        <p:spPr bwMode="auto">
          <a:xfrm>
            <a:off x="1371600" y="1981200"/>
            <a:ext cx="762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5" name="Oval 28"/>
          <p:cNvSpPr>
            <a:spLocks noChangeArrowheads="1"/>
          </p:cNvSpPr>
          <p:nvPr/>
        </p:nvSpPr>
        <p:spPr bwMode="auto">
          <a:xfrm>
            <a:off x="5108575" y="4941888"/>
            <a:ext cx="3424238" cy="5334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buFontTx/>
              <a:buNone/>
            </a:pPr>
            <a:r>
              <a:rPr lang="en-US" altLang="en-US"/>
              <a:t>Database</a:t>
            </a:r>
          </a:p>
        </p:txBody>
      </p:sp>
      <p:sp>
        <p:nvSpPr>
          <p:cNvPr id="26" name="Oval 29"/>
          <p:cNvSpPr>
            <a:spLocks noChangeArrowheads="1"/>
          </p:cNvSpPr>
          <p:nvPr/>
        </p:nvSpPr>
        <p:spPr bwMode="auto">
          <a:xfrm>
            <a:off x="5257800" y="44196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27" name="Oval 31"/>
          <p:cNvSpPr>
            <a:spLocks noChangeArrowheads="1"/>
          </p:cNvSpPr>
          <p:nvPr/>
        </p:nvSpPr>
        <p:spPr bwMode="auto">
          <a:xfrm>
            <a:off x="7391400" y="44196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28" name="Oval 33"/>
          <p:cNvSpPr>
            <a:spLocks noChangeArrowheads="1"/>
          </p:cNvSpPr>
          <p:nvPr/>
        </p:nvSpPr>
        <p:spPr bwMode="auto">
          <a:xfrm>
            <a:off x="6324600" y="4419600"/>
            <a:ext cx="995363" cy="3175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buFontTx/>
              <a:buNone/>
            </a:pPr>
            <a:r>
              <a:rPr lang="en-US" altLang="en-US" sz="1000" b="0" i="0"/>
              <a:t>Procedures</a:t>
            </a:r>
          </a:p>
        </p:txBody>
      </p:sp>
      <p:sp>
        <p:nvSpPr>
          <p:cNvPr id="29" name="Line 34"/>
          <p:cNvSpPr>
            <a:spLocks noChangeShapeType="1"/>
          </p:cNvSpPr>
          <p:nvPr/>
        </p:nvSpPr>
        <p:spPr bwMode="auto">
          <a:xfrm>
            <a:off x="5638800" y="4724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35"/>
          <p:cNvSpPr>
            <a:spLocks noChangeShapeType="1"/>
          </p:cNvSpPr>
          <p:nvPr/>
        </p:nvSpPr>
        <p:spPr bwMode="auto">
          <a:xfrm>
            <a:off x="60198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1" name="Line 36"/>
          <p:cNvSpPr>
            <a:spLocks noChangeShapeType="1"/>
          </p:cNvSpPr>
          <p:nvPr/>
        </p:nvSpPr>
        <p:spPr bwMode="auto">
          <a:xfrm>
            <a:off x="68580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2" name="Line 37"/>
          <p:cNvSpPr>
            <a:spLocks noChangeShapeType="1"/>
          </p:cNvSpPr>
          <p:nvPr/>
        </p:nvSpPr>
        <p:spPr bwMode="auto">
          <a:xfrm>
            <a:off x="7924800" y="4724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3" name="Line 38"/>
          <p:cNvSpPr>
            <a:spLocks noChangeShapeType="1"/>
          </p:cNvSpPr>
          <p:nvPr/>
        </p:nvSpPr>
        <p:spPr bwMode="auto">
          <a:xfrm flipH="1">
            <a:off x="7239000" y="47244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4" name="Line 39"/>
          <p:cNvSpPr>
            <a:spLocks noChangeShapeType="1"/>
          </p:cNvSpPr>
          <p:nvPr/>
        </p:nvSpPr>
        <p:spPr bwMode="auto">
          <a:xfrm flipH="1">
            <a:off x="6248400" y="47244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5" name="Rectangle 45"/>
          <p:cNvSpPr>
            <a:spLocks noChangeArrowheads="1"/>
          </p:cNvSpPr>
          <p:nvPr/>
        </p:nvSpPr>
        <p:spPr bwMode="auto">
          <a:xfrm>
            <a:off x="4953000" y="3048000"/>
            <a:ext cx="38100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6" name="computr1"/>
          <p:cNvSpPr>
            <a:spLocks noEditPoints="1" noChangeArrowheads="1"/>
          </p:cNvSpPr>
          <p:nvPr/>
        </p:nvSpPr>
        <p:spPr bwMode="auto">
          <a:xfrm>
            <a:off x="5029200" y="1524000"/>
            <a:ext cx="1371600" cy="914400"/>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a:lstStyle/>
          <a:p>
            <a:endParaRPr lang="en-US"/>
          </a:p>
        </p:txBody>
      </p:sp>
      <p:sp>
        <p:nvSpPr>
          <p:cNvPr id="37" name="Line 47"/>
          <p:cNvSpPr>
            <a:spLocks noChangeShapeType="1"/>
          </p:cNvSpPr>
          <p:nvPr/>
        </p:nvSpPr>
        <p:spPr bwMode="auto">
          <a:xfrm>
            <a:off x="5943600" y="1981200"/>
            <a:ext cx="19050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8" name="Line 48"/>
          <p:cNvSpPr>
            <a:spLocks noChangeShapeType="1"/>
          </p:cNvSpPr>
          <p:nvPr/>
        </p:nvSpPr>
        <p:spPr bwMode="auto">
          <a:xfrm>
            <a:off x="5638800" y="1981200"/>
            <a:ext cx="1066800" cy="2362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 name="Line 49"/>
          <p:cNvSpPr>
            <a:spLocks noChangeShapeType="1"/>
          </p:cNvSpPr>
          <p:nvPr/>
        </p:nvSpPr>
        <p:spPr bwMode="auto">
          <a:xfrm>
            <a:off x="5410200" y="1981200"/>
            <a:ext cx="76200" cy="2438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0" name="Text Box 51"/>
          <p:cNvSpPr txBox="1">
            <a:spLocks noChangeArrowheads="1"/>
          </p:cNvSpPr>
          <p:nvPr/>
        </p:nvSpPr>
        <p:spPr bwMode="auto">
          <a:xfrm>
            <a:off x="6324600" y="1524000"/>
            <a:ext cx="2133600" cy="379413"/>
          </a:xfrm>
          <a:prstGeom prst="rect">
            <a:avLst/>
          </a:prstGeom>
          <a:noFill/>
          <a:ln w="12700">
            <a:solidFill>
              <a:schemeClr val="tx1"/>
            </a:solidFill>
            <a:miter lim="800000"/>
            <a:headEnd/>
            <a:tailEnd/>
          </a:ln>
          <a:effectLst/>
        </p:spPr>
        <p:txBody>
          <a:bodyPr>
            <a:spAutoFit/>
          </a:bodyPr>
          <a:lstStyle/>
          <a:p>
            <a:pPr algn="ctr">
              <a:buFontTx/>
              <a:buNone/>
            </a:pPr>
            <a:r>
              <a:rPr lang="en-GB" altLang="en-US" sz="1800" b="0" i="0" dirty="0">
                <a:solidFill>
                  <a:schemeClr val="tx1"/>
                </a:solidFill>
                <a:cs typeface="Times New Roman" panose="02020603050405020304" pitchFamily="18" charset="0"/>
              </a:rPr>
              <a:t>Simple is the best</a:t>
            </a:r>
            <a:endParaRPr lang="en-US" altLang="en-US" sz="1800" b="0" i="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810260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1524000"/>
            <a:ext cx="3810000" cy="317500"/>
          </a:xfrm>
          <a:prstGeom prst="rect">
            <a:avLst/>
          </a:prstGeom>
          <a:noFill/>
          <a:ln w="12700">
            <a:solidFill>
              <a:schemeClr val="tx1"/>
            </a:solidFill>
            <a:miter lim="800000"/>
            <a:headEnd/>
            <a:tailEnd/>
          </a:ln>
          <a:effectLst/>
        </p:spPr>
        <p:txBody>
          <a:bodyPr>
            <a:spAutoFit/>
          </a:bodyPr>
          <a:lstStyle/>
          <a:p>
            <a:pPr>
              <a:buFontTx/>
              <a:buNone/>
            </a:pPr>
            <a:r>
              <a:rPr lang="en-GB" altLang="en-US" sz="1400" b="0" i="0">
                <a:solidFill>
                  <a:schemeClr val="tx1"/>
                </a:solidFill>
                <a:cs typeface="Times New Roman" panose="02020603050405020304" pitchFamily="18" charset="0"/>
              </a:rPr>
              <a:t>Use SQL instead of PL/SQL</a:t>
            </a:r>
            <a:endParaRPr lang="en-US" altLang="en-US" sz="1400" b="0" i="0">
              <a:solidFill>
                <a:schemeClr val="tx1"/>
              </a:solidFill>
              <a:cs typeface="Times New Roman" panose="02020603050405020304" pitchFamily="18" charset="0"/>
            </a:endParaRPr>
          </a:p>
        </p:txBody>
      </p:sp>
      <p:sp>
        <p:nvSpPr>
          <p:cNvPr id="3" name="Rectangle 3"/>
          <p:cNvSpPr>
            <a:spLocks noChangeArrowheads="1"/>
          </p:cNvSpPr>
          <p:nvPr/>
        </p:nvSpPr>
        <p:spPr bwMode="auto">
          <a:xfrm>
            <a:off x="1485900" y="339725"/>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dirty="0">
                <a:solidFill>
                  <a:schemeClr val="tx2"/>
                </a:solidFill>
              </a:rPr>
              <a:t>Coding – some hints</a:t>
            </a:r>
          </a:p>
        </p:txBody>
      </p:sp>
      <p:sp>
        <p:nvSpPr>
          <p:cNvPr id="4" name="AutoShape 7"/>
          <p:cNvSpPr>
            <a:spLocks noChangeArrowheads="1"/>
          </p:cNvSpPr>
          <p:nvPr/>
        </p:nvSpPr>
        <p:spPr bwMode="auto">
          <a:xfrm rot="1909324">
            <a:off x="4800600" y="2667000"/>
            <a:ext cx="1066800" cy="609600"/>
          </a:xfrm>
          <a:prstGeom prst="rightArrow">
            <a:avLst>
              <a:gd name="adj1" fmla="val 50000"/>
              <a:gd name="adj2" fmla="val 43750"/>
            </a:avLst>
          </a:prstGeom>
          <a:noFill/>
          <a:ln>
            <a:solidFill>
              <a:schemeClr val="tx1"/>
            </a:solidFill>
          </a:ln>
          <a:effectLst/>
        </p:spPr>
        <p:txBody>
          <a:bodyPr wrap="none" anchor="ctr">
            <a:spAutoFit/>
          </a:bodyPr>
          <a:lstStyle/>
          <a:p>
            <a:endParaRPr lang="en-US"/>
          </a:p>
        </p:txBody>
      </p:sp>
      <p:sp>
        <p:nvSpPr>
          <p:cNvPr id="5" name="Rectangle 10"/>
          <p:cNvSpPr>
            <a:spLocks noChangeArrowheads="1"/>
          </p:cNvSpPr>
          <p:nvPr/>
        </p:nvSpPr>
        <p:spPr bwMode="auto">
          <a:xfrm>
            <a:off x="0" y="394970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GB" altLang="en-US" sz="1600" b="0" i="0">
                <a:solidFill>
                  <a:schemeClr val="tx1"/>
                </a:solidFill>
                <a:cs typeface="Times New Roman" panose="02020603050405020304" pitchFamily="18" charset="0"/>
              </a:rPr>
              <a:t> </a:t>
            </a:r>
            <a:endParaRPr lang="en-GB" altLang="en-US" sz="1000" b="0" i="0">
              <a:solidFill>
                <a:schemeClr val="tx1"/>
              </a:solidFill>
              <a:cs typeface="Times New Roman" panose="02020603050405020304" pitchFamily="18" charset="0"/>
            </a:endParaRPr>
          </a:p>
          <a:p>
            <a:pPr>
              <a:spcBef>
                <a:spcPct val="0"/>
              </a:spcBef>
              <a:buFontTx/>
              <a:buNone/>
            </a:pPr>
            <a:endParaRPr lang="en-GB" altLang="en-US" sz="2400" b="0" i="0">
              <a:solidFill>
                <a:schemeClr val="tx1"/>
              </a:solidFill>
            </a:endParaRPr>
          </a:p>
        </p:txBody>
      </p:sp>
      <p:sp>
        <p:nvSpPr>
          <p:cNvPr id="6" name="Rectangle 11"/>
          <p:cNvSpPr>
            <a:spLocks noChangeArrowheads="1"/>
          </p:cNvSpPr>
          <p:nvPr/>
        </p:nvSpPr>
        <p:spPr bwMode="auto">
          <a:xfrm>
            <a:off x="4800600" y="3581400"/>
            <a:ext cx="4191000"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FontTx/>
              <a:buNone/>
            </a:pPr>
            <a:r>
              <a:rPr lang="en-GB" altLang="en-US" sz="1400" b="0" i="0">
                <a:solidFill>
                  <a:schemeClr val="tx1"/>
                </a:solidFill>
                <a:cs typeface="Times New Roman" panose="02020603050405020304" pitchFamily="18" charset="0"/>
              </a:rPr>
              <a:t>select cust_name, cust_code, qty, price, amount </a:t>
            </a:r>
          </a:p>
          <a:p>
            <a:pPr>
              <a:spcBef>
                <a:spcPct val="0"/>
              </a:spcBef>
              <a:buFontTx/>
              <a:buNone/>
            </a:pPr>
            <a:r>
              <a:rPr lang="en-GB" altLang="en-US" sz="1400" b="0" i="0">
                <a:solidFill>
                  <a:schemeClr val="tx1"/>
                </a:solidFill>
                <a:cs typeface="Times New Roman" panose="02020603050405020304" pitchFamily="18" charset="0"/>
              </a:rPr>
              <a:t>from deal, customer</a:t>
            </a:r>
          </a:p>
          <a:p>
            <a:pPr>
              <a:spcBef>
                <a:spcPct val="0"/>
              </a:spcBef>
              <a:buFontTx/>
              <a:buNone/>
            </a:pPr>
            <a:r>
              <a:rPr lang="en-GB" altLang="en-US" sz="1400" b="0" i="0">
                <a:solidFill>
                  <a:schemeClr val="tx1"/>
                </a:solidFill>
                <a:cs typeface="Times New Roman" panose="02020603050405020304" pitchFamily="18" charset="0"/>
              </a:rPr>
              <a:t>where deal.cust_code=customer.cust_code;</a:t>
            </a:r>
            <a:endParaRPr lang="en-GB" altLang="en-US" sz="1400" b="0" i="0">
              <a:solidFill>
                <a:schemeClr val="tx1"/>
              </a:solidFill>
            </a:endParaRPr>
          </a:p>
        </p:txBody>
      </p:sp>
      <p:sp>
        <p:nvSpPr>
          <p:cNvPr id="7" name="Rectangle 15"/>
          <p:cNvSpPr>
            <a:spLocks noChangeArrowheads="1"/>
          </p:cNvSpPr>
          <p:nvPr/>
        </p:nvSpPr>
        <p:spPr bwMode="auto">
          <a:xfrm>
            <a:off x="228600" y="1981200"/>
            <a:ext cx="4343400" cy="289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GB" altLang="en-US" sz="1400" b="0" i="0" dirty="0">
                <a:solidFill>
                  <a:schemeClr val="tx1"/>
                </a:solidFill>
                <a:cs typeface="Times New Roman" panose="02020603050405020304" pitchFamily="18" charset="0"/>
              </a:rPr>
              <a:t>Procedure </a:t>
            </a:r>
            <a:r>
              <a:rPr lang="en-GB" altLang="en-US" sz="1400" b="0" i="0" dirty="0" err="1">
                <a:solidFill>
                  <a:schemeClr val="tx1"/>
                </a:solidFill>
                <a:cs typeface="Times New Roman" panose="02020603050405020304" pitchFamily="18" charset="0"/>
              </a:rPr>
              <a:t>print_daily_deal</a:t>
            </a:r>
            <a:r>
              <a:rPr lang="en-GB" altLang="en-US" sz="1400" b="0" i="0" dirty="0">
                <a:solidFill>
                  <a:schemeClr val="tx1"/>
                </a:solidFill>
                <a:cs typeface="Times New Roman" panose="02020603050405020304" pitchFamily="18" charset="0"/>
              </a:rPr>
              <a:t> is</a:t>
            </a:r>
          </a:p>
          <a:p>
            <a:pPr>
              <a:buFontTx/>
              <a:buNone/>
            </a:pPr>
            <a:r>
              <a:rPr lang="en-GB" altLang="en-US" sz="1400" b="0" i="0" dirty="0">
                <a:solidFill>
                  <a:schemeClr val="tx1"/>
                </a:solidFill>
                <a:cs typeface="Times New Roman" panose="02020603050405020304" pitchFamily="18" charset="0"/>
              </a:rPr>
              <a:t>  cursor </a:t>
            </a:r>
            <a:r>
              <a:rPr lang="en-GB" altLang="en-US" sz="1400" b="0" i="0" dirty="0" err="1">
                <a:solidFill>
                  <a:schemeClr val="tx1"/>
                </a:solidFill>
                <a:cs typeface="Times New Roman" panose="02020603050405020304" pitchFamily="18" charset="0"/>
              </a:rPr>
              <a:t>deal_cursor</a:t>
            </a:r>
            <a:r>
              <a:rPr lang="en-GB" altLang="en-US" sz="1400" b="0" i="0" dirty="0">
                <a:solidFill>
                  <a:schemeClr val="tx1"/>
                </a:solidFill>
                <a:cs typeface="Times New Roman" panose="02020603050405020304" pitchFamily="18" charset="0"/>
              </a:rPr>
              <a:t> is</a:t>
            </a:r>
          </a:p>
          <a:p>
            <a:pPr>
              <a:buFontTx/>
              <a:buNone/>
            </a:pPr>
            <a:r>
              <a:rPr lang="en-GB" altLang="en-US" sz="1400" b="0" i="0" dirty="0">
                <a:solidFill>
                  <a:schemeClr val="tx1"/>
                </a:solidFill>
                <a:cs typeface="Times New Roman" panose="02020603050405020304" pitchFamily="18" charset="0"/>
              </a:rPr>
              <a:t>    select </a:t>
            </a:r>
            <a:r>
              <a:rPr lang="en-GB" altLang="en-US" sz="1400" b="0" i="0" dirty="0" err="1">
                <a:solidFill>
                  <a:schemeClr val="tx1"/>
                </a:solidFill>
                <a:cs typeface="Times New Roman" panose="02020603050405020304" pitchFamily="18" charset="0"/>
              </a:rPr>
              <a:t>cust_code</a:t>
            </a:r>
            <a:r>
              <a:rPr lang="en-GB" altLang="en-US" sz="1400" b="0" i="0" dirty="0">
                <a:solidFill>
                  <a:schemeClr val="tx1"/>
                </a:solidFill>
                <a:cs typeface="Times New Roman" panose="02020603050405020304" pitchFamily="18" charset="0"/>
              </a:rPr>
              <a:t>, </a:t>
            </a:r>
            <a:r>
              <a:rPr lang="en-GB" altLang="en-US" sz="1400" b="0" i="0" dirty="0" err="1">
                <a:solidFill>
                  <a:schemeClr val="tx1"/>
                </a:solidFill>
                <a:cs typeface="Times New Roman" panose="02020603050405020304" pitchFamily="18" charset="0"/>
              </a:rPr>
              <a:t>qty</a:t>
            </a:r>
            <a:r>
              <a:rPr lang="en-GB" altLang="en-US" sz="1400" b="0" i="0" dirty="0">
                <a:solidFill>
                  <a:schemeClr val="tx1"/>
                </a:solidFill>
                <a:cs typeface="Times New Roman" panose="02020603050405020304" pitchFamily="18" charset="0"/>
              </a:rPr>
              <a:t>, price, amount </a:t>
            </a:r>
          </a:p>
          <a:p>
            <a:pPr>
              <a:buFontTx/>
              <a:buNone/>
            </a:pPr>
            <a:r>
              <a:rPr lang="en-GB" altLang="en-US" sz="1400" b="0" i="0" dirty="0">
                <a:solidFill>
                  <a:schemeClr val="tx1"/>
                </a:solidFill>
                <a:cs typeface="Times New Roman" panose="02020603050405020304" pitchFamily="18" charset="0"/>
              </a:rPr>
              <a:t>    from deal;</a:t>
            </a:r>
          </a:p>
          <a:p>
            <a:pPr>
              <a:buFontTx/>
              <a:buNone/>
            </a:pPr>
            <a:endParaRPr lang="en-GB" altLang="en-US" sz="1400" dirty="0">
              <a:cs typeface="Times New Roman" panose="02020603050405020304" pitchFamily="18" charset="0"/>
            </a:endParaRPr>
          </a:p>
          <a:p>
            <a:pPr>
              <a:buFontTx/>
              <a:buNone/>
            </a:pPr>
            <a:r>
              <a:rPr lang="en-GB" altLang="en-US" sz="1400" b="0" i="0" dirty="0">
                <a:solidFill>
                  <a:schemeClr val="tx1"/>
                </a:solidFill>
                <a:cs typeface="Times New Roman" panose="02020603050405020304" pitchFamily="18" charset="0"/>
              </a:rPr>
              <a:t> begin</a:t>
            </a:r>
          </a:p>
          <a:p>
            <a:pPr>
              <a:buFontTx/>
              <a:buNone/>
            </a:pPr>
            <a:r>
              <a:rPr lang="en-GB" altLang="en-US" sz="1400" b="0" i="0" dirty="0">
                <a:solidFill>
                  <a:schemeClr val="tx1"/>
                </a:solidFill>
                <a:cs typeface="Times New Roman" panose="02020603050405020304" pitchFamily="18" charset="0"/>
              </a:rPr>
              <a:t>   for </a:t>
            </a:r>
            <a:r>
              <a:rPr lang="en-GB" altLang="en-US" sz="1400" b="1" i="0" dirty="0" err="1">
                <a:solidFill>
                  <a:schemeClr val="tx1"/>
                </a:solidFill>
                <a:cs typeface="Times New Roman" panose="02020603050405020304" pitchFamily="18" charset="0"/>
              </a:rPr>
              <a:t>dd</a:t>
            </a:r>
            <a:r>
              <a:rPr lang="en-GB" altLang="en-US" sz="1400" b="0" i="0" dirty="0">
                <a:solidFill>
                  <a:schemeClr val="tx1"/>
                </a:solidFill>
                <a:cs typeface="Times New Roman" panose="02020603050405020304" pitchFamily="18" charset="0"/>
              </a:rPr>
              <a:t> in </a:t>
            </a:r>
            <a:r>
              <a:rPr lang="en-GB" altLang="en-US" sz="1400" b="0" i="0" dirty="0" err="1">
                <a:solidFill>
                  <a:schemeClr val="tx1"/>
                </a:solidFill>
                <a:cs typeface="Times New Roman" panose="02020603050405020304" pitchFamily="18" charset="0"/>
              </a:rPr>
              <a:t>deal_cursor</a:t>
            </a:r>
            <a:r>
              <a:rPr lang="en-GB" altLang="en-US" sz="1400" b="0" i="0" dirty="0">
                <a:solidFill>
                  <a:schemeClr val="tx1"/>
                </a:solidFill>
                <a:cs typeface="Times New Roman" panose="02020603050405020304" pitchFamily="18" charset="0"/>
              </a:rPr>
              <a:t> loop </a:t>
            </a:r>
            <a:r>
              <a:rPr lang="en-GB" altLang="en-US" sz="1400" b="0" dirty="0">
                <a:solidFill>
                  <a:schemeClr val="tx1"/>
                </a:solidFill>
                <a:cs typeface="Times New Roman" panose="02020603050405020304" pitchFamily="18" charset="0"/>
              </a:rPr>
              <a:t>/* implicit open and fetch */</a:t>
            </a:r>
          </a:p>
          <a:p>
            <a:pPr>
              <a:buFontTx/>
              <a:buNone/>
            </a:pPr>
            <a:r>
              <a:rPr lang="en-GB" altLang="en-US" sz="1400" b="0" i="0" dirty="0">
                <a:solidFill>
                  <a:schemeClr val="tx1"/>
                </a:solidFill>
                <a:cs typeface="Times New Roman" panose="02020603050405020304" pitchFamily="18" charset="0"/>
              </a:rPr>
              <a:t>        select </a:t>
            </a:r>
            <a:r>
              <a:rPr lang="en-GB" altLang="en-US" sz="1400" b="0" i="0" dirty="0" err="1">
                <a:solidFill>
                  <a:schemeClr val="tx1"/>
                </a:solidFill>
                <a:cs typeface="Times New Roman" panose="02020603050405020304" pitchFamily="18" charset="0"/>
              </a:rPr>
              <a:t>cust_name</a:t>
            </a:r>
            <a:r>
              <a:rPr lang="en-GB" altLang="en-US" sz="1400" b="0" i="0" dirty="0">
                <a:solidFill>
                  <a:schemeClr val="tx1"/>
                </a:solidFill>
                <a:cs typeface="Times New Roman" panose="02020603050405020304" pitchFamily="18" charset="0"/>
              </a:rPr>
              <a:t> from customer</a:t>
            </a:r>
          </a:p>
          <a:p>
            <a:pPr>
              <a:buFontTx/>
              <a:buNone/>
            </a:pPr>
            <a:r>
              <a:rPr lang="en-GB" altLang="en-US" sz="1400" b="0" i="0" dirty="0">
                <a:solidFill>
                  <a:schemeClr val="tx1"/>
                </a:solidFill>
                <a:cs typeface="Times New Roman" panose="02020603050405020304" pitchFamily="18" charset="0"/>
              </a:rPr>
              <a:t>        where </a:t>
            </a:r>
            <a:r>
              <a:rPr lang="en-GB" altLang="en-US" sz="1400" b="0" i="0" dirty="0" err="1">
                <a:solidFill>
                  <a:schemeClr val="tx1"/>
                </a:solidFill>
                <a:cs typeface="Times New Roman" panose="02020603050405020304" pitchFamily="18" charset="0"/>
              </a:rPr>
              <a:t>cust_code</a:t>
            </a:r>
            <a:r>
              <a:rPr lang="en-GB" altLang="en-US" sz="1400" b="0" i="0" dirty="0">
                <a:solidFill>
                  <a:schemeClr val="tx1"/>
                </a:solidFill>
                <a:cs typeface="Times New Roman" panose="02020603050405020304" pitchFamily="18" charset="0"/>
              </a:rPr>
              <a:t> = </a:t>
            </a:r>
            <a:r>
              <a:rPr lang="en-GB" altLang="en-US" sz="1400" b="1" i="0" dirty="0" err="1">
                <a:solidFill>
                  <a:schemeClr val="tx1"/>
                </a:solidFill>
                <a:cs typeface="Times New Roman" panose="02020603050405020304" pitchFamily="18" charset="0"/>
              </a:rPr>
              <a:t>dd.cust_code</a:t>
            </a:r>
            <a:r>
              <a:rPr lang="en-GB" altLang="en-US" sz="1400" b="0" i="0" dirty="0">
                <a:solidFill>
                  <a:schemeClr val="tx1"/>
                </a:solidFill>
                <a:cs typeface="Times New Roman" panose="02020603050405020304" pitchFamily="18" charset="0"/>
              </a:rPr>
              <a:t>;</a:t>
            </a:r>
          </a:p>
          <a:p>
            <a:pPr>
              <a:buFontTx/>
              <a:buNone/>
            </a:pPr>
            <a:endParaRPr lang="en-GB" altLang="en-US" sz="1400" b="0" i="0" dirty="0">
              <a:solidFill>
                <a:schemeClr val="tx1"/>
              </a:solidFill>
              <a:cs typeface="Times New Roman" panose="02020603050405020304" pitchFamily="18" charset="0"/>
            </a:endParaRPr>
          </a:p>
          <a:p>
            <a:pPr>
              <a:buFontTx/>
              <a:buNone/>
            </a:pPr>
            <a:r>
              <a:rPr lang="en-GB" altLang="en-US" sz="1400" b="0" dirty="0">
                <a:solidFill>
                  <a:schemeClr val="tx1"/>
                </a:solidFill>
                <a:cs typeface="Times New Roman" panose="02020603050405020304" pitchFamily="18" charset="0"/>
              </a:rPr>
              <a:t>        print </a:t>
            </a:r>
            <a:r>
              <a:rPr lang="en-GB" altLang="en-US" sz="1400" b="0" dirty="0" err="1">
                <a:solidFill>
                  <a:schemeClr val="tx1"/>
                </a:solidFill>
                <a:cs typeface="Times New Roman" panose="02020603050405020304" pitchFamily="18" charset="0"/>
              </a:rPr>
              <a:t>cust_name</a:t>
            </a:r>
            <a:r>
              <a:rPr lang="en-GB" altLang="en-US" sz="1400" b="0" dirty="0">
                <a:solidFill>
                  <a:schemeClr val="tx1"/>
                </a:solidFill>
                <a:cs typeface="Times New Roman" panose="02020603050405020304" pitchFamily="18" charset="0"/>
              </a:rPr>
              <a:t>, </a:t>
            </a:r>
            <a:r>
              <a:rPr lang="en-GB" altLang="en-US" sz="1400" b="0" dirty="0" err="1">
                <a:solidFill>
                  <a:schemeClr val="tx1"/>
                </a:solidFill>
                <a:cs typeface="Times New Roman" panose="02020603050405020304" pitchFamily="18" charset="0"/>
              </a:rPr>
              <a:t>qty</a:t>
            </a:r>
            <a:r>
              <a:rPr lang="en-GB" altLang="en-US" sz="1400" b="0" dirty="0">
                <a:solidFill>
                  <a:schemeClr val="tx1"/>
                </a:solidFill>
                <a:cs typeface="Times New Roman" panose="02020603050405020304" pitchFamily="18" charset="0"/>
              </a:rPr>
              <a:t>, price, amount (pseudo code);</a:t>
            </a:r>
          </a:p>
          <a:p>
            <a:pPr>
              <a:buFontTx/>
              <a:buNone/>
            </a:pPr>
            <a:r>
              <a:rPr lang="en-GB" altLang="en-US" sz="1400" b="0" dirty="0">
                <a:solidFill>
                  <a:schemeClr val="tx1"/>
                </a:solidFill>
                <a:cs typeface="Times New Roman" panose="02020603050405020304" pitchFamily="18" charset="0"/>
              </a:rPr>
              <a:t>  end loop;</a:t>
            </a:r>
            <a:endParaRPr lang="en-GB" altLang="en-US" sz="1400" b="0" i="0" dirty="0">
              <a:solidFill>
                <a:schemeClr val="tx1"/>
              </a:solidFill>
              <a:cs typeface="Times New Roman" panose="02020603050405020304" pitchFamily="18" charset="0"/>
            </a:endParaRPr>
          </a:p>
          <a:p>
            <a:pPr>
              <a:buFontTx/>
              <a:buNone/>
            </a:pPr>
            <a:r>
              <a:rPr lang="en-GB" altLang="en-US" sz="1400" b="0" i="0" dirty="0">
                <a:solidFill>
                  <a:schemeClr val="tx1"/>
                </a:solidFill>
                <a:cs typeface="Times New Roman" panose="02020603050405020304" pitchFamily="18" charset="0"/>
              </a:rPr>
              <a:t>end </a:t>
            </a:r>
            <a:r>
              <a:rPr lang="en-GB" altLang="en-US" sz="1400" b="0" i="0" dirty="0" err="1">
                <a:solidFill>
                  <a:schemeClr val="tx1"/>
                </a:solidFill>
                <a:cs typeface="Times New Roman" panose="02020603050405020304" pitchFamily="18" charset="0"/>
              </a:rPr>
              <a:t>print_daily_deal</a:t>
            </a:r>
            <a:r>
              <a:rPr lang="en-GB" altLang="en-US" sz="1400" b="0" i="0" dirty="0">
                <a:solidFill>
                  <a:schemeClr val="tx1"/>
                </a:solidFill>
                <a:cs typeface="Times New Roman" panose="02020603050405020304" pitchFamily="18" charset="0"/>
              </a:rPr>
              <a:t>;</a:t>
            </a:r>
          </a:p>
        </p:txBody>
      </p:sp>
    </p:spTree>
    <p:extLst>
      <p:ext uri="{BB962C8B-B14F-4D97-AF65-F5344CB8AC3E}">
        <p14:creationId xmlns:p14="http://schemas.microsoft.com/office/powerpoint/2010/main" val="10782053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1524000"/>
            <a:ext cx="3810000" cy="369332"/>
          </a:xfrm>
          <a:prstGeom prst="rect">
            <a:avLst/>
          </a:prstGeom>
          <a:noFill/>
          <a:ln w="12700">
            <a:solidFill>
              <a:schemeClr val="tx1"/>
            </a:solidFill>
            <a:miter lim="800000"/>
            <a:headEnd/>
            <a:tailEnd/>
          </a:ln>
          <a:effectLst/>
        </p:spPr>
        <p:txBody>
          <a:bodyPr>
            <a:spAutoFit/>
          </a:bodyPr>
          <a:lstStyle/>
          <a:p>
            <a:pPr>
              <a:buFontTx/>
              <a:buNone/>
            </a:pPr>
            <a:r>
              <a:rPr lang="en-GB" altLang="en-US" b="0" i="0">
                <a:solidFill>
                  <a:schemeClr val="tx1"/>
                </a:solidFill>
                <a:cs typeface="Times New Roman" panose="02020603050405020304" pitchFamily="18" charset="0"/>
              </a:rPr>
              <a:t>Tools for PL/SQL development </a:t>
            </a:r>
            <a:endParaRPr lang="en-US" altLang="en-US" b="0" i="0">
              <a:solidFill>
                <a:schemeClr val="tx1"/>
              </a:solidFill>
              <a:cs typeface="Times New Roman" panose="02020603050405020304" pitchFamily="18" charset="0"/>
            </a:endParaRPr>
          </a:p>
        </p:txBody>
      </p:sp>
      <p:sp>
        <p:nvSpPr>
          <p:cNvPr id="3" name="Rectangle 3"/>
          <p:cNvSpPr>
            <a:spLocks noChangeArrowheads="1"/>
          </p:cNvSpPr>
          <p:nvPr/>
        </p:nvSpPr>
        <p:spPr bwMode="auto">
          <a:xfrm>
            <a:off x="1524000" y="914400"/>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sz="2400">
                <a:solidFill>
                  <a:schemeClr val="tx1"/>
                </a:solidFill>
                <a:latin typeface="Times New Roman" panose="02020603050405020304" pitchFamily="18" charset="0"/>
              </a:defRPr>
            </a:lvl1pPr>
            <a:lvl2pPr>
              <a:spcBef>
                <a:spcPct val="0"/>
              </a:spcBef>
              <a:defRPr sz="2400">
                <a:solidFill>
                  <a:schemeClr val="tx1"/>
                </a:solidFill>
                <a:latin typeface="Times New Roman" panose="02020603050405020304" pitchFamily="18" charset="0"/>
              </a:defRPr>
            </a:lvl2pPr>
            <a:lvl3pPr>
              <a:spcBef>
                <a:spcPct val="0"/>
              </a:spcBef>
              <a:defRPr sz="2400">
                <a:solidFill>
                  <a:schemeClr val="tx1"/>
                </a:solidFill>
                <a:latin typeface="Times New Roman" panose="02020603050405020304" pitchFamily="18" charset="0"/>
              </a:defRPr>
            </a:lvl3pPr>
            <a:lvl4pPr>
              <a:spcBef>
                <a:spcPct val="0"/>
              </a:spcBef>
              <a:defRPr sz="2400">
                <a:solidFill>
                  <a:schemeClr val="tx1"/>
                </a:solidFill>
                <a:latin typeface="Times New Roman" panose="02020603050405020304" pitchFamily="18" charset="0"/>
              </a:defRPr>
            </a:lvl4pPr>
            <a:lvl5pPr>
              <a:spcBef>
                <a:spcPct val="0"/>
              </a:spcBef>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buFontTx/>
              <a:buNone/>
            </a:pPr>
            <a:r>
              <a:rPr kumimoji="1" lang="en-US" altLang="en-US" sz="3600" b="0" i="0">
                <a:solidFill>
                  <a:schemeClr val="tx2"/>
                </a:solidFill>
              </a:rPr>
              <a:t>Coding – some hints</a:t>
            </a:r>
          </a:p>
        </p:txBody>
      </p:sp>
      <p:sp>
        <p:nvSpPr>
          <p:cNvPr id="4" name="Rectangle 4"/>
          <p:cNvSpPr>
            <a:spLocks noChangeArrowheads="1"/>
          </p:cNvSpPr>
          <p:nvPr/>
        </p:nvSpPr>
        <p:spPr bwMode="auto">
          <a:xfrm>
            <a:off x="304800" y="2743200"/>
            <a:ext cx="6477000" cy="13849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b="0" i="0" dirty="0">
                <a:solidFill>
                  <a:srgbClr val="000000"/>
                </a:solidFill>
                <a:latin typeface="Times-Roman" charset="0"/>
              </a:rPr>
              <a:t>SQL*Plus Oracle 8.0.6</a:t>
            </a:r>
            <a:endParaRPr lang="en-US" altLang="en-US" sz="1400" b="0" i="0" dirty="0">
              <a:solidFill>
                <a:srgbClr val="0000FF"/>
              </a:solidFill>
              <a:latin typeface="Times-Roman" charset="0"/>
            </a:endParaRPr>
          </a:p>
          <a:p>
            <a:r>
              <a:rPr lang="en-US" altLang="en-US" sz="1400" b="0" i="0" dirty="0">
                <a:solidFill>
                  <a:srgbClr val="000000"/>
                </a:solidFill>
                <a:latin typeface="Times-Roman" charset="0"/>
              </a:rPr>
              <a:t>Oracle Procedure Builder Oracle 6.0.8.10</a:t>
            </a:r>
          </a:p>
          <a:p>
            <a:r>
              <a:rPr lang="en-US" altLang="en-US" sz="1400" b="0" i="0" dirty="0">
                <a:solidFill>
                  <a:srgbClr val="000000"/>
                </a:solidFill>
                <a:latin typeface="Times-Roman" charset="0"/>
              </a:rPr>
              <a:t>PL/SQL Developer</a:t>
            </a:r>
          </a:p>
          <a:p>
            <a:r>
              <a:rPr lang="en-US" altLang="en-US" sz="1400" b="0" i="0" dirty="0" err="1">
                <a:solidFill>
                  <a:srgbClr val="000000"/>
                </a:solidFill>
                <a:latin typeface="Times-Roman" charset="0"/>
              </a:rPr>
              <a:t>RapidSQL</a:t>
            </a:r>
            <a:r>
              <a:rPr lang="en-US" altLang="en-US" sz="1400" b="0" i="0" dirty="0">
                <a:solidFill>
                  <a:srgbClr val="000000"/>
                </a:solidFill>
                <a:latin typeface="Times-Roman" charset="0"/>
              </a:rPr>
              <a:t> Embarcadero Technologies </a:t>
            </a:r>
          </a:p>
          <a:p>
            <a:r>
              <a:rPr lang="en-US" altLang="en-US" sz="1400" b="0" i="0" dirty="0">
                <a:solidFill>
                  <a:srgbClr val="000000"/>
                </a:solidFill>
                <a:latin typeface="Times-Roman" charset="0"/>
              </a:rPr>
              <a:t>XPEDITER/SQL Compuware/</a:t>
            </a:r>
            <a:r>
              <a:rPr lang="en-US" altLang="en-US" sz="1400" b="0" i="0" dirty="0" err="1">
                <a:solidFill>
                  <a:srgbClr val="000000"/>
                </a:solidFill>
                <a:latin typeface="Times-Roman" charset="0"/>
              </a:rPr>
              <a:t>NuMega</a:t>
            </a:r>
            <a:endParaRPr lang="en-US" altLang="en-US" sz="1400" b="0" i="0" dirty="0">
              <a:solidFill>
                <a:srgbClr val="000000"/>
              </a:solidFill>
              <a:latin typeface="Times-Roman" charset="0"/>
            </a:endParaRPr>
          </a:p>
          <a:p>
            <a:r>
              <a:rPr lang="en-US" altLang="en-US" sz="1400" dirty="0" err="1">
                <a:solidFill>
                  <a:srgbClr val="000000"/>
                </a:solidFill>
                <a:latin typeface="Times-Roman" charset="0"/>
              </a:rPr>
              <a:t>Navicat</a:t>
            </a:r>
            <a:endParaRPr lang="en-US" altLang="en-US" sz="1400" b="0" i="0" dirty="0">
              <a:solidFill>
                <a:srgbClr val="0000FF"/>
              </a:solidFill>
              <a:latin typeface="Times-Roman" charset="0"/>
            </a:endParaRPr>
          </a:p>
        </p:txBody>
      </p:sp>
      <p:sp>
        <p:nvSpPr>
          <p:cNvPr id="5" name="Text Box 5"/>
          <p:cNvSpPr txBox="1">
            <a:spLocks noChangeArrowheads="1"/>
          </p:cNvSpPr>
          <p:nvPr/>
        </p:nvSpPr>
        <p:spPr bwMode="auto">
          <a:xfrm>
            <a:off x="381000" y="2057400"/>
            <a:ext cx="518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endParaRPr lang="en-US" altLang="en-US"/>
          </a:p>
        </p:txBody>
      </p:sp>
      <p:sp>
        <p:nvSpPr>
          <p:cNvPr id="6" name="Text Box 6"/>
          <p:cNvSpPr txBox="1">
            <a:spLocks noChangeArrowheads="1"/>
          </p:cNvSpPr>
          <p:nvPr/>
        </p:nvSpPr>
        <p:spPr bwMode="auto">
          <a:xfrm>
            <a:off x="304800" y="2255837"/>
            <a:ext cx="7924800" cy="30777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400" dirty="0"/>
              <a:t>Graphical Interface SQL development environment can normally bring you 50% productivity gain</a:t>
            </a:r>
          </a:p>
        </p:txBody>
      </p:sp>
    </p:spTree>
    <p:extLst>
      <p:ext uri="{BB962C8B-B14F-4D97-AF65-F5344CB8AC3E}">
        <p14:creationId xmlns:p14="http://schemas.microsoft.com/office/powerpoint/2010/main" val="1992119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2819400"/>
            <a:ext cx="1942263" cy="830997"/>
          </a:xfrm>
          <a:prstGeom prst="rect">
            <a:avLst/>
          </a:prstGeom>
          <a:noFill/>
        </p:spPr>
        <p:txBody>
          <a:bodyPr wrap="none" rtlCol="0">
            <a:spAutoFit/>
          </a:bodyPr>
          <a:lstStyle/>
          <a:p>
            <a:r>
              <a:rPr lang="en-US" sz="4800" dirty="0"/>
              <a:t>Thanks</a:t>
            </a:r>
          </a:p>
        </p:txBody>
      </p:sp>
    </p:spTree>
    <p:extLst>
      <p:ext uri="{BB962C8B-B14F-4D97-AF65-F5344CB8AC3E}">
        <p14:creationId xmlns:p14="http://schemas.microsoft.com/office/powerpoint/2010/main" val="2083092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143000" y="1143000"/>
            <a:ext cx="7772400" cy="54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600"/>
              <a:t>Use concatenated index.</a:t>
            </a:r>
          </a:p>
          <a:p>
            <a:pPr>
              <a:spcBef>
                <a:spcPct val="50000"/>
              </a:spcBef>
            </a:pPr>
            <a:r>
              <a:rPr lang="en-US" altLang="en-US"/>
              <a:t>If A table is indexed with lastname, firstname.</a:t>
            </a:r>
          </a:p>
          <a:p>
            <a:pPr>
              <a:spcBef>
                <a:spcPct val="50000"/>
              </a:spcBef>
            </a:pPr>
            <a:r>
              <a:rPr lang="en-US" altLang="en-US"/>
              <a:t>Replace</a:t>
            </a:r>
          </a:p>
          <a:p>
            <a:pPr>
              <a:spcBef>
                <a:spcPct val="25000"/>
              </a:spcBef>
            </a:pPr>
            <a:r>
              <a:rPr lang="en-US" altLang="en-US" sz="2800" b="1"/>
              <a:t>	SELECT * FROM A</a:t>
            </a:r>
          </a:p>
          <a:p>
            <a:pPr>
              <a:spcBef>
                <a:spcPct val="25000"/>
              </a:spcBef>
            </a:pPr>
            <a:r>
              <a:rPr lang="en-US" altLang="en-US" sz="2800" b="1"/>
              <a:t>		WHERE lastname = 'Smith'</a:t>
            </a:r>
          </a:p>
          <a:p>
            <a:pPr>
              <a:spcBef>
                <a:spcPct val="25000"/>
              </a:spcBef>
            </a:pPr>
            <a:r>
              <a:rPr lang="en-US" altLang="en-US" sz="2800" b="1"/>
              <a:t>		ORDER BY firstname</a:t>
            </a:r>
          </a:p>
          <a:p>
            <a:pPr>
              <a:spcBef>
                <a:spcPct val="50000"/>
              </a:spcBef>
            </a:pPr>
            <a:r>
              <a:rPr lang="en-US" altLang="en-US"/>
              <a:t>With</a:t>
            </a:r>
          </a:p>
          <a:p>
            <a:pPr>
              <a:spcBef>
                <a:spcPct val="25000"/>
              </a:spcBef>
            </a:pPr>
            <a:r>
              <a:rPr lang="en-US" altLang="en-US" sz="2800" b="1"/>
              <a:t>	SELECT * FROM A</a:t>
            </a:r>
          </a:p>
          <a:p>
            <a:pPr>
              <a:spcBef>
                <a:spcPct val="25000"/>
              </a:spcBef>
            </a:pPr>
            <a:r>
              <a:rPr lang="en-US" altLang="en-US" sz="2800" b="1"/>
              <a:t>		WHERE lastname = 'Smith'</a:t>
            </a:r>
          </a:p>
          <a:p>
            <a:pPr>
              <a:spcBef>
                <a:spcPct val="25000"/>
              </a:spcBef>
            </a:pPr>
            <a:r>
              <a:rPr lang="en-US" altLang="en-US" sz="2800" b="1"/>
              <a:t>		ORDER BY lastname, firstname</a:t>
            </a:r>
          </a:p>
        </p:txBody>
      </p:sp>
      <p:sp>
        <p:nvSpPr>
          <p:cNvPr id="27651" name="Line 3"/>
          <p:cNvSpPr>
            <a:spLocks noChangeShapeType="1"/>
          </p:cNvSpPr>
          <p:nvPr/>
        </p:nvSpPr>
        <p:spPr bwMode="auto">
          <a:xfrm>
            <a:off x="1066800" y="1066800"/>
            <a:ext cx="769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2" name="Text Box 4"/>
          <p:cNvSpPr txBox="1">
            <a:spLocks noChangeArrowheads="1"/>
          </p:cNvSpPr>
          <p:nvPr/>
        </p:nvSpPr>
        <p:spPr bwMode="auto">
          <a:xfrm>
            <a:off x="2286000" y="228600"/>
            <a:ext cx="5181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800" b="1"/>
              <a:t>ORDER BY clause</a:t>
            </a:r>
            <a:endParaRPr lang="en-US" altLang="en-US"/>
          </a:p>
        </p:txBody>
      </p:sp>
    </p:spTree>
    <p:extLst>
      <p:ext uri="{BB962C8B-B14F-4D97-AF65-F5344CB8AC3E}">
        <p14:creationId xmlns:p14="http://schemas.microsoft.com/office/powerpoint/2010/main" val="3456824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524000" y="1143000"/>
            <a:ext cx="4038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select * from A</a:t>
            </a:r>
          </a:p>
          <a:p>
            <a:r>
              <a:rPr lang="en-GB" altLang="en-US"/>
              <a:t>where (A.key1,A.key2) </a:t>
            </a:r>
          </a:p>
          <a:p>
            <a:r>
              <a:rPr lang="en-GB" altLang="en-US"/>
              <a:t>not in</a:t>
            </a:r>
          </a:p>
          <a:p>
            <a:r>
              <a:rPr lang="en-GB" altLang="en-US"/>
              <a:t>(select B.key1,B.key2 from B)</a:t>
            </a:r>
          </a:p>
        </p:txBody>
      </p:sp>
      <p:sp>
        <p:nvSpPr>
          <p:cNvPr id="91139" name="Text Box 3"/>
          <p:cNvSpPr txBox="1">
            <a:spLocks noChangeArrowheads="1"/>
          </p:cNvSpPr>
          <p:nvPr/>
        </p:nvSpPr>
        <p:spPr bwMode="auto">
          <a:xfrm>
            <a:off x="1524000" y="3733800"/>
            <a:ext cx="5257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select * from A</a:t>
            </a:r>
          </a:p>
          <a:p>
            <a:r>
              <a:rPr lang="en-GB" altLang="en-US"/>
              <a:t>where (A.key1,A.key2) in</a:t>
            </a:r>
          </a:p>
          <a:p>
            <a:pPr lvl="1"/>
            <a:r>
              <a:rPr lang="en-GB" altLang="en-US"/>
              <a:t>(select B.key1,B.key2 from B</a:t>
            </a:r>
          </a:p>
          <a:p>
            <a:pPr lvl="1"/>
            <a:r>
              <a:rPr lang="en-GB" altLang="en-US"/>
              <a:t> minus </a:t>
            </a:r>
          </a:p>
          <a:p>
            <a:pPr lvl="1"/>
            <a:r>
              <a:rPr lang="en-GB" altLang="en-US"/>
              <a:t> select  A.key1,A.key2 from A)</a:t>
            </a:r>
            <a:endParaRPr lang="en-US" altLang="en-US"/>
          </a:p>
        </p:txBody>
      </p:sp>
      <p:sp>
        <p:nvSpPr>
          <p:cNvPr id="91140" name="Rectangle 4"/>
          <p:cNvSpPr>
            <a:spLocks noChangeArrowheads="1"/>
          </p:cNvSpPr>
          <p:nvPr/>
        </p:nvSpPr>
        <p:spPr bwMode="auto">
          <a:xfrm>
            <a:off x="990600" y="3048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4400">
                <a:solidFill>
                  <a:schemeClr val="tx2"/>
                </a:solidFill>
                <a:latin typeface="Times New Roman" panose="02020603050405020304" pitchFamily="18" charset="0"/>
              </a:defRPr>
            </a:lvl1pPr>
            <a:lvl2pPr>
              <a:defRPr kumimoji="1" sz="4400">
                <a:solidFill>
                  <a:schemeClr val="tx2"/>
                </a:solidFill>
                <a:latin typeface="Times New Roman" panose="02020603050405020304" pitchFamily="18" charset="0"/>
              </a:defRPr>
            </a:lvl2pPr>
            <a:lvl3pPr>
              <a:defRPr kumimoji="1" sz="4400">
                <a:solidFill>
                  <a:schemeClr val="tx2"/>
                </a:solidFill>
                <a:latin typeface="Times New Roman" panose="02020603050405020304" pitchFamily="18" charset="0"/>
              </a:defRPr>
            </a:lvl3pPr>
            <a:lvl4pPr>
              <a:defRPr kumimoji="1" sz="4400">
                <a:solidFill>
                  <a:schemeClr val="tx2"/>
                </a:solidFill>
                <a:latin typeface="Times New Roman" panose="02020603050405020304" pitchFamily="18" charset="0"/>
              </a:defRPr>
            </a:lvl4pPr>
            <a:lvl5pPr>
              <a:defRPr kumimoji="1" sz="4400">
                <a:solidFill>
                  <a:schemeClr val="tx2"/>
                </a:solidFill>
                <a:latin typeface="Times New Roman" panose="02020603050405020304" pitchFamily="18" charset="0"/>
              </a:defRPr>
            </a:lvl5pPr>
            <a:lvl6pPr marL="457200" eaLnBrk="0" fontAlgn="base" hangingPunct="0">
              <a:spcBef>
                <a:spcPct val="0"/>
              </a:spcBef>
              <a:spcAft>
                <a:spcPct val="0"/>
              </a:spcAft>
              <a:defRPr kumimoji="1" sz="4400">
                <a:solidFill>
                  <a:schemeClr val="tx2"/>
                </a:solidFill>
                <a:latin typeface="Times New Roman" panose="02020603050405020304" pitchFamily="18" charset="0"/>
              </a:defRPr>
            </a:lvl6pPr>
            <a:lvl7pPr marL="91440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eaLnBrk="0" fontAlgn="base" hangingPunct="0">
              <a:spcBef>
                <a:spcPct val="0"/>
              </a:spcBef>
              <a:spcAft>
                <a:spcPct val="0"/>
              </a:spcAft>
              <a:defRPr kumimoji="1" sz="4400">
                <a:solidFill>
                  <a:schemeClr val="tx2"/>
                </a:solidFill>
                <a:latin typeface="Times New Roman" panose="02020603050405020304" pitchFamily="18" charset="0"/>
              </a:defRPr>
            </a:lvl9pPr>
          </a:lstStyle>
          <a:p>
            <a:pPr algn="ctr"/>
            <a:r>
              <a:rPr lang="en-US" altLang="en-US" sz="3600" b="1" dirty="0">
                <a:solidFill>
                  <a:schemeClr val="tx1"/>
                </a:solidFill>
              </a:rPr>
              <a:t>Complex SQL Transformation</a:t>
            </a:r>
          </a:p>
        </p:txBody>
      </p:sp>
      <p:sp>
        <p:nvSpPr>
          <p:cNvPr id="91141" name="Text Box 5"/>
          <p:cNvSpPr txBox="1">
            <a:spLocks noChangeArrowheads="1"/>
          </p:cNvSpPr>
          <p:nvPr/>
        </p:nvSpPr>
        <p:spPr bwMode="auto">
          <a:xfrm>
            <a:off x="1143000" y="3048000"/>
            <a:ext cx="7772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Sometimes the following transformation may give you surprise !</a:t>
            </a:r>
          </a:p>
        </p:txBody>
      </p:sp>
    </p:spTree>
    <p:extLst>
      <p:ext uri="{BB962C8B-B14F-4D97-AF65-F5344CB8AC3E}">
        <p14:creationId xmlns:p14="http://schemas.microsoft.com/office/powerpoint/2010/main" val="376901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7612" y="2424113"/>
            <a:ext cx="6621463" cy="1708150"/>
          </a:xfrm>
          <a:prstGeom prst="rect">
            <a:avLst/>
          </a:prstGeom>
          <a:noFill/>
        </p:spPr>
        <p:txBody>
          <a:bodyPr>
            <a:spAutoFit/>
          </a:bodyPr>
          <a:lstStyle/>
          <a:p>
            <a:pPr>
              <a:lnSpc>
                <a:spcPct val="125000"/>
              </a:lnSpc>
              <a:defRPr/>
            </a:pPr>
            <a:r>
              <a:rPr lang="en-US" sz="2800" dirty="0">
                <a:solidFill>
                  <a:schemeClr val="bg1"/>
                </a:solidFill>
                <a:ea typeface="宋体" pitchFamily="2" charset="-122"/>
              </a:rPr>
              <a:t>Quest is a highly </a:t>
            </a:r>
            <a:r>
              <a:rPr lang="en-US" sz="2800" b="1" spc="100" dirty="0">
                <a:solidFill>
                  <a:schemeClr val="bg1"/>
                </a:solidFill>
                <a:ea typeface="宋体" pitchFamily="2" charset="-122"/>
              </a:rPr>
              <a:t>innovative</a:t>
            </a:r>
            <a:r>
              <a:rPr lang="en-US" sz="2800" dirty="0">
                <a:solidFill>
                  <a:schemeClr val="bg1"/>
                </a:solidFill>
                <a:ea typeface="宋体" pitchFamily="2" charset="-122"/>
              </a:rPr>
              <a:t> company focused on helping companies </a:t>
            </a:r>
            <a:r>
              <a:rPr lang="en-US" sz="2800" b="1" spc="100" dirty="0">
                <a:solidFill>
                  <a:schemeClr val="bg1"/>
                </a:solidFill>
                <a:ea typeface="宋体" pitchFamily="2" charset="-122"/>
              </a:rPr>
              <a:t>simplify</a:t>
            </a:r>
            <a:r>
              <a:rPr lang="en-US" sz="2800" dirty="0">
                <a:solidFill>
                  <a:schemeClr val="bg1"/>
                </a:solidFill>
                <a:ea typeface="宋体" pitchFamily="2" charset="-122"/>
              </a:rPr>
              <a:t> and </a:t>
            </a:r>
            <a:r>
              <a:rPr lang="en-US" sz="2800" b="1" spc="100" dirty="0">
                <a:solidFill>
                  <a:schemeClr val="bg1"/>
                </a:solidFill>
                <a:ea typeface="宋体" pitchFamily="2" charset="-122"/>
              </a:rPr>
              <a:t>reduce the cost </a:t>
            </a:r>
            <a:r>
              <a:rPr lang="en-US" sz="2800" dirty="0">
                <a:solidFill>
                  <a:schemeClr val="bg1"/>
                </a:solidFill>
                <a:ea typeface="宋体" pitchFamily="2" charset="-122"/>
              </a:rPr>
              <a:t>of managing IT </a:t>
            </a:r>
          </a:p>
        </p:txBody>
      </p:sp>
      <p:grpSp>
        <p:nvGrpSpPr>
          <p:cNvPr id="3" name="Group 10"/>
          <p:cNvGrpSpPr>
            <a:grpSpLocks/>
          </p:cNvGrpSpPr>
          <p:nvPr/>
        </p:nvGrpSpPr>
        <p:grpSpPr bwMode="auto">
          <a:xfrm>
            <a:off x="1389062" y="1466850"/>
            <a:ext cx="7086600" cy="4437063"/>
            <a:chOff x="321" y="1008"/>
            <a:chExt cx="5055" cy="2795"/>
          </a:xfrm>
        </p:grpSpPr>
        <p:graphicFrame>
          <p:nvGraphicFramePr>
            <p:cNvPr id="4" name="Object 2">
              <a:hlinkClick r:id="" action="ppaction://ole?verb=0"/>
            </p:cNvPr>
            <p:cNvGraphicFramePr>
              <a:graphicFrameLocks/>
            </p:cNvGraphicFramePr>
            <p:nvPr/>
          </p:nvGraphicFramePr>
          <p:xfrm>
            <a:off x="321" y="1107"/>
            <a:ext cx="927" cy="909"/>
          </p:xfrm>
          <a:graphic>
            <a:graphicData uri="http://schemas.openxmlformats.org/presentationml/2006/ole">
              <mc:AlternateContent xmlns:mc="http://schemas.openxmlformats.org/markup-compatibility/2006">
                <mc:Choice xmlns:v="urn:schemas-microsoft-com:vml" Requires="v">
                  <p:oleObj spid="_x0000_s1148" name="Clip" r:id="rId3" imgW="1927225" imgH="3382963" progId="">
                    <p:embed/>
                  </p:oleObj>
                </mc:Choice>
                <mc:Fallback>
                  <p:oleObj name="Clip" r:id="rId3" imgW="1927225" imgH="3382963" progId="">
                    <p:embed/>
                    <p:pic>
                      <p:nvPicPr>
                        <p:cNvPr id="4" name="Object 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 y="1107"/>
                          <a:ext cx="927" cy="909"/>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5" name="Object 3">
              <a:hlinkClick r:id="" action="ppaction://ole?verb=0"/>
            </p:cNvPr>
            <p:cNvGraphicFramePr>
              <a:graphicFrameLocks/>
            </p:cNvGraphicFramePr>
            <p:nvPr/>
          </p:nvGraphicFramePr>
          <p:xfrm>
            <a:off x="1578" y="3120"/>
            <a:ext cx="630" cy="683"/>
          </p:xfrm>
          <a:graphic>
            <a:graphicData uri="http://schemas.openxmlformats.org/presentationml/2006/ole">
              <mc:AlternateContent xmlns:mc="http://schemas.openxmlformats.org/markup-compatibility/2006">
                <mc:Choice xmlns:v="urn:schemas-microsoft-com:vml" Requires="v">
                  <p:oleObj spid="_x0000_s1149" name="Clip" r:id="rId5" imgW="3475038" imgH="3108325" progId="">
                    <p:embed/>
                  </p:oleObj>
                </mc:Choice>
                <mc:Fallback>
                  <p:oleObj name="Clip" r:id="rId5" imgW="3475038" imgH="3108325" progId="">
                    <p:embed/>
                    <p:pic>
                      <p:nvPicPr>
                        <p:cNvPr id="5" name="Object 3">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 y="3120"/>
                          <a:ext cx="630" cy="683"/>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6" name="Arc 13"/>
            <p:cNvSpPr>
              <a:spLocks/>
            </p:cNvSpPr>
            <p:nvPr/>
          </p:nvSpPr>
          <p:spPr bwMode="auto">
            <a:xfrm>
              <a:off x="1488" y="1536"/>
              <a:ext cx="432" cy="153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71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AutoShape 14"/>
            <p:cNvSpPr>
              <a:spLocks noChangeArrowheads="1"/>
            </p:cNvSpPr>
            <p:nvPr/>
          </p:nvSpPr>
          <p:spPr bwMode="auto">
            <a:xfrm flipH="1">
              <a:off x="1200" y="1344"/>
              <a:ext cx="280" cy="376"/>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8" name="Oval 15"/>
            <p:cNvSpPr>
              <a:spLocks noChangeArrowheads="1"/>
            </p:cNvSpPr>
            <p:nvPr/>
          </p:nvSpPr>
          <p:spPr bwMode="auto">
            <a:xfrm>
              <a:off x="2544" y="1008"/>
              <a:ext cx="2832" cy="376"/>
            </a:xfrm>
            <a:prstGeom prst="ellipse">
              <a:avLst/>
            </a:prstGeom>
            <a:solidFill>
              <a:srgbClr val="6699FF"/>
            </a:solidFill>
            <a:ln w="12700">
              <a:solidFill>
                <a:schemeClr val="tx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spcBef>
                  <a:spcPct val="20000"/>
                </a:spcBef>
              </a:pPr>
              <a:r>
                <a:rPr lang="en-US" altLang="en-US" b="1"/>
                <a:t>Server received SQL</a:t>
              </a:r>
              <a:endParaRPr lang="en-US" altLang="en-US"/>
            </a:p>
          </p:txBody>
        </p:sp>
        <p:sp>
          <p:nvSpPr>
            <p:cNvPr id="9" name="WordArt 16"/>
            <p:cNvSpPr>
              <a:spLocks noChangeArrowheads="1" noChangeShapeType="1" noTextEdit="1"/>
            </p:cNvSpPr>
            <p:nvPr/>
          </p:nvSpPr>
          <p:spPr bwMode="auto">
            <a:xfrm>
              <a:off x="1536" y="1872"/>
              <a:ext cx="576" cy="720"/>
            </a:xfrm>
            <a:prstGeom prst="rect">
              <a:avLst/>
            </a:prstGeom>
          </p:spPr>
          <p:txBody>
            <a:bodyPr wrap="none" fromWordArt="1">
              <a:prstTxWarp prst="textCascadeUp">
                <a:avLst>
                  <a:gd name="adj" fmla="val 44444"/>
                </a:avLst>
              </a:prstTxWarp>
              <a:scene3d>
                <a:camera prst="legacyPerspectiveFront">
                  <a:rot lat="20519974" lon="1080000" rev="0"/>
                </a:camera>
                <a:lightRig rig="legacyHarsh2" dir="b"/>
              </a:scene3d>
              <a:sp3d extrusionH="430200" prstMaterial="legacyMatte">
                <a:extrusionClr>
                  <a:srgbClr val="FF6600"/>
                </a:extrusionClr>
                <a:contourClr>
                  <a:srgbClr val="FFE701"/>
                </a:contourClr>
              </a:sp3d>
            </a:bodyPr>
            <a:lstStyle/>
            <a:p>
              <a:pPr algn="ctr"/>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SQL</a:t>
              </a:r>
            </a:p>
          </p:txBody>
        </p:sp>
      </p:grpSp>
      <p:grpSp>
        <p:nvGrpSpPr>
          <p:cNvPr id="10" name="Group 17"/>
          <p:cNvGrpSpPr>
            <a:grpSpLocks/>
          </p:cNvGrpSpPr>
          <p:nvPr/>
        </p:nvGrpSpPr>
        <p:grpSpPr bwMode="auto">
          <a:xfrm>
            <a:off x="4505325" y="2076450"/>
            <a:ext cx="3970337" cy="901700"/>
            <a:chOff x="2544" y="1392"/>
            <a:chExt cx="2832" cy="568"/>
          </a:xfrm>
        </p:grpSpPr>
        <p:sp>
          <p:nvSpPr>
            <p:cNvPr id="11" name="AutoShape 18"/>
            <p:cNvSpPr>
              <a:spLocks noChangeArrowheads="1"/>
            </p:cNvSpPr>
            <p:nvPr/>
          </p:nvSpPr>
          <p:spPr bwMode="auto">
            <a:xfrm rot="16200000" flipH="1">
              <a:off x="3888" y="1392"/>
              <a:ext cx="192" cy="192"/>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2" name="Oval 19"/>
            <p:cNvSpPr>
              <a:spLocks noChangeArrowheads="1"/>
            </p:cNvSpPr>
            <p:nvPr/>
          </p:nvSpPr>
          <p:spPr bwMode="auto">
            <a:xfrm>
              <a:off x="2544" y="1584"/>
              <a:ext cx="2832" cy="376"/>
            </a:xfrm>
            <a:prstGeom prst="ellipse">
              <a:avLst/>
            </a:prstGeom>
            <a:solidFill>
              <a:srgbClr val="6699FF"/>
            </a:solidFill>
            <a:ln w="12700">
              <a:solidFill>
                <a:schemeClr val="tx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spcBef>
                  <a:spcPct val="20000"/>
                </a:spcBef>
              </a:pPr>
              <a:r>
                <a:rPr lang="en-US" altLang="en-US" b="1"/>
                <a:t>Parse</a:t>
              </a:r>
            </a:p>
          </p:txBody>
        </p:sp>
      </p:grpSp>
      <p:grpSp>
        <p:nvGrpSpPr>
          <p:cNvPr id="13" name="Group 20"/>
          <p:cNvGrpSpPr>
            <a:grpSpLocks/>
          </p:cNvGrpSpPr>
          <p:nvPr/>
        </p:nvGrpSpPr>
        <p:grpSpPr bwMode="auto">
          <a:xfrm>
            <a:off x="4505325" y="2990850"/>
            <a:ext cx="3970337" cy="1295400"/>
            <a:chOff x="2544" y="1976"/>
            <a:chExt cx="2832" cy="808"/>
          </a:xfrm>
        </p:grpSpPr>
        <p:sp>
          <p:nvSpPr>
            <p:cNvPr id="14" name="AutoShape 21"/>
            <p:cNvSpPr>
              <a:spLocks noChangeArrowheads="1"/>
            </p:cNvSpPr>
            <p:nvPr/>
          </p:nvSpPr>
          <p:spPr bwMode="auto">
            <a:xfrm rot="16200000" flipH="1">
              <a:off x="3888" y="1976"/>
              <a:ext cx="192" cy="192"/>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5" name="Oval 22"/>
            <p:cNvSpPr>
              <a:spLocks noChangeArrowheads="1"/>
            </p:cNvSpPr>
            <p:nvPr/>
          </p:nvSpPr>
          <p:spPr bwMode="auto">
            <a:xfrm>
              <a:off x="2544" y="2168"/>
              <a:ext cx="2832" cy="616"/>
            </a:xfrm>
            <a:prstGeom prst="ellipse">
              <a:avLst/>
            </a:prstGeom>
            <a:solidFill>
              <a:srgbClr val="FF3300"/>
            </a:solidFill>
            <a:ln w="12700">
              <a:solidFill>
                <a:schemeClr val="tx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lnSpc>
                  <a:spcPct val="70000"/>
                </a:lnSpc>
                <a:spcBef>
                  <a:spcPct val="20000"/>
                </a:spcBef>
              </a:pPr>
              <a:r>
                <a:rPr lang="en-US" altLang="en-US" sz="2000" b="1"/>
                <a:t>RDBMS SQL optimizer </a:t>
              </a:r>
            </a:p>
            <a:p>
              <a:pPr algn="ctr" eaLnBrk="1" hangingPunct="1">
                <a:lnSpc>
                  <a:spcPct val="70000"/>
                </a:lnSpc>
                <a:spcBef>
                  <a:spcPct val="20000"/>
                </a:spcBef>
              </a:pPr>
              <a:r>
                <a:rPr lang="en-US" altLang="en-US" sz="2000" b="1"/>
                <a:t>determine the execution path</a:t>
              </a:r>
            </a:p>
          </p:txBody>
        </p:sp>
      </p:grpSp>
      <p:grpSp>
        <p:nvGrpSpPr>
          <p:cNvPr id="16" name="Group 23"/>
          <p:cNvGrpSpPr>
            <a:grpSpLocks/>
          </p:cNvGrpSpPr>
          <p:nvPr/>
        </p:nvGrpSpPr>
        <p:grpSpPr bwMode="auto">
          <a:xfrm>
            <a:off x="4505325" y="4298950"/>
            <a:ext cx="3970337" cy="901700"/>
            <a:chOff x="2544" y="1392"/>
            <a:chExt cx="2832" cy="568"/>
          </a:xfrm>
        </p:grpSpPr>
        <p:sp>
          <p:nvSpPr>
            <p:cNvPr id="17" name="AutoShape 24"/>
            <p:cNvSpPr>
              <a:spLocks noChangeArrowheads="1"/>
            </p:cNvSpPr>
            <p:nvPr/>
          </p:nvSpPr>
          <p:spPr bwMode="auto">
            <a:xfrm rot="16200000" flipH="1">
              <a:off x="3888" y="1392"/>
              <a:ext cx="192" cy="192"/>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18" name="Oval 25"/>
            <p:cNvSpPr>
              <a:spLocks noChangeArrowheads="1"/>
            </p:cNvSpPr>
            <p:nvPr/>
          </p:nvSpPr>
          <p:spPr bwMode="auto">
            <a:xfrm>
              <a:off x="2544" y="1584"/>
              <a:ext cx="2832" cy="376"/>
            </a:xfrm>
            <a:prstGeom prst="ellipse">
              <a:avLst/>
            </a:prstGeom>
            <a:solidFill>
              <a:srgbClr val="6699FF"/>
            </a:solidFill>
            <a:ln w="12700">
              <a:solidFill>
                <a:schemeClr val="tx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spcBef>
                  <a:spcPct val="20000"/>
                </a:spcBef>
              </a:pPr>
              <a:r>
                <a:rPr lang="en-US" altLang="en-US" b="1"/>
                <a:t>Bind</a:t>
              </a:r>
            </a:p>
          </p:txBody>
        </p:sp>
      </p:grpSp>
      <p:grpSp>
        <p:nvGrpSpPr>
          <p:cNvPr id="19" name="Group 26"/>
          <p:cNvGrpSpPr>
            <a:grpSpLocks/>
          </p:cNvGrpSpPr>
          <p:nvPr/>
        </p:nvGrpSpPr>
        <p:grpSpPr bwMode="auto">
          <a:xfrm>
            <a:off x="1679575" y="3217863"/>
            <a:ext cx="6796087" cy="2884487"/>
            <a:chOff x="528" y="2111"/>
            <a:chExt cx="4848" cy="1817"/>
          </a:xfrm>
        </p:grpSpPr>
        <p:grpSp>
          <p:nvGrpSpPr>
            <p:cNvPr id="20" name="Group 27"/>
            <p:cNvGrpSpPr>
              <a:grpSpLocks/>
            </p:cNvGrpSpPr>
            <p:nvPr/>
          </p:nvGrpSpPr>
          <p:grpSpPr bwMode="auto">
            <a:xfrm>
              <a:off x="2544" y="3360"/>
              <a:ext cx="2832" cy="568"/>
              <a:chOff x="2544" y="1392"/>
              <a:chExt cx="2832" cy="568"/>
            </a:xfrm>
          </p:grpSpPr>
          <p:sp>
            <p:nvSpPr>
              <p:cNvPr id="25" name="AutoShape 28"/>
              <p:cNvSpPr>
                <a:spLocks noChangeArrowheads="1"/>
              </p:cNvSpPr>
              <p:nvPr/>
            </p:nvSpPr>
            <p:spPr bwMode="auto">
              <a:xfrm rot="16200000" flipH="1">
                <a:off x="3888" y="1392"/>
                <a:ext cx="192" cy="192"/>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sp>
            <p:nvSpPr>
              <p:cNvPr id="26" name="Oval 29"/>
              <p:cNvSpPr>
                <a:spLocks noChangeArrowheads="1"/>
              </p:cNvSpPr>
              <p:nvPr/>
            </p:nvSpPr>
            <p:spPr bwMode="auto">
              <a:xfrm>
                <a:off x="2544" y="1584"/>
                <a:ext cx="2832" cy="376"/>
              </a:xfrm>
              <a:prstGeom prst="ellipse">
                <a:avLst/>
              </a:prstGeom>
              <a:solidFill>
                <a:srgbClr val="6699FF"/>
              </a:solidFill>
              <a:ln w="12700">
                <a:solidFill>
                  <a:schemeClr val="tx1"/>
                </a:solidFill>
                <a:round/>
                <a:headEnd/>
                <a:tailEnd/>
              </a:ln>
            </p:spPr>
            <p:txBody>
              <a:bodyPr wrap="none" lIns="90488" tIns="44450" rIns="90488" bIns="44450"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spcBef>
                    <a:spcPct val="20000"/>
                  </a:spcBef>
                </a:pPr>
                <a:r>
                  <a:rPr lang="en-US" altLang="en-US" b="1"/>
                  <a:t>Execute</a:t>
                </a:r>
              </a:p>
            </p:txBody>
          </p:sp>
        </p:grpSp>
        <p:grpSp>
          <p:nvGrpSpPr>
            <p:cNvPr id="21" name="Group 30"/>
            <p:cNvGrpSpPr>
              <a:grpSpLocks/>
            </p:cNvGrpSpPr>
            <p:nvPr/>
          </p:nvGrpSpPr>
          <p:grpSpPr bwMode="auto">
            <a:xfrm>
              <a:off x="528" y="2111"/>
              <a:ext cx="1096" cy="1529"/>
              <a:chOff x="528" y="2111"/>
              <a:chExt cx="1096" cy="1529"/>
            </a:xfrm>
          </p:grpSpPr>
          <p:sp>
            <p:nvSpPr>
              <p:cNvPr id="22" name="Arc 31"/>
              <p:cNvSpPr>
                <a:spLocks/>
              </p:cNvSpPr>
              <p:nvPr/>
            </p:nvSpPr>
            <p:spPr bwMode="auto">
              <a:xfrm rot="-10740000">
                <a:off x="623" y="2111"/>
                <a:ext cx="721" cy="1344"/>
              </a:xfrm>
              <a:custGeom>
                <a:avLst/>
                <a:gdLst>
                  <a:gd name="T0" fmla="*/ 0 w 21627"/>
                  <a:gd name="T1" fmla="*/ 0 h 21600"/>
                  <a:gd name="T2" fmla="*/ 0 w 21627"/>
                  <a:gd name="T3" fmla="*/ 0 h 21600"/>
                  <a:gd name="T4" fmla="*/ 0 w 21627"/>
                  <a:gd name="T5" fmla="*/ 0 h 21600"/>
                  <a:gd name="T6" fmla="*/ 0 60000 65536"/>
                  <a:gd name="T7" fmla="*/ 0 60000 65536"/>
                  <a:gd name="T8" fmla="*/ 0 60000 65536"/>
                  <a:gd name="T9" fmla="*/ 0 w 21627"/>
                  <a:gd name="T10" fmla="*/ 0 h 21600"/>
                  <a:gd name="T11" fmla="*/ 21627 w 21627"/>
                  <a:gd name="T12" fmla="*/ 21600 h 21600"/>
                </a:gdLst>
                <a:ahLst/>
                <a:cxnLst>
                  <a:cxn ang="T6">
                    <a:pos x="T0" y="T1"/>
                  </a:cxn>
                  <a:cxn ang="T7">
                    <a:pos x="T2" y="T3"/>
                  </a:cxn>
                  <a:cxn ang="T8">
                    <a:pos x="T4" y="T5"/>
                  </a:cxn>
                </a:cxnLst>
                <a:rect l="T9" t="T10" r="T11" b="T12"/>
                <a:pathLst>
                  <a:path w="21627" h="21600" fill="none" extrusionOk="0">
                    <a:moveTo>
                      <a:pt x="0" y="0"/>
                    </a:moveTo>
                    <a:cubicBezTo>
                      <a:pt x="9" y="0"/>
                      <a:pt x="18" y="-1"/>
                      <a:pt x="27" y="0"/>
                    </a:cubicBezTo>
                    <a:cubicBezTo>
                      <a:pt x="11949" y="0"/>
                      <a:pt x="21617" y="9660"/>
                      <a:pt x="21626" y="21583"/>
                    </a:cubicBezTo>
                  </a:path>
                  <a:path w="21627" h="21600" stroke="0" extrusionOk="0">
                    <a:moveTo>
                      <a:pt x="0" y="0"/>
                    </a:moveTo>
                    <a:cubicBezTo>
                      <a:pt x="9" y="0"/>
                      <a:pt x="18" y="-1"/>
                      <a:pt x="27" y="0"/>
                    </a:cubicBezTo>
                    <a:cubicBezTo>
                      <a:pt x="11949" y="0"/>
                      <a:pt x="21617" y="9660"/>
                      <a:pt x="21626" y="21583"/>
                    </a:cubicBezTo>
                    <a:lnTo>
                      <a:pt x="27" y="21600"/>
                    </a:lnTo>
                    <a:close/>
                  </a:path>
                </a:pathLst>
              </a:custGeom>
              <a:noFill/>
              <a:ln w="5715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WordArt 32"/>
              <p:cNvSpPr>
                <a:spLocks noChangeArrowheads="1" noChangeShapeType="1" noTextEdit="1"/>
              </p:cNvSpPr>
              <p:nvPr/>
            </p:nvSpPr>
            <p:spPr bwMode="auto">
              <a:xfrm rot="5400000">
                <a:off x="311" y="2617"/>
                <a:ext cx="841" cy="408"/>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Wave4">
                  <a:avLst>
                    <a:gd name="adj1" fmla="val 13005"/>
                    <a:gd name="adj2" fmla="val 0"/>
                  </a:avLst>
                </a:prstTxWarp>
              </a:bodyPr>
              <a:lstStyle/>
              <a:p>
                <a:pPr algn="ctr" fontAlgn="auto"/>
                <a:r>
                  <a:rPr lang="en-US" sz="3600" kern="10">
                    <a:gradFill rotWithShape="1">
                      <a:gsLst>
                        <a:gs pos="0">
                          <a:srgbClr val="00FF00"/>
                        </a:gs>
                        <a:gs pos="100000">
                          <a:srgbClr val="00CCFF"/>
                        </a:gs>
                      </a:gsLst>
                      <a:lin ang="0" scaled="1"/>
                    </a:gradFill>
                    <a:effectLst>
                      <a:outerShdw dist="99190" dir="7788334" algn="ctr" rotWithShape="0">
                        <a:srgbClr val="000080"/>
                      </a:outerShdw>
                    </a:effectLst>
                    <a:latin typeface="Arial Black" panose="020B0A04020102020204" pitchFamily="34" charset="0"/>
                  </a:rPr>
                  <a:t>Data</a:t>
                </a:r>
              </a:p>
            </p:txBody>
          </p:sp>
          <p:sp>
            <p:nvSpPr>
              <p:cNvPr id="24" name="AutoShape 33"/>
              <p:cNvSpPr>
                <a:spLocks noChangeArrowheads="1"/>
              </p:cNvSpPr>
              <p:nvPr/>
            </p:nvSpPr>
            <p:spPr bwMode="auto">
              <a:xfrm rot="10800000" flipH="1">
                <a:off x="1344" y="3264"/>
                <a:ext cx="280" cy="376"/>
              </a:xfrm>
              <a:prstGeom prst="rightArrow">
                <a:avLst>
                  <a:gd name="adj1" fmla="val 50000"/>
                  <a:gd name="adj2" fmla="val 50005"/>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endParaRPr lang="en-US" altLang="en-US"/>
              </a:p>
            </p:txBody>
          </p:sp>
        </p:grpSp>
      </p:grpSp>
      <p:sp>
        <p:nvSpPr>
          <p:cNvPr id="27" name="Title 1"/>
          <p:cNvSpPr txBox="1">
            <a:spLocks/>
          </p:cNvSpPr>
          <p:nvPr/>
        </p:nvSpPr>
        <p:spPr bwMode="auto">
          <a:xfrm>
            <a:off x="1066800" y="762000"/>
            <a:ext cx="7780337" cy="549275"/>
          </a:xfrm>
          <a:prstGeom prst="rect">
            <a:avLst/>
          </a:prstGeom>
          <a:noFill/>
          <a:ln w="9525">
            <a:noFill/>
            <a:miter lim="800000"/>
            <a:headEnd/>
            <a:tailEnd/>
          </a:ln>
        </p:spPr>
        <p:txBody>
          <a:bodyPr anchor="ctr"/>
          <a:lstStyle/>
          <a:p>
            <a:pPr algn="ctr">
              <a:buFontTx/>
              <a:buNone/>
              <a:defRPr/>
            </a:pPr>
            <a:r>
              <a:rPr lang="en-US" sz="3600" kern="0" dirty="0">
                <a:solidFill>
                  <a:schemeClr val="tx2"/>
                </a:solidFill>
                <a:latin typeface="+mj-lt"/>
                <a:ea typeface="+mj-ea"/>
                <a:cs typeface="+mj-cs"/>
              </a:rPr>
              <a:t>How does RDBMS handle SQL? </a:t>
            </a:r>
          </a:p>
        </p:txBody>
      </p:sp>
    </p:spTree>
    <p:extLst>
      <p:ext uri="{BB962C8B-B14F-4D97-AF65-F5344CB8AC3E}">
        <p14:creationId xmlns:p14="http://schemas.microsoft.com/office/powerpoint/2010/main" val="197713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2"/>
          <p:cNvSpPr>
            <a:spLocks noChangeArrowheads="1"/>
          </p:cNvSpPr>
          <p:nvPr/>
        </p:nvSpPr>
        <p:spPr bwMode="auto">
          <a:xfrm>
            <a:off x="152400" y="2514600"/>
            <a:ext cx="1219200" cy="609600"/>
          </a:xfrm>
          <a:prstGeom prst="ellipse">
            <a:avLst/>
          </a:prstGeom>
          <a:solidFill>
            <a:srgbClr val="66FF33"/>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66FF33"/>
            </a:extrusionClr>
            <a:contourClr>
              <a:srgbClr val="66FF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0" i="0">
                <a:solidFill>
                  <a:schemeClr val="tx1"/>
                </a:solidFill>
                <a:latin typeface="Verdana" panose="020B0604030504040204" pitchFamily="34" charset="0"/>
              </a:rPr>
              <a:t>SQL</a:t>
            </a:r>
          </a:p>
        </p:txBody>
      </p:sp>
      <p:sp>
        <p:nvSpPr>
          <p:cNvPr id="37" name="Line 3"/>
          <p:cNvSpPr>
            <a:spLocks noChangeShapeType="1"/>
          </p:cNvSpPr>
          <p:nvPr/>
        </p:nvSpPr>
        <p:spPr bwMode="auto">
          <a:xfrm>
            <a:off x="1371600" y="2819400"/>
            <a:ext cx="381000" cy="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38" name="Text Box 4"/>
          <p:cNvSpPr txBox="1">
            <a:spLocks noChangeArrowheads="1"/>
          </p:cNvSpPr>
          <p:nvPr/>
        </p:nvSpPr>
        <p:spPr bwMode="auto">
          <a:xfrm>
            <a:off x="609600" y="685800"/>
            <a:ext cx="8229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3200" b="0" i="0">
                <a:solidFill>
                  <a:schemeClr val="tx2"/>
                </a:solidFill>
              </a:rPr>
              <a:t>How Database Optimizer Works?</a:t>
            </a:r>
          </a:p>
        </p:txBody>
      </p:sp>
      <p:sp>
        <p:nvSpPr>
          <p:cNvPr id="39" name="Line 5"/>
          <p:cNvSpPr>
            <a:spLocks noChangeShapeType="1"/>
          </p:cNvSpPr>
          <p:nvPr/>
        </p:nvSpPr>
        <p:spPr bwMode="auto">
          <a:xfrm flipV="1">
            <a:off x="3733800" y="2146300"/>
            <a:ext cx="457200" cy="4572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0" name="Line 6"/>
          <p:cNvSpPr>
            <a:spLocks noChangeShapeType="1"/>
          </p:cNvSpPr>
          <p:nvPr/>
        </p:nvSpPr>
        <p:spPr bwMode="auto">
          <a:xfrm>
            <a:off x="3733800" y="2743200"/>
            <a:ext cx="533400" cy="127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1" name="Line 7"/>
          <p:cNvSpPr>
            <a:spLocks noChangeShapeType="1"/>
          </p:cNvSpPr>
          <p:nvPr/>
        </p:nvSpPr>
        <p:spPr bwMode="auto">
          <a:xfrm>
            <a:off x="3733800" y="3048000"/>
            <a:ext cx="533400" cy="2413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2" name="Text Box 8"/>
          <p:cNvSpPr txBox="1">
            <a:spLocks noChangeArrowheads="1"/>
          </p:cNvSpPr>
          <p:nvPr/>
        </p:nvSpPr>
        <p:spPr bwMode="auto">
          <a:xfrm>
            <a:off x="1752600" y="2209800"/>
            <a:ext cx="1981200" cy="1323975"/>
          </a:xfrm>
          <a:prstGeom prst="rect">
            <a:avLst/>
          </a:prstGeom>
          <a:solidFill>
            <a:srgbClr val="FFCC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66"/>
            </a:extrusionClr>
            <a:contourClr>
              <a:srgbClr val="FF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buFontTx/>
              <a:buNone/>
            </a:pPr>
            <a:r>
              <a:rPr lang="en-US" altLang="en-US" sz="1600" b="0" i="0">
                <a:solidFill>
                  <a:schemeClr val="tx1"/>
                </a:solidFill>
                <a:latin typeface="Verdana" panose="020B0604030504040204" pitchFamily="34" charset="0"/>
              </a:rPr>
              <a:t>Internally rewrites to generates multiple execution plans</a:t>
            </a:r>
          </a:p>
        </p:txBody>
      </p:sp>
      <p:sp>
        <p:nvSpPr>
          <p:cNvPr id="43" name="Text Box 9"/>
          <p:cNvSpPr txBox="1">
            <a:spLocks noChangeArrowheads="1"/>
          </p:cNvSpPr>
          <p:nvPr/>
        </p:nvSpPr>
        <p:spPr bwMode="auto">
          <a:xfrm>
            <a:off x="4267200" y="1905000"/>
            <a:ext cx="1066800" cy="406400"/>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buFontTx/>
              <a:buNone/>
            </a:pPr>
            <a:r>
              <a:rPr lang="en-US" altLang="en-US" b="0" i="0">
                <a:solidFill>
                  <a:schemeClr val="tx1"/>
                </a:solidFill>
                <a:latin typeface="Verdana" panose="020B0604030504040204" pitchFamily="34" charset="0"/>
              </a:rPr>
              <a:t>Plan 1</a:t>
            </a:r>
          </a:p>
        </p:txBody>
      </p:sp>
      <p:sp>
        <p:nvSpPr>
          <p:cNvPr id="44" name="Text Box 10"/>
          <p:cNvSpPr txBox="1">
            <a:spLocks noChangeArrowheads="1"/>
          </p:cNvSpPr>
          <p:nvPr/>
        </p:nvSpPr>
        <p:spPr bwMode="auto">
          <a:xfrm>
            <a:off x="4267200" y="2451100"/>
            <a:ext cx="1066800" cy="406400"/>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buFontTx/>
              <a:buNone/>
            </a:pPr>
            <a:r>
              <a:rPr lang="en-US" altLang="en-US" b="0" i="0">
                <a:solidFill>
                  <a:schemeClr val="tx1"/>
                </a:solidFill>
                <a:latin typeface="Verdana" panose="020B0604030504040204" pitchFamily="34" charset="0"/>
              </a:rPr>
              <a:t>Plan 2</a:t>
            </a:r>
          </a:p>
        </p:txBody>
      </p:sp>
      <p:sp>
        <p:nvSpPr>
          <p:cNvPr id="45" name="Text Box 11"/>
          <p:cNvSpPr txBox="1">
            <a:spLocks noChangeArrowheads="1"/>
          </p:cNvSpPr>
          <p:nvPr/>
        </p:nvSpPr>
        <p:spPr bwMode="auto">
          <a:xfrm>
            <a:off x="4267200" y="3009900"/>
            <a:ext cx="1066800" cy="406400"/>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buFontTx/>
              <a:buNone/>
            </a:pPr>
            <a:r>
              <a:rPr lang="en-US" altLang="en-US" b="0" i="0">
                <a:solidFill>
                  <a:schemeClr val="tx1"/>
                </a:solidFill>
                <a:latin typeface="Verdana" panose="020B0604030504040204" pitchFamily="34" charset="0"/>
              </a:rPr>
              <a:t>Plan 3</a:t>
            </a:r>
          </a:p>
        </p:txBody>
      </p:sp>
      <p:sp>
        <p:nvSpPr>
          <p:cNvPr id="46" name="Rectangle 12"/>
          <p:cNvSpPr>
            <a:spLocks noChangeArrowheads="1"/>
          </p:cNvSpPr>
          <p:nvPr/>
        </p:nvSpPr>
        <p:spPr bwMode="auto">
          <a:xfrm>
            <a:off x="5867400" y="2362200"/>
            <a:ext cx="2057400" cy="1066800"/>
          </a:xfrm>
          <a:prstGeom prst="rect">
            <a:avLst/>
          </a:prstGeom>
          <a:solidFill>
            <a:srgbClr val="66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66FFFF"/>
            </a:extrusionClr>
            <a:contourClr>
              <a:srgbClr val="66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0" i="0">
                <a:solidFill>
                  <a:schemeClr val="tx1"/>
                </a:solidFill>
                <a:latin typeface="Verdana" panose="020B0604030504040204" pitchFamily="34" charset="0"/>
              </a:rPr>
              <a:t>Cost </a:t>
            </a:r>
          </a:p>
          <a:p>
            <a:pPr algn="ctr">
              <a:spcBef>
                <a:spcPct val="0"/>
              </a:spcBef>
              <a:buFontTx/>
              <a:buNone/>
            </a:pPr>
            <a:r>
              <a:rPr lang="en-US" altLang="en-US" sz="2400" b="0" i="0">
                <a:solidFill>
                  <a:schemeClr val="tx1"/>
                </a:solidFill>
                <a:latin typeface="Verdana" panose="020B0604030504040204" pitchFamily="34" charset="0"/>
              </a:rPr>
              <a:t>Estimation</a:t>
            </a:r>
          </a:p>
        </p:txBody>
      </p:sp>
      <p:sp>
        <p:nvSpPr>
          <p:cNvPr id="47" name="Line 13"/>
          <p:cNvSpPr>
            <a:spLocks noChangeShapeType="1"/>
          </p:cNvSpPr>
          <p:nvPr/>
        </p:nvSpPr>
        <p:spPr bwMode="auto">
          <a:xfrm>
            <a:off x="5334000" y="2146300"/>
            <a:ext cx="533400" cy="4572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8" name="Line 14"/>
          <p:cNvSpPr>
            <a:spLocks noChangeShapeType="1"/>
          </p:cNvSpPr>
          <p:nvPr/>
        </p:nvSpPr>
        <p:spPr bwMode="auto">
          <a:xfrm>
            <a:off x="5334000" y="2679700"/>
            <a:ext cx="533400" cy="2921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9" name="Line 15"/>
          <p:cNvSpPr>
            <a:spLocks noChangeShapeType="1"/>
          </p:cNvSpPr>
          <p:nvPr/>
        </p:nvSpPr>
        <p:spPr bwMode="auto">
          <a:xfrm flipV="1">
            <a:off x="5334000" y="3124200"/>
            <a:ext cx="533400" cy="1651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0" name="Text Box 16"/>
          <p:cNvSpPr txBox="1">
            <a:spLocks noChangeArrowheads="1"/>
          </p:cNvSpPr>
          <p:nvPr/>
        </p:nvSpPr>
        <p:spPr bwMode="auto">
          <a:xfrm>
            <a:off x="2133600" y="4114800"/>
            <a:ext cx="2438400" cy="37623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buFontTx/>
              <a:buNone/>
            </a:pPr>
            <a:r>
              <a:rPr lang="en-US" altLang="en-US" sz="1800" b="0" i="0">
                <a:solidFill>
                  <a:schemeClr val="tx1"/>
                </a:solidFill>
                <a:latin typeface="Verdana" panose="020B0604030504040204" pitchFamily="34" charset="0"/>
              </a:rPr>
              <a:t>Plan 1 cost=1000</a:t>
            </a:r>
          </a:p>
        </p:txBody>
      </p:sp>
      <p:sp>
        <p:nvSpPr>
          <p:cNvPr id="51" name="Text Box 17"/>
          <p:cNvSpPr txBox="1">
            <a:spLocks noChangeArrowheads="1"/>
          </p:cNvSpPr>
          <p:nvPr/>
        </p:nvSpPr>
        <p:spPr bwMode="auto">
          <a:xfrm>
            <a:off x="2133600" y="4724400"/>
            <a:ext cx="2438400" cy="376238"/>
          </a:xfrm>
          <a:prstGeom prst="rect">
            <a:avLst/>
          </a:prstGeom>
          <a:solidFill>
            <a:srgbClr val="FFFF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66"/>
            </a:extrusionClr>
            <a:contourClr>
              <a:srgbClr val="FFFF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buFontTx/>
              <a:buNone/>
            </a:pPr>
            <a:r>
              <a:rPr lang="en-US" altLang="en-US" sz="1800" b="0" i="0">
                <a:solidFill>
                  <a:schemeClr val="tx1"/>
                </a:solidFill>
                <a:latin typeface="Verdana" panose="020B0604030504040204" pitchFamily="34" charset="0"/>
              </a:rPr>
              <a:t>Plan 2 cost=3000</a:t>
            </a:r>
          </a:p>
        </p:txBody>
      </p:sp>
      <p:sp>
        <p:nvSpPr>
          <p:cNvPr id="52" name="Text Box 18"/>
          <p:cNvSpPr txBox="1">
            <a:spLocks noChangeArrowheads="1"/>
          </p:cNvSpPr>
          <p:nvPr/>
        </p:nvSpPr>
        <p:spPr bwMode="auto">
          <a:xfrm>
            <a:off x="2133600" y="5334000"/>
            <a:ext cx="2438400" cy="376238"/>
          </a:xfrm>
          <a:prstGeom prst="rect">
            <a:avLst/>
          </a:prstGeom>
          <a:solidFill>
            <a:srgbClr val="FF99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99"/>
            </a:extrusionClr>
            <a:contourClr>
              <a:srgbClr val="FF99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buFontTx/>
              <a:buNone/>
            </a:pPr>
            <a:r>
              <a:rPr lang="en-US" altLang="en-US" sz="1800" b="0" i="0">
                <a:solidFill>
                  <a:schemeClr val="tx1"/>
                </a:solidFill>
                <a:latin typeface="Verdana" panose="020B0604030504040204" pitchFamily="34" charset="0"/>
              </a:rPr>
              <a:t>Plan 3 cost=  500</a:t>
            </a:r>
          </a:p>
        </p:txBody>
      </p:sp>
      <p:sp>
        <p:nvSpPr>
          <p:cNvPr id="53" name="Line 19"/>
          <p:cNvSpPr>
            <a:spLocks noChangeShapeType="1"/>
          </p:cNvSpPr>
          <p:nvPr/>
        </p:nvSpPr>
        <p:spPr bwMode="auto">
          <a:xfrm>
            <a:off x="7924800" y="2895600"/>
            <a:ext cx="457200" cy="0"/>
          </a:xfrm>
          <a:prstGeom prst="line">
            <a:avLst/>
          </a:prstGeom>
          <a:noFill/>
          <a:ln w="28575">
            <a:solidFill>
              <a:schemeClr val="tx1"/>
            </a:solidFill>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4" name="Line 20"/>
          <p:cNvSpPr>
            <a:spLocks noChangeShapeType="1"/>
          </p:cNvSpPr>
          <p:nvPr/>
        </p:nvSpPr>
        <p:spPr bwMode="auto">
          <a:xfrm>
            <a:off x="8382000" y="2895600"/>
            <a:ext cx="0" cy="838200"/>
          </a:xfrm>
          <a:prstGeom prst="line">
            <a:avLst/>
          </a:prstGeom>
          <a:noFill/>
          <a:ln w="28575">
            <a:solidFill>
              <a:schemeClr val="tx1"/>
            </a:solidFill>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5" name="Line 21"/>
          <p:cNvSpPr>
            <a:spLocks noChangeShapeType="1"/>
          </p:cNvSpPr>
          <p:nvPr/>
        </p:nvSpPr>
        <p:spPr bwMode="auto">
          <a:xfrm>
            <a:off x="1066800" y="3733800"/>
            <a:ext cx="7315200" cy="0"/>
          </a:xfrm>
          <a:prstGeom prst="line">
            <a:avLst/>
          </a:prstGeom>
          <a:noFill/>
          <a:ln w="28575">
            <a:solidFill>
              <a:schemeClr val="tx1"/>
            </a:solidFill>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6" name="Line 22"/>
          <p:cNvSpPr>
            <a:spLocks noChangeShapeType="1"/>
          </p:cNvSpPr>
          <p:nvPr/>
        </p:nvSpPr>
        <p:spPr bwMode="auto">
          <a:xfrm>
            <a:off x="1066800" y="3733800"/>
            <a:ext cx="0" cy="1371600"/>
          </a:xfrm>
          <a:prstGeom prst="line">
            <a:avLst/>
          </a:prstGeom>
          <a:noFill/>
          <a:ln w="28575">
            <a:solidFill>
              <a:schemeClr val="tx1"/>
            </a:solidFill>
            <a:round/>
            <a:headEnd/>
            <a:tailEn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7" name="Line 23"/>
          <p:cNvSpPr>
            <a:spLocks noChangeShapeType="1"/>
          </p:cNvSpPr>
          <p:nvPr/>
        </p:nvSpPr>
        <p:spPr bwMode="auto">
          <a:xfrm flipV="1">
            <a:off x="1066800" y="4343400"/>
            <a:ext cx="990600" cy="7620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8" name="Line 24"/>
          <p:cNvSpPr>
            <a:spLocks noChangeShapeType="1"/>
          </p:cNvSpPr>
          <p:nvPr/>
        </p:nvSpPr>
        <p:spPr bwMode="auto">
          <a:xfrm flipV="1">
            <a:off x="1066800" y="4953000"/>
            <a:ext cx="990600" cy="1524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9" name="Line 25"/>
          <p:cNvSpPr>
            <a:spLocks noChangeShapeType="1"/>
          </p:cNvSpPr>
          <p:nvPr/>
        </p:nvSpPr>
        <p:spPr bwMode="auto">
          <a:xfrm>
            <a:off x="1066800" y="5105400"/>
            <a:ext cx="990600" cy="457200"/>
          </a:xfrm>
          <a:prstGeom prst="line">
            <a:avLst/>
          </a:prstGeom>
          <a:noFill/>
          <a:ln w="28575">
            <a:solidFill>
              <a:schemeClr val="tx1"/>
            </a:solidFill>
            <a:round/>
            <a:headEnd/>
            <a:tailEnd type="triangle" w="med" len="med"/>
          </a:ln>
          <a:effectLst/>
          <a:scene3d>
            <a:camera prst="legacyObliqueTopRight"/>
            <a:lightRig rig="legacyFlat3" dir="b"/>
          </a:scene3d>
          <a:sp3d extrusionH="4302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60" name="AutoShape 26"/>
          <p:cNvSpPr>
            <a:spLocks noChangeArrowheads="1"/>
          </p:cNvSpPr>
          <p:nvPr/>
        </p:nvSpPr>
        <p:spPr bwMode="auto">
          <a:xfrm>
            <a:off x="4800600" y="5715000"/>
            <a:ext cx="3810000" cy="838200"/>
          </a:xfrm>
          <a:prstGeom prst="leftArrow">
            <a:avLst>
              <a:gd name="adj1" fmla="val 50000"/>
              <a:gd name="adj2" fmla="val 113636"/>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spcBef>
                <a:spcPct val="0"/>
              </a:spcBef>
              <a:buFontTx/>
              <a:buNone/>
            </a:pPr>
            <a:r>
              <a:rPr lang="en-US" altLang="en-US" sz="2400" b="0" i="0">
                <a:solidFill>
                  <a:schemeClr val="tx1"/>
                </a:solidFill>
                <a:latin typeface="Verdana" panose="020B0604030504040204" pitchFamily="34" charset="0"/>
              </a:rPr>
              <a:t>Execution</a:t>
            </a:r>
          </a:p>
        </p:txBody>
      </p:sp>
      <p:grpSp>
        <p:nvGrpSpPr>
          <p:cNvPr id="61" name="Group 27"/>
          <p:cNvGrpSpPr>
            <a:grpSpLocks/>
          </p:cNvGrpSpPr>
          <p:nvPr/>
        </p:nvGrpSpPr>
        <p:grpSpPr bwMode="auto">
          <a:xfrm>
            <a:off x="4114800" y="1143000"/>
            <a:ext cx="4038600" cy="3048000"/>
            <a:chOff x="2736" y="144"/>
            <a:chExt cx="2832" cy="2160"/>
          </a:xfrm>
        </p:grpSpPr>
        <p:sp>
          <p:nvSpPr>
            <p:cNvPr id="62" name="Oval 28"/>
            <p:cNvSpPr>
              <a:spLocks noChangeArrowheads="1"/>
            </p:cNvSpPr>
            <p:nvPr/>
          </p:nvSpPr>
          <p:spPr bwMode="auto">
            <a:xfrm>
              <a:off x="2736" y="144"/>
              <a:ext cx="963" cy="2160"/>
            </a:xfrm>
            <a:prstGeom prst="ellipse">
              <a:avLst/>
            </a:prstGeom>
            <a:solidFill>
              <a:schemeClr val="bg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AutoShape 29"/>
            <p:cNvSpPr>
              <a:spLocks noChangeArrowheads="1"/>
            </p:cNvSpPr>
            <p:nvPr/>
          </p:nvSpPr>
          <p:spPr bwMode="auto">
            <a:xfrm>
              <a:off x="3588" y="144"/>
              <a:ext cx="1980" cy="912"/>
            </a:xfrm>
            <a:prstGeom prst="leftArrow">
              <a:avLst>
                <a:gd name="adj1" fmla="val 50000"/>
                <a:gd name="adj2" fmla="val 54276"/>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sz="1400" b="0" i="0">
                  <a:solidFill>
                    <a:srgbClr val="FFFF66"/>
                  </a:solidFill>
                  <a:latin typeface="Verdana" panose="020B0604030504040204" pitchFamily="34" charset="0"/>
                </a:rPr>
                <a:t>Does it try every possible</a:t>
              </a:r>
            </a:p>
            <a:p>
              <a:pPr algn="ctr">
                <a:spcBef>
                  <a:spcPct val="0"/>
                </a:spcBef>
                <a:buFontTx/>
                <a:buNone/>
              </a:pPr>
              <a:r>
                <a:rPr lang="en-US" altLang="en-US" sz="1400" b="0" i="0">
                  <a:solidFill>
                    <a:srgbClr val="FFFF66"/>
                  </a:solidFill>
                  <a:latin typeface="Verdana" panose="020B0604030504040204" pitchFamily="34" charset="0"/>
                </a:rPr>
                <a:t> way to rewrite your SQL?</a:t>
              </a:r>
            </a:p>
          </p:txBody>
        </p:sp>
      </p:grpSp>
      <p:grpSp>
        <p:nvGrpSpPr>
          <p:cNvPr id="64" name="Group 30"/>
          <p:cNvGrpSpPr>
            <a:grpSpLocks/>
          </p:cNvGrpSpPr>
          <p:nvPr/>
        </p:nvGrpSpPr>
        <p:grpSpPr bwMode="auto">
          <a:xfrm>
            <a:off x="3657600" y="3581400"/>
            <a:ext cx="4953000" cy="3048000"/>
            <a:chOff x="1920" y="2112"/>
            <a:chExt cx="3168" cy="2064"/>
          </a:xfrm>
        </p:grpSpPr>
        <p:sp>
          <p:nvSpPr>
            <p:cNvPr id="65" name="AutoShape 31"/>
            <p:cNvSpPr>
              <a:spLocks noChangeArrowheads="1"/>
            </p:cNvSpPr>
            <p:nvPr/>
          </p:nvSpPr>
          <p:spPr bwMode="auto">
            <a:xfrm>
              <a:off x="2688" y="2688"/>
              <a:ext cx="2400" cy="864"/>
            </a:xfrm>
            <a:prstGeom prst="leftArrow">
              <a:avLst>
                <a:gd name="adj1" fmla="val 50000"/>
                <a:gd name="adj2" fmla="val 69444"/>
              </a:avLst>
            </a:prstGeom>
            <a:solidFill>
              <a:srgbClr val="FF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FontTx/>
                <a:buNone/>
              </a:pPr>
              <a:r>
                <a:rPr lang="en-US" altLang="en-US" b="0" i="0" dirty="0">
                  <a:solidFill>
                    <a:srgbClr val="FF0000"/>
                  </a:solidFill>
                  <a:latin typeface="Verdana" panose="020B0604030504040204" pitchFamily="34" charset="0"/>
                </a:rPr>
                <a:t>How accurate is</a:t>
              </a:r>
            </a:p>
            <a:p>
              <a:pPr algn="ctr">
                <a:spcBef>
                  <a:spcPct val="0"/>
                </a:spcBef>
                <a:buFontTx/>
                <a:buNone/>
              </a:pPr>
              <a:r>
                <a:rPr lang="en-US" altLang="en-US" b="0" i="0" dirty="0">
                  <a:solidFill>
                    <a:srgbClr val="FF0000"/>
                  </a:solidFill>
                  <a:latin typeface="Verdana" panose="020B0604030504040204" pitchFamily="34" charset="0"/>
                </a:rPr>
                <a:t>the cost estimation ?</a:t>
              </a:r>
            </a:p>
          </p:txBody>
        </p:sp>
        <p:sp>
          <p:nvSpPr>
            <p:cNvPr id="66" name="Oval 32"/>
            <p:cNvSpPr>
              <a:spLocks noChangeArrowheads="1"/>
            </p:cNvSpPr>
            <p:nvPr/>
          </p:nvSpPr>
          <p:spPr bwMode="auto">
            <a:xfrm>
              <a:off x="1920" y="2112"/>
              <a:ext cx="768" cy="2064"/>
            </a:xfrm>
            <a:prstGeom prst="ellipse">
              <a:avLst/>
            </a:prstGeom>
            <a:solidFill>
              <a:schemeClr val="bg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775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1+#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additive="base">
                                        <p:cTn id="13" dur="500" fill="hold"/>
                                        <p:tgtEl>
                                          <p:spTgt spid="64"/>
                                        </p:tgtEl>
                                        <p:attrNameLst>
                                          <p:attrName>ppt_x</p:attrName>
                                        </p:attrNameLst>
                                      </p:cBhvr>
                                      <p:tavLst>
                                        <p:tav tm="0">
                                          <p:val>
                                            <p:strVal val="1+#ppt_w/2"/>
                                          </p:val>
                                        </p:tav>
                                        <p:tav tm="100000">
                                          <p:val>
                                            <p:strVal val="#ppt_x"/>
                                          </p:val>
                                        </p:tav>
                                      </p:tavLst>
                                    </p:anim>
                                    <p:anim calcmode="lin" valueType="num">
                                      <p:cBhvr additive="base">
                                        <p:cTn id="14"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658813" y="1624013"/>
            <a:ext cx="7620000" cy="1014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en-US">
                <a:latin typeface="Times New Roman" panose="02020603050405020304" pitchFamily="18" charset="0"/>
              </a:rPr>
              <a:t>Select * from A,B,C,D…  /* 25 tables join together */</a:t>
            </a:r>
          </a:p>
          <a:p>
            <a:pPr>
              <a:spcBef>
                <a:spcPct val="50000"/>
              </a:spcBef>
            </a:pPr>
            <a:r>
              <a:rPr lang="en-US" altLang="en-US">
                <a:latin typeface="Times New Roman" panose="02020603050405020304" pitchFamily="18" charset="0"/>
              </a:rPr>
              <a:t>Where …</a:t>
            </a:r>
          </a:p>
        </p:txBody>
      </p:sp>
      <p:sp>
        <p:nvSpPr>
          <p:cNvPr id="3" name="Text Box 6"/>
          <p:cNvSpPr txBox="1">
            <a:spLocks noChangeArrowheads="1"/>
          </p:cNvSpPr>
          <p:nvPr/>
        </p:nvSpPr>
        <p:spPr bwMode="auto">
          <a:xfrm>
            <a:off x="569913" y="1036638"/>
            <a:ext cx="773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en-US" sz="2000">
                <a:latin typeface="Times New Roman" panose="02020603050405020304" pitchFamily="18" charset="0"/>
              </a:rPr>
              <a:t>If DBMS Optimizer  will consider which join path is the best :</a:t>
            </a:r>
          </a:p>
        </p:txBody>
      </p:sp>
      <p:sp>
        <p:nvSpPr>
          <p:cNvPr id="4" name="Text Box 7"/>
          <p:cNvSpPr txBox="1">
            <a:spLocks noChangeArrowheads="1"/>
          </p:cNvSpPr>
          <p:nvPr/>
        </p:nvSpPr>
        <p:spPr bwMode="auto">
          <a:xfrm>
            <a:off x="646113" y="2713038"/>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spcBef>
                <a:spcPct val="50000"/>
              </a:spcBef>
            </a:pPr>
            <a:r>
              <a:rPr lang="en-US" altLang="en-US" sz="2000">
                <a:latin typeface="Times New Roman" panose="02020603050405020304" pitchFamily="18" charset="0"/>
              </a:rPr>
              <a:t>Which one is best ?</a:t>
            </a:r>
          </a:p>
          <a:p>
            <a:pPr>
              <a:spcBef>
                <a:spcPct val="50000"/>
              </a:spcBef>
            </a:pPr>
            <a:r>
              <a:rPr lang="en-US" altLang="en-US" sz="2000">
                <a:latin typeface="Times New Roman" panose="02020603050405020304" pitchFamily="18" charset="0"/>
              </a:rPr>
              <a:t>Permutation = 25! = 25x24x23x22x21x ... </a:t>
            </a:r>
          </a:p>
        </p:txBody>
      </p:sp>
      <p:sp>
        <p:nvSpPr>
          <p:cNvPr id="5" name="Text Box 8"/>
          <p:cNvSpPr txBox="1">
            <a:spLocks noChangeArrowheads="1"/>
          </p:cNvSpPr>
          <p:nvPr/>
        </p:nvSpPr>
        <p:spPr bwMode="auto">
          <a:xfrm>
            <a:off x="2570163" y="3575050"/>
            <a:ext cx="371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a:r>
              <a:rPr lang="en-US" altLang="en-US" sz="2000" i="1">
                <a:latin typeface="Times New Roman" panose="02020603050405020304" pitchFamily="18" charset="0"/>
              </a:rPr>
              <a:t>= 15511210043330985984000000</a:t>
            </a:r>
            <a:endParaRPr lang="en-US" altLang="en-US" sz="2000">
              <a:latin typeface="Times New Roman" panose="02020603050405020304" pitchFamily="18" charset="0"/>
            </a:endParaRPr>
          </a:p>
        </p:txBody>
      </p:sp>
      <p:sp>
        <p:nvSpPr>
          <p:cNvPr id="6" name="Text Box 9"/>
          <p:cNvSpPr txBox="1">
            <a:spLocks noChangeArrowheads="1"/>
          </p:cNvSpPr>
          <p:nvPr/>
        </p:nvSpPr>
        <p:spPr bwMode="auto">
          <a:xfrm>
            <a:off x="582613" y="4095750"/>
            <a:ext cx="8289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r>
              <a:rPr lang="ja-JP" altLang="en-US" sz="1600" i="1">
                <a:latin typeface="Times New Roman" panose="02020603050405020304" pitchFamily="18" charset="0"/>
              </a:rPr>
              <a:t>峰值速度（</a:t>
            </a:r>
            <a:r>
              <a:rPr lang="en-US" altLang="en-US" sz="1600" i="1">
                <a:latin typeface="Times New Roman" panose="02020603050405020304" pitchFamily="18" charset="0"/>
              </a:rPr>
              <a:t>Rpeak）= 54,902.4TFLOPS per second</a:t>
            </a:r>
            <a:r>
              <a:rPr lang="zh-CN" altLang="en-US" sz="1600" i="1">
                <a:latin typeface="Times New Roman" panose="02020603050405020304" pitchFamily="18" charset="0"/>
              </a:rPr>
              <a:t> 每秒</a:t>
            </a:r>
            <a:r>
              <a:rPr lang="en-US" altLang="en-US" sz="1600" i="1">
                <a:latin typeface="Times New Roman" panose="02020603050405020304" pitchFamily="18" charset="0"/>
              </a:rPr>
              <a:t>54,902.4</a:t>
            </a:r>
            <a:r>
              <a:rPr lang="zh-CN" altLang="en-US" sz="1600" i="1">
                <a:latin typeface="Times New Roman" panose="02020603050405020304" pitchFamily="18" charset="0"/>
              </a:rPr>
              <a:t>万亿次浮点运算</a:t>
            </a:r>
            <a:endParaRPr lang="en-US" altLang="en-US" sz="1600" i="1">
              <a:latin typeface="Times New Roman" panose="02020603050405020304" pitchFamily="18" charset="0"/>
            </a:endParaRPr>
          </a:p>
          <a:p>
            <a:r>
              <a:rPr lang="en-US" altLang="en-US" sz="2000" i="1">
                <a:latin typeface="Times New Roman" panose="02020603050405020304" pitchFamily="18" charset="0"/>
              </a:rPr>
              <a:t>Assume each permutation use only one computer calculation</a:t>
            </a:r>
          </a:p>
        </p:txBody>
      </p:sp>
      <p:sp>
        <p:nvSpPr>
          <p:cNvPr id="7" name="Text Box 10"/>
          <p:cNvSpPr txBox="1">
            <a:spLocks noChangeArrowheads="1"/>
          </p:cNvSpPr>
          <p:nvPr/>
        </p:nvSpPr>
        <p:spPr bwMode="auto">
          <a:xfrm>
            <a:off x="592138" y="5027613"/>
            <a:ext cx="6858000" cy="579437"/>
          </a:xfrm>
          <a:prstGeom prst="rect">
            <a:avLst/>
          </a:prstGeom>
          <a:noFill/>
          <a:ln w="9525">
            <a:noFill/>
            <a:miter lim="800000"/>
            <a:headEnd/>
            <a:tailEnd/>
          </a:ln>
          <a:effectLst/>
        </p:spPr>
        <p:txBody>
          <a:bodyPr anchor="ctr">
            <a:spAutoFit/>
          </a:bodyPr>
          <a:lstStyle/>
          <a:p>
            <a:pPr eaLnBrk="0" hangingPunct="0">
              <a:spcBef>
                <a:spcPct val="50000"/>
              </a:spcBef>
              <a:buFont typeface="Arial" charset="0"/>
              <a:buNone/>
              <a:defRPr/>
            </a:pPr>
            <a:r>
              <a:rPr lang="en-US" sz="3200" dirty="0">
                <a:solidFill>
                  <a:srgbClr val="FF3300"/>
                </a:solidFill>
                <a:effectLst>
                  <a:outerShdw blurRad="38100" dist="38100" dir="2700000" algn="tl">
                    <a:srgbClr val="C0C0C0"/>
                  </a:outerShdw>
                </a:effectLst>
                <a:latin typeface="Times New Roman" pitchFamily="18" charset="0"/>
                <a:ea typeface="宋体" pitchFamily="2" charset="-122"/>
              </a:rPr>
              <a:t>Processing time = 215 years</a:t>
            </a:r>
            <a:endParaRPr lang="en-US" sz="3200" dirty="0">
              <a:solidFill>
                <a:srgbClr val="FF3300"/>
              </a:solidFill>
              <a:latin typeface="Times New Roman" pitchFamily="18" charset="0"/>
              <a:ea typeface="宋体" pitchFamily="2" charset="-122"/>
            </a:endParaRPr>
          </a:p>
        </p:txBody>
      </p:sp>
      <p:sp>
        <p:nvSpPr>
          <p:cNvPr id="8" name="Title 1"/>
          <p:cNvSpPr txBox="1">
            <a:spLocks/>
          </p:cNvSpPr>
          <p:nvPr/>
        </p:nvSpPr>
        <p:spPr>
          <a:xfrm>
            <a:off x="569913" y="234157"/>
            <a:ext cx="8767762" cy="547688"/>
          </a:xfrm>
          <a:prstGeom prst="rect">
            <a:avLst/>
          </a:prstGeom>
        </p:spPr>
        <p:txBody>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a:buFontTx/>
              <a:buNone/>
            </a:pPr>
            <a:r>
              <a:rPr lang="en-US" altLang="en-US" sz="2800" dirty="0">
                <a:solidFill>
                  <a:schemeClr val="tx2"/>
                </a:solidFill>
              </a:rPr>
              <a:t>Can </a:t>
            </a:r>
            <a:r>
              <a:rPr lang="en-US" altLang="en-US" sz="2800" dirty="0" err="1">
                <a:solidFill>
                  <a:schemeClr val="tx2"/>
                </a:solidFill>
                <a:ea typeface="MS Gothic" panose="020B0609070205080204" pitchFamily="49" charset="-128"/>
              </a:rPr>
              <a:t>Tianhe</a:t>
            </a:r>
            <a:r>
              <a:rPr lang="en-US" altLang="en-US" sz="2800" dirty="0">
                <a:solidFill>
                  <a:schemeClr val="tx2"/>
                </a:solidFill>
                <a:ea typeface="MS Gothic" panose="020B0609070205080204" pitchFamily="49" charset="-128"/>
              </a:rPr>
              <a:t>-II(</a:t>
            </a:r>
            <a:r>
              <a:rPr lang="en-US" altLang="en-US" sz="2800" b="1" dirty="0" err="1">
                <a:solidFill>
                  <a:schemeClr val="tx2"/>
                </a:solidFill>
              </a:rPr>
              <a:t>天河二号</a:t>
            </a:r>
            <a:r>
              <a:rPr lang="en-US" altLang="ja-JP" sz="2800" dirty="0">
                <a:solidFill>
                  <a:schemeClr val="tx2"/>
                </a:solidFill>
                <a:ea typeface="MS Gothic" panose="020B0609070205080204" pitchFamily="49" charset="-128"/>
              </a:rPr>
              <a:t>) solve this problem</a:t>
            </a:r>
            <a:r>
              <a:rPr lang="en-US" altLang="en-US" sz="2800" dirty="0">
                <a:solidFill>
                  <a:schemeClr val="tx2"/>
                </a:solidFill>
              </a:rPr>
              <a:t>? </a:t>
            </a:r>
          </a:p>
        </p:txBody>
      </p:sp>
    </p:spTree>
    <p:extLst>
      <p:ext uri="{BB962C8B-B14F-4D97-AF65-F5344CB8AC3E}">
        <p14:creationId xmlns:p14="http://schemas.microsoft.com/office/powerpoint/2010/main" val="30920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lt">
                                    <p:tmPct val="10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 fill="hold"/>
                                        <p:tgtEl>
                                          <p:spTgt spid="5"/>
                                        </p:tgtEl>
                                        <p:attrNameLst>
                                          <p:attrName>ppt_x</p:attrName>
                                        </p:attrNameLst>
                                      </p:cBhvr>
                                      <p:tavLst>
                                        <p:tav tm="0">
                                          <p:val>
                                            <p:strVal val="1+#ppt_w/2"/>
                                          </p:val>
                                        </p:tav>
                                        <p:tav tm="100000">
                                          <p:val>
                                            <p:strVal val="#ppt_x"/>
                                          </p:val>
                                        </p:tav>
                                      </p:tavLst>
                                    </p:anim>
                                    <p:anim calcmode="lin" valueType="num">
                                      <p:cBhvr additive="base">
                                        <p:cTn id="8" dur="75"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4"/>
          <p:cNvSpPr>
            <a:spLocks noChangeShapeType="1"/>
          </p:cNvSpPr>
          <p:nvPr/>
        </p:nvSpPr>
        <p:spPr bwMode="auto">
          <a:xfrm>
            <a:off x="3492500" y="4300538"/>
            <a:ext cx="0" cy="612775"/>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 name="Freeform 5"/>
          <p:cNvSpPr>
            <a:spLocks/>
          </p:cNvSpPr>
          <p:nvPr/>
        </p:nvSpPr>
        <p:spPr bwMode="auto">
          <a:xfrm>
            <a:off x="903288" y="2366963"/>
            <a:ext cx="6553200" cy="2978150"/>
          </a:xfrm>
          <a:custGeom>
            <a:avLst/>
            <a:gdLst>
              <a:gd name="T0" fmla="*/ 0 w 4128"/>
              <a:gd name="T1" fmla="*/ 2147483647 h 1876"/>
              <a:gd name="T2" fmla="*/ 2147483647 w 4128"/>
              <a:gd name="T3" fmla="*/ 2147483647 h 1876"/>
              <a:gd name="T4" fmla="*/ 2147483647 w 4128"/>
              <a:gd name="T5" fmla="*/ 2147483647 h 1876"/>
              <a:gd name="T6" fmla="*/ 2147483647 w 4128"/>
              <a:gd name="T7" fmla="*/ 2147483647 h 1876"/>
              <a:gd name="T8" fmla="*/ 2147483647 w 4128"/>
              <a:gd name="T9" fmla="*/ 0 h 1876"/>
              <a:gd name="T10" fmla="*/ 2147483647 w 4128"/>
              <a:gd name="T11" fmla="*/ 2147483647 h 1876"/>
              <a:gd name="T12" fmla="*/ 0 60000 65536"/>
              <a:gd name="T13" fmla="*/ 0 60000 65536"/>
              <a:gd name="T14" fmla="*/ 0 60000 65536"/>
              <a:gd name="T15" fmla="*/ 0 60000 65536"/>
              <a:gd name="T16" fmla="*/ 0 60000 65536"/>
              <a:gd name="T17" fmla="*/ 0 60000 65536"/>
              <a:gd name="T18" fmla="*/ 0 w 4128"/>
              <a:gd name="T19" fmla="*/ 0 h 1876"/>
              <a:gd name="T20" fmla="*/ 4128 w 4128"/>
              <a:gd name="T21" fmla="*/ 1876 h 1876"/>
            </a:gdLst>
            <a:ahLst/>
            <a:cxnLst>
              <a:cxn ang="T12">
                <a:pos x="T0" y="T1"/>
              </a:cxn>
              <a:cxn ang="T13">
                <a:pos x="T2" y="T3"/>
              </a:cxn>
              <a:cxn ang="T14">
                <a:pos x="T4" y="T5"/>
              </a:cxn>
              <a:cxn ang="T15">
                <a:pos x="T6" y="T7"/>
              </a:cxn>
              <a:cxn ang="T16">
                <a:pos x="T8" y="T9"/>
              </a:cxn>
              <a:cxn ang="T17">
                <a:pos x="T10" y="T11"/>
              </a:cxn>
            </a:cxnLst>
            <a:rect l="T18" t="T19" r="T20" b="T21"/>
            <a:pathLst>
              <a:path w="4128" h="1876">
                <a:moveTo>
                  <a:pt x="0" y="1876"/>
                </a:moveTo>
                <a:lnTo>
                  <a:pt x="3294" y="1876"/>
                </a:lnTo>
                <a:lnTo>
                  <a:pt x="3294" y="1269"/>
                </a:lnTo>
                <a:lnTo>
                  <a:pt x="3547" y="1269"/>
                </a:lnTo>
                <a:lnTo>
                  <a:pt x="3547" y="0"/>
                </a:lnTo>
                <a:lnTo>
                  <a:pt x="4128" y="11"/>
                </a:lnTo>
              </a:path>
            </a:pathLst>
          </a:custGeom>
          <a:noFill/>
          <a:ln w="38100" cap="flat" cmpd="sng">
            <a:solidFill>
              <a:srgbClr val="33CC33"/>
            </a:solidFill>
            <a:prstDash val="solid"/>
            <a:round/>
            <a:headEnd/>
            <a:tailEnd/>
          </a:ln>
          <a:scene3d>
            <a:camera prst="legacyObliqueTopRight"/>
            <a:lightRig rig="legacyFlat3" dir="b"/>
          </a:scene3d>
          <a:sp3d extrusionH="430200" prstMaterial="legacyMatte">
            <a:bevelT w="13500" h="13500" prst="angle"/>
            <a:bevelB w="13500" h="13500" prst="angle"/>
            <a:extrusionClr>
              <a:srgbClr val="33CC33"/>
            </a:extrusionClr>
            <a:contourClr>
              <a:srgbClr val="33CC33"/>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grpSp>
        <p:nvGrpSpPr>
          <p:cNvPr id="4" name="Group 6"/>
          <p:cNvGrpSpPr>
            <a:grpSpLocks/>
          </p:cNvGrpSpPr>
          <p:nvPr/>
        </p:nvGrpSpPr>
        <p:grpSpPr bwMode="auto">
          <a:xfrm>
            <a:off x="903288" y="2366963"/>
            <a:ext cx="6510337" cy="2981325"/>
            <a:chOff x="960" y="1261"/>
            <a:chExt cx="4101" cy="1878"/>
          </a:xfrm>
        </p:grpSpPr>
        <p:sp>
          <p:nvSpPr>
            <p:cNvPr id="5" name="Freeform 7"/>
            <p:cNvSpPr>
              <a:spLocks/>
            </p:cNvSpPr>
            <p:nvPr/>
          </p:nvSpPr>
          <p:spPr bwMode="auto">
            <a:xfrm>
              <a:off x="960" y="1477"/>
              <a:ext cx="3042" cy="1662"/>
            </a:xfrm>
            <a:custGeom>
              <a:avLst/>
              <a:gdLst>
                <a:gd name="T0" fmla="*/ 0 w 3042"/>
                <a:gd name="T1" fmla="*/ 1662 h 1662"/>
                <a:gd name="T2" fmla="*/ 3042 w 3042"/>
                <a:gd name="T3" fmla="*/ 1662 h 1662"/>
                <a:gd name="T4" fmla="*/ 3042 w 3042"/>
                <a:gd name="T5" fmla="*/ 1447 h 1662"/>
                <a:gd name="T6" fmla="*/ 1367 w 3042"/>
                <a:gd name="T7" fmla="*/ 1447 h 1662"/>
                <a:gd name="T8" fmla="*/ 1371 w 3042"/>
                <a:gd name="T9" fmla="*/ 900 h 1662"/>
                <a:gd name="T10" fmla="*/ 1971 w 3042"/>
                <a:gd name="T11" fmla="*/ 900 h 1662"/>
                <a:gd name="T12" fmla="*/ 1971 w 3042"/>
                <a:gd name="T13" fmla="*/ 630 h 1662"/>
                <a:gd name="T14" fmla="*/ 1355 w 3042"/>
                <a:gd name="T15" fmla="*/ 638 h 1662"/>
                <a:gd name="T16" fmla="*/ 1355 w 3042"/>
                <a:gd name="T17" fmla="*/ 0 h 1662"/>
                <a:gd name="T18" fmla="*/ 2117 w 3042"/>
                <a:gd name="T19" fmla="*/ 0 h 1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2"/>
                <a:gd name="T31" fmla="*/ 0 h 1662"/>
                <a:gd name="T32" fmla="*/ 3042 w 3042"/>
                <a:gd name="T33" fmla="*/ 1662 h 1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2" h="1662">
                  <a:moveTo>
                    <a:pt x="0" y="1662"/>
                  </a:moveTo>
                  <a:lnTo>
                    <a:pt x="3042" y="1662"/>
                  </a:lnTo>
                  <a:lnTo>
                    <a:pt x="3042" y="1447"/>
                  </a:lnTo>
                  <a:lnTo>
                    <a:pt x="1367" y="1447"/>
                  </a:lnTo>
                  <a:lnTo>
                    <a:pt x="1371" y="900"/>
                  </a:lnTo>
                  <a:lnTo>
                    <a:pt x="1971" y="900"/>
                  </a:lnTo>
                  <a:lnTo>
                    <a:pt x="1971" y="630"/>
                  </a:lnTo>
                  <a:lnTo>
                    <a:pt x="1355" y="638"/>
                  </a:lnTo>
                  <a:lnTo>
                    <a:pt x="1355" y="0"/>
                  </a:lnTo>
                  <a:lnTo>
                    <a:pt x="2117" y="0"/>
                  </a:lnTo>
                </a:path>
              </a:pathLst>
            </a:custGeom>
            <a:noFill/>
            <a:ln w="38100" cap="flat" cmpd="sng">
              <a:solidFill>
                <a:srgbClr val="00FF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6" name="Freeform 8"/>
            <p:cNvSpPr>
              <a:spLocks/>
            </p:cNvSpPr>
            <p:nvPr/>
          </p:nvSpPr>
          <p:spPr bwMode="auto">
            <a:xfrm>
              <a:off x="3072" y="1488"/>
              <a:ext cx="336" cy="1296"/>
            </a:xfrm>
            <a:custGeom>
              <a:avLst/>
              <a:gdLst>
                <a:gd name="T0" fmla="*/ 0 w 384"/>
                <a:gd name="T1" fmla="*/ 0 h 1536"/>
                <a:gd name="T2" fmla="*/ 0 w 384"/>
                <a:gd name="T3" fmla="*/ 142 h 1536"/>
                <a:gd name="T4" fmla="*/ 59 w 384"/>
                <a:gd name="T5" fmla="*/ 142 h 1536"/>
                <a:gd name="T6" fmla="*/ 0 60000 65536"/>
                <a:gd name="T7" fmla="*/ 0 60000 65536"/>
                <a:gd name="T8" fmla="*/ 0 60000 65536"/>
                <a:gd name="T9" fmla="*/ 0 w 384"/>
                <a:gd name="T10" fmla="*/ 0 h 1536"/>
                <a:gd name="T11" fmla="*/ 384 w 384"/>
                <a:gd name="T12" fmla="*/ 1536 h 1536"/>
              </a:gdLst>
              <a:ahLst/>
              <a:cxnLst>
                <a:cxn ang="T6">
                  <a:pos x="T0" y="T1"/>
                </a:cxn>
                <a:cxn ang="T7">
                  <a:pos x="T2" y="T3"/>
                </a:cxn>
                <a:cxn ang="T8">
                  <a:pos x="T4" y="T5"/>
                </a:cxn>
              </a:cxnLst>
              <a:rect l="T9" t="T10" r="T11" b="T12"/>
              <a:pathLst>
                <a:path w="384" h="1536">
                  <a:moveTo>
                    <a:pt x="0" y="0"/>
                  </a:moveTo>
                  <a:lnTo>
                    <a:pt x="0" y="1536"/>
                  </a:lnTo>
                  <a:lnTo>
                    <a:pt x="384" y="1536"/>
                  </a:lnTo>
                </a:path>
              </a:pathLst>
            </a:custGeom>
            <a:noFill/>
            <a:ln w="38100" cap="flat" cmpd="sng">
              <a:solidFill>
                <a:srgbClr val="00FF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7" name="Freeform 9"/>
            <p:cNvSpPr>
              <a:spLocks/>
            </p:cNvSpPr>
            <p:nvPr/>
          </p:nvSpPr>
          <p:spPr bwMode="auto">
            <a:xfrm>
              <a:off x="3408" y="1261"/>
              <a:ext cx="1653" cy="1523"/>
            </a:xfrm>
            <a:custGeom>
              <a:avLst/>
              <a:gdLst>
                <a:gd name="T0" fmla="*/ 0 w 1653"/>
                <a:gd name="T1" fmla="*/ 1523 h 1523"/>
                <a:gd name="T2" fmla="*/ 0 w 1653"/>
                <a:gd name="T3" fmla="*/ 982 h 1523"/>
                <a:gd name="T4" fmla="*/ 1099 w 1653"/>
                <a:gd name="T5" fmla="*/ 977 h 1523"/>
                <a:gd name="T6" fmla="*/ 1099 w 1653"/>
                <a:gd name="T7" fmla="*/ 0 h 1523"/>
                <a:gd name="T8" fmla="*/ 1653 w 1653"/>
                <a:gd name="T9" fmla="*/ 0 h 1523"/>
                <a:gd name="T10" fmla="*/ 0 60000 65536"/>
                <a:gd name="T11" fmla="*/ 0 60000 65536"/>
                <a:gd name="T12" fmla="*/ 0 60000 65536"/>
                <a:gd name="T13" fmla="*/ 0 60000 65536"/>
                <a:gd name="T14" fmla="*/ 0 60000 65536"/>
                <a:gd name="T15" fmla="*/ 0 w 1653"/>
                <a:gd name="T16" fmla="*/ 0 h 1523"/>
                <a:gd name="T17" fmla="*/ 1653 w 1653"/>
                <a:gd name="T18" fmla="*/ 1523 h 1523"/>
              </a:gdLst>
              <a:ahLst/>
              <a:cxnLst>
                <a:cxn ang="T10">
                  <a:pos x="T0" y="T1"/>
                </a:cxn>
                <a:cxn ang="T11">
                  <a:pos x="T2" y="T3"/>
                </a:cxn>
                <a:cxn ang="T12">
                  <a:pos x="T4" y="T5"/>
                </a:cxn>
                <a:cxn ang="T13">
                  <a:pos x="T6" y="T7"/>
                </a:cxn>
                <a:cxn ang="T14">
                  <a:pos x="T8" y="T9"/>
                </a:cxn>
              </a:cxnLst>
              <a:rect l="T15" t="T16" r="T17" b="T18"/>
              <a:pathLst>
                <a:path w="1653" h="1523">
                  <a:moveTo>
                    <a:pt x="0" y="1523"/>
                  </a:moveTo>
                  <a:lnTo>
                    <a:pt x="0" y="982"/>
                  </a:lnTo>
                  <a:lnTo>
                    <a:pt x="1099" y="977"/>
                  </a:lnTo>
                  <a:lnTo>
                    <a:pt x="1099" y="0"/>
                  </a:lnTo>
                  <a:lnTo>
                    <a:pt x="1653" y="0"/>
                  </a:lnTo>
                </a:path>
              </a:pathLst>
            </a:custGeom>
            <a:noFill/>
            <a:ln w="38100" cap="flat" cmpd="sng">
              <a:solidFill>
                <a:srgbClr val="00FF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grpSp>
      <p:grpSp>
        <p:nvGrpSpPr>
          <p:cNvPr id="8" name="Group 10"/>
          <p:cNvGrpSpPr>
            <a:grpSpLocks/>
          </p:cNvGrpSpPr>
          <p:nvPr/>
        </p:nvGrpSpPr>
        <p:grpSpPr bwMode="auto">
          <a:xfrm>
            <a:off x="903288" y="2371725"/>
            <a:ext cx="6510337" cy="2981325"/>
            <a:chOff x="960" y="1261"/>
            <a:chExt cx="4101" cy="1878"/>
          </a:xfrm>
        </p:grpSpPr>
        <p:sp>
          <p:nvSpPr>
            <p:cNvPr id="9" name="Freeform 11"/>
            <p:cNvSpPr>
              <a:spLocks/>
            </p:cNvSpPr>
            <p:nvPr/>
          </p:nvSpPr>
          <p:spPr bwMode="auto">
            <a:xfrm>
              <a:off x="960" y="1477"/>
              <a:ext cx="3042" cy="1662"/>
            </a:xfrm>
            <a:custGeom>
              <a:avLst/>
              <a:gdLst>
                <a:gd name="T0" fmla="*/ 0 w 3042"/>
                <a:gd name="T1" fmla="*/ 1662 h 1662"/>
                <a:gd name="T2" fmla="*/ 3042 w 3042"/>
                <a:gd name="T3" fmla="*/ 1662 h 1662"/>
                <a:gd name="T4" fmla="*/ 3042 w 3042"/>
                <a:gd name="T5" fmla="*/ 1447 h 1662"/>
                <a:gd name="T6" fmla="*/ 1367 w 3042"/>
                <a:gd name="T7" fmla="*/ 1447 h 1662"/>
                <a:gd name="T8" fmla="*/ 1371 w 3042"/>
                <a:gd name="T9" fmla="*/ 900 h 1662"/>
                <a:gd name="T10" fmla="*/ 1971 w 3042"/>
                <a:gd name="T11" fmla="*/ 900 h 1662"/>
                <a:gd name="T12" fmla="*/ 1971 w 3042"/>
                <a:gd name="T13" fmla="*/ 630 h 1662"/>
                <a:gd name="T14" fmla="*/ 1355 w 3042"/>
                <a:gd name="T15" fmla="*/ 638 h 1662"/>
                <a:gd name="T16" fmla="*/ 1355 w 3042"/>
                <a:gd name="T17" fmla="*/ 0 h 1662"/>
                <a:gd name="T18" fmla="*/ 2117 w 3042"/>
                <a:gd name="T19" fmla="*/ 0 h 1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2"/>
                <a:gd name="T31" fmla="*/ 0 h 1662"/>
                <a:gd name="T32" fmla="*/ 3042 w 3042"/>
                <a:gd name="T33" fmla="*/ 1662 h 1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2" h="1662">
                  <a:moveTo>
                    <a:pt x="0" y="1662"/>
                  </a:moveTo>
                  <a:lnTo>
                    <a:pt x="3042" y="1662"/>
                  </a:lnTo>
                  <a:lnTo>
                    <a:pt x="3042" y="1447"/>
                  </a:lnTo>
                  <a:lnTo>
                    <a:pt x="1367" y="1447"/>
                  </a:lnTo>
                  <a:lnTo>
                    <a:pt x="1371" y="900"/>
                  </a:lnTo>
                  <a:lnTo>
                    <a:pt x="1971" y="900"/>
                  </a:lnTo>
                  <a:lnTo>
                    <a:pt x="1971" y="630"/>
                  </a:lnTo>
                  <a:lnTo>
                    <a:pt x="1355" y="638"/>
                  </a:lnTo>
                  <a:lnTo>
                    <a:pt x="1355" y="0"/>
                  </a:lnTo>
                  <a:lnTo>
                    <a:pt x="2117"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10" name="Freeform 12"/>
            <p:cNvSpPr>
              <a:spLocks/>
            </p:cNvSpPr>
            <p:nvPr/>
          </p:nvSpPr>
          <p:spPr bwMode="auto">
            <a:xfrm>
              <a:off x="3072" y="1488"/>
              <a:ext cx="336" cy="1296"/>
            </a:xfrm>
            <a:custGeom>
              <a:avLst/>
              <a:gdLst>
                <a:gd name="T0" fmla="*/ 0 w 384"/>
                <a:gd name="T1" fmla="*/ 0 h 1536"/>
                <a:gd name="T2" fmla="*/ 0 w 384"/>
                <a:gd name="T3" fmla="*/ 142 h 1536"/>
                <a:gd name="T4" fmla="*/ 59 w 384"/>
                <a:gd name="T5" fmla="*/ 142 h 1536"/>
                <a:gd name="T6" fmla="*/ 0 60000 65536"/>
                <a:gd name="T7" fmla="*/ 0 60000 65536"/>
                <a:gd name="T8" fmla="*/ 0 60000 65536"/>
                <a:gd name="T9" fmla="*/ 0 w 384"/>
                <a:gd name="T10" fmla="*/ 0 h 1536"/>
                <a:gd name="T11" fmla="*/ 384 w 384"/>
                <a:gd name="T12" fmla="*/ 1536 h 1536"/>
              </a:gdLst>
              <a:ahLst/>
              <a:cxnLst>
                <a:cxn ang="T6">
                  <a:pos x="T0" y="T1"/>
                </a:cxn>
                <a:cxn ang="T7">
                  <a:pos x="T2" y="T3"/>
                </a:cxn>
                <a:cxn ang="T8">
                  <a:pos x="T4" y="T5"/>
                </a:cxn>
              </a:cxnLst>
              <a:rect l="T9" t="T10" r="T11" b="T12"/>
              <a:pathLst>
                <a:path w="384" h="1536">
                  <a:moveTo>
                    <a:pt x="0" y="0"/>
                  </a:moveTo>
                  <a:lnTo>
                    <a:pt x="0" y="1536"/>
                  </a:lnTo>
                  <a:lnTo>
                    <a:pt x="384" y="1536"/>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11" name="Freeform 13"/>
            <p:cNvSpPr>
              <a:spLocks/>
            </p:cNvSpPr>
            <p:nvPr/>
          </p:nvSpPr>
          <p:spPr bwMode="auto">
            <a:xfrm>
              <a:off x="3408" y="1261"/>
              <a:ext cx="1653" cy="1523"/>
            </a:xfrm>
            <a:custGeom>
              <a:avLst/>
              <a:gdLst>
                <a:gd name="T0" fmla="*/ 0 w 1653"/>
                <a:gd name="T1" fmla="*/ 1523 h 1523"/>
                <a:gd name="T2" fmla="*/ 0 w 1653"/>
                <a:gd name="T3" fmla="*/ 982 h 1523"/>
                <a:gd name="T4" fmla="*/ 1099 w 1653"/>
                <a:gd name="T5" fmla="*/ 977 h 1523"/>
                <a:gd name="T6" fmla="*/ 1099 w 1653"/>
                <a:gd name="T7" fmla="*/ 0 h 1523"/>
                <a:gd name="T8" fmla="*/ 1653 w 1653"/>
                <a:gd name="T9" fmla="*/ 0 h 1523"/>
                <a:gd name="T10" fmla="*/ 0 60000 65536"/>
                <a:gd name="T11" fmla="*/ 0 60000 65536"/>
                <a:gd name="T12" fmla="*/ 0 60000 65536"/>
                <a:gd name="T13" fmla="*/ 0 60000 65536"/>
                <a:gd name="T14" fmla="*/ 0 60000 65536"/>
                <a:gd name="T15" fmla="*/ 0 w 1653"/>
                <a:gd name="T16" fmla="*/ 0 h 1523"/>
                <a:gd name="T17" fmla="*/ 1653 w 1653"/>
                <a:gd name="T18" fmla="*/ 1523 h 1523"/>
              </a:gdLst>
              <a:ahLst/>
              <a:cxnLst>
                <a:cxn ang="T10">
                  <a:pos x="T0" y="T1"/>
                </a:cxn>
                <a:cxn ang="T11">
                  <a:pos x="T2" y="T3"/>
                </a:cxn>
                <a:cxn ang="T12">
                  <a:pos x="T4" y="T5"/>
                </a:cxn>
                <a:cxn ang="T13">
                  <a:pos x="T6" y="T7"/>
                </a:cxn>
                <a:cxn ang="T14">
                  <a:pos x="T8" y="T9"/>
                </a:cxn>
              </a:cxnLst>
              <a:rect l="T15" t="T16" r="T17" b="T18"/>
              <a:pathLst>
                <a:path w="1653" h="1523">
                  <a:moveTo>
                    <a:pt x="0" y="1523"/>
                  </a:moveTo>
                  <a:lnTo>
                    <a:pt x="0" y="982"/>
                  </a:lnTo>
                  <a:lnTo>
                    <a:pt x="1099" y="977"/>
                  </a:lnTo>
                  <a:lnTo>
                    <a:pt x="1099" y="0"/>
                  </a:lnTo>
                  <a:lnTo>
                    <a:pt x="1653"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grpSp>
      <p:grpSp>
        <p:nvGrpSpPr>
          <p:cNvPr id="12" name="Group 14"/>
          <p:cNvGrpSpPr>
            <a:grpSpLocks/>
          </p:cNvGrpSpPr>
          <p:nvPr/>
        </p:nvGrpSpPr>
        <p:grpSpPr bwMode="auto">
          <a:xfrm>
            <a:off x="903288" y="2371725"/>
            <a:ext cx="6510337" cy="2981325"/>
            <a:chOff x="960" y="1261"/>
            <a:chExt cx="4101" cy="1878"/>
          </a:xfrm>
        </p:grpSpPr>
        <p:sp>
          <p:nvSpPr>
            <p:cNvPr id="13" name="Freeform 15"/>
            <p:cNvSpPr>
              <a:spLocks/>
            </p:cNvSpPr>
            <p:nvPr/>
          </p:nvSpPr>
          <p:spPr bwMode="auto">
            <a:xfrm>
              <a:off x="960" y="1477"/>
              <a:ext cx="3042" cy="1662"/>
            </a:xfrm>
            <a:custGeom>
              <a:avLst/>
              <a:gdLst>
                <a:gd name="T0" fmla="*/ 0 w 3042"/>
                <a:gd name="T1" fmla="*/ 1662 h 1662"/>
                <a:gd name="T2" fmla="*/ 3042 w 3042"/>
                <a:gd name="T3" fmla="*/ 1662 h 1662"/>
                <a:gd name="T4" fmla="*/ 3042 w 3042"/>
                <a:gd name="T5" fmla="*/ 1447 h 1662"/>
                <a:gd name="T6" fmla="*/ 1367 w 3042"/>
                <a:gd name="T7" fmla="*/ 1447 h 1662"/>
                <a:gd name="T8" fmla="*/ 1371 w 3042"/>
                <a:gd name="T9" fmla="*/ 900 h 1662"/>
                <a:gd name="T10" fmla="*/ 1971 w 3042"/>
                <a:gd name="T11" fmla="*/ 900 h 1662"/>
                <a:gd name="T12" fmla="*/ 1971 w 3042"/>
                <a:gd name="T13" fmla="*/ 630 h 1662"/>
                <a:gd name="T14" fmla="*/ 1355 w 3042"/>
                <a:gd name="T15" fmla="*/ 638 h 1662"/>
                <a:gd name="T16" fmla="*/ 1355 w 3042"/>
                <a:gd name="T17" fmla="*/ 0 h 1662"/>
                <a:gd name="T18" fmla="*/ 2117 w 3042"/>
                <a:gd name="T19" fmla="*/ 0 h 1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2"/>
                <a:gd name="T31" fmla="*/ 0 h 1662"/>
                <a:gd name="T32" fmla="*/ 3042 w 3042"/>
                <a:gd name="T33" fmla="*/ 1662 h 1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2" h="1662">
                  <a:moveTo>
                    <a:pt x="0" y="1662"/>
                  </a:moveTo>
                  <a:lnTo>
                    <a:pt x="3042" y="1662"/>
                  </a:lnTo>
                  <a:lnTo>
                    <a:pt x="3042" y="1447"/>
                  </a:lnTo>
                  <a:lnTo>
                    <a:pt x="1367" y="1447"/>
                  </a:lnTo>
                  <a:lnTo>
                    <a:pt x="1371" y="900"/>
                  </a:lnTo>
                  <a:lnTo>
                    <a:pt x="1971" y="900"/>
                  </a:lnTo>
                  <a:lnTo>
                    <a:pt x="1971" y="630"/>
                  </a:lnTo>
                  <a:lnTo>
                    <a:pt x="1355" y="638"/>
                  </a:lnTo>
                  <a:lnTo>
                    <a:pt x="1355" y="0"/>
                  </a:lnTo>
                  <a:lnTo>
                    <a:pt x="2117"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14" name="Freeform 16"/>
            <p:cNvSpPr>
              <a:spLocks/>
            </p:cNvSpPr>
            <p:nvPr/>
          </p:nvSpPr>
          <p:spPr bwMode="auto">
            <a:xfrm>
              <a:off x="3072" y="1488"/>
              <a:ext cx="336" cy="1296"/>
            </a:xfrm>
            <a:custGeom>
              <a:avLst/>
              <a:gdLst>
                <a:gd name="T0" fmla="*/ 0 w 384"/>
                <a:gd name="T1" fmla="*/ 0 h 1536"/>
                <a:gd name="T2" fmla="*/ 0 w 384"/>
                <a:gd name="T3" fmla="*/ 142 h 1536"/>
                <a:gd name="T4" fmla="*/ 59 w 384"/>
                <a:gd name="T5" fmla="*/ 142 h 1536"/>
                <a:gd name="T6" fmla="*/ 0 60000 65536"/>
                <a:gd name="T7" fmla="*/ 0 60000 65536"/>
                <a:gd name="T8" fmla="*/ 0 60000 65536"/>
                <a:gd name="T9" fmla="*/ 0 w 384"/>
                <a:gd name="T10" fmla="*/ 0 h 1536"/>
                <a:gd name="T11" fmla="*/ 384 w 384"/>
                <a:gd name="T12" fmla="*/ 1536 h 1536"/>
              </a:gdLst>
              <a:ahLst/>
              <a:cxnLst>
                <a:cxn ang="T6">
                  <a:pos x="T0" y="T1"/>
                </a:cxn>
                <a:cxn ang="T7">
                  <a:pos x="T2" y="T3"/>
                </a:cxn>
                <a:cxn ang="T8">
                  <a:pos x="T4" y="T5"/>
                </a:cxn>
              </a:cxnLst>
              <a:rect l="T9" t="T10" r="T11" b="T12"/>
              <a:pathLst>
                <a:path w="384" h="1536">
                  <a:moveTo>
                    <a:pt x="0" y="0"/>
                  </a:moveTo>
                  <a:lnTo>
                    <a:pt x="0" y="1536"/>
                  </a:lnTo>
                  <a:lnTo>
                    <a:pt x="384" y="1536"/>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15" name="Freeform 17"/>
            <p:cNvSpPr>
              <a:spLocks/>
            </p:cNvSpPr>
            <p:nvPr/>
          </p:nvSpPr>
          <p:spPr bwMode="auto">
            <a:xfrm>
              <a:off x="3408" y="1261"/>
              <a:ext cx="1653" cy="1523"/>
            </a:xfrm>
            <a:custGeom>
              <a:avLst/>
              <a:gdLst>
                <a:gd name="T0" fmla="*/ 0 w 1653"/>
                <a:gd name="T1" fmla="*/ 1523 h 1523"/>
                <a:gd name="T2" fmla="*/ 0 w 1653"/>
                <a:gd name="T3" fmla="*/ 982 h 1523"/>
                <a:gd name="T4" fmla="*/ 1099 w 1653"/>
                <a:gd name="T5" fmla="*/ 977 h 1523"/>
                <a:gd name="T6" fmla="*/ 1099 w 1653"/>
                <a:gd name="T7" fmla="*/ 0 h 1523"/>
                <a:gd name="T8" fmla="*/ 1653 w 1653"/>
                <a:gd name="T9" fmla="*/ 0 h 1523"/>
                <a:gd name="T10" fmla="*/ 0 60000 65536"/>
                <a:gd name="T11" fmla="*/ 0 60000 65536"/>
                <a:gd name="T12" fmla="*/ 0 60000 65536"/>
                <a:gd name="T13" fmla="*/ 0 60000 65536"/>
                <a:gd name="T14" fmla="*/ 0 60000 65536"/>
                <a:gd name="T15" fmla="*/ 0 w 1653"/>
                <a:gd name="T16" fmla="*/ 0 h 1523"/>
                <a:gd name="T17" fmla="*/ 1653 w 1653"/>
                <a:gd name="T18" fmla="*/ 1523 h 1523"/>
              </a:gdLst>
              <a:ahLst/>
              <a:cxnLst>
                <a:cxn ang="T10">
                  <a:pos x="T0" y="T1"/>
                </a:cxn>
                <a:cxn ang="T11">
                  <a:pos x="T2" y="T3"/>
                </a:cxn>
                <a:cxn ang="T12">
                  <a:pos x="T4" y="T5"/>
                </a:cxn>
                <a:cxn ang="T13">
                  <a:pos x="T6" y="T7"/>
                </a:cxn>
                <a:cxn ang="T14">
                  <a:pos x="T8" y="T9"/>
                </a:cxn>
              </a:cxnLst>
              <a:rect l="T15" t="T16" r="T17" b="T18"/>
              <a:pathLst>
                <a:path w="1653" h="1523">
                  <a:moveTo>
                    <a:pt x="0" y="1523"/>
                  </a:moveTo>
                  <a:lnTo>
                    <a:pt x="0" y="982"/>
                  </a:lnTo>
                  <a:lnTo>
                    <a:pt x="1099" y="977"/>
                  </a:lnTo>
                  <a:lnTo>
                    <a:pt x="1099" y="0"/>
                  </a:lnTo>
                  <a:lnTo>
                    <a:pt x="1653"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grpSp>
      <p:grpSp>
        <p:nvGrpSpPr>
          <p:cNvPr id="16" name="Group 18"/>
          <p:cNvGrpSpPr>
            <a:grpSpLocks/>
          </p:cNvGrpSpPr>
          <p:nvPr/>
        </p:nvGrpSpPr>
        <p:grpSpPr bwMode="auto">
          <a:xfrm>
            <a:off x="903288" y="2371725"/>
            <a:ext cx="6510337" cy="2981325"/>
            <a:chOff x="960" y="1261"/>
            <a:chExt cx="4101" cy="1878"/>
          </a:xfrm>
        </p:grpSpPr>
        <p:sp>
          <p:nvSpPr>
            <p:cNvPr id="17" name="Freeform 19"/>
            <p:cNvSpPr>
              <a:spLocks/>
            </p:cNvSpPr>
            <p:nvPr/>
          </p:nvSpPr>
          <p:spPr bwMode="auto">
            <a:xfrm>
              <a:off x="960" y="1477"/>
              <a:ext cx="3042" cy="1662"/>
            </a:xfrm>
            <a:custGeom>
              <a:avLst/>
              <a:gdLst>
                <a:gd name="T0" fmla="*/ 0 w 3042"/>
                <a:gd name="T1" fmla="*/ 1662 h 1662"/>
                <a:gd name="T2" fmla="*/ 3042 w 3042"/>
                <a:gd name="T3" fmla="*/ 1662 h 1662"/>
                <a:gd name="T4" fmla="*/ 3042 w 3042"/>
                <a:gd name="T5" fmla="*/ 1447 h 1662"/>
                <a:gd name="T6" fmla="*/ 1367 w 3042"/>
                <a:gd name="T7" fmla="*/ 1447 h 1662"/>
                <a:gd name="T8" fmla="*/ 1371 w 3042"/>
                <a:gd name="T9" fmla="*/ 900 h 1662"/>
                <a:gd name="T10" fmla="*/ 1971 w 3042"/>
                <a:gd name="T11" fmla="*/ 900 h 1662"/>
                <a:gd name="T12" fmla="*/ 1971 w 3042"/>
                <a:gd name="T13" fmla="*/ 630 h 1662"/>
                <a:gd name="T14" fmla="*/ 1355 w 3042"/>
                <a:gd name="T15" fmla="*/ 638 h 1662"/>
                <a:gd name="T16" fmla="*/ 1355 w 3042"/>
                <a:gd name="T17" fmla="*/ 0 h 1662"/>
                <a:gd name="T18" fmla="*/ 2117 w 3042"/>
                <a:gd name="T19" fmla="*/ 0 h 1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2"/>
                <a:gd name="T31" fmla="*/ 0 h 1662"/>
                <a:gd name="T32" fmla="*/ 3042 w 3042"/>
                <a:gd name="T33" fmla="*/ 1662 h 1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2" h="1662">
                  <a:moveTo>
                    <a:pt x="0" y="1662"/>
                  </a:moveTo>
                  <a:lnTo>
                    <a:pt x="3042" y="1662"/>
                  </a:lnTo>
                  <a:lnTo>
                    <a:pt x="3042" y="1447"/>
                  </a:lnTo>
                  <a:lnTo>
                    <a:pt x="1367" y="1447"/>
                  </a:lnTo>
                  <a:lnTo>
                    <a:pt x="1371" y="900"/>
                  </a:lnTo>
                  <a:lnTo>
                    <a:pt x="1971" y="900"/>
                  </a:lnTo>
                  <a:lnTo>
                    <a:pt x="1971" y="630"/>
                  </a:lnTo>
                  <a:lnTo>
                    <a:pt x="1355" y="638"/>
                  </a:lnTo>
                  <a:lnTo>
                    <a:pt x="1355" y="0"/>
                  </a:lnTo>
                  <a:lnTo>
                    <a:pt x="2117"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18" name="Freeform 20"/>
            <p:cNvSpPr>
              <a:spLocks/>
            </p:cNvSpPr>
            <p:nvPr/>
          </p:nvSpPr>
          <p:spPr bwMode="auto">
            <a:xfrm>
              <a:off x="3072" y="1488"/>
              <a:ext cx="336" cy="1296"/>
            </a:xfrm>
            <a:custGeom>
              <a:avLst/>
              <a:gdLst>
                <a:gd name="T0" fmla="*/ 0 w 384"/>
                <a:gd name="T1" fmla="*/ 0 h 1536"/>
                <a:gd name="T2" fmla="*/ 0 w 384"/>
                <a:gd name="T3" fmla="*/ 142 h 1536"/>
                <a:gd name="T4" fmla="*/ 59 w 384"/>
                <a:gd name="T5" fmla="*/ 142 h 1536"/>
                <a:gd name="T6" fmla="*/ 0 60000 65536"/>
                <a:gd name="T7" fmla="*/ 0 60000 65536"/>
                <a:gd name="T8" fmla="*/ 0 60000 65536"/>
                <a:gd name="T9" fmla="*/ 0 w 384"/>
                <a:gd name="T10" fmla="*/ 0 h 1536"/>
                <a:gd name="T11" fmla="*/ 384 w 384"/>
                <a:gd name="T12" fmla="*/ 1536 h 1536"/>
              </a:gdLst>
              <a:ahLst/>
              <a:cxnLst>
                <a:cxn ang="T6">
                  <a:pos x="T0" y="T1"/>
                </a:cxn>
                <a:cxn ang="T7">
                  <a:pos x="T2" y="T3"/>
                </a:cxn>
                <a:cxn ang="T8">
                  <a:pos x="T4" y="T5"/>
                </a:cxn>
              </a:cxnLst>
              <a:rect l="T9" t="T10" r="T11" b="T12"/>
              <a:pathLst>
                <a:path w="384" h="1536">
                  <a:moveTo>
                    <a:pt x="0" y="0"/>
                  </a:moveTo>
                  <a:lnTo>
                    <a:pt x="0" y="1536"/>
                  </a:lnTo>
                  <a:lnTo>
                    <a:pt x="384" y="1536"/>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19" name="Freeform 21"/>
            <p:cNvSpPr>
              <a:spLocks/>
            </p:cNvSpPr>
            <p:nvPr/>
          </p:nvSpPr>
          <p:spPr bwMode="auto">
            <a:xfrm>
              <a:off x="3408" y="1261"/>
              <a:ext cx="1653" cy="1523"/>
            </a:xfrm>
            <a:custGeom>
              <a:avLst/>
              <a:gdLst>
                <a:gd name="T0" fmla="*/ 0 w 1653"/>
                <a:gd name="T1" fmla="*/ 1523 h 1523"/>
                <a:gd name="T2" fmla="*/ 0 w 1653"/>
                <a:gd name="T3" fmla="*/ 982 h 1523"/>
                <a:gd name="T4" fmla="*/ 1099 w 1653"/>
                <a:gd name="T5" fmla="*/ 977 h 1523"/>
                <a:gd name="T6" fmla="*/ 1099 w 1653"/>
                <a:gd name="T7" fmla="*/ 0 h 1523"/>
                <a:gd name="T8" fmla="*/ 1653 w 1653"/>
                <a:gd name="T9" fmla="*/ 0 h 1523"/>
                <a:gd name="T10" fmla="*/ 0 60000 65536"/>
                <a:gd name="T11" fmla="*/ 0 60000 65536"/>
                <a:gd name="T12" fmla="*/ 0 60000 65536"/>
                <a:gd name="T13" fmla="*/ 0 60000 65536"/>
                <a:gd name="T14" fmla="*/ 0 60000 65536"/>
                <a:gd name="T15" fmla="*/ 0 w 1653"/>
                <a:gd name="T16" fmla="*/ 0 h 1523"/>
                <a:gd name="T17" fmla="*/ 1653 w 1653"/>
                <a:gd name="T18" fmla="*/ 1523 h 1523"/>
              </a:gdLst>
              <a:ahLst/>
              <a:cxnLst>
                <a:cxn ang="T10">
                  <a:pos x="T0" y="T1"/>
                </a:cxn>
                <a:cxn ang="T11">
                  <a:pos x="T2" y="T3"/>
                </a:cxn>
                <a:cxn ang="T12">
                  <a:pos x="T4" y="T5"/>
                </a:cxn>
                <a:cxn ang="T13">
                  <a:pos x="T6" y="T7"/>
                </a:cxn>
                <a:cxn ang="T14">
                  <a:pos x="T8" y="T9"/>
                </a:cxn>
              </a:cxnLst>
              <a:rect l="T15" t="T16" r="T17" b="T18"/>
              <a:pathLst>
                <a:path w="1653" h="1523">
                  <a:moveTo>
                    <a:pt x="0" y="1523"/>
                  </a:moveTo>
                  <a:lnTo>
                    <a:pt x="0" y="982"/>
                  </a:lnTo>
                  <a:lnTo>
                    <a:pt x="1099" y="977"/>
                  </a:lnTo>
                  <a:lnTo>
                    <a:pt x="1099" y="0"/>
                  </a:lnTo>
                  <a:lnTo>
                    <a:pt x="1653"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grpSp>
      <p:sp>
        <p:nvSpPr>
          <p:cNvPr id="20" name="Line 22"/>
          <p:cNvSpPr>
            <a:spLocks noChangeShapeType="1"/>
          </p:cNvSpPr>
          <p:nvPr/>
        </p:nvSpPr>
        <p:spPr bwMode="auto">
          <a:xfrm>
            <a:off x="1322388" y="5527675"/>
            <a:ext cx="5668962"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1" name="Line 23"/>
          <p:cNvSpPr>
            <a:spLocks noChangeShapeType="1"/>
          </p:cNvSpPr>
          <p:nvPr/>
        </p:nvSpPr>
        <p:spPr bwMode="auto">
          <a:xfrm flipV="1">
            <a:off x="1322388" y="2117725"/>
            <a:ext cx="0" cy="2932113"/>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2" name="Line 24"/>
          <p:cNvSpPr>
            <a:spLocks noChangeShapeType="1"/>
          </p:cNvSpPr>
          <p:nvPr/>
        </p:nvSpPr>
        <p:spPr bwMode="auto">
          <a:xfrm>
            <a:off x="1322388" y="2117725"/>
            <a:ext cx="5668962"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3" name="Line 25"/>
          <p:cNvSpPr>
            <a:spLocks noChangeShapeType="1"/>
          </p:cNvSpPr>
          <p:nvPr/>
        </p:nvSpPr>
        <p:spPr bwMode="auto">
          <a:xfrm>
            <a:off x="1743075" y="4164013"/>
            <a:ext cx="0" cy="817562"/>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4" name="Line 26"/>
          <p:cNvSpPr>
            <a:spLocks noChangeShapeType="1"/>
          </p:cNvSpPr>
          <p:nvPr/>
        </p:nvSpPr>
        <p:spPr bwMode="auto">
          <a:xfrm>
            <a:off x="1743075" y="4573588"/>
            <a:ext cx="419100"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5" name="Line 27"/>
          <p:cNvSpPr>
            <a:spLocks noChangeShapeType="1"/>
          </p:cNvSpPr>
          <p:nvPr/>
        </p:nvSpPr>
        <p:spPr bwMode="auto">
          <a:xfrm>
            <a:off x="1322388" y="3822700"/>
            <a:ext cx="1400175"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6" name="Line 28"/>
          <p:cNvSpPr>
            <a:spLocks noChangeShapeType="1"/>
          </p:cNvSpPr>
          <p:nvPr/>
        </p:nvSpPr>
        <p:spPr bwMode="auto">
          <a:xfrm>
            <a:off x="2022475" y="2595563"/>
            <a:ext cx="0" cy="681037"/>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7" name="Line 29"/>
          <p:cNvSpPr>
            <a:spLocks noChangeShapeType="1"/>
          </p:cNvSpPr>
          <p:nvPr/>
        </p:nvSpPr>
        <p:spPr bwMode="auto">
          <a:xfrm flipH="1">
            <a:off x="2732088" y="3184525"/>
            <a:ext cx="0" cy="114300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8" name="Line 30"/>
          <p:cNvSpPr>
            <a:spLocks noChangeShapeType="1"/>
          </p:cNvSpPr>
          <p:nvPr/>
        </p:nvSpPr>
        <p:spPr bwMode="auto">
          <a:xfrm>
            <a:off x="4522788" y="2498725"/>
            <a:ext cx="0" cy="205740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29" name="Line 31"/>
          <p:cNvSpPr>
            <a:spLocks noChangeShapeType="1"/>
          </p:cNvSpPr>
          <p:nvPr/>
        </p:nvSpPr>
        <p:spPr bwMode="auto">
          <a:xfrm>
            <a:off x="6694488" y="2651125"/>
            <a:ext cx="0" cy="190500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0" name="Line 32"/>
          <p:cNvSpPr>
            <a:spLocks noChangeShapeType="1"/>
          </p:cNvSpPr>
          <p:nvPr/>
        </p:nvSpPr>
        <p:spPr bwMode="auto">
          <a:xfrm>
            <a:off x="5662613" y="2936875"/>
            <a:ext cx="0" cy="74930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1" name="Line 33"/>
          <p:cNvSpPr>
            <a:spLocks noChangeShapeType="1"/>
          </p:cNvSpPr>
          <p:nvPr/>
        </p:nvSpPr>
        <p:spPr bwMode="auto">
          <a:xfrm>
            <a:off x="5032375" y="4164013"/>
            <a:ext cx="1258888"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2" name="Line 34"/>
          <p:cNvSpPr>
            <a:spLocks noChangeShapeType="1"/>
          </p:cNvSpPr>
          <p:nvPr/>
        </p:nvSpPr>
        <p:spPr bwMode="auto">
          <a:xfrm>
            <a:off x="3492500" y="2936875"/>
            <a:ext cx="0" cy="612775"/>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3" name="Line 35"/>
          <p:cNvSpPr>
            <a:spLocks noChangeShapeType="1"/>
          </p:cNvSpPr>
          <p:nvPr/>
        </p:nvSpPr>
        <p:spPr bwMode="auto">
          <a:xfrm>
            <a:off x="5932488" y="4403725"/>
            <a:ext cx="0" cy="76200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4" name="Line 36"/>
          <p:cNvSpPr>
            <a:spLocks noChangeShapeType="1"/>
          </p:cNvSpPr>
          <p:nvPr/>
        </p:nvSpPr>
        <p:spPr bwMode="auto">
          <a:xfrm>
            <a:off x="6291263" y="4573588"/>
            <a:ext cx="700087"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5" name="Line 37"/>
          <p:cNvSpPr>
            <a:spLocks noChangeShapeType="1"/>
          </p:cNvSpPr>
          <p:nvPr/>
        </p:nvSpPr>
        <p:spPr bwMode="auto">
          <a:xfrm>
            <a:off x="4979988" y="2955925"/>
            <a:ext cx="1328737"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6" name="Line 38"/>
          <p:cNvSpPr>
            <a:spLocks noChangeShapeType="1"/>
          </p:cNvSpPr>
          <p:nvPr/>
        </p:nvSpPr>
        <p:spPr bwMode="auto">
          <a:xfrm flipV="1">
            <a:off x="6991350" y="3413125"/>
            <a:ext cx="0" cy="211455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7" name="Line 39"/>
          <p:cNvSpPr>
            <a:spLocks noChangeShapeType="1"/>
          </p:cNvSpPr>
          <p:nvPr/>
        </p:nvSpPr>
        <p:spPr bwMode="auto">
          <a:xfrm>
            <a:off x="2443163" y="2459038"/>
            <a:ext cx="3848100"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38" name="Line 40"/>
          <p:cNvSpPr>
            <a:spLocks noChangeShapeType="1"/>
          </p:cNvSpPr>
          <p:nvPr/>
        </p:nvSpPr>
        <p:spPr bwMode="auto">
          <a:xfrm>
            <a:off x="3001963" y="5186363"/>
            <a:ext cx="2589212"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39" name="Group 41"/>
          <p:cNvGrpSpPr>
            <a:grpSpLocks/>
          </p:cNvGrpSpPr>
          <p:nvPr/>
        </p:nvGrpSpPr>
        <p:grpSpPr bwMode="auto">
          <a:xfrm>
            <a:off x="903288" y="2362200"/>
            <a:ext cx="6510337" cy="2981325"/>
            <a:chOff x="960" y="1261"/>
            <a:chExt cx="4101" cy="1878"/>
          </a:xfrm>
        </p:grpSpPr>
        <p:sp>
          <p:nvSpPr>
            <p:cNvPr id="40" name="Freeform 42"/>
            <p:cNvSpPr>
              <a:spLocks/>
            </p:cNvSpPr>
            <p:nvPr/>
          </p:nvSpPr>
          <p:spPr bwMode="auto">
            <a:xfrm>
              <a:off x="960" y="1477"/>
              <a:ext cx="3042" cy="1662"/>
            </a:xfrm>
            <a:custGeom>
              <a:avLst/>
              <a:gdLst>
                <a:gd name="T0" fmla="*/ 0 w 3042"/>
                <a:gd name="T1" fmla="*/ 1662 h 1662"/>
                <a:gd name="T2" fmla="*/ 3042 w 3042"/>
                <a:gd name="T3" fmla="*/ 1662 h 1662"/>
                <a:gd name="T4" fmla="*/ 3042 w 3042"/>
                <a:gd name="T5" fmla="*/ 1447 h 1662"/>
                <a:gd name="T6" fmla="*/ 1367 w 3042"/>
                <a:gd name="T7" fmla="*/ 1447 h 1662"/>
                <a:gd name="T8" fmla="*/ 1371 w 3042"/>
                <a:gd name="T9" fmla="*/ 900 h 1662"/>
                <a:gd name="T10" fmla="*/ 1971 w 3042"/>
                <a:gd name="T11" fmla="*/ 900 h 1662"/>
                <a:gd name="T12" fmla="*/ 1971 w 3042"/>
                <a:gd name="T13" fmla="*/ 630 h 1662"/>
                <a:gd name="T14" fmla="*/ 1355 w 3042"/>
                <a:gd name="T15" fmla="*/ 638 h 1662"/>
                <a:gd name="T16" fmla="*/ 1355 w 3042"/>
                <a:gd name="T17" fmla="*/ 0 h 1662"/>
                <a:gd name="T18" fmla="*/ 2117 w 3042"/>
                <a:gd name="T19" fmla="*/ 0 h 16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2"/>
                <a:gd name="T31" fmla="*/ 0 h 1662"/>
                <a:gd name="T32" fmla="*/ 3042 w 3042"/>
                <a:gd name="T33" fmla="*/ 1662 h 16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2" h="1662">
                  <a:moveTo>
                    <a:pt x="0" y="1662"/>
                  </a:moveTo>
                  <a:lnTo>
                    <a:pt x="3042" y="1662"/>
                  </a:lnTo>
                  <a:lnTo>
                    <a:pt x="3042" y="1447"/>
                  </a:lnTo>
                  <a:lnTo>
                    <a:pt x="1367" y="1447"/>
                  </a:lnTo>
                  <a:lnTo>
                    <a:pt x="1371" y="900"/>
                  </a:lnTo>
                  <a:lnTo>
                    <a:pt x="1971" y="900"/>
                  </a:lnTo>
                  <a:lnTo>
                    <a:pt x="1971" y="630"/>
                  </a:lnTo>
                  <a:lnTo>
                    <a:pt x="1355" y="638"/>
                  </a:lnTo>
                  <a:lnTo>
                    <a:pt x="1355" y="0"/>
                  </a:lnTo>
                  <a:lnTo>
                    <a:pt x="2117"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41" name="Freeform 43"/>
            <p:cNvSpPr>
              <a:spLocks/>
            </p:cNvSpPr>
            <p:nvPr/>
          </p:nvSpPr>
          <p:spPr bwMode="auto">
            <a:xfrm>
              <a:off x="3072" y="1488"/>
              <a:ext cx="336" cy="1296"/>
            </a:xfrm>
            <a:custGeom>
              <a:avLst/>
              <a:gdLst>
                <a:gd name="T0" fmla="*/ 0 w 384"/>
                <a:gd name="T1" fmla="*/ 0 h 1536"/>
                <a:gd name="T2" fmla="*/ 0 w 384"/>
                <a:gd name="T3" fmla="*/ 142 h 1536"/>
                <a:gd name="T4" fmla="*/ 59 w 384"/>
                <a:gd name="T5" fmla="*/ 142 h 1536"/>
                <a:gd name="T6" fmla="*/ 0 60000 65536"/>
                <a:gd name="T7" fmla="*/ 0 60000 65536"/>
                <a:gd name="T8" fmla="*/ 0 60000 65536"/>
                <a:gd name="T9" fmla="*/ 0 w 384"/>
                <a:gd name="T10" fmla="*/ 0 h 1536"/>
                <a:gd name="T11" fmla="*/ 384 w 384"/>
                <a:gd name="T12" fmla="*/ 1536 h 1536"/>
              </a:gdLst>
              <a:ahLst/>
              <a:cxnLst>
                <a:cxn ang="T6">
                  <a:pos x="T0" y="T1"/>
                </a:cxn>
                <a:cxn ang="T7">
                  <a:pos x="T2" y="T3"/>
                </a:cxn>
                <a:cxn ang="T8">
                  <a:pos x="T4" y="T5"/>
                </a:cxn>
              </a:cxnLst>
              <a:rect l="T9" t="T10" r="T11" b="T12"/>
              <a:pathLst>
                <a:path w="384" h="1536">
                  <a:moveTo>
                    <a:pt x="0" y="0"/>
                  </a:moveTo>
                  <a:lnTo>
                    <a:pt x="0" y="1536"/>
                  </a:lnTo>
                  <a:lnTo>
                    <a:pt x="384" y="1536"/>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sp>
          <p:nvSpPr>
            <p:cNvPr id="42" name="Freeform 44"/>
            <p:cNvSpPr>
              <a:spLocks/>
            </p:cNvSpPr>
            <p:nvPr/>
          </p:nvSpPr>
          <p:spPr bwMode="auto">
            <a:xfrm>
              <a:off x="3408" y="1261"/>
              <a:ext cx="1653" cy="1523"/>
            </a:xfrm>
            <a:custGeom>
              <a:avLst/>
              <a:gdLst>
                <a:gd name="T0" fmla="*/ 0 w 1653"/>
                <a:gd name="T1" fmla="*/ 1523 h 1523"/>
                <a:gd name="T2" fmla="*/ 0 w 1653"/>
                <a:gd name="T3" fmla="*/ 982 h 1523"/>
                <a:gd name="T4" fmla="*/ 1099 w 1653"/>
                <a:gd name="T5" fmla="*/ 977 h 1523"/>
                <a:gd name="T6" fmla="*/ 1099 w 1653"/>
                <a:gd name="T7" fmla="*/ 0 h 1523"/>
                <a:gd name="T8" fmla="*/ 1653 w 1653"/>
                <a:gd name="T9" fmla="*/ 0 h 1523"/>
                <a:gd name="T10" fmla="*/ 0 60000 65536"/>
                <a:gd name="T11" fmla="*/ 0 60000 65536"/>
                <a:gd name="T12" fmla="*/ 0 60000 65536"/>
                <a:gd name="T13" fmla="*/ 0 60000 65536"/>
                <a:gd name="T14" fmla="*/ 0 60000 65536"/>
                <a:gd name="T15" fmla="*/ 0 w 1653"/>
                <a:gd name="T16" fmla="*/ 0 h 1523"/>
                <a:gd name="T17" fmla="*/ 1653 w 1653"/>
                <a:gd name="T18" fmla="*/ 1523 h 1523"/>
              </a:gdLst>
              <a:ahLst/>
              <a:cxnLst>
                <a:cxn ang="T10">
                  <a:pos x="T0" y="T1"/>
                </a:cxn>
                <a:cxn ang="T11">
                  <a:pos x="T2" y="T3"/>
                </a:cxn>
                <a:cxn ang="T12">
                  <a:pos x="T4" y="T5"/>
                </a:cxn>
                <a:cxn ang="T13">
                  <a:pos x="T6" y="T7"/>
                </a:cxn>
                <a:cxn ang="T14">
                  <a:pos x="T8" y="T9"/>
                </a:cxn>
              </a:cxnLst>
              <a:rect l="T15" t="T16" r="T17" b="T18"/>
              <a:pathLst>
                <a:path w="1653" h="1523">
                  <a:moveTo>
                    <a:pt x="0" y="1523"/>
                  </a:moveTo>
                  <a:lnTo>
                    <a:pt x="0" y="982"/>
                  </a:lnTo>
                  <a:lnTo>
                    <a:pt x="1099" y="977"/>
                  </a:lnTo>
                  <a:lnTo>
                    <a:pt x="1099" y="0"/>
                  </a:lnTo>
                  <a:lnTo>
                    <a:pt x="1653" y="0"/>
                  </a:lnTo>
                </a:path>
              </a:pathLst>
            </a:custGeom>
            <a:noFill/>
            <a:ln w="38100" cap="flat" cmpd="sng">
              <a:solidFill>
                <a:srgbClr val="FF0000"/>
              </a:solidFill>
              <a:prstDash val="solid"/>
              <a:round/>
              <a:headEnd/>
              <a:tailEnd/>
            </a:ln>
            <a:scene3d>
              <a:camera prst="legacyObliqueTopRight"/>
              <a:lightRig rig="legacyFlat3" dir="b"/>
            </a:scene3d>
            <a:sp3d extrusionH="430200" prstMaterial="legacyMatte">
              <a:bevelT w="13500" h="13500" prst="angle"/>
              <a:bevelB w="13500" h="13500" prst="angle"/>
              <a:extrusionClr>
                <a:srgbClr val="FF0000"/>
              </a:extrusionClr>
              <a:contourClr>
                <a:srgbClr val="FF0000"/>
              </a:contour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en-US"/>
            </a:p>
          </p:txBody>
        </p:sp>
      </p:grpSp>
      <p:sp>
        <p:nvSpPr>
          <p:cNvPr id="43" name="Line 45"/>
          <p:cNvSpPr>
            <a:spLocks noChangeShapeType="1"/>
          </p:cNvSpPr>
          <p:nvPr/>
        </p:nvSpPr>
        <p:spPr bwMode="auto">
          <a:xfrm>
            <a:off x="3074988" y="3946525"/>
            <a:ext cx="769937" cy="0"/>
          </a:xfrm>
          <a:prstGeom prst="line">
            <a:avLst/>
          </a:prstGeom>
          <a:noFill/>
          <a:ln w="38100">
            <a:solidFill>
              <a:schemeClr val="accent2"/>
            </a:solidFill>
            <a:round/>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909E8E84-426E-40DD-AFC4-6F175D3DCCD1}">
              <a14:hiddenFill xmlns:a14="http://schemas.microsoft.com/office/drawing/2010/main">
                <a:noFill/>
              </a14:hiddenFill>
            </a:ext>
          </a:extLst>
        </p:spPr>
        <p:txBody>
          <a:bodyPr wrap="none" anchor="ctr">
            <a:flatTx/>
          </a:bodyPr>
          <a:lstStyle/>
          <a:p>
            <a:endParaRPr lang="en-US"/>
          </a:p>
        </p:txBody>
      </p:sp>
      <p:sp>
        <p:nvSpPr>
          <p:cNvPr id="44" name="Rectangle 46"/>
          <p:cNvSpPr>
            <a:spLocks noChangeArrowheads="1"/>
          </p:cNvSpPr>
          <p:nvPr/>
        </p:nvSpPr>
        <p:spPr bwMode="auto">
          <a:xfrm>
            <a:off x="2628900" y="458904"/>
            <a:ext cx="4702175" cy="585788"/>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3200" dirty="0">
                <a:latin typeface="+mj-lt"/>
                <a:ea typeface="宋体" pitchFamily="2" charset="-122"/>
              </a:rPr>
              <a:t>What is SQL tuning?</a:t>
            </a:r>
          </a:p>
        </p:txBody>
      </p:sp>
      <p:sp>
        <p:nvSpPr>
          <p:cNvPr id="45" name="TextBox 44"/>
          <p:cNvSpPr txBox="1">
            <a:spLocks noChangeArrowheads="1"/>
          </p:cNvSpPr>
          <p:nvPr/>
        </p:nvSpPr>
        <p:spPr bwMode="auto">
          <a:xfrm>
            <a:off x="3471863" y="5656263"/>
            <a:ext cx="1508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en-US"/>
              <a:t>Plans Maze</a:t>
            </a:r>
          </a:p>
        </p:txBody>
      </p:sp>
      <p:sp>
        <p:nvSpPr>
          <p:cNvPr id="46" name="TextBox 46"/>
          <p:cNvSpPr txBox="1">
            <a:spLocks noChangeArrowheads="1"/>
          </p:cNvSpPr>
          <p:nvPr/>
        </p:nvSpPr>
        <p:spPr bwMode="auto">
          <a:xfrm>
            <a:off x="7456488" y="2079625"/>
            <a:ext cx="1508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en-US"/>
              <a:t>Same result</a:t>
            </a:r>
          </a:p>
        </p:txBody>
      </p:sp>
      <p:sp>
        <p:nvSpPr>
          <p:cNvPr id="47" name="TextBox 47"/>
          <p:cNvSpPr txBox="1">
            <a:spLocks noChangeArrowheads="1"/>
          </p:cNvSpPr>
          <p:nvPr/>
        </p:nvSpPr>
        <p:spPr bwMode="auto">
          <a:xfrm>
            <a:off x="127000" y="5049838"/>
            <a:ext cx="92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r>
              <a:rPr lang="en-US" altLang="en-US"/>
              <a:t>SQL</a:t>
            </a:r>
          </a:p>
        </p:txBody>
      </p:sp>
    </p:spTree>
    <p:extLst>
      <p:ext uri="{BB962C8B-B14F-4D97-AF65-F5344CB8AC3E}">
        <p14:creationId xmlns:p14="http://schemas.microsoft.com/office/powerpoint/2010/main" val="79730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1" presetClass="entr" presetSubtype="0" fill="hold" nodeType="clickEffect">
                                  <p:stCondLst>
                                    <p:cond delay="0"/>
                                  </p:stCondLst>
                                  <p:childTnLst>
                                    <p:set>
                                      <p:cBhvr>
                                        <p:cTn id="10" dur="500">
                                          <p:stCondLst>
                                            <p:cond delay="0"/>
                                          </p:stCondLst>
                                        </p:cTn>
                                        <p:tgtEl>
                                          <p:spTgt spid="8"/>
                                        </p:tgtEl>
                                        <p:attrNameLst>
                                          <p:attrName>style.visibility</p:attrName>
                                        </p:attrNameLst>
                                      </p:cBhvr>
                                      <p:to>
                                        <p:strVal val="visible"/>
                                      </p:to>
                                    </p:set>
                                  </p:childTnLst>
                                  <p:subTnLst>
                                    <p:set>
                                      <p:cBhvr override="childStyle">
                                        <p:cTn dur="1" fill="hold" display="0" masterRel="sameClick" afterEffect="1">
                                          <p:stCondLst>
                                            <p:cond evt="end" delay="0">
                                              <p:tn val="9"/>
                                            </p:cond>
                                          </p:stCondLst>
                                        </p:cTn>
                                        <p:tgtEl>
                                          <p:spTgt spid="8"/>
                                        </p:tgtEl>
                                        <p:attrNameLst>
                                          <p:attrName>style.visibility</p:attrName>
                                        </p:attrNameLst>
                                      </p:cBhvr>
                                      <p:to>
                                        <p:strVal val="hidden"/>
                                      </p:to>
                                    </p:set>
                                  </p:subTnLst>
                                </p:cTn>
                              </p:par>
                            </p:childTnLst>
                          </p:cTn>
                        </p:par>
                        <p:par>
                          <p:cTn id="11" fill="hold">
                            <p:stCondLst>
                              <p:cond delay="500"/>
                            </p:stCondLst>
                            <p:childTnLst>
                              <p:par>
                                <p:cTn id="12" presetID="11" presetClass="entr" presetSubtype="0" fill="hold" nodeType="afterEffect">
                                  <p:stCondLst>
                                    <p:cond delay="0"/>
                                  </p:stCondLst>
                                  <p:childTnLst>
                                    <p:set>
                                      <p:cBhvr>
                                        <p:cTn id="13" dur="500">
                                          <p:stCondLst>
                                            <p:cond delay="0"/>
                                          </p:stCondLst>
                                        </p:cTn>
                                        <p:tgtEl>
                                          <p:spTgt spid="12"/>
                                        </p:tgtEl>
                                        <p:attrNameLst>
                                          <p:attrName>style.visibility</p:attrName>
                                        </p:attrNameLst>
                                      </p:cBhvr>
                                      <p:to>
                                        <p:strVal val="visible"/>
                                      </p:to>
                                    </p:set>
                                  </p:childTnLst>
                                  <p:subTnLst>
                                    <p:set>
                                      <p:cBhvr override="childStyle">
                                        <p:cTn dur="1" fill="hold" display="0" masterRel="sameClick" afterEffect="1">
                                          <p:stCondLst>
                                            <p:cond evt="end" delay="0">
                                              <p:tn val="12"/>
                                            </p:cond>
                                          </p:stCondLst>
                                        </p:cTn>
                                        <p:tgtEl>
                                          <p:spTgt spid="12"/>
                                        </p:tgtEl>
                                        <p:attrNameLst>
                                          <p:attrName>style.visibility</p:attrName>
                                        </p:attrNameLst>
                                      </p:cBhvr>
                                      <p:to>
                                        <p:strVal val="hidden"/>
                                      </p:to>
                                    </p:set>
                                  </p:subTnLst>
                                </p:cTn>
                              </p:par>
                            </p:childTnLst>
                          </p:cTn>
                        </p:par>
                        <p:par>
                          <p:cTn id="14" fill="hold">
                            <p:stCondLst>
                              <p:cond delay="1000"/>
                            </p:stCondLst>
                            <p:childTnLst>
                              <p:par>
                                <p:cTn id="15" presetID="11" presetClass="entr" presetSubtype="0" fill="hold" nodeType="afterEffect">
                                  <p:stCondLst>
                                    <p:cond delay="0"/>
                                  </p:stCondLst>
                                  <p:childTnLst>
                                    <p:set>
                                      <p:cBhvr>
                                        <p:cTn id="16" dur="500">
                                          <p:stCondLst>
                                            <p:cond delay="0"/>
                                          </p:stCondLst>
                                        </p:cTn>
                                        <p:tgtEl>
                                          <p:spTgt spid="16"/>
                                        </p:tgtEl>
                                        <p:attrNameLst>
                                          <p:attrName>style.visibility</p:attrName>
                                        </p:attrNameLst>
                                      </p:cBhvr>
                                      <p:to>
                                        <p:strVal val="visible"/>
                                      </p:to>
                                    </p:set>
                                  </p:childTnLst>
                                  <p:subTnLst>
                                    <p:set>
                                      <p:cBhvr override="childStyle">
                                        <p:cTn dur="1" fill="hold" display="0" masterRel="sameClick" afterEffect="1">
                                          <p:stCondLst>
                                            <p:cond evt="end" delay="0">
                                              <p:tn val="15"/>
                                            </p:cond>
                                          </p:stCondLst>
                                        </p:cTn>
                                        <p:tgtEl>
                                          <p:spTgt spid="16"/>
                                        </p:tgtEl>
                                        <p:attrNameLst>
                                          <p:attrName>style.visibility</p:attrName>
                                        </p:attrNameLst>
                                      </p:cBhvr>
                                      <p:to>
                                        <p:strVal val="hidden"/>
                                      </p:to>
                                    </p:set>
                                  </p:subTnLst>
                                </p:cTn>
                              </p:par>
                            </p:childTnLst>
                          </p:cTn>
                        </p:par>
                        <p:par>
                          <p:cTn id="17" fill="hold">
                            <p:stCondLst>
                              <p:cond delay="1500"/>
                            </p:stCondLst>
                            <p:childTnLst>
                              <p:par>
                                <p:cTn id="18" presetID="11" presetClass="entr" presetSubtype="0" fill="hold" nodeType="afterEffect">
                                  <p:stCondLst>
                                    <p:cond delay="0"/>
                                  </p:stCondLst>
                                  <p:childTnLst>
                                    <p:set>
                                      <p:cBhvr>
                                        <p:cTn id="19" dur="500">
                                          <p:stCondLst>
                                            <p:cond delay="0"/>
                                          </p:stCondLst>
                                        </p:cTn>
                                        <p:tgtEl>
                                          <p:spTgt spid="39"/>
                                        </p:tgtEl>
                                        <p:attrNameLst>
                                          <p:attrName>style.visibility</p:attrName>
                                        </p:attrNameLst>
                                      </p:cBhvr>
                                      <p:to>
                                        <p:strVal val="visible"/>
                                      </p:to>
                                    </p:se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dissolv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57400" y="484932"/>
            <a:ext cx="5597688" cy="54864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How to process a join table ? </a:t>
            </a:r>
          </a:p>
        </p:txBody>
      </p:sp>
      <p:sp>
        <p:nvSpPr>
          <p:cNvPr id="3" name="Rectangle 2"/>
          <p:cNvSpPr/>
          <p:nvPr/>
        </p:nvSpPr>
        <p:spPr>
          <a:xfrm>
            <a:off x="631372" y="1830326"/>
            <a:ext cx="3775166" cy="584775"/>
          </a:xfrm>
          <a:prstGeom prst="rect">
            <a:avLst/>
          </a:prstGeom>
        </p:spPr>
        <p:txBody>
          <a:bodyPr wrap="square">
            <a:spAutoFit/>
          </a:bodyPr>
          <a:lstStyle/>
          <a:p>
            <a:r>
              <a:rPr lang="en-US" b="1" dirty="0"/>
              <a:t>SELECT A.KEY, B.KEY FROM A, B </a:t>
            </a:r>
          </a:p>
          <a:p>
            <a:r>
              <a:rPr lang="en-US" b="1" dirty="0"/>
              <a:t>	WHERE A.KEY=B.KEY </a:t>
            </a:r>
            <a:endParaRPr lang="en-US" dirty="0"/>
          </a:p>
        </p:txBody>
      </p:sp>
      <p:sp>
        <p:nvSpPr>
          <p:cNvPr id="4" name="TextBox 3"/>
          <p:cNvSpPr txBox="1"/>
          <p:nvPr/>
        </p:nvSpPr>
        <p:spPr bwMode="auto">
          <a:xfrm>
            <a:off x="949234" y="3387634"/>
            <a:ext cx="452846" cy="365357"/>
          </a:xfrm>
          <a:prstGeom prst="rect">
            <a:avLst/>
          </a:prstGeom>
          <a:noFill/>
          <a:ln w="9525">
            <a:noFill/>
            <a:miter lim="800000"/>
            <a:headEnd/>
            <a:tailEnd/>
          </a:ln>
        </p:spPr>
        <p:txBody>
          <a:bodyPr wrap="square" lIns="90000" tIns="46800" rIns="90000" bIns="46800" rtlCol="0">
            <a:spAutoFit/>
          </a:bodyPr>
          <a:lstStyle/>
          <a:p>
            <a:pPr>
              <a:lnSpc>
                <a:spcPct val="110000"/>
              </a:lnSpc>
              <a:spcAft>
                <a:spcPts val="600"/>
              </a:spcAft>
            </a:pPr>
            <a:endParaRPr lang="en-US" sz="1600" baseline="0" dirty="0"/>
          </a:p>
        </p:txBody>
      </p:sp>
      <p:grpSp>
        <p:nvGrpSpPr>
          <p:cNvPr id="5" name="Group 4"/>
          <p:cNvGrpSpPr/>
          <p:nvPr/>
        </p:nvGrpSpPr>
        <p:grpSpPr>
          <a:xfrm>
            <a:off x="452846" y="2841711"/>
            <a:ext cx="3692434" cy="2391013"/>
            <a:chOff x="814977" y="2798168"/>
            <a:chExt cx="3373846" cy="2391013"/>
          </a:xfrm>
          <a:effectLst>
            <a:outerShdw blurRad="50800" dist="38100" dir="5400000" algn="t" rotWithShape="0">
              <a:prstClr val="black">
                <a:alpha val="40000"/>
              </a:prstClr>
            </a:outerShdw>
          </a:effectLst>
        </p:grpSpPr>
        <p:pic>
          <p:nvPicPr>
            <p:cNvPr id="6" name="Picture 8" descr="http://www.stijf.com/wordpress/wp-content/uploads/Nested%20Loops.jpg"/>
            <p:cNvPicPr>
              <a:picLocks noChangeAspect="1" noChangeArrowheads="1"/>
            </p:cNvPicPr>
            <p:nvPr/>
          </p:nvPicPr>
          <p:blipFill>
            <a:blip r:embed="rId2" cstate="print"/>
            <a:srcRect/>
            <a:stretch>
              <a:fillRect/>
            </a:stretch>
          </p:blipFill>
          <p:spPr bwMode="auto">
            <a:xfrm>
              <a:off x="814977" y="3153138"/>
              <a:ext cx="3373846" cy="2036043"/>
            </a:xfrm>
            <a:prstGeom prst="rect">
              <a:avLst/>
            </a:prstGeom>
            <a:noFill/>
            <a:ln>
              <a:noFill/>
            </a:ln>
          </p:spPr>
        </p:pic>
        <p:sp>
          <p:nvSpPr>
            <p:cNvPr id="7" name="Rectangle 6"/>
            <p:cNvSpPr/>
            <p:nvPr/>
          </p:nvSpPr>
          <p:spPr>
            <a:xfrm>
              <a:off x="1755885" y="2798168"/>
              <a:ext cx="1539204" cy="338554"/>
            </a:xfrm>
            <a:prstGeom prst="rect">
              <a:avLst/>
            </a:prstGeom>
            <a:ln>
              <a:noFill/>
            </a:ln>
          </p:spPr>
          <p:txBody>
            <a:bodyPr wrap="none">
              <a:spAutoFit/>
            </a:bodyPr>
            <a:lstStyle/>
            <a:p>
              <a:r>
                <a:rPr lang="en-CA" b="1" dirty="0"/>
                <a:t>Nested Loops</a:t>
              </a:r>
            </a:p>
          </p:txBody>
        </p:sp>
      </p:grpSp>
      <p:grpSp>
        <p:nvGrpSpPr>
          <p:cNvPr id="8" name="Group 7"/>
          <p:cNvGrpSpPr/>
          <p:nvPr/>
        </p:nvGrpSpPr>
        <p:grpSpPr>
          <a:xfrm>
            <a:off x="4568371" y="1465758"/>
            <a:ext cx="3835399" cy="2198314"/>
            <a:chOff x="4699000" y="1500592"/>
            <a:chExt cx="3835399" cy="2198314"/>
          </a:xfrm>
          <a:effectLst>
            <a:outerShdw blurRad="50800" dist="38100" dir="5400000" algn="t" rotWithShape="0">
              <a:prstClr val="black">
                <a:alpha val="40000"/>
              </a:prstClr>
            </a:outerShdw>
          </a:effectLst>
        </p:grpSpPr>
        <p:pic>
          <p:nvPicPr>
            <p:cNvPr id="9" name="Picture 10" descr="http://www.stijf.com/wordpress/wp-content/uploads/Hash.jpg"/>
            <p:cNvPicPr>
              <a:picLocks noChangeAspect="1" noChangeArrowheads="1"/>
            </p:cNvPicPr>
            <p:nvPr/>
          </p:nvPicPr>
          <p:blipFill>
            <a:blip r:embed="rId3" cstate="print"/>
            <a:srcRect/>
            <a:stretch>
              <a:fillRect/>
            </a:stretch>
          </p:blipFill>
          <p:spPr bwMode="auto">
            <a:xfrm>
              <a:off x="4699000" y="1891619"/>
              <a:ext cx="3835399" cy="1807287"/>
            </a:xfrm>
            <a:prstGeom prst="rect">
              <a:avLst/>
            </a:prstGeom>
            <a:noFill/>
          </p:spPr>
        </p:pic>
        <p:sp>
          <p:nvSpPr>
            <p:cNvPr id="10" name="Rectangle 9"/>
            <p:cNvSpPr/>
            <p:nvPr/>
          </p:nvSpPr>
          <p:spPr>
            <a:xfrm>
              <a:off x="6271595" y="1500592"/>
              <a:ext cx="1164101" cy="338554"/>
            </a:xfrm>
            <a:prstGeom prst="rect">
              <a:avLst/>
            </a:prstGeom>
          </p:spPr>
          <p:txBody>
            <a:bodyPr wrap="none">
              <a:spAutoFit/>
            </a:bodyPr>
            <a:lstStyle/>
            <a:p>
              <a:r>
                <a:rPr lang="en-CA" b="1" dirty="0"/>
                <a:t>Hash Join</a:t>
              </a:r>
            </a:p>
          </p:txBody>
        </p:sp>
      </p:grpSp>
      <p:grpSp>
        <p:nvGrpSpPr>
          <p:cNvPr id="11" name="Group 10"/>
          <p:cNvGrpSpPr/>
          <p:nvPr/>
        </p:nvGrpSpPr>
        <p:grpSpPr>
          <a:xfrm>
            <a:off x="4571999" y="3921575"/>
            <a:ext cx="3805645" cy="1939294"/>
            <a:chOff x="4600844" y="4078329"/>
            <a:chExt cx="4178948" cy="2043344"/>
          </a:xfrm>
          <a:effectLst>
            <a:outerShdw blurRad="50800" dist="38100" dir="5400000" algn="t" rotWithShape="0">
              <a:prstClr val="black">
                <a:alpha val="40000"/>
              </a:prstClr>
            </a:outerShdw>
          </a:effectLst>
        </p:grpSpPr>
        <p:pic>
          <p:nvPicPr>
            <p:cNvPr id="12" name="Picture 12" descr="http://www.stijf.com/wordpress/wp-content/uploads/Merge.jpg"/>
            <p:cNvPicPr>
              <a:picLocks noChangeAspect="1" noChangeArrowheads="1"/>
            </p:cNvPicPr>
            <p:nvPr/>
          </p:nvPicPr>
          <p:blipFill>
            <a:blip r:embed="rId4" cstate="print"/>
            <a:srcRect/>
            <a:stretch>
              <a:fillRect/>
            </a:stretch>
          </p:blipFill>
          <p:spPr bwMode="auto">
            <a:xfrm>
              <a:off x="4600844" y="4504693"/>
              <a:ext cx="4178948" cy="1616980"/>
            </a:xfrm>
            <a:prstGeom prst="rect">
              <a:avLst/>
            </a:prstGeom>
            <a:noFill/>
          </p:spPr>
        </p:pic>
        <p:sp>
          <p:nvSpPr>
            <p:cNvPr id="13" name="Rectangle 12"/>
            <p:cNvSpPr/>
            <p:nvPr/>
          </p:nvSpPr>
          <p:spPr>
            <a:xfrm>
              <a:off x="6263041" y="4078329"/>
              <a:ext cx="1268296" cy="338554"/>
            </a:xfrm>
            <a:prstGeom prst="rect">
              <a:avLst/>
            </a:prstGeom>
          </p:spPr>
          <p:txBody>
            <a:bodyPr wrap="none">
              <a:spAutoFit/>
            </a:bodyPr>
            <a:lstStyle/>
            <a:p>
              <a:r>
                <a:rPr lang="en-CA" b="1" dirty="0"/>
                <a:t>Merge Join</a:t>
              </a:r>
            </a:p>
          </p:txBody>
        </p:sp>
      </p:grpSp>
    </p:spTree>
    <p:extLst>
      <p:ext uri="{BB962C8B-B14F-4D97-AF65-F5344CB8AC3E}">
        <p14:creationId xmlns:p14="http://schemas.microsoft.com/office/powerpoint/2010/main" val="5216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E3C6CF1-91A8-4AE6-9A4E-07C43E91CB90}" vid="{843125C9-8F73-4AC5-921C-19C871A580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2248</TotalTime>
  <Words>2437</Words>
  <Application>Microsoft Office PowerPoint</Application>
  <PresentationFormat>全屏显示(4:3)</PresentationFormat>
  <Paragraphs>607</Paragraphs>
  <Slides>48</Slides>
  <Notes>2</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75" baseType="lpstr">
      <vt:lpstr>&amp;quot</vt:lpstr>
      <vt:lpstr>Arial Unicode MS</vt:lpstr>
      <vt:lpstr>Menlo</vt:lpstr>
      <vt:lpstr>Microsoft JhengHei</vt:lpstr>
      <vt:lpstr>Monotype Sorts</vt:lpstr>
      <vt:lpstr>MS Gothic</vt:lpstr>
      <vt:lpstr>ＭＳ Ｐゴシック</vt:lpstr>
      <vt:lpstr>新細明體</vt:lpstr>
      <vt:lpstr>新細明體</vt:lpstr>
      <vt:lpstr>Times-Roman</vt:lpstr>
      <vt:lpstr>等线</vt:lpstr>
      <vt:lpstr>全真粗圓體</vt:lpstr>
      <vt:lpstr>宋体</vt:lpstr>
      <vt:lpstr>宋体</vt:lpstr>
      <vt:lpstr>Arial</vt:lpstr>
      <vt:lpstr>Arial Black</vt:lpstr>
      <vt:lpstr>Calibri</vt:lpstr>
      <vt:lpstr>Calibri Light</vt:lpstr>
      <vt:lpstr>Courier New</vt:lpstr>
      <vt:lpstr>Impact</vt:lpstr>
      <vt:lpstr>Nyala</vt:lpstr>
      <vt:lpstr>Open Sans</vt:lpstr>
      <vt:lpstr>Times New Roman</vt:lpstr>
      <vt:lpstr>Verdana</vt:lpstr>
      <vt:lpstr>Wingdings</vt:lpstr>
      <vt:lpstr>Theme1</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Irene</dc:creator>
  <cp:lastModifiedBy>sdfdf</cp:lastModifiedBy>
  <cp:revision>203</cp:revision>
  <dcterms:created xsi:type="dcterms:W3CDTF">2016-10-06T02:38:00Z</dcterms:created>
  <dcterms:modified xsi:type="dcterms:W3CDTF">2019-06-01T01:30:16Z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