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3"/>
  </p:notesMasterIdLst>
  <p:sldIdLst>
    <p:sldId id="281" r:id="rId3"/>
    <p:sldId id="283" r:id="rId4"/>
    <p:sldId id="284" r:id="rId5"/>
    <p:sldId id="285" r:id="rId6"/>
    <p:sldId id="291" r:id="rId7"/>
    <p:sldId id="292" r:id="rId8"/>
    <p:sldId id="293" r:id="rId9"/>
    <p:sldId id="294"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3" autoAdjust="0"/>
    <p:restoredTop sz="94660"/>
  </p:normalViewPr>
  <p:slideViewPr>
    <p:cSldViewPr snapToGrid="0">
      <p:cViewPr varScale="1">
        <p:scale>
          <a:sx n="61" d="100"/>
          <a:sy n="61"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VISA and </a:t>
            </a:r>
            <a:r>
              <a:rPr lang="en-US" sz="1800" b="0" i="0" baseline="0" dirty="0" err="1" smtClean="0">
                <a:effectLst/>
              </a:rPr>
              <a:t>Mastercard</a:t>
            </a:r>
            <a:r>
              <a:rPr lang="en-US" sz="1800" b="0" i="0" baseline="0" dirty="0" smtClean="0">
                <a:effectLst/>
              </a:rPr>
              <a:t> Annual Net Income</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VISA</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2012</c:v>
                </c:pt>
                <c:pt idx="1">
                  <c:v>2013</c:v>
                </c:pt>
                <c:pt idx="2">
                  <c:v>2014</c:v>
                </c:pt>
                <c:pt idx="3">
                  <c:v>2015</c:v>
                </c:pt>
                <c:pt idx="4">
                  <c:v>2016</c:v>
                </c:pt>
              </c:numCache>
            </c:numRef>
          </c:cat>
          <c:val>
            <c:numRef>
              <c:f>Sheet1!$B$2:$B$6</c:f>
              <c:numCache>
                <c:formatCode>#,##0</c:formatCode>
                <c:ptCount val="5"/>
                <c:pt idx="0">
                  <c:v>2144</c:v>
                </c:pt>
                <c:pt idx="1">
                  <c:v>4980</c:v>
                </c:pt>
                <c:pt idx="2">
                  <c:v>5438</c:v>
                </c:pt>
                <c:pt idx="3">
                  <c:v>6328</c:v>
                </c:pt>
                <c:pt idx="4">
                  <c:v>5991</c:v>
                </c:pt>
              </c:numCache>
            </c:numRef>
          </c:val>
        </c:ser>
        <c:ser>
          <c:idx val="1"/>
          <c:order val="1"/>
          <c:tx>
            <c:strRef>
              <c:f>Sheet1!$C$1</c:f>
              <c:strCache>
                <c:ptCount val="1"/>
                <c:pt idx="0">
                  <c:v>Mastercard</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2012</c:v>
                </c:pt>
                <c:pt idx="1">
                  <c:v>2013</c:v>
                </c:pt>
                <c:pt idx="2">
                  <c:v>2014</c:v>
                </c:pt>
                <c:pt idx="3">
                  <c:v>2015</c:v>
                </c:pt>
                <c:pt idx="4">
                  <c:v>2016</c:v>
                </c:pt>
              </c:numCache>
            </c:numRef>
          </c:cat>
          <c:val>
            <c:numRef>
              <c:f>Sheet1!$C$2:$C$6</c:f>
              <c:numCache>
                <c:formatCode>#,##0</c:formatCode>
                <c:ptCount val="5"/>
                <c:pt idx="0">
                  <c:v>2759</c:v>
                </c:pt>
                <c:pt idx="1">
                  <c:v>3116</c:v>
                </c:pt>
                <c:pt idx="2">
                  <c:v>3617</c:v>
                </c:pt>
                <c:pt idx="3">
                  <c:v>3808</c:v>
                </c:pt>
                <c:pt idx="4">
                  <c:v>4059</c:v>
                </c:pt>
              </c:numCache>
            </c:numRef>
          </c:val>
        </c:ser>
        <c:dLbls>
          <c:showLegendKey val="0"/>
          <c:showVal val="0"/>
          <c:showCatName val="0"/>
          <c:showSerName val="0"/>
          <c:showPercent val="0"/>
          <c:showBubbleSize val="0"/>
        </c:dLbls>
        <c:gapWidth val="219"/>
        <c:overlap val="-27"/>
        <c:axId val="506275616"/>
        <c:axId val="506276008"/>
      </c:barChart>
      <c:catAx>
        <c:axId val="50627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276008"/>
        <c:crosses val="autoZero"/>
        <c:auto val="1"/>
        <c:lblAlgn val="ctr"/>
        <c:lblOffset val="100"/>
        <c:noMultiLvlLbl val="0"/>
      </c:catAx>
      <c:valAx>
        <c:axId val="506276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275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8D09B-359B-4DCE-ADFF-572522A2E03D}" type="datetimeFigureOut">
              <a:rPr lang="en-US" smtClean="0"/>
              <a:t>12/12/2017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F3234-E286-4449-98A4-30A532DFA323}" type="slidenum">
              <a:rPr lang="en-US" smtClean="0"/>
              <a:t>‹#›</a:t>
            </a:fld>
            <a:endParaRPr lang="en-US"/>
          </a:p>
        </p:txBody>
      </p:sp>
    </p:spTree>
    <p:extLst>
      <p:ext uri="{BB962C8B-B14F-4D97-AF65-F5344CB8AC3E}">
        <p14:creationId xmlns:p14="http://schemas.microsoft.com/office/powerpoint/2010/main" val="62106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38F4BC6-6429-4D11-BAA6-8CFDFC27982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D12A212-48B1-49AD-B99A-5C93B549D419}" type="slidenum">
              <a:rPr lang="en-US" smtClean="0"/>
              <a:t>‹#›</a:t>
            </a:fld>
            <a:endParaRPr lang="en-US"/>
          </a:p>
        </p:txBody>
      </p:sp>
    </p:spTree>
    <p:extLst>
      <p:ext uri="{BB962C8B-B14F-4D97-AF65-F5344CB8AC3E}">
        <p14:creationId xmlns:p14="http://schemas.microsoft.com/office/powerpoint/2010/main" val="203763306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7958667" y="6488113"/>
            <a:ext cx="3492500" cy="279400"/>
          </a:xfrm>
          <a:prstGeom prst="rect">
            <a:avLst/>
          </a:prstGeom>
          <a:noFill/>
          <a:ln w="9525">
            <a:noFill/>
            <a:miter lim="800000"/>
            <a:headEnd/>
            <a:tailEnd/>
          </a:ln>
          <a:effectLst/>
        </p:spPr>
        <p:txBody>
          <a:bodyPr lIns="78540" tIns="39248" rIns="78540" bIns="39248"/>
          <a:lstStyle>
            <a:defPPr>
              <a:defRPr lang="en-GB"/>
            </a:defPPr>
            <a:lvl1pPr algn="r" rtl="0" fontAlgn="base">
              <a:spcBef>
                <a:spcPct val="0"/>
              </a:spcBef>
              <a:spcAft>
                <a:spcPct val="0"/>
              </a:spcAft>
              <a:defRPr sz="1100" b="1" kern="1200">
                <a:solidFill>
                  <a:schemeClr val="accent3">
                    <a:lumMod val="65000"/>
                  </a:schemeClr>
                </a:solidFill>
                <a:latin typeface="Arial" charset="0"/>
                <a:ea typeface="ＭＳ Ｐゴシック"/>
                <a:cs typeface="ＭＳ Ｐゴシック"/>
              </a:defRPr>
            </a:lvl1pPr>
            <a:lvl2pPr marL="457200" algn="l" rtl="0" fontAlgn="base">
              <a:spcBef>
                <a:spcPct val="0"/>
              </a:spcBef>
              <a:spcAft>
                <a:spcPct val="0"/>
              </a:spcAft>
              <a:defRPr sz="1200" b="1" kern="1200">
                <a:solidFill>
                  <a:schemeClr val="tx1"/>
                </a:solidFill>
                <a:latin typeface="Arial" charset="0"/>
                <a:ea typeface="ＭＳ Ｐゴシック"/>
                <a:cs typeface="ＭＳ Ｐゴシック"/>
              </a:defRPr>
            </a:lvl2pPr>
            <a:lvl3pPr marL="914400" algn="l" rtl="0" fontAlgn="base">
              <a:spcBef>
                <a:spcPct val="0"/>
              </a:spcBef>
              <a:spcAft>
                <a:spcPct val="0"/>
              </a:spcAft>
              <a:defRPr sz="1200" b="1"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1200" b="1"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1200" b="1" kern="1200">
                <a:solidFill>
                  <a:schemeClr val="tx1"/>
                </a:solidFill>
                <a:latin typeface="Arial" charset="0"/>
                <a:ea typeface="ＭＳ Ｐゴシック"/>
                <a:cs typeface="ＭＳ Ｐゴシック"/>
              </a:defRPr>
            </a:lvl5pPr>
            <a:lvl6pPr marL="2286000" algn="l" defTabSz="914400" rtl="0" eaLnBrk="1" latinLnBrk="0" hangingPunct="1">
              <a:defRPr sz="1200" b="1" kern="1200">
                <a:solidFill>
                  <a:schemeClr val="tx1"/>
                </a:solidFill>
                <a:latin typeface="Arial" charset="0"/>
                <a:ea typeface="ＭＳ Ｐゴシック"/>
                <a:cs typeface="ＭＳ Ｐゴシック"/>
              </a:defRPr>
            </a:lvl6pPr>
            <a:lvl7pPr marL="2743200" algn="l" defTabSz="914400" rtl="0" eaLnBrk="1" latinLnBrk="0" hangingPunct="1">
              <a:defRPr sz="1200" b="1" kern="1200">
                <a:solidFill>
                  <a:schemeClr val="tx1"/>
                </a:solidFill>
                <a:latin typeface="Arial" charset="0"/>
                <a:ea typeface="ＭＳ Ｐゴシック"/>
                <a:cs typeface="ＭＳ Ｐゴシック"/>
              </a:defRPr>
            </a:lvl7pPr>
            <a:lvl8pPr marL="3200400" algn="l" defTabSz="914400" rtl="0" eaLnBrk="1" latinLnBrk="0" hangingPunct="1">
              <a:defRPr sz="1200" b="1" kern="1200">
                <a:solidFill>
                  <a:schemeClr val="tx1"/>
                </a:solidFill>
                <a:latin typeface="Arial" charset="0"/>
                <a:ea typeface="ＭＳ Ｐゴシック"/>
                <a:cs typeface="ＭＳ Ｐゴシック"/>
              </a:defRPr>
            </a:lvl8pPr>
            <a:lvl9pPr marL="3657600" algn="l" defTabSz="914400" rtl="0" eaLnBrk="1" latinLnBrk="0" hangingPunct="1">
              <a:defRPr sz="1200" b="1" kern="1200">
                <a:solidFill>
                  <a:schemeClr val="tx1"/>
                </a:solidFill>
                <a:latin typeface="Arial" charset="0"/>
                <a:ea typeface="ＭＳ Ｐゴシック"/>
                <a:cs typeface="ＭＳ Ｐゴシック"/>
              </a:defRPr>
            </a:lvl9pPr>
          </a:lstStyle>
          <a:p>
            <a:pPr defTabSz="864781">
              <a:defRPr/>
            </a:pPr>
            <a:endParaRPr lang="en-GB" dirty="0">
              <a:solidFill>
                <a:srgbClr val="FFFFFF">
                  <a:lumMod val="65000"/>
                </a:srgbClr>
              </a:solidFill>
            </a:endParaRPr>
          </a:p>
        </p:txBody>
      </p:sp>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78007" y="1181105"/>
            <a:ext cx="10836919" cy="4973027"/>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3"/>
          <p:cNvSpPr>
            <a:spLocks noGrp="1"/>
          </p:cNvSpPr>
          <p:nvPr>
            <p:ph type="ftr" sz="quarter" idx="10"/>
          </p:nvPr>
        </p:nvSpPr>
        <p:spPr/>
        <p:txBody>
          <a:bodyPr/>
          <a:lstStyle>
            <a:lvl1pPr>
              <a:defRPr b="0"/>
            </a:lvl1pPr>
          </a:lstStyle>
          <a:p>
            <a:endParaRPr lang="en-GB">
              <a:solidFill>
                <a:srgbClr val="000000">
                  <a:tint val="75000"/>
                </a:srgbClr>
              </a:solidFill>
            </a:endParaRPr>
          </a:p>
        </p:txBody>
      </p:sp>
    </p:spTree>
    <p:extLst>
      <p:ext uri="{BB962C8B-B14F-4D97-AF65-F5344CB8AC3E}">
        <p14:creationId xmlns:p14="http://schemas.microsoft.com/office/powerpoint/2010/main" val="1142003113"/>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33" name="Background grid" hidden="1"/>
          <p:cNvGrpSpPr>
            <a:grpSpLocks/>
          </p:cNvGrpSpPr>
          <p:nvPr>
            <p:custDataLst>
              <p:tags r:id="rId3"/>
            </p:custDataLst>
          </p:nvPr>
        </p:nvGrpSpPr>
        <p:grpSpPr bwMode="gray">
          <a:xfrm>
            <a:off x="677543" y="294387"/>
            <a:ext cx="10840651" cy="6399899"/>
            <a:chOff x="363" y="196"/>
            <a:chExt cx="5808" cy="4261"/>
          </a:xfrm>
        </p:grpSpPr>
        <p:sp>
          <p:nvSpPr>
            <p:cNvPr id="34" name="Rectangle 7" hidden="1"/>
            <p:cNvSpPr>
              <a:spLocks noChangeArrowheads="1"/>
            </p:cNvSpPr>
            <p:nvPr userDrawn="1"/>
          </p:nvSpPr>
          <p:spPr bwMode="gray">
            <a:xfrm>
              <a:off x="1724" y="877"/>
              <a:ext cx="2177"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5" name="Rectangle 8" hidden="1"/>
            <p:cNvSpPr>
              <a:spLocks noChangeArrowheads="1"/>
            </p:cNvSpPr>
            <p:nvPr userDrawn="1"/>
          </p:nvSpPr>
          <p:spPr bwMode="gray">
            <a:xfrm>
              <a:off x="1724" y="2555"/>
              <a:ext cx="2177"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6" name="Rectangle 9" hidden="1"/>
            <p:cNvSpPr>
              <a:spLocks noChangeArrowheads="1"/>
            </p:cNvSpPr>
            <p:nvPr userDrawn="1"/>
          </p:nvSpPr>
          <p:spPr bwMode="gray">
            <a:xfrm>
              <a:off x="363" y="877"/>
              <a:ext cx="1179" cy="3266"/>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7" name="Rectangle 443" hidden="1"/>
            <p:cNvSpPr>
              <a:spLocks noChangeArrowheads="1"/>
            </p:cNvSpPr>
            <p:nvPr userDrawn="1"/>
          </p:nvSpPr>
          <p:spPr bwMode="gray">
            <a:xfrm>
              <a:off x="363" y="4279"/>
              <a:ext cx="2044" cy="178"/>
            </a:xfrm>
            <a:prstGeom prst="rect">
              <a:avLst/>
            </a:prstGeom>
            <a:noFill/>
            <a:ln w="9525">
              <a:solidFill>
                <a:srgbClr val="A5A6A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t">
              <a:noAutofit/>
            </a:bodyPr>
            <a:lstStyle/>
            <a:p>
              <a:pPr defTabSz="785298" eaLnBrk="0" fontAlgn="base" hangingPunct="0"/>
              <a:r>
                <a:rPr lang="en-GB" altLang="zh-TW" sz="900" dirty="0">
                  <a:solidFill>
                    <a:srgbClr val="A5A6A9"/>
                  </a:solidFill>
                  <a:ea typeface="SimHei"/>
                </a:rPr>
                <a:t>Delete grid from slide master prior to printing</a:t>
              </a:r>
            </a:p>
            <a:p>
              <a:pPr defTabSz="785298" eaLnBrk="0" fontAlgn="base" hangingPunct="0"/>
              <a:r>
                <a:rPr lang="en-GB" altLang="zh-TW" sz="900" b="1" dirty="0">
                  <a:solidFill>
                    <a:srgbClr val="A5A6A9"/>
                  </a:solidFill>
                  <a:ea typeface="SimHei"/>
                </a:rPr>
                <a:t>In 2010</a:t>
              </a:r>
              <a:r>
                <a:rPr lang="en-GB" altLang="zh-TW" sz="900" dirty="0">
                  <a:solidFill>
                    <a:srgbClr val="A5A6A9"/>
                  </a:solidFill>
                  <a:ea typeface="SimHei"/>
                </a:rPr>
                <a:t> select </a:t>
              </a:r>
              <a:r>
                <a:rPr lang="en-GB" altLang="zh-TW" sz="900" b="1" dirty="0">
                  <a:solidFill>
                    <a:srgbClr val="A5A6A9"/>
                  </a:solidFill>
                  <a:ea typeface="SimHei"/>
                </a:rPr>
                <a:t>View &gt; Slide Master</a:t>
              </a:r>
              <a:r>
                <a:rPr lang="en-GB" altLang="zh-TW" sz="900" dirty="0">
                  <a:solidFill>
                    <a:srgbClr val="A5A6A9"/>
                  </a:solidFill>
                  <a:ea typeface="SimHei"/>
                </a:rPr>
                <a:t> </a:t>
              </a:r>
              <a:r>
                <a:rPr lang="en-GB" altLang="zh-TW" sz="900" u="sng" dirty="0">
                  <a:solidFill>
                    <a:srgbClr val="A5A6A9"/>
                  </a:solidFill>
                  <a:ea typeface="SimHei"/>
                </a:rPr>
                <a:t>TWICE</a:t>
              </a:r>
              <a:r>
                <a:rPr lang="en-GB" altLang="zh-TW" sz="900" dirty="0">
                  <a:solidFill>
                    <a:srgbClr val="A5A6A9"/>
                  </a:solidFill>
                  <a:ea typeface="SimHei"/>
                </a:rPr>
                <a:t> to select/delete grid</a:t>
              </a:r>
            </a:p>
          </p:txBody>
        </p:sp>
        <p:sp>
          <p:nvSpPr>
            <p:cNvPr id="38" name="Rectangle 11" hidden="1"/>
            <p:cNvSpPr>
              <a:spLocks noChangeArrowheads="1"/>
            </p:cNvSpPr>
            <p:nvPr userDrawn="1"/>
          </p:nvSpPr>
          <p:spPr bwMode="gray">
            <a:xfrm>
              <a:off x="3992" y="877"/>
              <a:ext cx="2176"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9" name="Rectangle 12" hidden="1"/>
            <p:cNvSpPr>
              <a:spLocks noChangeArrowheads="1"/>
            </p:cNvSpPr>
            <p:nvPr userDrawn="1"/>
          </p:nvSpPr>
          <p:spPr bwMode="gray">
            <a:xfrm>
              <a:off x="3992" y="2555"/>
              <a:ext cx="2176"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40" name="Rectangle 446" hidden="1"/>
            <p:cNvSpPr>
              <a:spLocks noChangeArrowheads="1"/>
            </p:cNvSpPr>
            <p:nvPr userDrawn="1"/>
          </p:nvSpPr>
          <p:spPr bwMode="gray">
            <a:xfrm>
              <a:off x="5465" y="196"/>
              <a:ext cx="706" cy="363"/>
            </a:xfrm>
            <a:prstGeom prst="rect">
              <a:avLst/>
            </a:prstGeom>
            <a:noFill/>
            <a:ln w="3175">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857787" eaLnBrk="0" fontAlgn="base" hangingPunct="0"/>
              <a:r>
                <a:rPr lang="en-GB" altLang="zh-TW" sz="700" b="1" dirty="0">
                  <a:solidFill>
                    <a:srgbClr val="A6A6A6"/>
                  </a:solidFill>
                  <a:ea typeface="SimHei"/>
                </a:rPr>
                <a:t>Third party logo</a:t>
              </a:r>
            </a:p>
          </p:txBody>
        </p:sp>
      </p:grpSp>
      <p:sp>
        <p:nvSpPr>
          <p:cNvPr id="20" name="GPS number" hidden="1"/>
          <p:cNvSpPr txBox="1">
            <a:spLocks noChangeArrowheads="1"/>
          </p:cNvSpPr>
          <p:nvPr>
            <p:custDataLst>
              <p:tags r:id="rId4"/>
            </p:custDataLst>
          </p:nvPr>
        </p:nvSpPr>
        <p:spPr bwMode="gray">
          <a:xfrm rot="16200000">
            <a:off x="11632964" y="753794"/>
            <a:ext cx="914699" cy="12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b">
            <a:noAutofit/>
          </a:bodyPr>
          <a:lstStyle>
            <a:lvl1pPr defTabSz="901700">
              <a:spcBef>
                <a:spcPct val="50000"/>
              </a:spcBef>
              <a:defRPr sz="600" b="1" i="1">
                <a:solidFill>
                  <a:schemeClr val="tx1"/>
                </a:solidFill>
                <a:latin typeface="Arial" charset="0"/>
                <a:cs typeface="Arial" charset="0"/>
              </a:defRPr>
            </a:lvl1pPr>
            <a:lvl2pPr marL="781050" indent="-300038" defTabSz="901700">
              <a:spcBef>
                <a:spcPct val="50000"/>
              </a:spcBef>
              <a:defRPr sz="600" b="1" i="1">
                <a:solidFill>
                  <a:schemeClr val="tx1"/>
                </a:solidFill>
                <a:latin typeface="Arial" charset="0"/>
                <a:cs typeface="Arial" charset="0"/>
              </a:defRPr>
            </a:lvl2pPr>
            <a:lvl3pPr marL="1201738" indent="-241300" defTabSz="901700">
              <a:spcBef>
                <a:spcPct val="50000"/>
              </a:spcBef>
              <a:defRPr sz="600" b="1" i="1">
                <a:solidFill>
                  <a:schemeClr val="tx1"/>
                </a:solidFill>
                <a:latin typeface="Arial" charset="0"/>
                <a:cs typeface="Arial" charset="0"/>
              </a:defRPr>
            </a:lvl3pPr>
            <a:lvl4pPr marL="1682750" indent="-241300" defTabSz="901700">
              <a:spcBef>
                <a:spcPct val="50000"/>
              </a:spcBef>
              <a:defRPr sz="600" b="1" i="1">
                <a:solidFill>
                  <a:schemeClr val="tx1"/>
                </a:solidFill>
                <a:latin typeface="Arial" charset="0"/>
                <a:cs typeface="Arial" charset="0"/>
              </a:defRPr>
            </a:lvl4pPr>
            <a:lvl5pPr marL="2162175" indent="-241300" defTabSz="901700">
              <a:spcBef>
                <a:spcPct val="50000"/>
              </a:spcBef>
              <a:defRPr sz="600" b="1" i="1">
                <a:solidFill>
                  <a:schemeClr val="tx1"/>
                </a:solidFill>
                <a:latin typeface="Arial" charset="0"/>
                <a:cs typeface="Arial" charset="0"/>
              </a:defRPr>
            </a:lvl5pPr>
            <a:lvl6pPr marL="2619375" indent="-241300" algn="ctr" defTabSz="901700" eaLnBrk="0" fontAlgn="base" hangingPunct="0">
              <a:spcBef>
                <a:spcPct val="50000"/>
              </a:spcBef>
              <a:spcAft>
                <a:spcPct val="0"/>
              </a:spcAft>
              <a:defRPr sz="600" b="1" i="1">
                <a:solidFill>
                  <a:schemeClr val="tx1"/>
                </a:solidFill>
                <a:latin typeface="Arial" charset="0"/>
                <a:cs typeface="Arial" charset="0"/>
              </a:defRPr>
            </a:lvl6pPr>
            <a:lvl7pPr marL="3076575" indent="-241300" algn="ctr" defTabSz="901700" eaLnBrk="0" fontAlgn="base" hangingPunct="0">
              <a:spcBef>
                <a:spcPct val="50000"/>
              </a:spcBef>
              <a:spcAft>
                <a:spcPct val="0"/>
              </a:spcAft>
              <a:defRPr sz="600" b="1" i="1">
                <a:solidFill>
                  <a:schemeClr val="tx1"/>
                </a:solidFill>
                <a:latin typeface="Arial" charset="0"/>
                <a:cs typeface="Arial" charset="0"/>
              </a:defRPr>
            </a:lvl7pPr>
            <a:lvl8pPr marL="3533775" indent="-241300" algn="ctr" defTabSz="901700" eaLnBrk="0" fontAlgn="base" hangingPunct="0">
              <a:spcBef>
                <a:spcPct val="50000"/>
              </a:spcBef>
              <a:spcAft>
                <a:spcPct val="0"/>
              </a:spcAft>
              <a:defRPr sz="600" b="1" i="1">
                <a:solidFill>
                  <a:schemeClr val="tx1"/>
                </a:solidFill>
                <a:latin typeface="Arial" charset="0"/>
                <a:cs typeface="Arial" charset="0"/>
              </a:defRPr>
            </a:lvl8pPr>
            <a:lvl9pPr marL="3990975" indent="-241300" algn="ctr" defTabSz="901700" eaLnBrk="0" fontAlgn="base" hangingPunct="0">
              <a:spcBef>
                <a:spcPct val="50000"/>
              </a:spcBef>
              <a:spcAft>
                <a:spcPct val="0"/>
              </a:spcAft>
              <a:defRPr sz="600" b="1" i="1">
                <a:solidFill>
                  <a:schemeClr val="tx1"/>
                </a:solidFill>
                <a:latin typeface="Arial" charset="0"/>
                <a:cs typeface="Arial" charset="0"/>
              </a:defRPr>
            </a:lvl9pPr>
          </a:lstStyle>
          <a:p>
            <a:pPr algn="r" eaLnBrk="0" fontAlgn="base" hangingPunct="0">
              <a:spcBef>
                <a:spcPts val="0"/>
              </a:spcBef>
            </a:pPr>
            <a:r>
              <a:rPr lang="en-GB" altLang="zh-TW" sz="700" b="0" i="0" dirty="0" smtClean="0">
                <a:solidFill>
                  <a:srgbClr val="A6A6A6"/>
                </a:solidFill>
                <a:latin typeface="Arial"/>
                <a:ea typeface="SimHei"/>
              </a:rPr>
              <a:t>Insert GPS number here</a:t>
            </a:r>
            <a:endParaRPr lang="en-GB" altLang="zh-TW" sz="700" b="0" i="0" dirty="0">
              <a:solidFill>
                <a:srgbClr val="A6A6A6"/>
              </a:solidFill>
              <a:latin typeface="Arial"/>
              <a:ea typeface="SimHei"/>
            </a:endParaRPr>
          </a:p>
        </p:txBody>
      </p:sp>
      <p:sp>
        <p:nvSpPr>
          <p:cNvPr id="2278" name="Red box"/>
          <p:cNvSpPr>
            <a:spLocks noChangeArrowheads="1"/>
          </p:cNvSpPr>
          <p:nvPr/>
        </p:nvSpPr>
        <p:spPr bwMode="gray">
          <a:xfrm>
            <a:off x="253875" y="294387"/>
            <a:ext cx="169852" cy="545216"/>
          </a:xfrm>
          <a:prstGeom prst="rect">
            <a:avLst/>
          </a:prstGeom>
          <a:solidFill>
            <a:schemeClr val="tx2"/>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5" rIns="91408" bIns="45705" anchor="ctr"/>
          <a:lstStyle/>
          <a:p>
            <a:pPr algn="ctr" defTabSz="857787" eaLnBrk="0" fontAlgn="base" hangingPunct="0">
              <a:spcBef>
                <a:spcPct val="50000"/>
              </a:spcBef>
              <a:spcAft>
                <a:spcPct val="0"/>
              </a:spcAft>
            </a:pPr>
            <a:endParaRPr lang="en-GB" altLang="zh-TW" sz="700" i="1" dirty="0">
              <a:solidFill>
                <a:srgbClr val="000000"/>
              </a:solidFill>
              <a:ea typeface="SimHei"/>
            </a:endParaRPr>
          </a:p>
        </p:txBody>
      </p:sp>
      <p:sp>
        <p:nvSpPr>
          <p:cNvPr id="1420" name="Slide number"/>
          <p:cNvSpPr>
            <a:spLocks noChangeArrowheads="1"/>
          </p:cNvSpPr>
          <p:nvPr/>
        </p:nvSpPr>
        <p:spPr bwMode="gray">
          <a:xfrm>
            <a:off x="11841197" y="6584571"/>
            <a:ext cx="201667" cy="16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ctr" defTabSz="857787" eaLnBrk="0" fontAlgn="base" hangingPunct="0"/>
            <a:fld id="{1CF9EA00-886D-43B8-A53F-CB3B22E97C6F}" type="slidenum">
              <a:rPr lang="en-GB" altLang="zh-TW" sz="1000">
                <a:solidFill>
                  <a:srgbClr val="000000"/>
                </a:solidFill>
                <a:ea typeface="SimHei"/>
              </a:rPr>
              <a:pPr algn="ctr" defTabSz="857787" eaLnBrk="0" fontAlgn="base" hangingPunct="0"/>
              <a:t>‹#›</a:t>
            </a:fld>
            <a:endParaRPr lang="en-GB" altLang="zh-TW" sz="1000" dirty="0">
              <a:solidFill>
                <a:srgbClr val="000000"/>
              </a:solidFill>
              <a:ea typeface="SimHei"/>
            </a:endParaRPr>
          </a:p>
        </p:txBody>
      </p:sp>
      <p:sp>
        <p:nvSpPr>
          <p:cNvPr id="2" name="Master text placeholder"/>
          <p:cNvSpPr>
            <a:spLocks noGrp="1"/>
          </p:cNvSpPr>
          <p:nvPr>
            <p:ph type="body" idx="1"/>
          </p:nvPr>
        </p:nvSpPr>
        <p:spPr bwMode="gray">
          <a:xfrm>
            <a:off x="3217368" y="1316959"/>
            <a:ext cx="8297245" cy="4905386"/>
          </a:xfrm>
          <a:prstGeom prst="rect">
            <a:avLst/>
          </a:prstGeom>
        </p:spPr>
        <p:txBody>
          <a:bodyPr vert="horz" lIns="0" tIns="0" rIns="0" bIns="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GB" altLang="zh-TW" dirty="0"/>
          </a:p>
        </p:txBody>
      </p:sp>
      <p:sp>
        <p:nvSpPr>
          <p:cNvPr id="2249" name="Slide title"/>
          <p:cNvSpPr>
            <a:spLocks noGrp="1" noChangeArrowheads="1"/>
          </p:cNvSpPr>
          <p:nvPr>
            <p:ph type="title"/>
          </p:nvPr>
        </p:nvSpPr>
        <p:spPr bwMode="gray">
          <a:xfrm>
            <a:off x="677548" y="294417"/>
            <a:ext cx="10836919" cy="681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p>
            <a:pPr lvl="0"/>
            <a:r>
              <a:rPr lang="en-US" altLang="zh-TW" smtClean="0"/>
              <a:t>Click to edit Master title style</a:t>
            </a:r>
            <a:endParaRPr lang="en-GB" altLang="zh-TW" dirty="0" smtClean="0"/>
          </a:p>
        </p:txBody>
      </p:sp>
      <p:sp>
        <p:nvSpPr>
          <p:cNvPr id="4" name="Footer Placeholder 3"/>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000000">
                  <a:tint val="75000"/>
                </a:srgbClr>
              </a:solidFill>
            </a:endParaRPr>
          </a:p>
        </p:txBody>
      </p:sp>
    </p:spTree>
    <p:extLst>
      <p:ext uri="{BB962C8B-B14F-4D97-AF65-F5344CB8AC3E}">
        <p14:creationId xmlns:p14="http://schemas.microsoft.com/office/powerpoint/2010/main" val="2829504707"/>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hf hdr="0" dt="0"/>
  <p:txStyles>
    <p:titleStyle>
      <a:lvl1pPr algn="l" defTabSz="1108479" rtl="0" eaLnBrk="1" fontAlgn="base" hangingPunct="1">
        <a:lnSpc>
          <a:spcPct val="90000"/>
        </a:lnSpc>
        <a:spcBef>
          <a:spcPct val="0"/>
        </a:spcBef>
        <a:spcAft>
          <a:spcPct val="0"/>
        </a:spcAft>
        <a:defRPr sz="21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p:titleStyle>
    <p:bodyStyle>
      <a:lvl1pPr marL="0" marR="0" indent="0" algn="l" defTabSz="857787" rtl="0" eaLnBrk="1" fontAlgn="base" latinLnBrk="0" hangingPunct="1">
        <a:lnSpc>
          <a:spcPct val="100000"/>
        </a:lnSpc>
        <a:spcBef>
          <a:spcPts val="190"/>
        </a:spcBef>
        <a:spcAft>
          <a:spcPct val="0"/>
        </a:spcAft>
        <a:buClr>
          <a:schemeClr val="tx2"/>
        </a:buClr>
        <a:buSzTx/>
        <a:buFont typeface="Symbol" pitchFamily="18" charset="2"/>
        <a:buNone/>
        <a:tabLst/>
        <a:defRPr lang="en-US" altLang="zh-TW" sz="1500" baseline="0" smtClean="0">
          <a:solidFill>
            <a:schemeClr val="tx1"/>
          </a:solidFill>
          <a:latin typeface="Arial"/>
          <a:ea typeface="SimHei"/>
          <a:cs typeface="+mn-cs"/>
        </a:defRPr>
      </a:lvl1pPr>
      <a:lvl2pPr marL="218978" indent="-218978" algn="l" defTabSz="857787" rtl="0" eaLnBrk="1" fontAlgn="base" hangingPunct="1">
        <a:lnSpc>
          <a:spcPct val="100000"/>
        </a:lnSpc>
        <a:spcBef>
          <a:spcPts val="190"/>
        </a:spcBef>
        <a:spcAft>
          <a:spcPct val="0"/>
        </a:spcAft>
        <a:buClr>
          <a:schemeClr val="tx2"/>
        </a:buClr>
        <a:buFont typeface="Symbol" pitchFamily="18" charset="2"/>
        <a:buChar char="·"/>
        <a:defRPr lang="en-US" altLang="zh-TW" sz="1500" baseline="0" smtClean="0">
          <a:solidFill>
            <a:schemeClr val="tx1"/>
          </a:solidFill>
          <a:latin typeface="Arial"/>
          <a:ea typeface="SimHei"/>
          <a:cs typeface="+mn-cs"/>
        </a:defRPr>
      </a:lvl2pPr>
      <a:lvl3pPr marL="439465" indent="-220488" algn="l" defTabSz="857787" rtl="0" eaLnBrk="1" fontAlgn="base" hangingPunct="1">
        <a:lnSpc>
          <a:spcPct val="100000"/>
        </a:lnSpc>
        <a:spcBef>
          <a:spcPts val="190"/>
        </a:spcBef>
        <a:spcAft>
          <a:spcPct val="0"/>
        </a:spcAft>
        <a:buClr>
          <a:schemeClr val="tx2"/>
        </a:buClr>
        <a:buChar char="–"/>
        <a:defRPr lang="en-US" altLang="zh-TW" sz="1300" baseline="0" smtClean="0">
          <a:solidFill>
            <a:schemeClr val="tx1"/>
          </a:solidFill>
          <a:latin typeface="Arial"/>
          <a:ea typeface="SimHei"/>
          <a:cs typeface="+mn-cs"/>
        </a:defRPr>
      </a:lvl3pPr>
      <a:lvl4pPr marL="650892" indent="-211426" algn="l" defTabSz="857787" rtl="0" eaLnBrk="1" fontAlgn="base" hangingPunct="1">
        <a:lnSpc>
          <a:spcPct val="100000"/>
        </a:lnSpc>
        <a:spcBef>
          <a:spcPts val="190"/>
        </a:spcBef>
        <a:spcAft>
          <a:spcPct val="0"/>
        </a:spcAft>
        <a:buClr>
          <a:schemeClr val="tx2"/>
        </a:buClr>
        <a:buChar char="–"/>
        <a:defRPr lang="en-US" altLang="zh-TW" sz="1100" baseline="0" smtClean="0">
          <a:solidFill>
            <a:schemeClr val="tx1"/>
          </a:solidFill>
          <a:latin typeface="Arial"/>
          <a:ea typeface="SimHei"/>
          <a:cs typeface="+mn-cs"/>
        </a:defRPr>
      </a:lvl4pPr>
      <a:lvl5pPr marL="869869" indent="-218978" algn="l" defTabSz="857787" rtl="0" eaLnBrk="1" fontAlgn="base" hangingPunct="1">
        <a:lnSpc>
          <a:spcPct val="100000"/>
        </a:lnSpc>
        <a:spcBef>
          <a:spcPts val="190"/>
        </a:spcBef>
        <a:spcAft>
          <a:spcPct val="0"/>
        </a:spcAft>
        <a:buClr>
          <a:schemeClr val="tx2"/>
        </a:buClr>
        <a:buChar char="–"/>
        <a:defRPr lang="en-GB" altLang="zh-TW" sz="1000" dirty="0">
          <a:solidFill>
            <a:schemeClr val="tx1"/>
          </a:solidFill>
          <a:latin typeface="Arial"/>
          <a:ea typeface="SimHei"/>
          <a:cs typeface="+mn-cs"/>
        </a:defRPr>
      </a:lvl5pPr>
      <a:lvl6pPr marL="1469414"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6pPr>
      <a:lvl7pPr marL="1904348"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7pPr>
      <a:lvl8pPr marL="2339283"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8pPr>
      <a:lvl9pPr marL="2774217"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9pPr>
    </p:bodyStyle>
    <p:otherStyle>
      <a:defPPr>
        <a:defRPr lang="en-US"/>
      </a:defPPr>
      <a:lvl1pPr marL="0" algn="l" defTabSz="869869" rtl="0" eaLnBrk="1" latinLnBrk="0" hangingPunct="1">
        <a:defRPr sz="1700" kern="1200">
          <a:solidFill>
            <a:schemeClr val="tx1"/>
          </a:solidFill>
          <a:latin typeface="+mn-lt"/>
          <a:ea typeface="+mn-ea"/>
          <a:cs typeface="+mn-cs"/>
        </a:defRPr>
      </a:lvl1pPr>
      <a:lvl2pPr marL="434934" algn="l" defTabSz="869869" rtl="0" eaLnBrk="1" latinLnBrk="0" hangingPunct="1">
        <a:defRPr sz="1700" kern="1200">
          <a:solidFill>
            <a:schemeClr val="tx1"/>
          </a:solidFill>
          <a:latin typeface="+mn-lt"/>
          <a:ea typeface="+mn-ea"/>
          <a:cs typeface="+mn-cs"/>
        </a:defRPr>
      </a:lvl2pPr>
      <a:lvl3pPr marL="869869" algn="l" defTabSz="869869" rtl="0" eaLnBrk="1" latinLnBrk="0" hangingPunct="1">
        <a:defRPr sz="1700" kern="1200">
          <a:solidFill>
            <a:schemeClr val="tx1"/>
          </a:solidFill>
          <a:latin typeface="+mn-lt"/>
          <a:ea typeface="+mn-ea"/>
          <a:cs typeface="+mn-cs"/>
        </a:defRPr>
      </a:lvl3pPr>
      <a:lvl4pPr marL="1304803" algn="l" defTabSz="869869" rtl="0" eaLnBrk="1" latinLnBrk="0" hangingPunct="1">
        <a:defRPr sz="1700" kern="1200">
          <a:solidFill>
            <a:schemeClr val="tx1"/>
          </a:solidFill>
          <a:latin typeface="+mn-lt"/>
          <a:ea typeface="+mn-ea"/>
          <a:cs typeface="+mn-cs"/>
        </a:defRPr>
      </a:lvl4pPr>
      <a:lvl5pPr marL="1739737" algn="l" defTabSz="869869" rtl="0" eaLnBrk="1" latinLnBrk="0" hangingPunct="1">
        <a:defRPr sz="1700" kern="1200">
          <a:solidFill>
            <a:schemeClr val="tx1"/>
          </a:solidFill>
          <a:latin typeface="+mn-lt"/>
          <a:ea typeface="+mn-ea"/>
          <a:cs typeface="+mn-cs"/>
        </a:defRPr>
      </a:lvl5pPr>
      <a:lvl6pPr marL="2174672" algn="l" defTabSz="869869" rtl="0" eaLnBrk="1" latinLnBrk="0" hangingPunct="1">
        <a:defRPr sz="1700" kern="1200">
          <a:solidFill>
            <a:schemeClr val="tx1"/>
          </a:solidFill>
          <a:latin typeface="+mn-lt"/>
          <a:ea typeface="+mn-ea"/>
          <a:cs typeface="+mn-cs"/>
        </a:defRPr>
      </a:lvl6pPr>
      <a:lvl7pPr marL="2609606" algn="l" defTabSz="869869" rtl="0" eaLnBrk="1" latinLnBrk="0" hangingPunct="1">
        <a:defRPr sz="1700" kern="1200">
          <a:solidFill>
            <a:schemeClr val="tx1"/>
          </a:solidFill>
          <a:latin typeface="+mn-lt"/>
          <a:ea typeface="+mn-ea"/>
          <a:cs typeface="+mn-cs"/>
        </a:defRPr>
      </a:lvl7pPr>
      <a:lvl8pPr marL="3044541" algn="l" defTabSz="869869" rtl="0" eaLnBrk="1" latinLnBrk="0" hangingPunct="1">
        <a:defRPr sz="1700" kern="1200">
          <a:solidFill>
            <a:schemeClr val="tx1"/>
          </a:solidFill>
          <a:latin typeface="+mn-lt"/>
          <a:ea typeface="+mn-ea"/>
          <a:cs typeface="+mn-cs"/>
        </a:defRPr>
      </a:lvl8pPr>
      <a:lvl9pPr marL="3479475" algn="l" defTabSz="869869"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33" name="Background grid" hidden="1"/>
          <p:cNvGrpSpPr>
            <a:grpSpLocks/>
          </p:cNvGrpSpPr>
          <p:nvPr>
            <p:custDataLst>
              <p:tags r:id="rId3"/>
            </p:custDataLst>
          </p:nvPr>
        </p:nvGrpSpPr>
        <p:grpSpPr bwMode="gray">
          <a:xfrm>
            <a:off x="677543" y="294387"/>
            <a:ext cx="10840651" cy="6399899"/>
            <a:chOff x="363" y="196"/>
            <a:chExt cx="5808" cy="4261"/>
          </a:xfrm>
        </p:grpSpPr>
        <p:sp>
          <p:nvSpPr>
            <p:cNvPr id="34" name="Rectangle 7" hidden="1"/>
            <p:cNvSpPr>
              <a:spLocks noChangeArrowheads="1"/>
            </p:cNvSpPr>
            <p:nvPr userDrawn="1"/>
          </p:nvSpPr>
          <p:spPr bwMode="gray">
            <a:xfrm>
              <a:off x="1724" y="877"/>
              <a:ext cx="2177"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5" name="Rectangle 8" hidden="1"/>
            <p:cNvSpPr>
              <a:spLocks noChangeArrowheads="1"/>
            </p:cNvSpPr>
            <p:nvPr userDrawn="1"/>
          </p:nvSpPr>
          <p:spPr bwMode="gray">
            <a:xfrm>
              <a:off x="1724" y="2555"/>
              <a:ext cx="2177"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6" name="Rectangle 9" hidden="1"/>
            <p:cNvSpPr>
              <a:spLocks noChangeArrowheads="1"/>
            </p:cNvSpPr>
            <p:nvPr userDrawn="1"/>
          </p:nvSpPr>
          <p:spPr bwMode="gray">
            <a:xfrm>
              <a:off x="363" y="877"/>
              <a:ext cx="1179" cy="3266"/>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7" name="Rectangle 443" hidden="1"/>
            <p:cNvSpPr>
              <a:spLocks noChangeArrowheads="1"/>
            </p:cNvSpPr>
            <p:nvPr userDrawn="1"/>
          </p:nvSpPr>
          <p:spPr bwMode="gray">
            <a:xfrm>
              <a:off x="363" y="4279"/>
              <a:ext cx="2044" cy="178"/>
            </a:xfrm>
            <a:prstGeom prst="rect">
              <a:avLst/>
            </a:prstGeom>
            <a:noFill/>
            <a:ln w="9525">
              <a:solidFill>
                <a:srgbClr val="A5A6A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t">
              <a:noAutofit/>
            </a:bodyPr>
            <a:lstStyle/>
            <a:p>
              <a:pPr defTabSz="785298" eaLnBrk="0" fontAlgn="base" hangingPunct="0"/>
              <a:r>
                <a:rPr lang="en-GB" altLang="zh-TW" sz="900" dirty="0">
                  <a:solidFill>
                    <a:srgbClr val="A5A6A9"/>
                  </a:solidFill>
                  <a:ea typeface="SimHei"/>
                </a:rPr>
                <a:t>Delete grid from slide master prior to printing</a:t>
              </a:r>
            </a:p>
            <a:p>
              <a:pPr defTabSz="785298" eaLnBrk="0" fontAlgn="base" hangingPunct="0"/>
              <a:r>
                <a:rPr lang="en-GB" altLang="zh-TW" sz="900" b="1" dirty="0">
                  <a:solidFill>
                    <a:srgbClr val="A5A6A9"/>
                  </a:solidFill>
                  <a:ea typeface="SimHei"/>
                </a:rPr>
                <a:t>In 2010</a:t>
              </a:r>
              <a:r>
                <a:rPr lang="en-GB" altLang="zh-TW" sz="900" dirty="0">
                  <a:solidFill>
                    <a:srgbClr val="A5A6A9"/>
                  </a:solidFill>
                  <a:ea typeface="SimHei"/>
                </a:rPr>
                <a:t> select </a:t>
              </a:r>
              <a:r>
                <a:rPr lang="en-GB" altLang="zh-TW" sz="900" b="1" dirty="0">
                  <a:solidFill>
                    <a:srgbClr val="A5A6A9"/>
                  </a:solidFill>
                  <a:ea typeface="SimHei"/>
                </a:rPr>
                <a:t>View &gt; Slide Master</a:t>
              </a:r>
              <a:r>
                <a:rPr lang="en-GB" altLang="zh-TW" sz="900" dirty="0">
                  <a:solidFill>
                    <a:srgbClr val="A5A6A9"/>
                  </a:solidFill>
                  <a:ea typeface="SimHei"/>
                </a:rPr>
                <a:t> </a:t>
              </a:r>
              <a:r>
                <a:rPr lang="en-GB" altLang="zh-TW" sz="900" u="sng" dirty="0">
                  <a:solidFill>
                    <a:srgbClr val="A5A6A9"/>
                  </a:solidFill>
                  <a:ea typeface="SimHei"/>
                </a:rPr>
                <a:t>TWICE</a:t>
              </a:r>
              <a:r>
                <a:rPr lang="en-GB" altLang="zh-TW" sz="900" dirty="0">
                  <a:solidFill>
                    <a:srgbClr val="A5A6A9"/>
                  </a:solidFill>
                  <a:ea typeface="SimHei"/>
                </a:rPr>
                <a:t> to select/delete grid</a:t>
              </a:r>
            </a:p>
          </p:txBody>
        </p:sp>
        <p:sp>
          <p:nvSpPr>
            <p:cNvPr id="38" name="Rectangle 11" hidden="1"/>
            <p:cNvSpPr>
              <a:spLocks noChangeArrowheads="1"/>
            </p:cNvSpPr>
            <p:nvPr userDrawn="1"/>
          </p:nvSpPr>
          <p:spPr bwMode="gray">
            <a:xfrm>
              <a:off x="3992" y="877"/>
              <a:ext cx="2176"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9" name="Rectangle 12" hidden="1"/>
            <p:cNvSpPr>
              <a:spLocks noChangeArrowheads="1"/>
            </p:cNvSpPr>
            <p:nvPr userDrawn="1"/>
          </p:nvSpPr>
          <p:spPr bwMode="gray">
            <a:xfrm>
              <a:off x="3992" y="2555"/>
              <a:ext cx="2176"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40" name="Rectangle 446" hidden="1"/>
            <p:cNvSpPr>
              <a:spLocks noChangeArrowheads="1"/>
            </p:cNvSpPr>
            <p:nvPr userDrawn="1"/>
          </p:nvSpPr>
          <p:spPr bwMode="gray">
            <a:xfrm>
              <a:off x="5465" y="196"/>
              <a:ext cx="706" cy="363"/>
            </a:xfrm>
            <a:prstGeom prst="rect">
              <a:avLst/>
            </a:prstGeom>
            <a:noFill/>
            <a:ln w="3175">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857787" eaLnBrk="0" fontAlgn="base" hangingPunct="0"/>
              <a:r>
                <a:rPr lang="en-GB" altLang="zh-TW" sz="700" b="1" dirty="0">
                  <a:solidFill>
                    <a:srgbClr val="A6A6A6"/>
                  </a:solidFill>
                  <a:ea typeface="SimHei"/>
                </a:rPr>
                <a:t>Third party logo</a:t>
              </a:r>
            </a:p>
          </p:txBody>
        </p:sp>
      </p:grpSp>
      <p:sp>
        <p:nvSpPr>
          <p:cNvPr id="20" name="GPS number" hidden="1"/>
          <p:cNvSpPr txBox="1">
            <a:spLocks noChangeArrowheads="1"/>
          </p:cNvSpPr>
          <p:nvPr>
            <p:custDataLst>
              <p:tags r:id="rId4"/>
            </p:custDataLst>
          </p:nvPr>
        </p:nvSpPr>
        <p:spPr bwMode="gray">
          <a:xfrm rot="16200000">
            <a:off x="11632964" y="753794"/>
            <a:ext cx="914699" cy="12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b">
            <a:noAutofit/>
          </a:bodyPr>
          <a:lstStyle>
            <a:lvl1pPr defTabSz="901700">
              <a:spcBef>
                <a:spcPct val="50000"/>
              </a:spcBef>
              <a:defRPr sz="600" b="1" i="1">
                <a:solidFill>
                  <a:schemeClr val="tx1"/>
                </a:solidFill>
                <a:latin typeface="Arial" charset="0"/>
                <a:cs typeface="Arial" charset="0"/>
              </a:defRPr>
            </a:lvl1pPr>
            <a:lvl2pPr marL="781050" indent="-300038" defTabSz="901700">
              <a:spcBef>
                <a:spcPct val="50000"/>
              </a:spcBef>
              <a:defRPr sz="600" b="1" i="1">
                <a:solidFill>
                  <a:schemeClr val="tx1"/>
                </a:solidFill>
                <a:latin typeface="Arial" charset="0"/>
                <a:cs typeface="Arial" charset="0"/>
              </a:defRPr>
            </a:lvl2pPr>
            <a:lvl3pPr marL="1201738" indent="-241300" defTabSz="901700">
              <a:spcBef>
                <a:spcPct val="50000"/>
              </a:spcBef>
              <a:defRPr sz="600" b="1" i="1">
                <a:solidFill>
                  <a:schemeClr val="tx1"/>
                </a:solidFill>
                <a:latin typeface="Arial" charset="0"/>
                <a:cs typeface="Arial" charset="0"/>
              </a:defRPr>
            </a:lvl3pPr>
            <a:lvl4pPr marL="1682750" indent="-241300" defTabSz="901700">
              <a:spcBef>
                <a:spcPct val="50000"/>
              </a:spcBef>
              <a:defRPr sz="600" b="1" i="1">
                <a:solidFill>
                  <a:schemeClr val="tx1"/>
                </a:solidFill>
                <a:latin typeface="Arial" charset="0"/>
                <a:cs typeface="Arial" charset="0"/>
              </a:defRPr>
            </a:lvl4pPr>
            <a:lvl5pPr marL="2162175" indent="-241300" defTabSz="901700">
              <a:spcBef>
                <a:spcPct val="50000"/>
              </a:spcBef>
              <a:defRPr sz="600" b="1" i="1">
                <a:solidFill>
                  <a:schemeClr val="tx1"/>
                </a:solidFill>
                <a:latin typeface="Arial" charset="0"/>
                <a:cs typeface="Arial" charset="0"/>
              </a:defRPr>
            </a:lvl5pPr>
            <a:lvl6pPr marL="2619375" indent="-241300" algn="ctr" defTabSz="901700" eaLnBrk="0" fontAlgn="base" hangingPunct="0">
              <a:spcBef>
                <a:spcPct val="50000"/>
              </a:spcBef>
              <a:spcAft>
                <a:spcPct val="0"/>
              </a:spcAft>
              <a:defRPr sz="600" b="1" i="1">
                <a:solidFill>
                  <a:schemeClr val="tx1"/>
                </a:solidFill>
                <a:latin typeface="Arial" charset="0"/>
                <a:cs typeface="Arial" charset="0"/>
              </a:defRPr>
            </a:lvl6pPr>
            <a:lvl7pPr marL="3076575" indent="-241300" algn="ctr" defTabSz="901700" eaLnBrk="0" fontAlgn="base" hangingPunct="0">
              <a:spcBef>
                <a:spcPct val="50000"/>
              </a:spcBef>
              <a:spcAft>
                <a:spcPct val="0"/>
              </a:spcAft>
              <a:defRPr sz="600" b="1" i="1">
                <a:solidFill>
                  <a:schemeClr val="tx1"/>
                </a:solidFill>
                <a:latin typeface="Arial" charset="0"/>
                <a:cs typeface="Arial" charset="0"/>
              </a:defRPr>
            </a:lvl7pPr>
            <a:lvl8pPr marL="3533775" indent="-241300" algn="ctr" defTabSz="901700" eaLnBrk="0" fontAlgn="base" hangingPunct="0">
              <a:spcBef>
                <a:spcPct val="50000"/>
              </a:spcBef>
              <a:spcAft>
                <a:spcPct val="0"/>
              </a:spcAft>
              <a:defRPr sz="600" b="1" i="1">
                <a:solidFill>
                  <a:schemeClr val="tx1"/>
                </a:solidFill>
                <a:latin typeface="Arial" charset="0"/>
                <a:cs typeface="Arial" charset="0"/>
              </a:defRPr>
            </a:lvl8pPr>
            <a:lvl9pPr marL="3990975" indent="-241300" algn="ctr" defTabSz="901700" eaLnBrk="0" fontAlgn="base" hangingPunct="0">
              <a:spcBef>
                <a:spcPct val="50000"/>
              </a:spcBef>
              <a:spcAft>
                <a:spcPct val="0"/>
              </a:spcAft>
              <a:defRPr sz="600" b="1" i="1">
                <a:solidFill>
                  <a:schemeClr val="tx1"/>
                </a:solidFill>
                <a:latin typeface="Arial" charset="0"/>
                <a:cs typeface="Arial" charset="0"/>
              </a:defRPr>
            </a:lvl9pPr>
          </a:lstStyle>
          <a:p>
            <a:pPr algn="r" eaLnBrk="0" fontAlgn="base" hangingPunct="0">
              <a:spcBef>
                <a:spcPts val="0"/>
              </a:spcBef>
            </a:pPr>
            <a:r>
              <a:rPr lang="en-GB" altLang="zh-TW" sz="700" b="0" i="0" dirty="0" smtClean="0">
                <a:solidFill>
                  <a:srgbClr val="A6A6A6"/>
                </a:solidFill>
                <a:latin typeface="Arial"/>
                <a:ea typeface="SimHei"/>
              </a:rPr>
              <a:t>Insert GPS number here</a:t>
            </a:r>
            <a:endParaRPr lang="en-GB" altLang="zh-TW" sz="700" b="0" i="0" dirty="0">
              <a:solidFill>
                <a:srgbClr val="A6A6A6"/>
              </a:solidFill>
              <a:latin typeface="Arial"/>
              <a:ea typeface="SimHei"/>
            </a:endParaRPr>
          </a:p>
        </p:txBody>
      </p:sp>
      <p:sp>
        <p:nvSpPr>
          <p:cNvPr id="2278" name="Red box"/>
          <p:cNvSpPr>
            <a:spLocks noChangeArrowheads="1"/>
          </p:cNvSpPr>
          <p:nvPr/>
        </p:nvSpPr>
        <p:spPr bwMode="gray">
          <a:xfrm>
            <a:off x="253875" y="294387"/>
            <a:ext cx="169852" cy="545216"/>
          </a:xfrm>
          <a:prstGeom prst="rect">
            <a:avLst/>
          </a:prstGeom>
          <a:solidFill>
            <a:schemeClr val="tx2"/>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5" rIns="91408" bIns="45705" anchor="ctr"/>
          <a:lstStyle/>
          <a:p>
            <a:pPr algn="ctr" defTabSz="857787" eaLnBrk="0" fontAlgn="base" hangingPunct="0">
              <a:spcBef>
                <a:spcPct val="50000"/>
              </a:spcBef>
              <a:spcAft>
                <a:spcPct val="0"/>
              </a:spcAft>
            </a:pPr>
            <a:endParaRPr lang="en-GB" altLang="zh-TW" sz="700" i="1" dirty="0">
              <a:solidFill>
                <a:srgbClr val="000000"/>
              </a:solidFill>
              <a:ea typeface="SimHei"/>
            </a:endParaRPr>
          </a:p>
        </p:txBody>
      </p:sp>
      <p:sp>
        <p:nvSpPr>
          <p:cNvPr id="1420" name="Slide number"/>
          <p:cNvSpPr>
            <a:spLocks noChangeArrowheads="1"/>
          </p:cNvSpPr>
          <p:nvPr/>
        </p:nvSpPr>
        <p:spPr bwMode="gray">
          <a:xfrm>
            <a:off x="11841197" y="6584571"/>
            <a:ext cx="201667" cy="16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ctr" defTabSz="857787" eaLnBrk="0" fontAlgn="base" hangingPunct="0"/>
            <a:fld id="{1CF9EA00-886D-43B8-A53F-CB3B22E97C6F}" type="slidenum">
              <a:rPr lang="en-GB" altLang="zh-TW" sz="1000">
                <a:solidFill>
                  <a:srgbClr val="000000"/>
                </a:solidFill>
                <a:ea typeface="SimHei"/>
              </a:rPr>
              <a:pPr algn="ctr" defTabSz="857787" eaLnBrk="0" fontAlgn="base" hangingPunct="0"/>
              <a:t>‹#›</a:t>
            </a:fld>
            <a:endParaRPr lang="en-GB" altLang="zh-TW" sz="1000" dirty="0">
              <a:solidFill>
                <a:srgbClr val="000000"/>
              </a:solidFill>
              <a:ea typeface="SimHei"/>
            </a:endParaRPr>
          </a:p>
        </p:txBody>
      </p:sp>
      <p:sp>
        <p:nvSpPr>
          <p:cNvPr id="2" name="Master text placeholder"/>
          <p:cNvSpPr>
            <a:spLocks noGrp="1"/>
          </p:cNvSpPr>
          <p:nvPr>
            <p:ph type="body" idx="1"/>
          </p:nvPr>
        </p:nvSpPr>
        <p:spPr bwMode="gray">
          <a:xfrm>
            <a:off x="3217368" y="1316959"/>
            <a:ext cx="8297245" cy="4905386"/>
          </a:xfrm>
          <a:prstGeom prst="rect">
            <a:avLst/>
          </a:prstGeom>
        </p:spPr>
        <p:txBody>
          <a:bodyPr vert="horz" lIns="0" tIns="0" rIns="0" bIns="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GB" altLang="zh-TW" dirty="0"/>
          </a:p>
        </p:txBody>
      </p:sp>
      <p:sp>
        <p:nvSpPr>
          <p:cNvPr id="2249" name="Slide title"/>
          <p:cNvSpPr>
            <a:spLocks noGrp="1" noChangeArrowheads="1"/>
          </p:cNvSpPr>
          <p:nvPr>
            <p:ph type="title"/>
          </p:nvPr>
        </p:nvSpPr>
        <p:spPr bwMode="gray">
          <a:xfrm>
            <a:off x="677548" y="294417"/>
            <a:ext cx="10836919" cy="681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p>
            <a:pPr lvl="0"/>
            <a:r>
              <a:rPr lang="en-US" altLang="zh-TW" smtClean="0"/>
              <a:t>Click to edit Master title style</a:t>
            </a:r>
            <a:endParaRPr lang="en-GB" altLang="zh-TW" dirty="0" smtClean="0"/>
          </a:p>
        </p:txBody>
      </p:sp>
      <p:sp>
        <p:nvSpPr>
          <p:cNvPr id="4" name="Footer Placeholder 3"/>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000000">
                  <a:tint val="75000"/>
                </a:srgbClr>
              </a:solidFill>
            </a:endParaRPr>
          </a:p>
        </p:txBody>
      </p:sp>
    </p:spTree>
    <p:extLst>
      <p:ext uri="{BB962C8B-B14F-4D97-AF65-F5344CB8AC3E}">
        <p14:creationId xmlns:p14="http://schemas.microsoft.com/office/powerpoint/2010/main" val="254352974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l" defTabSz="1108479" rtl="0" eaLnBrk="1" fontAlgn="base" hangingPunct="1">
        <a:lnSpc>
          <a:spcPct val="90000"/>
        </a:lnSpc>
        <a:spcBef>
          <a:spcPct val="0"/>
        </a:spcBef>
        <a:spcAft>
          <a:spcPct val="0"/>
        </a:spcAft>
        <a:defRPr sz="21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p:titleStyle>
    <p:bodyStyle>
      <a:lvl1pPr marL="0" marR="0" indent="0" algn="l" defTabSz="857787" rtl="0" eaLnBrk="1" fontAlgn="base" latinLnBrk="0" hangingPunct="1">
        <a:lnSpc>
          <a:spcPct val="100000"/>
        </a:lnSpc>
        <a:spcBef>
          <a:spcPts val="190"/>
        </a:spcBef>
        <a:spcAft>
          <a:spcPct val="0"/>
        </a:spcAft>
        <a:buClr>
          <a:schemeClr val="tx2"/>
        </a:buClr>
        <a:buSzTx/>
        <a:buFont typeface="Symbol" pitchFamily="18" charset="2"/>
        <a:buNone/>
        <a:tabLst/>
        <a:defRPr lang="en-US" altLang="zh-TW" sz="1500" baseline="0" smtClean="0">
          <a:solidFill>
            <a:schemeClr val="tx1"/>
          </a:solidFill>
          <a:latin typeface="Arial"/>
          <a:ea typeface="SimHei"/>
          <a:cs typeface="+mn-cs"/>
        </a:defRPr>
      </a:lvl1pPr>
      <a:lvl2pPr marL="218978" indent="-218978" algn="l" defTabSz="857787" rtl="0" eaLnBrk="1" fontAlgn="base" hangingPunct="1">
        <a:lnSpc>
          <a:spcPct val="100000"/>
        </a:lnSpc>
        <a:spcBef>
          <a:spcPts val="190"/>
        </a:spcBef>
        <a:spcAft>
          <a:spcPct val="0"/>
        </a:spcAft>
        <a:buClr>
          <a:schemeClr val="tx2"/>
        </a:buClr>
        <a:buFont typeface="Symbol" pitchFamily="18" charset="2"/>
        <a:buChar char="·"/>
        <a:defRPr lang="en-US" altLang="zh-TW" sz="1500" baseline="0" smtClean="0">
          <a:solidFill>
            <a:schemeClr val="tx1"/>
          </a:solidFill>
          <a:latin typeface="Arial"/>
          <a:ea typeface="SimHei"/>
          <a:cs typeface="+mn-cs"/>
        </a:defRPr>
      </a:lvl2pPr>
      <a:lvl3pPr marL="439465" indent="-220488" algn="l" defTabSz="857787" rtl="0" eaLnBrk="1" fontAlgn="base" hangingPunct="1">
        <a:lnSpc>
          <a:spcPct val="100000"/>
        </a:lnSpc>
        <a:spcBef>
          <a:spcPts val="190"/>
        </a:spcBef>
        <a:spcAft>
          <a:spcPct val="0"/>
        </a:spcAft>
        <a:buClr>
          <a:schemeClr val="tx2"/>
        </a:buClr>
        <a:buChar char="–"/>
        <a:defRPr lang="en-US" altLang="zh-TW" sz="1300" baseline="0" smtClean="0">
          <a:solidFill>
            <a:schemeClr val="tx1"/>
          </a:solidFill>
          <a:latin typeface="Arial"/>
          <a:ea typeface="SimHei"/>
          <a:cs typeface="+mn-cs"/>
        </a:defRPr>
      </a:lvl3pPr>
      <a:lvl4pPr marL="650892" indent="-211426" algn="l" defTabSz="857787" rtl="0" eaLnBrk="1" fontAlgn="base" hangingPunct="1">
        <a:lnSpc>
          <a:spcPct val="100000"/>
        </a:lnSpc>
        <a:spcBef>
          <a:spcPts val="190"/>
        </a:spcBef>
        <a:spcAft>
          <a:spcPct val="0"/>
        </a:spcAft>
        <a:buClr>
          <a:schemeClr val="tx2"/>
        </a:buClr>
        <a:buChar char="–"/>
        <a:defRPr lang="en-US" altLang="zh-TW" sz="1100" baseline="0" smtClean="0">
          <a:solidFill>
            <a:schemeClr val="tx1"/>
          </a:solidFill>
          <a:latin typeface="Arial"/>
          <a:ea typeface="SimHei"/>
          <a:cs typeface="+mn-cs"/>
        </a:defRPr>
      </a:lvl4pPr>
      <a:lvl5pPr marL="869869" indent="-218978" algn="l" defTabSz="857787" rtl="0" eaLnBrk="1" fontAlgn="base" hangingPunct="1">
        <a:lnSpc>
          <a:spcPct val="100000"/>
        </a:lnSpc>
        <a:spcBef>
          <a:spcPts val="190"/>
        </a:spcBef>
        <a:spcAft>
          <a:spcPct val="0"/>
        </a:spcAft>
        <a:buClr>
          <a:schemeClr val="tx2"/>
        </a:buClr>
        <a:buChar char="–"/>
        <a:defRPr lang="en-GB" altLang="zh-TW" sz="1000" dirty="0">
          <a:solidFill>
            <a:schemeClr val="tx1"/>
          </a:solidFill>
          <a:latin typeface="Arial"/>
          <a:ea typeface="SimHei"/>
          <a:cs typeface="+mn-cs"/>
        </a:defRPr>
      </a:lvl5pPr>
      <a:lvl6pPr marL="1469414"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6pPr>
      <a:lvl7pPr marL="1904348"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7pPr>
      <a:lvl8pPr marL="2339283"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8pPr>
      <a:lvl9pPr marL="2774217"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9pPr>
    </p:bodyStyle>
    <p:otherStyle>
      <a:defPPr>
        <a:defRPr lang="en-US"/>
      </a:defPPr>
      <a:lvl1pPr marL="0" algn="l" defTabSz="869869" rtl="0" eaLnBrk="1" latinLnBrk="0" hangingPunct="1">
        <a:defRPr sz="1700" kern="1200">
          <a:solidFill>
            <a:schemeClr val="tx1"/>
          </a:solidFill>
          <a:latin typeface="+mn-lt"/>
          <a:ea typeface="+mn-ea"/>
          <a:cs typeface="+mn-cs"/>
        </a:defRPr>
      </a:lvl1pPr>
      <a:lvl2pPr marL="434934" algn="l" defTabSz="869869" rtl="0" eaLnBrk="1" latinLnBrk="0" hangingPunct="1">
        <a:defRPr sz="1700" kern="1200">
          <a:solidFill>
            <a:schemeClr val="tx1"/>
          </a:solidFill>
          <a:latin typeface="+mn-lt"/>
          <a:ea typeface="+mn-ea"/>
          <a:cs typeface="+mn-cs"/>
        </a:defRPr>
      </a:lvl2pPr>
      <a:lvl3pPr marL="869869" algn="l" defTabSz="869869" rtl="0" eaLnBrk="1" latinLnBrk="0" hangingPunct="1">
        <a:defRPr sz="1700" kern="1200">
          <a:solidFill>
            <a:schemeClr val="tx1"/>
          </a:solidFill>
          <a:latin typeface="+mn-lt"/>
          <a:ea typeface="+mn-ea"/>
          <a:cs typeface="+mn-cs"/>
        </a:defRPr>
      </a:lvl3pPr>
      <a:lvl4pPr marL="1304803" algn="l" defTabSz="869869" rtl="0" eaLnBrk="1" latinLnBrk="0" hangingPunct="1">
        <a:defRPr sz="1700" kern="1200">
          <a:solidFill>
            <a:schemeClr val="tx1"/>
          </a:solidFill>
          <a:latin typeface="+mn-lt"/>
          <a:ea typeface="+mn-ea"/>
          <a:cs typeface="+mn-cs"/>
        </a:defRPr>
      </a:lvl4pPr>
      <a:lvl5pPr marL="1739737" algn="l" defTabSz="869869" rtl="0" eaLnBrk="1" latinLnBrk="0" hangingPunct="1">
        <a:defRPr sz="1700" kern="1200">
          <a:solidFill>
            <a:schemeClr val="tx1"/>
          </a:solidFill>
          <a:latin typeface="+mn-lt"/>
          <a:ea typeface="+mn-ea"/>
          <a:cs typeface="+mn-cs"/>
        </a:defRPr>
      </a:lvl5pPr>
      <a:lvl6pPr marL="2174672" algn="l" defTabSz="869869" rtl="0" eaLnBrk="1" latinLnBrk="0" hangingPunct="1">
        <a:defRPr sz="1700" kern="1200">
          <a:solidFill>
            <a:schemeClr val="tx1"/>
          </a:solidFill>
          <a:latin typeface="+mn-lt"/>
          <a:ea typeface="+mn-ea"/>
          <a:cs typeface="+mn-cs"/>
        </a:defRPr>
      </a:lvl6pPr>
      <a:lvl7pPr marL="2609606" algn="l" defTabSz="869869" rtl="0" eaLnBrk="1" latinLnBrk="0" hangingPunct="1">
        <a:defRPr sz="1700" kern="1200">
          <a:solidFill>
            <a:schemeClr val="tx1"/>
          </a:solidFill>
          <a:latin typeface="+mn-lt"/>
          <a:ea typeface="+mn-ea"/>
          <a:cs typeface="+mn-cs"/>
        </a:defRPr>
      </a:lvl7pPr>
      <a:lvl8pPr marL="3044541" algn="l" defTabSz="869869" rtl="0" eaLnBrk="1" latinLnBrk="0" hangingPunct="1">
        <a:defRPr sz="1700" kern="1200">
          <a:solidFill>
            <a:schemeClr val="tx1"/>
          </a:solidFill>
          <a:latin typeface="+mn-lt"/>
          <a:ea typeface="+mn-ea"/>
          <a:cs typeface="+mn-cs"/>
        </a:defRPr>
      </a:lvl8pPr>
      <a:lvl9pPr marL="3479475" algn="l" defTabSz="869869"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ifon/SST_BlockCha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45" name="Title 1"/>
          <p:cNvSpPr txBox="1">
            <a:spLocks/>
          </p:cNvSpPr>
          <p:nvPr/>
        </p:nvSpPr>
        <p:spPr bwMode="gray">
          <a:xfrm>
            <a:off x="584238" y="294418"/>
            <a:ext cx="10836919" cy="374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b"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err="1" smtClean="0">
                <a:latin typeface="+mj-ea"/>
                <a:ea typeface="+mj-ea"/>
              </a:rPr>
              <a:t>BlockChain</a:t>
            </a:r>
            <a:r>
              <a:rPr lang="en-US" altLang="zh-CN" sz="2400" kern="0" dirty="0" smtClean="0">
                <a:latin typeface="+mj-ea"/>
                <a:ea typeface="+mj-ea"/>
              </a:rPr>
              <a:t> ATM Overview</a:t>
            </a:r>
            <a:endParaRPr lang="zh-CN" altLang="en-US" sz="2400" kern="0" dirty="0">
              <a:latin typeface="+mj-ea"/>
              <a:ea typeface="+mj-ea"/>
            </a:endParaRPr>
          </a:p>
        </p:txBody>
      </p:sp>
      <p:sp>
        <p:nvSpPr>
          <p:cNvPr id="46" name="Rectangle 45"/>
          <p:cNvSpPr/>
          <p:nvPr/>
        </p:nvSpPr>
        <p:spPr>
          <a:xfrm>
            <a:off x="584238" y="1434122"/>
            <a:ext cx="10363200" cy="3724096"/>
          </a:xfrm>
          <a:prstGeom prst="rect">
            <a:avLst/>
          </a:prstGeom>
        </p:spPr>
        <p:txBody>
          <a:bodyPr wrap="square">
            <a:spAutoFit/>
          </a:bodyPr>
          <a:lstStyle/>
          <a:p>
            <a:r>
              <a:rPr lang="en-US" sz="2000" b="1" dirty="0" smtClean="0">
                <a:solidFill>
                  <a:srgbClr val="FF0000"/>
                </a:solidFill>
              </a:rPr>
              <a:t>Agenda:</a:t>
            </a:r>
          </a:p>
          <a:p>
            <a:endParaRPr lang="en-US" sz="2000" b="1" dirty="0" smtClean="0">
              <a:solidFill>
                <a:srgbClr val="FF0000"/>
              </a:solidFill>
            </a:endParaRPr>
          </a:p>
          <a:p>
            <a:pPr marL="285750" indent="-285750">
              <a:buFontTx/>
              <a:buChar char="-"/>
            </a:pPr>
            <a:r>
              <a:rPr lang="en-US" sz="2000" b="1" dirty="0" smtClean="0">
                <a:solidFill>
                  <a:srgbClr val="FF0000"/>
                </a:solidFill>
              </a:rPr>
              <a:t>Current ATM Networking</a:t>
            </a:r>
          </a:p>
          <a:p>
            <a:pPr marL="285750" indent="-285750">
              <a:buFontTx/>
              <a:buChar char="-"/>
            </a:pPr>
            <a:endParaRPr lang="en-US" sz="2000" b="1" dirty="0" smtClean="0">
              <a:solidFill>
                <a:srgbClr val="FF0000"/>
              </a:solidFill>
            </a:endParaRPr>
          </a:p>
          <a:p>
            <a:pPr marL="285750" indent="-285750">
              <a:buFontTx/>
              <a:buChar char="-"/>
            </a:pPr>
            <a:r>
              <a:rPr lang="en-US" sz="2000" b="1" dirty="0" err="1" smtClean="0">
                <a:solidFill>
                  <a:srgbClr val="FF0000"/>
                </a:solidFill>
              </a:rPr>
              <a:t>BlockChain</a:t>
            </a:r>
            <a:r>
              <a:rPr lang="en-US" sz="2000" b="1" dirty="0" smtClean="0">
                <a:solidFill>
                  <a:srgbClr val="FF0000"/>
                </a:solidFill>
              </a:rPr>
              <a:t> ATM Networking</a:t>
            </a: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Innovation Benefit</a:t>
            </a: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Future Expansion</a:t>
            </a: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System Features, Environments, Technologies, and Tools </a:t>
            </a:r>
          </a:p>
          <a:p>
            <a:pPr marL="285750" indent="-285750">
              <a:buFontTx/>
              <a:buChar char="-"/>
            </a:pPr>
            <a:endParaRPr lang="en-US" sz="1600" dirty="0">
              <a:solidFill>
                <a:srgbClr val="FF0000"/>
              </a:solidFill>
            </a:endParaRPr>
          </a:p>
        </p:txBody>
      </p:sp>
    </p:spTree>
    <p:extLst>
      <p:ext uri="{BB962C8B-B14F-4D97-AF65-F5344CB8AC3E}">
        <p14:creationId xmlns:p14="http://schemas.microsoft.com/office/powerpoint/2010/main" val="308083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Roadmap</a:t>
            </a:r>
          </a:p>
        </p:txBody>
      </p:sp>
      <p:grpSp>
        <p:nvGrpSpPr>
          <p:cNvPr id="5" name="Group 4"/>
          <p:cNvGrpSpPr/>
          <p:nvPr/>
        </p:nvGrpSpPr>
        <p:grpSpPr>
          <a:xfrm>
            <a:off x="1054899" y="3848241"/>
            <a:ext cx="2008230" cy="1644148"/>
            <a:chOff x="5347778" y="941852"/>
            <a:chExt cx="1980600" cy="1700404"/>
          </a:xfrm>
        </p:grpSpPr>
        <p:sp>
          <p:nvSpPr>
            <p:cNvPr id="6" name="Hexagon 5"/>
            <p:cNvSpPr/>
            <p:nvPr/>
          </p:nvSpPr>
          <p:spPr>
            <a:xfrm>
              <a:off x="5347778" y="941852"/>
              <a:ext cx="1980600" cy="1700404"/>
            </a:xfrm>
            <a:prstGeom prst="hexagon">
              <a:avLst>
                <a:gd name="adj" fmla="val 25000"/>
                <a:gd name="vf" fmla="val 115470"/>
              </a:avLst>
            </a:prstGeom>
            <a:solidFill>
              <a:schemeClr val="accent6">
                <a:lumMod val="50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7" name="Hexagon 4"/>
            <p:cNvSpPr/>
            <p:nvPr/>
          </p:nvSpPr>
          <p:spPr>
            <a:xfrm>
              <a:off x="5582072" y="1205206"/>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entities,</a:t>
              </a:r>
            </a:p>
            <a:p>
              <a:pPr lvl="0" algn="ctr" defTabSz="933450">
                <a:lnSpc>
                  <a:spcPct val="90000"/>
                </a:lnSpc>
                <a:spcBef>
                  <a:spcPct val="0"/>
                </a:spcBef>
                <a:spcAft>
                  <a:spcPct val="35000"/>
                </a:spcAft>
              </a:pPr>
              <a:r>
                <a:rPr lang="en-US" altLang="zh-CN" sz="1600" dirty="0" smtClean="0"/>
                <a:t> same group,</a:t>
              </a:r>
            </a:p>
            <a:p>
              <a:pPr lvl="0" algn="ctr" defTabSz="933450">
                <a:lnSpc>
                  <a:spcPct val="90000"/>
                </a:lnSpc>
                <a:spcBef>
                  <a:spcPct val="0"/>
                </a:spcBef>
                <a:spcAft>
                  <a:spcPct val="35000"/>
                </a:spcAft>
              </a:pPr>
              <a:r>
                <a:rPr lang="en-US" altLang="zh-CN" sz="1600" dirty="0" smtClean="0"/>
                <a:t> same country</a:t>
              </a:r>
              <a:endParaRPr lang="zh-CN" altLang="en-US" sz="1600" kern="1200" dirty="0"/>
            </a:p>
          </p:txBody>
        </p:sp>
      </p:grpSp>
      <p:grpSp>
        <p:nvGrpSpPr>
          <p:cNvPr id="8" name="Group 7"/>
          <p:cNvGrpSpPr/>
          <p:nvPr/>
        </p:nvGrpSpPr>
        <p:grpSpPr>
          <a:xfrm>
            <a:off x="8807878" y="3848240"/>
            <a:ext cx="2008230" cy="1644148"/>
            <a:chOff x="5347778" y="941852"/>
            <a:chExt cx="1980600" cy="1700404"/>
          </a:xfrm>
        </p:grpSpPr>
        <p:sp>
          <p:nvSpPr>
            <p:cNvPr id="9" name="Hexagon 8"/>
            <p:cNvSpPr/>
            <p:nvPr/>
          </p:nvSpPr>
          <p:spPr>
            <a:xfrm>
              <a:off x="5347778" y="941852"/>
              <a:ext cx="1980600" cy="1700404"/>
            </a:xfrm>
            <a:prstGeom prst="hexagon">
              <a:avLst>
                <a:gd name="adj" fmla="val 25000"/>
                <a:gd name="vf" fmla="val 115470"/>
              </a:avLst>
            </a:prstGeom>
            <a:solidFill>
              <a:schemeClr val="accent2">
                <a:lumMod val="75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10" name="Hexagon 4"/>
            <p:cNvSpPr/>
            <p:nvPr/>
          </p:nvSpPr>
          <p:spPr>
            <a:xfrm>
              <a:off x="5582072" y="1205206"/>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banks,</a:t>
              </a:r>
            </a:p>
            <a:p>
              <a:pPr lvl="0" algn="ctr" defTabSz="933450">
                <a:lnSpc>
                  <a:spcPct val="90000"/>
                </a:lnSpc>
                <a:spcBef>
                  <a:spcPct val="0"/>
                </a:spcBef>
                <a:spcAft>
                  <a:spcPct val="35000"/>
                </a:spcAft>
              </a:pPr>
              <a:r>
                <a:rPr lang="en-US" altLang="zh-CN" sz="1600" dirty="0" smtClean="0"/>
                <a:t>Cross countries</a:t>
              </a:r>
              <a:endParaRPr lang="zh-CN" altLang="en-US" sz="1600" kern="1200" dirty="0"/>
            </a:p>
          </p:txBody>
        </p:sp>
      </p:grpSp>
      <p:grpSp>
        <p:nvGrpSpPr>
          <p:cNvPr id="12" name="Group 11"/>
          <p:cNvGrpSpPr/>
          <p:nvPr/>
        </p:nvGrpSpPr>
        <p:grpSpPr>
          <a:xfrm>
            <a:off x="6008828" y="4686692"/>
            <a:ext cx="2008230" cy="1644148"/>
            <a:chOff x="5347778" y="941852"/>
            <a:chExt cx="1980600" cy="1700404"/>
          </a:xfrm>
        </p:grpSpPr>
        <p:sp>
          <p:nvSpPr>
            <p:cNvPr id="13" name="Hexagon 12"/>
            <p:cNvSpPr/>
            <p:nvPr/>
          </p:nvSpPr>
          <p:spPr>
            <a:xfrm>
              <a:off x="5347778" y="941852"/>
              <a:ext cx="1980600" cy="1700404"/>
            </a:xfrm>
            <a:prstGeom prst="hexagon">
              <a:avLst>
                <a:gd name="adj" fmla="val 25000"/>
                <a:gd name="vf" fmla="val 115470"/>
              </a:avLst>
            </a:prstGeom>
            <a:solidFill>
              <a:schemeClr val="accent3">
                <a:lumMod val="75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14" name="Hexagon 4"/>
            <p:cNvSpPr/>
            <p:nvPr/>
          </p:nvSpPr>
          <p:spPr>
            <a:xfrm>
              <a:off x="5582072" y="1298608"/>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banks in limited areas,</a:t>
              </a:r>
            </a:p>
            <a:p>
              <a:pPr lvl="0" algn="ctr" defTabSz="933450">
                <a:lnSpc>
                  <a:spcPct val="90000"/>
                </a:lnSpc>
                <a:spcBef>
                  <a:spcPct val="0"/>
                </a:spcBef>
                <a:spcAft>
                  <a:spcPct val="35000"/>
                </a:spcAft>
              </a:pPr>
              <a:r>
                <a:rPr lang="en-US" altLang="zh-CN" sz="1600" dirty="0" smtClean="0"/>
                <a:t>Same country</a:t>
              </a:r>
            </a:p>
            <a:p>
              <a:pPr lvl="0" algn="ctr" defTabSz="933450">
                <a:lnSpc>
                  <a:spcPct val="90000"/>
                </a:lnSpc>
                <a:spcBef>
                  <a:spcPct val="0"/>
                </a:spcBef>
                <a:spcAft>
                  <a:spcPct val="35000"/>
                </a:spcAft>
              </a:pPr>
              <a:endParaRPr lang="zh-CN" altLang="en-US" sz="1600" kern="1200" dirty="0"/>
            </a:p>
          </p:txBody>
        </p:sp>
      </p:grpSp>
      <p:grpSp>
        <p:nvGrpSpPr>
          <p:cNvPr id="15" name="Group 14"/>
          <p:cNvGrpSpPr/>
          <p:nvPr/>
        </p:nvGrpSpPr>
        <p:grpSpPr>
          <a:xfrm>
            <a:off x="3763035" y="3042544"/>
            <a:ext cx="2008230" cy="1644148"/>
            <a:chOff x="5347778" y="941852"/>
            <a:chExt cx="1980600" cy="1700404"/>
          </a:xfrm>
        </p:grpSpPr>
        <p:sp>
          <p:nvSpPr>
            <p:cNvPr id="16" name="Hexagon 15"/>
            <p:cNvSpPr/>
            <p:nvPr/>
          </p:nvSpPr>
          <p:spPr>
            <a:xfrm>
              <a:off x="5347778" y="941852"/>
              <a:ext cx="1980600" cy="1700404"/>
            </a:xfrm>
            <a:prstGeom prst="hexagon">
              <a:avLst>
                <a:gd name="adj" fmla="val 25000"/>
                <a:gd name="vf" fmla="val 115470"/>
              </a:avLst>
            </a:prstGeom>
            <a:solidFill>
              <a:schemeClr val="accent5">
                <a:lumMod val="75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17" name="Hexagon 4"/>
            <p:cNvSpPr/>
            <p:nvPr/>
          </p:nvSpPr>
          <p:spPr>
            <a:xfrm>
              <a:off x="5582072" y="1205206"/>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entities,</a:t>
              </a:r>
            </a:p>
            <a:p>
              <a:pPr lvl="0" algn="ctr" defTabSz="933450">
                <a:lnSpc>
                  <a:spcPct val="90000"/>
                </a:lnSpc>
                <a:spcBef>
                  <a:spcPct val="0"/>
                </a:spcBef>
                <a:spcAft>
                  <a:spcPct val="35000"/>
                </a:spcAft>
              </a:pPr>
              <a:r>
                <a:rPr lang="en-US" altLang="zh-CN" sz="1600" dirty="0" smtClean="0"/>
                <a:t> same group,</a:t>
              </a:r>
            </a:p>
            <a:p>
              <a:pPr lvl="0" algn="ctr" defTabSz="933450">
                <a:lnSpc>
                  <a:spcPct val="90000"/>
                </a:lnSpc>
                <a:spcBef>
                  <a:spcPct val="0"/>
                </a:spcBef>
                <a:spcAft>
                  <a:spcPct val="35000"/>
                </a:spcAft>
              </a:pPr>
              <a:r>
                <a:rPr lang="en-US" altLang="zh-CN" sz="1600" dirty="0" smtClean="0"/>
                <a:t>Cross countries</a:t>
              </a:r>
              <a:endParaRPr lang="zh-CN" altLang="en-US" sz="1600" kern="1200" dirty="0"/>
            </a:p>
          </p:txBody>
        </p:sp>
      </p:grpSp>
      <p:cxnSp>
        <p:nvCxnSpPr>
          <p:cNvPr id="3" name="Straight Arrow Connector 2"/>
          <p:cNvCxnSpPr>
            <a:stCxn id="6" idx="0"/>
            <a:endCxn id="9" idx="3"/>
          </p:cNvCxnSpPr>
          <p:nvPr/>
        </p:nvCxnSpPr>
        <p:spPr bwMode="auto">
          <a:xfrm flipV="1">
            <a:off x="3063129" y="4670314"/>
            <a:ext cx="5744749" cy="1"/>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sp>
        <p:nvSpPr>
          <p:cNvPr id="19" name="Rectangle 18"/>
          <p:cNvSpPr/>
          <p:nvPr/>
        </p:nvSpPr>
        <p:spPr>
          <a:xfrm>
            <a:off x="584238" y="884034"/>
            <a:ext cx="10363200" cy="2062103"/>
          </a:xfrm>
          <a:prstGeom prst="rect">
            <a:avLst/>
          </a:prstGeom>
        </p:spPr>
        <p:txBody>
          <a:bodyPr wrap="square">
            <a:spAutoFit/>
          </a:bodyPr>
          <a:lstStyle/>
          <a:p>
            <a:r>
              <a:rPr lang="en-US" sz="1600" dirty="0" smtClean="0">
                <a:solidFill>
                  <a:srgbClr val="32466B"/>
                </a:solidFill>
              </a:rPr>
              <a:t>ATM network is naturally suitable for </a:t>
            </a:r>
            <a:r>
              <a:rPr lang="en-US" sz="1600" dirty="0" err="1" smtClean="0">
                <a:solidFill>
                  <a:srgbClr val="32466B"/>
                </a:solidFill>
              </a:rPr>
              <a:t>blockchain</a:t>
            </a:r>
            <a:r>
              <a:rPr lang="en-US" sz="1600" dirty="0" smtClean="0">
                <a:solidFill>
                  <a:srgbClr val="32466B"/>
                </a:solidFill>
              </a:rPr>
              <a:t> technology as they have physical presences in different areas across countries, they need a trusted association to connect. Major </a:t>
            </a:r>
            <a:r>
              <a:rPr lang="en-US" sz="1600" dirty="0" smtClean="0">
                <a:solidFill>
                  <a:srgbClr val="32466B"/>
                </a:solidFill>
              </a:rPr>
              <a:t>inter-bank associations were developed by providing cross border ATM network connections. It’s time to transfer the ‘agent’ role from big expensive enterprise to digital.</a:t>
            </a:r>
          </a:p>
          <a:p>
            <a:endParaRPr lang="en-US" sz="1600" dirty="0">
              <a:solidFill>
                <a:srgbClr val="32466B"/>
              </a:solidFill>
            </a:endParaRPr>
          </a:p>
          <a:p>
            <a:r>
              <a:rPr lang="en-US" sz="1600" dirty="0" smtClean="0">
                <a:solidFill>
                  <a:srgbClr val="32466B"/>
                </a:solidFill>
              </a:rPr>
              <a:t>However due to various regulatory constraints, different banks’ business strategies and interests, such transformation or replacement is very challenging. It should be achieved step by step, from the innovative parties internally. Here is the proposed roadmap:</a:t>
            </a:r>
            <a:endParaRPr lang="en-US" sz="1600" dirty="0">
              <a:solidFill>
                <a:srgbClr val="FF0000"/>
              </a:solidFill>
            </a:endParaRPr>
          </a:p>
        </p:txBody>
      </p:sp>
    </p:spTree>
    <p:extLst>
      <p:ext uri="{BB962C8B-B14F-4D97-AF65-F5344CB8AC3E}">
        <p14:creationId xmlns:p14="http://schemas.microsoft.com/office/powerpoint/2010/main" val="513706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loud 79"/>
          <p:cNvSpPr/>
          <p:nvPr/>
        </p:nvSpPr>
        <p:spPr>
          <a:xfrm>
            <a:off x="3147842" y="1081961"/>
            <a:ext cx="6108604" cy="4645304"/>
          </a:xfrm>
          <a:prstGeom prst="cloud">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pic>
        <p:nvPicPr>
          <p:cNvPr id="6" name="Picture 5"/>
          <p:cNvPicPr>
            <a:picLocks noChangeAspect="1"/>
          </p:cNvPicPr>
          <p:nvPr/>
        </p:nvPicPr>
        <p:blipFill>
          <a:blip r:embed="rId2"/>
          <a:stretch>
            <a:fillRect/>
          </a:stretch>
        </p:blipFill>
        <p:spPr>
          <a:xfrm>
            <a:off x="339607" y="839497"/>
            <a:ext cx="469643" cy="507079"/>
          </a:xfrm>
          <a:prstGeom prst="rect">
            <a:avLst/>
          </a:prstGeom>
          <a:solidFill>
            <a:srgbClr val="FFFF00"/>
          </a:solidFill>
        </p:spPr>
      </p:pic>
      <p:pic>
        <p:nvPicPr>
          <p:cNvPr id="7" name="Picture 6"/>
          <p:cNvPicPr>
            <a:picLocks noChangeAspect="1"/>
          </p:cNvPicPr>
          <p:nvPr/>
        </p:nvPicPr>
        <p:blipFill>
          <a:blip r:embed="rId2"/>
          <a:stretch>
            <a:fillRect/>
          </a:stretch>
        </p:blipFill>
        <p:spPr>
          <a:xfrm>
            <a:off x="433718" y="2528665"/>
            <a:ext cx="469643" cy="507079"/>
          </a:xfrm>
          <a:prstGeom prst="rect">
            <a:avLst/>
          </a:prstGeom>
          <a:solidFill>
            <a:srgbClr val="FFFF00"/>
          </a:solidFill>
        </p:spPr>
      </p:pic>
      <p:pic>
        <p:nvPicPr>
          <p:cNvPr id="8" name="Picture 7"/>
          <p:cNvPicPr>
            <a:picLocks noChangeAspect="1"/>
          </p:cNvPicPr>
          <p:nvPr/>
        </p:nvPicPr>
        <p:blipFill>
          <a:blip r:embed="rId2"/>
          <a:stretch>
            <a:fillRect/>
          </a:stretch>
        </p:blipFill>
        <p:spPr>
          <a:xfrm>
            <a:off x="210018" y="4309009"/>
            <a:ext cx="469643" cy="507079"/>
          </a:xfrm>
          <a:prstGeom prst="rect">
            <a:avLst/>
          </a:prstGeom>
          <a:solidFill>
            <a:srgbClr val="FFFF00"/>
          </a:solidFill>
        </p:spPr>
      </p:pic>
      <p:pic>
        <p:nvPicPr>
          <p:cNvPr id="9" name="Picture 8"/>
          <p:cNvPicPr>
            <a:picLocks noChangeAspect="1"/>
          </p:cNvPicPr>
          <p:nvPr/>
        </p:nvPicPr>
        <p:blipFill>
          <a:blip r:embed="rId2"/>
          <a:stretch>
            <a:fillRect/>
          </a:stretch>
        </p:blipFill>
        <p:spPr>
          <a:xfrm>
            <a:off x="1001410" y="5958549"/>
            <a:ext cx="469643" cy="507079"/>
          </a:xfrm>
          <a:prstGeom prst="rect">
            <a:avLst/>
          </a:prstGeom>
          <a:solidFill>
            <a:srgbClr val="FFFF00"/>
          </a:solidFill>
        </p:spPr>
      </p:pic>
      <p:pic>
        <p:nvPicPr>
          <p:cNvPr id="10" name="Picture 9"/>
          <p:cNvPicPr>
            <a:picLocks noChangeAspect="1"/>
          </p:cNvPicPr>
          <p:nvPr/>
        </p:nvPicPr>
        <p:blipFill>
          <a:blip r:embed="rId2"/>
          <a:stretch>
            <a:fillRect/>
          </a:stretch>
        </p:blipFill>
        <p:spPr>
          <a:xfrm>
            <a:off x="1364554" y="574881"/>
            <a:ext cx="469643" cy="507079"/>
          </a:xfrm>
          <a:prstGeom prst="rect">
            <a:avLst/>
          </a:prstGeom>
          <a:solidFill>
            <a:srgbClr val="FFFF00"/>
          </a:solidFill>
        </p:spPr>
      </p:pic>
      <p:pic>
        <p:nvPicPr>
          <p:cNvPr id="12" name="Picture 11"/>
          <p:cNvPicPr>
            <a:picLocks noChangeAspect="1"/>
          </p:cNvPicPr>
          <p:nvPr/>
        </p:nvPicPr>
        <p:blipFill>
          <a:blip r:embed="rId3"/>
          <a:stretch>
            <a:fillRect/>
          </a:stretch>
        </p:blipFill>
        <p:spPr>
          <a:xfrm>
            <a:off x="2914688" y="5865578"/>
            <a:ext cx="459217" cy="631914"/>
          </a:xfrm>
          <a:prstGeom prst="rect">
            <a:avLst/>
          </a:prstGeom>
          <a:solidFill>
            <a:srgbClr val="FFFF00"/>
          </a:solidFill>
        </p:spPr>
      </p:pic>
      <p:pic>
        <p:nvPicPr>
          <p:cNvPr id="13" name="Picture 12"/>
          <p:cNvPicPr>
            <a:picLocks noChangeAspect="1"/>
          </p:cNvPicPr>
          <p:nvPr/>
        </p:nvPicPr>
        <p:blipFill>
          <a:blip r:embed="rId4"/>
          <a:stretch>
            <a:fillRect/>
          </a:stretch>
        </p:blipFill>
        <p:spPr>
          <a:xfrm>
            <a:off x="8999636" y="559162"/>
            <a:ext cx="419099" cy="695427"/>
          </a:xfrm>
          <a:prstGeom prst="rect">
            <a:avLst/>
          </a:prstGeom>
          <a:solidFill>
            <a:srgbClr val="FFFF00"/>
          </a:solidFill>
        </p:spPr>
      </p:pic>
      <p:pic>
        <p:nvPicPr>
          <p:cNvPr id="15" name="Picture 14"/>
          <p:cNvPicPr>
            <a:picLocks noChangeAspect="1"/>
          </p:cNvPicPr>
          <p:nvPr/>
        </p:nvPicPr>
        <p:blipFill>
          <a:blip r:embed="rId5"/>
          <a:stretch>
            <a:fillRect/>
          </a:stretch>
        </p:blipFill>
        <p:spPr>
          <a:xfrm>
            <a:off x="11119289" y="2704166"/>
            <a:ext cx="446125" cy="561163"/>
          </a:xfrm>
          <a:prstGeom prst="rect">
            <a:avLst/>
          </a:prstGeom>
          <a:solidFill>
            <a:srgbClr val="FFFF00"/>
          </a:solidFill>
        </p:spPr>
      </p:pic>
      <p:pic>
        <p:nvPicPr>
          <p:cNvPr id="16" name="Picture 15"/>
          <p:cNvPicPr>
            <a:picLocks noChangeAspect="1"/>
          </p:cNvPicPr>
          <p:nvPr/>
        </p:nvPicPr>
        <p:blipFill>
          <a:blip r:embed="rId3"/>
          <a:stretch>
            <a:fillRect/>
          </a:stretch>
        </p:blipFill>
        <p:spPr>
          <a:xfrm>
            <a:off x="8346743" y="5727265"/>
            <a:ext cx="459217" cy="631914"/>
          </a:xfrm>
          <a:prstGeom prst="rect">
            <a:avLst/>
          </a:prstGeom>
          <a:solidFill>
            <a:srgbClr val="FFFF00"/>
          </a:solidFill>
        </p:spPr>
      </p:pic>
      <p:pic>
        <p:nvPicPr>
          <p:cNvPr id="18" name="Picture 17"/>
          <p:cNvPicPr>
            <a:picLocks noChangeAspect="1"/>
          </p:cNvPicPr>
          <p:nvPr/>
        </p:nvPicPr>
        <p:blipFill>
          <a:blip r:embed="rId6"/>
          <a:stretch>
            <a:fillRect/>
          </a:stretch>
        </p:blipFill>
        <p:spPr>
          <a:xfrm>
            <a:off x="10912151" y="1190291"/>
            <a:ext cx="653263" cy="593331"/>
          </a:xfrm>
          <a:prstGeom prst="rect">
            <a:avLst/>
          </a:prstGeom>
          <a:solidFill>
            <a:srgbClr val="FFFF00"/>
          </a:solidFill>
        </p:spPr>
      </p:pic>
      <p:pic>
        <p:nvPicPr>
          <p:cNvPr id="20" name="Picture 19"/>
          <p:cNvPicPr>
            <a:picLocks noChangeAspect="1"/>
          </p:cNvPicPr>
          <p:nvPr/>
        </p:nvPicPr>
        <p:blipFill>
          <a:blip r:embed="rId3"/>
          <a:stretch>
            <a:fillRect/>
          </a:stretch>
        </p:blipFill>
        <p:spPr>
          <a:xfrm>
            <a:off x="11119289" y="4282246"/>
            <a:ext cx="459217" cy="631914"/>
          </a:xfrm>
          <a:prstGeom prst="rect">
            <a:avLst/>
          </a:prstGeom>
          <a:solidFill>
            <a:srgbClr val="FFFF00"/>
          </a:solidFill>
        </p:spPr>
      </p:pic>
      <p:pic>
        <p:nvPicPr>
          <p:cNvPr id="22" name="Picture 21"/>
          <p:cNvPicPr>
            <a:picLocks noChangeAspect="1"/>
          </p:cNvPicPr>
          <p:nvPr/>
        </p:nvPicPr>
        <p:blipFill>
          <a:blip r:embed="rId4"/>
          <a:stretch>
            <a:fillRect/>
          </a:stretch>
        </p:blipFill>
        <p:spPr>
          <a:xfrm>
            <a:off x="10558929" y="5663507"/>
            <a:ext cx="419099" cy="695427"/>
          </a:xfrm>
          <a:prstGeom prst="rect">
            <a:avLst/>
          </a:prstGeom>
          <a:solidFill>
            <a:srgbClr val="FFFF00"/>
          </a:solidFill>
        </p:spPr>
      </p:pic>
      <p:pic>
        <p:nvPicPr>
          <p:cNvPr id="2" name="Picture 1"/>
          <p:cNvPicPr>
            <a:picLocks noChangeAspect="1"/>
          </p:cNvPicPr>
          <p:nvPr/>
        </p:nvPicPr>
        <p:blipFill>
          <a:blip r:embed="rId7"/>
          <a:stretch>
            <a:fillRect/>
          </a:stretch>
        </p:blipFill>
        <p:spPr>
          <a:xfrm>
            <a:off x="3842866" y="1924414"/>
            <a:ext cx="2343150" cy="1628775"/>
          </a:xfrm>
          <a:prstGeom prst="rect">
            <a:avLst/>
          </a:prstGeom>
        </p:spPr>
      </p:pic>
      <p:pic>
        <p:nvPicPr>
          <p:cNvPr id="4" name="Picture 3"/>
          <p:cNvPicPr>
            <a:picLocks noChangeAspect="1"/>
          </p:cNvPicPr>
          <p:nvPr/>
        </p:nvPicPr>
        <p:blipFill>
          <a:blip r:embed="rId8"/>
          <a:stretch>
            <a:fillRect/>
          </a:stretch>
        </p:blipFill>
        <p:spPr>
          <a:xfrm>
            <a:off x="6605506" y="1905905"/>
            <a:ext cx="2219325" cy="1752600"/>
          </a:xfrm>
          <a:prstGeom prst="rect">
            <a:avLst/>
          </a:prstGeom>
        </p:spPr>
      </p:pic>
      <p:pic>
        <p:nvPicPr>
          <p:cNvPr id="5" name="Picture 4"/>
          <p:cNvPicPr>
            <a:picLocks noChangeAspect="1"/>
          </p:cNvPicPr>
          <p:nvPr/>
        </p:nvPicPr>
        <p:blipFill>
          <a:blip r:embed="rId9"/>
          <a:stretch>
            <a:fillRect/>
          </a:stretch>
        </p:blipFill>
        <p:spPr>
          <a:xfrm>
            <a:off x="4562393" y="3642419"/>
            <a:ext cx="1743075" cy="1447800"/>
          </a:xfrm>
          <a:prstGeom prst="rect">
            <a:avLst/>
          </a:prstGeom>
        </p:spPr>
      </p:pic>
      <p:pic>
        <p:nvPicPr>
          <p:cNvPr id="25" name="Picture 24"/>
          <p:cNvPicPr>
            <a:picLocks noChangeAspect="1"/>
          </p:cNvPicPr>
          <p:nvPr/>
        </p:nvPicPr>
        <p:blipFill>
          <a:blip r:embed="rId10"/>
          <a:stretch>
            <a:fillRect/>
          </a:stretch>
        </p:blipFill>
        <p:spPr>
          <a:xfrm>
            <a:off x="1364901" y="1320162"/>
            <a:ext cx="1154962" cy="1208503"/>
          </a:xfrm>
          <a:prstGeom prst="rect">
            <a:avLst/>
          </a:prstGeom>
        </p:spPr>
      </p:pic>
      <p:pic>
        <p:nvPicPr>
          <p:cNvPr id="27" name="Picture 26"/>
          <p:cNvPicPr>
            <a:picLocks noChangeAspect="1"/>
          </p:cNvPicPr>
          <p:nvPr/>
        </p:nvPicPr>
        <p:blipFill>
          <a:blip r:embed="rId10"/>
          <a:stretch>
            <a:fillRect/>
          </a:stretch>
        </p:blipFill>
        <p:spPr>
          <a:xfrm>
            <a:off x="1501189" y="4129955"/>
            <a:ext cx="1154962" cy="1208503"/>
          </a:xfrm>
          <a:prstGeom prst="rect">
            <a:avLst/>
          </a:prstGeom>
        </p:spPr>
      </p:pic>
      <p:pic>
        <p:nvPicPr>
          <p:cNvPr id="29" name="Picture 28"/>
          <p:cNvPicPr>
            <a:picLocks noChangeAspect="1"/>
          </p:cNvPicPr>
          <p:nvPr/>
        </p:nvPicPr>
        <p:blipFill>
          <a:blip r:embed="rId10"/>
          <a:stretch>
            <a:fillRect/>
          </a:stretch>
        </p:blipFill>
        <p:spPr>
          <a:xfrm>
            <a:off x="9326770" y="1586160"/>
            <a:ext cx="1154962" cy="1208503"/>
          </a:xfrm>
          <a:prstGeom prst="rect">
            <a:avLst/>
          </a:prstGeom>
        </p:spPr>
      </p:pic>
      <p:pic>
        <p:nvPicPr>
          <p:cNvPr id="30" name="Picture 29"/>
          <p:cNvPicPr>
            <a:picLocks noChangeAspect="1"/>
          </p:cNvPicPr>
          <p:nvPr/>
        </p:nvPicPr>
        <p:blipFill>
          <a:blip r:embed="rId10"/>
          <a:stretch>
            <a:fillRect/>
          </a:stretch>
        </p:blipFill>
        <p:spPr>
          <a:xfrm>
            <a:off x="9326770" y="4108634"/>
            <a:ext cx="1154962" cy="1208503"/>
          </a:xfrm>
          <a:prstGeom prst="rect">
            <a:avLst/>
          </a:prstGeom>
        </p:spPr>
      </p:pic>
      <p:cxnSp>
        <p:nvCxnSpPr>
          <p:cNvPr id="31" name="Straight Connector 30"/>
          <p:cNvCxnSpPr>
            <a:stCxn id="6" idx="2"/>
            <a:endCxn id="25" idx="1"/>
          </p:cNvCxnSpPr>
          <p:nvPr/>
        </p:nvCxnSpPr>
        <p:spPr>
          <a:xfrm>
            <a:off x="574429" y="1346576"/>
            <a:ext cx="790472" cy="577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a:endCxn id="25" idx="0"/>
          </p:cNvCxnSpPr>
          <p:nvPr/>
        </p:nvCxnSpPr>
        <p:spPr>
          <a:xfrm>
            <a:off x="1599376" y="1081960"/>
            <a:ext cx="343006" cy="238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3"/>
            <a:endCxn id="25" idx="2"/>
          </p:cNvCxnSpPr>
          <p:nvPr/>
        </p:nvCxnSpPr>
        <p:spPr>
          <a:xfrm flipV="1">
            <a:off x="903361" y="2528665"/>
            <a:ext cx="1039021" cy="253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3"/>
            <a:endCxn id="27" idx="1"/>
          </p:cNvCxnSpPr>
          <p:nvPr/>
        </p:nvCxnSpPr>
        <p:spPr>
          <a:xfrm>
            <a:off x="679661" y="4562549"/>
            <a:ext cx="821528" cy="171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3"/>
            <a:endCxn id="27" idx="2"/>
          </p:cNvCxnSpPr>
          <p:nvPr/>
        </p:nvCxnSpPr>
        <p:spPr>
          <a:xfrm flipV="1">
            <a:off x="1471053" y="5338458"/>
            <a:ext cx="607617" cy="8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7" idx="3"/>
            <a:endCxn id="12" idx="0"/>
          </p:cNvCxnSpPr>
          <p:nvPr/>
        </p:nvCxnSpPr>
        <p:spPr>
          <a:xfrm>
            <a:off x="2656151" y="4734207"/>
            <a:ext cx="488146" cy="1131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0"/>
            <a:endCxn id="13" idx="2"/>
          </p:cNvCxnSpPr>
          <p:nvPr/>
        </p:nvCxnSpPr>
        <p:spPr>
          <a:xfrm flipH="1" flipV="1">
            <a:off x="9209186" y="1254589"/>
            <a:ext cx="695065" cy="3315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9" idx="3"/>
            <a:endCxn id="18" idx="2"/>
          </p:cNvCxnSpPr>
          <p:nvPr/>
        </p:nvCxnSpPr>
        <p:spPr>
          <a:xfrm flipV="1">
            <a:off x="10481732" y="1783622"/>
            <a:ext cx="757051" cy="40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9" idx="2"/>
            <a:endCxn id="15" idx="1"/>
          </p:cNvCxnSpPr>
          <p:nvPr/>
        </p:nvCxnSpPr>
        <p:spPr>
          <a:xfrm>
            <a:off x="9904251" y="2794663"/>
            <a:ext cx="1215038" cy="190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0" idx="3"/>
            <a:endCxn id="20" idx="1"/>
          </p:cNvCxnSpPr>
          <p:nvPr/>
        </p:nvCxnSpPr>
        <p:spPr>
          <a:xfrm flipV="1">
            <a:off x="10481732" y="4598203"/>
            <a:ext cx="637557" cy="114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30" idx="2"/>
            <a:endCxn id="22" idx="0"/>
          </p:cNvCxnSpPr>
          <p:nvPr/>
        </p:nvCxnSpPr>
        <p:spPr>
          <a:xfrm>
            <a:off x="9904251" y="5317137"/>
            <a:ext cx="864228" cy="3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6" idx="0"/>
            <a:endCxn id="30" idx="1"/>
          </p:cNvCxnSpPr>
          <p:nvPr/>
        </p:nvCxnSpPr>
        <p:spPr>
          <a:xfrm flipV="1">
            <a:off x="8576352" y="4712886"/>
            <a:ext cx="750418" cy="1014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92786" y="4169316"/>
            <a:ext cx="681597" cy="523220"/>
          </a:xfrm>
          <a:prstGeom prst="rect">
            <a:avLst/>
          </a:prstGeom>
          <a:noFill/>
        </p:spPr>
        <p:txBody>
          <a:bodyPr wrap="none" rtlCol="0">
            <a:spAutoFit/>
          </a:bodyPr>
          <a:lstStyle/>
          <a:p>
            <a:r>
              <a:rPr lang="en-US" sz="2800" dirty="0" smtClean="0"/>
              <a:t>……</a:t>
            </a:r>
            <a:endParaRPr lang="en-US" sz="2800" dirty="0"/>
          </a:p>
        </p:txBody>
      </p:sp>
      <p:pic>
        <p:nvPicPr>
          <p:cNvPr id="83" name="Picture 82"/>
          <p:cNvPicPr>
            <a:picLocks noChangeAspect="1"/>
          </p:cNvPicPr>
          <p:nvPr/>
        </p:nvPicPr>
        <p:blipFill>
          <a:blip r:embed="rId11"/>
          <a:stretch>
            <a:fillRect/>
          </a:stretch>
        </p:blipFill>
        <p:spPr>
          <a:xfrm>
            <a:off x="4535144" y="2422750"/>
            <a:ext cx="948121" cy="603831"/>
          </a:xfrm>
          <a:prstGeom prst="rect">
            <a:avLst/>
          </a:prstGeom>
        </p:spPr>
      </p:pic>
      <p:pic>
        <p:nvPicPr>
          <p:cNvPr id="84" name="Picture 83"/>
          <p:cNvPicPr>
            <a:picLocks noChangeAspect="1"/>
          </p:cNvPicPr>
          <p:nvPr/>
        </p:nvPicPr>
        <p:blipFill>
          <a:blip r:embed="rId12"/>
          <a:stretch>
            <a:fillRect/>
          </a:stretch>
        </p:blipFill>
        <p:spPr>
          <a:xfrm>
            <a:off x="7253685" y="2400580"/>
            <a:ext cx="948121" cy="607171"/>
          </a:xfrm>
          <a:prstGeom prst="rect">
            <a:avLst/>
          </a:prstGeom>
        </p:spPr>
      </p:pic>
      <p:pic>
        <p:nvPicPr>
          <p:cNvPr id="85" name="Picture 84"/>
          <p:cNvPicPr>
            <a:picLocks noChangeAspect="1"/>
          </p:cNvPicPr>
          <p:nvPr/>
        </p:nvPicPr>
        <p:blipFill>
          <a:blip r:embed="rId13"/>
          <a:stretch>
            <a:fillRect/>
          </a:stretch>
        </p:blipFill>
        <p:spPr>
          <a:xfrm>
            <a:off x="5029648" y="4306426"/>
            <a:ext cx="904643" cy="568633"/>
          </a:xfrm>
          <a:prstGeom prst="rect">
            <a:avLst/>
          </a:prstGeom>
        </p:spPr>
      </p:pic>
      <p:cxnSp>
        <p:nvCxnSpPr>
          <p:cNvPr id="87" name="Straight Connector 86"/>
          <p:cNvCxnSpPr>
            <a:stCxn id="25" idx="3"/>
          </p:cNvCxnSpPr>
          <p:nvPr/>
        </p:nvCxnSpPr>
        <p:spPr>
          <a:xfrm>
            <a:off x="2519863" y="1924414"/>
            <a:ext cx="1089519" cy="435325"/>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430170" y="3642419"/>
            <a:ext cx="943735" cy="564668"/>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8999636" y="2142077"/>
            <a:ext cx="556848" cy="280673"/>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30" idx="0"/>
          </p:cNvCxnSpPr>
          <p:nvPr/>
        </p:nvCxnSpPr>
        <p:spPr>
          <a:xfrm>
            <a:off x="8999636" y="3682151"/>
            <a:ext cx="904615" cy="426483"/>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Title 1"/>
          <p:cNvSpPr txBox="1">
            <a:spLocks/>
          </p:cNvSpPr>
          <p:nvPr/>
        </p:nvSpPr>
        <p:spPr bwMode="gray">
          <a:xfrm>
            <a:off x="584238" y="294418"/>
            <a:ext cx="10836919" cy="374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Current ATMs Routing via VISA, </a:t>
            </a:r>
            <a:r>
              <a:rPr lang="en-US" altLang="zh-CN" sz="2400" kern="0" dirty="0" err="1" smtClean="0">
                <a:latin typeface="+mj-ea"/>
                <a:ea typeface="+mj-ea"/>
              </a:rPr>
              <a:t>Mastercard</a:t>
            </a:r>
            <a:r>
              <a:rPr lang="en-US" altLang="zh-CN" sz="2400" kern="0" dirty="0" smtClean="0">
                <a:latin typeface="+mj-ea"/>
                <a:ea typeface="+mj-ea"/>
              </a:rPr>
              <a:t> and </a:t>
            </a:r>
            <a:r>
              <a:rPr lang="en-US" altLang="zh-CN" sz="2400" kern="0" dirty="0" err="1" smtClean="0">
                <a:latin typeface="+mj-ea"/>
                <a:ea typeface="+mj-ea"/>
              </a:rPr>
              <a:t>UnionPay</a:t>
            </a:r>
            <a:endParaRPr lang="zh-CN" altLang="en-US" sz="2400" kern="0" dirty="0">
              <a:latin typeface="+mj-ea"/>
              <a:ea typeface="+mj-ea"/>
            </a:endParaRPr>
          </a:p>
        </p:txBody>
      </p:sp>
    </p:spTree>
    <p:extLst>
      <p:ext uri="{BB962C8B-B14F-4D97-AF65-F5344CB8AC3E}">
        <p14:creationId xmlns:p14="http://schemas.microsoft.com/office/powerpoint/2010/main" val="164906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pic>
        <p:nvPicPr>
          <p:cNvPr id="6" name="Picture 5"/>
          <p:cNvPicPr>
            <a:picLocks noChangeAspect="1"/>
          </p:cNvPicPr>
          <p:nvPr/>
        </p:nvPicPr>
        <p:blipFill>
          <a:blip r:embed="rId2"/>
          <a:stretch>
            <a:fillRect/>
          </a:stretch>
        </p:blipFill>
        <p:spPr>
          <a:xfrm>
            <a:off x="2649423" y="2425156"/>
            <a:ext cx="469643" cy="507079"/>
          </a:xfrm>
          <a:prstGeom prst="rect">
            <a:avLst/>
          </a:prstGeom>
          <a:solidFill>
            <a:srgbClr val="FFFF00"/>
          </a:solidFill>
        </p:spPr>
      </p:pic>
      <p:pic>
        <p:nvPicPr>
          <p:cNvPr id="7" name="Picture 6"/>
          <p:cNvPicPr>
            <a:picLocks noChangeAspect="1"/>
          </p:cNvPicPr>
          <p:nvPr/>
        </p:nvPicPr>
        <p:blipFill>
          <a:blip r:embed="rId2"/>
          <a:stretch>
            <a:fillRect/>
          </a:stretch>
        </p:blipFill>
        <p:spPr>
          <a:xfrm>
            <a:off x="4051709" y="1772262"/>
            <a:ext cx="469643" cy="507079"/>
          </a:xfrm>
          <a:prstGeom prst="rect">
            <a:avLst/>
          </a:prstGeom>
          <a:solidFill>
            <a:srgbClr val="FFFF00"/>
          </a:solidFill>
        </p:spPr>
      </p:pic>
      <p:pic>
        <p:nvPicPr>
          <p:cNvPr id="8" name="Picture 7"/>
          <p:cNvPicPr>
            <a:picLocks noChangeAspect="1"/>
          </p:cNvPicPr>
          <p:nvPr/>
        </p:nvPicPr>
        <p:blipFill>
          <a:blip r:embed="rId2"/>
          <a:stretch>
            <a:fillRect/>
          </a:stretch>
        </p:blipFill>
        <p:spPr>
          <a:xfrm>
            <a:off x="2522192" y="3494084"/>
            <a:ext cx="469643" cy="507079"/>
          </a:xfrm>
          <a:prstGeom prst="rect">
            <a:avLst/>
          </a:prstGeom>
          <a:solidFill>
            <a:srgbClr val="FFFF00"/>
          </a:solidFill>
        </p:spPr>
      </p:pic>
      <p:pic>
        <p:nvPicPr>
          <p:cNvPr id="9" name="Picture 8"/>
          <p:cNvPicPr>
            <a:picLocks noChangeAspect="1"/>
          </p:cNvPicPr>
          <p:nvPr/>
        </p:nvPicPr>
        <p:blipFill>
          <a:blip r:embed="rId2"/>
          <a:stretch>
            <a:fillRect/>
          </a:stretch>
        </p:blipFill>
        <p:spPr>
          <a:xfrm>
            <a:off x="3791137" y="5860036"/>
            <a:ext cx="469643" cy="507079"/>
          </a:xfrm>
          <a:prstGeom prst="rect">
            <a:avLst/>
          </a:prstGeom>
          <a:solidFill>
            <a:srgbClr val="FFFF00"/>
          </a:solidFill>
        </p:spPr>
      </p:pic>
      <p:pic>
        <p:nvPicPr>
          <p:cNvPr id="10" name="Picture 9"/>
          <p:cNvPicPr>
            <a:picLocks noChangeAspect="1"/>
          </p:cNvPicPr>
          <p:nvPr/>
        </p:nvPicPr>
        <p:blipFill>
          <a:blip r:embed="rId2"/>
          <a:stretch>
            <a:fillRect/>
          </a:stretch>
        </p:blipFill>
        <p:spPr>
          <a:xfrm>
            <a:off x="4136685" y="583792"/>
            <a:ext cx="469643" cy="507079"/>
          </a:xfrm>
          <a:prstGeom prst="rect">
            <a:avLst/>
          </a:prstGeom>
          <a:solidFill>
            <a:srgbClr val="FFFF00"/>
          </a:solidFill>
        </p:spPr>
      </p:pic>
      <p:pic>
        <p:nvPicPr>
          <p:cNvPr id="12" name="Picture 11"/>
          <p:cNvPicPr>
            <a:picLocks noChangeAspect="1"/>
          </p:cNvPicPr>
          <p:nvPr/>
        </p:nvPicPr>
        <p:blipFill>
          <a:blip r:embed="rId3"/>
          <a:stretch>
            <a:fillRect/>
          </a:stretch>
        </p:blipFill>
        <p:spPr>
          <a:xfrm>
            <a:off x="3912290" y="4350514"/>
            <a:ext cx="459217" cy="631914"/>
          </a:xfrm>
          <a:prstGeom prst="rect">
            <a:avLst/>
          </a:prstGeom>
          <a:solidFill>
            <a:srgbClr val="FFFF00"/>
          </a:solidFill>
        </p:spPr>
      </p:pic>
      <p:pic>
        <p:nvPicPr>
          <p:cNvPr id="13" name="Picture 12"/>
          <p:cNvPicPr>
            <a:picLocks noChangeAspect="1"/>
          </p:cNvPicPr>
          <p:nvPr/>
        </p:nvPicPr>
        <p:blipFill>
          <a:blip r:embed="rId4"/>
          <a:stretch>
            <a:fillRect/>
          </a:stretch>
        </p:blipFill>
        <p:spPr>
          <a:xfrm>
            <a:off x="9038332" y="799112"/>
            <a:ext cx="419099" cy="695427"/>
          </a:xfrm>
          <a:prstGeom prst="rect">
            <a:avLst/>
          </a:prstGeom>
          <a:solidFill>
            <a:srgbClr val="FFFF00"/>
          </a:solidFill>
        </p:spPr>
      </p:pic>
      <p:pic>
        <p:nvPicPr>
          <p:cNvPr id="15" name="Picture 14"/>
          <p:cNvPicPr>
            <a:picLocks noChangeAspect="1"/>
          </p:cNvPicPr>
          <p:nvPr/>
        </p:nvPicPr>
        <p:blipFill>
          <a:blip r:embed="rId5"/>
          <a:stretch>
            <a:fillRect/>
          </a:stretch>
        </p:blipFill>
        <p:spPr>
          <a:xfrm>
            <a:off x="9038332" y="2651653"/>
            <a:ext cx="446125" cy="561163"/>
          </a:xfrm>
          <a:prstGeom prst="rect">
            <a:avLst/>
          </a:prstGeom>
          <a:solidFill>
            <a:srgbClr val="FFFF00"/>
          </a:solidFill>
        </p:spPr>
      </p:pic>
      <p:pic>
        <p:nvPicPr>
          <p:cNvPr id="16" name="Picture 15"/>
          <p:cNvPicPr>
            <a:picLocks noChangeAspect="1"/>
          </p:cNvPicPr>
          <p:nvPr/>
        </p:nvPicPr>
        <p:blipFill>
          <a:blip r:embed="rId3"/>
          <a:stretch>
            <a:fillRect/>
          </a:stretch>
        </p:blipFill>
        <p:spPr>
          <a:xfrm>
            <a:off x="8067009" y="6017194"/>
            <a:ext cx="459217" cy="631914"/>
          </a:xfrm>
          <a:prstGeom prst="rect">
            <a:avLst/>
          </a:prstGeom>
          <a:solidFill>
            <a:srgbClr val="FFFF00"/>
          </a:solidFill>
        </p:spPr>
      </p:pic>
      <p:pic>
        <p:nvPicPr>
          <p:cNvPr id="18" name="Picture 17"/>
          <p:cNvPicPr>
            <a:picLocks noChangeAspect="1"/>
          </p:cNvPicPr>
          <p:nvPr/>
        </p:nvPicPr>
        <p:blipFill>
          <a:blip r:embed="rId6"/>
          <a:stretch>
            <a:fillRect/>
          </a:stretch>
        </p:blipFill>
        <p:spPr>
          <a:xfrm>
            <a:off x="7573343" y="1865166"/>
            <a:ext cx="653263" cy="593331"/>
          </a:xfrm>
          <a:prstGeom prst="rect">
            <a:avLst/>
          </a:prstGeom>
          <a:solidFill>
            <a:srgbClr val="FFFF00"/>
          </a:solidFill>
        </p:spPr>
      </p:pic>
      <p:pic>
        <p:nvPicPr>
          <p:cNvPr id="20" name="Picture 19"/>
          <p:cNvPicPr>
            <a:picLocks noChangeAspect="1"/>
          </p:cNvPicPr>
          <p:nvPr/>
        </p:nvPicPr>
        <p:blipFill>
          <a:blip r:embed="rId3"/>
          <a:stretch>
            <a:fillRect/>
          </a:stretch>
        </p:blipFill>
        <p:spPr>
          <a:xfrm>
            <a:off x="9038333" y="3747624"/>
            <a:ext cx="459217" cy="631914"/>
          </a:xfrm>
          <a:prstGeom prst="rect">
            <a:avLst/>
          </a:prstGeom>
          <a:solidFill>
            <a:srgbClr val="FFFF00"/>
          </a:solidFill>
        </p:spPr>
      </p:pic>
      <p:pic>
        <p:nvPicPr>
          <p:cNvPr id="22" name="Picture 21"/>
          <p:cNvPicPr>
            <a:picLocks noChangeAspect="1"/>
          </p:cNvPicPr>
          <p:nvPr/>
        </p:nvPicPr>
        <p:blipFill>
          <a:blip r:embed="rId4"/>
          <a:stretch>
            <a:fillRect/>
          </a:stretch>
        </p:blipFill>
        <p:spPr>
          <a:xfrm>
            <a:off x="7480876" y="4572297"/>
            <a:ext cx="419099" cy="695427"/>
          </a:xfrm>
          <a:prstGeom prst="rect">
            <a:avLst/>
          </a:prstGeom>
          <a:solidFill>
            <a:srgbClr val="FFFF00"/>
          </a:solidFill>
        </p:spPr>
      </p:pic>
      <p:cxnSp>
        <p:nvCxnSpPr>
          <p:cNvPr id="54" name="Straight Connector 53"/>
          <p:cNvCxnSpPr>
            <a:stCxn id="7" idx="3"/>
            <a:endCxn id="18" idx="1"/>
          </p:cNvCxnSpPr>
          <p:nvPr/>
        </p:nvCxnSpPr>
        <p:spPr>
          <a:xfrm>
            <a:off x="4521352" y="2025802"/>
            <a:ext cx="3051991" cy="13603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0" idx="3"/>
            <a:endCxn id="13" idx="1"/>
          </p:cNvCxnSpPr>
          <p:nvPr/>
        </p:nvCxnSpPr>
        <p:spPr>
          <a:xfrm>
            <a:off x="4606328" y="837332"/>
            <a:ext cx="4432004" cy="309494"/>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8" idx="2"/>
            <a:endCxn id="22" idx="0"/>
          </p:cNvCxnSpPr>
          <p:nvPr/>
        </p:nvCxnSpPr>
        <p:spPr>
          <a:xfrm flipH="1">
            <a:off x="7690426" y="2458497"/>
            <a:ext cx="209549" cy="211380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8" idx="3"/>
            <a:endCxn id="15" idx="1"/>
          </p:cNvCxnSpPr>
          <p:nvPr/>
        </p:nvCxnSpPr>
        <p:spPr>
          <a:xfrm>
            <a:off x="8226606" y="2161832"/>
            <a:ext cx="811726" cy="77040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5" idx="2"/>
            <a:endCxn id="20" idx="0"/>
          </p:cNvCxnSpPr>
          <p:nvPr/>
        </p:nvCxnSpPr>
        <p:spPr>
          <a:xfrm>
            <a:off x="9261395" y="3212816"/>
            <a:ext cx="6547" cy="534808"/>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0" idx="2"/>
            <a:endCxn id="22" idx="3"/>
          </p:cNvCxnSpPr>
          <p:nvPr/>
        </p:nvCxnSpPr>
        <p:spPr>
          <a:xfrm flipH="1">
            <a:off x="7899975" y="4379538"/>
            <a:ext cx="1367967" cy="54047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9" idx="3"/>
            <a:endCxn id="16" idx="1"/>
          </p:cNvCxnSpPr>
          <p:nvPr/>
        </p:nvCxnSpPr>
        <p:spPr>
          <a:xfrm>
            <a:off x="4260780" y="6113576"/>
            <a:ext cx="3806229" cy="219575"/>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2" idx="3"/>
            <a:endCxn id="22" idx="1"/>
          </p:cNvCxnSpPr>
          <p:nvPr/>
        </p:nvCxnSpPr>
        <p:spPr>
          <a:xfrm>
            <a:off x="4371507" y="4666471"/>
            <a:ext cx="3109369" cy="25354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2"/>
            <a:endCxn id="9" idx="0"/>
          </p:cNvCxnSpPr>
          <p:nvPr/>
        </p:nvCxnSpPr>
        <p:spPr>
          <a:xfrm flipH="1">
            <a:off x="4025959" y="4982428"/>
            <a:ext cx="115940" cy="877608"/>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 idx="3"/>
            <a:endCxn id="12" idx="0"/>
          </p:cNvCxnSpPr>
          <p:nvPr/>
        </p:nvCxnSpPr>
        <p:spPr>
          <a:xfrm>
            <a:off x="2991835" y="3747624"/>
            <a:ext cx="1150064" cy="60289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 idx="2"/>
            <a:endCxn id="12" idx="0"/>
          </p:cNvCxnSpPr>
          <p:nvPr/>
        </p:nvCxnSpPr>
        <p:spPr>
          <a:xfrm flipH="1">
            <a:off x="4141899" y="2279341"/>
            <a:ext cx="144632" cy="207117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 idx="2"/>
            <a:endCxn id="6" idx="3"/>
          </p:cNvCxnSpPr>
          <p:nvPr/>
        </p:nvCxnSpPr>
        <p:spPr>
          <a:xfrm flipH="1">
            <a:off x="3119066" y="2279341"/>
            <a:ext cx="1167465" cy="399355"/>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 idx="0"/>
            <a:endCxn id="6" idx="2"/>
          </p:cNvCxnSpPr>
          <p:nvPr/>
        </p:nvCxnSpPr>
        <p:spPr>
          <a:xfrm flipV="1">
            <a:off x="2757014" y="2932235"/>
            <a:ext cx="127231" cy="561849"/>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7" idx="0"/>
            <a:endCxn id="10" idx="2"/>
          </p:cNvCxnSpPr>
          <p:nvPr/>
        </p:nvCxnSpPr>
        <p:spPr>
          <a:xfrm flipV="1">
            <a:off x="4286531" y="1090871"/>
            <a:ext cx="84976" cy="681391"/>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8" idx="0"/>
            <a:endCxn id="13" idx="1"/>
          </p:cNvCxnSpPr>
          <p:nvPr/>
        </p:nvCxnSpPr>
        <p:spPr>
          <a:xfrm flipV="1">
            <a:off x="7899975" y="1146826"/>
            <a:ext cx="1138357" cy="71834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22" idx="2"/>
          </p:cNvCxnSpPr>
          <p:nvPr/>
        </p:nvCxnSpPr>
        <p:spPr>
          <a:xfrm flipH="1" flipV="1">
            <a:off x="7690426" y="5267724"/>
            <a:ext cx="532165" cy="811888"/>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pic>
        <p:nvPicPr>
          <p:cNvPr id="117" name="Picture 116"/>
          <p:cNvPicPr>
            <a:picLocks noChangeAspect="1"/>
          </p:cNvPicPr>
          <p:nvPr/>
        </p:nvPicPr>
        <p:blipFill>
          <a:blip r:embed="rId7"/>
          <a:stretch>
            <a:fillRect/>
          </a:stretch>
        </p:blipFill>
        <p:spPr>
          <a:xfrm>
            <a:off x="2329319" y="583792"/>
            <a:ext cx="1154962" cy="1208503"/>
          </a:xfrm>
          <a:prstGeom prst="rect">
            <a:avLst/>
          </a:prstGeom>
        </p:spPr>
      </p:pic>
      <p:pic>
        <p:nvPicPr>
          <p:cNvPr id="118" name="Picture 117"/>
          <p:cNvPicPr>
            <a:picLocks noChangeAspect="1"/>
          </p:cNvPicPr>
          <p:nvPr/>
        </p:nvPicPr>
        <p:blipFill>
          <a:blip r:embed="rId7"/>
          <a:stretch>
            <a:fillRect/>
          </a:stretch>
        </p:blipFill>
        <p:spPr>
          <a:xfrm>
            <a:off x="1825830" y="4666471"/>
            <a:ext cx="1154962" cy="1208503"/>
          </a:xfrm>
          <a:prstGeom prst="rect">
            <a:avLst/>
          </a:prstGeom>
        </p:spPr>
      </p:pic>
      <p:pic>
        <p:nvPicPr>
          <p:cNvPr id="119" name="Picture 118"/>
          <p:cNvPicPr>
            <a:picLocks noChangeAspect="1"/>
          </p:cNvPicPr>
          <p:nvPr/>
        </p:nvPicPr>
        <p:blipFill>
          <a:blip r:embed="rId7"/>
          <a:stretch>
            <a:fillRect/>
          </a:stretch>
        </p:blipFill>
        <p:spPr>
          <a:xfrm>
            <a:off x="9946849" y="1407973"/>
            <a:ext cx="1154962" cy="1208503"/>
          </a:xfrm>
          <a:prstGeom prst="rect">
            <a:avLst/>
          </a:prstGeom>
        </p:spPr>
      </p:pic>
      <p:pic>
        <p:nvPicPr>
          <p:cNvPr id="120" name="Picture 119"/>
          <p:cNvPicPr>
            <a:picLocks noChangeAspect="1"/>
          </p:cNvPicPr>
          <p:nvPr/>
        </p:nvPicPr>
        <p:blipFill>
          <a:blip r:embed="rId7"/>
          <a:stretch>
            <a:fillRect/>
          </a:stretch>
        </p:blipFill>
        <p:spPr>
          <a:xfrm>
            <a:off x="9746764" y="4953404"/>
            <a:ext cx="1154962" cy="1208503"/>
          </a:xfrm>
          <a:prstGeom prst="rect">
            <a:avLst/>
          </a:prstGeom>
        </p:spPr>
      </p:pic>
      <p:cxnSp>
        <p:nvCxnSpPr>
          <p:cNvPr id="121" name="Straight Connector 120"/>
          <p:cNvCxnSpPr>
            <a:stCxn id="117" idx="3"/>
            <a:endCxn id="10" idx="1"/>
          </p:cNvCxnSpPr>
          <p:nvPr/>
        </p:nvCxnSpPr>
        <p:spPr>
          <a:xfrm flipV="1">
            <a:off x="3484281" y="837332"/>
            <a:ext cx="652404" cy="350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7" idx="1"/>
          </p:cNvCxnSpPr>
          <p:nvPr/>
        </p:nvCxnSpPr>
        <p:spPr>
          <a:xfrm flipH="1" flipV="1">
            <a:off x="3417427" y="1675089"/>
            <a:ext cx="634282" cy="350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6" idx="0"/>
            <a:endCxn id="117" idx="2"/>
          </p:cNvCxnSpPr>
          <p:nvPr/>
        </p:nvCxnSpPr>
        <p:spPr>
          <a:xfrm flipV="1">
            <a:off x="2884245" y="1792295"/>
            <a:ext cx="22555" cy="632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8" idx="0"/>
            <a:endCxn id="8" idx="2"/>
          </p:cNvCxnSpPr>
          <p:nvPr/>
        </p:nvCxnSpPr>
        <p:spPr>
          <a:xfrm flipV="1">
            <a:off x="2403311" y="4001163"/>
            <a:ext cx="353703" cy="665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2" idx="1"/>
          </p:cNvCxnSpPr>
          <p:nvPr/>
        </p:nvCxnSpPr>
        <p:spPr>
          <a:xfrm flipV="1">
            <a:off x="2966563" y="4666471"/>
            <a:ext cx="945727" cy="286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9" idx="1"/>
          </p:cNvCxnSpPr>
          <p:nvPr/>
        </p:nvCxnSpPr>
        <p:spPr>
          <a:xfrm>
            <a:off x="2950236" y="5618712"/>
            <a:ext cx="840901" cy="49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 idx="3"/>
          </p:cNvCxnSpPr>
          <p:nvPr/>
        </p:nvCxnSpPr>
        <p:spPr>
          <a:xfrm>
            <a:off x="9457431" y="1146826"/>
            <a:ext cx="578667" cy="347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8" idx="3"/>
            <a:endCxn id="119" idx="1"/>
          </p:cNvCxnSpPr>
          <p:nvPr/>
        </p:nvCxnSpPr>
        <p:spPr>
          <a:xfrm flipV="1">
            <a:off x="8226606" y="2012225"/>
            <a:ext cx="1720243" cy="149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5" idx="3"/>
          </p:cNvCxnSpPr>
          <p:nvPr/>
        </p:nvCxnSpPr>
        <p:spPr>
          <a:xfrm flipV="1">
            <a:off x="9484457" y="2500076"/>
            <a:ext cx="551641" cy="4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9497550" y="4379539"/>
            <a:ext cx="725930" cy="540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956508" y="5084954"/>
            <a:ext cx="1666994" cy="182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6" idx="3"/>
          </p:cNvCxnSpPr>
          <p:nvPr/>
        </p:nvCxnSpPr>
        <p:spPr>
          <a:xfrm flipV="1">
            <a:off x="8526226" y="5705394"/>
            <a:ext cx="1234051" cy="62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Future ATMs Directly Connected via </a:t>
            </a:r>
            <a:r>
              <a:rPr lang="en-US" altLang="zh-CN" sz="2400" kern="0" dirty="0" err="1" smtClean="0">
                <a:latin typeface="+mj-ea"/>
                <a:ea typeface="+mj-ea"/>
              </a:rPr>
              <a:t>BlockChain</a:t>
            </a:r>
            <a:endParaRPr lang="en-US" altLang="zh-CN" sz="2400" kern="0" dirty="0" smtClean="0">
              <a:latin typeface="+mj-ea"/>
              <a:ea typeface="+mj-ea"/>
            </a:endParaRPr>
          </a:p>
        </p:txBody>
      </p:sp>
      <p:pic>
        <p:nvPicPr>
          <p:cNvPr id="51" name="Picture 50"/>
          <p:cNvPicPr>
            <a:picLocks noChangeAspect="1"/>
          </p:cNvPicPr>
          <p:nvPr/>
        </p:nvPicPr>
        <p:blipFill>
          <a:blip r:embed="rId8"/>
          <a:stretch>
            <a:fillRect/>
          </a:stretch>
        </p:blipFill>
        <p:spPr>
          <a:xfrm>
            <a:off x="593422" y="583792"/>
            <a:ext cx="1714962" cy="1426464"/>
          </a:xfrm>
          <a:prstGeom prst="rect">
            <a:avLst/>
          </a:prstGeom>
        </p:spPr>
      </p:pic>
      <p:pic>
        <p:nvPicPr>
          <p:cNvPr id="52" name="Picture 51"/>
          <p:cNvPicPr>
            <a:picLocks noChangeAspect="1"/>
          </p:cNvPicPr>
          <p:nvPr/>
        </p:nvPicPr>
        <p:blipFill>
          <a:blip r:embed="rId9"/>
          <a:stretch>
            <a:fillRect/>
          </a:stretch>
        </p:blipFill>
        <p:spPr>
          <a:xfrm>
            <a:off x="10015593" y="25162"/>
            <a:ext cx="1963726" cy="1423701"/>
          </a:xfrm>
          <a:prstGeom prst="rect">
            <a:avLst/>
          </a:prstGeom>
        </p:spPr>
      </p:pic>
      <p:pic>
        <p:nvPicPr>
          <p:cNvPr id="53" name="Picture 52"/>
          <p:cNvPicPr>
            <a:picLocks noChangeAspect="1"/>
          </p:cNvPicPr>
          <p:nvPr/>
        </p:nvPicPr>
        <p:blipFill>
          <a:blip r:embed="rId10"/>
          <a:stretch>
            <a:fillRect/>
          </a:stretch>
        </p:blipFill>
        <p:spPr>
          <a:xfrm>
            <a:off x="377334" y="4765202"/>
            <a:ext cx="1795549" cy="1426464"/>
          </a:xfrm>
          <a:prstGeom prst="rect">
            <a:avLst/>
          </a:prstGeom>
        </p:spPr>
      </p:pic>
      <p:pic>
        <p:nvPicPr>
          <p:cNvPr id="55" name="Picture 54"/>
          <p:cNvPicPr>
            <a:picLocks noChangeAspect="1"/>
          </p:cNvPicPr>
          <p:nvPr/>
        </p:nvPicPr>
        <p:blipFill>
          <a:blip r:embed="rId11"/>
          <a:stretch>
            <a:fillRect/>
          </a:stretch>
        </p:blipFill>
        <p:spPr>
          <a:xfrm>
            <a:off x="10262548" y="3543358"/>
            <a:ext cx="1812634" cy="1426464"/>
          </a:xfrm>
          <a:prstGeom prst="rect">
            <a:avLst/>
          </a:prstGeom>
        </p:spPr>
      </p:pic>
    </p:spTree>
    <p:extLst>
      <p:ext uri="{BB962C8B-B14F-4D97-AF65-F5344CB8AC3E}">
        <p14:creationId xmlns:p14="http://schemas.microsoft.com/office/powerpoint/2010/main" val="2920941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2" name="TextBox 1"/>
          <p:cNvSpPr txBox="1"/>
          <p:nvPr/>
        </p:nvSpPr>
        <p:spPr>
          <a:xfrm>
            <a:off x="1554866" y="902440"/>
            <a:ext cx="9323655" cy="5355312"/>
          </a:xfrm>
          <a:prstGeom prst="rect">
            <a:avLst/>
          </a:prstGeom>
          <a:noFill/>
        </p:spPr>
        <p:txBody>
          <a:bodyPr wrap="square" rtlCol="0">
            <a:spAutoFit/>
          </a:bodyPr>
          <a:lstStyle/>
          <a:p>
            <a:r>
              <a:rPr lang="en-US" dirty="0" smtClean="0"/>
              <a:t>3</a:t>
            </a:r>
            <a:r>
              <a:rPr lang="en-US" baseline="30000" dirty="0" smtClean="0"/>
              <a:t>rd</a:t>
            </a:r>
            <a:r>
              <a:rPr lang="en-US" dirty="0" smtClean="0"/>
              <a:t> party association cost saved, pure bank-to-bank communication (</a:t>
            </a:r>
            <a:r>
              <a:rPr lang="en-US" dirty="0" smtClean="0">
                <a:solidFill>
                  <a:srgbClr val="FF0000"/>
                </a:solidFill>
              </a:rPr>
              <a:t>90% surcharge per transaction can be saved</a:t>
            </a:r>
            <a:r>
              <a:rPr lang="en-US" dirty="0" smtClean="0"/>
              <a:t>)</a:t>
            </a:r>
          </a:p>
          <a:p>
            <a:endParaRPr lang="en-US" dirty="0" smtClean="0"/>
          </a:p>
          <a:p>
            <a:pPr marL="285750" indent="-285750">
              <a:buFont typeface="Arial" panose="020B0604020202020204" pitchFamily="34" charset="0"/>
              <a:buChar char="•"/>
            </a:pPr>
            <a:endParaRPr lang="en-US" dirty="0" smtClean="0"/>
          </a:p>
          <a:p>
            <a:r>
              <a:rPr lang="en-US" dirty="0" smtClean="0"/>
              <a:t>No customer information exchange with 3</a:t>
            </a:r>
            <a:r>
              <a:rPr lang="en-US" baseline="30000" dirty="0" smtClean="0"/>
              <a:t>rd</a:t>
            </a:r>
            <a:r>
              <a:rPr lang="en-US" dirty="0" smtClean="0"/>
              <a:t> party, all customer information protected in bank</a:t>
            </a:r>
          </a:p>
          <a:p>
            <a:endParaRPr lang="en-US" dirty="0" smtClean="0"/>
          </a:p>
          <a:p>
            <a:pPr marL="285750" indent="-285750">
              <a:buFont typeface="Arial" panose="020B0604020202020204" pitchFamily="34" charset="0"/>
              <a:buChar char="•"/>
            </a:pPr>
            <a:endParaRPr lang="en-US" dirty="0"/>
          </a:p>
          <a:p>
            <a:r>
              <a:rPr lang="en-US" dirty="0" smtClean="0"/>
              <a:t>No server down time, real 7 X 24</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Never can transaction record be changed</a:t>
            </a:r>
          </a:p>
          <a:p>
            <a:endParaRPr lang="en-US" dirty="0"/>
          </a:p>
          <a:p>
            <a:r>
              <a:rPr lang="en-US" dirty="0" smtClean="0"/>
              <a:t>No fake transaction can be accepted in </a:t>
            </a:r>
            <a:r>
              <a:rPr lang="en-US" dirty="0" err="1" smtClean="0"/>
              <a:t>BlockChain</a:t>
            </a:r>
            <a:r>
              <a:rPr lang="en-US" dirty="0" smtClean="0"/>
              <a:t>, even hackers attempt to</a:t>
            </a:r>
          </a:p>
          <a:p>
            <a:endParaRPr lang="en-US" dirty="0"/>
          </a:p>
          <a:p>
            <a:endParaRPr lang="en-US" dirty="0"/>
          </a:p>
          <a:p>
            <a:r>
              <a:rPr lang="en-US" dirty="0" smtClean="0"/>
              <a:t>The architecture can be easily extended to other inter-bank system, e.g., transfer, payment, capital exchange etc.</a:t>
            </a:r>
          </a:p>
        </p:txBody>
      </p:sp>
      <p:pic>
        <p:nvPicPr>
          <p:cNvPr id="3" name="Picture 2"/>
          <p:cNvPicPr>
            <a:picLocks noChangeAspect="1"/>
          </p:cNvPicPr>
          <p:nvPr/>
        </p:nvPicPr>
        <p:blipFill>
          <a:blip r:embed="rId2"/>
          <a:stretch>
            <a:fillRect/>
          </a:stretch>
        </p:blipFill>
        <p:spPr>
          <a:xfrm>
            <a:off x="637850" y="670262"/>
            <a:ext cx="504981" cy="778167"/>
          </a:xfrm>
          <a:prstGeom prst="rect">
            <a:avLst/>
          </a:prstGeom>
        </p:spPr>
      </p:pic>
      <p:pic>
        <p:nvPicPr>
          <p:cNvPr id="4" name="Picture 3"/>
          <p:cNvPicPr>
            <a:picLocks noChangeAspect="1"/>
          </p:cNvPicPr>
          <p:nvPr/>
        </p:nvPicPr>
        <p:blipFill>
          <a:blip r:embed="rId3"/>
          <a:stretch>
            <a:fillRect/>
          </a:stretch>
        </p:blipFill>
        <p:spPr>
          <a:xfrm>
            <a:off x="640080" y="4222796"/>
            <a:ext cx="691723" cy="764335"/>
          </a:xfrm>
          <a:prstGeom prst="rect">
            <a:avLst/>
          </a:prstGeom>
        </p:spPr>
      </p:pic>
      <p:pic>
        <p:nvPicPr>
          <p:cNvPr id="5" name="Picture 4"/>
          <p:cNvPicPr>
            <a:picLocks noChangeAspect="1"/>
          </p:cNvPicPr>
          <p:nvPr/>
        </p:nvPicPr>
        <p:blipFill>
          <a:blip r:embed="rId4"/>
          <a:stretch>
            <a:fillRect/>
          </a:stretch>
        </p:blipFill>
        <p:spPr>
          <a:xfrm>
            <a:off x="640080" y="2931339"/>
            <a:ext cx="721206" cy="632362"/>
          </a:xfrm>
          <a:prstGeom prst="rect">
            <a:avLst/>
          </a:prstGeom>
        </p:spPr>
      </p:pic>
      <p:pic>
        <p:nvPicPr>
          <p:cNvPr id="6" name="Picture 5"/>
          <p:cNvPicPr>
            <a:picLocks noChangeAspect="1"/>
          </p:cNvPicPr>
          <p:nvPr/>
        </p:nvPicPr>
        <p:blipFill>
          <a:blip r:embed="rId5"/>
          <a:stretch>
            <a:fillRect/>
          </a:stretch>
        </p:blipFill>
        <p:spPr>
          <a:xfrm>
            <a:off x="640080" y="1803367"/>
            <a:ext cx="580518" cy="724699"/>
          </a:xfrm>
          <a:prstGeom prst="rect">
            <a:avLst/>
          </a:prstGeom>
        </p:spPr>
      </p:pic>
      <p:pic>
        <p:nvPicPr>
          <p:cNvPr id="7" name="Picture 6"/>
          <p:cNvPicPr>
            <a:picLocks noChangeAspect="1"/>
          </p:cNvPicPr>
          <p:nvPr/>
        </p:nvPicPr>
        <p:blipFill>
          <a:blip r:embed="rId6"/>
          <a:stretch>
            <a:fillRect/>
          </a:stretch>
        </p:blipFill>
        <p:spPr>
          <a:xfrm>
            <a:off x="640080" y="5575610"/>
            <a:ext cx="643655" cy="636127"/>
          </a:xfrm>
          <a:prstGeom prst="rect">
            <a:avLst/>
          </a:prstGeom>
        </p:spPr>
      </p:pic>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Innovation Benefit</a:t>
            </a:r>
          </a:p>
        </p:txBody>
      </p:sp>
    </p:spTree>
    <p:extLst>
      <p:ext uri="{BB962C8B-B14F-4D97-AF65-F5344CB8AC3E}">
        <p14:creationId xmlns:p14="http://schemas.microsoft.com/office/powerpoint/2010/main" val="3033482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45"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err="1" smtClean="0">
                <a:latin typeface="+mj-ea"/>
                <a:ea typeface="+mj-ea"/>
              </a:rPr>
              <a:t>BlockChain</a:t>
            </a:r>
            <a:r>
              <a:rPr lang="en-US" altLang="zh-CN" sz="2400" kern="0" dirty="0" smtClean="0">
                <a:latin typeface="+mj-ea"/>
                <a:ea typeface="+mj-ea"/>
              </a:rPr>
              <a:t> ATM’s Future – Share 3</a:t>
            </a:r>
            <a:r>
              <a:rPr lang="en-US" altLang="zh-CN" sz="2400" kern="0" baseline="30000" dirty="0" smtClean="0">
                <a:latin typeface="+mj-ea"/>
                <a:ea typeface="+mj-ea"/>
              </a:rPr>
              <a:t>rd</a:t>
            </a:r>
            <a:r>
              <a:rPr lang="en-US" altLang="zh-CN" sz="2400" kern="0" dirty="0" smtClean="0">
                <a:latin typeface="+mj-ea"/>
                <a:ea typeface="+mj-ea"/>
              </a:rPr>
              <a:t> Party’s Service Revenues</a:t>
            </a:r>
          </a:p>
          <a:p>
            <a:pPr algn="l"/>
            <a:r>
              <a:rPr lang="en-US" altLang="zh-CN" sz="1800" kern="0" dirty="0" smtClean="0">
                <a:latin typeface="+mj-ea"/>
                <a:ea typeface="+mj-ea"/>
              </a:rPr>
              <a:t>- Data processing revenues, and international transaction revenues</a:t>
            </a:r>
            <a:endParaRPr lang="zh-CN" altLang="en-US" sz="1800" kern="0" dirty="0">
              <a:latin typeface="+mj-ea"/>
              <a:ea typeface="+mj-ea"/>
            </a:endParaRPr>
          </a:p>
        </p:txBody>
      </p:sp>
      <p:pic>
        <p:nvPicPr>
          <p:cNvPr id="47" name="Picture 46"/>
          <p:cNvPicPr>
            <a:picLocks noChangeAspect="1"/>
          </p:cNvPicPr>
          <p:nvPr/>
        </p:nvPicPr>
        <p:blipFill>
          <a:blip r:embed="rId2"/>
          <a:stretch>
            <a:fillRect/>
          </a:stretch>
        </p:blipFill>
        <p:spPr>
          <a:xfrm>
            <a:off x="584238" y="1461073"/>
            <a:ext cx="2343150" cy="1628775"/>
          </a:xfrm>
          <a:prstGeom prst="rect">
            <a:avLst/>
          </a:prstGeom>
        </p:spPr>
      </p:pic>
      <p:pic>
        <p:nvPicPr>
          <p:cNvPr id="49" name="Picture 48"/>
          <p:cNvPicPr>
            <a:picLocks noChangeAspect="1"/>
          </p:cNvPicPr>
          <p:nvPr/>
        </p:nvPicPr>
        <p:blipFill>
          <a:blip r:embed="rId3"/>
          <a:stretch>
            <a:fillRect/>
          </a:stretch>
        </p:blipFill>
        <p:spPr>
          <a:xfrm>
            <a:off x="1281752" y="1973544"/>
            <a:ext cx="948121" cy="603831"/>
          </a:xfrm>
          <a:prstGeom prst="rect">
            <a:avLst/>
          </a:prstGeom>
        </p:spPr>
      </p:pic>
      <p:pic>
        <p:nvPicPr>
          <p:cNvPr id="53" name="Picture 52"/>
          <p:cNvPicPr>
            <a:picLocks noChangeAspect="1"/>
          </p:cNvPicPr>
          <p:nvPr/>
        </p:nvPicPr>
        <p:blipFill>
          <a:blip r:embed="rId4"/>
          <a:stretch>
            <a:fillRect/>
          </a:stretch>
        </p:blipFill>
        <p:spPr>
          <a:xfrm>
            <a:off x="584238" y="3513368"/>
            <a:ext cx="2219325" cy="1752600"/>
          </a:xfrm>
          <a:prstGeom prst="rect">
            <a:avLst/>
          </a:prstGeom>
        </p:spPr>
      </p:pic>
      <p:pic>
        <p:nvPicPr>
          <p:cNvPr id="54" name="Picture 53"/>
          <p:cNvPicPr>
            <a:picLocks noChangeAspect="1"/>
          </p:cNvPicPr>
          <p:nvPr/>
        </p:nvPicPr>
        <p:blipFill>
          <a:blip r:embed="rId5"/>
          <a:stretch>
            <a:fillRect/>
          </a:stretch>
        </p:blipFill>
        <p:spPr>
          <a:xfrm>
            <a:off x="1219839" y="4086082"/>
            <a:ext cx="948121" cy="607171"/>
          </a:xfrm>
          <a:prstGeom prst="rect">
            <a:avLst/>
          </a:prstGeom>
        </p:spPr>
      </p:pic>
      <p:graphicFrame>
        <p:nvGraphicFramePr>
          <p:cNvPr id="4" name="Chart 3"/>
          <p:cNvGraphicFramePr/>
          <p:nvPr>
            <p:extLst>
              <p:ext uri="{D42A27DB-BD31-4B8C-83A1-F6EECF244321}">
                <p14:modId xmlns:p14="http://schemas.microsoft.com/office/powerpoint/2010/main" val="2387630978"/>
              </p:ext>
            </p:extLst>
          </p:nvPr>
        </p:nvGraphicFramePr>
        <p:xfrm>
          <a:off x="3562989" y="995137"/>
          <a:ext cx="6799533" cy="4603634"/>
        </p:xfrm>
        <a:graphic>
          <a:graphicData uri="http://schemas.openxmlformats.org/drawingml/2006/chart">
            <c:chart xmlns:c="http://schemas.openxmlformats.org/drawingml/2006/chart" xmlns:r="http://schemas.openxmlformats.org/officeDocument/2006/relationships" r:id="rId6"/>
          </a:graphicData>
        </a:graphic>
      </p:graphicFrame>
      <p:sp>
        <p:nvSpPr>
          <p:cNvPr id="5" name="Flowchart: Terminator 4"/>
          <p:cNvSpPr/>
          <p:nvPr/>
        </p:nvSpPr>
        <p:spPr bwMode="auto">
          <a:xfrm>
            <a:off x="6275070" y="5795004"/>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89" name="Flowchart: Terminator 88"/>
          <p:cNvSpPr/>
          <p:nvPr/>
        </p:nvSpPr>
        <p:spPr bwMode="auto">
          <a:xfrm>
            <a:off x="6275070" y="5875014"/>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91" name="Flowchart: Terminator 90"/>
          <p:cNvSpPr/>
          <p:nvPr/>
        </p:nvSpPr>
        <p:spPr bwMode="auto">
          <a:xfrm>
            <a:off x="6275070" y="5955024"/>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92" name="Flowchart: Terminator 91"/>
          <p:cNvSpPr/>
          <p:nvPr/>
        </p:nvSpPr>
        <p:spPr bwMode="auto">
          <a:xfrm>
            <a:off x="6275070" y="6035034"/>
            <a:ext cx="480060" cy="80010"/>
          </a:xfrm>
          <a:prstGeom prst="flowChartTerminator">
            <a:avLst/>
          </a:prstGeom>
          <a:solidFill>
            <a:schemeClr val="tx2"/>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93" name="Flowchart: Terminator 92"/>
          <p:cNvSpPr/>
          <p:nvPr/>
        </p:nvSpPr>
        <p:spPr bwMode="auto">
          <a:xfrm>
            <a:off x="6275070" y="6099578"/>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2" name="Flowchart: Terminator 131"/>
          <p:cNvSpPr/>
          <p:nvPr/>
        </p:nvSpPr>
        <p:spPr bwMode="auto">
          <a:xfrm>
            <a:off x="7024668" y="6098435"/>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3" name="Flowchart: Terminator 132"/>
          <p:cNvSpPr/>
          <p:nvPr/>
        </p:nvSpPr>
        <p:spPr bwMode="auto">
          <a:xfrm>
            <a:off x="7024668" y="6035040"/>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4" name="Flowchart: Terminator 133"/>
          <p:cNvSpPr/>
          <p:nvPr/>
        </p:nvSpPr>
        <p:spPr bwMode="auto">
          <a:xfrm>
            <a:off x="7024668" y="5952744"/>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5" name="Flowchart: Terminator 134"/>
          <p:cNvSpPr/>
          <p:nvPr/>
        </p:nvSpPr>
        <p:spPr bwMode="auto">
          <a:xfrm>
            <a:off x="7024668" y="5879592"/>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6" name="Flowchart: Terminator 135"/>
          <p:cNvSpPr/>
          <p:nvPr/>
        </p:nvSpPr>
        <p:spPr bwMode="auto">
          <a:xfrm>
            <a:off x="7024668" y="5797296"/>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7" name="TextBox 6"/>
          <p:cNvSpPr txBox="1"/>
          <p:nvPr/>
        </p:nvSpPr>
        <p:spPr>
          <a:xfrm>
            <a:off x="7778838" y="5830181"/>
            <a:ext cx="1564318" cy="276999"/>
          </a:xfrm>
          <a:prstGeom prst="rect">
            <a:avLst/>
          </a:prstGeom>
          <a:noFill/>
        </p:spPr>
        <p:txBody>
          <a:bodyPr wrap="square" rtlCol="0">
            <a:spAutoFit/>
          </a:bodyPr>
          <a:lstStyle/>
          <a:p>
            <a:r>
              <a:rPr lang="en-US" sz="1200" b="1" dirty="0" smtClean="0"/>
              <a:t>Millions USD</a:t>
            </a:r>
            <a:endParaRPr lang="en-US" sz="1200" b="1" dirty="0"/>
          </a:p>
        </p:txBody>
      </p:sp>
    </p:spTree>
    <p:extLst>
      <p:ext uri="{BB962C8B-B14F-4D97-AF65-F5344CB8AC3E}">
        <p14:creationId xmlns:p14="http://schemas.microsoft.com/office/powerpoint/2010/main" val="2064284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bwMode="auto">
          <a:xfrm>
            <a:off x="17534" y="3543358"/>
            <a:ext cx="4840938" cy="2995657"/>
          </a:xfrm>
          <a:prstGeom prst="roundRect">
            <a:avLst/>
          </a:prstGeom>
          <a:solidFill>
            <a:schemeClr val="accent4">
              <a:lumMod val="40000"/>
              <a:lumOff val="6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dirty="0" smtClean="0">
              <a:ln>
                <a:noFill/>
              </a:ln>
              <a:solidFill>
                <a:schemeClr val="tx1"/>
              </a:solidFill>
              <a:effectLst/>
              <a:latin typeface="Arial" charset="0"/>
            </a:endParaRPr>
          </a:p>
        </p:txBody>
      </p:sp>
      <p:sp>
        <p:nvSpPr>
          <p:cNvPr id="90" name="Rounded Rectangle 89"/>
          <p:cNvSpPr/>
          <p:nvPr/>
        </p:nvSpPr>
        <p:spPr bwMode="auto">
          <a:xfrm>
            <a:off x="7203033" y="3627948"/>
            <a:ext cx="4840938" cy="2903994"/>
          </a:xfrm>
          <a:prstGeom prst="roundRect">
            <a:avLst/>
          </a:prstGeom>
          <a:solidFill>
            <a:schemeClr val="accent4">
              <a:lumMod val="40000"/>
              <a:lumOff val="6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85" name="Rounded Rectangle 84"/>
          <p:cNvSpPr/>
          <p:nvPr/>
        </p:nvSpPr>
        <p:spPr bwMode="auto">
          <a:xfrm>
            <a:off x="5059680" y="294418"/>
            <a:ext cx="5334000" cy="2918398"/>
          </a:xfrm>
          <a:prstGeom prst="roundRect">
            <a:avLst/>
          </a:prstGeom>
          <a:solidFill>
            <a:schemeClr val="accent4">
              <a:lumMod val="40000"/>
              <a:lumOff val="6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2" name="Rounded Rectangle 1"/>
          <p:cNvSpPr/>
          <p:nvPr/>
        </p:nvSpPr>
        <p:spPr bwMode="auto">
          <a:xfrm>
            <a:off x="3257550" y="2107227"/>
            <a:ext cx="5547783" cy="4424715"/>
          </a:xfrm>
          <a:prstGeom prst="roundRect">
            <a:avLst/>
          </a:prstGeom>
          <a:solidFill>
            <a:schemeClr val="accent3">
              <a:lumMod val="60000"/>
              <a:lumOff val="4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System architecture</a:t>
            </a:r>
          </a:p>
        </p:txBody>
      </p:sp>
      <p:pic>
        <p:nvPicPr>
          <p:cNvPr id="14" name="Picture 13"/>
          <p:cNvPicPr>
            <a:picLocks noChangeAspect="1"/>
          </p:cNvPicPr>
          <p:nvPr/>
        </p:nvPicPr>
        <p:blipFill>
          <a:blip r:embed="rId2"/>
          <a:stretch>
            <a:fillRect/>
          </a:stretch>
        </p:blipFill>
        <p:spPr>
          <a:xfrm>
            <a:off x="3791137" y="5690701"/>
            <a:ext cx="469643" cy="507079"/>
          </a:xfrm>
          <a:prstGeom prst="rect">
            <a:avLst/>
          </a:prstGeom>
          <a:solidFill>
            <a:srgbClr val="FFFF00"/>
          </a:solidFill>
        </p:spPr>
      </p:pic>
      <p:pic>
        <p:nvPicPr>
          <p:cNvPr id="16" name="Picture 15"/>
          <p:cNvPicPr>
            <a:picLocks noChangeAspect="1"/>
          </p:cNvPicPr>
          <p:nvPr/>
        </p:nvPicPr>
        <p:blipFill>
          <a:blip r:embed="rId3"/>
          <a:stretch>
            <a:fillRect/>
          </a:stretch>
        </p:blipFill>
        <p:spPr>
          <a:xfrm>
            <a:off x="3931587" y="3741053"/>
            <a:ext cx="459217" cy="631914"/>
          </a:xfrm>
          <a:prstGeom prst="rect">
            <a:avLst/>
          </a:prstGeom>
          <a:solidFill>
            <a:srgbClr val="FFFF00"/>
          </a:solidFill>
        </p:spPr>
      </p:pic>
      <p:pic>
        <p:nvPicPr>
          <p:cNvPr id="18" name="Picture 17"/>
          <p:cNvPicPr>
            <a:picLocks noChangeAspect="1"/>
          </p:cNvPicPr>
          <p:nvPr/>
        </p:nvPicPr>
        <p:blipFill>
          <a:blip r:embed="rId4"/>
          <a:stretch>
            <a:fillRect/>
          </a:stretch>
        </p:blipFill>
        <p:spPr>
          <a:xfrm>
            <a:off x="7666040" y="2502573"/>
            <a:ext cx="446125" cy="561163"/>
          </a:xfrm>
          <a:prstGeom prst="rect">
            <a:avLst/>
          </a:prstGeom>
          <a:solidFill>
            <a:srgbClr val="FFFF00"/>
          </a:solidFill>
        </p:spPr>
      </p:pic>
      <p:pic>
        <p:nvPicPr>
          <p:cNvPr id="20" name="Picture 19"/>
          <p:cNvPicPr>
            <a:picLocks noChangeAspect="1"/>
          </p:cNvPicPr>
          <p:nvPr/>
        </p:nvPicPr>
        <p:blipFill>
          <a:blip r:embed="rId5"/>
          <a:stretch>
            <a:fillRect/>
          </a:stretch>
        </p:blipFill>
        <p:spPr>
          <a:xfrm>
            <a:off x="5242760" y="2423400"/>
            <a:ext cx="653263" cy="593331"/>
          </a:xfrm>
          <a:prstGeom prst="rect">
            <a:avLst/>
          </a:prstGeom>
          <a:solidFill>
            <a:srgbClr val="FFFF00"/>
          </a:solidFill>
        </p:spPr>
      </p:pic>
      <p:pic>
        <p:nvPicPr>
          <p:cNvPr id="21" name="Picture 20"/>
          <p:cNvPicPr>
            <a:picLocks noChangeAspect="1"/>
          </p:cNvPicPr>
          <p:nvPr/>
        </p:nvPicPr>
        <p:blipFill>
          <a:blip r:embed="rId3"/>
          <a:stretch>
            <a:fillRect/>
          </a:stretch>
        </p:blipFill>
        <p:spPr>
          <a:xfrm>
            <a:off x="7795578" y="3815707"/>
            <a:ext cx="459217" cy="631914"/>
          </a:xfrm>
          <a:prstGeom prst="rect">
            <a:avLst/>
          </a:prstGeom>
          <a:solidFill>
            <a:srgbClr val="FFFF00"/>
          </a:solidFill>
        </p:spPr>
      </p:pic>
      <p:pic>
        <p:nvPicPr>
          <p:cNvPr id="22" name="Picture 21"/>
          <p:cNvPicPr>
            <a:picLocks noChangeAspect="1"/>
          </p:cNvPicPr>
          <p:nvPr/>
        </p:nvPicPr>
        <p:blipFill>
          <a:blip r:embed="rId6"/>
          <a:stretch>
            <a:fillRect/>
          </a:stretch>
        </p:blipFill>
        <p:spPr>
          <a:xfrm>
            <a:off x="7698354" y="5593915"/>
            <a:ext cx="419099" cy="695427"/>
          </a:xfrm>
          <a:prstGeom prst="rect">
            <a:avLst/>
          </a:prstGeom>
          <a:solidFill>
            <a:srgbClr val="FFFF00"/>
          </a:solidFill>
        </p:spPr>
      </p:pic>
      <p:cxnSp>
        <p:nvCxnSpPr>
          <p:cNvPr id="26" name="Straight Connector 25"/>
          <p:cNvCxnSpPr>
            <a:stCxn id="20" idx="3"/>
            <a:endCxn id="18" idx="1"/>
          </p:cNvCxnSpPr>
          <p:nvPr/>
        </p:nvCxnSpPr>
        <p:spPr>
          <a:xfrm>
            <a:off x="5896023" y="2720066"/>
            <a:ext cx="1770017" cy="63089"/>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2"/>
            <a:endCxn id="21" idx="0"/>
          </p:cNvCxnSpPr>
          <p:nvPr/>
        </p:nvCxnSpPr>
        <p:spPr>
          <a:xfrm>
            <a:off x="7889103" y="3063736"/>
            <a:ext cx="136084" cy="751971"/>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2"/>
            <a:endCxn id="22" idx="0"/>
          </p:cNvCxnSpPr>
          <p:nvPr/>
        </p:nvCxnSpPr>
        <p:spPr>
          <a:xfrm flipH="1">
            <a:off x="7907904" y="4447621"/>
            <a:ext cx="117283" cy="1146294"/>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p:cNvCxnSpPr>
          <p:nvPr/>
        </p:nvCxnSpPr>
        <p:spPr>
          <a:xfrm>
            <a:off x="4260780" y="5944241"/>
            <a:ext cx="3405260" cy="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4" idx="0"/>
          </p:cNvCxnSpPr>
          <p:nvPr/>
        </p:nvCxnSpPr>
        <p:spPr>
          <a:xfrm flipH="1">
            <a:off x="4025959" y="4372967"/>
            <a:ext cx="135237" cy="1317734"/>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7"/>
          <a:stretch>
            <a:fillRect/>
          </a:stretch>
        </p:blipFill>
        <p:spPr>
          <a:xfrm>
            <a:off x="1825830" y="4497136"/>
            <a:ext cx="1154962" cy="1208503"/>
          </a:xfrm>
          <a:prstGeom prst="rect">
            <a:avLst/>
          </a:prstGeom>
        </p:spPr>
      </p:pic>
      <p:pic>
        <p:nvPicPr>
          <p:cNvPr id="42" name="Picture 41"/>
          <p:cNvPicPr>
            <a:picLocks noChangeAspect="1"/>
          </p:cNvPicPr>
          <p:nvPr/>
        </p:nvPicPr>
        <p:blipFill>
          <a:blip r:embed="rId7"/>
          <a:stretch>
            <a:fillRect/>
          </a:stretch>
        </p:blipFill>
        <p:spPr>
          <a:xfrm>
            <a:off x="6238754" y="629596"/>
            <a:ext cx="1154962" cy="1208503"/>
          </a:xfrm>
          <a:prstGeom prst="rect">
            <a:avLst/>
          </a:prstGeom>
        </p:spPr>
      </p:pic>
      <p:pic>
        <p:nvPicPr>
          <p:cNvPr id="43" name="Picture 42"/>
          <p:cNvPicPr>
            <a:picLocks noChangeAspect="1"/>
          </p:cNvPicPr>
          <p:nvPr/>
        </p:nvPicPr>
        <p:blipFill>
          <a:blip r:embed="rId7"/>
          <a:stretch>
            <a:fillRect/>
          </a:stretch>
        </p:blipFill>
        <p:spPr>
          <a:xfrm>
            <a:off x="9678774" y="5183377"/>
            <a:ext cx="1154962" cy="1208503"/>
          </a:xfrm>
          <a:prstGeom prst="rect">
            <a:avLst/>
          </a:prstGeom>
        </p:spPr>
      </p:pic>
      <p:cxnSp>
        <p:nvCxnSpPr>
          <p:cNvPr id="48" name="Straight Connector 47"/>
          <p:cNvCxnSpPr/>
          <p:nvPr/>
        </p:nvCxnSpPr>
        <p:spPr>
          <a:xfrm flipV="1">
            <a:off x="2966563" y="4258534"/>
            <a:ext cx="832138" cy="525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4" idx="1"/>
          </p:cNvCxnSpPr>
          <p:nvPr/>
        </p:nvCxnSpPr>
        <p:spPr>
          <a:xfrm>
            <a:off x="2950236" y="5449377"/>
            <a:ext cx="840901" cy="49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896023" y="1876720"/>
            <a:ext cx="585546" cy="498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7299738" y="1795259"/>
            <a:ext cx="495840" cy="6281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432176" y="4339302"/>
            <a:ext cx="1191326" cy="740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293650" y="5551925"/>
            <a:ext cx="1203900" cy="266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8"/>
          <a:stretch>
            <a:fillRect/>
          </a:stretch>
        </p:blipFill>
        <p:spPr>
          <a:xfrm>
            <a:off x="8161388" y="371726"/>
            <a:ext cx="1963726" cy="1423701"/>
          </a:xfrm>
          <a:prstGeom prst="rect">
            <a:avLst/>
          </a:prstGeom>
        </p:spPr>
      </p:pic>
      <p:pic>
        <p:nvPicPr>
          <p:cNvPr id="59" name="Picture 58"/>
          <p:cNvPicPr>
            <a:picLocks noChangeAspect="1"/>
          </p:cNvPicPr>
          <p:nvPr/>
        </p:nvPicPr>
        <p:blipFill>
          <a:blip r:embed="rId9"/>
          <a:stretch>
            <a:fillRect/>
          </a:stretch>
        </p:blipFill>
        <p:spPr>
          <a:xfrm>
            <a:off x="108538" y="4936143"/>
            <a:ext cx="1795549" cy="1426464"/>
          </a:xfrm>
          <a:prstGeom prst="rect">
            <a:avLst/>
          </a:prstGeom>
        </p:spPr>
      </p:pic>
      <p:pic>
        <p:nvPicPr>
          <p:cNvPr id="60" name="Picture 59"/>
          <p:cNvPicPr>
            <a:picLocks noChangeAspect="1"/>
          </p:cNvPicPr>
          <p:nvPr/>
        </p:nvPicPr>
        <p:blipFill>
          <a:blip r:embed="rId10"/>
          <a:stretch>
            <a:fillRect/>
          </a:stretch>
        </p:blipFill>
        <p:spPr>
          <a:xfrm>
            <a:off x="10262548" y="3543358"/>
            <a:ext cx="1812634" cy="1426464"/>
          </a:xfrm>
          <a:prstGeom prst="rect">
            <a:avLst/>
          </a:prstGeom>
        </p:spPr>
      </p:pic>
      <p:cxnSp>
        <p:nvCxnSpPr>
          <p:cNvPr id="72" name="Straight Connector 71"/>
          <p:cNvCxnSpPr>
            <a:stCxn id="16" idx="0"/>
            <a:endCxn id="20" idx="1"/>
          </p:cNvCxnSpPr>
          <p:nvPr/>
        </p:nvCxnSpPr>
        <p:spPr>
          <a:xfrm flipV="1">
            <a:off x="4161196" y="2720066"/>
            <a:ext cx="1081564" cy="1020987"/>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076" y="4936143"/>
            <a:ext cx="928459" cy="369332"/>
          </a:xfrm>
          <a:prstGeom prst="rect">
            <a:avLst/>
          </a:prstGeom>
          <a:noFill/>
        </p:spPr>
        <p:txBody>
          <a:bodyPr wrap="none" rtlCol="0">
            <a:spAutoFit/>
          </a:bodyPr>
          <a:lstStyle/>
          <a:p>
            <a:r>
              <a:rPr lang="en-US" dirty="0" smtClean="0">
                <a:solidFill>
                  <a:srgbClr val="0070C0"/>
                </a:solidFill>
              </a:rPr>
              <a:t>Bank B</a:t>
            </a:r>
            <a:endParaRPr lang="en-US" dirty="0">
              <a:solidFill>
                <a:srgbClr val="0070C0"/>
              </a:solidFill>
            </a:endParaRPr>
          </a:p>
        </p:txBody>
      </p:sp>
      <p:sp>
        <p:nvSpPr>
          <p:cNvPr id="55" name="TextBox 54"/>
          <p:cNvSpPr txBox="1"/>
          <p:nvPr/>
        </p:nvSpPr>
        <p:spPr>
          <a:xfrm>
            <a:off x="8112139" y="304516"/>
            <a:ext cx="928459" cy="369332"/>
          </a:xfrm>
          <a:prstGeom prst="rect">
            <a:avLst/>
          </a:prstGeom>
          <a:noFill/>
        </p:spPr>
        <p:txBody>
          <a:bodyPr wrap="none" rtlCol="0">
            <a:spAutoFit/>
          </a:bodyPr>
          <a:lstStyle/>
          <a:p>
            <a:r>
              <a:rPr lang="en-US" dirty="0" smtClean="0">
                <a:solidFill>
                  <a:srgbClr val="0070C0"/>
                </a:solidFill>
              </a:rPr>
              <a:t>Bank A</a:t>
            </a:r>
            <a:endParaRPr lang="en-US" dirty="0">
              <a:solidFill>
                <a:srgbClr val="0070C0"/>
              </a:solidFill>
            </a:endParaRPr>
          </a:p>
        </p:txBody>
      </p:sp>
      <p:sp>
        <p:nvSpPr>
          <p:cNvPr id="56" name="TextBox 55"/>
          <p:cNvSpPr txBox="1"/>
          <p:nvPr/>
        </p:nvSpPr>
        <p:spPr>
          <a:xfrm>
            <a:off x="10158796" y="3565936"/>
            <a:ext cx="941283" cy="369332"/>
          </a:xfrm>
          <a:prstGeom prst="rect">
            <a:avLst/>
          </a:prstGeom>
          <a:noFill/>
        </p:spPr>
        <p:txBody>
          <a:bodyPr wrap="none" rtlCol="0">
            <a:spAutoFit/>
          </a:bodyPr>
          <a:lstStyle/>
          <a:p>
            <a:r>
              <a:rPr lang="en-US" dirty="0" smtClean="0">
                <a:solidFill>
                  <a:srgbClr val="0070C0"/>
                </a:solidFill>
              </a:rPr>
              <a:t>Bank C</a:t>
            </a:r>
            <a:endParaRPr lang="en-US" dirty="0">
              <a:solidFill>
                <a:srgbClr val="0070C0"/>
              </a:solidFill>
            </a:endParaRPr>
          </a:p>
        </p:txBody>
      </p:sp>
      <p:sp>
        <p:nvSpPr>
          <p:cNvPr id="38" name="TextBox 37"/>
          <p:cNvSpPr txBox="1"/>
          <p:nvPr/>
        </p:nvSpPr>
        <p:spPr>
          <a:xfrm>
            <a:off x="3558116" y="2251887"/>
            <a:ext cx="1300356" cy="369332"/>
          </a:xfrm>
          <a:prstGeom prst="rect">
            <a:avLst/>
          </a:prstGeom>
          <a:noFill/>
        </p:spPr>
        <p:txBody>
          <a:bodyPr wrap="none" rtlCol="0">
            <a:spAutoFit/>
          </a:bodyPr>
          <a:lstStyle/>
          <a:p>
            <a:r>
              <a:rPr lang="en-US" dirty="0" err="1" smtClean="0">
                <a:solidFill>
                  <a:srgbClr val="B5121B"/>
                </a:solidFill>
              </a:rPr>
              <a:t>Blockchain</a:t>
            </a:r>
            <a:endParaRPr lang="en-US" dirty="0">
              <a:solidFill>
                <a:srgbClr val="B5121B"/>
              </a:solidFill>
            </a:endParaRPr>
          </a:p>
        </p:txBody>
      </p:sp>
      <p:sp>
        <p:nvSpPr>
          <p:cNvPr id="45" name="Sun 44"/>
          <p:cNvSpPr/>
          <p:nvPr/>
        </p:nvSpPr>
        <p:spPr bwMode="auto">
          <a:xfrm>
            <a:off x="5921969" y="4236537"/>
            <a:ext cx="238852" cy="238852"/>
          </a:xfrm>
          <a:prstGeom prst="sun">
            <a:avLst/>
          </a:prstGeom>
          <a:solidFill>
            <a:srgbClr val="00B050"/>
          </a:solidFill>
          <a:ln w="635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cxnSp>
        <p:nvCxnSpPr>
          <p:cNvPr id="62" name="Straight Connector 61"/>
          <p:cNvCxnSpPr>
            <a:stCxn id="45" idx="0"/>
          </p:cNvCxnSpPr>
          <p:nvPr/>
        </p:nvCxnSpPr>
        <p:spPr>
          <a:xfrm flipV="1">
            <a:off x="6041395" y="2963480"/>
            <a:ext cx="1593434" cy="1273057"/>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5" idx="3"/>
            <a:endCxn id="21" idx="1"/>
          </p:cNvCxnSpPr>
          <p:nvPr/>
        </p:nvCxnSpPr>
        <p:spPr>
          <a:xfrm flipV="1">
            <a:off x="6160821" y="4131664"/>
            <a:ext cx="1634757" cy="224299"/>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5" idx="2"/>
          </p:cNvCxnSpPr>
          <p:nvPr/>
        </p:nvCxnSpPr>
        <p:spPr>
          <a:xfrm>
            <a:off x="6041395" y="4475389"/>
            <a:ext cx="1636901" cy="1127486"/>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45" idx="2"/>
          </p:cNvCxnSpPr>
          <p:nvPr/>
        </p:nvCxnSpPr>
        <p:spPr>
          <a:xfrm flipV="1">
            <a:off x="4198126" y="4475389"/>
            <a:ext cx="1843269" cy="118007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6" idx="3"/>
            <a:endCxn id="45" idx="1"/>
          </p:cNvCxnSpPr>
          <p:nvPr/>
        </p:nvCxnSpPr>
        <p:spPr>
          <a:xfrm>
            <a:off x="4390804" y="4057010"/>
            <a:ext cx="1531165" cy="29895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45" idx="0"/>
          </p:cNvCxnSpPr>
          <p:nvPr/>
        </p:nvCxnSpPr>
        <p:spPr>
          <a:xfrm>
            <a:off x="5505101" y="2910897"/>
            <a:ext cx="536294" cy="132564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75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Key considerations</a:t>
            </a:r>
          </a:p>
        </p:txBody>
      </p:sp>
      <p:sp>
        <p:nvSpPr>
          <p:cNvPr id="40" name="Rectangle 39"/>
          <p:cNvSpPr/>
          <p:nvPr/>
        </p:nvSpPr>
        <p:spPr>
          <a:xfrm>
            <a:off x="584238" y="1159802"/>
            <a:ext cx="6901354" cy="1569660"/>
          </a:xfrm>
          <a:prstGeom prst="rect">
            <a:avLst/>
          </a:prstGeom>
        </p:spPr>
        <p:txBody>
          <a:bodyPr wrap="square">
            <a:spAutoFit/>
          </a:bodyPr>
          <a:lstStyle/>
          <a:p>
            <a:pPr marL="285750" indent="-285750">
              <a:buFontTx/>
              <a:buChar char="-"/>
            </a:pPr>
            <a:r>
              <a:rPr lang="en-US" sz="1600" dirty="0">
                <a:solidFill>
                  <a:srgbClr val="32466B"/>
                </a:solidFill>
              </a:rPr>
              <a:t>Digital trust </a:t>
            </a:r>
            <a:r>
              <a:rPr lang="en-US" sz="1600" dirty="0" smtClean="0">
                <a:solidFill>
                  <a:srgbClr val="32466B"/>
                </a:solidFill>
              </a:rPr>
              <a:t>without reliance on an external </a:t>
            </a:r>
            <a:r>
              <a:rPr lang="en-US" sz="1600" dirty="0" smtClean="0">
                <a:solidFill>
                  <a:srgbClr val="32466B"/>
                </a:solidFill>
              </a:rPr>
              <a:t>authority</a:t>
            </a:r>
            <a:br>
              <a:rPr lang="en-US" sz="1600" dirty="0" smtClean="0">
                <a:solidFill>
                  <a:srgbClr val="32466B"/>
                </a:solidFill>
              </a:rPr>
            </a:br>
            <a:r>
              <a:rPr lang="en-US" sz="1600" dirty="0" smtClean="0">
                <a:solidFill>
                  <a:srgbClr val="32466B"/>
                </a:solidFill>
              </a:rPr>
              <a:t>This </a:t>
            </a:r>
            <a:r>
              <a:rPr lang="en-US" sz="1600" dirty="0" smtClean="0">
                <a:solidFill>
                  <a:srgbClr val="32466B"/>
                </a:solidFill>
              </a:rPr>
              <a:t>is </a:t>
            </a:r>
            <a:r>
              <a:rPr lang="en-US" sz="1600" dirty="0">
                <a:solidFill>
                  <a:srgbClr val="32466B"/>
                </a:solidFill>
              </a:rPr>
              <a:t>the core </a:t>
            </a:r>
            <a:r>
              <a:rPr lang="en-US" sz="1600" dirty="0" smtClean="0">
                <a:solidFill>
                  <a:srgbClr val="32466B"/>
                </a:solidFill>
              </a:rPr>
              <a:t>benefit </a:t>
            </a:r>
            <a:r>
              <a:rPr lang="en-US" sz="1600" dirty="0">
                <a:solidFill>
                  <a:srgbClr val="32466B"/>
                </a:solidFill>
              </a:rPr>
              <a:t>of </a:t>
            </a:r>
            <a:r>
              <a:rPr lang="en-US" sz="1600" dirty="0" err="1" smtClean="0">
                <a:solidFill>
                  <a:srgbClr val="32466B"/>
                </a:solidFill>
              </a:rPr>
              <a:t>blockchain</a:t>
            </a:r>
            <a:r>
              <a:rPr lang="en-US" sz="1600" dirty="0" smtClean="0">
                <a:solidFill>
                  <a:srgbClr val="32466B"/>
                </a:solidFill>
              </a:rPr>
              <a:t>, which is provable </a:t>
            </a:r>
            <a:r>
              <a:rPr lang="en-US" sz="1600" dirty="0">
                <a:solidFill>
                  <a:srgbClr val="32466B"/>
                </a:solidFill>
              </a:rPr>
              <a:t>and intrinsic to the </a:t>
            </a:r>
            <a:r>
              <a:rPr lang="en-US" sz="1600" dirty="0" smtClean="0">
                <a:solidFill>
                  <a:srgbClr val="32466B"/>
                </a:solidFill>
              </a:rPr>
              <a:t>system. In our system, </a:t>
            </a:r>
            <a:r>
              <a:rPr lang="en-US" sz="1600" dirty="0" err="1" smtClean="0">
                <a:solidFill>
                  <a:srgbClr val="32466B"/>
                </a:solidFill>
              </a:rPr>
              <a:t>blockchain</a:t>
            </a:r>
            <a:r>
              <a:rPr lang="en-US" sz="1600" dirty="0" smtClean="0">
                <a:solidFill>
                  <a:srgbClr val="32466B"/>
                </a:solidFill>
              </a:rPr>
              <a:t> plays 2 </a:t>
            </a:r>
            <a:r>
              <a:rPr lang="en-US" sz="1600" dirty="0" smtClean="0">
                <a:solidFill>
                  <a:srgbClr val="32466B"/>
                </a:solidFill>
              </a:rPr>
              <a:t>key roles</a:t>
            </a:r>
            <a:r>
              <a:rPr lang="en-US" sz="1600" dirty="0" smtClean="0">
                <a:solidFill>
                  <a:srgbClr val="32466B"/>
                </a:solidFill>
              </a:rPr>
              <a:t>:</a:t>
            </a:r>
          </a:p>
          <a:p>
            <a:pPr marL="285750"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Cross bank transaction </a:t>
            </a:r>
            <a:r>
              <a:rPr lang="en-US" sz="1600" dirty="0" smtClean="0">
                <a:solidFill>
                  <a:srgbClr val="32466B"/>
                </a:solidFill>
              </a:rPr>
              <a:t>routing</a:t>
            </a:r>
            <a:endParaRPr lang="en-US" sz="1600" dirty="0" smtClean="0">
              <a:solidFill>
                <a:srgbClr val="32466B"/>
              </a:solidFill>
            </a:endParaRPr>
          </a:p>
          <a:p>
            <a:pPr marL="742950" lvl="1" indent="-285750">
              <a:buFontTx/>
              <a:buChar char="-"/>
            </a:pPr>
            <a:r>
              <a:rPr lang="en-US" sz="1600" dirty="0" smtClean="0">
                <a:solidFill>
                  <a:srgbClr val="32466B"/>
                </a:solidFill>
              </a:rPr>
              <a:t>Clearing</a:t>
            </a:r>
            <a:endParaRPr lang="en-US" sz="1600" dirty="0">
              <a:solidFill>
                <a:srgbClr val="FF0000"/>
              </a:solidFill>
            </a:endParaRPr>
          </a:p>
        </p:txBody>
      </p:sp>
      <p:pic>
        <p:nvPicPr>
          <p:cNvPr id="7" name="Picture 6"/>
          <p:cNvPicPr>
            <a:picLocks noChangeAspect="1"/>
          </p:cNvPicPr>
          <p:nvPr/>
        </p:nvPicPr>
        <p:blipFill>
          <a:blip r:embed="rId2"/>
          <a:stretch>
            <a:fillRect/>
          </a:stretch>
        </p:blipFill>
        <p:spPr>
          <a:xfrm>
            <a:off x="7485592" y="294418"/>
            <a:ext cx="4400550" cy="2495550"/>
          </a:xfrm>
          <a:prstGeom prst="rect">
            <a:avLst/>
          </a:prstGeom>
        </p:spPr>
      </p:pic>
      <p:sp>
        <p:nvSpPr>
          <p:cNvPr id="12" name="Rectangle 11"/>
          <p:cNvSpPr/>
          <p:nvPr/>
        </p:nvSpPr>
        <p:spPr>
          <a:xfrm>
            <a:off x="584237" y="3005126"/>
            <a:ext cx="10986873" cy="5016758"/>
          </a:xfrm>
          <a:prstGeom prst="rect">
            <a:avLst/>
          </a:prstGeom>
        </p:spPr>
        <p:txBody>
          <a:bodyPr wrap="square">
            <a:spAutoFit/>
          </a:bodyPr>
          <a:lstStyle/>
          <a:p>
            <a:pPr marL="285750" indent="-285750">
              <a:buFontTx/>
              <a:buChar char="-"/>
            </a:pPr>
            <a:r>
              <a:rPr lang="en-US" sz="1600" dirty="0" smtClean="0">
                <a:solidFill>
                  <a:srgbClr val="32466B"/>
                </a:solidFill>
              </a:rPr>
              <a:t>Information security </a:t>
            </a:r>
            <a:r>
              <a:rPr lang="en-US" sz="1600" dirty="0" smtClean="0">
                <a:solidFill>
                  <a:srgbClr val="32466B"/>
                </a:solidFill>
              </a:rPr>
              <a:t>and </a:t>
            </a:r>
            <a:r>
              <a:rPr lang="en-US" sz="1600" dirty="0" smtClean="0">
                <a:solidFill>
                  <a:srgbClr val="32466B"/>
                </a:solidFill>
              </a:rPr>
              <a:t>privacy – </a:t>
            </a:r>
            <a:r>
              <a:rPr lang="en-US" sz="1600" dirty="0" smtClean="0">
                <a:solidFill>
                  <a:srgbClr val="32466B"/>
                </a:solidFill>
              </a:rPr>
              <a:t>our system achieves them by:</a:t>
            </a:r>
          </a:p>
          <a:p>
            <a:pPr marL="285750"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Network </a:t>
            </a:r>
            <a:r>
              <a:rPr lang="en-US" sz="1600" dirty="0" err="1" smtClean="0">
                <a:solidFill>
                  <a:srgbClr val="32466B"/>
                </a:solidFill>
              </a:rPr>
              <a:t>permissioning</a:t>
            </a:r>
            <a:r>
              <a:rPr lang="en-US" sz="1600" dirty="0" smtClean="0">
                <a:solidFill>
                  <a:srgbClr val="32466B"/>
                </a:solidFill>
              </a:rPr>
              <a:t> </a:t>
            </a:r>
            <a:r>
              <a:rPr lang="en-US" sz="1600" dirty="0" smtClean="0">
                <a:solidFill>
                  <a:srgbClr val="32466B"/>
                </a:solidFill>
              </a:rPr>
              <a:t>- only permissioned nodes can be added to the </a:t>
            </a:r>
            <a:r>
              <a:rPr lang="en-US" sz="1600" dirty="0" smtClean="0">
                <a:solidFill>
                  <a:srgbClr val="32466B"/>
                </a:solidFill>
              </a:rPr>
              <a:t>bank consortium chain.</a:t>
            </a:r>
            <a:endParaRPr lang="en-US" sz="1600" dirty="0" smtClean="0">
              <a:solidFill>
                <a:srgbClr val="32466B"/>
              </a:solidFill>
            </a:endParaRPr>
          </a:p>
          <a:p>
            <a:pPr marL="742950" lvl="1" indent="-285750">
              <a:buFontTx/>
              <a:buChar char="-"/>
            </a:pPr>
            <a:r>
              <a:rPr lang="en-US" sz="1600" dirty="0" smtClean="0">
                <a:solidFill>
                  <a:srgbClr val="32466B"/>
                </a:solidFill>
              </a:rPr>
              <a:t>Separate </a:t>
            </a:r>
            <a:r>
              <a:rPr lang="en-US" sz="1600" dirty="0">
                <a:solidFill>
                  <a:srgbClr val="32466B"/>
                </a:solidFill>
              </a:rPr>
              <a:t>customer information </a:t>
            </a:r>
            <a:r>
              <a:rPr lang="en-US" sz="1600" dirty="0" smtClean="0">
                <a:solidFill>
                  <a:srgbClr val="32466B"/>
                </a:solidFill>
              </a:rPr>
              <a:t>with inter bank clearing information: </a:t>
            </a:r>
            <a:r>
              <a:rPr lang="en-US" sz="1600" dirty="0" smtClean="0">
                <a:solidFill>
                  <a:srgbClr val="32466B"/>
                </a:solidFill>
              </a:rPr>
              <a:t>customer </a:t>
            </a:r>
            <a:r>
              <a:rPr lang="en-US" sz="1600" dirty="0">
                <a:solidFill>
                  <a:srgbClr val="32466B"/>
                </a:solidFill>
              </a:rPr>
              <a:t>information </a:t>
            </a:r>
            <a:r>
              <a:rPr lang="en-US" sz="1600" dirty="0" smtClean="0">
                <a:solidFill>
                  <a:srgbClr val="32466B"/>
                </a:solidFill>
              </a:rPr>
              <a:t>is encrypted by bank public key, it can only be decrypted by bank backend system with private key. Any nodes in the </a:t>
            </a:r>
            <a:r>
              <a:rPr lang="en-US" sz="1600" dirty="0" err="1" smtClean="0">
                <a:solidFill>
                  <a:srgbClr val="32466B"/>
                </a:solidFill>
              </a:rPr>
              <a:t>blockchain</a:t>
            </a:r>
            <a:r>
              <a:rPr lang="en-US" sz="1600" dirty="0" smtClean="0">
                <a:solidFill>
                  <a:srgbClr val="32466B"/>
                </a:solidFill>
              </a:rPr>
              <a:t> is unable to decrypt customer information</a:t>
            </a:r>
            <a:r>
              <a:rPr lang="en-US" sz="1600" dirty="0" smtClean="0">
                <a:solidFill>
                  <a:srgbClr val="32466B"/>
                </a:solidFill>
              </a:rPr>
              <a:t>.</a:t>
            </a:r>
            <a:endParaRPr lang="en-US" sz="1600" dirty="0" smtClean="0">
              <a:solidFill>
                <a:srgbClr val="32466B"/>
              </a:solidFill>
            </a:endParaRPr>
          </a:p>
          <a:p>
            <a:pPr marL="285750" indent="-285750">
              <a:buFontTx/>
              <a:buChar char="-"/>
            </a:pPr>
            <a:endParaRPr lang="en-US" sz="1600" dirty="0" smtClean="0">
              <a:solidFill>
                <a:srgbClr val="FF0000"/>
              </a:solidFill>
            </a:endParaRPr>
          </a:p>
          <a:p>
            <a:pPr marL="285750" indent="-285750">
              <a:buFontTx/>
              <a:buChar char="-"/>
            </a:pPr>
            <a:r>
              <a:rPr lang="en-US" sz="1600" dirty="0" smtClean="0">
                <a:solidFill>
                  <a:srgbClr val="32466B"/>
                </a:solidFill>
              </a:rPr>
              <a:t>High performance:</a:t>
            </a:r>
            <a:endParaRPr lang="en-US" sz="1600" dirty="0">
              <a:solidFill>
                <a:srgbClr val="32466B"/>
              </a:solidFill>
            </a:endParaRPr>
          </a:p>
          <a:p>
            <a:pPr marL="285750" indent="-285750">
              <a:buFontTx/>
              <a:buChar char="-"/>
            </a:pPr>
            <a:endParaRPr lang="en-US" sz="1600" dirty="0">
              <a:solidFill>
                <a:srgbClr val="32466B"/>
              </a:solidFill>
            </a:endParaRPr>
          </a:p>
          <a:p>
            <a:pPr marL="742950" lvl="1" indent="-285750">
              <a:buFontTx/>
              <a:buChar char="-"/>
            </a:pPr>
            <a:r>
              <a:rPr lang="en-US" sz="1600" dirty="0">
                <a:solidFill>
                  <a:srgbClr val="32466B"/>
                </a:solidFill>
              </a:rPr>
              <a:t>With no need for POW/POS in a permissioned network, we use multiple consensus mechanisms that are more appropriate for consortium chain such as Raft-based </a:t>
            </a:r>
            <a:r>
              <a:rPr lang="en-US" sz="1600" dirty="0" smtClean="0">
                <a:solidFill>
                  <a:srgbClr val="32466B"/>
                </a:solidFill>
              </a:rPr>
              <a:t>Consensus, it ensure millisecond-level </a:t>
            </a:r>
            <a:r>
              <a:rPr lang="en-US" sz="1600" dirty="0" err="1" smtClean="0">
                <a:solidFill>
                  <a:srgbClr val="32466B"/>
                </a:solidFill>
              </a:rPr>
              <a:t>blocktimes</a:t>
            </a:r>
            <a:r>
              <a:rPr lang="en-US" sz="1600" dirty="0" smtClean="0">
                <a:solidFill>
                  <a:srgbClr val="32466B"/>
                </a:solidFill>
              </a:rPr>
              <a:t>, much faster than vanilla </a:t>
            </a:r>
            <a:r>
              <a:rPr lang="en-US" sz="1600" dirty="0" err="1" smtClean="0">
                <a:solidFill>
                  <a:srgbClr val="32466B"/>
                </a:solidFill>
              </a:rPr>
              <a:t>Bitcoin</a:t>
            </a:r>
            <a:r>
              <a:rPr lang="en-US" sz="1600" dirty="0" smtClean="0">
                <a:solidFill>
                  <a:srgbClr val="32466B"/>
                </a:solidFill>
              </a:rPr>
              <a:t> or </a:t>
            </a:r>
            <a:r>
              <a:rPr lang="en-US" sz="1600" dirty="0" err="1" smtClean="0">
                <a:solidFill>
                  <a:srgbClr val="32466B"/>
                </a:solidFill>
              </a:rPr>
              <a:t>Ethereum</a:t>
            </a:r>
            <a:r>
              <a:rPr lang="en-US" sz="1600" dirty="0" smtClean="0">
                <a:solidFill>
                  <a:srgbClr val="32466B"/>
                </a:solidFill>
              </a:rPr>
              <a:t> </a:t>
            </a:r>
            <a:r>
              <a:rPr lang="en-US" sz="1600" dirty="0" err="1" smtClean="0">
                <a:solidFill>
                  <a:srgbClr val="32466B"/>
                </a:solidFill>
              </a:rPr>
              <a:t>blocktimes</a:t>
            </a:r>
            <a:r>
              <a:rPr lang="en-US" sz="1600" dirty="0" smtClean="0">
                <a:solidFill>
                  <a:srgbClr val="32466B"/>
                </a:solidFill>
              </a:rPr>
              <a:t>.</a:t>
            </a:r>
            <a:endParaRPr lang="en-US" sz="1600" dirty="0">
              <a:solidFill>
                <a:srgbClr val="32466B"/>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a:solidFill>
                <a:srgbClr val="FF0000"/>
              </a:solidFill>
            </a:endParaRPr>
          </a:p>
        </p:txBody>
      </p:sp>
    </p:spTree>
    <p:extLst>
      <p:ext uri="{BB962C8B-B14F-4D97-AF65-F5344CB8AC3E}">
        <p14:creationId xmlns:p14="http://schemas.microsoft.com/office/powerpoint/2010/main" val="374634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System features</a:t>
            </a:r>
          </a:p>
        </p:txBody>
      </p:sp>
      <p:sp>
        <p:nvSpPr>
          <p:cNvPr id="40" name="Rectangle 39"/>
          <p:cNvSpPr/>
          <p:nvPr/>
        </p:nvSpPr>
        <p:spPr>
          <a:xfrm>
            <a:off x="584238" y="1159802"/>
            <a:ext cx="10363200" cy="6986528"/>
          </a:xfrm>
          <a:prstGeom prst="rect">
            <a:avLst/>
          </a:prstGeom>
        </p:spPr>
        <p:txBody>
          <a:bodyPr wrap="square">
            <a:spAutoFit/>
          </a:bodyPr>
          <a:lstStyle/>
          <a:p>
            <a:pPr marL="285750" indent="-285750">
              <a:buFontTx/>
              <a:buChar char="-"/>
            </a:pPr>
            <a:r>
              <a:rPr lang="en-US" sz="1600" dirty="0" smtClean="0">
                <a:solidFill>
                  <a:srgbClr val="32466B"/>
                </a:solidFill>
              </a:rPr>
              <a:t>Cross bank cash withdrawal / balance enquiry / cash deposit / transfer transactions</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Data flow demonstration</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Store customer information (account, password, balances etc.) in bank backend</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Store cross bank transaction information (transaction ATM / debit bank / credit bank / amount / fee) to </a:t>
            </a:r>
            <a:r>
              <a:rPr lang="en-US" sz="1600" dirty="0" err="1" smtClean="0">
                <a:solidFill>
                  <a:srgbClr val="32466B"/>
                </a:solidFill>
              </a:rPr>
              <a:t>blockchain</a:t>
            </a:r>
            <a:endParaRPr lang="en-US" sz="1600" dirty="0" smtClean="0">
              <a:solidFill>
                <a:srgbClr val="32466B"/>
              </a:solidFill>
            </a:endParaRPr>
          </a:p>
          <a:p>
            <a:pPr marL="285750" indent="-285750">
              <a:buFontTx/>
              <a:buChar char="-"/>
            </a:pPr>
            <a:endParaRPr lang="en-US" sz="1600" dirty="0">
              <a:solidFill>
                <a:srgbClr val="32466B"/>
              </a:solidFill>
            </a:endParaRPr>
          </a:p>
          <a:p>
            <a:pPr marL="285750" indent="-285750">
              <a:buFontTx/>
              <a:buChar char="-"/>
            </a:pPr>
            <a:r>
              <a:rPr lang="en-US" sz="1600" dirty="0" err="1" smtClean="0">
                <a:solidFill>
                  <a:srgbClr val="32466B"/>
                </a:solidFill>
              </a:rPr>
              <a:t>Blockchain</a:t>
            </a:r>
            <a:r>
              <a:rPr lang="en-US" sz="1600" dirty="0" smtClean="0">
                <a:solidFill>
                  <a:srgbClr val="32466B"/>
                </a:solidFill>
              </a:rPr>
              <a:t> network status monitoring</a:t>
            </a:r>
          </a:p>
          <a:p>
            <a:pPr marL="285750" indent="-285750">
              <a:buFontTx/>
              <a:buChar char="-"/>
            </a:pPr>
            <a:endParaRPr lang="en-US" sz="1600" dirty="0">
              <a:solidFill>
                <a:srgbClr val="32466B"/>
              </a:solidFill>
            </a:endParaRPr>
          </a:p>
          <a:p>
            <a:pPr marL="285750" indent="-285750">
              <a:buFontTx/>
              <a:buChar char="-"/>
            </a:pPr>
            <a:r>
              <a:rPr lang="en-US" sz="1600" dirty="0" err="1" smtClean="0">
                <a:solidFill>
                  <a:srgbClr val="32466B"/>
                </a:solidFill>
              </a:rPr>
              <a:t>Blockchain</a:t>
            </a:r>
            <a:r>
              <a:rPr lang="en-US" sz="1600" dirty="0" smtClean="0">
                <a:solidFill>
                  <a:srgbClr val="32466B"/>
                </a:solidFill>
              </a:rPr>
              <a:t> accounts and balances retrieval</a:t>
            </a:r>
          </a:p>
          <a:p>
            <a:pPr marL="285750" indent="-285750">
              <a:buFontTx/>
              <a:buChar char="-"/>
            </a:pPr>
            <a:endParaRPr lang="en-US" sz="1600" dirty="0">
              <a:solidFill>
                <a:srgbClr val="32466B"/>
              </a:solidFill>
            </a:endParaRPr>
          </a:p>
          <a:p>
            <a:pPr marL="285750" indent="-285750">
              <a:buFontTx/>
              <a:buChar char="-"/>
            </a:pPr>
            <a:r>
              <a:rPr lang="en-US" sz="1600" dirty="0" err="1" smtClean="0">
                <a:solidFill>
                  <a:srgbClr val="32466B"/>
                </a:solidFill>
              </a:rPr>
              <a:t>Blockchain</a:t>
            </a:r>
            <a:r>
              <a:rPr lang="en-US" sz="1600" dirty="0" smtClean="0">
                <a:solidFill>
                  <a:srgbClr val="32466B"/>
                </a:solidFill>
              </a:rPr>
              <a:t> transaction records retrieval</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Customer transaction records retrieval (from bank backend)</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Cross bank clearing and reconciliation</a:t>
            </a: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a:solidFill>
                <a:srgbClr val="FF0000"/>
              </a:solidFill>
            </a:endParaRPr>
          </a:p>
        </p:txBody>
      </p:sp>
    </p:spTree>
    <p:extLst>
      <p:ext uri="{BB962C8B-B14F-4D97-AF65-F5344CB8AC3E}">
        <p14:creationId xmlns:p14="http://schemas.microsoft.com/office/powerpoint/2010/main" val="20685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Environments, technologies and tools</a:t>
            </a:r>
          </a:p>
        </p:txBody>
      </p:sp>
      <p:sp>
        <p:nvSpPr>
          <p:cNvPr id="40" name="Rectangle 39"/>
          <p:cNvSpPr/>
          <p:nvPr/>
        </p:nvSpPr>
        <p:spPr>
          <a:xfrm>
            <a:off x="584238" y="1159802"/>
            <a:ext cx="10363200" cy="7109639"/>
          </a:xfrm>
          <a:prstGeom prst="rect">
            <a:avLst/>
          </a:prstGeom>
        </p:spPr>
        <p:txBody>
          <a:bodyPr wrap="square">
            <a:spAutoFit/>
          </a:bodyPr>
          <a:lstStyle/>
          <a:p>
            <a:pPr marL="285750" indent="-285750">
              <a:buFontTx/>
              <a:buChar char="-"/>
            </a:pPr>
            <a:r>
              <a:rPr lang="en-US" sz="1600" dirty="0" smtClean="0">
                <a:solidFill>
                  <a:srgbClr val="32466B"/>
                </a:solidFill>
              </a:rPr>
              <a:t>Environment and </a:t>
            </a:r>
            <a:r>
              <a:rPr lang="en-US" sz="1600" dirty="0">
                <a:solidFill>
                  <a:srgbClr val="32466B"/>
                </a:solidFill>
              </a:rPr>
              <a:t>Technologies</a:t>
            </a:r>
            <a:r>
              <a:rPr lang="en-US" sz="1600" dirty="0" smtClean="0">
                <a:solidFill>
                  <a:srgbClr val="32466B"/>
                </a:solidFill>
              </a:rPr>
              <a:t>:</a:t>
            </a:r>
          </a:p>
          <a:p>
            <a:pPr marL="285750" indent="-285750">
              <a:buFontTx/>
              <a:buChar char="-"/>
            </a:pPr>
            <a:endParaRPr lang="en-US" sz="1600" dirty="0">
              <a:solidFill>
                <a:srgbClr val="32466B"/>
              </a:solidFill>
            </a:endParaRPr>
          </a:p>
          <a:p>
            <a:pPr marL="742950" lvl="1" indent="-285750">
              <a:buFontTx/>
              <a:buChar char="-"/>
            </a:pPr>
            <a:r>
              <a:rPr lang="en-US" sz="1600" dirty="0" err="1" smtClean="0">
                <a:solidFill>
                  <a:srgbClr val="32466B"/>
                </a:solidFill>
              </a:rPr>
              <a:t>Blockchain</a:t>
            </a:r>
            <a:r>
              <a:rPr lang="en-US" sz="1600" dirty="0" smtClean="0">
                <a:solidFill>
                  <a:srgbClr val="32466B"/>
                </a:solidFill>
              </a:rPr>
              <a:t>: </a:t>
            </a:r>
          </a:p>
          <a:p>
            <a:pPr marL="1200150" lvl="2" indent="-285750">
              <a:buFontTx/>
              <a:buChar char="-"/>
            </a:pPr>
            <a:r>
              <a:rPr lang="en-US" sz="1400" dirty="0" err="1" smtClean="0">
                <a:solidFill>
                  <a:srgbClr val="32466B"/>
                </a:solidFill>
              </a:rPr>
              <a:t>Ethereum</a:t>
            </a:r>
            <a:r>
              <a:rPr lang="en-US" sz="1400" dirty="0" smtClean="0">
                <a:solidFill>
                  <a:srgbClr val="32466B"/>
                </a:solidFill>
              </a:rPr>
              <a:t> (Go-</a:t>
            </a:r>
            <a:r>
              <a:rPr lang="en-US" sz="1400" dirty="0" err="1" smtClean="0">
                <a:solidFill>
                  <a:srgbClr val="32466B"/>
                </a:solidFill>
              </a:rPr>
              <a:t>etherum</a:t>
            </a:r>
            <a:r>
              <a:rPr lang="en-US" sz="1400" dirty="0" smtClean="0">
                <a:solidFill>
                  <a:srgbClr val="32466B"/>
                </a:solidFill>
              </a:rPr>
              <a:t>, Web3JS, Solidity)</a:t>
            </a:r>
          </a:p>
          <a:p>
            <a:pPr marL="1200150" lvl="2" indent="-285750">
              <a:buFontTx/>
              <a:buChar char="-"/>
            </a:pPr>
            <a:r>
              <a:rPr lang="en-US" sz="1400" dirty="0">
                <a:solidFill>
                  <a:srgbClr val="32466B"/>
                </a:solidFill>
              </a:rPr>
              <a:t>Quorum </a:t>
            </a:r>
            <a:r>
              <a:rPr lang="en-US" sz="1400" dirty="0" smtClean="0">
                <a:solidFill>
                  <a:srgbClr val="32466B"/>
                </a:solidFill>
              </a:rPr>
              <a:t>-- an open-source </a:t>
            </a:r>
            <a:r>
              <a:rPr lang="en-US" sz="1400" dirty="0" err="1" smtClean="0">
                <a:solidFill>
                  <a:srgbClr val="32466B"/>
                </a:solidFill>
              </a:rPr>
              <a:t>Ethereum</a:t>
            </a:r>
            <a:r>
              <a:rPr lang="en-US" sz="1400" dirty="0" smtClean="0">
                <a:solidFill>
                  <a:srgbClr val="32466B"/>
                </a:solidFill>
              </a:rPr>
              <a:t>-based </a:t>
            </a:r>
            <a:r>
              <a:rPr lang="en-US" sz="1400" dirty="0">
                <a:solidFill>
                  <a:srgbClr val="32466B"/>
                </a:solidFill>
              </a:rPr>
              <a:t>distributed ledger </a:t>
            </a:r>
            <a:r>
              <a:rPr lang="en-US" sz="1400" dirty="0" smtClean="0">
                <a:solidFill>
                  <a:srgbClr val="32466B"/>
                </a:solidFill>
              </a:rPr>
              <a:t>protocol </a:t>
            </a:r>
            <a:r>
              <a:rPr lang="en-US" sz="1400" dirty="0">
                <a:solidFill>
                  <a:srgbClr val="32466B"/>
                </a:solidFill>
              </a:rPr>
              <a:t>with transaction/contract privacy and new consensus </a:t>
            </a:r>
            <a:r>
              <a:rPr lang="en-US" sz="1400" dirty="0" smtClean="0">
                <a:solidFill>
                  <a:srgbClr val="32466B"/>
                </a:solidFill>
              </a:rPr>
              <a:t>mechanisms by </a:t>
            </a:r>
            <a:r>
              <a:rPr lang="en-US" sz="1400" dirty="0" smtClean="0">
                <a:solidFill>
                  <a:srgbClr val="32466B"/>
                </a:solidFill>
              </a:rPr>
              <a:t>JPMorgan Chase</a:t>
            </a:r>
          </a:p>
          <a:p>
            <a:pPr marL="1200150" lvl="2" indent="-285750">
              <a:buFontTx/>
              <a:buChar char="-"/>
            </a:pPr>
            <a:r>
              <a:rPr lang="en-US" sz="1400" dirty="0">
                <a:solidFill>
                  <a:srgbClr val="32466B"/>
                </a:solidFill>
              </a:rPr>
              <a:t>Raft consensus </a:t>
            </a:r>
            <a:r>
              <a:rPr lang="en-US" sz="1400" dirty="0" smtClean="0">
                <a:solidFill>
                  <a:srgbClr val="32466B"/>
                </a:solidFill>
              </a:rPr>
              <a:t>-- </a:t>
            </a:r>
            <a:r>
              <a:rPr lang="en-US" sz="1400" dirty="0">
                <a:solidFill>
                  <a:srgbClr val="32466B"/>
                </a:solidFill>
              </a:rPr>
              <a:t>a consensus model for faster </a:t>
            </a:r>
            <a:r>
              <a:rPr lang="en-US" sz="1400" dirty="0" err="1">
                <a:solidFill>
                  <a:srgbClr val="32466B"/>
                </a:solidFill>
              </a:rPr>
              <a:t>blocktimes</a:t>
            </a:r>
            <a:r>
              <a:rPr lang="en-US" sz="1400" dirty="0">
                <a:solidFill>
                  <a:srgbClr val="32466B"/>
                </a:solidFill>
              </a:rPr>
              <a:t>, transaction finality, and on-demand block </a:t>
            </a:r>
            <a:r>
              <a:rPr lang="en-US" sz="1400" dirty="0" smtClean="0">
                <a:solidFill>
                  <a:srgbClr val="32466B"/>
                </a:solidFill>
              </a:rPr>
              <a:t>creation</a:t>
            </a:r>
          </a:p>
          <a:p>
            <a:pPr marL="742950" lvl="1" indent="-285750">
              <a:buFontTx/>
              <a:buChar char="-"/>
            </a:pPr>
            <a:endParaRPr lang="en-US" sz="1600" dirty="0" smtClean="0">
              <a:solidFill>
                <a:srgbClr val="32466B"/>
              </a:solidFill>
            </a:endParaRPr>
          </a:p>
          <a:p>
            <a:pPr marL="742950" lvl="1" indent="-285750">
              <a:buFontTx/>
              <a:buChar char="-"/>
            </a:pPr>
            <a:r>
              <a:rPr lang="en-US" sz="1600" dirty="0">
                <a:solidFill>
                  <a:srgbClr val="32466B"/>
                </a:solidFill>
              </a:rPr>
              <a:t>Our system </a:t>
            </a:r>
            <a:r>
              <a:rPr lang="en-US" sz="1600" dirty="0" smtClean="0">
                <a:solidFill>
                  <a:srgbClr val="32466B"/>
                </a:solidFill>
              </a:rPr>
              <a:t>runs </a:t>
            </a:r>
            <a:r>
              <a:rPr lang="en-US" sz="1600" dirty="0">
                <a:solidFill>
                  <a:srgbClr val="32466B"/>
                </a:solidFill>
              </a:rPr>
              <a:t>on 5 </a:t>
            </a:r>
            <a:r>
              <a:rPr lang="en-US" sz="1600" dirty="0" err="1">
                <a:solidFill>
                  <a:srgbClr val="32466B"/>
                </a:solidFill>
              </a:rPr>
              <a:t>Aliyun</a:t>
            </a:r>
            <a:r>
              <a:rPr lang="en-US" sz="1600" dirty="0">
                <a:solidFill>
                  <a:srgbClr val="32466B"/>
                </a:solidFill>
              </a:rPr>
              <a:t> cloud </a:t>
            </a:r>
            <a:r>
              <a:rPr lang="en-US" sz="1600" dirty="0" smtClean="0">
                <a:solidFill>
                  <a:srgbClr val="32466B"/>
                </a:solidFill>
              </a:rPr>
              <a:t>servers</a:t>
            </a:r>
          </a:p>
          <a:p>
            <a:pPr marL="742950" lvl="1" indent="-285750">
              <a:buFontTx/>
              <a:buChar char="-"/>
            </a:pPr>
            <a:endParaRPr lang="en-US" sz="1600" dirty="0">
              <a:solidFill>
                <a:srgbClr val="32466B"/>
              </a:solidFill>
            </a:endParaRPr>
          </a:p>
          <a:p>
            <a:pPr marL="742950" lvl="1" indent="-285750">
              <a:buFontTx/>
              <a:buChar char="-"/>
            </a:pPr>
            <a:r>
              <a:rPr lang="en-US" sz="1600" dirty="0" err="1">
                <a:solidFill>
                  <a:srgbClr val="32466B"/>
                </a:solidFill>
              </a:rPr>
              <a:t>CentOS</a:t>
            </a:r>
            <a:r>
              <a:rPr lang="en-US" sz="1600" dirty="0">
                <a:solidFill>
                  <a:srgbClr val="32466B"/>
                </a:solidFill>
              </a:rPr>
              <a:t> and Ubuntu </a:t>
            </a:r>
            <a:r>
              <a:rPr lang="en-US" sz="1600" dirty="0" smtClean="0">
                <a:solidFill>
                  <a:srgbClr val="32466B"/>
                </a:solidFill>
              </a:rPr>
              <a:t>Linux</a:t>
            </a:r>
          </a:p>
          <a:p>
            <a:pPr marL="742950" lvl="1"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Node.js</a:t>
            </a:r>
          </a:p>
          <a:p>
            <a:pPr marL="742950" lvl="1"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Tomcat, MySQL</a:t>
            </a:r>
          </a:p>
          <a:p>
            <a:pPr marL="742950" lvl="1" indent="-285750">
              <a:buFontTx/>
              <a:buChar char="-"/>
            </a:pPr>
            <a:endParaRPr lang="en-US" sz="1600" dirty="0" smtClean="0">
              <a:solidFill>
                <a:srgbClr val="32466B"/>
              </a:solidFill>
            </a:endParaRPr>
          </a:p>
          <a:p>
            <a:pPr marL="742950" lvl="1" indent="-285750">
              <a:buFontTx/>
              <a:buChar char="-"/>
            </a:pPr>
            <a:r>
              <a:rPr lang="en-US" sz="1600" dirty="0" err="1" smtClean="0">
                <a:solidFill>
                  <a:srgbClr val="32466B"/>
                </a:solidFill>
              </a:rPr>
              <a:t>AngularJS</a:t>
            </a:r>
            <a:endParaRPr lang="en-US" sz="1600" dirty="0">
              <a:solidFill>
                <a:srgbClr val="32466B"/>
              </a:solidFill>
            </a:endParaRPr>
          </a:p>
          <a:p>
            <a:pPr marL="285750" indent="-285750">
              <a:buFontTx/>
              <a:buChar char="-"/>
            </a:pPr>
            <a:endParaRPr lang="en-US" sz="1600" dirty="0">
              <a:solidFill>
                <a:srgbClr val="FF0000"/>
              </a:solidFill>
            </a:endParaRPr>
          </a:p>
          <a:p>
            <a:pPr marL="285750" indent="-285750">
              <a:buFontTx/>
              <a:buChar char="-"/>
            </a:pPr>
            <a:r>
              <a:rPr lang="en-US" sz="1600" dirty="0">
                <a:solidFill>
                  <a:srgbClr val="32466B"/>
                </a:solidFill>
              </a:rPr>
              <a:t>Our </a:t>
            </a:r>
            <a:r>
              <a:rPr lang="en-US" sz="1600" dirty="0" err="1">
                <a:solidFill>
                  <a:srgbClr val="32466B"/>
                </a:solidFill>
              </a:rPr>
              <a:t>GitHub</a:t>
            </a:r>
            <a:r>
              <a:rPr lang="en-US" sz="1600" dirty="0">
                <a:solidFill>
                  <a:srgbClr val="32466B"/>
                </a:solidFill>
              </a:rPr>
              <a:t> page: </a:t>
            </a:r>
            <a:r>
              <a:rPr lang="en-US" sz="1600" dirty="0">
                <a:solidFill>
                  <a:srgbClr val="32466B"/>
                </a:solidFill>
                <a:hlinkClick r:id="rId2"/>
              </a:rPr>
              <a:t>https://github.com/yifon/SST_BlockChain</a:t>
            </a:r>
            <a:r>
              <a:rPr lang="en-US" sz="1600" dirty="0">
                <a:solidFill>
                  <a:srgbClr val="32466B"/>
                </a:solidFill>
              </a:rPr>
              <a:t/>
            </a:r>
            <a:br>
              <a:rPr lang="en-US" sz="1600" dirty="0">
                <a:solidFill>
                  <a:srgbClr val="32466B"/>
                </a:solidFill>
              </a:rPr>
            </a:br>
            <a:r>
              <a:rPr lang="en-US" sz="1600" dirty="0" smtClean="0">
                <a:solidFill>
                  <a:srgbClr val="32466B"/>
                </a:solidFill>
              </a:rPr>
              <a:t>	</a:t>
            </a:r>
            <a:r>
              <a:rPr lang="en-US" sz="1400" dirty="0" smtClean="0">
                <a:solidFill>
                  <a:srgbClr val="32466B"/>
                </a:solidFill>
              </a:rPr>
              <a:t>Can </a:t>
            </a:r>
            <a:r>
              <a:rPr lang="en-US" sz="1400" dirty="0">
                <a:solidFill>
                  <a:srgbClr val="32466B"/>
                </a:solidFill>
              </a:rPr>
              <a:t>find our system design, source code, wiki, issues etc. there</a:t>
            </a: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a:solidFill>
                <a:srgbClr val="FF0000"/>
              </a:solidFill>
            </a:endParaRPr>
          </a:p>
        </p:txBody>
      </p:sp>
    </p:spTree>
    <p:extLst>
      <p:ext uri="{BB962C8B-B14F-4D97-AF65-F5344CB8AC3E}">
        <p14:creationId xmlns:p14="http://schemas.microsoft.com/office/powerpoint/2010/main" val="4216401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RIDNAME" val="Background Grid"/>
  <p:tag name="GRIDTOP" val="24.5"/>
  <p:tag name="GRIDLEFT" val="45.375"/>
  <p:tag name="GRIDHEIGHT" val="532.625"/>
  <p:tag name="GRIDWIDTH" val="726"/>
</p:tagLst>
</file>

<file path=ppt/tags/tag2.xml><?xml version="1.0" encoding="utf-8"?>
<p:tagLst xmlns:a="http://schemas.openxmlformats.org/drawingml/2006/main" xmlns:r="http://schemas.openxmlformats.org/officeDocument/2006/relationships" xmlns:p="http://schemas.openxmlformats.org/presentationml/2006/main">
  <p:tag name="GRIDNAME" val="Background Grid"/>
  <p:tag name="GRIDTOP" val="63.75"/>
  <p:tag name="GRIDLEFT" val="771.625"/>
  <p:tag name="GRIDHEIGHT" val="8.375"/>
  <p:tag name="GRIDWIDTH" val="76.125"/>
</p:tagLst>
</file>

<file path=ppt/tags/tag3.xml><?xml version="1.0" encoding="utf-8"?>
<p:tagLst xmlns:a="http://schemas.openxmlformats.org/drawingml/2006/main" xmlns:r="http://schemas.openxmlformats.org/officeDocument/2006/relationships" xmlns:p="http://schemas.openxmlformats.org/presentationml/2006/main">
  <p:tag name="GRIDNAME" val="Background Grid"/>
  <p:tag name="GRIDTOP" val="24.5"/>
  <p:tag name="GRIDLEFT" val="45.375"/>
  <p:tag name="GRIDHEIGHT" val="532.625"/>
  <p:tag name="GRIDWIDTH" val="726"/>
</p:tagLst>
</file>

<file path=ppt/tags/tag4.xml><?xml version="1.0" encoding="utf-8"?>
<p:tagLst xmlns:a="http://schemas.openxmlformats.org/drawingml/2006/main" xmlns:r="http://schemas.openxmlformats.org/officeDocument/2006/relationships" xmlns:p="http://schemas.openxmlformats.org/presentationml/2006/main">
  <p:tag name="GRIDNAME" val="Background Grid"/>
  <p:tag name="GRIDTOP" val="63.75"/>
  <p:tag name="GRIDLEFT" val="771.625"/>
  <p:tag name="GRIDHEIGHT" val="8.375"/>
  <p:tag name="GRIDWIDTH" val="76.125"/>
</p:tagLst>
</file>

<file path=ppt/theme/theme1.xml><?xml version="1.0" encoding="utf-8"?>
<a:theme xmlns:a="http://schemas.openxmlformats.org/drawingml/2006/main" name="6_HSBC A4 Landscape 2010">
  <a:themeElements>
    <a:clrScheme name="HSBC Standard">
      <a:dk1>
        <a:srgbClr val="000000"/>
      </a:dk1>
      <a:lt1>
        <a:srgbClr val="FFFFFF"/>
      </a:lt1>
      <a:dk2>
        <a:srgbClr val="FF0000"/>
      </a:dk2>
      <a:lt2>
        <a:srgbClr val="AECEBF"/>
      </a:lt2>
      <a:accent1>
        <a:srgbClr val="7993C1"/>
      </a:accent1>
      <a:accent2>
        <a:srgbClr val="84CAC6"/>
      </a:accent2>
      <a:accent3>
        <a:srgbClr val="62A4D3"/>
      </a:accent3>
      <a:accent4>
        <a:srgbClr val="FABB00"/>
      </a:accent4>
      <a:accent5>
        <a:srgbClr val="FBE700"/>
      </a:accent5>
      <a:accent6>
        <a:srgbClr val="C1D784"/>
      </a:accent6>
      <a:hlink>
        <a:srgbClr val="626469"/>
      </a:hlink>
      <a:folHlink>
        <a:srgbClr val="A6A6A6"/>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custClrLst>
    <a:custClr name="Dark Blue">
      <a:srgbClr val="32466B"/>
    </a:custClr>
    <a:custClr name="Powder Blue">
      <a:srgbClr val="C9D4E6"/>
    </a:custClr>
    <a:custClr name="Sky Blue">
      <a:srgbClr val="62A4D3"/>
    </a:custClr>
    <a:custClr name="Amber">
      <a:srgbClr val="FABB00"/>
    </a:custClr>
    <a:custClr name="Cool Grey">
      <a:srgbClr val="626469"/>
    </a:custClr>
    <a:custClr name="Land Green">
      <a:srgbClr val="C1D784"/>
    </a:custClr>
    <a:custClr name="Slate Blue">
      <a:srgbClr val="7993C1"/>
    </a:custClr>
    <a:custClr name="Mid Grey">
      <a:srgbClr val="A6A6A6"/>
    </a:custClr>
    <a:custClr name="Amber Highlight">
      <a:srgbClr val="FFF2CB"/>
    </a:custClr>
    <a:custClr name="Turquoise">
      <a:srgbClr val="84CAC6"/>
    </a:custClr>
    <a:custClr name="Light Grey">
      <a:srgbClr val="F2F2F2"/>
    </a:custClr>
    <a:custClr name="Black">
      <a:srgbClr val="000000"/>
    </a:custClr>
    <a:custClr name="Light Green">
      <a:srgbClr val="CEE2D9"/>
    </a:custClr>
    <a:custClr name="Burgundy">
      <a:srgbClr val="B5121B"/>
    </a:custClr>
    <a:custClr name="Dark Green">
      <a:srgbClr val="008000"/>
    </a:custClr>
    <a:custClr name="HSBC Red">
      <a:srgbClr val="FF0000"/>
    </a:custClr>
    <a:custClr name="Yellow">
      <a:srgbClr val="FBE700"/>
    </a:custClr>
    <a:custClr name="Pink">
      <a:srgbClr val="FFCCCC"/>
    </a:custClr>
    <a:custClr name="Mint">
      <a:srgbClr val="AECEBF"/>
    </a:custClr>
    <a:custClr name="White">
      <a:srgbClr val="FFFFFF"/>
    </a:custClr>
  </a:custClrLst>
</a:theme>
</file>

<file path=ppt/theme/theme2.xml><?xml version="1.0" encoding="utf-8"?>
<a:theme xmlns:a="http://schemas.openxmlformats.org/drawingml/2006/main" name="7_HSBC A4 Landscape 2010">
  <a:themeElements>
    <a:clrScheme name="HSBC Standard">
      <a:dk1>
        <a:srgbClr val="000000"/>
      </a:dk1>
      <a:lt1>
        <a:srgbClr val="FFFFFF"/>
      </a:lt1>
      <a:dk2>
        <a:srgbClr val="FF0000"/>
      </a:dk2>
      <a:lt2>
        <a:srgbClr val="AECEBF"/>
      </a:lt2>
      <a:accent1>
        <a:srgbClr val="7993C1"/>
      </a:accent1>
      <a:accent2>
        <a:srgbClr val="84CAC6"/>
      </a:accent2>
      <a:accent3>
        <a:srgbClr val="62A4D3"/>
      </a:accent3>
      <a:accent4>
        <a:srgbClr val="FABB00"/>
      </a:accent4>
      <a:accent5>
        <a:srgbClr val="FBE700"/>
      </a:accent5>
      <a:accent6>
        <a:srgbClr val="C1D784"/>
      </a:accent6>
      <a:hlink>
        <a:srgbClr val="626469"/>
      </a:hlink>
      <a:folHlink>
        <a:srgbClr val="A6A6A6"/>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custClrLst>
    <a:custClr name="Dark Blue">
      <a:srgbClr val="32466B"/>
    </a:custClr>
    <a:custClr name="Powder Blue">
      <a:srgbClr val="C9D4E6"/>
    </a:custClr>
    <a:custClr name="Sky Blue">
      <a:srgbClr val="62A4D3"/>
    </a:custClr>
    <a:custClr name="Amber">
      <a:srgbClr val="FABB00"/>
    </a:custClr>
    <a:custClr name="Cool Grey">
      <a:srgbClr val="626469"/>
    </a:custClr>
    <a:custClr name="Land Green">
      <a:srgbClr val="C1D784"/>
    </a:custClr>
    <a:custClr name="Slate Blue">
      <a:srgbClr val="7993C1"/>
    </a:custClr>
    <a:custClr name="Mid Grey">
      <a:srgbClr val="A6A6A6"/>
    </a:custClr>
    <a:custClr name="Amber Highlight">
      <a:srgbClr val="FFF2CB"/>
    </a:custClr>
    <a:custClr name="Turquoise">
      <a:srgbClr val="84CAC6"/>
    </a:custClr>
    <a:custClr name="Light Grey">
      <a:srgbClr val="F2F2F2"/>
    </a:custClr>
    <a:custClr name="Black">
      <a:srgbClr val="000000"/>
    </a:custClr>
    <a:custClr name="Light Green">
      <a:srgbClr val="CEE2D9"/>
    </a:custClr>
    <a:custClr name="Burgundy">
      <a:srgbClr val="B5121B"/>
    </a:custClr>
    <a:custClr name="Dark Green">
      <a:srgbClr val="008000"/>
    </a:custClr>
    <a:custClr name="HSBC Red">
      <a:srgbClr val="FF0000"/>
    </a:custClr>
    <a:custClr name="Yellow">
      <a:srgbClr val="FBE700"/>
    </a:custClr>
    <a:custClr name="Pink">
      <a:srgbClr val="FFCCCC"/>
    </a:custClr>
    <a:custClr name="Mint">
      <a:srgbClr val="AECEBF"/>
    </a:custClr>
    <a:custClr name="White">
      <a:srgbClr val="FFFFF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9708</TotalTime>
  <Words>582</Words>
  <Application>Microsoft Office PowerPoint</Application>
  <PresentationFormat>Widescreen</PresentationFormat>
  <Paragraphs>136</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ＭＳ Ｐゴシック</vt:lpstr>
      <vt:lpstr>SimHei</vt:lpstr>
      <vt:lpstr>Arial</vt:lpstr>
      <vt:lpstr>Calibri</vt:lpstr>
      <vt:lpstr>Symbol</vt:lpstr>
      <vt:lpstr>Times New Roman</vt:lpstr>
      <vt:lpstr>6_HSBC A4 Landscape 2010</vt:lpstr>
      <vt:lpstr>7_HSBC A4 Landscape 2010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HSBC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charles.q.gao@hsbc.com.cn</dc:creator>
  <cp:keywords>RESTRICTED</cp:keywords>
  <dc:description>RESTRICTED</dc:description>
  <cp:lastModifiedBy>charles.q.gao@hsbc.com.cn</cp:lastModifiedBy>
  <cp:revision>135</cp:revision>
  <dcterms:created xsi:type="dcterms:W3CDTF">2017-11-13T03:45:22Z</dcterms:created>
  <dcterms:modified xsi:type="dcterms:W3CDTF">2017-12-12T08:55:05Z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RESTRICTED</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CLARESTRI</vt:lpwstr>
  </property>
</Properties>
</file>