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1"/>
  </p:notesMasterIdLst>
  <p:sldIdLst>
    <p:sldId id="281" r:id="rId3"/>
    <p:sldId id="283" r:id="rId4"/>
    <p:sldId id="297" r:id="rId5"/>
    <p:sldId id="285" r:id="rId6"/>
    <p:sldId id="292" r:id="rId7"/>
    <p:sldId id="293" r:id="rId8"/>
    <p:sldId id="294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VISA and </a:t>
            </a:r>
            <a:r>
              <a:rPr lang="en-US" sz="1800" b="0" i="0" baseline="0" dirty="0" err="1" smtClean="0">
                <a:effectLst/>
              </a:rPr>
              <a:t>Mastercard</a:t>
            </a:r>
            <a:r>
              <a:rPr lang="en-US" sz="1800" b="0" i="0" baseline="0" dirty="0" smtClean="0">
                <a:effectLst/>
              </a:rPr>
              <a:t> Annual Net Income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2144</c:v>
                </c:pt>
                <c:pt idx="1">
                  <c:v>4980</c:v>
                </c:pt>
                <c:pt idx="2">
                  <c:v>5438</c:v>
                </c:pt>
                <c:pt idx="3">
                  <c:v>6328</c:v>
                </c:pt>
                <c:pt idx="4">
                  <c:v>5991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Mastercard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#,##0</c:formatCode>
                <c:ptCount val="5"/>
                <c:pt idx="0">
                  <c:v>2759</c:v>
                </c:pt>
                <c:pt idx="1">
                  <c:v>3116</c:v>
                </c:pt>
                <c:pt idx="2">
                  <c:v>3617</c:v>
                </c:pt>
                <c:pt idx="3">
                  <c:v>3808</c:v>
                </c:pt>
                <c:pt idx="4">
                  <c:v>4059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6547872"/>
        <c:axId val="346547480"/>
      </c:barChart>
      <c:catAx>
        <c:axId val="34654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547480"/>
        <c:crosses val="autoZero"/>
        <c:auto val="1"/>
        <c:lblAlgn val="ctr"/>
        <c:lblOffset val="100"/>
        <c:noMultiLvlLbl val="0"/>
      </c:catAx>
      <c:valAx>
        <c:axId val="346547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54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09B-359B-4DCE-ADFF-572522A2E03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F3234-E286-4449-98A4-30A532DF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6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8F4BC6-6429-4D11-BAA6-8CFDFC27982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12A212-48B1-49AD-B99A-5C93B549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306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7958667" y="6488113"/>
            <a:ext cx="34925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540" tIns="39248" rIns="78540" bIns="39248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accent3">
                    <a:lumMod val="65000"/>
                  </a:schemeClr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defTabSz="864781"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007" y="1181105"/>
            <a:ext cx="10836919" cy="49730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0311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ackground grid" hidden="1"/>
          <p:cNvGrpSpPr>
            <a:grpSpLocks/>
          </p:cNvGrpSpPr>
          <p:nvPr>
            <p:custDataLst>
              <p:tags r:id="rId3"/>
            </p:custDataLst>
          </p:nvPr>
        </p:nvGrpSpPr>
        <p:grpSpPr bwMode="gray">
          <a:xfrm>
            <a:off x="677543" y="294387"/>
            <a:ext cx="10840651" cy="6399899"/>
            <a:chOff x="363" y="196"/>
            <a:chExt cx="5808" cy="4261"/>
          </a:xfrm>
        </p:grpSpPr>
        <p:sp>
          <p:nvSpPr>
            <p:cNvPr id="34" name="Rectangle 7" hidden="1"/>
            <p:cNvSpPr>
              <a:spLocks noChangeArrowheads="1"/>
            </p:cNvSpPr>
            <p:nvPr userDrawn="1"/>
          </p:nvSpPr>
          <p:spPr bwMode="gray">
            <a:xfrm>
              <a:off x="1724" y="877"/>
              <a:ext cx="2177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577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zh-TW" sz="1100" b="1" dirty="0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35" name="Rectangle 8" hidden="1"/>
            <p:cNvSpPr>
              <a:spLocks noChangeArrowheads="1"/>
            </p:cNvSpPr>
            <p:nvPr userDrawn="1"/>
          </p:nvSpPr>
          <p:spPr bwMode="gray">
            <a:xfrm>
              <a:off x="1724" y="2555"/>
              <a:ext cx="2177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577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zh-TW" sz="1100" b="1" dirty="0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36" name="Rectangle 9" hidden="1"/>
            <p:cNvSpPr>
              <a:spLocks noChangeArrowheads="1"/>
            </p:cNvSpPr>
            <p:nvPr userDrawn="1"/>
          </p:nvSpPr>
          <p:spPr bwMode="gray">
            <a:xfrm>
              <a:off x="363" y="877"/>
              <a:ext cx="1179" cy="3266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577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zh-TW" sz="1100" b="1" dirty="0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37" name="Rectangle 443" hidden="1"/>
            <p:cNvSpPr>
              <a:spLocks noChangeArrowheads="1"/>
            </p:cNvSpPr>
            <p:nvPr userDrawn="1"/>
          </p:nvSpPr>
          <p:spPr bwMode="gray">
            <a:xfrm>
              <a:off x="363" y="4279"/>
              <a:ext cx="2044" cy="178"/>
            </a:xfrm>
            <a:prstGeom prst="rect">
              <a:avLst/>
            </a:prstGeom>
            <a:noFill/>
            <a:ln w="9525">
              <a:solidFill>
                <a:srgbClr val="A5A6A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 defTabSz="785298" eaLnBrk="0" fontAlgn="base" hangingPunct="0"/>
              <a:r>
                <a:rPr lang="en-GB" altLang="zh-TW" sz="900" dirty="0">
                  <a:solidFill>
                    <a:srgbClr val="A5A6A9"/>
                  </a:solidFill>
                  <a:ea typeface="SimHei"/>
                </a:rPr>
                <a:t>Delete grid from slide master prior to printing</a:t>
              </a:r>
            </a:p>
            <a:p>
              <a:pPr defTabSz="785298" eaLnBrk="0" fontAlgn="base" hangingPunct="0"/>
              <a:r>
                <a:rPr lang="en-GB" altLang="zh-TW" sz="900" b="1" dirty="0">
                  <a:solidFill>
                    <a:srgbClr val="A5A6A9"/>
                  </a:solidFill>
                  <a:ea typeface="SimHei"/>
                </a:rPr>
                <a:t>In 2010</a:t>
              </a:r>
              <a:r>
                <a:rPr lang="en-GB" altLang="zh-TW" sz="900" dirty="0">
                  <a:solidFill>
                    <a:srgbClr val="A5A6A9"/>
                  </a:solidFill>
                  <a:ea typeface="SimHei"/>
                </a:rPr>
                <a:t> select </a:t>
              </a:r>
              <a:r>
                <a:rPr lang="en-GB" altLang="zh-TW" sz="900" b="1" dirty="0">
                  <a:solidFill>
                    <a:srgbClr val="A5A6A9"/>
                  </a:solidFill>
                  <a:ea typeface="SimHei"/>
                </a:rPr>
                <a:t>View &gt; Slide Master</a:t>
              </a:r>
              <a:r>
                <a:rPr lang="en-GB" altLang="zh-TW" sz="900" dirty="0">
                  <a:solidFill>
                    <a:srgbClr val="A5A6A9"/>
                  </a:solidFill>
                  <a:ea typeface="SimHei"/>
                </a:rPr>
                <a:t> </a:t>
              </a:r>
              <a:r>
                <a:rPr lang="en-GB" altLang="zh-TW" sz="900" u="sng" dirty="0">
                  <a:solidFill>
                    <a:srgbClr val="A5A6A9"/>
                  </a:solidFill>
                  <a:ea typeface="SimHei"/>
                </a:rPr>
                <a:t>TWICE</a:t>
              </a:r>
              <a:r>
                <a:rPr lang="en-GB" altLang="zh-TW" sz="900" dirty="0">
                  <a:solidFill>
                    <a:srgbClr val="A5A6A9"/>
                  </a:solidFill>
                  <a:ea typeface="SimHei"/>
                </a:rPr>
                <a:t> to select/delete grid</a:t>
              </a:r>
            </a:p>
          </p:txBody>
        </p:sp>
        <p:sp>
          <p:nvSpPr>
            <p:cNvPr id="38" name="Rectangle 11" hidden="1"/>
            <p:cNvSpPr>
              <a:spLocks noChangeArrowheads="1"/>
            </p:cNvSpPr>
            <p:nvPr userDrawn="1"/>
          </p:nvSpPr>
          <p:spPr bwMode="gray">
            <a:xfrm>
              <a:off x="3992" y="877"/>
              <a:ext cx="2176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577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zh-TW" sz="1100" b="1" dirty="0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39" name="Rectangle 12" hidden="1"/>
            <p:cNvSpPr>
              <a:spLocks noChangeArrowheads="1"/>
            </p:cNvSpPr>
            <p:nvPr userDrawn="1"/>
          </p:nvSpPr>
          <p:spPr bwMode="gray">
            <a:xfrm>
              <a:off x="3992" y="2555"/>
              <a:ext cx="2176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577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zh-TW" sz="1100" b="1" dirty="0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40" name="Rectangle 446" hidden="1"/>
            <p:cNvSpPr>
              <a:spLocks noChangeArrowheads="1"/>
            </p:cNvSpPr>
            <p:nvPr userDrawn="1"/>
          </p:nvSpPr>
          <p:spPr bwMode="gray">
            <a:xfrm>
              <a:off x="5465" y="196"/>
              <a:ext cx="706" cy="363"/>
            </a:xfrm>
            <a:prstGeom prst="rect">
              <a:avLst/>
            </a:prstGeom>
            <a:noFill/>
            <a:ln w="3175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ctr" defTabSz="857787" eaLnBrk="0" fontAlgn="base" hangingPunct="0"/>
              <a:r>
                <a:rPr lang="en-GB" altLang="zh-TW" sz="700" b="1" dirty="0">
                  <a:solidFill>
                    <a:srgbClr val="A6A6A6"/>
                  </a:solidFill>
                  <a:ea typeface="SimHei"/>
                </a:rPr>
                <a:t>Third party logo</a:t>
              </a:r>
            </a:p>
          </p:txBody>
        </p:sp>
      </p:grpSp>
      <p:sp>
        <p:nvSpPr>
          <p:cNvPr id="20" name="GPS number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 rot="16200000">
            <a:off x="11632964" y="753794"/>
            <a:ext cx="914699" cy="12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b">
            <a:noAutofit/>
          </a:bodyPr>
          <a:lstStyle>
            <a:lvl1pPr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1050" indent="-300038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1738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82750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62175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93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65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7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909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fontAlgn="base" hangingPunct="0">
              <a:spcBef>
                <a:spcPts val="0"/>
              </a:spcBef>
            </a:pPr>
            <a:r>
              <a:rPr lang="en-GB" altLang="zh-TW" sz="700" b="0" i="0" dirty="0" smtClean="0">
                <a:solidFill>
                  <a:srgbClr val="A6A6A6"/>
                </a:solidFill>
                <a:latin typeface="Arial"/>
                <a:ea typeface="SimHei"/>
              </a:rPr>
              <a:t>Insert GPS number here</a:t>
            </a:r>
            <a:endParaRPr lang="en-GB" altLang="zh-TW" sz="700" b="0" i="0" dirty="0">
              <a:solidFill>
                <a:srgbClr val="A6A6A6"/>
              </a:solidFill>
              <a:latin typeface="Arial"/>
              <a:ea typeface="SimHei"/>
            </a:endParaRPr>
          </a:p>
        </p:txBody>
      </p:sp>
      <p:sp>
        <p:nvSpPr>
          <p:cNvPr id="2278" name="Red box"/>
          <p:cNvSpPr>
            <a:spLocks noChangeArrowheads="1"/>
          </p:cNvSpPr>
          <p:nvPr/>
        </p:nvSpPr>
        <p:spPr bwMode="gray">
          <a:xfrm>
            <a:off x="25387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8" tIns="45705" rIns="91408" bIns="45705" anchor="ctr"/>
          <a:lstStyle/>
          <a:p>
            <a:pPr algn="ctr" defTabSz="857787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altLang="zh-TW" sz="700" i="1" dirty="0">
              <a:solidFill>
                <a:srgbClr val="000000"/>
              </a:solidFill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11841197" y="6584571"/>
            <a:ext cx="201667" cy="16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857787" eaLnBrk="0" fontAlgn="base" hangingPunct="0"/>
            <a:fld id="{1CF9EA00-886D-43B8-A53F-CB3B22E97C6F}" type="slidenum">
              <a:rPr lang="en-GB" altLang="zh-TW" sz="1000">
                <a:solidFill>
                  <a:srgbClr val="000000"/>
                </a:solidFill>
                <a:ea typeface="SimHei"/>
              </a:rPr>
              <a:pPr algn="ctr" defTabSz="857787" eaLnBrk="0" fontAlgn="base" hangingPunct="0"/>
              <a:t>‹#›</a:t>
            </a:fld>
            <a:endParaRPr lang="en-GB" altLang="zh-TW" sz="1000" dirty="0">
              <a:solidFill>
                <a:srgbClr val="000000"/>
              </a:solidFill>
              <a:ea typeface="SimHei"/>
            </a:endParaRPr>
          </a:p>
        </p:txBody>
      </p:sp>
      <p:sp>
        <p:nvSpPr>
          <p:cNvPr id="2" name="Master text placeholder"/>
          <p:cNvSpPr>
            <a:spLocks noGrp="1"/>
          </p:cNvSpPr>
          <p:nvPr>
            <p:ph type="body" idx="1"/>
          </p:nvPr>
        </p:nvSpPr>
        <p:spPr bwMode="gray">
          <a:xfrm>
            <a:off x="3217368" y="1316959"/>
            <a:ext cx="8297245" cy="49053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dirty="0"/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677548" y="294417"/>
            <a:ext cx="1083691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1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0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108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aseline="0">
          <a:solidFill>
            <a:schemeClr val="tx2"/>
          </a:solidFill>
          <a:latin typeface="Arial"/>
          <a:ea typeface="SimHei"/>
          <a:cs typeface="Arial" charset="0"/>
        </a:defRPr>
      </a:lvl1pPr>
      <a:lvl2pPr algn="l" defTabSz="1108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2pPr>
      <a:lvl3pPr algn="l" defTabSz="1108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3pPr>
      <a:lvl4pPr algn="l" defTabSz="1108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4pPr>
      <a:lvl5pPr algn="l" defTabSz="1108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5pPr>
      <a:lvl6pPr marL="434934" algn="l" defTabSz="1055622" rtl="0" eaLnBrk="1" fontAlgn="base" hangingPunct="1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</a:defRPr>
      </a:lvl6pPr>
      <a:lvl7pPr marL="869869" algn="l" defTabSz="1055622" rtl="0" eaLnBrk="1" fontAlgn="base" hangingPunct="1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</a:defRPr>
      </a:lvl7pPr>
      <a:lvl8pPr marL="1304803" algn="l" defTabSz="1055622" rtl="0" eaLnBrk="1" fontAlgn="base" hangingPunct="1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</a:defRPr>
      </a:lvl8pPr>
      <a:lvl9pPr marL="1739737" algn="l" defTabSz="1055622" rtl="0" eaLnBrk="1" fontAlgn="base" hangingPunct="1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857787" rtl="0" eaLnBrk="1" fontAlgn="base" latinLnBrk="0" hangingPunct="1">
        <a:lnSpc>
          <a:spcPct val="100000"/>
        </a:lnSpc>
        <a:spcBef>
          <a:spcPts val="19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500" baseline="0" smtClean="0">
          <a:solidFill>
            <a:schemeClr val="tx1"/>
          </a:solidFill>
          <a:latin typeface="Arial"/>
          <a:ea typeface="SimHei"/>
          <a:cs typeface="+mn-cs"/>
        </a:defRPr>
      </a:lvl1pPr>
      <a:lvl2pPr marL="218978" indent="-218978" algn="l" defTabSz="857787" rtl="0" eaLnBrk="1" fontAlgn="base" hangingPunct="1">
        <a:lnSpc>
          <a:spcPct val="100000"/>
        </a:lnSpc>
        <a:spcBef>
          <a:spcPts val="19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lang="en-US" altLang="zh-TW" sz="1500" baseline="0" smtClean="0">
          <a:solidFill>
            <a:schemeClr val="tx1"/>
          </a:solidFill>
          <a:latin typeface="Arial"/>
          <a:ea typeface="SimHei"/>
          <a:cs typeface="+mn-cs"/>
        </a:defRPr>
      </a:lvl2pPr>
      <a:lvl3pPr marL="439465" indent="-220488" algn="l" defTabSz="857787" rtl="0" eaLnBrk="1" fontAlgn="base" hangingPunct="1">
        <a:lnSpc>
          <a:spcPct val="100000"/>
        </a:lnSpc>
        <a:spcBef>
          <a:spcPts val="190"/>
        </a:spcBef>
        <a:spcAft>
          <a:spcPct val="0"/>
        </a:spcAft>
        <a:buClr>
          <a:schemeClr val="tx2"/>
        </a:buClr>
        <a:buChar char="–"/>
        <a:defRPr lang="en-US" altLang="zh-TW" sz="1300" baseline="0" smtClean="0">
          <a:solidFill>
            <a:schemeClr val="tx1"/>
          </a:solidFill>
          <a:latin typeface="Arial"/>
          <a:ea typeface="SimHei"/>
          <a:cs typeface="+mn-cs"/>
        </a:defRPr>
      </a:lvl3pPr>
      <a:lvl4pPr marL="650892" indent="-211426" algn="l" defTabSz="857787" rtl="0" eaLnBrk="1" fontAlgn="base" hangingPunct="1">
        <a:lnSpc>
          <a:spcPct val="100000"/>
        </a:lnSpc>
        <a:spcBef>
          <a:spcPts val="190"/>
        </a:spcBef>
        <a:spcAft>
          <a:spcPct val="0"/>
        </a:spcAft>
        <a:buClr>
          <a:schemeClr val="tx2"/>
        </a:buClr>
        <a:buChar char="–"/>
        <a:defRPr lang="en-US" altLang="zh-TW" sz="1100" baseline="0" smtClean="0">
          <a:solidFill>
            <a:schemeClr val="tx1"/>
          </a:solidFill>
          <a:latin typeface="Arial"/>
          <a:ea typeface="SimHei"/>
          <a:cs typeface="+mn-cs"/>
        </a:defRPr>
      </a:lvl4pPr>
      <a:lvl5pPr marL="869869" indent="-218978" algn="l" defTabSz="857787" rtl="0" eaLnBrk="1" fontAlgn="base" hangingPunct="1">
        <a:lnSpc>
          <a:spcPct val="100000"/>
        </a:lnSpc>
        <a:spcBef>
          <a:spcPts val="190"/>
        </a:spcBef>
        <a:spcAft>
          <a:spcPct val="0"/>
        </a:spcAft>
        <a:buClr>
          <a:schemeClr val="tx2"/>
        </a:buClr>
        <a:buChar char="–"/>
        <a:defRPr lang="en-GB" altLang="zh-TW" sz="1000" dirty="0">
          <a:solidFill>
            <a:schemeClr val="tx1"/>
          </a:solidFill>
          <a:latin typeface="Arial"/>
          <a:ea typeface="SimHei"/>
          <a:cs typeface="+mn-cs"/>
        </a:defRPr>
      </a:lvl5pPr>
      <a:lvl6pPr marL="1469414" indent="-202365" algn="l" defTabSz="105562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1904348" indent="-202365" algn="l" defTabSz="105562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339283" indent="-202365" algn="l" defTabSz="105562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774217" indent="-202365" algn="l" defTabSz="105562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34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869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803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737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672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606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541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475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ackground grid" hidden="1"/>
          <p:cNvGrpSpPr>
            <a:grpSpLocks/>
          </p:cNvGrpSpPr>
          <p:nvPr>
            <p:custDataLst>
              <p:tags r:id="rId3"/>
            </p:custDataLst>
          </p:nvPr>
        </p:nvGrpSpPr>
        <p:grpSpPr bwMode="gray">
          <a:xfrm>
            <a:off x="677543" y="294387"/>
            <a:ext cx="10840651" cy="6399899"/>
            <a:chOff x="363" y="196"/>
            <a:chExt cx="5808" cy="4261"/>
          </a:xfrm>
        </p:grpSpPr>
        <p:sp>
          <p:nvSpPr>
            <p:cNvPr id="34" name="Rectangle 7" hidden="1"/>
            <p:cNvSpPr>
              <a:spLocks noChangeArrowheads="1"/>
            </p:cNvSpPr>
            <p:nvPr userDrawn="1"/>
          </p:nvSpPr>
          <p:spPr bwMode="gray">
            <a:xfrm>
              <a:off x="1724" y="877"/>
              <a:ext cx="2177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577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zh-TW" sz="1100" b="1" dirty="0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35" name="Rectangle 8" hidden="1"/>
            <p:cNvSpPr>
              <a:spLocks noChangeArrowheads="1"/>
            </p:cNvSpPr>
            <p:nvPr userDrawn="1"/>
          </p:nvSpPr>
          <p:spPr bwMode="gray">
            <a:xfrm>
              <a:off x="1724" y="2555"/>
              <a:ext cx="2177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577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zh-TW" sz="1100" b="1" dirty="0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36" name="Rectangle 9" hidden="1"/>
            <p:cNvSpPr>
              <a:spLocks noChangeArrowheads="1"/>
            </p:cNvSpPr>
            <p:nvPr userDrawn="1"/>
          </p:nvSpPr>
          <p:spPr bwMode="gray">
            <a:xfrm>
              <a:off x="363" y="877"/>
              <a:ext cx="1179" cy="3266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577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zh-TW" sz="1100" b="1" dirty="0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37" name="Rectangle 443" hidden="1"/>
            <p:cNvSpPr>
              <a:spLocks noChangeArrowheads="1"/>
            </p:cNvSpPr>
            <p:nvPr userDrawn="1"/>
          </p:nvSpPr>
          <p:spPr bwMode="gray">
            <a:xfrm>
              <a:off x="363" y="4279"/>
              <a:ext cx="2044" cy="178"/>
            </a:xfrm>
            <a:prstGeom prst="rect">
              <a:avLst/>
            </a:prstGeom>
            <a:noFill/>
            <a:ln w="9525">
              <a:solidFill>
                <a:srgbClr val="A5A6A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 defTabSz="785298" eaLnBrk="0" fontAlgn="base" hangingPunct="0"/>
              <a:r>
                <a:rPr lang="en-GB" altLang="zh-TW" sz="900" dirty="0">
                  <a:solidFill>
                    <a:srgbClr val="A5A6A9"/>
                  </a:solidFill>
                  <a:ea typeface="SimHei"/>
                </a:rPr>
                <a:t>Delete grid from slide master prior to printing</a:t>
              </a:r>
            </a:p>
            <a:p>
              <a:pPr defTabSz="785298" eaLnBrk="0" fontAlgn="base" hangingPunct="0"/>
              <a:r>
                <a:rPr lang="en-GB" altLang="zh-TW" sz="900" b="1" dirty="0">
                  <a:solidFill>
                    <a:srgbClr val="A5A6A9"/>
                  </a:solidFill>
                  <a:ea typeface="SimHei"/>
                </a:rPr>
                <a:t>In 2010</a:t>
              </a:r>
              <a:r>
                <a:rPr lang="en-GB" altLang="zh-TW" sz="900" dirty="0">
                  <a:solidFill>
                    <a:srgbClr val="A5A6A9"/>
                  </a:solidFill>
                  <a:ea typeface="SimHei"/>
                </a:rPr>
                <a:t> select </a:t>
              </a:r>
              <a:r>
                <a:rPr lang="en-GB" altLang="zh-TW" sz="900" b="1" dirty="0">
                  <a:solidFill>
                    <a:srgbClr val="A5A6A9"/>
                  </a:solidFill>
                  <a:ea typeface="SimHei"/>
                </a:rPr>
                <a:t>View &gt; Slide Master</a:t>
              </a:r>
              <a:r>
                <a:rPr lang="en-GB" altLang="zh-TW" sz="900" dirty="0">
                  <a:solidFill>
                    <a:srgbClr val="A5A6A9"/>
                  </a:solidFill>
                  <a:ea typeface="SimHei"/>
                </a:rPr>
                <a:t> </a:t>
              </a:r>
              <a:r>
                <a:rPr lang="en-GB" altLang="zh-TW" sz="900" u="sng" dirty="0">
                  <a:solidFill>
                    <a:srgbClr val="A5A6A9"/>
                  </a:solidFill>
                  <a:ea typeface="SimHei"/>
                </a:rPr>
                <a:t>TWICE</a:t>
              </a:r>
              <a:r>
                <a:rPr lang="en-GB" altLang="zh-TW" sz="900" dirty="0">
                  <a:solidFill>
                    <a:srgbClr val="A5A6A9"/>
                  </a:solidFill>
                  <a:ea typeface="SimHei"/>
                </a:rPr>
                <a:t> to select/delete grid</a:t>
              </a:r>
            </a:p>
          </p:txBody>
        </p:sp>
        <p:sp>
          <p:nvSpPr>
            <p:cNvPr id="38" name="Rectangle 11" hidden="1"/>
            <p:cNvSpPr>
              <a:spLocks noChangeArrowheads="1"/>
            </p:cNvSpPr>
            <p:nvPr userDrawn="1"/>
          </p:nvSpPr>
          <p:spPr bwMode="gray">
            <a:xfrm>
              <a:off x="3992" y="877"/>
              <a:ext cx="2176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577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zh-TW" sz="1100" b="1" dirty="0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39" name="Rectangle 12" hidden="1"/>
            <p:cNvSpPr>
              <a:spLocks noChangeArrowheads="1"/>
            </p:cNvSpPr>
            <p:nvPr userDrawn="1"/>
          </p:nvSpPr>
          <p:spPr bwMode="gray">
            <a:xfrm>
              <a:off x="3992" y="2555"/>
              <a:ext cx="2176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577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zh-TW" sz="1100" b="1" dirty="0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40" name="Rectangle 446" hidden="1"/>
            <p:cNvSpPr>
              <a:spLocks noChangeArrowheads="1"/>
            </p:cNvSpPr>
            <p:nvPr userDrawn="1"/>
          </p:nvSpPr>
          <p:spPr bwMode="gray">
            <a:xfrm>
              <a:off x="5465" y="196"/>
              <a:ext cx="706" cy="363"/>
            </a:xfrm>
            <a:prstGeom prst="rect">
              <a:avLst/>
            </a:prstGeom>
            <a:noFill/>
            <a:ln w="3175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ctr" defTabSz="857787" eaLnBrk="0" fontAlgn="base" hangingPunct="0"/>
              <a:r>
                <a:rPr lang="en-GB" altLang="zh-TW" sz="700" b="1" dirty="0">
                  <a:solidFill>
                    <a:srgbClr val="A6A6A6"/>
                  </a:solidFill>
                  <a:ea typeface="SimHei"/>
                </a:rPr>
                <a:t>Third party logo</a:t>
              </a:r>
            </a:p>
          </p:txBody>
        </p:sp>
      </p:grpSp>
      <p:sp>
        <p:nvSpPr>
          <p:cNvPr id="20" name="GPS number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 rot="16200000">
            <a:off x="11632964" y="753794"/>
            <a:ext cx="914699" cy="12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b">
            <a:noAutofit/>
          </a:bodyPr>
          <a:lstStyle>
            <a:lvl1pPr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1050" indent="-300038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1738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82750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62175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93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65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7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909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fontAlgn="base" hangingPunct="0">
              <a:spcBef>
                <a:spcPts val="0"/>
              </a:spcBef>
            </a:pPr>
            <a:r>
              <a:rPr lang="en-GB" altLang="zh-TW" sz="700" b="0" i="0" dirty="0" smtClean="0">
                <a:solidFill>
                  <a:srgbClr val="A6A6A6"/>
                </a:solidFill>
                <a:latin typeface="Arial"/>
                <a:ea typeface="SimHei"/>
              </a:rPr>
              <a:t>Insert GPS number here</a:t>
            </a:r>
            <a:endParaRPr lang="en-GB" altLang="zh-TW" sz="700" b="0" i="0" dirty="0">
              <a:solidFill>
                <a:srgbClr val="A6A6A6"/>
              </a:solidFill>
              <a:latin typeface="Arial"/>
              <a:ea typeface="SimHei"/>
            </a:endParaRPr>
          </a:p>
        </p:txBody>
      </p:sp>
      <p:sp>
        <p:nvSpPr>
          <p:cNvPr id="2278" name="Red box"/>
          <p:cNvSpPr>
            <a:spLocks noChangeArrowheads="1"/>
          </p:cNvSpPr>
          <p:nvPr/>
        </p:nvSpPr>
        <p:spPr bwMode="gray">
          <a:xfrm>
            <a:off x="25387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8" tIns="45705" rIns="91408" bIns="45705" anchor="ctr"/>
          <a:lstStyle/>
          <a:p>
            <a:pPr algn="ctr" defTabSz="857787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altLang="zh-TW" sz="700" i="1" dirty="0">
              <a:solidFill>
                <a:srgbClr val="000000"/>
              </a:solidFill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11841197" y="6584571"/>
            <a:ext cx="201667" cy="16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857787" eaLnBrk="0" fontAlgn="base" hangingPunct="0"/>
            <a:fld id="{1CF9EA00-886D-43B8-A53F-CB3B22E97C6F}" type="slidenum">
              <a:rPr lang="en-GB" altLang="zh-TW" sz="1000">
                <a:solidFill>
                  <a:srgbClr val="000000"/>
                </a:solidFill>
                <a:ea typeface="SimHei"/>
              </a:rPr>
              <a:pPr algn="ctr" defTabSz="857787" eaLnBrk="0" fontAlgn="base" hangingPunct="0"/>
              <a:t>‹#›</a:t>
            </a:fld>
            <a:endParaRPr lang="en-GB" altLang="zh-TW" sz="1000" dirty="0">
              <a:solidFill>
                <a:srgbClr val="000000"/>
              </a:solidFill>
              <a:ea typeface="SimHei"/>
            </a:endParaRPr>
          </a:p>
        </p:txBody>
      </p:sp>
      <p:sp>
        <p:nvSpPr>
          <p:cNvPr id="2" name="Master text placeholder"/>
          <p:cNvSpPr>
            <a:spLocks noGrp="1"/>
          </p:cNvSpPr>
          <p:nvPr>
            <p:ph type="body" idx="1"/>
          </p:nvPr>
        </p:nvSpPr>
        <p:spPr bwMode="gray">
          <a:xfrm>
            <a:off x="3217368" y="1316959"/>
            <a:ext cx="8297245" cy="49053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dirty="0"/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677548" y="294417"/>
            <a:ext cx="1083691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1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108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aseline="0">
          <a:solidFill>
            <a:schemeClr val="tx2"/>
          </a:solidFill>
          <a:latin typeface="Arial"/>
          <a:ea typeface="SimHei"/>
          <a:cs typeface="Arial" charset="0"/>
        </a:defRPr>
      </a:lvl1pPr>
      <a:lvl2pPr algn="l" defTabSz="1108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2pPr>
      <a:lvl3pPr algn="l" defTabSz="1108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3pPr>
      <a:lvl4pPr algn="l" defTabSz="1108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4pPr>
      <a:lvl5pPr algn="l" defTabSz="110847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5pPr>
      <a:lvl6pPr marL="434934" algn="l" defTabSz="1055622" rtl="0" eaLnBrk="1" fontAlgn="base" hangingPunct="1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</a:defRPr>
      </a:lvl6pPr>
      <a:lvl7pPr marL="869869" algn="l" defTabSz="1055622" rtl="0" eaLnBrk="1" fontAlgn="base" hangingPunct="1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</a:defRPr>
      </a:lvl7pPr>
      <a:lvl8pPr marL="1304803" algn="l" defTabSz="1055622" rtl="0" eaLnBrk="1" fontAlgn="base" hangingPunct="1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</a:defRPr>
      </a:lvl8pPr>
      <a:lvl9pPr marL="1739737" algn="l" defTabSz="1055622" rtl="0" eaLnBrk="1" fontAlgn="base" hangingPunct="1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857787" rtl="0" eaLnBrk="1" fontAlgn="base" latinLnBrk="0" hangingPunct="1">
        <a:lnSpc>
          <a:spcPct val="100000"/>
        </a:lnSpc>
        <a:spcBef>
          <a:spcPts val="19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500" baseline="0" smtClean="0">
          <a:solidFill>
            <a:schemeClr val="tx1"/>
          </a:solidFill>
          <a:latin typeface="Arial"/>
          <a:ea typeface="SimHei"/>
          <a:cs typeface="+mn-cs"/>
        </a:defRPr>
      </a:lvl1pPr>
      <a:lvl2pPr marL="218978" indent="-218978" algn="l" defTabSz="857787" rtl="0" eaLnBrk="1" fontAlgn="base" hangingPunct="1">
        <a:lnSpc>
          <a:spcPct val="100000"/>
        </a:lnSpc>
        <a:spcBef>
          <a:spcPts val="19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lang="en-US" altLang="zh-TW" sz="1500" baseline="0" smtClean="0">
          <a:solidFill>
            <a:schemeClr val="tx1"/>
          </a:solidFill>
          <a:latin typeface="Arial"/>
          <a:ea typeface="SimHei"/>
          <a:cs typeface="+mn-cs"/>
        </a:defRPr>
      </a:lvl2pPr>
      <a:lvl3pPr marL="439465" indent="-220488" algn="l" defTabSz="857787" rtl="0" eaLnBrk="1" fontAlgn="base" hangingPunct="1">
        <a:lnSpc>
          <a:spcPct val="100000"/>
        </a:lnSpc>
        <a:spcBef>
          <a:spcPts val="190"/>
        </a:spcBef>
        <a:spcAft>
          <a:spcPct val="0"/>
        </a:spcAft>
        <a:buClr>
          <a:schemeClr val="tx2"/>
        </a:buClr>
        <a:buChar char="–"/>
        <a:defRPr lang="en-US" altLang="zh-TW" sz="1300" baseline="0" smtClean="0">
          <a:solidFill>
            <a:schemeClr val="tx1"/>
          </a:solidFill>
          <a:latin typeface="Arial"/>
          <a:ea typeface="SimHei"/>
          <a:cs typeface="+mn-cs"/>
        </a:defRPr>
      </a:lvl3pPr>
      <a:lvl4pPr marL="650892" indent="-211426" algn="l" defTabSz="857787" rtl="0" eaLnBrk="1" fontAlgn="base" hangingPunct="1">
        <a:lnSpc>
          <a:spcPct val="100000"/>
        </a:lnSpc>
        <a:spcBef>
          <a:spcPts val="190"/>
        </a:spcBef>
        <a:spcAft>
          <a:spcPct val="0"/>
        </a:spcAft>
        <a:buClr>
          <a:schemeClr val="tx2"/>
        </a:buClr>
        <a:buChar char="–"/>
        <a:defRPr lang="en-US" altLang="zh-TW" sz="1100" baseline="0" smtClean="0">
          <a:solidFill>
            <a:schemeClr val="tx1"/>
          </a:solidFill>
          <a:latin typeface="Arial"/>
          <a:ea typeface="SimHei"/>
          <a:cs typeface="+mn-cs"/>
        </a:defRPr>
      </a:lvl4pPr>
      <a:lvl5pPr marL="869869" indent="-218978" algn="l" defTabSz="857787" rtl="0" eaLnBrk="1" fontAlgn="base" hangingPunct="1">
        <a:lnSpc>
          <a:spcPct val="100000"/>
        </a:lnSpc>
        <a:spcBef>
          <a:spcPts val="190"/>
        </a:spcBef>
        <a:spcAft>
          <a:spcPct val="0"/>
        </a:spcAft>
        <a:buClr>
          <a:schemeClr val="tx2"/>
        </a:buClr>
        <a:buChar char="–"/>
        <a:defRPr lang="en-GB" altLang="zh-TW" sz="1000" dirty="0">
          <a:solidFill>
            <a:schemeClr val="tx1"/>
          </a:solidFill>
          <a:latin typeface="Arial"/>
          <a:ea typeface="SimHei"/>
          <a:cs typeface="+mn-cs"/>
        </a:defRPr>
      </a:lvl5pPr>
      <a:lvl6pPr marL="1469414" indent="-202365" algn="l" defTabSz="105562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1904348" indent="-202365" algn="l" defTabSz="105562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339283" indent="-202365" algn="l" defTabSz="105562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774217" indent="-202365" algn="l" defTabSz="105562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34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869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803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737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672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606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541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475" algn="l" defTabSz="86986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hyperlink" Target="https://github.com/yifon/SST_BlockChai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45" name="Title 1"/>
          <p:cNvSpPr txBox="1">
            <a:spLocks/>
          </p:cNvSpPr>
          <p:nvPr/>
        </p:nvSpPr>
        <p:spPr bwMode="gray">
          <a:xfrm>
            <a:off x="584238" y="294418"/>
            <a:ext cx="10836919" cy="37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123" numCol="1" anchor="b" anchorCtr="0" compatLnSpc="1">
            <a:prstTxWarp prst="textNoShape">
              <a:avLst/>
            </a:prstTxWarp>
          </a:bodyPr>
          <a:lstStyle>
            <a:lvl1pPr algn="ctr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aseline="0">
                <a:solidFill>
                  <a:schemeClr val="tx2"/>
                </a:solidFill>
                <a:latin typeface="Arial"/>
                <a:ea typeface="SimHei"/>
                <a:cs typeface="Arial" charset="0"/>
              </a:defRPr>
            </a:lvl1pPr>
            <a:lvl2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4934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6pPr>
            <a:lvl7pPr marL="869869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7pPr>
            <a:lvl8pPr marL="1304803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8pPr>
            <a:lvl9pPr marL="1739737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2400" kern="0" dirty="0" err="1" smtClean="0">
                <a:latin typeface="+mj-ea"/>
                <a:ea typeface="+mj-ea"/>
              </a:rPr>
              <a:t>BlockChain</a:t>
            </a:r>
            <a:r>
              <a:rPr lang="en-US" altLang="zh-CN" sz="2400" kern="0" dirty="0" smtClean="0">
                <a:latin typeface="+mj-ea"/>
                <a:ea typeface="+mj-ea"/>
              </a:rPr>
              <a:t> ATM</a:t>
            </a:r>
            <a:endParaRPr lang="zh-CN" altLang="en-US" sz="2400" kern="0" dirty="0">
              <a:latin typeface="+mj-ea"/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4238" y="1434122"/>
            <a:ext cx="103632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Agenda: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kern="0" dirty="0">
                <a:solidFill>
                  <a:srgbClr val="FF0000"/>
                </a:solidFill>
              </a:rPr>
              <a:t>Current Cross Bank ATM Network vs Future </a:t>
            </a:r>
            <a:r>
              <a:rPr lang="en-US" altLang="zh-CN" kern="0" dirty="0" err="1">
                <a:solidFill>
                  <a:srgbClr val="FF0000"/>
                </a:solidFill>
              </a:rPr>
              <a:t>Blockchain</a:t>
            </a:r>
            <a:r>
              <a:rPr lang="en-US" altLang="zh-CN" kern="0" dirty="0">
                <a:solidFill>
                  <a:srgbClr val="FF0000"/>
                </a:solidFill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</a:rPr>
              <a:t>Network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Innovation Values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System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Architecture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Transaction Demonstration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Innovation Essentials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System Features, Environments, Technologies, and Tools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0808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3147842" y="1081961"/>
            <a:ext cx="6108604" cy="4645304"/>
          </a:xfrm>
          <a:prstGeom prst="cloud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7" y="839497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8" y="2528665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8" y="4309009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10" y="5958549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54" y="574881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88" y="5865578"/>
            <a:ext cx="459217" cy="63191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636" y="559162"/>
            <a:ext cx="419099" cy="695427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9289" y="2704166"/>
            <a:ext cx="446125" cy="561163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43" y="5727265"/>
            <a:ext cx="459217" cy="63191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2151" y="1190291"/>
            <a:ext cx="653263" cy="5933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289" y="4282246"/>
            <a:ext cx="459217" cy="63191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929" y="5663507"/>
            <a:ext cx="419099" cy="695427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2866" y="1924414"/>
            <a:ext cx="23431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5506" y="1905905"/>
            <a:ext cx="221932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2393" y="3642419"/>
            <a:ext cx="1743075" cy="1447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4901" y="1320162"/>
            <a:ext cx="1154962" cy="12085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1189" y="4129955"/>
            <a:ext cx="1154962" cy="12085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6770" y="1586160"/>
            <a:ext cx="1154962" cy="12085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6770" y="4108634"/>
            <a:ext cx="1154962" cy="1208503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6" idx="2"/>
            <a:endCxn id="25" idx="1"/>
          </p:cNvCxnSpPr>
          <p:nvPr/>
        </p:nvCxnSpPr>
        <p:spPr>
          <a:xfrm>
            <a:off x="574429" y="1346576"/>
            <a:ext cx="790472" cy="577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2"/>
            <a:endCxn id="25" idx="0"/>
          </p:cNvCxnSpPr>
          <p:nvPr/>
        </p:nvCxnSpPr>
        <p:spPr>
          <a:xfrm>
            <a:off x="1599376" y="1081960"/>
            <a:ext cx="343006" cy="238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3"/>
            <a:endCxn id="25" idx="2"/>
          </p:cNvCxnSpPr>
          <p:nvPr/>
        </p:nvCxnSpPr>
        <p:spPr>
          <a:xfrm flipV="1">
            <a:off x="903361" y="2528665"/>
            <a:ext cx="1039021" cy="253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3"/>
            <a:endCxn id="27" idx="1"/>
          </p:cNvCxnSpPr>
          <p:nvPr/>
        </p:nvCxnSpPr>
        <p:spPr>
          <a:xfrm>
            <a:off x="679661" y="4562549"/>
            <a:ext cx="821528" cy="171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27" idx="2"/>
          </p:cNvCxnSpPr>
          <p:nvPr/>
        </p:nvCxnSpPr>
        <p:spPr>
          <a:xfrm flipV="1">
            <a:off x="1471053" y="5338458"/>
            <a:ext cx="607617" cy="873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3"/>
            <a:endCxn id="12" idx="0"/>
          </p:cNvCxnSpPr>
          <p:nvPr/>
        </p:nvCxnSpPr>
        <p:spPr>
          <a:xfrm>
            <a:off x="2656151" y="4734207"/>
            <a:ext cx="488146" cy="1131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0"/>
            <a:endCxn id="13" idx="2"/>
          </p:cNvCxnSpPr>
          <p:nvPr/>
        </p:nvCxnSpPr>
        <p:spPr>
          <a:xfrm flipH="1" flipV="1">
            <a:off x="9209186" y="1254589"/>
            <a:ext cx="695065" cy="33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18" idx="2"/>
          </p:cNvCxnSpPr>
          <p:nvPr/>
        </p:nvCxnSpPr>
        <p:spPr>
          <a:xfrm flipV="1">
            <a:off x="10481732" y="1783622"/>
            <a:ext cx="757051" cy="406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9" idx="2"/>
            <a:endCxn id="15" idx="1"/>
          </p:cNvCxnSpPr>
          <p:nvPr/>
        </p:nvCxnSpPr>
        <p:spPr>
          <a:xfrm>
            <a:off x="9904251" y="2794663"/>
            <a:ext cx="1215038" cy="190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3"/>
            <a:endCxn id="20" idx="1"/>
          </p:cNvCxnSpPr>
          <p:nvPr/>
        </p:nvCxnSpPr>
        <p:spPr>
          <a:xfrm flipV="1">
            <a:off x="10481732" y="4598203"/>
            <a:ext cx="637557" cy="114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0" idx="2"/>
            <a:endCxn id="22" idx="0"/>
          </p:cNvCxnSpPr>
          <p:nvPr/>
        </p:nvCxnSpPr>
        <p:spPr>
          <a:xfrm>
            <a:off x="9904251" y="5317137"/>
            <a:ext cx="864228" cy="346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0"/>
            <a:endCxn id="30" idx="1"/>
          </p:cNvCxnSpPr>
          <p:nvPr/>
        </p:nvCxnSpPr>
        <p:spPr>
          <a:xfrm flipV="1">
            <a:off x="8576352" y="4712886"/>
            <a:ext cx="750418" cy="1014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592786" y="4169316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</a:t>
            </a:r>
            <a:endParaRPr lang="en-US" sz="28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5144" y="2422750"/>
            <a:ext cx="948121" cy="60383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3685" y="2400580"/>
            <a:ext cx="948121" cy="60717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9648" y="4306426"/>
            <a:ext cx="904643" cy="568633"/>
          </a:xfrm>
          <a:prstGeom prst="rect">
            <a:avLst/>
          </a:prstGeom>
        </p:spPr>
      </p:pic>
      <p:cxnSp>
        <p:nvCxnSpPr>
          <p:cNvPr id="87" name="Straight Connector 86"/>
          <p:cNvCxnSpPr>
            <a:stCxn id="25" idx="3"/>
          </p:cNvCxnSpPr>
          <p:nvPr/>
        </p:nvCxnSpPr>
        <p:spPr>
          <a:xfrm>
            <a:off x="2519863" y="1924414"/>
            <a:ext cx="1089519" cy="435325"/>
          </a:xfrm>
          <a:prstGeom prst="line">
            <a:avLst/>
          </a:prstGeom>
          <a:ln w="635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430170" y="3642419"/>
            <a:ext cx="943735" cy="564668"/>
          </a:xfrm>
          <a:prstGeom prst="line">
            <a:avLst/>
          </a:prstGeom>
          <a:ln w="635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8999636" y="2142077"/>
            <a:ext cx="556848" cy="280673"/>
          </a:xfrm>
          <a:prstGeom prst="line">
            <a:avLst/>
          </a:prstGeom>
          <a:ln w="635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30" idx="0"/>
          </p:cNvCxnSpPr>
          <p:nvPr/>
        </p:nvCxnSpPr>
        <p:spPr>
          <a:xfrm>
            <a:off x="8999636" y="3682151"/>
            <a:ext cx="904615" cy="426483"/>
          </a:xfrm>
          <a:prstGeom prst="line">
            <a:avLst/>
          </a:prstGeom>
          <a:ln w="635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 bwMode="gray">
          <a:xfrm>
            <a:off x="584238" y="294418"/>
            <a:ext cx="10836919" cy="37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123" numCol="1" anchor="t" anchorCtr="0" compatLnSpc="1">
            <a:prstTxWarp prst="textNoShape">
              <a:avLst/>
            </a:prstTxWarp>
          </a:bodyPr>
          <a:lstStyle>
            <a:lvl1pPr algn="ctr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aseline="0">
                <a:solidFill>
                  <a:schemeClr val="tx2"/>
                </a:solidFill>
                <a:latin typeface="Arial"/>
                <a:ea typeface="SimHei"/>
                <a:cs typeface="Arial" charset="0"/>
              </a:defRPr>
            </a:lvl1pPr>
            <a:lvl2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4934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6pPr>
            <a:lvl7pPr marL="869869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7pPr>
            <a:lvl8pPr marL="1304803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8pPr>
            <a:lvl9pPr marL="1739737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2400" kern="0" dirty="0" smtClean="0">
                <a:latin typeface="+mj-ea"/>
                <a:ea typeface="+mj-ea"/>
              </a:rPr>
              <a:t>Current Cross Bank ATM Network vs Future </a:t>
            </a:r>
            <a:r>
              <a:rPr lang="en-US" altLang="zh-CN" sz="2400" kern="0" dirty="0" err="1" smtClean="0">
                <a:latin typeface="+mj-ea"/>
                <a:ea typeface="+mj-ea"/>
              </a:rPr>
              <a:t>Blockchain</a:t>
            </a:r>
            <a:r>
              <a:rPr lang="en-US" altLang="zh-CN" sz="2400" kern="0" dirty="0" smtClean="0">
                <a:latin typeface="+mj-ea"/>
                <a:ea typeface="+mj-ea"/>
              </a:rPr>
              <a:t> Network</a:t>
            </a:r>
            <a:endParaRPr lang="zh-CN" altLang="en-US" sz="2400" kern="0" dirty="0">
              <a:latin typeface="+mj-ea"/>
              <a:ea typeface="+mj-ea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49" y="1576349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51" y="2290663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25" y="3135522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89" y="3915668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92" y="4422747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451" y="4772105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68" y="1417334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224" y="1983866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966" y="2541123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01" y="3192461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239" y="3816484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47" y="4422746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62" name="Straight Connector 61"/>
          <p:cNvCxnSpPr/>
          <p:nvPr/>
        </p:nvCxnSpPr>
        <p:spPr>
          <a:xfrm flipV="1">
            <a:off x="2595429" y="4223335"/>
            <a:ext cx="1270136" cy="266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56151" y="4734206"/>
            <a:ext cx="20500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656151" y="4987813"/>
            <a:ext cx="2932976" cy="5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19863" y="2528665"/>
            <a:ext cx="1331769" cy="827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19863" y="1924414"/>
            <a:ext cx="1885669" cy="64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95429" y="1628402"/>
            <a:ext cx="2562196" cy="21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325111" y="1642415"/>
            <a:ext cx="2182446" cy="28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47867" y="2237405"/>
            <a:ext cx="1263881" cy="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721866" y="2470858"/>
            <a:ext cx="689882" cy="276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586749" y="3533968"/>
            <a:ext cx="920808" cy="867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147867" y="4169207"/>
            <a:ext cx="1178903" cy="543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66495" y="4743172"/>
            <a:ext cx="2212675" cy="122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un 76"/>
          <p:cNvSpPr/>
          <p:nvPr/>
        </p:nvSpPr>
        <p:spPr bwMode="auto">
          <a:xfrm>
            <a:off x="6231462" y="3267016"/>
            <a:ext cx="238852" cy="238852"/>
          </a:xfrm>
          <a:prstGeom prst="sun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497417" y="2083428"/>
            <a:ext cx="734045" cy="1183588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7" idx="0"/>
          </p:cNvCxnSpPr>
          <p:nvPr/>
        </p:nvCxnSpPr>
        <p:spPr>
          <a:xfrm flipH="1">
            <a:off x="6350888" y="1924413"/>
            <a:ext cx="710924" cy="1342603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77" idx="3"/>
          </p:cNvCxnSpPr>
          <p:nvPr/>
        </p:nvCxnSpPr>
        <p:spPr>
          <a:xfrm flipH="1">
            <a:off x="6470314" y="2470858"/>
            <a:ext cx="1207910" cy="915584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6" idx="1"/>
            <a:endCxn id="77" idx="3"/>
          </p:cNvCxnSpPr>
          <p:nvPr/>
        </p:nvCxnSpPr>
        <p:spPr>
          <a:xfrm flipH="1">
            <a:off x="6470314" y="2794663"/>
            <a:ext cx="1697652" cy="591779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8" idx="1"/>
            <a:endCxn id="77" idx="3"/>
          </p:cNvCxnSpPr>
          <p:nvPr/>
        </p:nvCxnSpPr>
        <p:spPr>
          <a:xfrm flipH="1" flipV="1">
            <a:off x="6470314" y="3386442"/>
            <a:ext cx="1610387" cy="59559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9" idx="1"/>
            <a:endCxn id="77" idx="2"/>
          </p:cNvCxnSpPr>
          <p:nvPr/>
        </p:nvCxnSpPr>
        <p:spPr>
          <a:xfrm flipH="1" flipV="1">
            <a:off x="6350888" y="3505868"/>
            <a:ext cx="1265351" cy="564156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350888" y="3533968"/>
            <a:ext cx="504581" cy="888778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894024" y="3505868"/>
            <a:ext cx="456864" cy="1228338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1" idx="0"/>
          </p:cNvCxnSpPr>
          <p:nvPr/>
        </p:nvCxnSpPr>
        <p:spPr>
          <a:xfrm flipV="1">
            <a:off x="4968914" y="3446001"/>
            <a:ext cx="1262548" cy="976746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3"/>
          </p:cNvCxnSpPr>
          <p:nvPr/>
        </p:nvCxnSpPr>
        <p:spPr>
          <a:xfrm flipV="1">
            <a:off x="4405532" y="3446001"/>
            <a:ext cx="1825930" cy="723207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9" idx="3"/>
            <a:endCxn id="77" idx="1"/>
          </p:cNvCxnSpPr>
          <p:nvPr/>
        </p:nvCxnSpPr>
        <p:spPr>
          <a:xfrm flipV="1">
            <a:off x="4397568" y="3386442"/>
            <a:ext cx="1833894" cy="2620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7" idx="3"/>
          </p:cNvCxnSpPr>
          <p:nvPr/>
        </p:nvCxnSpPr>
        <p:spPr>
          <a:xfrm>
            <a:off x="4887694" y="2544203"/>
            <a:ext cx="1343768" cy="722813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46" idx="1"/>
            <a:endCxn id="47" idx="0"/>
          </p:cNvCxnSpPr>
          <p:nvPr/>
        </p:nvCxnSpPr>
        <p:spPr bwMode="auto">
          <a:xfrm rot="10800000" flipV="1">
            <a:off x="4652873" y="1829889"/>
            <a:ext cx="575076" cy="460774"/>
          </a:xfrm>
          <a:prstGeom prst="curvedConnector2">
            <a:avLst/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Curved Connector 99"/>
          <p:cNvCxnSpPr>
            <a:stCxn id="47" idx="1"/>
            <a:endCxn id="49" idx="0"/>
          </p:cNvCxnSpPr>
          <p:nvPr/>
        </p:nvCxnSpPr>
        <p:spPr bwMode="auto">
          <a:xfrm rot="10800000" flipV="1">
            <a:off x="4162747" y="2544202"/>
            <a:ext cx="255304" cy="591319"/>
          </a:xfrm>
          <a:prstGeom prst="curvedConnector2">
            <a:avLst/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Curved Connector 100"/>
          <p:cNvCxnSpPr/>
          <p:nvPr/>
        </p:nvCxnSpPr>
        <p:spPr bwMode="auto">
          <a:xfrm rot="5400000">
            <a:off x="4026214" y="3779134"/>
            <a:ext cx="273067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Curved Connector 101"/>
          <p:cNvCxnSpPr>
            <a:stCxn id="50" idx="2"/>
            <a:endCxn id="51" idx="1"/>
          </p:cNvCxnSpPr>
          <p:nvPr/>
        </p:nvCxnSpPr>
        <p:spPr bwMode="auto">
          <a:xfrm rot="16200000" flipH="1">
            <a:off x="4325631" y="4267826"/>
            <a:ext cx="253540" cy="563381"/>
          </a:xfrm>
          <a:prstGeom prst="curvedConnector2">
            <a:avLst/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Curved Connector 102"/>
          <p:cNvCxnSpPr>
            <a:stCxn id="51" idx="3"/>
            <a:endCxn id="53" idx="1"/>
          </p:cNvCxnSpPr>
          <p:nvPr/>
        </p:nvCxnSpPr>
        <p:spPr bwMode="auto">
          <a:xfrm>
            <a:off x="5203735" y="4676287"/>
            <a:ext cx="455716" cy="349358"/>
          </a:xfrm>
          <a:prstGeom prst="curvedConnector3">
            <a:avLst>
              <a:gd name="adj1" fmla="val 6380"/>
            </a:avLst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Curved Connector 103"/>
          <p:cNvCxnSpPr>
            <a:stCxn id="53" idx="3"/>
            <a:endCxn id="61" idx="1"/>
          </p:cNvCxnSpPr>
          <p:nvPr/>
        </p:nvCxnSpPr>
        <p:spPr bwMode="auto">
          <a:xfrm flipV="1">
            <a:off x="6129094" y="4676286"/>
            <a:ext cx="631353" cy="349359"/>
          </a:xfrm>
          <a:prstGeom prst="curvedConnector3">
            <a:avLst>
              <a:gd name="adj1" fmla="val 96178"/>
            </a:avLst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Curved Connector 104"/>
          <p:cNvCxnSpPr>
            <a:stCxn id="61" idx="3"/>
            <a:endCxn id="59" idx="2"/>
          </p:cNvCxnSpPr>
          <p:nvPr/>
        </p:nvCxnSpPr>
        <p:spPr bwMode="auto">
          <a:xfrm flipV="1">
            <a:off x="7230090" y="4323563"/>
            <a:ext cx="620971" cy="352723"/>
          </a:xfrm>
          <a:prstGeom prst="curvedConnector2">
            <a:avLst/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Curved Connector 105"/>
          <p:cNvCxnSpPr>
            <a:stCxn id="59" idx="3"/>
            <a:endCxn id="58" idx="2"/>
          </p:cNvCxnSpPr>
          <p:nvPr/>
        </p:nvCxnSpPr>
        <p:spPr bwMode="auto">
          <a:xfrm flipV="1">
            <a:off x="8085882" y="3699540"/>
            <a:ext cx="229641" cy="370484"/>
          </a:xfrm>
          <a:prstGeom prst="curvedConnector2">
            <a:avLst/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Curved Connector 106"/>
          <p:cNvCxnSpPr>
            <a:stCxn id="58" idx="0"/>
            <a:endCxn id="56" idx="2"/>
          </p:cNvCxnSpPr>
          <p:nvPr/>
        </p:nvCxnSpPr>
        <p:spPr bwMode="auto">
          <a:xfrm rot="5400000" flipH="1" flipV="1">
            <a:off x="8287026" y="3076700"/>
            <a:ext cx="144259" cy="8726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Curved Connector 107"/>
          <p:cNvCxnSpPr>
            <a:stCxn id="56" idx="0"/>
            <a:endCxn id="55" idx="3"/>
          </p:cNvCxnSpPr>
          <p:nvPr/>
        </p:nvCxnSpPr>
        <p:spPr bwMode="auto">
          <a:xfrm rot="16200000" flipV="1">
            <a:off x="8123470" y="2261804"/>
            <a:ext cx="303717" cy="254921"/>
          </a:xfrm>
          <a:prstGeom prst="curvedConnector2">
            <a:avLst/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Curved Connector 108"/>
          <p:cNvCxnSpPr>
            <a:endCxn id="46" idx="3"/>
          </p:cNvCxnSpPr>
          <p:nvPr/>
        </p:nvCxnSpPr>
        <p:spPr bwMode="auto">
          <a:xfrm rot="10800000" flipV="1">
            <a:off x="5697592" y="1642415"/>
            <a:ext cx="1157876" cy="187474"/>
          </a:xfrm>
          <a:prstGeom prst="curvedConnector3">
            <a:avLst>
              <a:gd name="adj1" fmla="val 99215"/>
            </a:avLst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Curved Connector 109"/>
          <p:cNvCxnSpPr>
            <a:stCxn id="55" idx="0"/>
            <a:endCxn id="54" idx="3"/>
          </p:cNvCxnSpPr>
          <p:nvPr/>
        </p:nvCxnSpPr>
        <p:spPr bwMode="auto">
          <a:xfrm rot="16200000" flipV="1">
            <a:off x="7462583" y="1533402"/>
            <a:ext cx="312992" cy="587935"/>
          </a:xfrm>
          <a:prstGeom prst="curvedConnector2">
            <a:avLst/>
          </a:prstGeom>
          <a:solidFill>
            <a:schemeClr val="accent1"/>
          </a:solidFill>
          <a:ln w="38100" cap="flat" cmpd="thickThin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490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45" name="Title 1"/>
          <p:cNvSpPr txBox="1">
            <a:spLocks/>
          </p:cNvSpPr>
          <p:nvPr/>
        </p:nvSpPr>
        <p:spPr bwMode="gray">
          <a:xfrm>
            <a:off x="584238" y="294418"/>
            <a:ext cx="10836919" cy="63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123" numCol="1" anchor="t" anchorCtr="0" compatLnSpc="1">
            <a:prstTxWarp prst="textNoShape">
              <a:avLst/>
            </a:prstTxWarp>
          </a:bodyPr>
          <a:lstStyle>
            <a:lvl1pPr algn="ctr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aseline="0">
                <a:solidFill>
                  <a:schemeClr val="tx2"/>
                </a:solidFill>
                <a:latin typeface="Arial"/>
                <a:ea typeface="SimHei"/>
                <a:cs typeface="Arial" charset="0"/>
              </a:defRPr>
            </a:lvl1pPr>
            <a:lvl2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4934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6pPr>
            <a:lvl7pPr marL="869869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7pPr>
            <a:lvl8pPr marL="1304803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8pPr>
            <a:lvl9pPr marL="1739737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2400" kern="0" dirty="0">
                <a:latin typeface="+mj-ea"/>
              </a:rPr>
              <a:t>Innovation </a:t>
            </a:r>
            <a:r>
              <a:rPr lang="en-US" altLang="zh-CN" sz="2400" kern="0" dirty="0" smtClean="0">
                <a:latin typeface="+mj-ea"/>
              </a:rPr>
              <a:t>Values</a:t>
            </a:r>
            <a:endParaRPr lang="en-US" altLang="zh-CN" sz="2400" kern="0" dirty="0" smtClean="0">
              <a:latin typeface="+mj-ea"/>
              <a:ea typeface="+mj-ea"/>
            </a:endParaRPr>
          </a:p>
          <a:p>
            <a:pPr algn="l"/>
            <a:r>
              <a:rPr lang="en-US" altLang="zh-CN" sz="1800" kern="0" dirty="0" smtClean="0">
                <a:latin typeface="+mj-ea"/>
                <a:ea typeface="+mj-ea"/>
              </a:rPr>
              <a:t>- Data processing revenues, and international transaction revenues</a:t>
            </a:r>
            <a:endParaRPr lang="zh-CN" altLang="en-US" sz="1800" kern="0" dirty="0">
              <a:latin typeface="+mj-ea"/>
              <a:ea typeface="+mj-ea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38" y="1461073"/>
            <a:ext cx="2343150" cy="162877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52" y="1973544"/>
            <a:ext cx="948121" cy="60383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38" y="3513368"/>
            <a:ext cx="2219325" cy="1752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839" y="4086082"/>
            <a:ext cx="948121" cy="607171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>
            <p:extLst/>
          </p:nvPr>
        </p:nvGraphicFramePr>
        <p:xfrm>
          <a:off x="3562989" y="995137"/>
          <a:ext cx="6799533" cy="4603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Flowchart: Terminator 4"/>
          <p:cNvSpPr/>
          <p:nvPr/>
        </p:nvSpPr>
        <p:spPr bwMode="auto">
          <a:xfrm>
            <a:off x="6275070" y="5795004"/>
            <a:ext cx="480060" cy="80010"/>
          </a:xfrm>
          <a:prstGeom prst="flowChartTerminator">
            <a:avLst/>
          </a:prstGeom>
          <a:solidFill>
            <a:srgbClr val="FF0000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Terminator 88"/>
          <p:cNvSpPr/>
          <p:nvPr/>
        </p:nvSpPr>
        <p:spPr bwMode="auto">
          <a:xfrm>
            <a:off x="6275070" y="5875014"/>
            <a:ext cx="480060" cy="80010"/>
          </a:xfrm>
          <a:prstGeom prst="flowChartTerminator">
            <a:avLst/>
          </a:prstGeom>
          <a:solidFill>
            <a:srgbClr val="FF0000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Flowchart: Terminator 90"/>
          <p:cNvSpPr/>
          <p:nvPr/>
        </p:nvSpPr>
        <p:spPr bwMode="auto">
          <a:xfrm>
            <a:off x="6275070" y="5955024"/>
            <a:ext cx="480060" cy="80010"/>
          </a:xfrm>
          <a:prstGeom prst="flowChartTerminator">
            <a:avLst/>
          </a:prstGeom>
          <a:solidFill>
            <a:srgbClr val="FF0000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Flowchart: Terminator 91"/>
          <p:cNvSpPr/>
          <p:nvPr/>
        </p:nvSpPr>
        <p:spPr bwMode="auto">
          <a:xfrm>
            <a:off x="6275070" y="6035034"/>
            <a:ext cx="480060" cy="80010"/>
          </a:xfrm>
          <a:prstGeom prst="flowChartTerminator">
            <a:avLst/>
          </a:prstGeom>
          <a:solidFill>
            <a:schemeClr val="tx2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Flowchart: Terminator 92"/>
          <p:cNvSpPr/>
          <p:nvPr/>
        </p:nvSpPr>
        <p:spPr bwMode="auto">
          <a:xfrm>
            <a:off x="6275070" y="6099578"/>
            <a:ext cx="480060" cy="80010"/>
          </a:xfrm>
          <a:prstGeom prst="flowChartTerminator">
            <a:avLst/>
          </a:prstGeom>
          <a:solidFill>
            <a:srgbClr val="FF0000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Flowchart: Terminator 131"/>
          <p:cNvSpPr/>
          <p:nvPr/>
        </p:nvSpPr>
        <p:spPr bwMode="auto">
          <a:xfrm>
            <a:off x="7024668" y="6098435"/>
            <a:ext cx="484632" cy="82296"/>
          </a:xfrm>
          <a:prstGeom prst="flowChartTerminator">
            <a:avLst/>
          </a:prstGeom>
          <a:solidFill>
            <a:srgbClr val="00B0F0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" name="Flowchart: Terminator 132"/>
          <p:cNvSpPr/>
          <p:nvPr/>
        </p:nvSpPr>
        <p:spPr bwMode="auto">
          <a:xfrm>
            <a:off x="7024668" y="6035040"/>
            <a:ext cx="484632" cy="82296"/>
          </a:xfrm>
          <a:prstGeom prst="flowChartTerminator">
            <a:avLst/>
          </a:prstGeom>
          <a:solidFill>
            <a:srgbClr val="00B0F0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Flowchart: Terminator 133"/>
          <p:cNvSpPr/>
          <p:nvPr/>
        </p:nvSpPr>
        <p:spPr bwMode="auto">
          <a:xfrm>
            <a:off x="7024668" y="5952744"/>
            <a:ext cx="484632" cy="82296"/>
          </a:xfrm>
          <a:prstGeom prst="flowChartTerminator">
            <a:avLst/>
          </a:prstGeom>
          <a:solidFill>
            <a:srgbClr val="00B0F0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Flowchart: Terminator 134"/>
          <p:cNvSpPr/>
          <p:nvPr/>
        </p:nvSpPr>
        <p:spPr bwMode="auto">
          <a:xfrm>
            <a:off x="7024668" y="5879592"/>
            <a:ext cx="484632" cy="82296"/>
          </a:xfrm>
          <a:prstGeom prst="flowChartTerminator">
            <a:avLst/>
          </a:prstGeom>
          <a:solidFill>
            <a:srgbClr val="00B0F0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Flowchart: Terminator 135"/>
          <p:cNvSpPr/>
          <p:nvPr/>
        </p:nvSpPr>
        <p:spPr bwMode="auto">
          <a:xfrm>
            <a:off x="7024668" y="5797296"/>
            <a:ext cx="484632" cy="82296"/>
          </a:xfrm>
          <a:prstGeom prst="flowChartTerminator">
            <a:avLst/>
          </a:prstGeom>
          <a:solidFill>
            <a:srgbClr val="00B0F0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8838" y="5830181"/>
            <a:ext cx="156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Millions USD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778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54866" y="902440"/>
            <a:ext cx="93236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association cost saved, pure bank-to-bank communication (</a:t>
            </a:r>
            <a:r>
              <a:rPr lang="en-US" dirty="0" smtClean="0">
                <a:solidFill>
                  <a:srgbClr val="FF0000"/>
                </a:solidFill>
              </a:rPr>
              <a:t>90% surcharge per transaction can be saved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No customer information exchange with 3</a:t>
            </a:r>
            <a:r>
              <a:rPr lang="en-US" baseline="30000" dirty="0" smtClean="0"/>
              <a:t>rd</a:t>
            </a:r>
            <a:r>
              <a:rPr lang="en-US" dirty="0" smtClean="0"/>
              <a:t> party, all customer information protected in bank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No server down time, real 7 X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Never can transaction record be changed</a:t>
            </a:r>
          </a:p>
          <a:p>
            <a:endParaRPr lang="en-US" dirty="0"/>
          </a:p>
          <a:p>
            <a:r>
              <a:rPr lang="en-US" dirty="0" smtClean="0"/>
              <a:t>No fake transaction can be accepted in </a:t>
            </a:r>
            <a:r>
              <a:rPr lang="en-US" dirty="0" err="1" smtClean="0"/>
              <a:t>BlockChain</a:t>
            </a:r>
            <a:r>
              <a:rPr lang="en-US" dirty="0" smtClean="0"/>
              <a:t>, even hackers attempt 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architecture can be easily extended to other inter-bank system, e.g., transfer, payment, capital exchange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" y="670262"/>
            <a:ext cx="504981" cy="778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4222796"/>
            <a:ext cx="691723" cy="764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2931339"/>
            <a:ext cx="721206" cy="632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1803367"/>
            <a:ext cx="580518" cy="724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" y="5575610"/>
            <a:ext cx="643655" cy="6361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gray">
          <a:xfrm>
            <a:off x="584238" y="294418"/>
            <a:ext cx="10836919" cy="63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123" numCol="1" anchor="t" anchorCtr="0" compatLnSpc="1">
            <a:prstTxWarp prst="textNoShape">
              <a:avLst/>
            </a:prstTxWarp>
          </a:bodyPr>
          <a:lstStyle>
            <a:lvl1pPr algn="ctr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aseline="0">
                <a:solidFill>
                  <a:schemeClr val="tx2"/>
                </a:solidFill>
                <a:latin typeface="Arial"/>
                <a:ea typeface="SimHei"/>
                <a:cs typeface="Arial" charset="0"/>
              </a:defRPr>
            </a:lvl1pPr>
            <a:lvl2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4934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6pPr>
            <a:lvl7pPr marL="869869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7pPr>
            <a:lvl8pPr marL="1304803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8pPr>
            <a:lvl9pPr marL="1739737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2400" kern="0" dirty="0" smtClean="0">
                <a:latin typeface="+mj-ea"/>
                <a:ea typeface="+mj-ea"/>
              </a:rPr>
              <a:t>Innovation Values</a:t>
            </a:r>
          </a:p>
        </p:txBody>
      </p:sp>
    </p:spTree>
    <p:extLst>
      <p:ext uri="{BB962C8B-B14F-4D97-AF65-F5344CB8AC3E}">
        <p14:creationId xmlns:p14="http://schemas.microsoft.com/office/powerpoint/2010/main" val="30334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 bwMode="auto">
          <a:xfrm>
            <a:off x="17534" y="3543358"/>
            <a:ext cx="4840938" cy="299565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7203033" y="3627948"/>
            <a:ext cx="4840938" cy="290399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5059680" y="294418"/>
            <a:ext cx="5334000" cy="291839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257550" y="2107227"/>
            <a:ext cx="5547783" cy="4424715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584238" y="294418"/>
            <a:ext cx="10836919" cy="63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123" numCol="1" anchor="t" anchorCtr="0" compatLnSpc="1">
            <a:prstTxWarp prst="textNoShape">
              <a:avLst/>
            </a:prstTxWarp>
          </a:bodyPr>
          <a:lstStyle>
            <a:lvl1pPr algn="ctr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aseline="0">
                <a:solidFill>
                  <a:schemeClr val="tx2"/>
                </a:solidFill>
                <a:latin typeface="Arial"/>
                <a:ea typeface="SimHei"/>
                <a:cs typeface="Arial" charset="0"/>
              </a:defRPr>
            </a:lvl1pPr>
            <a:lvl2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4934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6pPr>
            <a:lvl7pPr marL="869869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7pPr>
            <a:lvl8pPr marL="1304803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8pPr>
            <a:lvl9pPr marL="1739737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2400" kern="0" dirty="0" smtClean="0">
                <a:latin typeface="+mj-ea"/>
                <a:ea typeface="+mj-ea"/>
              </a:rPr>
              <a:t>System Architecture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137" y="5690701"/>
            <a:ext cx="469643" cy="50707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87" y="3741053"/>
            <a:ext cx="459217" cy="63191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040" y="2502573"/>
            <a:ext cx="446125" cy="561163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760" y="2423400"/>
            <a:ext cx="653263" cy="5933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78" y="3815707"/>
            <a:ext cx="459217" cy="63191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8354" y="5593915"/>
            <a:ext cx="419099" cy="695427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26" name="Straight Connector 25"/>
          <p:cNvCxnSpPr>
            <a:stCxn id="20" idx="3"/>
            <a:endCxn id="18" idx="1"/>
          </p:cNvCxnSpPr>
          <p:nvPr/>
        </p:nvCxnSpPr>
        <p:spPr>
          <a:xfrm>
            <a:off x="5896023" y="2720066"/>
            <a:ext cx="1770017" cy="63089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2"/>
            <a:endCxn id="21" idx="0"/>
          </p:cNvCxnSpPr>
          <p:nvPr/>
        </p:nvCxnSpPr>
        <p:spPr>
          <a:xfrm>
            <a:off x="7889103" y="3063736"/>
            <a:ext cx="136084" cy="751971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2"/>
            <a:endCxn id="22" idx="0"/>
          </p:cNvCxnSpPr>
          <p:nvPr/>
        </p:nvCxnSpPr>
        <p:spPr>
          <a:xfrm flipH="1">
            <a:off x="7907904" y="4447621"/>
            <a:ext cx="117283" cy="1146294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</p:cNvCxnSpPr>
          <p:nvPr/>
        </p:nvCxnSpPr>
        <p:spPr>
          <a:xfrm>
            <a:off x="4260780" y="5944241"/>
            <a:ext cx="3405260" cy="0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2"/>
            <a:endCxn id="14" idx="0"/>
          </p:cNvCxnSpPr>
          <p:nvPr/>
        </p:nvCxnSpPr>
        <p:spPr>
          <a:xfrm flipH="1">
            <a:off x="4025959" y="4372967"/>
            <a:ext cx="135237" cy="1317734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830" y="4497136"/>
            <a:ext cx="1154962" cy="12085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754" y="629596"/>
            <a:ext cx="1154962" cy="120850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8774" y="5183377"/>
            <a:ext cx="1154962" cy="1208503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V="1">
            <a:off x="2966563" y="4258534"/>
            <a:ext cx="832138" cy="525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4" idx="1"/>
          </p:cNvCxnSpPr>
          <p:nvPr/>
        </p:nvCxnSpPr>
        <p:spPr>
          <a:xfrm>
            <a:off x="2950236" y="5449377"/>
            <a:ext cx="840901" cy="494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896023" y="1876720"/>
            <a:ext cx="585546" cy="498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7299738" y="1795259"/>
            <a:ext cx="495840" cy="628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32176" y="4339302"/>
            <a:ext cx="1191326" cy="740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293650" y="5551925"/>
            <a:ext cx="1203900" cy="266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" idx="0"/>
            <a:endCxn id="20" idx="1"/>
          </p:cNvCxnSpPr>
          <p:nvPr/>
        </p:nvCxnSpPr>
        <p:spPr>
          <a:xfrm flipV="1">
            <a:off x="4161196" y="2720066"/>
            <a:ext cx="1081564" cy="1020987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076" y="49361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Bank 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12139" y="30451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Bank 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158796" y="356593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Bank 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58116" y="225188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B5121B"/>
                </a:solidFill>
              </a:rPr>
              <a:t>Blockchain</a:t>
            </a:r>
            <a:endParaRPr lang="en-US" dirty="0">
              <a:solidFill>
                <a:srgbClr val="B5121B"/>
              </a:solidFill>
            </a:endParaRPr>
          </a:p>
        </p:txBody>
      </p:sp>
      <p:sp>
        <p:nvSpPr>
          <p:cNvPr id="45" name="Sun 44"/>
          <p:cNvSpPr/>
          <p:nvPr/>
        </p:nvSpPr>
        <p:spPr bwMode="auto">
          <a:xfrm>
            <a:off x="5921969" y="4236537"/>
            <a:ext cx="238852" cy="238852"/>
          </a:xfrm>
          <a:prstGeom prst="sun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Straight Connector 61"/>
          <p:cNvCxnSpPr>
            <a:stCxn id="45" idx="0"/>
          </p:cNvCxnSpPr>
          <p:nvPr/>
        </p:nvCxnSpPr>
        <p:spPr>
          <a:xfrm flipV="1">
            <a:off x="6041395" y="2963480"/>
            <a:ext cx="1593434" cy="1273057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3"/>
            <a:endCxn id="21" idx="1"/>
          </p:cNvCxnSpPr>
          <p:nvPr/>
        </p:nvCxnSpPr>
        <p:spPr>
          <a:xfrm flipV="1">
            <a:off x="6160821" y="4131664"/>
            <a:ext cx="1634757" cy="224299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5" idx="2"/>
          </p:cNvCxnSpPr>
          <p:nvPr/>
        </p:nvCxnSpPr>
        <p:spPr>
          <a:xfrm>
            <a:off x="6041395" y="4475389"/>
            <a:ext cx="1636901" cy="1127486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45" idx="2"/>
          </p:cNvCxnSpPr>
          <p:nvPr/>
        </p:nvCxnSpPr>
        <p:spPr>
          <a:xfrm flipV="1">
            <a:off x="4198126" y="4475389"/>
            <a:ext cx="1843269" cy="1180070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3"/>
            <a:endCxn id="45" idx="1"/>
          </p:cNvCxnSpPr>
          <p:nvPr/>
        </p:nvCxnSpPr>
        <p:spPr>
          <a:xfrm>
            <a:off x="4390804" y="4057010"/>
            <a:ext cx="1531165" cy="298953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45" idx="0"/>
          </p:cNvCxnSpPr>
          <p:nvPr/>
        </p:nvCxnSpPr>
        <p:spPr>
          <a:xfrm>
            <a:off x="5505101" y="2910897"/>
            <a:ext cx="536294" cy="1325640"/>
          </a:xfrm>
          <a:prstGeom prst="line">
            <a:avLst/>
          </a:prstGeom>
          <a:ln w="381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584238" y="294418"/>
            <a:ext cx="10836919" cy="63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123" numCol="1" anchor="t" anchorCtr="0" compatLnSpc="1">
            <a:prstTxWarp prst="textNoShape">
              <a:avLst/>
            </a:prstTxWarp>
          </a:bodyPr>
          <a:lstStyle>
            <a:lvl1pPr algn="ctr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aseline="0">
                <a:solidFill>
                  <a:schemeClr val="tx2"/>
                </a:solidFill>
                <a:latin typeface="Arial"/>
                <a:ea typeface="SimHei"/>
                <a:cs typeface="Arial" charset="0"/>
              </a:defRPr>
            </a:lvl1pPr>
            <a:lvl2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4934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6pPr>
            <a:lvl7pPr marL="869869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7pPr>
            <a:lvl8pPr marL="1304803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8pPr>
            <a:lvl9pPr marL="1739737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2400" kern="0" dirty="0" smtClean="0">
                <a:latin typeface="+mj-ea"/>
                <a:ea typeface="+mj-ea"/>
              </a:rPr>
              <a:t>Innovation Essentials and Technologies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4238" y="1159802"/>
            <a:ext cx="1021229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2466B"/>
                </a:solidFill>
              </a:rPr>
              <a:t>Blockchain</a:t>
            </a:r>
            <a:r>
              <a:rPr lang="en-US" sz="1600" dirty="0" smtClean="0">
                <a:solidFill>
                  <a:srgbClr val="32466B"/>
                </a:solidFill>
              </a:rPr>
              <a:t> to provide digital trust:</a:t>
            </a:r>
            <a:r>
              <a:rPr lang="en-US" sz="1600" dirty="0">
                <a:solidFill>
                  <a:srgbClr val="32466B"/>
                </a:solidFill>
              </a:rPr>
              <a:t/>
            </a:r>
            <a:br>
              <a:rPr lang="en-US" sz="1600" dirty="0">
                <a:solidFill>
                  <a:srgbClr val="32466B"/>
                </a:solidFill>
              </a:rPr>
            </a:br>
            <a:r>
              <a:rPr lang="en-US" sz="1600" dirty="0" smtClean="0">
                <a:solidFill>
                  <a:srgbClr val="32466B"/>
                </a:solidFill>
              </a:rPr>
              <a:t>- </a:t>
            </a:r>
            <a:r>
              <a:rPr lang="en-US" sz="1400" dirty="0" smtClean="0">
                <a:solidFill>
                  <a:srgbClr val="32466B"/>
                </a:solidFill>
              </a:rPr>
              <a:t>Cross bank transaction routing and clearing</a:t>
            </a:r>
          </a:p>
          <a:p>
            <a:pPr lvl="1"/>
            <a:endParaRPr lang="en-US" sz="1600" dirty="0" smtClean="0">
              <a:solidFill>
                <a:srgbClr val="32466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2466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2466B"/>
                </a:solidFill>
              </a:rPr>
              <a:t>Information </a:t>
            </a:r>
            <a:r>
              <a:rPr lang="en-US" sz="1600" dirty="0">
                <a:solidFill>
                  <a:srgbClr val="32466B"/>
                </a:solidFill>
              </a:rPr>
              <a:t>security and </a:t>
            </a:r>
            <a:r>
              <a:rPr lang="en-US" sz="1600" dirty="0" smtClean="0">
                <a:solidFill>
                  <a:srgbClr val="32466B"/>
                </a:solidFill>
              </a:rPr>
              <a:t>privacy:</a:t>
            </a:r>
            <a:br>
              <a:rPr lang="en-US" sz="1600" dirty="0" smtClean="0">
                <a:solidFill>
                  <a:srgbClr val="32466B"/>
                </a:solidFill>
              </a:rPr>
            </a:br>
            <a:r>
              <a:rPr lang="en-US" sz="1600" dirty="0" smtClean="0">
                <a:solidFill>
                  <a:srgbClr val="32466B"/>
                </a:solidFill>
              </a:rPr>
              <a:t>- </a:t>
            </a:r>
            <a:r>
              <a:rPr lang="en-US" sz="1400" dirty="0" smtClean="0">
                <a:solidFill>
                  <a:srgbClr val="32466B"/>
                </a:solidFill>
              </a:rPr>
              <a:t>Network </a:t>
            </a:r>
            <a:r>
              <a:rPr lang="en-US" sz="1400" dirty="0" err="1" smtClean="0">
                <a:solidFill>
                  <a:srgbClr val="32466B"/>
                </a:solidFill>
              </a:rPr>
              <a:t>permissioning</a:t>
            </a:r>
            <a:r>
              <a:rPr lang="en-US" sz="1400" dirty="0" smtClean="0">
                <a:solidFill>
                  <a:srgbClr val="32466B"/>
                </a:solidFill>
              </a:rPr>
              <a:t/>
            </a:r>
            <a:br>
              <a:rPr lang="en-US" sz="1400" dirty="0" smtClean="0">
                <a:solidFill>
                  <a:srgbClr val="32466B"/>
                </a:solidFill>
              </a:rPr>
            </a:br>
            <a:r>
              <a:rPr lang="en-US" sz="1400" dirty="0" smtClean="0">
                <a:solidFill>
                  <a:srgbClr val="32466B"/>
                </a:solidFill>
              </a:rPr>
              <a:t>- Encrypted </a:t>
            </a:r>
            <a:r>
              <a:rPr lang="en-US" sz="1400" dirty="0">
                <a:solidFill>
                  <a:srgbClr val="32466B"/>
                </a:solidFill>
              </a:rPr>
              <a:t>customer information unreadable in </a:t>
            </a:r>
            <a:r>
              <a:rPr lang="en-US" sz="1400" dirty="0" err="1">
                <a:solidFill>
                  <a:srgbClr val="32466B"/>
                </a:solidFill>
              </a:rPr>
              <a:t>blockchain</a:t>
            </a:r>
            <a:endParaRPr lang="en-US" sz="1400" dirty="0">
              <a:solidFill>
                <a:srgbClr val="32466B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2466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2466B"/>
                </a:solidFill>
              </a:rPr>
              <a:t>High performance:</a:t>
            </a:r>
            <a:br>
              <a:rPr lang="en-US" sz="1600" dirty="0" smtClean="0">
                <a:solidFill>
                  <a:srgbClr val="32466B"/>
                </a:solidFill>
              </a:rPr>
            </a:br>
            <a:r>
              <a:rPr lang="en-US" sz="1400" dirty="0" smtClean="0">
                <a:solidFill>
                  <a:srgbClr val="32466B"/>
                </a:solidFill>
              </a:rPr>
              <a:t>- Raft-based </a:t>
            </a:r>
            <a:r>
              <a:rPr lang="en-US" sz="1400" dirty="0">
                <a:solidFill>
                  <a:srgbClr val="32466B"/>
                </a:solidFill>
              </a:rPr>
              <a:t>Consensus to ensure millisecond-level </a:t>
            </a:r>
            <a:r>
              <a:rPr lang="en-US" sz="1400" dirty="0" err="1" smtClean="0">
                <a:solidFill>
                  <a:srgbClr val="32466B"/>
                </a:solidFill>
              </a:rPr>
              <a:t>blocktimes</a:t>
            </a:r>
            <a:endParaRPr lang="en-US" sz="1400" dirty="0" smtClean="0">
              <a:solidFill>
                <a:srgbClr val="32466B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 smtClean="0">
              <a:solidFill>
                <a:srgbClr val="32466B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 smtClean="0">
              <a:solidFill>
                <a:srgbClr val="32466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2466B"/>
                </a:solidFill>
              </a:rPr>
              <a:t>Other technologies and environments:</a:t>
            </a: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32466B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32466B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rgbClr val="32466B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rgbClr val="32466B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32466B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21" y="1233593"/>
            <a:ext cx="1969145" cy="638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78" y="2186716"/>
            <a:ext cx="848832" cy="84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515" y="3442241"/>
            <a:ext cx="1050559" cy="636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80" y="4864231"/>
            <a:ext cx="1695450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355" y="4750214"/>
            <a:ext cx="1051996" cy="624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3351" y="4738230"/>
            <a:ext cx="895940" cy="658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7255" y="4738230"/>
            <a:ext cx="1009213" cy="546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7795" y="4824257"/>
            <a:ext cx="1710226" cy="4704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9097" y="4758870"/>
            <a:ext cx="1213317" cy="8703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5133" y="4809823"/>
            <a:ext cx="746927" cy="6659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98471" y="5882587"/>
            <a:ext cx="683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2466B"/>
                </a:solidFill>
              </a:rPr>
              <a:t>Visit our </a:t>
            </a:r>
            <a:r>
              <a:rPr lang="en-US" dirty="0">
                <a:solidFill>
                  <a:srgbClr val="32466B"/>
                </a:solidFill>
              </a:rPr>
              <a:t>public </a:t>
            </a:r>
            <a:r>
              <a:rPr lang="en-US" dirty="0" err="1" smtClean="0">
                <a:solidFill>
                  <a:srgbClr val="32466B"/>
                </a:solidFill>
              </a:rPr>
              <a:t>GitHub</a:t>
            </a:r>
            <a:r>
              <a:rPr lang="en-US" dirty="0" smtClean="0">
                <a:solidFill>
                  <a:srgbClr val="32466B"/>
                </a:solidFill>
              </a:rPr>
              <a:t>: </a:t>
            </a:r>
            <a:r>
              <a:rPr lang="en-US" dirty="0">
                <a:solidFill>
                  <a:srgbClr val="32466B"/>
                </a:solidFill>
                <a:hlinkClick r:id="rId12"/>
              </a:rPr>
              <a:t>https://github.com/yifon/SST_BlockChain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78835" y="4863504"/>
            <a:ext cx="1156012" cy="5116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28510" y="1829106"/>
            <a:ext cx="3264947" cy="18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9" y="1414757"/>
            <a:ext cx="5419324" cy="3048370"/>
          </a:xfrm>
          <a:prstGeom prst="rect">
            <a:avLst/>
          </a:prstGeom>
        </p:spPr>
      </p:pic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584238" y="294418"/>
            <a:ext cx="10836919" cy="63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123" numCol="1" anchor="t" anchorCtr="0" compatLnSpc="1">
            <a:prstTxWarp prst="textNoShape">
              <a:avLst/>
            </a:prstTxWarp>
          </a:bodyPr>
          <a:lstStyle>
            <a:lvl1pPr algn="ctr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aseline="0">
                <a:solidFill>
                  <a:schemeClr val="tx2"/>
                </a:solidFill>
                <a:latin typeface="Arial"/>
                <a:ea typeface="SimHei"/>
                <a:cs typeface="Arial" charset="0"/>
              </a:defRPr>
            </a:lvl1pPr>
            <a:lvl2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4934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6pPr>
            <a:lvl7pPr marL="869869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7pPr>
            <a:lvl8pPr marL="1304803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8pPr>
            <a:lvl9pPr marL="1739737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2400" kern="0" dirty="0" smtClean="0">
                <a:latin typeface="+mj-ea"/>
                <a:ea typeface="+mj-ea"/>
              </a:rPr>
              <a:t>Our prototypes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872" y="1045425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 enquiry / cash withdrawal / deposit / transfer transactions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1872" y="1316093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Blockchain</a:t>
            </a:r>
            <a:r>
              <a:rPr lang="en-US" dirty="0" smtClean="0"/>
              <a:t> network status, account balance and transaction records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1872" y="511994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transaction records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844" y="2829196"/>
            <a:ext cx="4829127" cy="32678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38" y="1677567"/>
            <a:ext cx="3200400" cy="220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224" y="1685425"/>
            <a:ext cx="5600700" cy="2333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37" y="3756684"/>
            <a:ext cx="10915650" cy="1393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237" y="5599468"/>
            <a:ext cx="10963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902258" y="7460321"/>
            <a:ext cx="4114800" cy="365125"/>
          </a:xfrm>
        </p:spPr>
        <p:txBody>
          <a:bodyPr/>
          <a:lstStyle/>
          <a:p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584238" y="294418"/>
            <a:ext cx="10836919" cy="63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7123" numCol="1" anchor="t" anchorCtr="0" compatLnSpc="1">
            <a:prstTxWarp prst="textNoShape">
              <a:avLst/>
            </a:prstTxWarp>
          </a:bodyPr>
          <a:lstStyle>
            <a:lvl1pPr algn="ctr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aseline="0">
                <a:solidFill>
                  <a:schemeClr val="tx2"/>
                </a:solidFill>
                <a:latin typeface="Arial"/>
                <a:ea typeface="SimHei"/>
                <a:cs typeface="Arial" charset="0"/>
              </a:defRPr>
            </a:lvl1pPr>
            <a:lvl2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8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4934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6pPr>
            <a:lvl7pPr marL="869869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7pPr>
            <a:lvl8pPr marL="1304803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8pPr>
            <a:lvl9pPr marL="1739737" algn="l" defTabSz="1055622" rtl="0" eaLnBrk="1" fontAlgn="base" hangingPunct="1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2400" kern="0" dirty="0" smtClean="0">
                <a:latin typeface="+mj-ea"/>
                <a:ea typeface="+mj-ea"/>
              </a:rPr>
              <a:t>Roadmap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4899" y="2592319"/>
            <a:ext cx="2008230" cy="1644148"/>
            <a:chOff x="5347778" y="941852"/>
            <a:chExt cx="1980600" cy="1700404"/>
          </a:xfrm>
        </p:grpSpPr>
        <p:sp>
          <p:nvSpPr>
            <p:cNvPr id="6" name="Hexagon 5"/>
            <p:cNvSpPr/>
            <p:nvPr/>
          </p:nvSpPr>
          <p:spPr>
            <a:xfrm>
              <a:off x="5347778" y="941852"/>
              <a:ext cx="1980600" cy="170040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hueOff val="-7450407"/>
                <a:satOff val="29858"/>
                <a:lumOff val="6471"/>
                <a:alphaOff val="0"/>
              </a:schemeClr>
            </a:lnRef>
            <a:fillRef idx="1">
              <a:schemeClr val="accent5">
                <a:hueOff val="-7450407"/>
                <a:satOff val="29858"/>
                <a:lumOff val="6471"/>
                <a:alphaOff val="0"/>
              </a:schemeClr>
            </a:fillRef>
            <a:effectRef idx="0">
              <a:schemeClr val="accent5">
                <a:hueOff val="-7450407"/>
                <a:satOff val="29858"/>
                <a:lumOff val="6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Hexagon 4"/>
            <p:cNvSpPr/>
            <p:nvPr/>
          </p:nvSpPr>
          <p:spPr>
            <a:xfrm>
              <a:off x="5582072" y="1205206"/>
              <a:ext cx="1512012" cy="11736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Different entities,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 same group,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 same country</a:t>
              </a:r>
              <a:endParaRPr lang="zh-CN" altLang="en-US" sz="16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07878" y="2592318"/>
            <a:ext cx="2008230" cy="1644148"/>
            <a:chOff x="5347778" y="941852"/>
            <a:chExt cx="1980600" cy="1700404"/>
          </a:xfrm>
        </p:grpSpPr>
        <p:sp>
          <p:nvSpPr>
            <p:cNvPr id="9" name="Hexagon 8"/>
            <p:cNvSpPr/>
            <p:nvPr/>
          </p:nvSpPr>
          <p:spPr>
            <a:xfrm>
              <a:off x="5347778" y="941852"/>
              <a:ext cx="1980600" cy="170040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hueOff val="-7450407"/>
                <a:satOff val="29858"/>
                <a:lumOff val="6471"/>
                <a:alphaOff val="0"/>
              </a:schemeClr>
            </a:lnRef>
            <a:fillRef idx="1">
              <a:schemeClr val="accent5">
                <a:hueOff val="-7450407"/>
                <a:satOff val="29858"/>
                <a:lumOff val="6471"/>
                <a:alphaOff val="0"/>
              </a:schemeClr>
            </a:fillRef>
            <a:effectRef idx="0">
              <a:schemeClr val="accent5">
                <a:hueOff val="-7450407"/>
                <a:satOff val="29858"/>
                <a:lumOff val="6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Hexagon 4"/>
            <p:cNvSpPr/>
            <p:nvPr/>
          </p:nvSpPr>
          <p:spPr>
            <a:xfrm>
              <a:off x="5582072" y="1205206"/>
              <a:ext cx="1512012" cy="11736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Different banks,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Cross countries</a:t>
              </a:r>
              <a:endParaRPr lang="zh-CN" altLang="en-US" sz="1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61836" y="3430770"/>
            <a:ext cx="2008230" cy="1644148"/>
            <a:chOff x="5347778" y="941852"/>
            <a:chExt cx="1980600" cy="1700404"/>
          </a:xfrm>
        </p:grpSpPr>
        <p:sp>
          <p:nvSpPr>
            <p:cNvPr id="13" name="Hexagon 12"/>
            <p:cNvSpPr/>
            <p:nvPr/>
          </p:nvSpPr>
          <p:spPr>
            <a:xfrm>
              <a:off x="5347778" y="941852"/>
              <a:ext cx="1980600" cy="170040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hueOff val="-7450407"/>
                <a:satOff val="29858"/>
                <a:lumOff val="6471"/>
                <a:alphaOff val="0"/>
              </a:schemeClr>
            </a:lnRef>
            <a:fillRef idx="1">
              <a:schemeClr val="accent5">
                <a:hueOff val="-7450407"/>
                <a:satOff val="29858"/>
                <a:lumOff val="6471"/>
                <a:alphaOff val="0"/>
              </a:schemeClr>
            </a:fillRef>
            <a:effectRef idx="0">
              <a:schemeClr val="accent5">
                <a:hueOff val="-7450407"/>
                <a:satOff val="29858"/>
                <a:lumOff val="6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Hexagon 4"/>
            <p:cNvSpPr/>
            <p:nvPr/>
          </p:nvSpPr>
          <p:spPr>
            <a:xfrm>
              <a:off x="5582072" y="1298608"/>
              <a:ext cx="1512012" cy="11736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Different banks in limited areas,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Same country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89539" y="1786622"/>
            <a:ext cx="2008230" cy="1644148"/>
            <a:chOff x="5347778" y="941852"/>
            <a:chExt cx="1980600" cy="1700404"/>
          </a:xfrm>
        </p:grpSpPr>
        <p:sp>
          <p:nvSpPr>
            <p:cNvPr id="16" name="Hexagon 15"/>
            <p:cNvSpPr/>
            <p:nvPr/>
          </p:nvSpPr>
          <p:spPr>
            <a:xfrm>
              <a:off x="5347778" y="941852"/>
              <a:ext cx="1980600" cy="170040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hueOff val="-7450407"/>
                <a:satOff val="29858"/>
                <a:lumOff val="6471"/>
                <a:alphaOff val="0"/>
              </a:schemeClr>
            </a:lnRef>
            <a:fillRef idx="1">
              <a:schemeClr val="accent5">
                <a:hueOff val="-7450407"/>
                <a:satOff val="29858"/>
                <a:lumOff val="6471"/>
                <a:alphaOff val="0"/>
              </a:schemeClr>
            </a:fillRef>
            <a:effectRef idx="0">
              <a:schemeClr val="accent5">
                <a:hueOff val="-7450407"/>
                <a:satOff val="29858"/>
                <a:lumOff val="6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4"/>
            <p:cNvSpPr/>
            <p:nvPr/>
          </p:nvSpPr>
          <p:spPr>
            <a:xfrm>
              <a:off x="5582072" y="1205206"/>
              <a:ext cx="1512012" cy="11736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Different entities,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 same group,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Cross countries</a:t>
              </a:r>
              <a:endParaRPr lang="zh-CN" altLang="en-US" sz="1600" kern="1200" dirty="0"/>
            </a:p>
          </p:txBody>
        </p:sp>
      </p:grpSp>
      <p:cxnSp>
        <p:nvCxnSpPr>
          <p:cNvPr id="3" name="Straight Arrow Connector 2"/>
          <p:cNvCxnSpPr>
            <a:stCxn id="6" idx="0"/>
            <a:endCxn id="9" idx="3"/>
          </p:cNvCxnSpPr>
          <p:nvPr/>
        </p:nvCxnSpPr>
        <p:spPr bwMode="auto">
          <a:xfrm flipV="1">
            <a:off x="3063129" y="3414392"/>
            <a:ext cx="5744749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37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24.5"/>
  <p:tag name="GRIDLEFT" val="45.375"/>
  <p:tag name="GRIDHEIGHT" val="532.625"/>
  <p:tag name="GRIDWIDTH" val="7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63.75"/>
  <p:tag name="GRIDLEFT" val="771.625"/>
  <p:tag name="GRIDHEIGHT" val="8.375"/>
  <p:tag name="GRIDWIDTH" val="76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24.5"/>
  <p:tag name="GRIDLEFT" val="45.375"/>
  <p:tag name="GRIDHEIGHT" val="532.625"/>
  <p:tag name="GRIDWIDTH" val="7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63.75"/>
  <p:tag name="GRIDLEFT" val="771.625"/>
  <p:tag name="GRIDHEIGHT" val="8.375"/>
  <p:tag name="GRIDWIDTH" val="76.125"/>
</p:tagLst>
</file>

<file path=ppt/theme/theme1.xml><?xml version="1.0" encoding="utf-8"?>
<a:theme xmlns:a="http://schemas.openxmlformats.org/drawingml/2006/main" name="6_HSBC A4 Landscape 2010">
  <a:themeElements>
    <a:clrScheme name="HSBC Standard">
      <a:dk1>
        <a:srgbClr val="000000"/>
      </a:dk1>
      <a:lt1>
        <a:srgbClr val="FFFFFF"/>
      </a:lt1>
      <a:dk2>
        <a:srgbClr val="FF0000"/>
      </a:dk2>
      <a:lt2>
        <a:srgbClr val="AECEBF"/>
      </a:lt2>
      <a:accent1>
        <a:srgbClr val="7993C1"/>
      </a:accent1>
      <a:accent2>
        <a:srgbClr val="84CAC6"/>
      </a:accent2>
      <a:accent3>
        <a:srgbClr val="62A4D3"/>
      </a:accent3>
      <a:accent4>
        <a:srgbClr val="FABB00"/>
      </a:accent4>
      <a:accent5>
        <a:srgbClr val="FBE700"/>
      </a:accent5>
      <a:accent6>
        <a:srgbClr val="C1D784"/>
      </a:accent6>
      <a:hlink>
        <a:srgbClr val="626469"/>
      </a:hlink>
      <a:folHlink>
        <a:srgbClr val="A6A6A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">
      <a:srgbClr val="32466B"/>
    </a:custClr>
    <a:custClr name="Powder Blue">
      <a:srgbClr val="C9D4E6"/>
    </a:custClr>
    <a:custClr name="Sky Blue">
      <a:srgbClr val="62A4D3"/>
    </a:custClr>
    <a:custClr name="Amber">
      <a:srgbClr val="FABB00"/>
    </a:custClr>
    <a:custClr name="Cool Grey">
      <a:srgbClr val="626469"/>
    </a:custClr>
    <a:custClr name="Land Green">
      <a:srgbClr val="C1D784"/>
    </a:custClr>
    <a:custClr name="Slate Blue">
      <a:srgbClr val="7993C1"/>
    </a:custClr>
    <a:custClr name="Mid Grey">
      <a:srgbClr val="A6A6A6"/>
    </a:custClr>
    <a:custClr name="Amber Highlight">
      <a:srgbClr val="FFF2CB"/>
    </a:custClr>
    <a:custClr name="Turquoise">
      <a:srgbClr val="84CAC6"/>
    </a:custClr>
    <a:custClr name="Light Grey">
      <a:srgbClr val="F2F2F2"/>
    </a:custClr>
    <a:custClr name="Black">
      <a:srgbClr val="000000"/>
    </a:custClr>
    <a:custClr name="Light Green">
      <a:srgbClr val="CEE2D9"/>
    </a:custClr>
    <a:custClr name="Burgundy">
      <a:srgbClr val="B5121B"/>
    </a:custClr>
    <a:custClr name="Dark Green">
      <a:srgbClr val="008000"/>
    </a:custClr>
    <a:custClr name="HSBC Red">
      <a:srgbClr val="FF0000"/>
    </a:custClr>
    <a:custClr name="Yellow">
      <a:srgbClr val="FBE700"/>
    </a:custClr>
    <a:custClr name="Pink">
      <a:srgbClr val="FFCCCC"/>
    </a:custClr>
    <a:custClr name="Mint">
      <a:srgbClr val="AECEB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7_HSBC A4 Landscape 2010">
  <a:themeElements>
    <a:clrScheme name="HSBC Standard">
      <a:dk1>
        <a:srgbClr val="000000"/>
      </a:dk1>
      <a:lt1>
        <a:srgbClr val="FFFFFF"/>
      </a:lt1>
      <a:dk2>
        <a:srgbClr val="FF0000"/>
      </a:dk2>
      <a:lt2>
        <a:srgbClr val="AECEBF"/>
      </a:lt2>
      <a:accent1>
        <a:srgbClr val="7993C1"/>
      </a:accent1>
      <a:accent2>
        <a:srgbClr val="84CAC6"/>
      </a:accent2>
      <a:accent3>
        <a:srgbClr val="62A4D3"/>
      </a:accent3>
      <a:accent4>
        <a:srgbClr val="FABB00"/>
      </a:accent4>
      <a:accent5>
        <a:srgbClr val="FBE700"/>
      </a:accent5>
      <a:accent6>
        <a:srgbClr val="C1D784"/>
      </a:accent6>
      <a:hlink>
        <a:srgbClr val="626469"/>
      </a:hlink>
      <a:folHlink>
        <a:srgbClr val="A6A6A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">
      <a:srgbClr val="32466B"/>
    </a:custClr>
    <a:custClr name="Powder Blue">
      <a:srgbClr val="C9D4E6"/>
    </a:custClr>
    <a:custClr name="Sky Blue">
      <a:srgbClr val="62A4D3"/>
    </a:custClr>
    <a:custClr name="Amber">
      <a:srgbClr val="FABB00"/>
    </a:custClr>
    <a:custClr name="Cool Grey">
      <a:srgbClr val="626469"/>
    </a:custClr>
    <a:custClr name="Land Green">
      <a:srgbClr val="C1D784"/>
    </a:custClr>
    <a:custClr name="Slate Blue">
      <a:srgbClr val="7993C1"/>
    </a:custClr>
    <a:custClr name="Mid Grey">
      <a:srgbClr val="A6A6A6"/>
    </a:custClr>
    <a:custClr name="Amber Highlight">
      <a:srgbClr val="FFF2CB"/>
    </a:custClr>
    <a:custClr name="Turquoise">
      <a:srgbClr val="84CAC6"/>
    </a:custClr>
    <a:custClr name="Light Grey">
      <a:srgbClr val="F2F2F2"/>
    </a:custClr>
    <a:custClr name="Black">
      <a:srgbClr val="000000"/>
    </a:custClr>
    <a:custClr name="Light Green">
      <a:srgbClr val="CEE2D9"/>
    </a:custClr>
    <a:custClr name="Burgundy">
      <a:srgbClr val="B5121B"/>
    </a:custClr>
    <a:custClr name="Dark Green">
      <a:srgbClr val="008000"/>
    </a:custClr>
    <a:custClr name="HSBC Red">
      <a:srgbClr val="FF0000"/>
    </a:custClr>
    <a:custClr name="Yellow">
      <a:srgbClr val="FBE700"/>
    </a:custClr>
    <a:custClr name="Pink">
      <a:srgbClr val="FFCCCC"/>
    </a:custClr>
    <a:custClr name="Mint">
      <a:srgbClr val="AECEBF"/>
    </a:custClr>
    <a:custClr name="White">
      <a:srgbClr val="FFFFF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10016</TotalTime>
  <Words>236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SimHei</vt:lpstr>
      <vt:lpstr>Arial</vt:lpstr>
      <vt:lpstr>Calibri</vt:lpstr>
      <vt:lpstr>Symbol</vt:lpstr>
      <vt:lpstr>Times New Roman</vt:lpstr>
      <vt:lpstr>6_HSBC A4 Landscape 2010</vt:lpstr>
      <vt:lpstr>7_HSBC A4 Landscape 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charles.q.gao@hsbc.com.cn</dc:creator>
  <cp:keywords>RESTRICTED</cp:keywords>
  <dc:description>RESTRICTED</dc:description>
  <cp:lastModifiedBy>charles.q.gao@hsbc.com.cn</cp:lastModifiedBy>
  <cp:revision>156</cp:revision>
  <dcterms:created xsi:type="dcterms:W3CDTF">2017-11-13T03:45:22Z</dcterms:created>
  <dcterms:modified xsi:type="dcterms:W3CDTF">2017-12-14T06:21:23Z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CLARESTRI</vt:lpwstr>
  </property>
</Properties>
</file>