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70" d="100"/>
          <a:sy n="70" d="100"/>
        </p:scale>
        <p:origin x="60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936B-6B4B-4E7B-ADCC-AF9F0550AC2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A530-7422-4436-83C8-9C8A22ECD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2131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936B-6B4B-4E7B-ADCC-AF9F0550AC2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A530-7422-4436-83C8-9C8A22ECD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9714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936B-6B4B-4E7B-ADCC-AF9F0550AC2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A530-7422-4436-83C8-9C8A22ECD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4280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936B-6B4B-4E7B-ADCC-AF9F0550AC2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A530-7422-4436-83C8-9C8A22ECD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32579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936B-6B4B-4E7B-ADCC-AF9F0550AC2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A530-7422-4436-83C8-9C8A22ECD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9841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936B-6B4B-4E7B-ADCC-AF9F0550AC2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A530-7422-4436-83C8-9C8A22ECD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27489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936B-6B4B-4E7B-ADCC-AF9F0550AC2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A530-7422-4436-83C8-9C8A22ECD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6969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936B-6B4B-4E7B-ADCC-AF9F0550AC2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A530-7422-4436-83C8-9C8A22ECD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611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936B-6B4B-4E7B-ADCC-AF9F0550AC2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A530-7422-4436-83C8-9C8A22ECD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65285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936B-6B4B-4E7B-ADCC-AF9F0550AC2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A530-7422-4436-83C8-9C8A22ECD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8403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936B-6B4B-4E7B-ADCC-AF9F0550AC2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A530-7422-4436-83C8-9C8A22ECD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83776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B936B-6B4B-4E7B-ADCC-AF9F0550AC2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2A530-7422-4436-83C8-9C8A22ECD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9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22" y="0"/>
            <a:ext cx="1043435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3315" y="522328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zh-CN" altLang="en-US" dirty="0" smtClean="0"/>
              <a:t>银行系统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5319" y="22955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网页接口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8493" y="2293775"/>
            <a:ext cx="121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DLT</a:t>
            </a:r>
            <a:r>
              <a:rPr lang="zh-CN" altLang="en-US" dirty="0" smtClean="0"/>
              <a:t>连接器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85623" y="1946831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银行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21517" y="200183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 smtClean="0"/>
              <a:t>银行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23555" y="1817172"/>
            <a:ext cx="5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DLT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598071" y="37560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金管局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62116" y="598695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MEPS+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65339" y="6133421"/>
            <a:ext cx="121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DLT</a:t>
            </a:r>
            <a:r>
              <a:rPr lang="zh-CN" altLang="en-US" dirty="0" smtClean="0"/>
              <a:t>连接器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10425752" y="6973802"/>
            <a:ext cx="4114800" cy="365125"/>
          </a:xfrm>
        </p:spPr>
        <p:txBody>
          <a:bodyPr/>
          <a:lstStyle/>
          <a:p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1635" y="6171622"/>
            <a:ext cx="282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分布</a:t>
            </a:r>
            <a:r>
              <a:rPr lang="zh-CN" altLang="en-US" dirty="0" smtClean="0"/>
              <a:t>式账本（</a:t>
            </a:r>
            <a:r>
              <a:rPr lang="en-US" altLang="zh-CN" dirty="0" smtClean="0"/>
              <a:t>DLT</a:t>
            </a:r>
            <a:r>
              <a:rPr lang="zh-CN" altLang="en-US" dirty="0" smtClean="0"/>
              <a:t>）内交易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06283" y="6510666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存款凭证的产生和赎回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09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10512" y="7256462"/>
            <a:ext cx="41148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10512" y="7256462"/>
            <a:ext cx="41148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2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10512" y="7256462"/>
            <a:ext cx="41148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5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10512" y="7256462"/>
            <a:ext cx="41148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0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188"/>
            <a:ext cx="12192000" cy="426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>
            <a:off x="9129485" y="0"/>
            <a:ext cx="0" cy="6614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31400" y="6980464"/>
            <a:ext cx="41148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799771"/>
            <a:ext cx="1828800" cy="4644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行</a:t>
            </a:r>
            <a:r>
              <a:rPr lang="en-US" altLang="zh-CN" dirty="0" smtClean="0"/>
              <a:t>-</a:t>
            </a:r>
            <a:r>
              <a:rPr lang="zh-CN" altLang="en-US" dirty="0" smtClean="0"/>
              <a:t> 现金账户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399" y="1799771"/>
            <a:ext cx="1828800" cy="4644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行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RTGS</a:t>
            </a:r>
            <a:r>
              <a:rPr lang="zh-CN" altLang="en-US" dirty="0" smtClean="0"/>
              <a:t>账户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1198" y="1799771"/>
            <a:ext cx="2554514" cy="4644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行</a:t>
            </a:r>
            <a:r>
              <a:rPr lang="en-US" altLang="zh-CN" dirty="0" smtClean="0"/>
              <a:t>-</a:t>
            </a:r>
            <a:r>
              <a:rPr lang="zh-CN" altLang="en-US" dirty="0" smtClean="0"/>
              <a:t> 存款凭证监护账户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13258" y="1799771"/>
            <a:ext cx="2075542" cy="464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行</a:t>
            </a:r>
            <a:r>
              <a:rPr lang="en-US" altLang="zh-CN" dirty="0" smtClean="0"/>
              <a:t>-</a:t>
            </a:r>
            <a:r>
              <a:rPr lang="zh-CN" altLang="en-US" dirty="0" smtClean="0"/>
              <a:t> 存款凭证账户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5" idx="3"/>
            <a:endCxn id="6" idx="1"/>
          </p:cNvCxnSpPr>
          <p:nvPr/>
        </p:nvCxnSpPr>
        <p:spPr>
          <a:xfrm>
            <a:off x="2438400" y="2032000"/>
            <a:ext cx="76199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7" idx="1"/>
          </p:cNvCxnSpPr>
          <p:nvPr/>
        </p:nvCxnSpPr>
        <p:spPr>
          <a:xfrm>
            <a:off x="5029199" y="2032000"/>
            <a:ext cx="76199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68556" y="1594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277212" y="162292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altLang="zh-CN" dirty="0"/>
              <a:t>a</a:t>
            </a:r>
            <a:endParaRPr lang="en-US" dirty="0"/>
          </a:p>
        </p:txBody>
      </p:sp>
      <p:cxnSp>
        <p:nvCxnSpPr>
          <p:cNvPr id="32" name="Curved Connector 31"/>
          <p:cNvCxnSpPr>
            <a:stCxn id="7" idx="2"/>
            <a:endCxn id="6" idx="2"/>
          </p:cNvCxnSpPr>
          <p:nvPr/>
        </p:nvCxnSpPr>
        <p:spPr>
          <a:xfrm rot="5400000">
            <a:off x="5591627" y="787401"/>
            <a:ext cx="12700" cy="2953656"/>
          </a:xfrm>
          <a:prstGeom prst="curvedConnector3">
            <a:avLst>
              <a:gd name="adj1" fmla="val 3662071"/>
            </a:avLst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292282" y="297355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67684" y="235935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5c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09600" y="4147346"/>
            <a:ext cx="1828800" cy="4644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r>
              <a:rPr lang="zh-CN" altLang="en-US" dirty="0" smtClean="0"/>
              <a:t>行</a:t>
            </a:r>
            <a:r>
              <a:rPr lang="en-US" altLang="zh-CN" dirty="0" smtClean="0"/>
              <a:t>-</a:t>
            </a:r>
            <a:r>
              <a:rPr lang="zh-CN" altLang="en-US" dirty="0" smtClean="0"/>
              <a:t> 现金账户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200399" y="4147346"/>
            <a:ext cx="1828800" cy="4644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r>
              <a:rPr lang="zh-CN" altLang="en-US" dirty="0" smtClean="0"/>
              <a:t>行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RTGS</a:t>
            </a:r>
            <a:r>
              <a:rPr lang="zh-CN" altLang="en-US" dirty="0" smtClean="0"/>
              <a:t>账户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791198" y="4147346"/>
            <a:ext cx="2554514" cy="4644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r>
              <a:rPr lang="zh-CN" altLang="en-US" dirty="0" smtClean="0"/>
              <a:t>行</a:t>
            </a:r>
            <a:r>
              <a:rPr lang="en-US" altLang="zh-CN" dirty="0" smtClean="0"/>
              <a:t>-</a:t>
            </a:r>
            <a:r>
              <a:rPr lang="zh-CN" altLang="en-US" dirty="0" smtClean="0"/>
              <a:t> 存款凭证监护账户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9913258" y="4147346"/>
            <a:ext cx="2075542" cy="464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r>
              <a:rPr lang="zh-CN" altLang="en-US" dirty="0" smtClean="0"/>
              <a:t>行</a:t>
            </a:r>
            <a:r>
              <a:rPr lang="en-US" altLang="zh-CN" dirty="0" smtClean="0"/>
              <a:t>-</a:t>
            </a:r>
            <a:r>
              <a:rPr lang="zh-CN" altLang="en-US" dirty="0" smtClean="0"/>
              <a:t> 存款凭证账户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0" idx="3"/>
            <a:endCxn id="41" idx="1"/>
          </p:cNvCxnSpPr>
          <p:nvPr/>
        </p:nvCxnSpPr>
        <p:spPr>
          <a:xfrm>
            <a:off x="2438400" y="4379575"/>
            <a:ext cx="76199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3"/>
            <a:endCxn id="42" idx="1"/>
          </p:cNvCxnSpPr>
          <p:nvPr/>
        </p:nvCxnSpPr>
        <p:spPr>
          <a:xfrm>
            <a:off x="5029199" y="4379575"/>
            <a:ext cx="76199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68556" y="3941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277212" y="397050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294141" y="5147451"/>
            <a:ext cx="1628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MEPS+</a:t>
            </a:r>
            <a:endParaRPr lang="en-US" sz="4000" dirty="0"/>
          </a:p>
        </p:txBody>
      </p:sp>
      <p:sp>
        <p:nvSpPr>
          <p:cNvPr id="59" name="TextBox 58"/>
          <p:cNvSpPr txBox="1"/>
          <p:nvPr/>
        </p:nvSpPr>
        <p:spPr>
          <a:xfrm>
            <a:off x="9442529" y="5153801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分布</a:t>
            </a:r>
            <a:r>
              <a:rPr lang="zh-CN" altLang="en-US" sz="4000" dirty="0" smtClean="0"/>
              <a:t>式账本</a:t>
            </a:r>
            <a:endParaRPr lang="en-US" sz="40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1277600" y="2294345"/>
            <a:ext cx="0" cy="183201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1719560" y="2294346"/>
            <a:ext cx="10569" cy="185300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975914" y="2917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1428443" y="2917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9339323" y="2973558"/>
            <a:ext cx="949106" cy="464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66" idx="2"/>
          </p:cNvCxnSpPr>
          <p:nvPr/>
        </p:nvCxnSpPr>
        <p:spPr>
          <a:xfrm>
            <a:off x="9813876" y="3438016"/>
            <a:ext cx="449646" cy="71715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6" idx="0"/>
          </p:cNvCxnSpPr>
          <p:nvPr/>
        </p:nvCxnSpPr>
        <p:spPr>
          <a:xfrm flipV="1">
            <a:off x="9813876" y="2281915"/>
            <a:ext cx="474553" cy="69164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10143565" y="2294345"/>
            <a:ext cx="441959" cy="67921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604039" y="241747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2b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572733" y="35912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2b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0364544" y="246503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5b</a:t>
            </a:r>
            <a:endParaRPr lang="en-US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7700962" y="2284867"/>
            <a:ext cx="0" cy="183201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89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10512" y="7256462"/>
            <a:ext cx="41148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52613" y="152876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52613" y="27384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62325" y="27384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7529" y="145839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行余额</a:t>
            </a:r>
            <a:r>
              <a:rPr lang="en-US" altLang="zh-CN" dirty="0" smtClean="0"/>
              <a:t>50</a:t>
            </a:r>
            <a:r>
              <a:rPr lang="zh-CN" altLang="en-US" dirty="0" smtClean="0"/>
              <a:t>亿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529" y="2738438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行余额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亿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30329" y="273843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行余额</a:t>
            </a:r>
            <a:r>
              <a:rPr lang="en-US" altLang="zh-CN" dirty="0" smtClean="0"/>
              <a:t>20</a:t>
            </a:r>
            <a:r>
              <a:rPr lang="zh-CN" altLang="en-US" dirty="0" smtClean="0"/>
              <a:t>亿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>
            <a:off x="1966913" y="1757363"/>
            <a:ext cx="0" cy="98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7" idx="2"/>
          </p:cNvCxnSpPr>
          <p:nvPr/>
        </p:nvCxnSpPr>
        <p:spPr>
          <a:xfrm>
            <a:off x="2081213" y="2852738"/>
            <a:ext cx="1281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  <a:endCxn id="5" idx="6"/>
          </p:cNvCxnSpPr>
          <p:nvPr/>
        </p:nvCxnSpPr>
        <p:spPr>
          <a:xfrm flipH="1" flipV="1">
            <a:off x="2081213" y="1643063"/>
            <a:ext cx="1395412" cy="109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4378" y="2056329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交</a:t>
            </a:r>
            <a:r>
              <a:rPr lang="zh-CN" altLang="en-US" sz="1400" dirty="0" smtClean="0">
                <a:solidFill>
                  <a:srgbClr val="FF0000"/>
                </a:solidFill>
              </a:rPr>
              <a:t>易</a:t>
            </a:r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</a:rPr>
              <a:t>：转</a:t>
            </a:r>
            <a:r>
              <a:rPr lang="en-US" altLang="zh-CN" sz="1400" dirty="0" smtClean="0">
                <a:solidFill>
                  <a:srgbClr val="FF0000"/>
                </a:solidFill>
              </a:rPr>
              <a:t>100</a:t>
            </a:r>
            <a:r>
              <a:rPr lang="zh-CN" altLang="en-US" sz="1400" dirty="0" smtClean="0">
                <a:solidFill>
                  <a:srgbClr val="FF0000"/>
                </a:solidFill>
              </a:rPr>
              <a:t>亿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13781" y="2967038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交</a:t>
            </a:r>
            <a:r>
              <a:rPr lang="zh-CN" altLang="en-US" sz="1400" dirty="0" smtClean="0">
                <a:solidFill>
                  <a:srgbClr val="FF0000"/>
                </a:solidFill>
              </a:rPr>
              <a:t>易</a:t>
            </a:r>
            <a:r>
              <a:rPr lang="en-US" altLang="zh-CN" sz="1400" dirty="0" smtClean="0">
                <a:solidFill>
                  <a:srgbClr val="FF0000"/>
                </a:solidFill>
              </a:rPr>
              <a:t>2</a:t>
            </a:r>
            <a:r>
              <a:rPr lang="zh-CN" altLang="en-US" sz="1400" dirty="0" smtClean="0">
                <a:solidFill>
                  <a:srgbClr val="FF0000"/>
                </a:solidFill>
              </a:rPr>
              <a:t>：转</a:t>
            </a:r>
            <a:r>
              <a:rPr lang="en-US" altLang="zh-CN" sz="1400" dirty="0" smtClean="0">
                <a:solidFill>
                  <a:srgbClr val="FF0000"/>
                </a:solidFill>
              </a:rPr>
              <a:t>130</a:t>
            </a:r>
            <a:r>
              <a:rPr lang="zh-CN" altLang="en-US" sz="1400" dirty="0" smtClean="0">
                <a:solidFill>
                  <a:srgbClr val="FF0000"/>
                </a:solidFill>
              </a:rPr>
              <a:t>亿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03781" y="1763614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交</a:t>
            </a:r>
            <a:r>
              <a:rPr lang="zh-CN" altLang="en-US" sz="1400" dirty="0" smtClean="0">
                <a:solidFill>
                  <a:srgbClr val="FF0000"/>
                </a:solidFill>
              </a:rPr>
              <a:t>易</a:t>
            </a:r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r>
              <a:rPr lang="zh-CN" altLang="en-US" sz="1400" dirty="0" smtClean="0">
                <a:solidFill>
                  <a:srgbClr val="FF0000"/>
                </a:solidFill>
              </a:rPr>
              <a:t>：转</a:t>
            </a:r>
            <a:r>
              <a:rPr lang="en-US" altLang="zh-CN" sz="1400" dirty="0" smtClean="0">
                <a:solidFill>
                  <a:srgbClr val="FF0000"/>
                </a:solidFill>
              </a:rPr>
              <a:t>50</a:t>
            </a:r>
            <a:r>
              <a:rPr lang="zh-CN" altLang="en-US" sz="1400" dirty="0" smtClean="0">
                <a:solidFill>
                  <a:srgbClr val="FF0000"/>
                </a:solidFill>
              </a:rPr>
              <a:t>亿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262938" y="164306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262938" y="28527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772650" y="28527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87854" y="157269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行余额</a:t>
            </a:r>
            <a:r>
              <a:rPr lang="en-US" altLang="zh-CN" dirty="0" smtClean="0"/>
              <a:t>50</a:t>
            </a:r>
            <a:r>
              <a:rPr lang="zh-CN" altLang="en-US" dirty="0" smtClean="0"/>
              <a:t>亿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87854" y="2852738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行余额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亿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140654" y="285273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行余额</a:t>
            </a:r>
            <a:r>
              <a:rPr lang="en-US" altLang="zh-CN" dirty="0" smtClean="0"/>
              <a:t>20</a:t>
            </a:r>
            <a:r>
              <a:rPr lang="zh-CN" altLang="en-US" dirty="0" smtClean="0"/>
              <a:t>亿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3" idx="6"/>
            <a:endCxn id="24" idx="2"/>
          </p:cNvCxnSpPr>
          <p:nvPr/>
        </p:nvCxnSpPr>
        <p:spPr>
          <a:xfrm>
            <a:off x="8491538" y="2967038"/>
            <a:ext cx="1281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5"/>
            <a:endCxn id="24" idx="0"/>
          </p:cNvCxnSpPr>
          <p:nvPr/>
        </p:nvCxnSpPr>
        <p:spPr>
          <a:xfrm>
            <a:off x="8458060" y="1838185"/>
            <a:ext cx="1428890" cy="101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24106" y="3081338"/>
            <a:ext cx="72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转</a:t>
            </a:r>
            <a:r>
              <a:rPr lang="en-US" altLang="zh-CN" sz="1400" dirty="0" smtClean="0">
                <a:solidFill>
                  <a:srgbClr val="FF0000"/>
                </a:solidFill>
              </a:rPr>
              <a:t>30</a:t>
            </a:r>
            <a:r>
              <a:rPr lang="zh-CN" altLang="en-US" sz="1400" dirty="0" smtClean="0">
                <a:solidFill>
                  <a:srgbClr val="FF0000"/>
                </a:solidFill>
              </a:rPr>
              <a:t>亿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14106" y="1877914"/>
            <a:ext cx="72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转</a:t>
            </a:r>
            <a:r>
              <a:rPr lang="en-US" altLang="zh-CN" sz="1400" dirty="0" smtClean="0">
                <a:solidFill>
                  <a:srgbClr val="FF0000"/>
                </a:solidFill>
              </a:rPr>
              <a:t>50</a:t>
            </a:r>
            <a:r>
              <a:rPr lang="zh-CN" altLang="en-US" sz="1400" dirty="0" smtClean="0">
                <a:solidFill>
                  <a:srgbClr val="FF0000"/>
                </a:solidFill>
              </a:rPr>
              <a:t>亿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5339114" y="1760696"/>
            <a:ext cx="1349079" cy="89904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</a:t>
            </a:r>
            <a:r>
              <a:rPr lang="zh-CN" altLang="en-US" dirty="0" smtClean="0"/>
              <a:t>决方法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5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10512" y="7256462"/>
            <a:ext cx="41148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2676525"/>
            <a:ext cx="4666939" cy="142398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743325" y="323463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</a:t>
            </a:r>
            <a:r>
              <a:rPr lang="zh-CN" altLang="en-US" sz="1400" dirty="0" smtClean="0"/>
              <a:t>行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743325" y="407178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B</a:t>
            </a:r>
            <a:r>
              <a:rPr lang="zh-CN" altLang="en-US" sz="1400" dirty="0" smtClean="0"/>
              <a:t>行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995863" y="323462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C</a:t>
            </a:r>
            <a:r>
              <a:rPr lang="zh-CN" altLang="en-US" sz="1400" dirty="0" smtClean="0"/>
              <a:t>行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995863" y="4071788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D</a:t>
            </a:r>
            <a:r>
              <a:rPr lang="zh-CN" altLang="en-US" sz="1400" dirty="0" smtClean="0"/>
              <a:t>行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671398" y="3137892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</a:t>
            </a:r>
            <a:r>
              <a:rPr lang="zh-CN" altLang="en-US" sz="1400" dirty="0" smtClean="0"/>
              <a:t>行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7941866" y="3125984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C</a:t>
            </a:r>
            <a:r>
              <a:rPr lang="zh-CN" altLang="en-US" sz="1400" dirty="0" smtClean="0"/>
              <a:t>行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654021" y="396864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B</a:t>
            </a:r>
            <a:r>
              <a:rPr lang="zh-CN" altLang="en-US" sz="1400" dirty="0" smtClean="0"/>
              <a:t>行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910512" y="3971027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D</a:t>
            </a:r>
            <a:r>
              <a:rPr lang="zh-CN" altLang="en-US" sz="1400" dirty="0" smtClean="0"/>
              <a:t>行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303484" y="3658699"/>
            <a:ext cx="75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中</a:t>
            </a:r>
            <a:r>
              <a:rPr lang="zh-CN" altLang="en-US" sz="1400" dirty="0" smtClean="0"/>
              <a:t>间管理方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195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10512" y="7256462"/>
            <a:ext cx="41148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4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10512" y="7256462"/>
            <a:ext cx="41148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43025" y="4981576"/>
            <a:ext cx="8451057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交易确认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3025" y="4339432"/>
            <a:ext cx="8451057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交易私密性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43025" y="2405460"/>
            <a:ext cx="1585913" cy="17490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去中心化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66850" y="2973389"/>
            <a:ext cx="1304925" cy="1055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帐户管理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21831" y="2405460"/>
            <a:ext cx="2557463" cy="17490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电子支付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95054" y="2973389"/>
            <a:ext cx="1181101" cy="45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查询余额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49377" y="2973389"/>
            <a:ext cx="1181101" cy="45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兑换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95053" y="3625851"/>
            <a:ext cx="1181101" cy="45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赎回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49376" y="3625851"/>
            <a:ext cx="1181101" cy="45561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转帐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72187" y="2405460"/>
            <a:ext cx="1714501" cy="17490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交易队列处理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31138" y="2973389"/>
            <a:ext cx="1398390" cy="45561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排队机制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231137" y="3625851"/>
            <a:ext cx="1398391" cy="45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队列优先级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079581" y="2405460"/>
            <a:ext cx="1714501" cy="17490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流动性优化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167092" y="2973389"/>
            <a:ext cx="1555550" cy="8096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阻塞处理方案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343024" y="5623720"/>
            <a:ext cx="8451057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66850" y="5707066"/>
            <a:ext cx="8255792" cy="26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版本控制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01632" y="5077622"/>
            <a:ext cx="6221010" cy="252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交易验证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501632" y="4489850"/>
            <a:ext cx="6221010" cy="252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私密性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5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10512" y="7256462"/>
            <a:ext cx="41148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1300162"/>
            <a:ext cx="6905625" cy="4257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24200" y="138112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95959" y="3714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网络图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85657" y="216217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银行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10575" y="138112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银行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3682" y="37374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公证人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34361" y="25696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客户端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320625" y="170217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客户端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067168" y="170217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客户端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785657" y="2914829"/>
            <a:ext cx="975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Corda</a:t>
            </a:r>
            <a:r>
              <a:rPr lang="zh-CN" altLang="en-US" sz="1400" dirty="0" smtClean="0"/>
              <a:t>节点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243682" y="2038866"/>
            <a:ext cx="975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Corda</a:t>
            </a:r>
            <a:r>
              <a:rPr lang="zh-CN" altLang="en-US" sz="1400" dirty="0" smtClean="0"/>
              <a:t>节点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201416" y="4045268"/>
            <a:ext cx="975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Corda</a:t>
            </a:r>
            <a:r>
              <a:rPr lang="zh-CN" altLang="en-US" sz="1400" dirty="0" smtClean="0"/>
              <a:t>节点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067168" y="2009954"/>
            <a:ext cx="975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Corda</a:t>
            </a:r>
            <a:r>
              <a:rPr lang="zh-CN" altLang="en-US" sz="1400" dirty="0" smtClean="0"/>
              <a:t>节点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995959" y="4011156"/>
            <a:ext cx="975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Corda</a:t>
            </a:r>
            <a:r>
              <a:rPr lang="zh-CN" altLang="en-US" sz="1400" dirty="0" smtClean="0"/>
              <a:t>节点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734361" y="3275110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API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57343" y="36470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流程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22173" y="36380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合约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73933" y="4335701"/>
            <a:ext cx="839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bg1"/>
                </a:solidFill>
              </a:rPr>
              <a:t>CorDApp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3693" y="2338249"/>
            <a:ext cx="839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bg1"/>
                </a:solidFill>
              </a:rPr>
              <a:t>CorDApp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78229" y="4335701"/>
            <a:ext cx="839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bg1"/>
                </a:solidFill>
              </a:rPr>
              <a:t>CorDApp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43682" y="2324795"/>
            <a:ext cx="839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bg1"/>
                </a:solidFill>
              </a:rPr>
              <a:t>CorDApp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22179" y="465324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保险库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31929" y="264303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保险库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20624" y="46608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保险库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78229" y="26609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保险库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88630" y="2948524"/>
            <a:ext cx="101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bg1"/>
                </a:solidFill>
              </a:rPr>
              <a:t>Corda</a:t>
            </a:r>
            <a:r>
              <a:rPr lang="zh-CN" altLang="en-US" sz="1400" dirty="0" smtClean="0">
                <a:solidFill>
                  <a:schemeClr val="bg1"/>
                </a:solidFill>
              </a:rPr>
              <a:t>核心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80834" y="4977827"/>
            <a:ext cx="975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bg1"/>
                </a:solidFill>
              </a:rPr>
              <a:t>Corda</a:t>
            </a:r>
            <a:r>
              <a:rPr lang="zh-CN" altLang="en-US" sz="1400" dirty="0">
                <a:solidFill>
                  <a:schemeClr val="bg1"/>
                </a:solidFill>
              </a:rPr>
              <a:t>核心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91197" y="2968727"/>
            <a:ext cx="975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bg1"/>
                </a:solidFill>
              </a:rPr>
              <a:t>Corda</a:t>
            </a:r>
            <a:r>
              <a:rPr lang="zh-CN" altLang="en-US" sz="1400" dirty="0">
                <a:solidFill>
                  <a:schemeClr val="bg1"/>
                </a:solidFill>
              </a:rPr>
              <a:t>核</a:t>
            </a:r>
            <a:r>
              <a:rPr lang="zh-CN" altLang="en-US" sz="1400" dirty="0" smtClean="0">
                <a:solidFill>
                  <a:schemeClr val="bg1"/>
                </a:solidFill>
              </a:rPr>
              <a:t>心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78229" y="4958281"/>
            <a:ext cx="975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bg1"/>
                </a:solidFill>
              </a:rPr>
              <a:t>Corda</a:t>
            </a:r>
            <a:r>
              <a:rPr lang="zh-CN" altLang="en-US" sz="1400" dirty="0">
                <a:solidFill>
                  <a:schemeClr val="bg1"/>
                </a:solidFill>
              </a:rPr>
              <a:t>核</a:t>
            </a:r>
            <a:r>
              <a:rPr lang="zh-CN" altLang="en-US" sz="1400" dirty="0" smtClean="0">
                <a:solidFill>
                  <a:schemeClr val="bg1"/>
                </a:solidFill>
              </a:rPr>
              <a:t>心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15005" y="4407693"/>
            <a:ext cx="975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bg1"/>
                </a:solidFill>
              </a:rPr>
              <a:t>Corda</a:t>
            </a:r>
            <a:r>
              <a:rPr lang="zh-CN" altLang="en-US" sz="1400" dirty="0">
                <a:solidFill>
                  <a:schemeClr val="bg1"/>
                </a:solidFill>
              </a:rPr>
              <a:t>核</a:t>
            </a:r>
            <a:r>
              <a:rPr lang="zh-CN" altLang="en-US" sz="1400" dirty="0" smtClean="0">
                <a:solidFill>
                  <a:schemeClr val="bg1"/>
                </a:solidFill>
              </a:rPr>
              <a:t>心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03775" y="40534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保险库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29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10512" y="7256462"/>
            <a:ext cx="41148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62225" y="2162175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zh-CN" altLang="en-US" dirty="0" smtClean="0"/>
              <a:t>银行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62225" y="3076575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zh-CN" altLang="en-US" dirty="0" smtClean="0"/>
              <a:t>银行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71950" y="2162175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zh-CN" altLang="en-US" dirty="0" smtClean="0"/>
              <a:t>银行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71950" y="3076575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r>
              <a:rPr lang="zh-CN" altLang="en-US" dirty="0" smtClean="0"/>
              <a:t>银行</a:t>
            </a:r>
            <a:endParaRPr lang="en-US" dirty="0"/>
          </a:p>
        </p:txBody>
      </p:sp>
      <p:cxnSp>
        <p:nvCxnSpPr>
          <p:cNvPr id="8" name="Straight Connector 7"/>
          <p:cNvCxnSpPr>
            <a:stCxn id="2" idx="3"/>
            <a:endCxn id="6" idx="1"/>
          </p:cNvCxnSpPr>
          <p:nvPr/>
        </p:nvCxnSpPr>
        <p:spPr>
          <a:xfrm>
            <a:off x="3476625" y="2314575"/>
            <a:ext cx="69532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2"/>
            <a:endCxn id="7" idx="0"/>
          </p:cNvCxnSpPr>
          <p:nvPr/>
        </p:nvCxnSpPr>
        <p:spPr>
          <a:xfrm>
            <a:off x="3019425" y="2466975"/>
            <a:ext cx="1609725" cy="609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2"/>
            <a:endCxn id="5" idx="0"/>
          </p:cNvCxnSpPr>
          <p:nvPr/>
        </p:nvCxnSpPr>
        <p:spPr>
          <a:xfrm>
            <a:off x="3019425" y="2466975"/>
            <a:ext cx="0" cy="6096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1"/>
            <a:endCxn id="5" idx="3"/>
          </p:cNvCxnSpPr>
          <p:nvPr/>
        </p:nvCxnSpPr>
        <p:spPr>
          <a:xfrm flipH="1">
            <a:off x="3476625" y="3228975"/>
            <a:ext cx="695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0"/>
            <a:endCxn id="6" idx="2"/>
          </p:cNvCxnSpPr>
          <p:nvPr/>
        </p:nvCxnSpPr>
        <p:spPr>
          <a:xfrm flipV="1">
            <a:off x="4629150" y="2466975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0"/>
            <a:endCxn id="6" idx="2"/>
          </p:cNvCxnSpPr>
          <p:nvPr/>
        </p:nvCxnSpPr>
        <p:spPr>
          <a:xfrm flipV="1">
            <a:off x="3019425" y="2466975"/>
            <a:ext cx="1609725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334125" y="2162175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zh-CN" altLang="en-US" dirty="0" smtClean="0"/>
              <a:t>银行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6334125" y="3076575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zh-CN" altLang="en-US" dirty="0" smtClean="0"/>
              <a:t>银行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7943850" y="2162175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zh-CN" altLang="en-US" dirty="0" smtClean="0"/>
              <a:t>银行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943850" y="3076575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r>
              <a:rPr lang="zh-CN" altLang="en-US" dirty="0" smtClean="0"/>
              <a:t>银行</a:t>
            </a:r>
            <a:endParaRPr lang="en-US" dirty="0"/>
          </a:p>
        </p:txBody>
      </p:sp>
      <p:cxnSp>
        <p:nvCxnSpPr>
          <p:cNvPr id="83" name="Straight Connector 82"/>
          <p:cNvCxnSpPr>
            <a:stCxn id="79" idx="3"/>
            <a:endCxn id="81" idx="1"/>
          </p:cNvCxnSpPr>
          <p:nvPr/>
        </p:nvCxnSpPr>
        <p:spPr>
          <a:xfrm>
            <a:off x="7248525" y="2314575"/>
            <a:ext cx="695325" cy="0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9" idx="2"/>
            <a:endCxn id="82" idx="0"/>
          </p:cNvCxnSpPr>
          <p:nvPr/>
        </p:nvCxnSpPr>
        <p:spPr>
          <a:xfrm>
            <a:off x="6791325" y="2466975"/>
            <a:ext cx="1609725" cy="609600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9" idx="2"/>
            <a:endCxn id="80" idx="0"/>
          </p:cNvCxnSpPr>
          <p:nvPr/>
        </p:nvCxnSpPr>
        <p:spPr>
          <a:xfrm>
            <a:off x="6791325" y="2466975"/>
            <a:ext cx="0" cy="609600"/>
          </a:xfrm>
          <a:prstGeom prst="line">
            <a:avLst/>
          </a:prstGeom>
          <a:ln w="127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2" idx="1"/>
            <a:endCxn id="80" idx="3"/>
          </p:cNvCxnSpPr>
          <p:nvPr/>
        </p:nvCxnSpPr>
        <p:spPr>
          <a:xfrm flipH="1">
            <a:off x="7248525" y="3228975"/>
            <a:ext cx="695325" cy="0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2" idx="0"/>
            <a:endCxn id="81" idx="2"/>
          </p:cNvCxnSpPr>
          <p:nvPr/>
        </p:nvCxnSpPr>
        <p:spPr>
          <a:xfrm flipV="1">
            <a:off x="8401050" y="2466975"/>
            <a:ext cx="0" cy="609600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0" idx="0"/>
            <a:endCxn id="81" idx="2"/>
          </p:cNvCxnSpPr>
          <p:nvPr/>
        </p:nvCxnSpPr>
        <p:spPr>
          <a:xfrm flipV="1">
            <a:off x="6791325" y="2466975"/>
            <a:ext cx="1609725" cy="609600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138988" y="2619374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6334125" y="4175917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zh-CN" altLang="en-US" dirty="0" smtClean="0"/>
              <a:t>银行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6334125" y="5090317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zh-CN" altLang="en-US" dirty="0" smtClean="0"/>
              <a:t>银行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7943850" y="4175917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zh-CN" altLang="en-US" dirty="0" smtClean="0"/>
              <a:t>银行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7943850" y="5090317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r>
              <a:rPr lang="zh-CN" altLang="en-US" dirty="0" smtClean="0"/>
              <a:t>银行</a:t>
            </a:r>
            <a:endParaRPr lang="en-US" dirty="0"/>
          </a:p>
        </p:txBody>
      </p:sp>
      <p:cxnSp>
        <p:nvCxnSpPr>
          <p:cNvPr id="94" name="Straight Connector 93"/>
          <p:cNvCxnSpPr>
            <a:stCxn id="90" idx="3"/>
            <a:endCxn id="92" idx="1"/>
          </p:cNvCxnSpPr>
          <p:nvPr/>
        </p:nvCxnSpPr>
        <p:spPr>
          <a:xfrm>
            <a:off x="7248525" y="4328317"/>
            <a:ext cx="695325" cy="0"/>
          </a:xfrm>
          <a:prstGeom prst="line">
            <a:avLst/>
          </a:prstGeom>
          <a:ln w="127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0" idx="2"/>
            <a:endCxn id="93" idx="0"/>
          </p:cNvCxnSpPr>
          <p:nvPr/>
        </p:nvCxnSpPr>
        <p:spPr>
          <a:xfrm>
            <a:off x="6791325" y="4480717"/>
            <a:ext cx="1609725" cy="609600"/>
          </a:xfrm>
          <a:prstGeom prst="line">
            <a:avLst/>
          </a:prstGeom>
          <a:ln w="127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0" idx="2"/>
            <a:endCxn id="91" idx="0"/>
          </p:cNvCxnSpPr>
          <p:nvPr/>
        </p:nvCxnSpPr>
        <p:spPr>
          <a:xfrm>
            <a:off x="6791325" y="4480717"/>
            <a:ext cx="0" cy="609600"/>
          </a:xfrm>
          <a:prstGeom prst="line">
            <a:avLst/>
          </a:prstGeom>
          <a:ln w="12700" cmpd="dbl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3" idx="1"/>
            <a:endCxn id="91" idx="3"/>
          </p:cNvCxnSpPr>
          <p:nvPr/>
        </p:nvCxnSpPr>
        <p:spPr>
          <a:xfrm flipH="1">
            <a:off x="7248525" y="5242717"/>
            <a:ext cx="695325" cy="0"/>
          </a:xfrm>
          <a:prstGeom prst="line">
            <a:avLst/>
          </a:prstGeom>
          <a:ln w="127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3" idx="0"/>
            <a:endCxn id="92" idx="2"/>
          </p:cNvCxnSpPr>
          <p:nvPr/>
        </p:nvCxnSpPr>
        <p:spPr>
          <a:xfrm flipV="1">
            <a:off x="8401050" y="4480717"/>
            <a:ext cx="0" cy="609600"/>
          </a:xfrm>
          <a:prstGeom prst="line">
            <a:avLst/>
          </a:prstGeom>
          <a:ln w="127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1" idx="0"/>
            <a:endCxn id="92" idx="2"/>
          </p:cNvCxnSpPr>
          <p:nvPr/>
        </p:nvCxnSpPr>
        <p:spPr>
          <a:xfrm flipV="1">
            <a:off x="6791325" y="4480717"/>
            <a:ext cx="1609725" cy="609600"/>
          </a:xfrm>
          <a:prstGeom prst="line">
            <a:avLst/>
          </a:prstGeom>
          <a:ln w="127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7138988" y="4633116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867025" y="3533775"/>
            <a:ext cx="1901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银行间双向渠道：</a:t>
            </a:r>
            <a:r>
              <a:rPr lang="en-US" altLang="zh-CN" sz="1400" dirty="0" smtClean="0"/>
              <a:t>6</a:t>
            </a:r>
            <a:r>
              <a:rPr lang="zh-CN" altLang="en-US" sz="1400" dirty="0" smtClean="0"/>
              <a:t>条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88722" y="3526530"/>
            <a:ext cx="171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多向资金渠道：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条</a:t>
            </a:r>
            <a:endParaRPr 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509185" y="5547516"/>
            <a:ext cx="207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多向资金净额渠道：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条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7942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16036</TotalTime>
  <Words>448</Words>
  <Application>Microsoft Office PowerPoint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HSBC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charles.q.gao@hsbc.com.cn</dc:creator>
  <cp:keywords>INTERNAL</cp:keywords>
  <dc:description>INTERNAL</dc:description>
  <cp:lastModifiedBy>charles.q.gao@hsbc.com.cn</cp:lastModifiedBy>
  <cp:revision>20</cp:revision>
  <dcterms:created xsi:type="dcterms:W3CDTF">2018-02-08T10:18:09Z</dcterms:created>
  <dcterms:modified xsi:type="dcterms:W3CDTF">2018-02-21T11:34:12Z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INTERNAL</vt:lpwstr>
  </property>
  <property fmtid="{D5CDD505-2E9C-101B-9397-08002B2CF9AE}" pid="3" name="Source">
    <vt:lpwstr>Internal</vt:lpwstr>
  </property>
  <property fmtid="{D5CDD505-2E9C-101B-9397-08002B2CF9AE}" pid="4" name="Footers">
    <vt:lpwstr>Footers</vt:lpwstr>
  </property>
  <property fmtid="{D5CDD505-2E9C-101B-9397-08002B2CF9AE}" pid="5" name="DocClassification">
    <vt:lpwstr>CLAINTERN</vt:lpwstr>
  </property>
</Properties>
</file>