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4" r:id="rId4"/>
    <p:sldId id="257" r:id="rId5"/>
    <p:sldId id="260" r:id="rId6"/>
    <p:sldId id="261" r:id="rId7"/>
    <p:sldId id="262" r:id="rId8"/>
    <p:sldId id="265" r:id="rId9"/>
    <p:sldId id="266" r:id="rId10"/>
    <p:sldId id="264" r:id="rId11"/>
    <p:sldId id="273" r:id="rId12"/>
    <p:sldId id="258" r:id="rId13"/>
    <p:sldId id="263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4BC6-6429-4D11-BAA6-8CFDFC27982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A212-48B1-49AD-B99A-5C93B549D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4825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4BC6-6429-4D11-BAA6-8CFDFC27982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A212-48B1-49AD-B99A-5C93B549D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63258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4BC6-6429-4D11-BAA6-8CFDFC27982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A212-48B1-49AD-B99A-5C93B549D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15871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4BC6-6429-4D11-BAA6-8CFDFC27982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A212-48B1-49AD-B99A-5C93B549D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25295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4BC6-6429-4D11-BAA6-8CFDFC27982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A212-48B1-49AD-B99A-5C93B549D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47233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4BC6-6429-4D11-BAA6-8CFDFC27982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A212-48B1-49AD-B99A-5C93B549D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1899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4BC6-6429-4D11-BAA6-8CFDFC27982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A212-48B1-49AD-B99A-5C93B549D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7842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4BC6-6429-4D11-BAA6-8CFDFC27982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A212-48B1-49AD-B99A-5C93B549D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3598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4BC6-6429-4D11-BAA6-8CFDFC27982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A212-48B1-49AD-B99A-5C93B549D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02505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4BC6-6429-4D11-BAA6-8CFDFC27982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A212-48B1-49AD-B99A-5C93B549D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27751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4BC6-6429-4D11-BAA6-8CFDFC27982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A212-48B1-49AD-B99A-5C93B549D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3559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F4BC6-6429-4D11-BAA6-8CFDFC27982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2A212-48B1-49AD-B99A-5C93B549D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7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3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ounded Rectangle 92"/>
          <p:cNvSpPr/>
          <p:nvPr/>
        </p:nvSpPr>
        <p:spPr>
          <a:xfrm>
            <a:off x="4643114" y="3534938"/>
            <a:ext cx="4410418" cy="3182072"/>
          </a:xfrm>
          <a:prstGeom prst="roundRect">
            <a:avLst/>
          </a:prstGeom>
          <a:solidFill>
            <a:schemeClr val="accent6">
              <a:lumMod val="40000"/>
              <a:lumOff val="60000"/>
              <a:alpha val="40000"/>
            </a:schemeClr>
          </a:solidFill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23750" y="588995"/>
            <a:ext cx="4433024" cy="3133106"/>
          </a:xfrm>
          <a:prstGeom prst="roundRect">
            <a:avLst/>
          </a:prstGeom>
          <a:solidFill>
            <a:schemeClr val="accent6">
              <a:lumMod val="40000"/>
              <a:lumOff val="60000"/>
              <a:alpha val="40000"/>
            </a:schemeClr>
          </a:solidFill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Rounded Rectangle 176"/>
          <p:cNvSpPr/>
          <p:nvPr/>
        </p:nvSpPr>
        <p:spPr>
          <a:xfrm>
            <a:off x="2799068" y="1519680"/>
            <a:ext cx="3736598" cy="393339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12192000" cy="4661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>
          <a:xfrm>
            <a:off x="3902258" y="7460321"/>
            <a:ext cx="4114800" cy="365125"/>
          </a:xfrm>
        </p:spPr>
        <p:txBody>
          <a:bodyPr/>
          <a:lstStyle/>
          <a:p>
            <a:r>
              <a:rPr lang="en-US" dirty="0" smtClean="0"/>
              <a:t>RESTRICTED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81" y="1858538"/>
            <a:ext cx="786576" cy="68123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069" y="1705677"/>
            <a:ext cx="746400" cy="80589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066" y="2817587"/>
            <a:ext cx="746400" cy="80589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791" y="3639604"/>
            <a:ext cx="709022" cy="89185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617" y="4465555"/>
            <a:ext cx="709022" cy="891851"/>
          </a:xfrm>
          <a:prstGeom prst="rect">
            <a:avLst/>
          </a:prstGeom>
        </p:spPr>
      </p:pic>
      <p:cxnSp>
        <p:nvCxnSpPr>
          <p:cNvPr id="38" name="Curved Connector 37"/>
          <p:cNvCxnSpPr>
            <a:stCxn id="31" idx="3"/>
            <a:endCxn id="36" idx="0"/>
          </p:cNvCxnSpPr>
          <p:nvPr/>
        </p:nvCxnSpPr>
        <p:spPr>
          <a:xfrm>
            <a:off x="4477469" y="2108625"/>
            <a:ext cx="1551833" cy="1530979"/>
          </a:xfrm>
          <a:prstGeom prst="curvedConnector2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31" idx="2"/>
            <a:endCxn id="37" idx="0"/>
          </p:cNvCxnSpPr>
          <p:nvPr/>
        </p:nvCxnSpPr>
        <p:spPr>
          <a:xfrm rot="16200000" flipH="1">
            <a:off x="3643207" y="2972634"/>
            <a:ext cx="1953982" cy="1031859"/>
          </a:xfrm>
          <a:prstGeom prst="curvedConnector3">
            <a:avLst>
              <a:gd name="adj1" fmla="val 32879"/>
            </a:avLst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endCxn id="32" idx="3"/>
          </p:cNvCxnSpPr>
          <p:nvPr/>
        </p:nvCxnSpPr>
        <p:spPr>
          <a:xfrm rot="5400000">
            <a:off x="3601037" y="2727736"/>
            <a:ext cx="670228" cy="315370"/>
          </a:xfrm>
          <a:prstGeom prst="curvedConnector2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32" idx="2"/>
            <a:endCxn id="37" idx="1"/>
          </p:cNvCxnSpPr>
          <p:nvPr/>
        </p:nvCxnSpPr>
        <p:spPr>
          <a:xfrm rot="16200000" flipH="1">
            <a:off x="3449442" y="3579306"/>
            <a:ext cx="1287998" cy="1376351"/>
          </a:xfrm>
          <a:prstGeom prst="curvedConnector2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32" idx="3"/>
            <a:endCxn id="36" idx="1"/>
          </p:cNvCxnSpPr>
          <p:nvPr/>
        </p:nvCxnSpPr>
        <p:spPr>
          <a:xfrm>
            <a:off x="3778466" y="3220535"/>
            <a:ext cx="1896325" cy="86499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694610" y="1549371"/>
            <a:ext cx="1740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Blockchain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ATM network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3" name="Curved Connector 122"/>
          <p:cNvCxnSpPr>
            <a:stCxn id="36" idx="1"/>
            <a:endCxn id="37" idx="0"/>
          </p:cNvCxnSpPr>
          <p:nvPr/>
        </p:nvCxnSpPr>
        <p:spPr>
          <a:xfrm rot="10800000" flipV="1">
            <a:off x="5136129" y="4085529"/>
            <a:ext cx="538663" cy="380025"/>
          </a:xfrm>
          <a:prstGeom prst="curvedConnector2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232014" y="675996"/>
            <a:ext cx="174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Bank</a:t>
            </a:r>
            <a:endParaRPr lang="en-US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7975221" y="3629671"/>
            <a:ext cx="174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 Bank</a:t>
            </a:r>
            <a:endParaRPr lang="en-US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8" name="Elbow Connector 197"/>
          <p:cNvCxnSpPr>
            <a:stCxn id="23" idx="2"/>
            <a:endCxn id="32" idx="1"/>
          </p:cNvCxnSpPr>
          <p:nvPr/>
        </p:nvCxnSpPr>
        <p:spPr>
          <a:xfrm rot="16200000" flipH="1">
            <a:off x="1965334" y="2153802"/>
            <a:ext cx="680767" cy="1452697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200"/>
          <p:cNvCxnSpPr>
            <a:stCxn id="23" idx="3"/>
            <a:endCxn id="31" idx="1"/>
          </p:cNvCxnSpPr>
          <p:nvPr/>
        </p:nvCxnSpPr>
        <p:spPr>
          <a:xfrm flipV="1">
            <a:off x="1972657" y="2108625"/>
            <a:ext cx="1758412" cy="90528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2" name="Picture 2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747" y="5273260"/>
            <a:ext cx="910965" cy="788960"/>
          </a:xfrm>
          <a:prstGeom prst="rect">
            <a:avLst/>
          </a:prstGeom>
        </p:spPr>
      </p:pic>
      <p:cxnSp>
        <p:nvCxnSpPr>
          <p:cNvPr id="225" name="Elbow Connector 224"/>
          <p:cNvCxnSpPr>
            <a:stCxn id="37" idx="2"/>
          </p:cNvCxnSpPr>
          <p:nvPr/>
        </p:nvCxnSpPr>
        <p:spPr>
          <a:xfrm rot="16200000" flipH="1">
            <a:off x="6009819" y="4483714"/>
            <a:ext cx="374239" cy="2121621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36" idx="3"/>
            <a:endCxn id="212" idx="0"/>
          </p:cNvCxnSpPr>
          <p:nvPr/>
        </p:nvCxnSpPr>
        <p:spPr>
          <a:xfrm>
            <a:off x="6383813" y="4085530"/>
            <a:ext cx="1329417" cy="1187730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953" y="1566377"/>
            <a:ext cx="1337432" cy="11583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075995" y="746466"/>
            <a:ext cx="1513604" cy="55062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cxnSp>
        <p:nvCxnSpPr>
          <p:cNvPr id="53" name="Elbow Connector 52"/>
          <p:cNvCxnSpPr>
            <a:stCxn id="51" idx="3"/>
            <a:endCxn id="2" idx="2"/>
          </p:cNvCxnSpPr>
          <p:nvPr/>
        </p:nvCxnSpPr>
        <p:spPr>
          <a:xfrm flipV="1">
            <a:off x="8828385" y="1297094"/>
            <a:ext cx="2004412" cy="848438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31" idx="3"/>
            <a:endCxn id="51" idx="1"/>
          </p:cNvCxnSpPr>
          <p:nvPr/>
        </p:nvCxnSpPr>
        <p:spPr>
          <a:xfrm>
            <a:off x="4477469" y="2108625"/>
            <a:ext cx="3013484" cy="36907"/>
          </a:xfrm>
          <a:prstGeom prst="bentConnector3">
            <a:avLst>
              <a:gd name="adj1" fmla="val 3852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36" idx="0"/>
            <a:endCxn id="51" idx="1"/>
          </p:cNvCxnSpPr>
          <p:nvPr/>
        </p:nvCxnSpPr>
        <p:spPr>
          <a:xfrm rot="5400000" flipH="1" flipV="1">
            <a:off x="6013091" y="2161743"/>
            <a:ext cx="1494072" cy="1461651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endCxn id="51" idx="1"/>
          </p:cNvCxnSpPr>
          <p:nvPr/>
        </p:nvCxnSpPr>
        <p:spPr>
          <a:xfrm flipV="1">
            <a:off x="3786296" y="2145532"/>
            <a:ext cx="3704657" cy="1075003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37" idx="0"/>
            <a:endCxn id="51" idx="1"/>
          </p:cNvCxnSpPr>
          <p:nvPr/>
        </p:nvCxnSpPr>
        <p:spPr>
          <a:xfrm rot="5400000" flipH="1" flipV="1">
            <a:off x="5153529" y="2128132"/>
            <a:ext cx="2320023" cy="2354825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/>
          <p:nvPr/>
        </p:nvCxnSpPr>
        <p:spPr>
          <a:xfrm flipV="1">
            <a:off x="331415" y="5963949"/>
            <a:ext cx="959982" cy="9470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 flipV="1">
            <a:off x="331415" y="6395129"/>
            <a:ext cx="959982" cy="9470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41518" y="1537819"/>
            <a:ext cx="72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ATMP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7349379" y="6016571"/>
            <a:ext cx="72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ATMP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91397" y="5773798"/>
            <a:ext cx="532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http</a:t>
            </a:r>
            <a:endParaRPr lang="en-US" sz="16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291397" y="6191058"/>
            <a:ext cx="1820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Blockchain</a:t>
            </a:r>
            <a:r>
              <a:rPr lang="en-US" sz="1600" dirty="0" smtClean="0"/>
              <a:t> protocol</a:t>
            </a:r>
            <a:endParaRPr lang="en-US" sz="16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414306" y="1293368"/>
            <a:ext cx="150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Screen server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0" y="48395"/>
            <a:ext cx="134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Architecture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5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4661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>
          <a:xfrm>
            <a:off x="3902258" y="7460321"/>
            <a:ext cx="4114800" cy="365125"/>
          </a:xfrm>
        </p:spPr>
        <p:txBody>
          <a:bodyPr/>
          <a:lstStyle/>
          <a:p>
            <a:r>
              <a:rPr lang="en-US" dirty="0" smtClean="0"/>
              <a:t>RESTRICTED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60301"/>
            <a:ext cx="4657725" cy="2619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002" y="1622288"/>
            <a:ext cx="2019300" cy="12954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0" y="48395"/>
            <a:ext cx="19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Transaction record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979" y="1769925"/>
            <a:ext cx="3990975" cy="1000125"/>
          </a:xfrm>
          <a:prstGeom prst="rect">
            <a:avLst/>
          </a:prstGeom>
        </p:spPr>
      </p:pic>
      <p:cxnSp>
        <p:nvCxnSpPr>
          <p:cNvPr id="29" name="Curved Connector 28"/>
          <p:cNvCxnSpPr/>
          <p:nvPr/>
        </p:nvCxnSpPr>
        <p:spPr>
          <a:xfrm flipV="1">
            <a:off x="6902608" y="2530550"/>
            <a:ext cx="1560908" cy="26638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9806" y="4299142"/>
            <a:ext cx="9972675" cy="1419225"/>
          </a:xfrm>
          <a:prstGeom prst="rect">
            <a:avLst/>
          </a:prstGeom>
        </p:spPr>
      </p:pic>
      <p:cxnSp>
        <p:nvCxnSpPr>
          <p:cNvPr id="31" name="Curved Connector 30"/>
          <p:cNvCxnSpPr/>
          <p:nvPr/>
        </p:nvCxnSpPr>
        <p:spPr>
          <a:xfrm rot="5400000" flipH="1" flipV="1">
            <a:off x="3897746" y="3005896"/>
            <a:ext cx="3057317" cy="1190017"/>
          </a:xfrm>
          <a:prstGeom prst="curvedConnector3">
            <a:avLst>
              <a:gd name="adj1" fmla="val 10398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5400000" flipH="1" flipV="1">
            <a:off x="4321430" y="3491335"/>
            <a:ext cx="2743204" cy="533256"/>
          </a:xfrm>
          <a:prstGeom prst="curvedConnector3">
            <a:avLst>
              <a:gd name="adj1" fmla="val 9837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16200000" flipV="1">
            <a:off x="4975705" y="3564250"/>
            <a:ext cx="3057316" cy="73309"/>
          </a:xfrm>
          <a:prstGeom prst="curvedConnector3">
            <a:avLst>
              <a:gd name="adj1" fmla="val 88298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/>
          <p:nvPr/>
        </p:nvCxnSpPr>
        <p:spPr>
          <a:xfrm rot="16200000" flipV="1">
            <a:off x="5655454" y="3477554"/>
            <a:ext cx="2662495" cy="671566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19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4661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>
          <a:xfrm>
            <a:off x="3902258" y="7460321"/>
            <a:ext cx="4114800" cy="365125"/>
          </a:xfrm>
        </p:spPr>
        <p:txBody>
          <a:bodyPr/>
          <a:lstStyle/>
          <a:p>
            <a:r>
              <a:rPr lang="en-US" dirty="0" smtClean="0"/>
              <a:t>RESTRICTED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48395"/>
            <a:ext cx="252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Transaction confirmation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896" y="501924"/>
            <a:ext cx="112113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A transaction is created and broadcasted to the whole network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Each node verify the transaction’s signature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Each node put the verified transaction to a potential block locally. This block contains other transactions.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Each node compete to try resolving the mathematical problem of the potential block (find the </a:t>
            </a:r>
            <a:r>
              <a:rPr lang="en-US" sz="1400" dirty="0" err="1" smtClean="0"/>
              <a:t>Nounce</a:t>
            </a:r>
            <a:r>
              <a:rPr lang="en-US" sz="1400" dirty="0" smtClean="0"/>
              <a:t>).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The first node resolved the mathematical problem announce to the whole network of the new block.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Other nodes verify the block information, and add the new mined block to the local chain.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02235">
            <a:off x="2209080" y="2054255"/>
            <a:ext cx="1404087" cy="13673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6020" y="2520307"/>
            <a:ext cx="1232453" cy="43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Transaction created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1768473" y="2738990"/>
            <a:ext cx="636104" cy="6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911" y="2001857"/>
            <a:ext cx="1400175" cy="178117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8682531" y="1782891"/>
            <a:ext cx="2673626" cy="2349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Potential Block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790722" y="2269451"/>
            <a:ext cx="1003852" cy="3311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Prev_Hash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10019343" y="2269451"/>
            <a:ext cx="1108213" cy="3311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Time_stamp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8790722" y="2789468"/>
            <a:ext cx="1003852" cy="3311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Tx</a:t>
            </a:r>
            <a:r>
              <a:rPr lang="en-US" sz="1400" dirty="0" smtClean="0"/>
              <a:t> Hash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10019343" y="2789272"/>
            <a:ext cx="1003852" cy="3311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Nounce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8790722" y="3603257"/>
            <a:ext cx="498096" cy="3311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Tx</a:t>
            </a:r>
            <a:r>
              <a:rPr lang="en-US" sz="1400" dirty="0" smtClean="0"/>
              <a:t> 1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9366622" y="3603257"/>
            <a:ext cx="498096" cy="3311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Tx</a:t>
            </a:r>
            <a:r>
              <a:rPr lang="en-US" sz="1400" dirty="0" smtClean="0"/>
              <a:t> 2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9942522" y="3603257"/>
            <a:ext cx="498096" cy="3311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10513450" y="3596759"/>
            <a:ext cx="741003" cy="33117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New </a:t>
            </a:r>
            <a:r>
              <a:rPr lang="en-US" sz="1400" dirty="0" err="1" smtClean="0"/>
              <a:t>Tx</a:t>
            </a:r>
            <a:endParaRPr lang="en-US" sz="1400" dirty="0"/>
          </a:p>
        </p:txBody>
      </p:sp>
      <p:cxnSp>
        <p:nvCxnSpPr>
          <p:cNvPr id="18" name="Straight Connector 17"/>
          <p:cNvCxnSpPr>
            <a:endCxn id="25" idx="0"/>
          </p:cNvCxnSpPr>
          <p:nvPr/>
        </p:nvCxnSpPr>
        <p:spPr>
          <a:xfrm flipH="1">
            <a:off x="9039770" y="3120446"/>
            <a:ext cx="249048" cy="4828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7" idx="0"/>
          </p:cNvCxnSpPr>
          <p:nvPr/>
        </p:nvCxnSpPr>
        <p:spPr>
          <a:xfrm>
            <a:off x="9288818" y="3120446"/>
            <a:ext cx="326852" cy="4828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9" idx="0"/>
          </p:cNvCxnSpPr>
          <p:nvPr/>
        </p:nvCxnSpPr>
        <p:spPr>
          <a:xfrm>
            <a:off x="9288818" y="3120446"/>
            <a:ext cx="902752" cy="4828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2" idx="2"/>
          </p:cNvCxnSpPr>
          <p:nvPr/>
        </p:nvCxnSpPr>
        <p:spPr>
          <a:xfrm>
            <a:off x="9292648" y="3120642"/>
            <a:ext cx="1597509" cy="4761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318993" y="4426293"/>
            <a:ext cx="2673626" cy="2349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New block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27184" y="4912853"/>
            <a:ext cx="1003852" cy="3311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Prev_Hash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1655805" y="4912853"/>
            <a:ext cx="1108213" cy="3311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Time_stamp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427184" y="5432870"/>
            <a:ext cx="1003852" cy="3311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Tx</a:t>
            </a:r>
            <a:r>
              <a:rPr lang="en-US" sz="1400" dirty="0" smtClean="0"/>
              <a:t> Hash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1655805" y="5432674"/>
            <a:ext cx="1003852" cy="33117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Nounce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427184" y="6246659"/>
            <a:ext cx="498096" cy="3311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Tx</a:t>
            </a:r>
            <a:r>
              <a:rPr lang="en-US" sz="1400" dirty="0" smtClean="0"/>
              <a:t> 1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1003084" y="6246659"/>
            <a:ext cx="498096" cy="3311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Tx</a:t>
            </a:r>
            <a:r>
              <a:rPr lang="en-US" sz="1400" dirty="0" smtClean="0"/>
              <a:t> 2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1578984" y="6246659"/>
            <a:ext cx="498096" cy="3311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2149912" y="6250794"/>
            <a:ext cx="741003" cy="33117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New </a:t>
            </a:r>
            <a:r>
              <a:rPr lang="en-US" sz="1400" dirty="0" err="1" smtClean="0"/>
              <a:t>Tx</a:t>
            </a:r>
            <a:endParaRPr lang="en-US" sz="1400" dirty="0"/>
          </a:p>
        </p:txBody>
      </p:sp>
      <p:cxnSp>
        <p:nvCxnSpPr>
          <p:cNvPr id="48" name="Straight Connector 47"/>
          <p:cNvCxnSpPr>
            <a:endCxn id="44" idx="0"/>
          </p:cNvCxnSpPr>
          <p:nvPr/>
        </p:nvCxnSpPr>
        <p:spPr>
          <a:xfrm flipH="1">
            <a:off x="676232" y="5763848"/>
            <a:ext cx="249048" cy="4828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45" idx="0"/>
          </p:cNvCxnSpPr>
          <p:nvPr/>
        </p:nvCxnSpPr>
        <p:spPr>
          <a:xfrm>
            <a:off x="925280" y="5763848"/>
            <a:ext cx="326852" cy="4828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6" idx="0"/>
          </p:cNvCxnSpPr>
          <p:nvPr/>
        </p:nvCxnSpPr>
        <p:spPr>
          <a:xfrm>
            <a:off x="925280" y="5763848"/>
            <a:ext cx="902752" cy="4828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2"/>
          </p:cNvCxnSpPr>
          <p:nvPr/>
        </p:nvCxnSpPr>
        <p:spPr>
          <a:xfrm>
            <a:off x="929110" y="5764044"/>
            <a:ext cx="1597509" cy="4761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3652685" y="4580130"/>
            <a:ext cx="1446782" cy="850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New block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02235">
            <a:off x="5393956" y="5222110"/>
            <a:ext cx="1404087" cy="1367331"/>
          </a:xfrm>
          <a:prstGeom prst="rect">
            <a:avLst/>
          </a:prstGeom>
        </p:spPr>
      </p:pic>
      <p:sp>
        <p:nvSpPr>
          <p:cNvPr id="54" name="Rounded Rectangle 53"/>
          <p:cNvSpPr/>
          <p:nvPr/>
        </p:nvSpPr>
        <p:spPr>
          <a:xfrm>
            <a:off x="7373604" y="4443776"/>
            <a:ext cx="1446782" cy="120428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Block 1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729754" y="4939116"/>
            <a:ext cx="925146" cy="247622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/>
              <a:t>Prev_Hash</a:t>
            </a:r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7725316" y="5336536"/>
            <a:ext cx="929583" cy="218249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/>
              <a:t>Tx</a:t>
            </a:r>
            <a:r>
              <a:rPr lang="en-US" sz="1200" dirty="0" smtClean="0"/>
              <a:t> Hash</a:t>
            </a:r>
            <a:endParaRPr lang="en-US" sz="1200" dirty="0"/>
          </a:p>
        </p:txBody>
      </p:sp>
      <p:sp>
        <p:nvSpPr>
          <p:cNvPr id="69" name="Rounded Rectangle 68"/>
          <p:cNvSpPr/>
          <p:nvPr/>
        </p:nvSpPr>
        <p:spPr>
          <a:xfrm>
            <a:off x="8925430" y="4653886"/>
            <a:ext cx="1446782" cy="120428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Block 1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9281580" y="5149226"/>
            <a:ext cx="925146" cy="247622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/>
              <a:t>Prev_Hash</a:t>
            </a:r>
            <a:endParaRPr lang="en-US" sz="1200" dirty="0"/>
          </a:p>
        </p:txBody>
      </p:sp>
      <p:sp>
        <p:nvSpPr>
          <p:cNvPr id="71" name="Rectangle 70"/>
          <p:cNvSpPr/>
          <p:nvPr/>
        </p:nvSpPr>
        <p:spPr>
          <a:xfrm>
            <a:off x="9277142" y="5546646"/>
            <a:ext cx="929583" cy="218249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/>
              <a:t>Tx</a:t>
            </a:r>
            <a:r>
              <a:rPr lang="en-US" sz="1200" dirty="0" smtClean="0"/>
              <a:t> Hash</a:t>
            </a:r>
            <a:endParaRPr lang="en-US" sz="1200" dirty="0"/>
          </a:p>
        </p:txBody>
      </p:sp>
      <p:sp>
        <p:nvSpPr>
          <p:cNvPr id="72" name="Rounded Rectangle 71"/>
          <p:cNvSpPr/>
          <p:nvPr/>
        </p:nvSpPr>
        <p:spPr>
          <a:xfrm>
            <a:off x="10477256" y="4915610"/>
            <a:ext cx="1446782" cy="12042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New block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10833406" y="5410950"/>
            <a:ext cx="925146" cy="24762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/>
              <a:t>Prev_Hash</a:t>
            </a:r>
            <a:endParaRPr lang="en-US" sz="1200" dirty="0"/>
          </a:p>
        </p:txBody>
      </p:sp>
      <p:sp>
        <p:nvSpPr>
          <p:cNvPr id="74" name="Rectangle 73"/>
          <p:cNvSpPr/>
          <p:nvPr/>
        </p:nvSpPr>
        <p:spPr>
          <a:xfrm>
            <a:off x="10828968" y="5808370"/>
            <a:ext cx="929583" cy="21824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/>
              <a:t>Tx</a:t>
            </a:r>
            <a:r>
              <a:rPr lang="en-US" sz="1200" dirty="0" smtClean="0"/>
              <a:t> Hash</a:t>
            </a:r>
            <a:endParaRPr lang="en-US" sz="1200" dirty="0"/>
          </a:p>
        </p:txBody>
      </p:sp>
      <p:cxnSp>
        <p:nvCxnSpPr>
          <p:cNvPr id="76" name="Straight Connector 75"/>
          <p:cNvCxnSpPr>
            <a:stCxn id="58" idx="3"/>
            <a:endCxn id="70" idx="1"/>
          </p:cNvCxnSpPr>
          <p:nvPr/>
        </p:nvCxnSpPr>
        <p:spPr>
          <a:xfrm flipV="1">
            <a:off x="8654899" y="5273037"/>
            <a:ext cx="626681" cy="172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1" idx="3"/>
            <a:endCxn id="73" idx="1"/>
          </p:cNvCxnSpPr>
          <p:nvPr/>
        </p:nvCxnSpPr>
        <p:spPr>
          <a:xfrm flipV="1">
            <a:off x="10206725" y="5534761"/>
            <a:ext cx="626681" cy="121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2" idx="3"/>
          </p:cNvCxnSpPr>
          <p:nvPr/>
        </p:nvCxnSpPr>
        <p:spPr>
          <a:xfrm>
            <a:off x="5099467" y="5005628"/>
            <a:ext cx="623872" cy="59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489316" y="1919126"/>
            <a:ext cx="450408" cy="45040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4807624" y="1916984"/>
            <a:ext cx="450408" cy="45040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8234471" y="1912460"/>
            <a:ext cx="450408" cy="45040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489316" y="4134868"/>
            <a:ext cx="450408" cy="45040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4945750" y="4134868"/>
            <a:ext cx="450408" cy="45040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8234471" y="4134868"/>
            <a:ext cx="450408" cy="45040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5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521" y="1258326"/>
            <a:ext cx="1467672" cy="9551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961" y="2307061"/>
            <a:ext cx="1467672" cy="9551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961" y="3336761"/>
            <a:ext cx="1467672" cy="9551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961" y="4406264"/>
            <a:ext cx="1467672" cy="955152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9209314" y="555331"/>
            <a:ext cx="0" cy="619593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0" y="0"/>
            <a:ext cx="12192000" cy="4661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832689" y="86284"/>
            <a:ext cx="149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Open account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1519210" y="218340"/>
            <a:ext cx="18957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519211" y="280343"/>
            <a:ext cx="18957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524785" y="339964"/>
            <a:ext cx="18957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>
          <a:xfrm>
            <a:off x="3902258" y="7460321"/>
            <a:ext cx="4114800" cy="365125"/>
          </a:xfrm>
        </p:spPr>
        <p:txBody>
          <a:bodyPr/>
          <a:lstStyle/>
          <a:p>
            <a:r>
              <a:rPr lang="en-US" dirty="0" smtClean="0"/>
              <a:t>RESTRICTED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96" y="700981"/>
            <a:ext cx="2038350" cy="16954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908" y="3705993"/>
            <a:ext cx="2190750" cy="17240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928" y="700981"/>
            <a:ext cx="2286000" cy="16573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4496" y="2823575"/>
            <a:ext cx="1714500" cy="136207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0" y="48395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Please select a bank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59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521" y="1258326"/>
            <a:ext cx="1467672" cy="9551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961" y="2307061"/>
            <a:ext cx="1467672" cy="9551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961" y="3336761"/>
            <a:ext cx="1467672" cy="9551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961" y="4406264"/>
            <a:ext cx="1467672" cy="955152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9209314" y="555331"/>
            <a:ext cx="0" cy="619593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0" y="0"/>
            <a:ext cx="12192000" cy="4661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832689" y="86284"/>
            <a:ext cx="149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Open account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1519210" y="218340"/>
            <a:ext cx="18957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519211" y="280343"/>
            <a:ext cx="18957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524785" y="339964"/>
            <a:ext cx="18957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>
          <a:xfrm>
            <a:off x="3902258" y="7460321"/>
            <a:ext cx="4114800" cy="365125"/>
          </a:xfrm>
        </p:spPr>
        <p:txBody>
          <a:bodyPr/>
          <a:lstStyle/>
          <a:p>
            <a:r>
              <a:rPr lang="en-US" dirty="0" smtClean="0"/>
              <a:t>RESTRICTED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927" y="2213478"/>
            <a:ext cx="3810326" cy="247973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0" y="48395"/>
            <a:ext cx="206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new card is added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70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521" y="1258326"/>
            <a:ext cx="1467672" cy="9551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961" y="2307061"/>
            <a:ext cx="1467672" cy="9551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961" y="3336761"/>
            <a:ext cx="1467672" cy="9551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961" y="4406264"/>
            <a:ext cx="1467672" cy="955152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9209314" y="555331"/>
            <a:ext cx="0" cy="619593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0" y="0"/>
            <a:ext cx="12192000" cy="4661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832689" y="86284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Withdraw cash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1519210" y="218340"/>
            <a:ext cx="18957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519211" y="280343"/>
            <a:ext cx="18957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524785" y="339964"/>
            <a:ext cx="18957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>
          <a:xfrm>
            <a:off x="3902258" y="7460321"/>
            <a:ext cx="4114800" cy="365125"/>
          </a:xfrm>
        </p:spPr>
        <p:txBody>
          <a:bodyPr/>
          <a:lstStyle/>
          <a:p>
            <a:r>
              <a:rPr lang="en-US" dirty="0" smtClean="0"/>
              <a:t>RESTRICTED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48395"/>
            <a:ext cx="14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Bank network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303" y="2213478"/>
            <a:ext cx="1066800" cy="92392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074" y="2213477"/>
            <a:ext cx="1066800" cy="92392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303" y="4072014"/>
            <a:ext cx="1066800" cy="92392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074" y="3959915"/>
            <a:ext cx="1066800" cy="923925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3" idx="3"/>
            <a:endCxn id="50" idx="1"/>
          </p:cNvCxnSpPr>
          <p:nvPr/>
        </p:nvCxnSpPr>
        <p:spPr>
          <a:xfrm flipV="1">
            <a:off x="2994103" y="2675440"/>
            <a:ext cx="110397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" idx="3"/>
            <a:endCxn id="53" idx="0"/>
          </p:cNvCxnSpPr>
          <p:nvPr/>
        </p:nvCxnSpPr>
        <p:spPr>
          <a:xfrm>
            <a:off x="2994103" y="2675441"/>
            <a:ext cx="1637371" cy="1284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0" idx="2"/>
            <a:endCxn id="53" idx="0"/>
          </p:cNvCxnSpPr>
          <p:nvPr/>
        </p:nvCxnSpPr>
        <p:spPr>
          <a:xfrm>
            <a:off x="4631474" y="3137402"/>
            <a:ext cx="0" cy="822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1" idx="3"/>
            <a:endCxn id="53" idx="1"/>
          </p:cNvCxnSpPr>
          <p:nvPr/>
        </p:nvCxnSpPr>
        <p:spPr>
          <a:xfrm flipV="1">
            <a:off x="2994103" y="4421878"/>
            <a:ext cx="1103971" cy="112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" idx="2"/>
            <a:endCxn id="51" idx="0"/>
          </p:cNvCxnSpPr>
          <p:nvPr/>
        </p:nvCxnSpPr>
        <p:spPr>
          <a:xfrm>
            <a:off x="2460703" y="3137403"/>
            <a:ext cx="0" cy="934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1" idx="0"/>
            <a:endCxn id="50" idx="1"/>
          </p:cNvCxnSpPr>
          <p:nvPr/>
        </p:nvCxnSpPr>
        <p:spPr>
          <a:xfrm flipV="1">
            <a:off x="2460703" y="2675440"/>
            <a:ext cx="1637371" cy="1396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4661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>
          <a:xfrm>
            <a:off x="3902258" y="7460321"/>
            <a:ext cx="4114800" cy="365125"/>
          </a:xfrm>
        </p:spPr>
        <p:txBody>
          <a:bodyPr/>
          <a:lstStyle/>
          <a:p>
            <a:r>
              <a:rPr lang="en-US" dirty="0" smtClean="0"/>
              <a:t>RESTRICTED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48395"/>
            <a:ext cx="13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Assumptions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273" y="839755"/>
            <a:ext cx="11615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Every ATM is always online, have enough money inside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blockchain</a:t>
            </a:r>
            <a:r>
              <a:rPr lang="en-US" dirty="0" smtClean="0"/>
              <a:t> ATM network is using its own currency “ETH”, its exchange rate with HKD is always 1:1 as an agreement between all member banks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9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loud 79"/>
          <p:cNvSpPr/>
          <p:nvPr/>
        </p:nvSpPr>
        <p:spPr>
          <a:xfrm>
            <a:off x="3147842" y="1081961"/>
            <a:ext cx="6108604" cy="4645304"/>
          </a:xfrm>
          <a:prstGeom prst="cloud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12192000" cy="4661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>
          <a:xfrm>
            <a:off x="3902258" y="7460321"/>
            <a:ext cx="4114800" cy="365125"/>
          </a:xfrm>
        </p:spPr>
        <p:txBody>
          <a:bodyPr/>
          <a:lstStyle/>
          <a:p>
            <a:r>
              <a:rPr lang="en-US" dirty="0" smtClean="0"/>
              <a:t>RESTRICTED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4839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As 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07" y="839497"/>
            <a:ext cx="469643" cy="507079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8" y="2528665"/>
            <a:ext cx="469643" cy="507079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18" y="4309009"/>
            <a:ext cx="469643" cy="507079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10" y="5958549"/>
            <a:ext cx="469643" cy="507079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54" y="574881"/>
            <a:ext cx="469643" cy="507079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88" y="5865578"/>
            <a:ext cx="459217" cy="631914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9636" y="559162"/>
            <a:ext cx="419099" cy="695427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9289" y="2704166"/>
            <a:ext cx="446125" cy="561163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743" y="5727265"/>
            <a:ext cx="459217" cy="631914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2151" y="1190291"/>
            <a:ext cx="653263" cy="593331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9289" y="4282246"/>
            <a:ext cx="459217" cy="631914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8929" y="5663507"/>
            <a:ext cx="419099" cy="695427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2866" y="1924414"/>
            <a:ext cx="2343150" cy="162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5506" y="1905905"/>
            <a:ext cx="2219325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2393" y="3642419"/>
            <a:ext cx="1743075" cy="1447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4901" y="1320162"/>
            <a:ext cx="1154962" cy="120850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01189" y="4129955"/>
            <a:ext cx="1154962" cy="120850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26770" y="1586160"/>
            <a:ext cx="1154962" cy="120850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26770" y="4108634"/>
            <a:ext cx="1154962" cy="1208503"/>
          </a:xfrm>
          <a:prstGeom prst="rect">
            <a:avLst/>
          </a:prstGeom>
        </p:spPr>
      </p:pic>
      <p:cxnSp>
        <p:nvCxnSpPr>
          <p:cNvPr id="31" name="Straight Connector 30"/>
          <p:cNvCxnSpPr>
            <a:stCxn id="6" idx="2"/>
            <a:endCxn id="25" idx="1"/>
          </p:cNvCxnSpPr>
          <p:nvPr/>
        </p:nvCxnSpPr>
        <p:spPr>
          <a:xfrm>
            <a:off x="574429" y="1346576"/>
            <a:ext cx="790472" cy="577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2"/>
            <a:endCxn id="25" idx="0"/>
          </p:cNvCxnSpPr>
          <p:nvPr/>
        </p:nvCxnSpPr>
        <p:spPr>
          <a:xfrm>
            <a:off x="1599376" y="1081960"/>
            <a:ext cx="343006" cy="238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" idx="3"/>
            <a:endCxn id="25" idx="2"/>
          </p:cNvCxnSpPr>
          <p:nvPr/>
        </p:nvCxnSpPr>
        <p:spPr>
          <a:xfrm flipV="1">
            <a:off x="903361" y="2528665"/>
            <a:ext cx="1039021" cy="253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3"/>
            <a:endCxn id="27" idx="1"/>
          </p:cNvCxnSpPr>
          <p:nvPr/>
        </p:nvCxnSpPr>
        <p:spPr>
          <a:xfrm>
            <a:off x="679661" y="4562549"/>
            <a:ext cx="821528" cy="171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27" idx="2"/>
          </p:cNvCxnSpPr>
          <p:nvPr/>
        </p:nvCxnSpPr>
        <p:spPr>
          <a:xfrm flipV="1">
            <a:off x="1471053" y="5338458"/>
            <a:ext cx="607617" cy="873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7" idx="3"/>
            <a:endCxn id="12" idx="0"/>
          </p:cNvCxnSpPr>
          <p:nvPr/>
        </p:nvCxnSpPr>
        <p:spPr>
          <a:xfrm>
            <a:off x="2656151" y="4734207"/>
            <a:ext cx="488146" cy="1131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9" idx="0"/>
            <a:endCxn id="13" idx="2"/>
          </p:cNvCxnSpPr>
          <p:nvPr/>
        </p:nvCxnSpPr>
        <p:spPr>
          <a:xfrm flipH="1" flipV="1">
            <a:off x="9209186" y="1254589"/>
            <a:ext cx="695065" cy="331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9" idx="3"/>
            <a:endCxn id="18" idx="2"/>
          </p:cNvCxnSpPr>
          <p:nvPr/>
        </p:nvCxnSpPr>
        <p:spPr>
          <a:xfrm flipV="1">
            <a:off x="10481732" y="1783622"/>
            <a:ext cx="757051" cy="406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9" idx="2"/>
            <a:endCxn id="15" idx="1"/>
          </p:cNvCxnSpPr>
          <p:nvPr/>
        </p:nvCxnSpPr>
        <p:spPr>
          <a:xfrm>
            <a:off x="9904251" y="2794663"/>
            <a:ext cx="1215038" cy="190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0" idx="3"/>
            <a:endCxn id="20" idx="1"/>
          </p:cNvCxnSpPr>
          <p:nvPr/>
        </p:nvCxnSpPr>
        <p:spPr>
          <a:xfrm flipV="1">
            <a:off x="10481732" y="4598203"/>
            <a:ext cx="637557" cy="114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0" idx="2"/>
            <a:endCxn id="22" idx="0"/>
          </p:cNvCxnSpPr>
          <p:nvPr/>
        </p:nvCxnSpPr>
        <p:spPr>
          <a:xfrm>
            <a:off x="9904251" y="5317137"/>
            <a:ext cx="864228" cy="346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6" idx="0"/>
            <a:endCxn id="30" idx="1"/>
          </p:cNvCxnSpPr>
          <p:nvPr/>
        </p:nvCxnSpPr>
        <p:spPr>
          <a:xfrm flipV="1">
            <a:off x="8576352" y="4712886"/>
            <a:ext cx="750418" cy="1014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592786" y="4169316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……</a:t>
            </a:r>
            <a:endParaRPr lang="en-US" sz="2800" dirty="0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35144" y="2422750"/>
            <a:ext cx="948121" cy="603831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53685" y="2400580"/>
            <a:ext cx="948121" cy="60717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29648" y="4306426"/>
            <a:ext cx="904643" cy="568633"/>
          </a:xfrm>
          <a:prstGeom prst="rect">
            <a:avLst/>
          </a:prstGeom>
        </p:spPr>
      </p:pic>
      <p:cxnSp>
        <p:nvCxnSpPr>
          <p:cNvPr id="87" name="Straight Connector 86"/>
          <p:cNvCxnSpPr>
            <a:stCxn id="25" idx="3"/>
          </p:cNvCxnSpPr>
          <p:nvPr/>
        </p:nvCxnSpPr>
        <p:spPr>
          <a:xfrm>
            <a:off x="2519863" y="1924414"/>
            <a:ext cx="1089519" cy="435325"/>
          </a:xfrm>
          <a:prstGeom prst="line">
            <a:avLst/>
          </a:prstGeom>
          <a:ln w="635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2430170" y="3642419"/>
            <a:ext cx="943735" cy="564668"/>
          </a:xfrm>
          <a:prstGeom prst="line">
            <a:avLst/>
          </a:prstGeom>
          <a:ln w="635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8999636" y="2142077"/>
            <a:ext cx="556848" cy="280673"/>
          </a:xfrm>
          <a:prstGeom prst="line">
            <a:avLst/>
          </a:prstGeom>
          <a:ln w="635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30" idx="0"/>
          </p:cNvCxnSpPr>
          <p:nvPr/>
        </p:nvCxnSpPr>
        <p:spPr>
          <a:xfrm>
            <a:off x="8999636" y="3682151"/>
            <a:ext cx="904615" cy="426483"/>
          </a:xfrm>
          <a:prstGeom prst="line">
            <a:avLst/>
          </a:prstGeom>
          <a:ln w="635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97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4661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>
          <a:xfrm>
            <a:off x="3902258" y="7460321"/>
            <a:ext cx="4114800" cy="365125"/>
          </a:xfrm>
        </p:spPr>
        <p:txBody>
          <a:bodyPr/>
          <a:lstStyle/>
          <a:p>
            <a:r>
              <a:rPr lang="en-US" dirty="0" smtClean="0"/>
              <a:t>RESTRICTED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48395"/>
            <a:ext cx="1692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With </a:t>
            </a:r>
            <a:r>
              <a:rPr lang="en-US" dirty="0" err="1" smtClean="0">
                <a:solidFill>
                  <a:schemeClr val="bg1"/>
                </a:solidFill>
              </a:rPr>
              <a:t>blockchain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423" y="2425156"/>
            <a:ext cx="469643" cy="507079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709" y="1772262"/>
            <a:ext cx="469643" cy="507079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192" y="3494084"/>
            <a:ext cx="469643" cy="507079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137" y="5860036"/>
            <a:ext cx="469643" cy="507079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685" y="583792"/>
            <a:ext cx="469643" cy="507079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290" y="4350514"/>
            <a:ext cx="459217" cy="631914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8332" y="799112"/>
            <a:ext cx="419099" cy="695427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8332" y="2651653"/>
            <a:ext cx="446125" cy="561163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009" y="6017194"/>
            <a:ext cx="459217" cy="631914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3343" y="1865166"/>
            <a:ext cx="653263" cy="593331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8333" y="3747624"/>
            <a:ext cx="459217" cy="631914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876" y="4572297"/>
            <a:ext cx="419099" cy="695427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54" name="Straight Connector 53"/>
          <p:cNvCxnSpPr>
            <a:stCxn id="7" idx="3"/>
            <a:endCxn id="18" idx="1"/>
          </p:cNvCxnSpPr>
          <p:nvPr/>
        </p:nvCxnSpPr>
        <p:spPr>
          <a:xfrm>
            <a:off x="4521352" y="2025802"/>
            <a:ext cx="3051991" cy="136030"/>
          </a:xfrm>
          <a:prstGeom prst="line">
            <a:avLst/>
          </a:prstGeom>
          <a:ln w="38100" cmpd="thickThin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0" idx="3"/>
            <a:endCxn id="13" idx="1"/>
          </p:cNvCxnSpPr>
          <p:nvPr/>
        </p:nvCxnSpPr>
        <p:spPr>
          <a:xfrm>
            <a:off x="4606328" y="837332"/>
            <a:ext cx="4432004" cy="309494"/>
          </a:xfrm>
          <a:prstGeom prst="line">
            <a:avLst/>
          </a:prstGeom>
          <a:ln w="38100" cmpd="thickThin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8" idx="2"/>
            <a:endCxn id="22" idx="0"/>
          </p:cNvCxnSpPr>
          <p:nvPr/>
        </p:nvCxnSpPr>
        <p:spPr>
          <a:xfrm flipH="1">
            <a:off x="7690426" y="2458497"/>
            <a:ext cx="209549" cy="2113800"/>
          </a:xfrm>
          <a:prstGeom prst="line">
            <a:avLst/>
          </a:prstGeom>
          <a:ln w="38100" cmpd="thickThin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3"/>
            <a:endCxn id="15" idx="1"/>
          </p:cNvCxnSpPr>
          <p:nvPr/>
        </p:nvCxnSpPr>
        <p:spPr>
          <a:xfrm>
            <a:off x="8226606" y="2161832"/>
            <a:ext cx="811726" cy="770403"/>
          </a:xfrm>
          <a:prstGeom prst="line">
            <a:avLst/>
          </a:prstGeom>
          <a:ln w="38100" cmpd="thickThin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5" idx="2"/>
            <a:endCxn id="20" idx="0"/>
          </p:cNvCxnSpPr>
          <p:nvPr/>
        </p:nvCxnSpPr>
        <p:spPr>
          <a:xfrm>
            <a:off x="9261395" y="3212816"/>
            <a:ext cx="6547" cy="534808"/>
          </a:xfrm>
          <a:prstGeom prst="line">
            <a:avLst/>
          </a:prstGeom>
          <a:ln w="38100" cmpd="thickThin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0" idx="2"/>
            <a:endCxn id="22" idx="3"/>
          </p:cNvCxnSpPr>
          <p:nvPr/>
        </p:nvCxnSpPr>
        <p:spPr>
          <a:xfrm flipH="1">
            <a:off x="7899975" y="4379538"/>
            <a:ext cx="1367967" cy="540473"/>
          </a:xfrm>
          <a:prstGeom prst="line">
            <a:avLst/>
          </a:prstGeom>
          <a:ln w="38100" cmpd="thickThin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9" idx="3"/>
            <a:endCxn id="16" idx="1"/>
          </p:cNvCxnSpPr>
          <p:nvPr/>
        </p:nvCxnSpPr>
        <p:spPr>
          <a:xfrm>
            <a:off x="4260780" y="6113576"/>
            <a:ext cx="3806229" cy="219575"/>
          </a:xfrm>
          <a:prstGeom prst="line">
            <a:avLst/>
          </a:prstGeom>
          <a:ln w="38100" cmpd="thickThin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2" idx="3"/>
            <a:endCxn id="22" idx="1"/>
          </p:cNvCxnSpPr>
          <p:nvPr/>
        </p:nvCxnSpPr>
        <p:spPr>
          <a:xfrm>
            <a:off x="4371507" y="4666471"/>
            <a:ext cx="3109369" cy="253540"/>
          </a:xfrm>
          <a:prstGeom prst="line">
            <a:avLst/>
          </a:prstGeom>
          <a:ln w="38100" cmpd="thickThin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2" idx="2"/>
            <a:endCxn id="9" idx="0"/>
          </p:cNvCxnSpPr>
          <p:nvPr/>
        </p:nvCxnSpPr>
        <p:spPr>
          <a:xfrm flipH="1">
            <a:off x="4025959" y="4982428"/>
            <a:ext cx="115940" cy="877608"/>
          </a:xfrm>
          <a:prstGeom prst="line">
            <a:avLst/>
          </a:prstGeom>
          <a:ln w="38100" cmpd="thickThin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" idx="3"/>
            <a:endCxn id="12" idx="0"/>
          </p:cNvCxnSpPr>
          <p:nvPr/>
        </p:nvCxnSpPr>
        <p:spPr>
          <a:xfrm>
            <a:off x="2991835" y="3747624"/>
            <a:ext cx="1150064" cy="602890"/>
          </a:xfrm>
          <a:prstGeom prst="line">
            <a:avLst/>
          </a:prstGeom>
          <a:ln w="38100" cmpd="thickThin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" idx="2"/>
            <a:endCxn id="12" idx="0"/>
          </p:cNvCxnSpPr>
          <p:nvPr/>
        </p:nvCxnSpPr>
        <p:spPr>
          <a:xfrm flipH="1">
            <a:off x="4141899" y="2279341"/>
            <a:ext cx="144632" cy="2071173"/>
          </a:xfrm>
          <a:prstGeom prst="line">
            <a:avLst/>
          </a:prstGeom>
          <a:ln w="38100" cmpd="thickThin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" idx="2"/>
            <a:endCxn id="6" idx="3"/>
          </p:cNvCxnSpPr>
          <p:nvPr/>
        </p:nvCxnSpPr>
        <p:spPr>
          <a:xfrm flipH="1">
            <a:off x="3119066" y="2279341"/>
            <a:ext cx="1167465" cy="399355"/>
          </a:xfrm>
          <a:prstGeom prst="line">
            <a:avLst/>
          </a:prstGeom>
          <a:ln w="38100" cmpd="thickThin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" idx="0"/>
            <a:endCxn id="6" idx="2"/>
          </p:cNvCxnSpPr>
          <p:nvPr/>
        </p:nvCxnSpPr>
        <p:spPr>
          <a:xfrm flipV="1">
            <a:off x="2757014" y="2932235"/>
            <a:ext cx="127231" cy="561849"/>
          </a:xfrm>
          <a:prstGeom prst="line">
            <a:avLst/>
          </a:prstGeom>
          <a:ln w="38100" cmpd="thickThin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7" idx="0"/>
            <a:endCxn id="10" idx="2"/>
          </p:cNvCxnSpPr>
          <p:nvPr/>
        </p:nvCxnSpPr>
        <p:spPr>
          <a:xfrm flipV="1">
            <a:off x="4286531" y="1090871"/>
            <a:ext cx="84976" cy="681391"/>
          </a:xfrm>
          <a:prstGeom prst="line">
            <a:avLst/>
          </a:prstGeom>
          <a:ln w="38100" cmpd="thickThin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8" idx="0"/>
            <a:endCxn id="13" idx="1"/>
          </p:cNvCxnSpPr>
          <p:nvPr/>
        </p:nvCxnSpPr>
        <p:spPr>
          <a:xfrm flipV="1">
            <a:off x="7899975" y="1146826"/>
            <a:ext cx="1138357" cy="718340"/>
          </a:xfrm>
          <a:prstGeom prst="line">
            <a:avLst/>
          </a:prstGeom>
          <a:ln w="38100" cmpd="thickThin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22" idx="2"/>
          </p:cNvCxnSpPr>
          <p:nvPr/>
        </p:nvCxnSpPr>
        <p:spPr>
          <a:xfrm flipH="1" flipV="1">
            <a:off x="7690426" y="5267724"/>
            <a:ext cx="532165" cy="811888"/>
          </a:xfrm>
          <a:prstGeom prst="line">
            <a:avLst/>
          </a:prstGeom>
          <a:ln w="38100" cmpd="thickThin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9319" y="583792"/>
            <a:ext cx="1154962" cy="1208503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5830" y="4666471"/>
            <a:ext cx="1154962" cy="1208503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6849" y="1407973"/>
            <a:ext cx="1154962" cy="1208503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6764" y="4953404"/>
            <a:ext cx="1154962" cy="1208503"/>
          </a:xfrm>
          <a:prstGeom prst="rect">
            <a:avLst/>
          </a:prstGeom>
        </p:spPr>
      </p:pic>
      <p:cxnSp>
        <p:nvCxnSpPr>
          <p:cNvPr id="121" name="Straight Connector 120"/>
          <p:cNvCxnSpPr>
            <a:stCxn id="117" idx="3"/>
            <a:endCxn id="10" idx="1"/>
          </p:cNvCxnSpPr>
          <p:nvPr/>
        </p:nvCxnSpPr>
        <p:spPr>
          <a:xfrm flipV="1">
            <a:off x="3484281" y="837332"/>
            <a:ext cx="652404" cy="350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7" idx="1"/>
          </p:cNvCxnSpPr>
          <p:nvPr/>
        </p:nvCxnSpPr>
        <p:spPr>
          <a:xfrm flipH="1" flipV="1">
            <a:off x="3417427" y="1675089"/>
            <a:ext cx="634282" cy="350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6" idx="0"/>
            <a:endCxn id="117" idx="2"/>
          </p:cNvCxnSpPr>
          <p:nvPr/>
        </p:nvCxnSpPr>
        <p:spPr>
          <a:xfrm flipV="1">
            <a:off x="2884245" y="1792295"/>
            <a:ext cx="22555" cy="632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18" idx="0"/>
            <a:endCxn id="8" idx="2"/>
          </p:cNvCxnSpPr>
          <p:nvPr/>
        </p:nvCxnSpPr>
        <p:spPr>
          <a:xfrm flipV="1">
            <a:off x="2403311" y="4001163"/>
            <a:ext cx="353703" cy="6653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endCxn id="12" idx="1"/>
          </p:cNvCxnSpPr>
          <p:nvPr/>
        </p:nvCxnSpPr>
        <p:spPr>
          <a:xfrm flipV="1">
            <a:off x="2966563" y="4666471"/>
            <a:ext cx="945727" cy="2869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endCxn id="9" idx="1"/>
          </p:cNvCxnSpPr>
          <p:nvPr/>
        </p:nvCxnSpPr>
        <p:spPr>
          <a:xfrm>
            <a:off x="2950236" y="5618712"/>
            <a:ext cx="840901" cy="494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" idx="3"/>
          </p:cNvCxnSpPr>
          <p:nvPr/>
        </p:nvCxnSpPr>
        <p:spPr>
          <a:xfrm>
            <a:off x="9457431" y="1146826"/>
            <a:ext cx="578667" cy="347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8" idx="3"/>
            <a:endCxn id="119" idx="1"/>
          </p:cNvCxnSpPr>
          <p:nvPr/>
        </p:nvCxnSpPr>
        <p:spPr>
          <a:xfrm flipV="1">
            <a:off x="8226606" y="2012225"/>
            <a:ext cx="1720243" cy="149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5" idx="3"/>
          </p:cNvCxnSpPr>
          <p:nvPr/>
        </p:nvCxnSpPr>
        <p:spPr>
          <a:xfrm flipV="1">
            <a:off x="9484457" y="2500076"/>
            <a:ext cx="551641" cy="432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9497550" y="4379539"/>
            <a:ext cx="725930" cy="540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7956508" y="5084954"/>
            <a:ext cx="1666994" cy="182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6" idx="3"/>
          </p:cNvCxnSpPr>
          <p:nvPr/>
        </p:nvCxnSpPr>
        <p:spPr>
          <a:xfrm flipV="1">
            <a:off x="8526226" y="5705394"/>
            <a:ext cx="1234051" cy="627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60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4661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>
          <a:xfrm>
            <a:off x="3902258" y="7460321"/>
            <a:ext cx="4114800" cy="365125"/>
          </a:xfrm>
        </p:spPr>
        <p:txBody>
          <a:bodyPr/>
          <a:lstStyle/>
          <a:p>
            <a:r>
              <a:rPr lang="en-US" dirty="0" smtClean="0"/>
              <a:t>RESTRICTED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48395"/>
            <a:ext cx="1692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With </a:t>
            </a:r>
            <a:r>
              <a:rPr lang="en-US" dirty="0" err="1" smtClean="0">
                <a:solidFill>
                  <a:schemeClr val="bg1"/>
                </a:solidFill>
              </a:rPr>
              <a:t>blockchain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9206" y="913870"/>
            <a:ext cx="932365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3</a:t>
            </a:r>
            <a:r>
              <a:rPr lang="en-US" baseline="30000" dirty="0" smtClean="0"/>
              <a:t>rd</a:t>
            </a:r>
            <a:r>
              <a:rPr lang="en-US" dirty="0" smtClean="0"/>
              <a:t> party association cost, pure bank-to-bank communication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No customer information exchange with 3</a:t>
            </a:r>
            <a:r>
              <a:rPr lang="en-US" baseline="30000" dirty="0" smtClean="0"/>
              <a:t>rd</a:t>
            </a:r>
            <a:r>
              <a:rPr lang="en-US" dirty="0" smtClean="0"/>
              <a:t> party, all customer information stay in 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No server down time, real 7 X 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Never can transaction record be changed</a:t>
            </a:r>
          </a:p>
          <a:p>
            <a:endParaRPr lang="en-US" dirty="0"/>
          </a:p>
          <a:p>
            <a:r>
              <a:rPr lang="en-US" dirty="0" smtClean="0"/>
              <a:t>No fake transaction can be accepted in </a:t>
            </a:r>
            <a:r>
              <a:rPr lang="en-US" dirty="0" err="1" smtClean="0"/>
              <a:t>blockchain</a:t>
            </a:r>
            <a:r>
              <a:rPr lang="en-US" dirty="0" smtClean="0"/>
              <a:t>, even if some hackers in 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architecture can be easily extended to other inter-bank system, e.g. transfer, payment, capital exchange etc.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810" y="670262"/>
            <a:ext cx="504981" cy="7781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770" y="4222796"/>
            <a:ext cx="691723" cy="7643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755" y="2931339"/>
            <a:ext cx="721206" cy="6323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788" y="1803367"/>
            <a:ext cx="580518" cy="7246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2137" y="5575610"/>
            <a:ext cx="643655" cy="63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4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4661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>
          <a:xfrm>
            <a:off x="3902258" y="7460321"/>
            <a:ext cx="4114800" cy="365125"/>
          </a:xfrm>
        </p:spPr>
        <p:txBody>
          <a:bodyPr/>
          <a:lstStyle/>
          <a:p>
            <a:r>
              <a:rPr lang="en-US" dirty="0" smtClean="0"/>
              <a:t>RESTRICTED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0" y="48395"/>
            <a:ext cx="273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Technologies and data flow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84" y="514517"/>
            <a:ext cx="7088438" cy="381215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425520" y="4753538"/>
            <a:ext cx="460236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ATMP: web service + database</a:t>
            </a:r>
          </a:p>
          <a:p>
            <a:endParaRPr lang="en-US" sz="1600" dirty="0"/>
          </a:p>
          <a:p>
            <a:r>
              <a:rPr lang="en-US" sz="1600" dirty="0" smtClean="0"/>
              <a:t>ATM: </a:t>
            </a:r>
            <a:r>
              <a:rPr lang="en-US" sz="1600" dirty="0" err="1" smtClean="0"/>
              <a:t>Geth</a:t>
            </a:r>
            <a:r>
              <a:rPr lang="en-US" sz="1600" dirty="0" smtClean="0"/>
              <a:t> + node.js + smart contract</a:t>
            </a:r>
          </a:p>
          <a:p>
            <a:endParaRPr lang="en-US" sz="1600" dirty="0"/>
          </a:p>
          <a:p>
            <a:r>
              <a:rPr lang="en-US" sz="1600" dirty="0" smtClean="0"/>
              <a:t>Screen server: HTML/JS/CSS</a:t>
            </a:r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509298" y="4448921"/>
            <a:ext cx="51069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Transaction flow (Bank B customer perform transaction on Bank A ATM001):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u="sng" dirty="0" smtClean="0"/>
              <a:t>Browser</a:t>
            </a:r>
            <a:r>
              <a:rPr lang="en-US" sz="1200" dirty="0" smtClean="0"/>
              <a:t> call </a:t>
            </a:r>
            <a:r>
              <a:rPr lang="en-US" sz="1200" u="sng" dirty="0" smtClean="0"/>
              <a:t>screen server</a:t>
            </a:r>
            <a:r>
              <a:rPr lang="en-US" sz="1200" dirty="0" smtClean="0"/>
              <a:t> HTML/JS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u="sng" dirty="0" smtClean="0"/>
              <a:t>Screen server</a:t>
            </a:r>
            <a:r>
              <a:rPr lang="en-US" sz="1200" dirty="0" smtClean="0"/>
              <a:t> HTML/JS call </a:t>
            </a:r>
            <a:r>
              <a:rPr lang="en-US" sz="1200" u="sng" dirty="0" smtClean="0"/>
              <a:t>Bank A ATM001</a:t>
            </a:r>
            <a:r>
              <a:rPr lang="en-US" sz="1200" dirty="0" smtClean="0"/>
              <a:t> node.js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u="sng" dirty="0"/>
              <a:t>Bank A ATM001</a:t>
            </a:r>
            <a:r>
              <a:rPr lang="en-US" sz="1200" dirty="0"/>
              <a:t> </a:t>
            </a:r>
            <a:r>
              <a:rPr lang="en-US" sz="1200" dirty="0" smtClean="0"/>
              <a:t>node.js call smart contract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Smart contract fire event to </a:t>
            </a:r>
            <a:r>
              <a:rPr lang="en-US" sz="1200" u="sng" dirty="0" smtClean="0"/>
              <a:t>Bank B ATM002</a:t>
            </a:r>
            <a:r>
              <a:rPr lang="en-US" sz="1200" dirty="0" smtClean="0"/>
              <a:t> node.js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u="sng" dirty="0" smtClean="0"/>
              <a:t>Bank B ATM002</a:t>
            </a:r>
            <a:r>
              <a:rPr lang="en-US" sz="1200" dirty="0" smtClean="0"/>
              <a:t> node.js call </a:t>
            </a:r>
            <a:r>
              <a:rPr lang="en-US" sz="1200" u="sng" dirty="0" smtClean="0"/>
              <a:t>Bank B ATMP</a:t>
            </a:r>
            <a:r>
              <a:rPr lang="en-US" sz="1200" dirty="0" smtClean="0"/>
              <a:t> web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u="sng" dirty="0"/>
              <a:t>Bank B ATMP</a:t>
            </a:r>
            <a:r>
              <a:rPr lang="en-US" sz="1200" dirty="0"/>
              <a:t> web </a:t>
            </a:r>
            <a:r>
              <a:rPr lang="en-US" sz="1200" dirty="0" smtClean="0"/>
              <a:t>service respond </a:t>
            </a:r>
            <a:r>
              <a:rPr lang="en-US" sz="1200" u="sng" dirty="0"/>
              <a:t>Bank B ATM002</a:t>
            </a:r>
            <a:r>
              <a:rPr lang="en-US" sz="1200" dirty="0"/>
              <a:t> </a:t>
            </a:r>
            <a:r>
              <a:rPr lang="en-US" sz="1200" dirty="0" smtClean="0"/>
              <a:t>node.js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u="sng" dirty="0"/>
              <a:t>Bank B ATM002</a:t>
            </a:r>
            <a:r>
              <a:rPr lang="en-US" sz="1200" dirty="0"/>
              <a:t> </a:t>
            </a:r>
            <a:r>
              <a:rPr lang="en-US" sz="1200" dirty="0" smtClean="0"/>
              <a:t>node.js call smart contract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Smart contract fire event to </a:t>
            </a:r>
            <a:r>
              <a:rPr lang="en-US" sz="1200" u="sng" dirty="0"/>
              <a:t>Bank </a:t>
            </a:r>
            <a:r>
              <a:rPr lang="en-US" sz="1200" u="sng" dirty="0" smtClean="0"/>
              <a:t>A ATM001</a:t>
            </a:r>
            <a:r>
              <a:rPr lang="en-US" sz="1200" dirty="0" smtClean="0"/>
              <a:t> node.js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u="sng" dirty="0"/>
              <a:t>Bank A ATM001</a:t>
            </a:r>
            <a:r>
              <a:rPr lang="en-US" sz="1200" dirty="0"/>
              <a:t> </a:t>
            </a:r>
            <a:r>
              <a:rPr lang="en-US" sz="1200" dirty="0" smtClean="0"/>
              <a:t>node.js respond </a:t>
            </a:r>
            <a:r>
              <a:rPr lang="en-US" sz="1200" u="sng" dirty="0" smtClean="0"/>
              <a:t>screen server</a:t>
            </a:r>
            <a:r>
              <a:rPr lang="en-US" sz="1200" dirty="0" smtClean="0"/>
              <a:t> HTML/JS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u="sng" dirty="0"/>
              <a:t>Screen server</a:t>
            </a:r>
            <a:r>
              <a:rPr lang="en-US" sz="1200" dirty="0"/>
              <a:t> </a:t>
            </a:r>
            <a:r>
              <a:rPr lang="en-US" sz="1200" dirty="0" smtClean="0"/>
              <a:t>HTML/JS update </a:t>
            </a:r>
            <a:r>
              <a:rPr lang="en-US" sz="1200" u="sng" dirty="0" smtClean="0"/>
              <a:t>browser</a:t>
            </a:r>
            <a:endParaRPr lang="en-US" sz="1200" u="sng" dirty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8017058" y="588372"/>
            <a:ext cx="39561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Physical Server1 (</a:t>
            </a:r>
            <a:r>
              <a:rPr lang="en-US" sz="1600" dirty="0">
                <a:solidFill>
                  <a:srgbClr val="FF0000"/>
                </a:solidFill>
              </a:rPr>
              <a:t>120.79.43.12</a:t>
            </a:r>
            <a:r>
              <a:rPr lang="en-US" sz="1600" dirty="0" smtClean="0"/>
              <a:t>):</a:t>
            </a:r>
          </a:p>
          <a:p>
            <a:r>
              <a:rPr lang="en-US" sz="1600" dirty="0" smtClean="0"/>
              <a:t>Port 1: </a:t>
            </a:r>
            <a:r>
              <a:rPr lang="en-US" sz="1600" dirty="0" err="1" smtClean="0"/>
              <a:t>Xbank</a:t>
            </a:r>
            <a:r>
              <a:rPr lang="en-US" sz="1600" dirty="0" smtClean="0"/>
              <a:t> ATMP</a:t>
            </a:r>
          </a:p>
          <a:p>
            <a:r>
              <a:rPr lang="en-US" sz="1600" dirty="0" smtClean="0"/>
              <a:t>Port 2: </a:t>
            </a:r>
            <a:r>
              <a:rPr lang="en-US" sz="1600" dirty="0" err="1" smtClean="0"/>
              <a:t>Ybank</a:t>
            </a:r>
            <a:r>
              <a:rPr lang="en-US" sz="1600" dirty="0" smtClean="0"/>
              <a:t> ATMP</a:t>
            </a:r>
          </a:p>
          <a:p>
            <a:r>
              <a:rPr lang="en-US" sz="1600" dirty="0" smtClean="0"/>
              <a:t>Port 3: Screen server</a:t>
            </a:r>
          </a:p>
          <a:p>
            <a:endParaRPr lang="en-US" sz="1600" dirty="0"/>
          </a:p>
          <a:p>
            <a:r>
              <a:rPr lang="en-US" sz="1600" dirty="0"/>
              <a:t>Physical </a:t>
            </a:r>
            <a:r>
              <a:rPr lang="en-US" sz="1600" dirty="0" smtClean="0"/>
              <a:t>Server2 (</a:t>
            </a:r>
            <a:r>
              <a:rPr lang="en-US" sz="1600" dirty="0">
                <a:solidFill>
                  <a:srgbClr val="FF0000"/>
                </a:solidFill>
              </a:rPr>
              <a:t>119.23.28.88</a:t>
            </a:r>
            <a:r>
              <a:rPr lang="en-US" sz="1600" dirty="0" smtClean="0"/>
              <a:t>):</a:t>
            </a:r>
          </a:p>
          <a:p>
            <a:r>
              <a:rPr lang="en-US" sz="1600" dirty="0" smtClean="0"/>
              <a:t>Port </a:t>
            </a:r>
            <a:r>
              <a:rPr lang="en-US" sz="1600" dirty="0" smtClean="0"/>
              <a:t>7101: </a:t>
            </a:r>
            <a:r>
              <a:rPr lang="en-US" sz="1600" dirty="0" err="1" smtClean="0"/>
              <a:t>Xbank</a:t>
            </a:r>
            <a:r>
              <a:rPr lang="en-US" sz="1600" dirty="0" smtClean="0"/>
              <a:t> ATM1</a:t>
            </a:r>
          </a:p>
          <a:p>
            <a:r>
              <a:rPr lang="en-US" sz="1600" dirty="0" smtClean="0"/>
              <a:t>Port </a:t>
            </a:r>
            <a:r>
              <a:rPr lang="en-US" sz="1600" dirty="0" smtClean="0"/>
              <a:t>7102: </a:t>
            </a:r>
            <a:r>
              <a:rPr lang="en-US" sz="1600" dirty="0" err="1" smtClean="0"/>
              <a:t>Xbank</a:t>
            </a:r>
            <a:r>
              <a:rPr lang="en-US" sz="1600" dirty="0" smtClean="0"/>
              <a:t> ATM2</a:t>
            </a:r>
          </a:p>
          <a:p>
            <a:endParaRPr lang="en-US" sz="1600" dirty="0"/>
          </a:p>
          <a:p>
            <a:r>
              <a:rPr lang="en-US" sz="1600" dirty="0"/>
              <a:t>Physical </a:t>
            </a:r>
            <a:r>
              <a:rPr lang="en-US" sz="1600" dirty="0" smtClean="0"/>
              <a:t>Server3 (</a:t>
            </a:r>
            <a:r>
              <a:rPr lang="en-US" sz="1600" dirty="0">
                <a:solidFill>
                  <a:srgbClr val="FF0000"/>
                </a:solidFill>
              </a:rPr>
              <a:t>119.23.12.79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Port7101: </a:t>
            </a:r>
            <a:r>
              <a:rPr lang="en-US" sz="1600" dirty="0" err="1" smtClean="0"/>
              <a:t>Ybank</a:t>
            </a:r>
            <a:r>
              <a:rPr lang="en-US" sz="1600" dirty="0" smtClean="0"/>
              <a:t> ATM1</a:t>
            </a:r>
          </a:p>
          <a:p>
            <a:r>
              <a:rPr lang="en-US" sz="1600" dirty="0" smtClean="0"/>
              <a:t>Port7102: </a:t>
            </a:r>
            <a:r>
              <a:rPr lang="en-US" sz="1600" dirty="0" err="1" smtClean="0"/>
              <a:t>Ybank</a:t>
            </a:r>
            <a:r>
              <a:rPr lang="en-US" sz="1600" dirty="0" smtClean="0"/>
              <a:t> ATM2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1182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4661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>
          <a:xfrm>
            <a:off x="3902258" y="7460321"/>
            <a:ext cx="4114800" cy="365125"/>
          </a:xfrm>
        </p:spPr>
        <p:txBody>
          <a:bodyPr/>
          <a:lstStyle/>
          <a:p>
            <a:r>
              <a:rPr lang="en-US" dirty="0" smtClean="0"/>
              <a:t>RESTRICTED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0" y="48395"/>
            <a:ext cx="855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servers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55427" y="531513"/>
            <a:ext cx="2993064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Physical Server1 </a:t>
            </a:r>
            <a:r>
              <a:rPr lang="en-US" sz="1200" dirty="0" smtClean="0"/>
              <a:t>(</a:t>
            </a:r>
            <a:r>
              <a:rPr lang="en-US" sz="1200" dirty="0">
                <a:solidFill>
                  <a:srgbClr val="FF0000"/>
                </a:solidFill>
              </a:rPr>
              <a:t>119.23.12.79</a:t>
            </a:r>
            <a:r>
              <a:rPr lang="en-US" sz="1200" dirty="0" smtClean="0"/>
              <a:t>):</a:t>
            </a:r>
            <a:endParaRPr lang="en-US" sz="1200" dirty="0" smtClean="0"/>
          </a:p>
          <a:p>
            <a:r>
              <a:rPr lang="en-US" sz="1200" dirty="0" smtClean="0"/>
              <a:t>Port 1: </a:t>
            </a:r>
            <a:r>
              <a:rPr lang="en-US" sz="1200" dirty="0" err="1" smtClean="0"/>
              <a:t>Xbank</a:t>
            </a:r>
            <a:r>
              <a:rPr lang="en-US" sz="1200" dirty="0" smtClean="0"/>
              <a:t> ATMP</a:t>
            </a:r>
          </a:p>
          <a:p>
            <a:r>
              <a:rPr lang="en-US" sz="1200" dirty="0" smtClean="0"/>
              <a:t>Port 2: </a:t>
            </a:r>
            <a:r>
              <a:rPr lang="en-US" sz="1200" dirty="0" err="1" smtClean="0"/>
              <a:t>Ybank</a:t>
            </a:r>
            <a:r>
              <a:rPr lang="en-US" sz="1200" dirty="0" smtClean="0"/>
              <a:t> </a:t>
            </a:r>
            <a:r>
              <a:rPr lang="en-US" sz="1200" dirty="0" smtClean="0"/>
              <a:t>ATMP</a:t>
            </a:r>
          </a:p>
          <a:p>
            <a:r>
              <a:rPr lang="en-US" sz="1200" dirty="0" smtClean="0"/>
              <a:t>Port 3: </a:t>
            </a:r>
            <a:r>
              <a:rPr lang="en-US" sz="1200" dirty="0" err="1" smtClean="0"/>
              <a:t>Zbank</a:t>
            </a:r>
            <a:r>
              <a:rPr lang="en-US" sz="1200" dirty="0" smtClean="0"/>
              <a:t> ATMP</a:t>
            </a:r>
            <a:endParaRPr lang="en-US" sz="1200" dirty="0" smtClean="0"/>
          </a:p>
          <a:p>
            <a:r>
              <a:rPr lang="en-US" sz="1200" dirty="0" smtClean="0"/>
              <a:t>Port </a:t>
            </a:r>
            <a:r>
              <a:rPr lang="en-US" sz="1200" dirty="0" smtClean="0"/>
              <a:t>4: </a:t>
            </a:r>
            <a:r>
              <a:rPr lang="en-US" sz="1200" dirty="0" smtClean="0"/>
              <a:t>Screen </a:t>
            </a:r>
            <a:r>
              <a:rPr lang="en-US" sz="1200" dirty="0" smtClean="0"/>
              <a:t>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BTM: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RPC Port 7101: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Raftport</a:t>
            </a:r>
            <a:r>
              <a:rPr lang="en-US" sz="1200" dirty="0"/>
              <a:t> port: 7201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Port: 7301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dirty="0"/>
              <a:t>Physical </a:t>
            </a:r>
            <a:r>
              <a:rPr lang="en-US" sz="1200" dirty="0" smtClean="0"/>
              <a:t>Server2 (</a:t>
            </a:r>
            <a:r>
              <a:rPr lang="en-US" sz="1200" dirty="0">
                <a:solidFill>
                  <a:srgbClr val="FF0000"/>
                </a:solidFill>
              </a:rPr>
              <a:t>119.23.28.88</a:t>
            </a:r>
            <a:r>
              <a:rPr lang="en-US" sz="1200" dirty="0" smtClean="0"/>
              <a:t>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Xbank</a:t>
            </a:r>
            <a:r>
              <a:rPr lang="en-US" sz="1200" dirty="0"/>
              <a:t> </a:t>
            </a:r>
            <a:r>
              <a:rPr lang="en-US" sz="1200" dirty="0" smtClean="0"/>
              <a:t>ATM1: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RPC Port 7101: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Raftport</a:t>
            </a:r>
            <a:r>
              <a:rPr lang="en-US" sz="1200" dirty="0"/>
              <a:t> </a:t>
            </a:r>
            <a:r>
              <a:rPr lang="en-US" sz="1200" dirty="0" smtClean="0"/>
              <a:t>port: 7201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Port: 7301</a:t>
            </a:r>
            <a:endParaRPr lang="en-US" sz="1200" dirty="0" smtClean="0"/>
          </a:p>
          <a:p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Xbank</a:t>
            </a:r>
            <a:r>
              <a:rPr lang="en-US" sz="1200" dirty="0" smtClean="0"/>
              <a:t> ATM2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RPC Port </a:t>
            </a:r>
            <a:r>
              <a:rPr lang="en-US" sz="1200" dirty="0" smtClean="0"/>
              <a:t>7102: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Raftport</a:t>
            </a:r>
            <a:r>
              <a:rPr lang="en-US" sz="1200" dirty="0"/>
              <a:t> port: </a:t>
            </a:r>
            <a:r>
              <a:rPr lang="en-US" sz="1200" dirty="0" smtClean="0"/>
              <a:t>7202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Port: </a:t>
            </a:r>
            <a:r>
              <a:rPr lang="en-US" sz="1200" dirty="0" smtClean="0"/>
              <a:t>7302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endParaRPr lang="en-US" sz="1200" dirty="0"/>
          </a:p>
          <a:p>
            <a:r>
              <a:rPr lang="en-US" sz="1200" dirty="0"/>
              <a:t>Physical </a:t>
            </a:r>
            <a:r>
              <a:rPr lang="en-US" sz="1200" dirty="0" smtClean="0"/>
              <a:t>Server3 </a:t>
            </a:r>
            <a:r>
              <a:rPr lang="en-US" sz="1200" dirty="0" smtClean="0"/>
              <a:t>(</a:t>
            </a:r>
            <a:r>
              <a:rPr lang="en-US" sz="1200" dirty="0" smtClean="0">
                <a:solidFill>
                  <a:srgbClr val="FF0000"/>
                </a:solidFill>
              </a:rPr>
              <a:t>120.79.43.12</a:t>
            </a:r>
            <a:r>
              <a:rPr lang="en-US" sz="1200" dirty="0" smtClean="0"/>
              <a:t>)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Ybank</a:t>
            </a:r>
            <a:r>
              <a:rPr lang="en-US" sz="1200" dirty="0" smtClean="0"/>
              <a:t> </a:t>
            </a:r>
            <a:r>
              <a:rPr lang="en-US" sz="1200" dirty="0"/>
              <a:t>ATM1: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RPC Port 7101: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Raftport</a:t>
            </a:r>
            <a:r>
              <a:rPr lang="en-US" sz="1200" dirty="0"/>
              <a:t> port: 7201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Port: 7301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Ybank</a:t>
            </a:r>
            <a:r>
              <a:rPr lang="en-US" sz="1200" dirty="0" smtClean="0"/>
              <a:t> </a:t>
            </a:r>
            <a:r>
              <a:rPr lang="en-US" sz="1200" dirty="0"/>
              <a:t>ATM2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RPC Port 7102: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Raftport</a:t>
            </a:r>
            <a:r>
              <a:rPr lang="en-US" sz="1200" dirty="0"/>
              <a:t> port: 7202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Port: 7302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180234" y="531513"/>
            <a:ext cx="299306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Physical </a:t>
            </a:r>
            <a:r>
              <a:rPr lang="en-US" sz="1200" dirty="0" smtClean="0"/>
              <a:t>Server4 (</a:t>
            </a:r>
            <a:r>
              <a:rPr lang="en-US" sz="1200" dirty="0">
                <a:solidFill>
                  <a:srgbClr val="FF0000"/>
                </a:solidFill>
              </a:rPr>
              <a:t>120.79.41.102</a:t>
            </a:r>
            <a:r>
              <a:rPr lang="en-US" sz="1200" dirty="0" smtClean="0"/>
              <a:t>):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Zbank</a:t>
            </a:r>
            <a:r>
              <a:rPr lang="en-US" sz="1200" dirty="0" smtClean="0"/>
              <a:t> </a:t>
            </a:r>
            <a:r>
              <a:rPr lang="en-US" sz="1200" dirty="0"/>
              <a:t>ATM1: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RPC Port 7101: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Raftport</a:t>
            </a:r>
            <a:r>
              <a:rPr lang="en-US" sz="1200" dirty="0"/>
              <a:t> port: 7201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Port: 7301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Zbank</a:t>
            </a:r>
            <a:r>
              <a:rPr lang="en-US" sz="1200" dirty="0" smtClean="0"/>
              <a:t> </a:t>
            </a:r>
            <a:r>
              <a:rPr lang="en-US" sz="1200" dirty="0"/>
              <a:t>ATM2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RPC Port 7102: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Raftport</a:t>
            </a:r>
            <a:r>
              <a:rPr lang="en-US" sz="1200" dirty="0"/>
              <a:t> port: 7202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Port: 7302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8996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101" y="617969"/>
            <a:ext cx="709022" cy="8918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914" y="5164986"/>
            <a:ext cx="729829" cy="10042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988" y="3336761"/>
            <a:ext cx="746400" cy="8058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0521" y="1258326"/>
            <a:ext cx="1467672" cy="9551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8961" y="2307061"/>
            <a:ext cx="1467672" cy="9551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8961" y="3336761"/>
            <a:ext cx="1467672" cy="9551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8961" y="4406264"/>
            <a:ext cx="1467672" cy="955152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9209314" y="555331"/>
            <a:ext cx="0" cy="619593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0" y="0"/>
            <a:ext cx="12192000" cy="4661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832689" y="86284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Withdraw cash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1519210" y="218340"/>
            <a:ext cx="18957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519211" y="280343"/>
            <a:ext cx="18957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524785" y="339964"/>
            <a:ext cx="18957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>
          <a:xfrm>
            <a:off x="3902258" y="7460321"/>
            <a:ext cx="4114800" cy="365125"/>
          </a:xfrm>
        </p:spPr>
        <p:txBody>
          <a:bodyPr/>
          <a:lstStyle/>
          <a:p>
            <a:r>
              <a:rPr lang="en-US" dirty="0" smtClean="0"/>
              <a:t>RESTRICTED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48395"/>
            <a:ext cx="2151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Please select an ATM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03" y="555331"/>
            <a:ext cx="2515970" cy="209272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1389" y="4349297"/>
            <a:ext cx="2434036" cy="191548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3928" y="700980"/>
            <a:ext cx="2432330" cy="1763439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46624" y="2485927"/>
            <a:ext cx="14991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X Bank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905607" y="6104934"/>
            <a:ext cx="14847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Z Bank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77742" y="2290295"/>
            <a:ext cx="14847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 Bank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926" y="2754378"/>
            <a:ext cx="746400" cy="8058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833" y="983644"/>
            <a:ext cx="746400" cy="80589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512" y="3873948"/>
            <a:ext cx="729829" cy="100429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496" y="3573349"/>
            <a:ext cx="729829" cy="100429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439" y="1807410"/>
            <a:ext cx="709022" cy="89185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433" y="2715690"/>
            <a:ext cx="709022" cy="89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521" y="1258326"/>
            <a:ext cx="1467672" cy="9551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961" y="2307061"/>
            <a:ext cx="1467672" cy="9551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961" y="3336761"/>
            <a:ext cx="1467672" cy="9551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961" y="4406264"/>
            <a:ext cx="1467672" cy="955152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9209314" y="555331"/>
            <a:ext cx="0" cy="619593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0" y="0"/>
            <a:ext cx="12192000" cy="4661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832689" y="86284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Withdraw cash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1519210" y="218340"/>
            <a:ext cx="18957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519211" y="280343"/>
            <a:ext cx="18957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524785" y="339964"/>
            <a:ext cx="18957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>
          <a:xfrm>
            <a:off x="3902258" y="7460321"/>
            <a:ext cx="4114800" cy="365125"/>
          </a:xfrm>
        </p:spPr>
        <p:txBody>
          <a:bodyPr/>
          <a:lstStyle/>
          <a:p>
            <a:r>
              <a:rPr lang="en-US" dirty="0" smtClean="0"/>
              <a:t>RESTRICTED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441" y="711448"/>
            <a:ext cx="5905500" cy="5648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58559" y="1836028"/>
            <a:ext cx="2553263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Please insert your card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4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521" y="1258326"/>
            <a:ext cx="1467672" cy="9551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961" y="2307061"/>
            <a:ext cx="1467672" cy="9551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961" y="3336761"/>
            <a:ext cx="1467672" cy="9551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961" y="4406264"/>
            <a:ext cx="1467672" cy="955152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9209314" y="555331"/>
            <a:ext cx="0" cy="619593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0" y="0"/>
            <a:ext cx="12192000" cy="4661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832689" y="86284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Withdraw cash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1519210" y="218340"/>
            <a:ext cx="18957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519211" y="280343"/>
            <a:ext cx="18957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524785" y="339964"/>
            <a:ext cx="18957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>
          <a:xfrm>
            <a:off x="3902258" y="7460321"/>
            <a:ext cx="4114800" cy="365125"/>
          </a:xfrm>
        </p:spPr>
        <p:txBody>
          <a:bodyPr/>
          <a:lstStyle/>
          <a:p>
            <a:r>
              <a:rPr lang="en-US" dirty="0" smtClean="0"/>
              <a:t>RESTRICTED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441" y="711448"/>
            <a:ext cx="5905500" cy="5648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58559" y="1836028"/>
            <a:ext cx="2352439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Please enter amount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58558" y="2936576"/>
            <a:ext cx="2352439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$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5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521" y="1258326"/>
            <a:ext cx="1467672" cy="9551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961" y="2307061"/>
            <a:ext cx="1467672" cy="9551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961" y="3336761"/>
            <a:ext cx="1467672" cy="9551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961" y="4406264"/>
            <a:ext cx="1467672" cy="955152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9209314" y="555331"/>
            <a:ext cx="0" cy="619593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0" y="0"/>
            <a:ext cx="12192000" cy="4661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832689" y="86284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Withdraw cash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1519210" y="218340"/>
            <a:ext cx="18957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519211" y="280343"/>
            <a:ext cx="18957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524785" y="339964"/>
            <a:ext cx="18957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>
          <a:xfrm>
            <a:off x="3902258" y="7460321"/>
            <a:ext cx="4114800" cy="365125"/>
          </a:xfrm>
        </p:spPr>
        <p:txBody>
          <a:bodyPr/>
          <a:lstStyle/>
          <a:p>
            <a:r>
              <a:rPr lang="en-US" dirty="0" smtClean="0"/>
              <a:t>RESTRICTED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441" y="711448"/>
            <a:ext cx="5905500" cy="5648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58559" y="1836028"/>
            <a:ext cx="2662908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Please take your money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07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/>
          <p:cNvSpPr/>
          <p:nvPr/>
        </p:nvSpPr>
        <p:spPr>
          <a:xfrm>
            <a:off x="4609907" y="5356736"/>
            <a:ext cx="1636596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605489" y="1638339"/>
            <a:ext cx="1636596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26019" y="1143209"/>
            <a:ext cx="1636596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069" y="940666"/>
            <a:ext cx="709022" cy="8918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252" y="5361416"/>
            <a:ext cx="729829" cy="10042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40" y="3336761"/>
            <a:ext cx="746400" cy="8058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0521" y="1258326"/>
            <a:ext cx="1467672" cy="9551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8961" y="2307061"/>
            <a:ext cx="1467672" cy="9551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8961" y="3336761"/>
            <a:ext cx="1467672" cy="9551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8961" y="4406264"/>
            <a:ext cx="1467672" cy="955152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9209314" y="555331"/>
            <a:ext cx="0" cy="619593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0" y="0"/>
            <a:ext cx="12192000" cy="4661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832689" y="86284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Withdraw cash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1519210" y="218340"/>
            <a:ext cx="18957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519211" y="280343"/>
            <a:ext cx="18957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524785" y="339964"/>
            <a:ext cx="18957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>
          <a:xfrm>
            <a:off x="3902258" y="7460321"/>
            <a:ext cx="4114800" cy="365125"/>
          </a:xfrm>
        </p:spPr>
        <p:txBody>
          <a:bodyPr/>
          <a:lstStyle/>
          <a:p>
            <a:r>
              <a:rPr lang="en-US" dirty="0" smtClean="0"/>
              <a:t>RESTRICTED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48395"/>
            <a:ext cx="2151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Please select an ATM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26019" y="1143209"/>
            <a:ext cx="14991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X Bank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698256" y="5355626"/>
            <a:ext cx="14847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Z Bank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44729" y="1638339"/>
            <a:ext cx="14847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 Bank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276" y="2530865"/>
            <a:ext cx="746400" cy="8058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613" y="983644"/>
            <a:ext cx="746400" cy="80589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948" y="3827021"/>
            <a:ext cx="729829" cy="100429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958" y="3962593"/>
            <a:ext cx="729829" cy="100429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386" y="2530865"/>
            <a:ext cx="709022" cy="89185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975" y="2649202"/>
            <a:ext cx="709022" cy="891851"/>
          </a:xfrm>
          <a:prstGeom prst="rect">
            <a:avLst/>
          </a:prstGeom>
        </p:spPr>
      </p:pic>
      <p:cxnSp>
        <p:nvCxnSpPr>
          <p:cNvPr id="4" name="Straight Connector 3"/>
          <p:cNvCxnSpPr>
            <a:stCxn id="2" idx="6"/>
            <a:endCxn id="35" idx="1"/>
          </p:cNvCxnSpPr>
          <p:nvPr/>
        </p:nvCxnSpPr>
        <p:spPr>
          <a:xfrm flipV="1">
            <a:off x="1962615" y="1386592"/>
            <a:ext cx="455998" cy="79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" idx="4"/>
            <a:endCxn id="34" idx="1"/>
          </p:cNvCxnSpPr>
          <p:nvPr/>
        </p:nvCxnSpPr>
        <p:spPr>
          <a:xfrm>
            <a:off x="1144317" y="1789540"/>
            <a:ext cx="1175959" cy="1144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" idx="4"/>
            <a:endCxn id="11" idx="0"/>
          </p:cNvCxnSpPr>
          <p:nvPr/>
        </p:nvCxnSpPr>
        <p:spPr>
          <a:xfrm flipH="1">
            <a:off x="941440" y="1789540"/>
            <a:ext cx="202877" cy="154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</p:cNvCxnSpPr>
          <p:nvPr/>
        </p:nvCxnSpPr>
        <p:spPr>
          <a:xfrm>
            <a:off x="6080091" y="1386592"/>
            <a:ext cx="803110" cy="343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8" idx="3"/>
            <a:endCxn id="40" idx="3"/>
          </p:cNvCxnSpPr>
          <p:nvPr/>
        </p:nvCxnSpPr>
        <p:spPr>
          <a:xfrm flipV="1">
            <a:off x="5978408" y="2190017"/>
            <a:ext cx="866755" cy="786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9" idx="0"/>
            <a:endCxn id="40" idx="4"/>
          </p:cNvCxnSpPr>
          <p:nvPr/>
        </p:nvCxnSpPr>
        <p:spPr>
          <a:xfrm flipH="1" flipV="1">
            <a:off x="7423787" y="2284670"/>
            <a:ext cx="220699" cy="364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0"/>
            <a:endCxn id="36" idx="2"/>
          </p:cNvCxnSpPr>
          <p:nvPr/>
        </p:nvCxnSpPr>
        <p:spPr>
          <a:xfrm flipH="1" flipV="1">
            <a:off x="4443863" y="4831316"/>
            <a:ext cx="984342" cy="525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1" idx="2"/>
            <a:endCxn id="10" idx="3"/>
          </p:cNvCxnSpPr>
          <p:nvPr/>
        </p:nvCxnSpPr>
        <p:spPr>
          <a:xfrm flipH="1">
            <a:off x="3976081" y="5679902"/>
            <a:ext cx="633826" cy="183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7" idx="2"/>
          </p:cNvCxnSpPr>
          <p:nvPr/>
        </p:nvCxnSpPr>
        <p:spPr>
          <a:xfrm flipH="1">
            <a:off x="6080091" y="4966888"/>
            <a:ext cx="467782" cy="45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8" idx="0"/>
            <a:endCxn id="39" idx="3"/>
          </p:cNvCxnSpPr>
          <p:nvPr/>
        </p:nvCxnSpPr>
        <p:spPr>
          <a:xfrm rot="16200000" flipH="1">
            <a:off x="5785057" y="881189"/>
            <a:ext cx="2154462" cy="2273417"/>
          </a:xfrm>
          <a:prstGeom prst="curvedConnector4">
            <a:avLst>
              <a:gd name="adj1" fmla="val -10611"/>
              <a:gd name="adj2" fmla="val 121827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8" idx="1"/>
            <a:endCxn id="35" idx="3"/>
          </p:cNvCxnSpPr>
          <p:nvPr/>
        </p:nvCxnSpPr>
        <p:spPr>
          <a:xfrm rot="10800000">
            <a:off x="3165013" y="1386592"/>
            <a:ext cx="2206056" cy="127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8" idx="1"/>
            <a:endCxn id="34" idx="3"/>
          </p:cNvCxnSpPr>
          <p:nvPr/>
        </p:nvCxnSpPr>
        <p:spPr>
          <a:xfrm rot="10800000" flipV="1">
            <a:off x="3066677" y="1386591"/>
            <a:ext cx="2304393" cy="1547221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8" idx="1"/>
            <a:endCxn id="11" idx="3"/>
          </p:cNvCxnSpPr>
          <p:nvPr/>
        </p:nvCxnSpPr>
        <p:spPr>
          <a:xfrm rot="10800000" flipV="1">
            <a:off x="1314641" y="1386591"/>
            <a:ext cx="4056429" cy="2353117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8" idx="2"/>
            <a:endCxn id="36" idx="0"/>
          </p:cNvCxnSpPr>
          <p:nvPr/>
        </p:nvCxnSpPr>
        <p:spPr>
          <a:xfrm rot="5400000">
            <a:off x="4087470" y="2188911"/>
            <a:ext cx="1994504" cy="1281717"/>
          </a:xfrm>
          <a:prstGeom prst="curvedConnector3">
            <a:avLst>
              <a:gd name="adj1" fmla="val 28754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8" idx="2"/>
            <a:endCxn id="10" idx="0"/>
          </p:cNvCxnSpPr>
          <p:nvPr/>
        </p:nvCxnSpPr>
        <p:spPr>
          <a:xfrm rot="5400000">
            <a:off x="2903925" y="2539760"/>
            <a:ext cx="3528899" cy="2114413"/>
          </a:xfrm>
          <a:prstGeom prst="curvedConnector3">
            <a:avLst>
              <a:gd name="adj1" fmla="val 9552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8" idx="2"/>
            <a:endCxn id="37" idx="0"/>
          </p:cNvCxnSpPr>
          <p:nvPr/>
        </p:nvCxnSpPr>
        <p:spPr>
          <a:xfrm rot="16200000" flipH="1">
            <a:off x="5071688" y="2486408"/>
            <a:ext cx="2130076" cy="822293"/>
          </a:xfrm>
          <a:prstGeom prst="curvedConnector3">
            <a:avLst>
              <a:gd name="adj1" fmla="val 17019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8" idx="0"/>
            <a:endCxn id="38" idx="3"/>
          </p:cNvCxnSpPr>
          <p:nvPr/>
        </p:nvCxnSpPr>
        <p:spPr>
          <a:xfrm rot="16200000" flipH="1">
            <a:off x="4833931" y="1832314"/>
            <a:ext cx="2036125" cy="252828"/>
          </a:xfrm>
          <a:prstGeom prst="curvedConnector4">
            <a:avLst>
              <a:gd name="adj1" fmla="val -11227"/>
              <a:gd name="adj2" fmla="val 230635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23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/>
          <p:cNvSpPr/>
          <p:nvPr/>
        </p:nvSpPr>
        <p:spPr>
          <a:xfrm>
            <a:off x="4609907" y="5356736"/>
            <a:ext cx="1636596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605489" y="1638339"/>
            <a:ext cx="1636596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26019" y="1143209"/>
            <a:ext cx="1636596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069" y="940666"/>
            <a:ext cx="709022" cy="8918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252" y="5361416"/>
            <a:ext cx="729829" cy="10042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40" y="3336761"/>
            <a:ext cx="746400" cy="8058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0521" y="1258326"/>
            <a:ext cx="1467672" cy="9551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8961" y="2307061"/>
            <a:ext cx="1467672" cy="9551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8961" y="3336761"/>
            <a:ext cx="1467672" cy="9551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8961" y="4406264"/>
            <a:ext cx="1467672" cy="955152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9209314" y="555331"/>
            <a:ext cx="0" cy="619593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0" y="0"/>
            <a:ext cx="12192000" cy="4661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832689" y="86284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Withdraw cash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1519210" y="218340"/>
            <a:ext cx="18957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519211" y="280343"/>
            <a:ext cx="18957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524785" y="339964"/>
            <a:ext cx="18957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>
          <a:xfrm>
            <a:off x="3902258" y="7460321"/>
            <a:ext cx="4114800" cy="365125"/>
          </a:xfrm>
        </p:spPr>
        <p:txBody>
          <a:bodyPr/>
          <a:lstStyle/>
          <a:p>
            <a:r>
              <a:rPr lang="en-US" dirty="0" smtClean="0"/>
              <a:t>RESTRICTED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48395"/>
            <a:ext cx="2151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Please select an ATM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26019" y="1143209"/>
            <a:ext cx="14991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X Bank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698256" y="5355626"/>
            <a:ext cx="14847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Z Bank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44729" y="1638339"/>
            <a:ext cx="14847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 Bank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276" y="2530865"/>
            <a:ext cx="746400" cy="8058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613" y="983644"/>
            <a:ext cx="746400" cy="80589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948" y="3827021"/>
            <a:ext cx="729829" cy="100429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958" y="3962593"/>
            <a:ext cx="729829" cy="100429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386" y="2530865"/>
            <a:ext cx="709022" cy="89185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975" y="2649202"/>
            <a:ext cx="709022" cy="891851"/>
          </a:xfrm>
          <a:prstGeom prst="rect">
            <a:avLst/>
          </a:prstGeom>
        </p:spPr>
      </p:pic>
      <p:cxnSp>
        <p:nvCxnSpPr>
          <p:cNvPr id="4" name="Straight Connector 3"/>
          <p:cNvCxnSpPr>
            <a:stCxn id="2" idx="6"/>
            <a:endCxn id="35" idx="1"/>
          </p:cNvCxnSpPr>
          <p:nvPr/>
        </p:nvCxnSpPr>
        <p:spPr>
          <a:xfrm flipV="1">
            <a:off x="1962615" y="1386592"/>
            <a:ext cx="455998" cy="79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" idx="4"/>
            <a:endCxn id="34" idx="1"/>
          </p:cNvCxnSpPr>
          <p:nvPr/>
        </p:nvCxnSpPr>
        <p:spPr>
          <a:xfrm>
            <a:off x="1144317" y="1789540"/>
            <a:ext cx="1175959" cy="1144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" idx="4"/>
            <a:endCxn id="11" idx="0"/>
          </p:cNvCxnSpPr>
          <p:nvPr/>
        </p:nvCxnSpPr>
        <p:spPr>
          <a:xfrm flipH="1">
            <a:off x="941440" y="1789540"/>
            <a:ext cx="202877" cy="154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</p:cNvCxnSpPr>
          <p:nvPr/>
        </p:nvCxnSpPr>
        <p:spPr>
          <a:xfrm>
            <a:off x="6080091" y="1386592"/>
            <a:ext cx="803110" cy="343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8" idx="3"/>
            <a:endCxn id="40" idx="3"/>
          </p:cNvCxnSpPr>
          <p:nvPr/>
        </p:nvCxnSpPr>
        <p:spPr>
          <a:xfrm flipV="1">
            <a:off x="5978408" y="2190017"/>
            <a:ext cx="866755" cy="786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9" idx="0"/>
            <a:endCxn id="40" idx="4"/>
          </p:cNvCxnSpPr>
          <p:nvPr/>
        </p:nvCxnSpPr>
        <p:spPr>
          <a:xfrm flipH="1" flipV="1">
            <a:off x="7423787" y="2284670"/>
            <a:ext cx="220699" cy="364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0"/>
            <a:endCxn id="36" idx="2"/>
          </p:cNvCxnSpPr>
          <p:nvPr/>
        </p:nvCxnSpPr>
        <p:spPr>
          <a:xfrm flipH="1" flipV="1">
            <a:off x="4443863" y="4831316"/>
            <a:ext cx="984342" cy="525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1" idx="2"/>
            <a:endCxn id="10" idx="3"/>
          </p:cNvCxnSpPr>
          <p:nvPr/>
        </p:nvCxnSpPr>
        <p:spPr>
          <a:xfrm flipH="1">
            <a:off x="3976081" y="5679902"/>
            <a:ext cx="633826" cy="183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7" idx="2"/>
          </p:cNvCxnSpPr>
          <p:nvPr/>
        </p:nvCxnSpPr>
        <p:spPr>
          <a:xfrm flipH="1">
            <a:off x="6080091" y="4966888"/>
            <a:ext cx="467782" cy="45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8" idx="0"/>
            <a:endCxn id="39" idx="3"/>
          </p:cNvCxnSpPr>
          <p:nvPr/>
        </p:nvCxnSpPr>
        <p:spPr>
          <a:xfrm rot="16200000" flipH="1">
            <a:off x="5785057" y="881189"/>
            <a:ext cx="2154462" cy="2273417"/>
          </a:xfrm>
          <a:prstGeom prst="curvedConnector4">
            <a:avLst>
              <a:gd name="adj1" fmla="val -10611"/>
              <a:gd name="adj2" fmla="val 121827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8" idx="1"/>
            <a:endCxn id="35" idx="3"/>
          </p:cNvCxnSpPr>
          <p:nvPr/>
        </p:nvCxnSpPr>
        <p:spPr>
          <a:xfrm rot="10800000">
            <a:off x="3165013" y="1386592"/>
            <a:ext cx="2206056" cy="127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8" idx="1"/>
            <a:endCxn id="34" idx="3"/>
          </p:cNvCxnSpPr>
          <p:nvPr/>
        </p:nvCxnSpPr>
        <p:spPr>
          <a:xfrm rot="10800000" flipV="1">
            <a:off x="3066677" y="1386591"/>
            <a:ext cx="2304393" cy="1547221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8" idx="1"/>
            <a:endCxn id="11" idx="3"/>
          </p:cNvCxnSpPr>
          <p:nvPr/>
        </p:nvCxnSpPr>
        <p:spPr>
          <a:xfrm rot="10800000" flipV="1">
            <a:off x="1314641" y="1386591"/>
            <a:ext cx="4056429" cy="2353117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8" idx="2"/>
            <a:endCxn id="36" idx="0"/>
          </p:cNvCxnSpPr>
          <p:nvPr/>
        </p:nvCxnSpPr>
        <p:spPr>
          <a:xfrm rot="5400000">
            <a:off x="4087470" y="2188911"/>
            <a:ext cx="1994504" cy="1281717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8" idx="2"/>
            <a:endCxn id="10" idx="0"/>
          </p:cNvCxnSpPr>
          <p:nvPr/>
        </p:nvCxnSpPr>
        <p:spPr>
          <a:xfrm rot="5400000">
            <a:off x="2903925" y="2539760"/>
            <a:ext cx="3528899" cy="2114413"/>
          </a:xfrm>
          <a:prstGeom prst="curvedConnector3">
            <a:avLst>
              <a:gd name="adj1" fmla="val 26616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8" idx="2"/>
            <a:endCxn id="37" idx="0"/>
          </p:cNvCxnSpPr>
          <p:nvPr/>
        </p:nvCxnSpPr>
        <p:spPr>
          <a:xfrm rot="16200000" flipH="1">
            <a:off x="5071688" y="2486408"/>
            <a:ext cx="2130076" cy="822293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8" idx="0"/>
            <a:endCxn id="38" idx="3"/>
          </p:cNvCxnSpPr>
          <p:nvPr/>
        </p:nvCxnSpPr>
        <p:spPr>
          <a:xfrm rot="16200000" flipH="1">
            <a:off x="4833931" y="1832314"/>
            <a:ext cx="2036125" cy="252828"/>
          </a:xfrm>
          <a:prstGeom prst="curvedConnector4">
            <a:avLst>
              <a:gd name="adj1" fmla="val -11227"/>
              <a:gd name="adj2" fmla="val 230635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86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8144</TotalTime>
  <Words>664</Words>
  <Application>Microsoft Office PowerPoint</Application>
  <PresentationFormat>Widescreen</PresentationFormat>
  <Paragraphs>203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HSBC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charles.q.gao@hsbc.com.cn</dc:creator>
  <cp:keywords>RESTRICTED</cp:keywords>
  <dc:description>RESTRICTED</dc:description>
  <cp:lastModifiedBy>charles.q.gao@hsbc.com.cn</cp:lastModifiedBy>
  <cp:revision>70</cp:revision>
  <dcterms:created xsi:type="dcterms:W3CDTF">2017-11-13T03:45:22Z</dcterms:created>
  <dcterms:modified xsi:type="dcterms:W3CDTF">2017-12-06T11:09:12Z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RESTRICTED</vt:lpwstr>
  </property>
  <property fmtid="{D5CDD505-2E9C-101B-9397-08002B2CF9AE}" pid="3" name="Source">
    <vt:lpwstr>Internal</vt:lpwstr>
  </property>
  <property fmtid="{D5CDD505-2E9C-101B-9397-08002B2CF9AE}" pid="4" name="Footers">
    <vt:lpwstr>Footers</vt:lpwstr>
  </property>
  <property fmtid="{D5CDD505-2E9C-101B-9397-08002B2CF9AE}" pid="5" name="DocClassification">
    <vt:lpwstr>CLARESTRI</vt:lpwstr>
  </property>
</Properties>
</file>