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1"/>
  </p:notesMasterIdLst>
  <p:sldIdLst>
    <p:sldId id="263" r:id="rId2"/>
    <p:sldId id="264" r:id="rId3"/>
    <p:sldId id="266" r:id="rId4"/>
    <p:sldId id="265" r:id="rId5"/>
    <p:sldId id="25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314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7" r:id="rId44"/>
    <p:sldId id="308" r:id="rId45"/>
    <p:sldId id="309" r:id="rId46"/>
    <p:sldId id="310" r:id="rId47"/>
    <p:sldId id="311" r:id="rId48"/>
    <p:sldId id="312" r:id="rId49"/>
    <p:sldId id="313" r:id="rId5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1C54C-29C2-48E7-B3C7-E63B48AB2F22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8FA60-3562-4AA3-B863-9FA696EAA1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4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9FDB-E320-45EB-A3A1-4EAB29D49474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29E5-E503-4A45-B6AF-A17FF372E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64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9FDB-E320-45EB-A3A1-4EAB29D49474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29E5-E503-4A45-B6AF-A17FF372E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15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9FDB-E320-45EB-A3A1-4EAB29D49474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29E5-E503-4A45-B6AF-A17FF372E95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9056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9FDB-E320-45EB-A3A1-4EAB29D49474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29E5-E503-4A45-B6AF-A17FF372E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595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9FDB-E320-45EB-A3A1-4EAB29D49474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29E5-E503-4A45-B6AF-A17FF372E95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1762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9FDB-E320-45EB-A3A1-4EAB29D49474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29E5-E503-4A45-B6AF-A17FF372E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72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9FDB-E320-45EB-A3A1-4EAB29D49474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29E5-E503-4A45-B6AF-A17FF372E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40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9FDB-E320-45EB-A3A1-4EAB29D49474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29E5-E503-4A45-B6AF-A17FF372E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68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9FDB-E320-45EB-A3A1-4EAB29D49474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29E5-E503-4A45-B6AF-A17FF372E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31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9FDB-E320-45EB-A3A1-4EAB29D49474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29E5-E503-4A45-B6AF-A17FF372E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37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9FDB-E320-45EB-A3A1-4EAB29D49474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29E5-E503-4A45-B6AF-A17FF372E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688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9FDB-E320-45EB-A3A1-4EAB29D49474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29E5-E503-4A45-B6AF-A17FF372E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56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9FDB-E320-45EB-A3A1-4EAB29D49474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29E5-E503-4A45-B6AF-A17FF372E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04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9FDB-E320-45EB-A3A1-4EAB29D49474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29E5-E503-4A45-B6AF-A17FF372E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26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9FDB-E320-45EB-A3A1-4EAB29D49474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29E5-E503-4A45-B6AF-A17FF372E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431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9FDB-E320-45EB-A3A1-4EAB29D49474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29E5-E503-4A45-B6AF-A17FF372E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62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69FDB-E320-45EB-A3A1-4EAB29D49474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A429E5-E503-4A45-B6AF-A17FF372E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15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61428" y="1782184"/>
            <a:ext cx="8596668" cy="1320800"/>
          </a:xfrm>
        </p:spPr>
        <p:txBody>
          <a:bodyPr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統計學習 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report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1428" y="3860298"/>
            <a:ext cx="8596668" cy="539580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吳亦振、張家豪、盧翰均、黃信恩、高聖翔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340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8780"/>
            <a:ext cx="10515600" cy="5898183"/>
          </a:xfrm>
        </p:spPr>
        <p:txBody>
          <a:bodyPr/>
          <a:lstStyle/>
          <a:p>
            <a:r>
              <a:rPr lang="en-US" altLang="zh-TW" sz="2400" b="1" dirty="0" smtClean="0"/>
              <a:t>Model Selection(BIC)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6" name="圖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82" y="824732"/>
            <a:ext cx="7600601" cy="556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8780"/>
            <a:ext cx="10515600" cy="5898183"/>
          </a:xfrm>
        </p:spPr>
        <p:txBody>
          <a:bodyPr/>
          <a:lstStyle/>
          <a:p>
            <a:r>
              <a:rPr lang="en-US" altLang="zh-TW" sz="2400" b="1" dirty="0" smtClean="0"/>
              <a:t>Model Selection(Leave-One-Out CV)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36" y="810763"/>
            <a:ext cx="7528209" cy="551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5897" y="367989"/>
            <a:ext cx="10515600" cy="5898183"/>
          </a:xfrm>
        </p:spPr>
        <p:txBody>
          <a:bodyPr/>
          <a:lstStyle/>
          <a:p>
            <a:r>
              <a:rPr lang="zh-TW" altLang="zh-TW" b="1" dirty="0"/>
              <a:t>由</a:t>
            </a:r>
            <a:r>
              <a:rPr lang="en-US" altLang="zh-TW" b="1" dirty="0"/>
              <a:t>AIC</a:t>
            </a:r>
            <a:r>
              <a:rPr lang="zh-TW" altLang="zh-TW" b="1" dirty="0"/>
              <a:t>篩選出來的重要基因</a:t>
            </a:r>
            <a:r>
              <a:rPr lang="en-US" altLang="zh-TW" b="1" dirty="0"/>
              <a:t> (120</a:t>
            </a:r>
            <a:r>
              <a:rPr lang="zh-TW" altLang="zh-TW" b="1" dirty="0"/>
              <a:t>個</a:t>
            </a:r>
            <a:r>
              <a:rPr lang="en-US" altLang="zh-TW" b="1" dirty="0" smtClean="0"/>
              <a:t>)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29056" t="32000" r="28361" b="13734"/>
          <a:stretch/>
        </p:blipFill>
        <p:spPr>
          <a:xfrm>
            <a:off x="1906859" y="923809"/>
            <a:ext cx="6427474" cy="511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9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5897" y="367989"/>
            <a:ext cx="10515600" cy="5898183"/>
          </a:xfrm>
        </p:spPr>
        <p:txBody>
          <a:bodyPr/>
          <a:lstStyle/>
          <a:p>
            <a:r>
              <a:rPr lang="zh-TW" altLang="zh-TW" b="1" dirty="0"/>
              <a:t>由</a:t>
            </a:r>
            <a:r>
              <a:rPr lang="en-US" altLang="zh-TW" b="1" dirty="0"/>
              <a:t>AIC</a:t>
            </a:r>
            <a:r>
              <a:rPr lang="zh-TW" altLang="zh-TW" b="1" dirty="0"/>
              <a:t>篩選出來的重要基因</a:t>
            </a:r>
            <a:r>
              <a:rPr lang="en-US" altLang="zh-TW" b="1" dirty="0"/>
              <a:t> (120</a:t>
            </a:r>
            <a:r>
              <a:rPr lang="zh-TW" altLang="zh-TW" b="1" dirty="0"/>
              <a:t>個</a:t>
            </a:r>
            <a:r>
              <a:rPr lang="en-US" altLang="zh-TW" b="1" dirty="0" smtClean="0"/>
              <a:t>)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l="29149" t="29425" r="27719" b="15760"/>
          <a:stretch/>
        </p:blipFill>
        <p:spPr>
          <a:xfrm>
            <a:off x="2011591" y="1173435"/>
            <a:ext cx="6411720" cy="509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5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5897" y="367989"/>
            <a:ext cx="10515600" cy="5898183"/>
          </a:xfrm>
        </p:spPr>
        <p:txBody>
          <a:bodyPr/>
          <a:lstStyle/>
          <a:p>
            <a:r>
              <a:rPr lang="zh-TW" altLang="zh-TW" b="1" dirty="0"/>
              <a:t>由</a:t>
            </a:r>
            <a:r>
              <a:rPr lang="en-US" altLang="zh-TW" b="1" dirty="0"/>
              <a:t>BIC</a:t>
            </a:r>
            <a:r>
              <a:rPr lang="zh-TW" altLang="zh-TW" b="1" dirty="0"/>
              <a:t>與</a:t>
            </a:r>
            <a:r>
              <a:rPr lang="en-US" altLang="zh-TW" b="1" dirty="0"/>
              <a:t>Leave-One-Out</a:t>
            </a:r>
            <a:r>
              <a:rPr lang="zh-TW" altLang="zh-TW" b="1" dirty="0"/>
              <a:t>篩選出來的重要基因</a:t>
            </a:r>
            <a:r>
              <a:rPr lang="en-US" altLang="zh-TW" b="1" dirty="0"/>
              <a:t> (68</a:t>
            </a:r>
            <a:r>
              <a:rPr lang="zh-TW" altLang="zh-TW" b="1" dirty="0"/>
              <a:t>個</a:t>
            </a:r>
            <a:r>
              <a:rPr lang="en-US" altLang="zh-TW" b="1" dirty="0"/>
              <a:t>)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31630" t="28259" r="31831" b="32349"/>
          <a:stretch/>
        </p:blipFill>
        <p:spPr>
          <a:xfrm>
            <a:off x="1773041" y="1315843"/>
            <a:ext cx="7182723" cy="483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5897" y="367989"/>
            <a:ext cx="10515600" cy="5898183"/>
          </a:xfrm>
        </p:spPr>
        <p:txBody>
          <a:bodyPr/>
          <a:lstStyle/>
          <a:p>
            <a:r>
              <a:rPr lang="zh-TW" altLang="zh-TW" b="1" dirty="0"/>
              <a:t>由</a:t>
            </a:r>
            <a:r>
              <a:rPr lang="en-US" altLang="zh-TW" b="1" dirty="0"/>
              <a:t>BIC</a:t>
            </a:r>
            <a:r>
              <a:rPr lang="zh-TW" altLang="zh-TW" b="1" dirty="0"/>
              <a:t>與</a:t>
            </a:r>
            <a:r>
              <a:rPr lang="en-US" altLang="zh-TW" b="1" dirty="0"/>
              <a:t>Leave-One-Out</a:t>
            </a:r>
            <a:r>
              <a:rPr lang="zh-TW" altLang="zh-TW" b="1" dirty="0"/>
              <a:t>篩選出來的重要基因</a:t>
            </a:r>
            <a:r>
              <a:rPr lang="en-US" altLang="zh-TW" b="1" dirty="0"/>
              <a:t> (68</a:t>
            </a:r>
            <a:r>
              <a:rPr lang="zh-TW" altLang="zh-TW" b="1" dirty="0"/>
              <a:t>個</a:t>
            </a:r>
            <a:r>
              <a:rPr lang="en-US" altLang="zh-TW" b="1" dirty="0"/>
              <a:t>)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1505" t="44251" r="31453" b="34728"/>
          <a:stretch/>
        </p:blipFill>
        <p:spPr>
          <a:xfrm>
            <a:off x="1839951" y="2196791"/>
            <a:ext cx="6822531" cy="24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1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8780"/>
            <a:ext cx="10515600" cy="5898183"/>
          </a:xfrm>
        </p:spPr>
        <p:txBody>
          <a:bodyPr/>
          <a:lstStyle/>
          <a:p>
            <a:r>
              <a:rPr lang="zh-TW" altLang="en-US" sz="2400" b="1" dirty="0" smtClean="0"/>
              <a:t>預測病患存活時間是否超過</a:t>
            </a:r>
            <a:r>
              <a:rPr lang="en-US" altLang="zh-TW" sz="2400" b="1" dirty="0" smtClean="0"/>
              <a:t>6</a:t>
            </a:r>
            <a:r>
              <a:rPr lang="zh-TW" altLang="en-US" sz="2400" b="1" dirty="0" smtClean="0"/>
              <a:t>年</a:t>
            </a:r>
            <a:endParaRPr lang="en-US" altLang="zh-TW" sz="2400" b="1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                 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                  </a:t>
            </a:r>
            <a:r>
              <a:rPr lang="en-US" altLang="zh-TW" dirty="0" smtClean="0"/>
              <a:t>+ </a:t>
            </a:r>
            <a:r>
              <a:rPr lang="en-US" altLang="zh-TW" dirty="0"/>
              <a:t>age + sex + stage + Histology type + Post Surgical </a:t>
            </a:r>
            <a:r>
              <a:rPr lang="en-US" altLang="zh-TW" dirty="0" smtClean="0"/>
              <a:t>Treatment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                                  </a:t>
            </a:r>
            <a:r>
              <a:rPr lang="en-US" altLang="zh-TW" dirty="0" smtClean="0"/>
              <a:t>KNN</a:t>
            </a:r>
            <a:r>
              <a:rPr lang="zh-TW" altLang="zh-TW" dirty="0" smtClean="0"/>
              <a:t>、</a:t>
            </a:r>
            <a:r>
              <a:rPr lang="en-US" altLang="zh-TW" dirty="0"/>
              <a:t>T</a:t>
            </a:r>
            <a:r>
              <a:rPr lang="en-US" altLang="zh-TW" dirty="0" smtClean="0"/>
              <a:t>ree</a:t>
            </a:r>
            <a:r>
              <a:rPr lang="zh-TW" altLang="zh-TW" dirty="0" smtClean="0"/>
              <a:t>、</a:t>
            </a:r>
            <a:r>
              <a:rPr lang="en-US" altLang="zh-TW" dirty="0"/>
              <a:t>R</a:t>
            </a:r>
            <a:r>
              <a:rPr lang="en-US" altLang="zh-TW" dirty="0" smtClean="0"/>
              <a:t>andom </a:t>
            </a:r>
            <a:r>
              <a:rPr lang="en-US" altLang="zh-TW" dirty="0"/>
              <a:t>F</a:t>
            </a:r>
            <a:r>
              <a:rPr lang="en-US" altLang="zh-TW" dirty="0" smtClean="0"/>
              <a:t>orest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                   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                </a:t>
            </a:r>
            <a:r>
              <a:rPr lang="zh-TW" altLang="zh-TW" dirty="0" smtClean="0"/>
              <a:t>比較</a:t>
            </a:r>
            <a:r>
              <a:rPr lang="zh-TW" altLang="zh-TW" dirty="0"/>
              <a:t>三種預測方法和兩組基因的估計準確度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025911" y="1059366"/>
            <a:ext cx="5464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 smtClean="0"/>
              <a:t>{</a:t>
            </a:r>
            <a:endParaRPr lang="zh-TW" altLang="en-US" sz="6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25497" y="1244032"/>
            <a:ext cx="1116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基因</a:t>
            </a:r>
            <a:r>
              <a:rPr lang="en-US" altLang="zh-TW" dirty="0" smtClean="0"/>
              <a:t>(120)</a:t>
            </a:r>
          </a:p>
          <a:p>
            <a:endParaRPr lang="en-US" altLang="zh-TW" dirty="0"/>
          </a:p>
          <a:p>
            <a:r>
              <a:rPr lang="zh-TW" altLang="en-US" dirty="0" smtClean="0"/>
              <a:t>基因</a:t>
            </a:r>
            <a:r>
              <a:rPr lang="en-US" altLang="zh-TW" dirty="0" smtClean="0"/>
              <a:t>(68)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13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8780"/>
            <a:ext cx="10515600" cy="5898183"/>
          </a:xfrm>
        </p:spPr>
        <p:txBody>
          <a:bodyPr/>
          <a:lstStyle/>
          <a:p>
            <a:r>
              <a:rPr lang="en-US" altLang="zh-TW" sz="2400" b="1" dirty="0" smtClean="0"/>
              <a:t>KNN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method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Training data</a:t>
            </a:r>
            <a:r>
              <a:rPr lang="zh-TW" altLang="en-US" dirty="0" smtClean="0">
                <a:ea typeface="PMingLiU" panose="02020500000000000000" pitchFamily="18" charset="-120"/>
              </a:rPr>
              <a:t>：</a:t>
            </a:r>
            <a:r>
              <a:rPr lang="en-US" altLang="zh-TW" dirty="0" smtClean="0">
                <a:ea typeface="PMingLiU" panose="02020500000000000000" pitchFamily="18" charset="-120"/>
              </a:rPr>
              <a:t>100</a:t>
            </a:r>
            <a:r>
              <a:rPr lang="zh-TW" altLang="en-US" dirty="0" smtClean="0">
                <a:ea typeface="PMingLiU" panose="02020500000000000000" pitchFamily="18" charset="-120"/>
              </a:rPr>
              <a:t>筆</a:t>
            </a:r>
            <a:endParaRPr lang="en-US" altLang="zh-TW" dirty="0" smtClean="0">
              <a:ea typeface="PMingLiU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dirty="0" smtClean="0"/>
              <a:t>Testing </a:t>
            </a:r>
            <a:r>
              <a:rPr lang="en-US" altLang="zh-TW" dirty="0"/>
              <a:t>data</a:t>
            </a:r>
            <a:r>
              <a:rPr lang="zh-TW" altLang="en-US" dirty="0" smtClean="0">
                <a:ea typeface="PMingLiU" panose="02020500000000000000" pitchFamily="18" charset="-120"/>
              </a:rPr>
              <a:t>：   </a:t>
            </a:r>
            <a:r>
              <a:rPr lang="en-US" altLang="zh-TW" dirty="0" smtClean="0">
                <a:ea typeface="PMingLiU" panose="02020500000000000000" pitchFamily="18" charset="-120"/>
              </a:rPr>
              <a:t>33</a:t>
            </a:r>
            <a:r>
              <a:rPr lang="zh-TW" altLang="en-US" dirty="0" smtClean="0">
                <a:ea typeface="PMingLiU" panose="02020500000000000000" pitchFamily="18" charset="-120"/>
              </a:rPr>
              <a:t>筆</a:t>
            </a:r>
            <a:endParaRPr lang="en-US" altLang="zh-TW" dirty="0"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作</a:t>
            </a:r>
            <a:r>
              <a:rPr lang="en-US" altLang="zh-TW" dirty="0"/>
              <a:t>100</a:t>
            </a:r>
            <a:r>
              <a:rPr lang="zh-TW" altLang="en-US" dirty="0"/>
              <a:t>次</a:t>
            </a:r>
            <a:r>
              <a:rPr lang="en-US" altLang="zh-TW" dirty="0"/>
              <a:t>KNN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ea typeface="PMingLiU" panose="02020500000000000000" pitchFamily="18" charset="-120"/>
              </a:rPr>
              <a:t>每次隨機抽取</a:t>
            </a:r>
            <a:r>
              <a:rPr lang="en-US" altLang="zh-TW" dirty="0" smtClean="0">
                <a:ea typeface="PMingLiU" panose="02020500000000000000" pitchFamily="18" charset="-120"/>
              </a:rPr>
              <a:t>100</a:t>
            </a:r>
            <a:r>
              <a:rPr lang="zh-TW" altLang="en-US" dirty="0" smtClean="0">
                <a:ea typeface="PMingLiU" panose="02020500000000000000" pitchFamily="18" charset="-120"/>
              </a:rPr>
              <a:t>筆資料為</a:t>
            </a:r>
            <a:r>
              <a:rPr lang="en-US" altLang="zh-TW" dirty="0" smtClean="0">
                <a:ea typeface="PMingLiU" panose="02020500000000000000" pitchFamily="18" charset="-120"/>
              </a:rPr>
              <a:t>Training</a:t>
            </a:r>
            <a:r>
              <a:rPr lang="zh-TW" altLang="en-US" dirty="0" smtClean="0">
                <a:ea typeface="PMingLiU" panose="02020500000000000000" pitchFamily="18" charset="-120"/>
              </a:rPr>
              <a:t> </a:t>
            </a:r>
            <a:r>
              <a:rPr lang="en-US" altLang="zh-TW" dirty="0" smtClean="0">
                <a:ea typeface="PMingLiU" panose="02020500000000000000" pitchFamily="18" charset="-120"/>
              </a:rPr>
              <a:t>data</a:t>
            </a: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059366" y="4221148"/>
          <a:ext cx="366875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38507">
                  <a:extLst>
                    <a:ext uri="{9D8B030D-6E8A-4147-A177-3AD203B41FA5}">
                      <a16:colId xmlns:a16="http://schemas.microsoft.com/office/drawing/2014/main" val="499416911"/>
                    </a:ext>
                  </a:extLst>
                </a:gridCol>
                <a:gridCol w="1202396">
                  <a:extLst>
                    <a:ext uri="{9D8B030D-6E8A-4147-A177-3AD203B41FA5}">
                      <a16:colId xmlns:a16="http://schemas.microsoft.com/office/drawing/2014/main" val="1502604297"/>
                    </a:ext>
                  </a:extLst>
                </a:gridCol>
                <a:gridCol w="1027847">
                  <a:extLst>
                    <a:ext uri="{9D8B030D-6E8A-4147-A177-3AD203B41FA5}">
                      <a16:colId xmlns:a16="http://schemas.microsoft.com/office/drawing/2014/main" val="1093824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基因</a:t>
                      </a:r>
                      <a:r>
                        <a:rPr lang="en-US" altLang="zh-TW" dirty="0" smtClean="0"/>
                        <a:t>(120)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基因</a:t>
                      </a:r>
                      <a:r>
                        <a:rPr lang="en-US" altLang="zh-TW" dirty="0" smtClean="0"/>
                        <a:t>(68)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2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56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平均準確度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0.645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0.602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5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PREDICTION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593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1277" y="553980"/>
            <a:ext cx="8596668" cy="1320800"/>
          </a:xfrm>
        </p:spPr>
        <p:txBody>
          <a:bodyPr>
            <a:noAutofit/>
          </a:bodyPr>
          <a:lstStyle/>
          <a:p>
            <a:r>
              <a:rPr lang="zh-TW" altLang="en-US" dirty="0">
                <a:solidFill>
                  <a:schemeClr val="accent2"/>
                </a:solidFill>
              </a:rPr>
              <a:t>利用</a:t>
            </a:r>
            <a:r>
              <a:rPr lang="en-US" altLang="zh-TW" dirty="0">
                <a:solidFill>
                  <a:schemeClr val="accent2"/>
                </a:solidFill>
              </a:rPr>
              <a:t>AIC, BIC, CV</a:t>
            </a:r>
            <a:r>
              <a:rPr lang="zh-TW" altLang="en-US" dirty="0">
                <a:solidFill>
                  <a:schemeClr val="accent2"/>
                </a:solidFill>
              </a:rPr>
              <a:t>所估出之重要變數先做一個決策</a:t>
            </a:r>
            <a:r>
              <a:rPr lang="zh-TW" altLang="en-US" dirty="0" smtClean="0">
                <a:solidFill>
                  <a:schemeClr val="accent2"/>
                </a:solidFill>
              </a:rPr>
              <a:t>樹</a:t>
            </a:r>
            <a:r>
              <a:rPr lang="en-US" altLang="zh-TW" dirty="0" smtClean="0">
                <a:solidFill>
                  <a:schemeClr val="accent2"/>
                </a:solidFill>
              </a:rPr>
              <a:t/>
            </a:r>
            <a:br>
              <a:rPr lang="en-US" altLang="zh-TW" dirty="0" smtClean="0">
                <a:solidFill>
                  <a:schemeClr val="accent2"/>
                </a:solidFill>
              </a:rPr>
            </a:br>
            <a:r>
              <a:rPr lang="en-US" altLang="zh-TW" dirty="0" smtClean="0">
                <a:solidFill>
                  <a:schemeClr val="accent2"/>
                </a:solidFill>
              </a:rPr>
              <a:t>AIC</a:t>
            </a:r>
            <a:r>
              <a:rPr lang="en-US" altLang="zh-TW" dirty="0">
                <a:solidFill>
                  <a:schemeClr val="accent2"/>
                </a:solidFill>
              </a:rPr>
              <a:t/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chemeClr val="accent2"/>
                </a:solidFill>
              </a:rPr>
              <a:t>testing data</a:t>
            </a:r>
            <a:r>
              <a:rPr lang="zh-TW" altLang="en-US" dirty="0">
                <a:solidFill>
                  <a:schemeClr val="accent2"/>
                </a:solidFill>
              </a:rPr>
              <a:t>準確率為</a:t>
            </a:r>
            <a:r>
              <a:rPr lang="en-US" altLang="zh-TW" dirty="0" smtClean="0">
                <a:solidFill>
                  <a:schemeClr val="accent2"/>
                </a:solidFill>
              </a:rPr>
              <a:t>= 0.5454545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277" y="2818503"/>
            <a:ext cx="7563023" cy="35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483" y="175800"/>
            <a:ext cx="8596668" cy="638287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資料基本介紹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"/>
          <a:stretch/>
        </p:blipFill>
        <p:spPr>
          <a:xfrm>
            <a:off x="182483" y="1131070"/>
            <a:ext cx="8370004" cy="1136632"/>
          </a:xfr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182483" y="752927"/>
            <a:ext cx="475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檔案</a:t>
            </a:r>
            <a:r>
              <a:rPr lang="en-US" altLang="zh-TW" dirty="0" smtClean="0"/>
              <a:t>:GSE14814_all_clin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82483" y="2311636"/>
            <a:ext cx="8370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 smtClean="0"/>
              <a:t>病患</a:t>
            </a:r>
            <a:r>
              <a:rPr lang="zh-TW" altLang="zh-TW" dirty="0"/>
              <a:t>的基本資料</a:t>
            </a:r>
            <a:r>
              <a:rPr lang="zh-TW" altLang="zh-TW" dirty="0" smtClean="0"/>
              <a:t>，包含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受試者</a:t>
            </a:r>
            <a:r>
              <a:rPr lang="zh-TW" altLang="en-US" dirty="0"/>
              <a:t>編號</a:t>
            </a:r>
            <a:r>
              <a:rPr lang="zh-TW" altLang="zh-TW" dirty="0" smtClean="0"/>
              <a:t>、</a:t>
            </a:r>
            <a:r>
              <a:rPr lang="zh-TW" altLang="zh-TW" dirty="0"/>
              <a:t>治療</a:t>
            </a:r>
            <a:r>
              <a:rPr lang="zh-TW" altLang="zh-TW" dirty="0" smtClean="0"/>
              <a:t>方法</a:t>
            </a:r>
            <a:r>
              <a:rPr lang="zh-TW" altLang="zh-TW" dirty="0"/>
              <a:t>、癌症階段</a:t>
            </a:r>
            <a:r>
              <a:rPr lang="zh-TW" altLang="en-US" dirty="0" smtClean="0"/>
              <a:t>、</a:t>
            </a:r>
            <a:r>
              <a:rPr lang="zh-TW" altLang="zh-TW" dirty="0" smtClean="0"/>
              <a:t>年齡、性別、</a:t>
            </a:r>
            <a:r>
              <a:rPr lang="zh-TW" altLang="en-US" dirty="0" smtClean="0"/>
              <a:t>死亡原因、</a:t>
            </a:r>
            <a:r>
              <a:rPr lang="zh-TW" altLang="zh-TW" dirty="0" smtClean="0"/>
              <a:t>肺癌類型、</a:t>
            </a:r>
            <a:r>
              <a:rPr lang="zh-TW" altLang="en-US" dirty="0"/>
              <a:t>總存活</a:t>
            </a:r>
            <a:r>
              <a:rPr lang="zh-TW" altLang="zh-TW" dirty="0" smtClean="0"/>
              <a:t>時間</a:t>
            </a:r>
            <a:r>
              <a:rPr lang="zh-TW" altLang="en-US" dirty="0" smtClean="0"/>
              <a:t>、</a:t>
            </a:r>
            <a:r>
              <a:rPr lang="zh-TW" altLang="en-US" dirty="0"/>
              <a:t>總</a:t>
            </a:r>
            <a:r>
              <a:rPr lang="zh-TW" altLang="en-US" dirty="0" smtClean="0"/>
              <a:t>存活狀態、疾病</a:t>
            </a:r>
            <a:r>
              <a:rPr lang="zh-TW" altLang="en-US" dirty="0"/>
              <a:t>特定</a:t>
            </a:r>
            <a:r>
              <a:rPr lang="zh-TW" altLang="en-US" dirty="0" smtClean="0"/>
              <a:t>存活</a:t>
            </a:r>
            <a:r>
              <a:rPr lang="zh-TW" altLang="en-US" dirty="0"/>
              <a:t>時間</a:t>
            </a:r>
            <a:r>
              <a:rPr lang="zh-TW" altLang="en-US" dirty="0" smtClean="0"/>
              <a:t>、</a:t>
            </a:r>
            <a:r>
              <a:rPr lang="zh-TW" altLang="en-US" dirty="0"/>
              <a:t>疾病特定</a:t>
            </a:r>
            <a:r>
              <a:rPr lang="zh-TW" altLang="en-US" dirty="0" smtClean="0"/>
              <a:t>存活狀態</a:t>
            </a:r>
            <a:r>
              <a:rPr lang="zh-TW" altLang="zh-TW" dirty="0" smtClean="0"/>
              <a:t>。</a:t>
            </a:r>
            <a:endParaRPr lang="zh-TW" altLang="zh-TW" dirty="0"/>
          </a:p>
        </p:txBody>
      </p:sp>
      <p:pic>
        <p:nvPicPr>
          <p:cNvPr id="7" name="圖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" y="3419632"/>
            <a:ext cx="7169075" cy="25175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字方塊 7"/>
          <p:cNvSpPr txBox="1"/>
          <p:nvPr/>
        </p:nvSpPr>
        <p:spPr>
          <a:xfrm>
            <a:off x="195083" y="3234966"/>
            <a:ext cx="357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Summary:</a:t>
            </a:r>
            <a:endParaRPr lang="zh-TW" altLang="en-US" dirty="0"/>
          </a:p>
        </p:txBody>
      </p:sp>
      <p:pic>
        <p:nvPicPr>
          <p:cNvPr id="19" name="內容版面配置區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889" y="4975980"/>
            <a:ext cx="4124901" cy="1267002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7114889" y="4523172"/>
            <a:ext cx="475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檔案</a:t>
            </a:r>
            <a:r>
              <a:rPr lang="en-US" altLang="zh-TW" dirty="0"/>
              <a:t>:GSE14814_all_ex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7836049" y="5209076"/>
            <a:ext cx="3403741" cy="103390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16200000">
            <a:off x="10375643" y="4832122"/>
            <a:ext cx="520301" cy="209946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7114889" y="5209076"/>
            <a:ext cx="635099" cy="10339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 rot="16200000">
            <a:off x="9803841" y="4740347"/>
            <a:ext cx="291360" cy="164553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718893" y="3419632"/>
            <a:ext cx="461665" cy="12558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/>
              <a:t>受試者編號</a:t>
            </a:r>
          </a:p>
        </p:txBody>
      </p:sp>
      <p:sp>
        <p:nvSpPr>
          <p:cNvPr id="27" name="圓角矩形 26"/>
          <p:cNvSpPr/>
          <p:nvPr/>
        </p:nvSpPr>
        <p:spPr>
          <a:xfrm>
            <a:off x="7836049" y="4975980"/>
            <a:ext cx="3403741" cy="233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10800000">
            <a:off x="6839515" y="5609124"/>
            <a:ext cx="275374" cy="164964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758573" y="5542238"/>
            <a:ext cx="117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基因編號</a:t>
            </a:r>
          </a:p>
          <a:p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0404960" y="3424420"/>
            <a:ext cx="461665" cy="12587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/>
              <a:t>基因表現量</a:t>
            </a:r>
          </a:p>
        </p:txBody>
      </p:sp>
    </p:spTree>
    <p:extLst>
      <p:ext uri="{BB962C8B-B14F-4D97-AF65-F5344CB8AC3E}">
        <p14:creationId xmlns:p14="http://schemas.microsoft.com/office/powerpoint/2010/main" val="144083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  <p:bldP spid="26" grpId="0"/>
      <p:bldP spid="27" grpId="0" animBg="1"/>
      <p:bldP spid="28" grpId="0" animBg="1"/>
      <p:bldP spid="30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591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BIC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chemeClr val="accent2"/>
                </a:solidFill>
              </a:rPr>
              <a:t>testing data</a:t>
            </a:r>
            <a:r>
              <a:rPr lang="zh-TW" altLang="en-US" dirty="0">
                <a:solidFill>
                  <a:schemeClr val="accent2"/>
                </a:solidFill>
              </a:rPr>
              <a:t>準確率為</a:t>
            </a:r>
            <a:r>
              <a:rPr lang="en-US" altLang="zh-TW" dirty="0" smtClean="0">
                <a:solidFill>
                  <a:schemeClr val="accent2"/>
                </a:solidFill>
              </a:rPr>
              <a:t>= </a:t>
            </a:r>
            <a:r>
              <a:rPr lang="en-US" altLang="zh-TW" dirty="0">
                <a:solidFill>
                  <a:schemeClr val="accent2"/>
                </a:solidFill>
              </a:rPr>
              <a:t>0.6969697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pic>
        <p:nvPicPr>
          <p:cNvPr id="7" name="內容版面配置區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282" y="1688950"/>
            <a:ext cx="7132320" cy="43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6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154192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1129553"/>
            <a:ext cx="8596668" cy="4911810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2800" dirty="0">
                <a:solidFill>
                  <a:schemeClr val="accent2"/>
                </a:solidFill>
              </a:rPr>
              <a:t>我們做</a:t>
            </a:r>
            <a:r>
              <a:rPr lang="en-US" altLang="zh-TW" sz="2800" dirty="0">
                <a:solidFill>
                  <a:schemeClr val="accent2"/>
                </a:solidFill>
              </a:rPr>
              <a:t>100</a:t>
            </a:r>
            <a:r>
              <a:rPr lang="zh-TW" altLang="zh-TW" sz="2800" dirty="0">
                <a:solidFill>
                  <a:schemeClr val="accent2"/>
                </a:solidFill>
              </a:rPr>
              <a:t>棵樹帶入隨機抽取的</a:t>
            </a:r>
            <a:r>
              <a:rPr lang="en-US" altLang="zh-TW" sz="2800" dirty="0">
                <a:solidFill>
                  <a:schemeClr val="accent2"/>
                </a:solidFill>
              </a:rPr>
              <a:t>testing data</a:t>
            </a:r>
            <a:r>
              <a:rPr lang="zh-TW" altLang="zh-TW" sz="2800" dirty="0">
                <a:solidFill>
                  <a:schemeClr val="accent2"/>
                </a:solidFill>
              </a:rPr>
              <a:t>所做出的準確率在</a:t>
            </a:r>
            <a:r>
              <a:rPr lang="zh-TW" altLang="zh-TW" sz="2800" dirty="0" smtClean="0">
                <a:solidFill>
                  <a:schemeClr val="accent2"/>
                </a:solidFill>
              </a:rPr>
              <a:t>平均</a:t>
            </a:r>
            <a:r>
              <a:rPr lang="zh-TW" altLang="en-US" sz="2800" dirty="0">
                <a:solidFill>
                  <a:schemeClr val="accent2"/>
                </a:solidFill>
              </a:rPr>
              <a:t>，以降低準確率的隨機性準確率為</a:t>
            </a:r>
            <a:r>
              <a:rPr lang="en-US" altLang="zh-TW" sz="2800" dirty="0">
                <a:solidFill>
                  <a:schemeClr val="accent2"/>
                </a:solidFill>
              </a:rPr>
              <a:t>AIC:0.6363636 BIC:0.6048485 </a:t>
            </a:r>
            <a:r>
              <a:rPr lang="zh-TW" altLang="en-US" sz="2800" dirty="0" smtClean="0">
                <a:solidFill>
                  <a:schemeClr val="accent2"/>
                </a:solidFill>
              </a:rPr>
              <a:t>。</a:t>
            </a:r>
            <a:endParaRPr lang="en-US" altLang="zh-TW" sz="28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043492" y="3022899"/>
          <a:ext cx="6172882" cy="3281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5135">
                  <a:extLst>
                    <a:ext uri="{9D8B030D-6E8A-4147-A177-3AD203B41FA5}">
                      <a16:colId xmlns:a16="http://schemas.microsoft.com/office/drawing/2014/main" val="3642405509"/>
                    </a:ext>
                  </a:extLst>
                </a:gridCol>
                <a:gridCol w="1870119">
                  <a:extLst>
                    <a:ext uri="{9D8B030D-6E8A-4147-A177-3AD203B41FA5}">
                      <a16:colId xmlns:a16="http://schemas.microsoft.com/office/drawing/2014/main" val="2651484518"/>
                    </a:ext>
                  </a:extLst>
                </a:gridCol>
                <a:gridCol w="2057628">
                  <a:extLst>
                    <a:ext uri="{9D8B030D-6E8A-4147-A177-3AD203B41FA5}">
                      <a16:colId xmlns:a16="http://schemas.microsoft.com/office/drawing/2014/main" val="2420154074"/>
                    </a:ext>
                  </a:extLst>
                </a:gridCol>
              </a:tblGrid>
              <a:tr h="6562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dirty="0" smtClean="0"/>
                        <a:t>testing data</a:t>
                      </a:r>
                      <a:r>
                        <a:rPr lang="zh-TW" altLang="zh-TW" sz="1600" dirty="0" smtClean="0"/>
                        <a:t>準確率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AIC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BIC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1356302"/>
                  </a:ext>
                </a:extLst>
              </a:tr>
              <a:tr h="6562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Tree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0.5454545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0.6969697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5640047"/>
                  </a:ext>
                </a:extLst>
              </a:tr>
              <a:tr h="19686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Tree</a:t>
                      </a:r>
                      <a:endParaRPr lang="zh-TW" sz="1600" kern="1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(take average #100)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0.6363636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0.6048485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9966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zh-TW" sz="2800" dirty="0">
                <a:solidFill>
                  <a:schemeClr val="accent2"/>
                </a:solidFill>
              </a:rPr>
              <a:t>我們先將</a:t>
            </a:r>
            <a:r>
              <a:rPr lang="en-US" altLang="zh-TW" sz="2800" dirty="0">
                <a:solidFill>
                  <a:schemeClr val="accent2"/>
                </a:solidFill>
              </a:rPr>
              <a:t>AIC</a:t>
            </a:r>
            <a:r>
              <a:rPr lang="zh-TW" altLang="zh-TW" sz="2800" dirty="0">
                <a:solidFill>
                  <a:schemeClr val="accent2"/>
                </a:solidFill>
              </a:rPr>
              <a:t>估出的重要變數做</a:t>
            </a:r>
            <a:r>
              <a:rPr lang="en-US" altLang="zh-TW" sz="2800" dirty="0">
                <a:solidFill>
                  <a:schemeClr val="accent2"/>
                </a:solidFill>
              </a:rPr>
              <a:t>random forest</a:t>
            </a:r>
            <a:r>
              <a:rPr lang="zh-TW" altLang="zh-TW" sz="2800" dirty="0">
                <a:solidFill>
                  <a:schemeClr val="accent2"/>
                </a:solidFill>
              </a:rPr>
              <a:t>，首先我們取</a:t>
            </a:r>
            <a:r>
              <a:rPr lang="en-US" altLang="zh-TW" sz="2800" dirty="0" err="1">
                <a:solidFill>
                  <a:schemeClr val="accent2"/>
                </a:solidFill>
              </a:rPr>
              <a:t>ntree</a:t>
            </a:r>
            <a:r>
              <a:rPr lang="en-US" altLang="zh-TW" sz="2800" dirty="0">
                <a:solidFill>
                  <a:schemeClr val="accent2"/>
                </a:solidFill>
              </a:rPr>
              <a:t>=1000</a:t>
            </a:r>
            <a:r>
              <a:rPr lang="zh-TW" altLang="zh-TW" sz="2800" dirty="0">
                <a:solidFill>
                  <a:schemeClr val="accent2"/>
                </a:solidFill>
              </a:rPr>
              <a:t>，做出一個</a:t>
            </a:r>
            <a:r>
              <a:rPr lang="en-US" altLang="zh-TW" sz="2800" dirty="0">
                <a:solidFill>
                  <a:schemeClr val="accent2"/>
                </a:solidFill>
              </a:rPr>
              <a:t>random </a:t>
            </a:r>
            <a:r>
              <a:rPr lang="en-US" altLang="zh-TW" sz="2800" dirty="0" smtClean="0">
                <a:solidFill>
                  <a:schemeClr val="accent2"/>
                </a:solidFill>
              </a:rPr>
              <a:t>forest</a:t>
            </a:r>
            <a:br>
              <a:rPr lang="en-US" altLang="zh-TW" sz="2800" dirty="0" smtClean="0">
                <a:solidFill>
                  <a:schemeClr val="accent2"/>
                </a:solidFill>
              </a:rPr>
            </a:br>
            <a:r>
              <a:rPr lang="en-US" altLang="zh-TW" sz="2800" dirty="0" smtClean="0">
                <a:solidFill>
                  <a:schemeClr val="accent2"/>
                </a:solidFill>
              </a:rPr>
              <a:t>testing </a:t>
            </a:r>
            <a:r>
              <a:rPr lang="en-US" altLang="zh-TW" sz="2800" dirty="0">
                <a:solidFill>
                  <a:schemeClr val="accent2"/>
                </a:solidFill>
              </a:rPr>
              <a:t>data</a:t>
            </a:r>
            <a:r>
              <a:rPr lang="zh-TW" altLang="zh-TW" sz="2800" dirty="0">
                <a:solidFill>
                  <a:schemeClr val="accent2"/>
                </a:solidFill>
              </a:rPr>
              <a:t>準確率為</a:t>
            </a:r>
            <a:r>
              <a:rPr lang="en-US" altLang="zh-TW" sz="2800" dirty="0">
                <a:solidFill>
                  <a:schemeClr val="accent2"/>
                </a:solidFill>
              </a:rPr>
              <a:t>0.7575758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387736" y="2721685"/>
            <a:ext cx="7455960" cy="3136797"/>
          </a:xfrm>
        </p:spPr>
        <p:txBody>
          <a:bodyPr/>
          <a:lstStyle/>
          <a:p>
            <a:pPr marL="0" indent="0" latinLnBrk="1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                             </a:t>
            </a:r>
            <a:r>
              <a:rPr lang="en-US" altLang="zh-TW" sz="2000" dirty="0" err="1" smtClean="0"/>
              <a:t>pred.gene</a:t>
            </a:r>
            <a:endParaRPr lang="en-US" altLang="zh-TW" sz="2000" dirty="0" smtClean="0"/>
          </a:p>
          <a:p>
            <a:pPr latinLnBrk="1"/>
            <a:r>
              <a:rPr lang="zh-TW" altLang="en-US" sz="2000" dirty="0" smtClean="0"/>
              <a:t>                             </a:t>
            </a:r>
            <a:r>
              <a:rPr lang="en-US" altLang="zh-TW" sz="2000" dirty="0" smtClean="0"/>
              <a:t>Less </a:t>
            </a:r>
            <a:r>
              <a:rPr lang="en-US" altLang="zh-TW" sz="2000" dirty="0"/>
              <a:t>Over</a:t>
            </a:r>
            <a:endParaRPr lang="zh-TW" altLang="zh-TW" sz="2000" dirty="0"/>
          </a:p>
          <a:p>
            <a:pPr latinLnBrk="1"/>
            <a:r>
              <a:rPr lang="en-US" altLang="zh-TW" sz="2000" dirty="0"/>
              <a:t>    </a:t>
            </a:r>
            <a:r>
              <a:rPr lang="zh-TW" altLang="en-US" sz="2000" dirty="0" smtClean="0"/>
              <a:t>     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            </a:t>
            </a:r>
            <a:r>
              <a:rPr lang="en-US" altLang="zh-TW" sz="2000" dirty="0" smtClean="0"/>
              <a:t>Less   </a:t>
            </a:r>
            <a:r>
              <a:rPr lang="en-US" altLang="zh-TW" sz="2000" dirty="0"/>
              <a:t>18    2</a:t>
            </a:r>
            <a:endParaRPr lang="zh-TW" altLang="zh-TW" sz="2000" dirty="0"/>
          </a:p>
          <a:p>
            <a:pPr latinLnBrk="1"/>
            <a:r>
              <a:rPr lang="en-US" altLang="zh-TW" sz="2000" dirty="0"/>
              <a:t> </a:t>
            </a:r>
            <a:r>
              <a:rPr lang="en-US" altLang="zh-TW" sz="2000" dirty="0" err="1"/>
              <a:t>gene.test</a:t>
            </a:r>
            <a:r>
              <a:rPr lang="en-US" altLang="zh-TW" sz="2000" dirty="0" smtClean="0"/>
              <a:t>  </a:t>
            </a:r>
            <a:r>
              <a:rPr lang="zh-TW" altLang="en-US" sz="2000" dirty="0" smtClean="0"/>
              <a:t>     </a:t>
            </a:r>
            <a:r>
              <a:rPr lang="en-US" altLang="zh-TW" sz="2000" dirty="0" smtClean="0"/>
              <a:t>Over    </a:t>
            </a:r>
            <a:r>
              <a:rPr lang="en-US" altLang="zh-TW" sz="2000" dirty="0"/>
              <a:t>6    7</a:t>
            </a:r>
            <a:endParaRPr lang="zh-TW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725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864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AIC</a:t>
            </a:r>
            <a:r>
              <a:rPr lang="zh-TW" altLang="zh-TW" b="1" dirty="0">
                <a:solidFill>
                  <a:schemeClr val="accent2"/>
                </a:solidFill>
              </a:rPr>
              <a:t>找出的影響存活時間重要</a:t>
            </a:r>
            <a:r>
              <a:rPr lang="zh-TW" altLang="zh-TW" b="1" dirty="0" smtClean="0">
                <a:solidFill>
                  <a:schemeClr val="accent2"/>
                </a:solidFill>
              </a:rPr>
              <a:t>基因</a:t>
            </a:r>
            <a:r>
              <a:rPr lang="zh-TW" altLang="en-US" b="1" dirty="0" smtClean="0">
                <a:solidFill>
                  <a:schemeClr val="accent2"/>
                </a:solidFill>
              </a:rPr>
              <a:t>片段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129" y="1204856"/>
            <a:ext cx="7691718" cy="517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6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0711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915" y="1140312"/>
            <a:ext cx="8530814" cy="502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42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348"/>
          </a:xfrm>
        </p:spPr>
        <p:txBody>
          <a:bodyPr>
            <a:noAutofit/>
          </a:bodyPr>
          <a:lstStyle/>
          <a:p>
            <a:r>
              <a:rPr lang="zh-TW" altLang="zh-TW" sz="2800" b="1" dirty="0" smtClean="0">
                <a:solidFill>
                  <a:schemeClr val="accent2"/>
                </a:solidFill>
              </a:rPr>
              <a:t>再將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BIC</a:t>
            </a:r>
            <a:r>
              <a:rPr lang="zh-TW" altLang="zh-TW" sz="2800" b="1" dirty="0" smtClean="0">
                <a:solidFill>
                  <a:schemeClr val="accent2"/>
                </a:solidFill>
              </a:rPr>
              <a:t>估出的重要變數做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random forest</a:t>
            </a:r>
            <a:r>
              <a:rPr lang="zh-TW" altLang="zh-TW" sz="2800" dirty="0" smtClean="0">
                <a:solidFill>
                  <a:schemeClr val="accent2"/>
                </a:solidFill>
              </a:rPr>
              <a:t/>
            </a:r>
            <a:br>
              <a:rPr lang="zh-TW" altLang="zh-TW" sz="2800" dirty="0" smtClean="0">
                <a:solidFill>
                  <a:schemeClr val="accent2"/>
                </a:solidFill>
              </a:rPr>
            </a:br>
            <a:r>
              <a:rPr lang="zh-TW" altLang="zh-TW" sz="2800" dirty="0" smtClean="0">
                <a:solidFill>
                  <a:schemeClr val="accent2"/>
                </a:solidFill>
              </a:rPr>
              <a:t>首先我們取</a:t>
            </a:r>
            <a:r>
              <a:rPr lang="en-US" altLang="zh-TW" sz="2800" dirty="0" err="1" smtClean="0">
                <a:solidFill>
                  <a:schemeClr val="accent2"/>
                </a:solidFill>
              </a:rPr>
              <a:t>ntree</a:t>
            </a:r>
            <a:r>
              <a:rPr lang="en-US" altLang="zh-TW" sz="2800" dirty="0" smtClean="0">
                <a:solidFill>
                  <a:schemeClr val="accent2"/>
                </a:solidFill>
              </a:rPr>
              <a:t>=1000</a:t>
            </a:r>
            <a:r>
              <a:rPr lang="zh-TW" altLang="zh-TW" sz="2800" dirty="0" smtClean="0">
                <a:solidFill>
                  <a:schemeClr val="accent2"/>
                </a:solidFill>
              </a:rPr>
              <a:t>，做出一個</a:t>
            </a:r>
            <a:r>
              <a:rPr lang="en-US" altLang="zh-TW" sz="2800" dirty="0" smtClean="0">
                <a:solidFill>
                  <a:schemeClr val="accent2"/>
                </a:solidFill>
              </a:rPr>
              <a:t>random forest</a:t>
            </a:r>
            <a:br>
              <a:rPr lang="en-US" altLang="zh-TW" sz="2800" dirty="0" smtClean="0">
                <a:solidFill>
                  <a:schemeClr val="accent2"/>
                </a:solidFill>
              </a:rPr>
            </a:br>
            <a:r>
              <a:rPr lang="zh-TW" altLang="zh-TW" sz="2800" dirty="0" smtClean="0">
                <a:solidFill>
                  <a:schemeClr val="accent2"/>
                </a:solidFill>
              </a:rPr>
              <a:t>準確率為</a:t>
            </a:r>
            <a:r>
              <a:rPr lang="en-US" altLang="zh-TW" sz="2800" dirty="0" smtClean="0">
                <a:solidFill>
                  <a:schemeClr val="accent2"/>
                </a:solidFill>
              </a:rPr>
              <a:t>0.7575758</a:t>
            </a:r>
            <a:br>
              <a:rPr lang="en-US" altLang="zh-TW" sz="2800" dirty="0" smtClean="0">
                <a:solidFill>
                  <a:schemeClr val="accent2"/>
                </a:solidFill>
              </a:rPr>
            </a:br>
            <a:r>
              <a:rPr lang="en-US" altLang="zh-TW" sz="2800" dirty="0" smtClean="0">
                <a:solidFill>
                  <a:schemeClr val="accent2"/>
                </a:solidFill>
              </a:rPr>
              <a:t/>
            </a:r>
            <a:br>
              <a:rPr lang="en-US" altLang="zh-TW" sz="2800" dirty="0" smtClean="0">
                <a:solidFill>
                  <a:schemeClr val="accent2"/>
                </a:solidFill>
              </a:rPr>
            </a:br>
            <a:r>
              <a:rPr lang="en-US" altLang="zh-TW" sz="2800" dirty="0">
                <a:solidFill>
                  <a:schemeClr val="accent2"/>
                </a:solidFill>
              </a:rPr>
              <a:t/>
            </a:r>
            <a:br>
              <a:rPr lang="en-US" altLang="zh-TW" sz="2800" dirty="0">
                <a:solidFill>
                  <a:schemeClr val="accent2"/>
                </a:solidFill>
              </a:rPr>
            </a:br>
            <a:r>
              <a:rPr lang="zh-TW" altLang="zh-TW" dirty="0" smtClean="0"/>
              <a:t/>
            </a:r>
            <a:br>
              <a:rPr lang="zh-TW" altLang="zh-TW" dirty="0" smtClean="0"/>
            </a:br>
            <a:r>
              <a:rPr lang="zh-TW" altLang="zh-TW" sz="2800" dirty="0" smtClean="0"/>
              <a:t/>
            </a:r>
            <a:br>
              <a:rPr lang="zh-TW" altLang="zh-TW" sz="2800" dirty="0" smtClean="0"/>
            </a:b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8800" y="2463501"/>
            <a:ext cx="7445202" cy="3577861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lvl="0" indent="0" latinLnBrk="1">
              <a:buClr>
                <a:srgbClr val="90C226"/>
              </a:buClr>
              <a:buNone/>
            </a:pP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zh-TW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         </a:t>
            </a:r>
            <a:r>
              <a:rPr lang="en-US" altLang="zh-TW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pred.gene</a:t>
            </a:r>
            <a:endParaRPr lang="en-US" altLang="zh-TW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latinLnBrk="1">
              <a:buClr>
                <a:srgbClr val="90C226"/>
              </a:buClr>
            </a:pP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         </a:t>
            </a: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Less Over</a:t>
            </a:r>
            <a:endParaRPr lang="zh-TW" altLang="zh-TW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latinLnBrk="1">
              <a:buClr>
                <a:srgbClr val="90C226"/>
              </a:buClr>
            </a:pP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</a:t>
            </a: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</a:t>
            </a: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Less   </a:t>
            </a:r>
            <a:r>
              <a:rPr lang="en-US" altLang="zh-TW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17    1</a:t>
            </a:r>
          </a:p>
          <a:p>
            <a:pPr lvl="0" latinLnBrk="1">
              <a:buClr>
                <a:srgbClr val="90C226"/>
              </a:buClr>
            </a:pPr>
            <a:r>
              <a:rPr lang="en-US" altLang="zh-TW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TW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gene.test</a:t>
            </a:r>
            <a:r>
              <a:rPr lang="en-US" altLang="zh-TW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zh-TW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</a:t>
            </a:r>
            <a:r>
              <a:rPr lang="en-US" altLang="zh-TW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Over    7    </a:t>
            </a: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8788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955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BIC</a:t>
            </a:r>
            <a:r>
              <a:rPr lang="zh-TW" altLang="zh-TW" b="1" dirty="0">
                <a:solidFill>
                  <a:schemeClr val="accent2"/>
                </a:solidFill>
              </a:rPr>
              <a:t>找出的影響存活時間重要</a:t>
            </a:r>
            <a:r>
              <a:rPr lang="zh-TW" altLang="zh-TW" b="1" dirty="0" smtClean="0">
                <a:solidFill>
                  <a:schemeClr val="accent2"/>
                </a:solidFill>
              </a:rPr>
              <a:t>基因</a:t>
            </a:r>
            <a:r>
              <a:rPr lang="zh-TW" altLang="en-US" b="1" dirty="0">
                <a:solidFill>
                  <a:schemeClr val="accent2"/>
                </a:solidFill>
              </a:rPr>
              <a:t>片段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402" y="1344706"/>
            <a:ext cx="7401262" cy="49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89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0711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487" y="1140311"/>
            <a:ext cx="8596668" cy="504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91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ACT &amp; OBS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915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48706" cy="132080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TW" dirty="0" smtClean="0"/>
              <a:t>1.</a:t>
            </a:r>
            <a:r>
              <a:rPr lang="zh-TW" altLang="zh-TW" dirty="0" smtClean="0"/>
              <a:t>針對</a:t>
            </a:r>
            <a:r>
              <a:rPr lang="en-US" altLang="zh-TW" dirty="0"/>
              <a:t>“ACT”</a:t>
            </a:r>
            <a:r>
              <a:rPr lang="zh-TW" altLang="zh-TW" dirty="0"/>
              <a:t>的</a:t>
            </a:r>
            <a:r>
              <a:rPr lang="zh-TW" altLang="zh-TW" dirty="0" smtClean="0"/>
              <a:t>病患</a:t>
            </a:r>
            <a:r>
              <a:rPr lang="zh-TW" altLang="en-US" dirty="0" smtClean="0"/>
              <a:t>，</a:t>
            </a:r>
            <a:r>
              <a:rPr lang="zh-TW" altLang="en-US" dirty="0"/>
              <a:t>利用</a:t>
            </a:r>
            <a:r>
              <a:rPr lang="en-US" altLang="zh-TW" dirty="0" smtClean="0"/>
              <a:t>Lasso</a:t>
            </a:r>
            <a:r>
              <a:rPr lang="zh-TW" altLang="en-US" dirty="0" smtClean="0"/>
              <a:t>找出</a:t>
            </a:r>
            <a:r>
              <a:rPr lang="en-US" altLang="zh-TW" dirty="0" smtClean="0"/>
              <a:t>Solution Path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708" y="1930400"/>
            <a:ext cx="7674492" cy="44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1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內容版面配置區 16" descr="畫面剪輯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" b="1664"/>
          <a:stretch/>
        </p:blipFill>
        <p:spPr bwMode="auto">
          <a:xfrm>
            <a:off x="329733" y="920815"/>
            <a:ext cx="9438212" cy="53293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圓角矩形 6"/>
          <p:cNvSpPr/>
          <p:nvPr/>
        </p:nvSpPr>
        <p:spPr>
          <a:xfrm>
            <a:off x="2517290" y="5626249"/>
            <a:ext cx="1355463" cy="4776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3033657" y="5045336"/>
            <a:ext cx="1097280" cy="5809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689873" y="2366682"/>
            <a:ext cx="0" cy="2678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2823884" y="2571078"/>
            <a:ext cx="26893" cy="3055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10989" y="394076"/>
            <a:ext cx="50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</a:t>
            </a:r>
            <a:r>
              <a:rPr lang="en-US" altLang="zh-TW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ggpairs</a:t>
            </a:r>
            <a:endParaRPr lang="zh-TW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4303059" y="2216075"/>
            <a:ext cx="1602889" cy="8283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>
            <a:off x="3033657" y="1423217"/>
            <a:ext cx="656216" cy="5056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20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1.(a)</a:t>
            </a:r>
            <a:r>
              <a:rPr lang="zh-TW" altLang="zh-TW" dirty="0"/>
              <a:t>使用</a:t>
            </a:r>
            <a:r>
              <a:rPr lang="en-US" altLang="zh-TW" dirty="0"/>
              <a:t>AIC</a:t>
            </a:r>
            <a:r>
              <a:rPr lang="zh-TW" altLang="zh-TW" dirty="0"/>
              <a:t>的</a:t>
            </a:r>
            <a:r>
              <a:rPr lang="zh-TW" altLang="zh-TW" dirty="0" smtClean="0"/>
              <a:t>方法</a:t>
            </a:r>
            <a:r>
              <a:rPr lang="zh-TW" altLang="en-US" dirty="0" smtClean="0"/>
              <a:t>，找出</a:t>
            </a:r>
            <a:r>
              <a:rPr lang="en-US" altLang="zh-TW" dirty="0" smtClean="0"/>
              <a:t>lambda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268" y="1930400"/>
            <a:ext cx="7819734" cy="44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92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69586" cy="1320800"/>
          </a:xfrm>
        </p:spPr>
        <p:txBody>
          <a:bodyPr/>
          <a:lstStyle/>
          <a:p>
            <a:r>
              <a:rPr lang="en-US" altLang="zh-TW" dirty="0" smtClean="0"/>
              <a:t>1.(</a:t>
            </a:r>
            <a:r>
              <a:rPr lang="en-US" altLang="zh-TW" dirty="0"/>
              <a:t>a)</a:t>
            </a:r>
            <a:r>
              <a:rPr lang="zh-TW" altLang="zh-TW" dirty="0"/>
              <a:t>使用</a:t>
            </a:r>
            <a:r>
              <a:rPr lang="en-US" altLang="zh-TW" dirty="0"/>
              <a:t>AIC</a:t>
            </a:r>
            <a:r>
              <a:rPr lang="zh-TW" altLang="zh-TW" dirty="0"/>
              <a:t>的方法</a:t>
            </a:r>
            <a:r>
              <a:rPr lang="zh-TW" altLang="en-US" dirty="0" smtClean="0"/>
              <a:t>，找出重要的基因片段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[1] "201966_at"   "202044_at"   "202780_at"   "202794_at"   "202985_s_at"</a:t>
            </a:r>
            <a:endParaRPr lang="zh-TW" altLang="zh-TW" dirty="0"/>
          </a:p>
          <a:p>
            <a:r>
              <a:rPr lang="en-US" altLang="zh-TW" dirty="0"/>
              <a:t> [6] "203450_at"   "203730_s_at" "203998_s_at" "204580_at"   "204875_s_at"</a:t>
            </a:r>
            <a:endParaRPr lang="zh-TW" altLang="zh-TW" dirty="0"/>
          </a:p>
          <a:p>
            <a:r>
              <a:rPr lang="en-US" altLang="zh-TW" dirty="0"/>
              <a:t>[11] "205455_at"   "205874_at"   "206308_at"   "206762_at"   "207016_s_at"</a:t>
            </a:r>
            <a:endParaRPr lang="zh-TW" altLang="zh-TW" dirty="0"/>
          </a:p>
          <a:p>
            <a:r>
              <a:rPr lang="en-US" altLang="zh-TW" dirty="0"/>
              <a:t>[16] "207314_x_at" "207588_at"   "207732_s_at" "208527_x_at" "209398_at"  </a:t>
            </a:r>
            <a:endParaRPr lang="zh-TW" altLang="zh-TW" dirty="0"/>
          </a:p>
          <a:p>
            <a:r>
              <a:rPr lang="en-US" altLang="zh-TW" dirty="0"/>
              <a:t>[21] "210023_s_at" "210255_at"   "211168_s_at" "211504_x_at" "212252_at"  </a:t>
            </a:r>
            <a:endParaRPr lang="zh-TW" altLang="zh-TW" dirty="0"/>
          </a:p>
          <a:p>
            <a:r>
              <a:rPr lang="en-US" altLang="zh-TW" dirty="0"/>
              <a:t>[26] "212355_at"   "212758_s_at" "214290_s_at" "214293_at"   "214436_at"  </a:t>
            </a:r>
            <a:endParaRPr lang="zh-TW" altLang="zh-TW" dirty="0"/>
          </a:p>
          <a:p>
            <a:r>
              <a:rPr lang="en-US" altLang="zh-TW" dirty="0"/>
              <a:t>[31] "214794_at"   "215002_at"   "215195_at"   "215891_s_at" "216396_s_at"</a:t>
            </a:r>
            <a:endParaRPr lang="zh-TW" altLang="zh-TW" dirty="0"/>
          </a:p>
          <a:p>
            <a:r>
              <a:rPr lang="en-US" altLang="zh-TW" dirty="0"/>
              <a:t>[36] "216907_x_at" "217175_at"   "217482_at"   "217513_at"   "217544_at"  </a:t>
            </a:r>
            <a:endParaRPr lang="zh-TW" altLang="zh-TW" dirty="0"/>
          </a:p>
          <a:p>
            <a:r>
              <a:rPr lang="en-US" altLang="zh-TW" dirty="0"/>
              <a:t>[41] "218640_s_at" "219048_at"   "219669_at"   "219670_at"   "219700_at"  </a:t>
            </a:r>
            <a:endParaRPr lang="zh-TW" altLang="zh-TW" dirty="0"/>
          </a:p>
          <a:p>
            <a:r>
              <a:rPr lang="en-US" altLang="zh-TW" dirty="0"/>
              <a:t>[46] "219734_at"   "219836_at"   "219872_at"   "220049_s_at" "220209_at"  </a:t>
            </a:r>
            <a:endParaRPr lang="zh-TW" altLang="zh-TW" dirty="0"/>
          </a:p>
          <a:p>
            <a:r>
              <a:rPr lang="en-US" altLang="zh-TW" dirty="0"/>
              <a:t>[51] "220354_at"   "220406_at"   "220407_s_at" "221408_x_at" "222064_s_at"</a:t>
            </a:r>
            <a:endParaRPr lang="zh-TW" altLang="zh-TW" dirty="0"/>
          </a:p>
          <a:p>
            <a:r>
              <a:rPr lang="en-US" altLang="zh-TW" dirty="0"/>
              <a:t>[56] "222196_at"   "222269_at"  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964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1.(b)</a:t>
            </a:r>
            <a:r>
              <a:rPr lang="zh-TW" altLang="zh-TW" dirty="0" smtClean="0"/>
              <a:t>使用</a:t>
            </a:r>
            <a:r>
              <a:rPr lang="en-US" altLang="zh-TW" dirty="0"/>
              <a:t>B</a:t>
            </a:r>
            <a:r>
              <a:rPr lang="en-US" altLang="zh-TW" dirty="0" smtClean="0"/>
              <a:t>IC</a:t>
            </a:r>
            <a:r>
              <a:rPr lang="zh-TW" altLang="zh-TW" dirty="0"/>
              <a:t>的</a:t>
            </a:r>
            <a:r>
              <a:rPr lang="zh-TW" altLang="zh-TW" dirty="0" smtClean="0"/>
              <a:t>方法</a:t>
            </a:r>
            <a:r>
              <a:rPr lang="zh-TW" altLang="en-US" dirty="0" smtClean="0"/>
              <a:t>，找出</a:t>
            </a:r>
            <a:r>
              <a:rPr lang="en-US" altLang="zh-TW" dirty="0" smtClean="0"/>
              <a:t>lambda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91272" y="1930400"/>
            <a:ext cx="798273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34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48706" cy="1320800"/>
          </a:xfrm>
        </p:spPr>
        <p:txBody>
          <a:bodyPr/>
          <a:lstStyle/>
          <a:p>
            <a:r>
              <a:rPr lang="en-US" altLang="zh-TW" dirty="0" smtClean="0"/>
              <a:t>1.(b)</a:t>
            </a:r>
            <a:r>
              <a:rPr lang="zh-TW" altLang="zh-TW" dirty="0" smtClean="0"/>
              <a:t>使用</a:t>
            </a:r>
            <a:r>
              <a:rPr lang="en-US" altLang="zh-TW" dirty="0" smtClean="0"/>
              <a:t>BIC</a:t>
            </a:r>
            <a:r>
              <a:rPr lang="zh-TW" altLang="zh-TW" dirty="0"/>
              <a:t>的方法</a:t>
            </a:r>
            <a:r>
              <a:rPr lang="zh-TW" altLang="en-US" dirty="0" smtClean="0"/>
              <a:t>，找出重要的基因片段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[1] "201032_at"   "201966_at"   "202884_s_at" "202985_s_at" "203730_s_at"</a:t>
            </a:r>
            <a:endParaRPr lang="zh-TW" altLang="zh-TW" dirty="0"/>
          </a:p>
          <a:p>
            <a:r>
              <a:rPr lang="en-US" altLang="zh-TW" dirty="0"/>
              <a:t> [6] "203998_s_at" "204580_at"   "204875_s_at" "205455_at"   "205874_at"  </a:t>
            </a:r>
            <a:endParaRPr lang="zh-TW" altLang="zh-TW" dirty="0"/>
          </a:p>
          <a:p>
            <a:r>
              <a:rPr lang="en-US" altLang="zh-TW" dirty="0"/>
              <a:t>[11] "206308_at"   "207016_s_at" "207314_x_at" "207588_at"   "208527_x_at"</a:t>
            </a:r>
            <a:endParaRPr lang="zh-TW" altLang="zh-TW" dirty="0"/>
          </a:p>
          <a:p>
            <a:r>
              <a:rPr lang="en-US" altLang="zh-TW" dirty="0"/>
              <a:t>[16] "209398_at"   "210023_s_at" "210255_at"   "211168_s_at" "211504_x_at"</a:t>
            </a:r>
            <a:endParaRPr lang="zh-TW" altLang="zh-TW" dirty="0"/>
          </a:p>
          <a:p>
            <a:r>
              <a:rPr lang="en-US" altLang="zh-TW" dirty="0"/>
              <a:t>[21] "212355_at"   "214106_s_at" "214290_s_at" "214436_at"   "214794_at"  </a:t>
            </a:r>
            <a:endParaRPr lang="zh-TW" altLang="zh-TW" dirty="0"/>
          </a:p>
          <a:p>
            <a:r>
              <a:rPr lang="en-US" altLang="zh-TW" dirty="0"/>
              <a:t>[26] "215002_at"   "215195_at"   "215891_s_at" "216396_s_at" "216907_x_at"</a:t>
            </a:r>
            <a:endParaRPr lang="zh-TW" altLang="zh-TW" dirty="0"/>
          </a:p>
          <a:p>
            <a:r>
              <a:rPr lang="en-US" altLang="zh-TW" dirty="0"/>
              <a:t>[31] "217482_at"   "217544_at"   "218640_s_at" "219048_at"   "219669_at"  </a:t>
            </a:r>
            <a:endParaRPr lang="zh-TW" altLang="zh-TW" dirty="0"/>
          </a:p>
          <a:p>
            <a:r>
              <a:rPr lang="en-US" altLang="zh-TW" dirty="0"/>
              <a:t>[36] "219670_at"   "219700_at"   "219734_at"   "219836_at"   "219872_at"  </a:t>
            </a:r>
            <a:endParaRPr lang="zh-TW" altLang="zh-TW" dirty="0"/>
          </a:p>
          <a:p>
            <a:r>
              <a:rPr lang="en-US" altLang="zh-TW" dirty="0"/>
              <a:t>[41] "220209_at"   "220354_at"   "220406_at"   "221408_x_at" "222064_s_at"</a:t>
            </a:r>
            <a:endParaRPr lang="zh-TW" altLang="zh-TW" dirty="0"/>
          </a:p>
          <a:p>
            <a:r>
              <a:rPr lang="en-US" altLang="zh-TW" dirty="0"/>
              <a:t>[46] "222269_at"  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9167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1.(c)</a:t>
            </a:r>
            <a:r>
              <a:rPr lang="zh-TW" altLang="zh-TW" dirty="0" smtClean="0"/>
              <a:t>使用</a:t>
            </a:r>
            <a:r>
              <a:rPr lang="en-US" altLang="zh-TW" dirty="0" smtClean="0"/>
              <a:t>CV</a:t>
            </a:r>
            <a:r>
              <a:rPr lang="zh-TW" altLang="zh-TW" dirty="0" smtClean="0"/>
              <a:t>的方法</a:t>
            </a:r>
            <a:r>
              <a:rPr lang="zh-TW" altLang="en-US" dirty="0" smtClean="0"/>
              <a:t>，找出</a:t>
            </a:r>
            <a:r>
              <a:rPr lang="en-US" altLang="zh-TW" dirty="0" smtClean="0"/>
              <a:t>lambda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40154" y="1930400"/>
            <a:ext cx="7919085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56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1.(c)</a:t>
            </a:r>
            <a:r>
              <a:rPr lang="zh-TW" altLang="zh-TW" dirty="0" smtClean="0"/>
              <a:t>使用</a:t>
            </a:r>
            <a:r>
              <a:rPr lang="en-US" altLang="zh-TW" dirty="0" smtClean="0"/>
              <a:t>CV</a:t>
            </a:r>
            <a:r>
              <a:rPr lang="zh-TW" altLang="zh-TW" dirty="0" smtClean="0"/>
              <a:t>的</a:t>
            </a:r>
            <a:r>
              <a:rPr lang="zh-TW" altLang="zh-TW" dirty="0"/>
              <a:t>方法</a:t>
            </a:r>
            <a:r>
              <a:rPr lang="zh-TW" altLang="en-US" dirty="0" smtClean="0"/>
              <a:t>，找出重要的基因片段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 [1] "201966_at"   "202740_at"   "203140_at"   "204493_at"   "205455_at"  </a:t>
            </a:r>
            <a:endParaRPr lang="zh-TW" altLang="zh-TW" dirty="0"/>
          </a:p>
          <a:p>
            <a:r>
              <a:rPr lang="en-US" altLang="zh-TW" dirty="0"/>
              <a:t> [6] "205874_at"   "207314_x_at" "209398_at"   "213270_at"   "214436_at"  </a:t>
            </a:r>
            <a:endParaRPr lang="zh-TW" altLang="zh-TW" dirty="0"/>
          </a:p>
          <a:p>
            <a:r>
              <a:rPr lang="en-US" altLang="zh-TW" dirty="0"/>
              <a:t>[11] "217482_at"   "217544_at"   "218640_s_at" "218772_x_at" "219734_at"  </a:t>
            </a:r>
            <a:endParaRPr lang="zh-TW" altLang="zh-TW" dirty="0"/>
          </a:p>
          <a:p>
            <a:r>
              <a:rPr lang="en-US" altLang="zh-TW" dirty="0"/>
              <a:t>[16] "219843_at"   "219872_at"   "220406_at"   "221934_s_at" "222064_s_at"</a:t>
            </a:r>
            <a:endParaRPr lang="zh-TW" altLang="zh-TW" dirty="0"/>
          </a:p>
          <a:p>
            <a:r>
              <a:rPr lang="en-US" altLang="zh-TW" dirty="0"/>
              <a:t>[21] "40837_at"   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3029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48706" cy="132080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r>
              <a:rPr lang="zh-TW" altLang="zh-TW" dirty="0" smtClean="0"/>
              <a:t>針對</a:t>
            </a:r>
            <a:r>
              <a:rPr lang="en-US" altLang="zh-TW" dirty="0" smtClean="0"/>
              <a:t>“OBS”</a:t>
            </a:r>
            <a:r>
              <a:rPr lang="zh-TW" altLang="zh-TW" dirty="0"/>
              <a:t>的</a:t>
            </a:r>
            <a:r>
              <a:rPr lang="zh-TW" altLang="zh-TW" dirty="0" smtClean="0"/>
              <a:t>病患</a:t>
            </a:r>
            <a:r>
              <a:rPr lang="zh-TW" altLang="en-US" dirty="0" smtClean="0"/>
              <a:t>，</a:t>
            </a:r>
            <a:r>
              <a:rPr lang="zh-TW" altLang="en-US" dirty="0"/>
              <a:t>利用</a:t>
            </a:r>
            <a:r>
              <a:rPr lang="en-US" altLang="zh-TW" dirty="0" smtClean="0"/>
              <a:t>Lasso</a:t>
            </a:r>
            <a:r>
              <a:rPr lang="zh-TW" altLang="en-US" dirty="0" smtClean="0"/>
              <a:t>找出</a:t>
            </a:r>
            <a:r>
              <a:rPr lang="en-US" altLang="zh-TW" dirty="0" smtClean="0"/>
              <a:t>Solution Path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4452" y="1930400"/>
            <a:ext cx="7939550" cy="44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5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.(a)</a:t>
            </a:r>
            <a:r>
              <a:rPr lang="zh-TW" altLang="zh-TW" dirty="0"/>
              <a:t>使用</a:t>
            </a:r>
            <a:r>
              <a:rPr lang="en-US" altLang="zh-TW" dirty="0"/>
              <a:t>AIC</a:t>
            </a:r>
            <a:r>
              <a:rPr lang="zh-TW" altLang="zh-TW" dirty="0"/>
              <a:t>的</a:t>
            </a:r>
            <a:r>
              <a:rPr lang="zh-TW" altLang="zh-TW" dirty="0" smtClean="0"/>
              <a:t>方法</a:t>
            </a:r>
            <a:r>
              <a:rPr lang="zh-TW" altLang="en-US" dirty="0" smtClean="0"/>
              <a:t>，找出</a:t>
            </a:r>
            <a:r>
              <a:rPr lang="en-US" altLang="zh-TW" dirty="0" smtClean="0"/>
              <a:t>lambda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89380" y="1930400"/>
            <a:ext cx="7884622" cy="45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2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69586" cy="1320800"/>
          </a:xfrm>
        </p:spPr>
        <p:txBody>
          <a:bodyPr/>
          <a:lstStyle/>
          <a:p>
            <a:r>
              <a:rPr lang="en-US" altLang="zh-TW" dirty="0" smtClean="0"/>
              <a:t>2.(</a:t>
            </a:r>
            <a:r>
              <a:rPr lang="en-US" altLang="zh-TW" dirty="0"/>
              <a:t>a)</a:t>
            </a:r>
            <a:r>
              <a:rPr lang="zh-TW" altLang="zh-TW" dirty="0"/>
              <a:t>使用</a:t>
            </a:r>
            <a:r>
              <a:rPr lang="en-US" altLang="zh-TW" dirty="0"/>
              <a:t>AIC</a:t>
            </a:r>
            <a:r>
              <a:rPr lang="zh-TW" altLang="zh-TW" dirty="0"/>
              <a:t>的方法</a:t>
            </a:r>
            <a:r>
              <a:rPr lang="zh-TW" altLang="en-US" dirty="0" smtClean="0"/>
              <a:t>，找出重要的基因片段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 [1] "201064_s_at" "201598_s_at" "202036_s_at" "202968_s_at" "203515_s_at"</a:t>
            </a:r>
            <a:endParaRPr lang="zh-TW" altLang="zh-TW" dirty="0"/>
          </a:p>
          <a:p>
            <a:r>
              <a:rPr lang="en-US" altLang="zh-TW" dirty="0"/>
              <a:t> [6] "203636_at"   "204602_at"   "204958_at"   "205185_at"   "205328_at"  </a:t>
            </a:r>
            <a:endParaRPr lang="zh-TW" altLang="zh-TW" dirty="0"/>
          </a:p>
          <a:p>
            <a:r>
              <a:rPr lang="en-US" altLang="zh-TW" dirty="0"/>
              <a:t>[11] "205481_at"   "205612_at"   "205807_s_at" "205870_at"   "206418_at"  </a:t>
            </a:r>
            <a:endParaRPr lang="zh-TW" altLang="zh-TW" dirty="0"/>
          </a:p>
          <a:p>
            <a:r>
              <a:rPr lang="en-US" altLang="zh-TW" dirty="0"/>
              <a:t>[16] "206496_at"   "208992_s_at" "209363_s_at" "210973_s_at" "211227_s_at"</a:t>
            </a:r>
            <a:endParaRPr lang="zh-TW" altLang="zh-TW" dirty="0"/>
          </a:p>
          <a:p>
            <a:r>
              <a:rPr lang="en-US" altLang="zh-TW" dirty="0"/>
              <a:t>[21] "212528_at"   "213658_at"   "214829_at"   "215222_x_at" "215578_at"  </a:t>
            </a:r>
            <a:endParaRPr lang="zh-TW" altLang="zh-TW" dirty="0"/>
          </a:p>
          <a:p>
            <a:r>
              <a:rPr lang="en-US" altLang="zh-TW" dirty="0"/>
              <a:t>[26] "216012_at"   "217547_x_at" "217902_s_at" "218470_at"   "218664_at"  </a:t>
            </a:r>
            <a:endParaRPr lang="zh-TW" altLang="zh-TW" dirty="0"/>
          </a:p>
          <a:p>
            <a:r>
              <a:rPr lang="en-US" altLang="zh-TW" dirty="0"/>
              <a:t>[31] "218768_at"   "219000_s_at" "219148_at"   "219171_s_at" "219193_at"  </a:t>
            </a:r>
            <a:endParaRPr lang="zh-TW" altLang="zh-TW" dirty="0"/>
          </a:p>
          <a:p>
            <a:r>
              <a:rPr lang="en-US" altLang="zh-TW" dirty="0"/>
              <a:t>[36] "219301_s_at" "219722_s_at" "220076_at"   "220620_at"   "220700_at"  </a:t>
            </a:r>
            <a:endParaRPr lang="zh-TW" altLang="zh-TW" dirty="0"/>
          </a:p>
          <a:p>
            <a:r>
              <a:rPr lang="en-US" altLang="zh-TW" dirty="0"/>
              <a:t>[41] "220728_at"   "221567_at"  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192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.(b)</a:t>
            </a:r>
            <a:r>
              <a:rPr lang="zh-TW" altLang="zh-TW" dirty="0" smtClean="0"/>
              <a:t>使用</a:t>
            </a:r>
            <a:r>
              <a:rPr lang="en-US" altLang="zh-TW" dirty="0"/>
              <a:t>B</a:t>
            </a:r>
            <a:r>
              <a:rPr lang="en-US" altLang="zh-TW" dirty="0" smtClean="0"/>
              <a:t>IC</a:t>
            </a:r>
            <a:r>
              <a:rPr lang="zh-TW" altLang="zh-TW" dirty="0"/>
              <a:t>的</a:t>
            </a:r>
            <a:r>
              <a:rPr lang="zh-TW" altLang="zh-TW" dirty="0" smtClean="0"/>
              <a:t>方法</a:t>
            </a:r>
            <a:r>
              <a:rPr lang="zh-TW" altLang="en-US" dirty="0" smtClean="0"/>
              <a:t>，找出</a:t>
            </a:r>
            <a:r>
              <a:rPr lang="en-US" altLang="zh-TW" dirty="0" smtClean="0"/>
              <a:t>lambda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91272" y="1930400"/>
            <a:ext cx="798273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3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內容版面配置區 18" descr="畫面剪輯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98" y="2006899"/>
            <a:ext cx="6146202" cy="381549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" name="內容版面配置區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6899"/>
            <a:ext cx="5950159" cy="38154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1" name="橢圓 20"/>
          <p:cNvSpPr/>
          <p:nvPr/>
        </p:nvSpPr>
        <p:spPr>
          <a:xfrm rot="1657500">
            <a:off x="1333948" y="2947595"/>
            <a:ext cx="3711388" cy="1463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77334" y="1097280"/>
            <a:ext cx="292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ACT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OBS</a:t>
            </a:r>
            <a:r>
              <a:rPr lang="zh-TW" altLang="en-US" dirty="0" smtClean="0"/>
              <a:t> 治療</a:t>
            </a:r>
            <a:endParaRPr lang="en-US" altLang="zh-TW" dirty="0" smtClean="0"/>
          </a:p>
          <a:p>
            <a:r>
              <a:rPr lang="zh-TW" altLang="en-US" dirty="0" smtClean="0"/>
              <a:t>分別</a:t>
            </a:r>
            <a:r>
              <a:rPr lang="zh-TW" altLang="en-US" dirty="0"/>
              <a:t>的</a:t>
            </a:r>
            <a:r>
              <a:rPr lang="en-US" altLang="zh-TW" dirty="0" smtClean="0"/>
              <a:t>Overall </a:t>
            </a:r>
            <a:r>
              <a:rPr lang="en-US" altLang="zh-TW" dirty="0" err="1" smtClean="0"/>
              <a:t>Survial</a:t>
            </a:r>
            <a:r>
              <a:rPr lang="en-US" altLang="zh-TW" dirty="0" smtClean="0"/>
              <a:t> rate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809590" y="1097280"/>
            <a:ext cx="349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ACT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OBS</a:t>
            </a:r>
            <a:r>
              <a:rPr lang="zh-TW" altLang="en-US" dirty="0" smtClean="0"/>
              <a:t>治療</a:t>
            </a:r>
            <a:endParaRPr lang="en-US" altLang="zh-TW" dirty="0" smtClean="0"/>
          </a:p>
          <a:p>
            <a:r>
              <a:rPr lang="zh-TW" altLang="en-US" dirty="0" smtClean="0"/>
              <a:t>對於男性或女性的</a:t>
            </a:r>
            <a:r>
              <a:rPr lang="en-US" altLang="zh-TW" dirty="0" err="1" smtClean="0"/>
              <a:t>OS.time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162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48706" cy="1320800"/>
          </a:xfrm>
        </p:spPr>
        <p:txBody>
          <a:bodyPr/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.(b)</a:t>
            </a:r>
            <a:r>
              <a:rPr lang="zh-TW" altLang="zh-TW" dirty="0" smtClean="0"/>
              <a:t>使用</a:t>
            </a:r>
            <a:r>
              <a:rPr lang="en-US" altLang="zh-TW" dirty="0" smtClean="0"/>
              <a:t>BIC</a:t>
            </a:r>
            <a:r>
              <a:rPr lang="zh-TW" altLang="zh-TW" dirty="0"/>
              <a:t>的方法</a:t>
            </a:r>
            <a:r>
              <a:rPr lang="zh-TW" altLang="en-US" dirty="0" smtClean="0"/>
              <a:t>，找出重要的基因片段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[1] "201064_s_at" "201598_s_at" "202036_s_at" "202968_s_at" "203515_s_at"</a:t>
            </a:r>
            <a:endParaRPr lang="zh-TW" altLang="zh-TW" dirty="0"/>
          </a:p>
          <a:p>
            <a:r>
              <a:rPr lang="en-US" altLang="zh-TW" dirty="0"/>
              <a:t> [6] "203636_at"   "204602_at"   "204958_at"   "205185_at"   "205328_at"  </a:t>
            </a:r>
            <a:endParaRPr lang="zh-TW" altLang="zh-TW" dirty="0"/>
          </a:p>
          <a:p>
            <a:r>
              <a:rPr lang="en-US" altLang="zh-TW" dirty="0"/>
              <a:t>[11] "205481_at"   "205612_at"   "205807_s_at" "205870_at"   "206418_at"  </a:t>
            </a:r>
            <a:endParaRPr lang="zh-TW" altLang="zh-TW" dirty="0"/>
          </a:p>
          <a:p>
            <a:r>
              <a:rPr lang="en-US" altLang="zh-TW" dirty="0"/>
              <a:t>[16] "206496_at"   "208992_s_at" "209363_s_at" "210973_s_at" "211227_s_at"</a:t>
            </a:r>
            <a:endParaRPr lang="zh-TW" altLang="zh-TW" dirty="0"/>
          </a:p>
          <a:p>
            <a:r>
              <a:rPr lang="en-US" altLang="zh-TW" dirty="0"/>
              <a:t>[21] "212528_at"   "213658_at"   "214829_at"   "215222_x_at" "215578_at"  </a:t>
            </a:r>
            <a:endParaRPr lang="zh-TW" altLang="zh-TW" dirty="0"/>
          </a:p>
          <a:p>
            <a:r>
              <a:rPr lang="en-US" altLang="zh-TW" dirty="0"/>
              <a:t>[26] "216012_at"   "217547_x_at" "217902_s_at" "218470_at"   "218664_at"  </a:t>
            </a:r>
            <a:endParaRPr lang="zh-TW" altLang="zh-TW" dirty="0"/>
          </a:p>
          <a:p>
            <a:r>
              <a:rPr lang="en-US" altLang="zh-TW" dirty="0"/>
              <a:t>[31] "218768_at"   "219000_s_at" "219148_at"   "219171_s_at" "219193_at"  </a:t>
            </a:r>
            <a:endParaRPr lang="zh-TW" altLang="zh-TW" dirty="0"/>
          </a:p>
          <a:p>
            <a:r>
              <a:rPr lang="en-US" altLang="zh-TW" dirty="0"/>
              <a:t>[36] "219301_s_at" "219722_s_at" "220076_at"   "220620_at"   "220700_at"  </a:t>
            </a:r>
            <a:endParaRPr lang="zh-TW" altLang="zh-TW" dirty="0"/>
          </a:p>
          <a:p>
            <a:r>
              <a:rPr lang="en-US" altLang="zh-TW" dirty="0"/>
              <a:t>[41] "220728_at"   "221567_at"  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6587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2.(c)</a:t>
            </a:r>
            <a:r>
              <a:rPr lang="zh-TW" altLang="zh-TW" dirty="0" smtClean="0"/>
              <a:t>使用</a:t>
            </a:r>
            <a:r>
              <a:rPr lang="en-US" altLang="zh-TW" dirty="0" smtClean="0"/>
              <a:t>CV</a:t>
            </a:r>
            <a:r>
              <a:rPr lang="zh-TW" altLang="zh-TW" dirty="0" smtClean="0"/>
              <a:t>的方法</a:t>
            </a:r>
            <a:r>
              <a:rPr lang="zh-TW" altLang="en-US" dirty="0" smtClean="0"/>
              <a:t>，找出</a:t>
            </a:r>
            <a:r>
              <a:rPr lang="en-US" altLang="zh-TW" dirty="0" smtClean="0"/>
              <a:t>lambda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40154" y="1930400"/>
            <a:ext cx="7919085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59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.(c)</a:t>
            </a:r>
            <a:r>
              <a:rPr lang="zh-TW" altLang="zh-TW" dirty="0" smtClean="0"/>
              <a:t>使用</a:t>
            </a:r>
            <a:r>
              <a:rPr lang="en-US" altLang="zh-TW" dirty="0" smtClean="0"/>
              <a:t>CV</a:t>
            </a:r>
            <a:r>
              <a:rPr lang="zh-TW" altLang="zh-TW" dirty="0" smtClean="0"/>
              <a:t>的</a:t>
            </a:r>
            <a:r>
              <a:rPr lang="zh-TW" altLang="zh-TW" dirty="0"/>
              <a:t>方法</a:t>
            </a:r>
            <a:r>
              <a:rPr lang="zh-TW" altLang="en-US" dirty="0" smtClean="0"/>
              <a:t>，找出重要的基因片段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[1] "201344_at"   "202036_s_at" "203147_s_at" "203290_at"   "205185_at"  </a:t>
            </a:r>
            <a:endParaRPr lang="zh-TW" altLang="zh-TW" dirty="0"/>
          </a:p>
          <a:p>
            <a:r>
              <a:rPr lang="en-US" altLang="zh-TW" dirty="0"/>
              <a:t> [6] "205328_at"   "205481_at"   "205612_at"   "205807_s_at" "205870_at"  </a:t>
            </a:r>
            <a:endParaRPr lang="zh-TW" altLang="zh-TW" dirty="0"/>
          </a:p>
          <a:p>
            <a:r>
              <a:rPr lang="en-US" altLang="zh-TW" dirty="0"/>
              <a:t>[11] "206418_at"   "212528_at"   "216012_at"   "217547_x_at" "218768_at"  </a:t>
            </a:r>
            <a:endParaRPr lang="zh-TW" altLang="zh-TW" dirty="0"/>
          </a:p>
          <a:p>
            <a:r>
              <a:rPr lang="en-US" altLang="zh-TW" dirty="0"/>
              <a:t>[16] "219000_s_at" "219722_s_at" "220076_at"   "220620_at"   "221663_x_at</a:t>
            </a:r>
            <a:r>
              <a:rPr lang="en-US" altLang="zh-TW" dirty="0" smtClean="0"/>
              <a:t>"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9211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 DISCUSSION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097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4298"/>
          <a:stretch/>
        </p:blipFill>
        <p:spPr>
          <a:xfrm>
            <a:off x="879461" y="2287574"/>
            <a:ext cx="9329546" cy="331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226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9122882" cy="3880773"/>
          </a:xfrm>
        </p:spPr>
        <p:txBody>
          <a:bodyPr>
            <a:normAutofit/>
          </a:bodyPr>
          <a:lstStyle/>
          <a:p>
            <a:r>
              <a:rPr lang="zh-TW" altLang="zh-TW" sz="2400" dirty="0"/>
              <a:t>利用</a:t>
            </a:r>
            <a:r>
              <a:rPr lang="en-US" altLang="zh-TW" sz="2400" dirty="0"/>
              <a:t>tree</a:t>
            </a:r>
            <a:r>
              <a:rPr lang="zh-TW" altLang="zh-TW" sz="2400" dirty="0"/>
              <a:t>做出的</a:t>
            </a:r>
            <a:r>
              <a:rPr lang="en-US" altLang="zh-TW" sz="2400" dirty="0"/>
              <a:t>testing data</a:t>
            </a:r>
            <a:r>
              <a:rPr lang="zh-TW" altLang="zh-TW" sz="2400" dirty="0"/>
              <a:t>準確度與取</a:t>
            </a:r>
            <a:r>
              <a:rPr lang="en-US" altLang="zh-TW" sz="2400" dirty="0"/>
              <a:t>100</a:t>
            </a:r>
            <a:r>
              <a:rPr lang="zh-TW" altLang="zh-TW" sz="2400" dirty="0"/>
              <a:t>次</a:t>
            </a:r>
            <a:r>
              <a:rPr lang="en-US" altLang="zh-TW" sz="2400" dirty="0"/>
              <a:t>tree</a:t>
            </a:r>
            <a:r>
              <a:rPr lang="zh-TW" altLang="zh-TW" sz="2400" dirty="0"/>
              <a:t>，</a:t>
            </a:r>
            <a:r>
              <a:rPr lang="en-US" altLang="zh-TW" sz="2400" dirty="0"/>
              <a:t>testing data</a:t>
            </a:r>
            <a:r>
              <a:rPr lang="zh-TW" altLang="zh-TW" sz="2400" dirty="0"/>
              <a:t>的準確度做平均後做出的值皆差於做</a:t>
            </a:r>
            <a:r>
              <a:rPr lang="en-US" altLang="zh-TW" sz="2400" dirty="0"/>
              <a:t>Random forest</a:t>
            </a:r>
            <a:r>
              <a:rPr lang="zh-TW" altLang="zh-TW" sz="2400" dirty="0"/>
              <a:t>的準確度</a:t>
            </a:r>
            <a:r>
              <a:rPr lang="zh-TW" altLang="zh-TW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zh-TW" sz="2400" dirty="0" smtClean="0"/>
              <a:t>將</a:t>
            </a:r>
            <a:r>
              <a:rPr lang="en-US" altLang="zh-TW" sz="2400" dirty="0"/>
              <a:t>random forest </a:t>
            </a:r>
            <a:r>
              <a:rPr lang="zh-TW" altLang="zh-TW" sz="2400" dirty="0"/>
              <a:t>做</a:t>
            </a:r>
            <a:r>
              <a:rPr lang="en-US" altLang="zh-TW" sz="2400" dirty="0"/>
              <a:t>100</a:t>
            </a:r>
            <a:r>
              <a:rPr lang="zh-TW" altLang="zh-TW" sz="2400" dirty="0"/>
              <a:t>次，</a:t>
            </a:r>
            <a:r>
              <a:rPr lang="en-US" altLang="zh-TW" sz="2400" dirty="0"/>
              <a:t>testing data</a:t>
            </a:r>
            <a:r>
              <a:rPr lang="zh-TW" altLang="zh-TW" sz="2400" dirty="0"/>
              <a:t>的準確度做平均會優於只做一次的</a:t>
            </a:r>
            <a:r>
              <a:rPr lang="en-US" altLang="zh-TW" sz="2400" dirty="0"/>
              <a:t>Random Forest.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4868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比較同樣方法</a:t>
            </a:r>
            <a:r>
              <a:rPr lang="en-US" altLang="zh-TW" dirty="0"/>
              <a:t>(</a:t>
            </a:r>
            <a:r>
              <a:rPr lang="en-US" altLang="zh-TW" dirty="0" smtClean="0"/>
              <a:t>AIC)</a:t>
            </a:r>
            <a:r>
              <a:rPr lang="zh-TW" altLang="zh-TW" dirty="0" smtClean="0"/>
              <a:t>有</a:t>
            </a:r>
            <a:r>
              <a:rPr lang="zh-TW" altLang="zh-TW" dirty="0"/>
              <a:t>無取到相同基因片段</a:t>
            </a:r>
            <a:br>
              <a:rPr lang="zh-TW" altLang="zh-TW" dirty="0"/>
            </a:b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75013"/>
            <a:ext cx="9208940" cy="2480308"/>
          </a:xfr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849457" y="4802346"/>
            <a:ext cx="7499790" cy="47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使用</a:t>
            </a:r>
            <a:r>
              <a:rPr lang="en-US" altLang="zh-TW" dirty="0" smtClean="0"/>
              <a:t>AIC</a:t>
            </a:r>
            <a:r>
              <a:rPr lang="zh-TW" altLang="en-US" dirty="0" smtClean="0"/>
              <a:t>方法，</a:t>
            </a:r>
            <a:r>
              <a:rPr lang="en-US" altLang="zh-TW" dirty="0" smtClean="0"/>
              <a:t>ACT</a:t>
            </a:r>
            <a:r>
              <a:rPr lang="zh-TW" altLang="zh-TW" dirty="0"/>
              <a:t>與</a:t>
            </a:r>
            <a:r>
              <a:rPr lang="en-US" altLang="zh-TW" dirty="0" smtClean="0"/>
              <a:t>OBS</a:t>
            </a:r>
            <a:r>
              <a:rPr lang="zh-TW" altLang="en-US" dirty="0" smtClean="0"/>
              <a:t>沒有取到</a:t>
            </a:r>
            <a:r>
              <a:rPr lang="zh-TW" altLang="zh-TW" dirty="0" smtClean="0"/>
              <a:t>相同</a:t>
            </a:r>
            <a:r>
              <a:rPr lang="zh-TW" altLang="zh-TW" dirty="0"/>
              <a:t>基因片段</a:t>
            </a:r>
          </a:p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48011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比較同樣方法</a:t>
            </a:r>
            <a:r>
              <a:rPr lang="en-US" altLang="zh-TW" dirty="0" smtClean="0"/>
              <a:t>(BIC)</a:t>
            </a:r>
            <a:r>
              <a:rPr lang="zh-TW" altLang="zh-TW" dirty="0" smtClean="0"/>
              <a:t>有</a:t>
            </a:r>
            <a:r>
              <a:rPr lang="zh-TW" altLang="zh-TW" dirty="0"/>
              <a:t>無取到相同基因片段</a:t>
            </a:r>
            <a:br>
              <a:rPr lang="zh-TW" altLang="zh-TW" dirty="0"/>
            </a:b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00" y="2709339"/>
            <a:ext cx="8596312" cy="1536047"/>
          </a:xfr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849457" y="4802346"/>
            <a:ext cx="7499790" cy="47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使用</a:t>
            </a:r>
            <a:r>
              <a:rPr lang="en-US" altLang="zh-TW" dirty="0"/>
              <a:t>B</a:t>
            </a:r>
            <a:r>
              <a:rPr lang="en-US" altLang="zh-TW" dirty="0" smtClean="0"/>
              <a:t>IC</a:t>
            </a:r>
            <a:r>
              <a:rPr lang="zh-TW" altLang="en-US" dirty="0" smtClean="0"/>
              <a:t>方法，</a:t>
            </a:r>
            <a:r>
              <a:rPr lang="en-US" altLang="zh-TW" dirty="0" smtClean="0"/>
              <a:t>ACT</a:t>
            </a:r>
            <a:r>
              <a:rPr lang="zh-TW" altLang="zh-TW" dirty="0"/>
              <a:t>與</a:t>
            </a:r>
            <a:r>
              <a:rPr lang="en-US" altLang="zh-TW" dirty="0" smtClean="0"/>
              <a:t>OBS</a:t>
            </a:r>
            <a:r>
              <a:rPr lang="zh-TW" altLang="en-US" dirty="0" smtClean="0"/>
              <a:t>沒有取到</a:t>
            </a:r>
            <a:r>
              <a:rPr lang="zh-TW" altLang="zh-TW" dirty="0" smtClean="0"/>
              <a:t>相同</a:t>
            </a:r>
            <a:r>
              <a:rPr lang="zh-TW" altLang="zh-TW" dirty="0"/>
              <a:t>基因片段</a:t>
            </a:r>
          </a:p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8871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比較同樣方法</a:t>
            </a:r>
            <a:r>
              <a:rPr lang="en-US" altLang="zh-TW" dirty="0" smtClean="0"/>
              <a:t>(CV)</a:t>
            </a:r>
            <a:r>
              <a:rPr lang="zh-TW" altLang="zh-TW" dirty="0" smtClean="0"/>
              <a:t>有</a:t>
            </a:r>
            <a:r>
              <a:rPr lang="zh-TW" altLang="zh-TW" dirty="0"/>
              <a:t>無取到相同基因片段</a:t>
            </a:r>
            <a:br>
              <a:rPr lang="zh-TW" altLang="zh-TW" dirty="0"/>
            </a:b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3" y="2226834"/>
            <a:ext cx="10620997" cy="1537892"/>
          </a:xfr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849457" y="4802346"/>
            <a:ext cx="7499790" cy="47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使用</a:t>
            </a:r>
            <a:r>
              <a:rPr lang="en-US" altLang="zh-TW" dirty="0" smtClean="0"/>
              <a:t>CV</a:t>
            </a:r>
            <a:r>
              <a:rPr lang="zh-TW" altLang="en-US" dirty="0" smtClean="0"/>
              <a:t>方法，</a:t>
            </a:r>
            <a:r>
              <a:rPr lang="en-US" altLang="zh-TW" dirty="0" smtClean="0"/>
              <a:t>ACT</a:t>
            </a:r>
            <a:r>
              <a:rPr lang="zh-TW" altLang="zh-TW" dirty="0"/>
              <a:t>與</a:t>
            </a:r>
            <a:r>
              <a:rPr lang="en-US" altLang="zh-TW" dirty="0" smtClean="0"/>
              <a:t>OBS</a:t>
            </a:r>
            <a:r>
              <a:rPr lang="zh-TW" altLang="en-US" dirty="0" smtClean="0"/>
              <a:t>沒有取到</a:t>
            </a:r>
            <a:r>
              <a:rPr lang="zh-TW" altLang="zh-TW" dirty="0" smtClean="0"/>
              <a:t>相同</a:t>
            </a:r>
            <a:r>
              <a:rPr lang="zh-TW" altLang="zh-TW" dirty="0"/>
              <a:t>基因片段</a:t>
            </a:r>
          </a:p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209236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使用</a:t>
            </a:r>
            <a:r>
              <a:rPr lang="en-US" altLang="zh-TW" sz="2400" dirty="0" smtClean="0"/>
              <a:t>Lasso</a:t>
            </a:r>
            <a:r>
              <a:rPr lang="zh-TW" altLang="en-US" sz="2400" dirty="0" smtClean="0"/>
              <a:t>找出的</a:t>
            </a:r>
            <a:r>
              <a:rPr lang="en-US" altLang="zh-TW" sz="2400" dirty="0" smtClean="0"/>
              <a:t>lambda(AIC&lt;BIC&lt;CV)</a:t>
            </a:r>
            <a:r>
              <a:rPr lang="zh-TW" altLang="en-US" sz="2400" dirty="0" smtClean="0"/>
              <a:t>，選出重要基因片段數量</a:t>
            </a:r>
            <a:r>
              <a:rPr lang="en-US" altLang="zh-TW" sz="2400" dirty="0" smtClean="0"/>
              <a:t>(AIC&lt;BIC&lt;CV)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r>
              <a:rPr lang="zh-TW" altLang="en-US" sz="2400" dirty="0" smtClean="0"/>
              <a:t>在相同方法下，</a:t>
            </a:r>
            <a:r>
              <a:rPr lang="en-US" altLang="zh-TW" sz="2400" dirty="0" smtClean="0"/>
              <a:t>ACT</a:t>
            </a:r>
            <a:r>
              <a:rPr lang="zh-TW" altLang="en-US" sz="2400" dirty="0" smtClean="0"/>
              <a:t>與</a:t>
            </a:r>
            <a:r>
              <a:rPr lang="en-US" altLang="zh-TW" sz="2400" dirty="0" smtClean="0"/>
              <a:t>OBS</a:t>
            </a:r>
            <a:r>
              <a:rPr lang="zh-TW" altLang="en-US" sz="2400" dirty="0" smtClean="0"/>
              <a:t>所找出的基因片段均無重複，可猜測</a:t>
            </a:r>
            <a:r>
              <a:rPr lang="en-US" altLang="zh-TW" sz="2400" dirty="0" smtClean="0"/>
              <a:t>ACT</a:t>
            </a:r>
            <a:r>
              <a:rPr lang="zh-TW" altLang="en-US" sz="2400" dirty="0" smtClean="0"/>
              <a:t>與</a:t>
            </a:r>
            <a:r>
              <a:rPr lang="en-US" altLang="zh-TW" sz="2400" dirty="0" smtClean="0"/>
              <a:t>OBS</a:t>
            </a:r>
            <a:r>
              <a:rPr lang="zh-TW" altLang="en-US" sz="2400" dirty="0" smtClean="0"/>
              <a:t>會由不同的基因片段影響存活時間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388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109033" y="710005"/>
                <a:ext cx="8615879" cy="3889471"/>
              </a:xfrm>
            </p:spPr>
            <p:txBody>
              <a:bodyPr/>
              <a:lstStyle/>
              <a:p>
                <a:pPr algn="l"/>
                <a:r>
                  <a:rPr lang="zh-TW" altLang="en-US" sz="2200" dirty="0" smtClean="0"/>
                  <a:t>有興趣問題</a:t>
                </a:r>
                <a:r>
                  <a:rPr lang="en-US" altLang="zh-TW" sz="2200" dirty="0" smtClean="0"/>
                  <a:t>:</a:t>
                </a:r>
                <a:br>
                  <a:rPr lang="en-US" altLang="zh-TW" sz="2200" dirty="0" smtClean="0"/>
                </a:br>
                <a:r>
                  <a:rPr lang="en-US" altLang="zh-TW" sz="2200" dirty="0" smtClean="0"/>
                  <a:t/>
                </a:r>
                <a:br>
                  <a:rPr lang="en-US" altLang="zh-TW" sz="2200" dirty="0" smtClean="0"/>
                </a:br>
                <a:r>
                  <a:rPr lang="zh-TW" altLang="zh-TW" sz="2200" dirty="0" smtClean="0"/>
                  <a:t>首先</a:t>
                </a:r>
                <a:r>
                  <a:rPr lang="zh-TW" altLang="zh-TW" sz="2200" dirty="0"/>
                  <a:t>我們</a:t>
                </a:r>
                <a:r>
                  <a:rPr lang="zh-TW" altLang="zh-TW" sz="2200" dirty="0" smtClean="0"/>
                  <a:t>有興趣</a:t>
                </a:r>
                <a:r>
                  <a:rPr lang="zh-TW" altLang="zh-TW" sz="2200" dirty="0"/>
                  <a:t>的是</a:t>
                </a:r>
                <a:r>
                  <a:rPr lang="zh-TW" altLang="zh-TW" sz="2200" u="sng" dirty="0" smtClean="0">
                    <a:solidFill>
                      <a:srgbClr val="FF0000"/>
                    </a:solidFill>
                  </a:rPr>
                  <a:t>預測病人</a:t>
                </a:r>
                <a:r>
                  <a:rPr lang="zh-TW" altLang="zh-TW" sz="2200" u="sng" dirty="0">
                    <a:solidFill>
                      <a:srgbClr val="FF0000"/>
                    </a:solidFill>
                  </a:rPr>
                  <a:t>的存活</a:t>
                </a:r>
                <a:r>
                  <a:rPr lang="zh-TW" altLang="zh-TW" sz="2200" u="sng" dirty="0" smtClean="0">
                    <a:solidFill>
                      <a:srgbClr val="FF0000"/>
                    </a:solidFill>
                  </a:rPr>
                  <a:t>時間</a:t>
                </a:r>
                <a:r>
                  <a:rPr lang="zh-TW" altLang="en-US" sz="2200" u="sng" dirty="0" smtClean="0">
                    <a:solidFill>
                      <a:srgbClr val="FF0000"/>
                    </a:solidFill>
                  </a:rPr>
                  <a:t>是否</a:t>
                </a:r>
                <a14:m>
                  <m:oMath xmlns:m="http://schemas.openxmlformats.org/officeDocument/2006/math">
                    <m:r>
                      <a:rPr lang="en-US" altLang="zh-TW" sz="22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sz="2200" u="sng" dirty="0">
                    <a:solidFill>
                      <a:srgbClr val="FF0000"/>
                    </a:solidFill>
                  </a:rPr>
                  <a:t>6</a:t>
                </a:r>
                <a:r>
                  <a:rPr lang="zh-TW" altLang="en-US" sz="2200" u="sng" dirty="0" smtClean="0">
                    <a:solidFill>
                      <a:srgbClr val="FF0000"/>
                    </a:solidFill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TW" sz="2200" i="1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TW" sz="2200" u="sng" dirty="0">
                    <a:solidFill>
                      <a:srgbClr val="FF0000"/>
                    </a:solidFill>
                  </a:rPr>
                  <a:t>6</a:t>
                </a:r>
                <a:r>
                  <a:rPr lang="en-US" altLang="zh-TW" sz="2200" dirty="0" smtClean="0"/>
                  <a:t/>
                </a:r>
                <a:br>
                  <a:rPr lang="en-US" altLang="zh-TW" sz="2200" dirty="0" smtClean="0"/>
                </a:br>
                <a:r>
                  <a:rPr lang="zh-TW" altLang="zh-TW" sz="2200" dirty="0" smtClean="0"/>
                  <a:t>將</a:t>
                </a:r>
                <a:r>
                  <a:rPr lang="zh-TW" altLang="zh-TW" sz="2200" dirty="0"/>
                  <a:t>前者歸類為存活，後者歸為</a:t>
                </a:r>
                <a:r>
                  <a:rPr lang="zh-TW" altLang="zh-TW" sz="2200" dirty="0" smtClean="0"/>
                  <a:t>死亡</a:t>
                </a:r>
                <a:r>
                  <a:rPr lang="en-US" altLang="zh-TW" sz="2200" dirty="0" smtClean="0"/>
                  <a:t/>
                </a:r>
                <a:br>
                  <a:rPr lang="en-US" altLang="zh-TW" sz="2200" dirty="0" smtClean="0"/>
                </a:br>
                <a:r>
                  <a:rPr lang="zh-TW" altLang="zh-TW" sz="2200" dirty="0" smtClean="0"/>
                  <a:t>也</a:t>
                </a:r>
                <a:r>
                  <a:rPr lang="zh-TW" altLang="zh-TW" sz="2200" dirty="0"/>
                  <a:t>試著使用病患的</a:t>
                </a:r>
                <a:r>
                  <a:rPr lang="en-US" altLang="zh-TW" sz="2200" dirty="0"/>
                  <a:t>status(Alive or </a:t>
                </a:r>
                <a:r>
                  <a:rPr lang="en-US" altLang="zh-TW" sz="2200" dirty="0" smtClean="0"/>
                  <a:t>Dead)</a:t>
                </a:r>
                <a:r>
                  <a:rPr lang="zh-TW" altLang="en-US" sz="2200" dirty="0" smtClean="0"/>
                  <a:t>轉</a:t>
                </a:r>
                <a:r>
                  <a:rPr lang="zh-TW" altLang="en-US" sz="2200" dirty="0"/>
                  <a:t>為</a:t>
                </a:r>
                <a:r>
                  <a:rPr lang="en-US" altLang="zh-TW" sz="2200" dirty="0" smtClean="0"/>
                  <a:t>0</a:t>
                </a:r>
                <a:r>
                  <a:rPr lang="zh-TW" altLang="zh-TW" sz="2200" dirty="0"/>
                  <a:t>和</a:t>
                </a:r>
                <a:r>
                  <a:rPr lang="en-US" altLang="zh-TW" sz="2200" dirty="0"/>
                  <a:t>1</a:t>
                </a:r>
                <a:r>
                  <a:rPr lang="zh-TW" altLang="zh-TW" sz="2200" dirty="0"/>
                  <a:t>的資料進行預測</a:t>
                </a:r>
                <a:r>
                  <a:rPr lang="zh-TW" altLang="zh-TW" sz="2200" dirty="0" smtClean="0"/>
                  <a:t>。目的</a:t>
                </a:r>
                <a:r>
                  <a:rPr lang="zh-TW" altLang="en-US" sz="2200" dirty="0" smtClean="0"/>
                  <a:t>皆</a:t>
                </a:r>
                <a:r>
                  <a:rPr lang="zh-TW" altLang="zh-TW" sz="2200" dirty="0" smtClean="0"/>
                  <a:t>為預測的準確度，</a:t>
                </a:r>
                <a:r>
                  <a:rPr lang="zh-TW" altLang="zh-TW" sz="2200" dirty="0"/>
                  <a:t>對於解釋能力在此便不多加研究</a:t>
                </a:r>
                <a:r>
                  <a:rPr lang="zh-TW" altLang="zh-TW" sz="2200" dirty="0" smtClean="0"/>
                  <a:t>。</a:t>
                </a:r>
                <a:r>
                  <a:rPr lang="en-US" altLang="zh-TW" sz="2200" dirty="0" smtClean="0"/>
                  <a:t/>
                </a:r>
                <a:br>
                  <a:rPr lang="en-US" altLang="zh-TW" sz="2200" dirty="0" smtClean="0"/>
                </a:br>
                <a:r>
                  <a:rPr lang="zh-TW" altLang="zh-TW" sz="2200" dirty="0" smtClean="0"/>
                  <a:t>而</a:t>
                </a:r>
                <a:r>
                  <a:rPr lang="zh-TW" altLang="zh-TW" sz="2200" dirty="0"/>
                  <a:t>接著我們有興趣的問題則是</a:t>
                </a:r>
                <a:r>
                  <a:rPr lang="zh-TW" altLang="zh-TW" sz="2200" dirty="0" smtClean="0"/>
                  <a:t>：對於</a:t>
                </a:r>
                <a:r>
                  <a:rPr lang="zh-TW" altLang="zh-TW" sz="2200" dirty="0">
                    <a:solidFill>
                      <a:srgbClr val="FF0000"/>
                    </a:solidFill>
                  </a:rPr>
                  <a:t>不同的治療方式</a:t>
                </a:r>
                <a:r>
                  <a:rPr lang="en-US" altLang="zh-TW" sz="22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TW" sz="2200" dirty="0" smtClean="0">
                    <a:solidFill>
                      <a:srgbClr val="FF0000"/>
                    </a:solidFill>
                  </a:rPr>
                  <a:t>ACT</a:t>
                </a:r>
                <a:r>
                  <a:rPr lang="zh-TW" altLang="en-US" sz="2200" dirty="0" smtClean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sz="2200" dirty="0" smtClean="0">
                    <a:solidFill>
                      <a:srgbClr val="FF0000"/>
                    </a:solidFill>
                  </a:rPr>
                  <a:t>OBS</a:t>
                </a:r>
                <a:r>
                  <a:rPr lang="en-US" altLang="zh-TW" sz="2200" dirty="0">
                    <a:solidFill>
                      <a:srgbClr val="FF0000"/>
                    </a:solidFill>
                  </a:rPr>
                  <a:t>)</a:t>
                </a:r>
                <a:r>
                  <a:rPr lang="zh-TW" altLang="zh-TW" sz="2200" dirty="0">
                    <a:solidFill>
                      <a:srgbClr val="FF0000"/>
                    </a:solidFill>
                  </a:rPr>
                  <a:t>，其各自所對應到存活時間所受影響的重要基因</a:t>
                </a:r>
                <a:r>
                  <a:rPr lang="zh-TW" altLang="zh-TW" sz="2200" dirty="0"/>
                  <a:t>。我們將把病患分為兩類，各自進行</a:t>
                </a:r>
                <a:r>
                  <a:rPr lang="en-US" altLang="zh-TW" sz="2200" dirty="0"/>
                  <a:t>variable selection </a:t>
                </a:r>
                <a:r>
                  <a:rPr lang="zh-TW" altLang="zh-TW" sz="2200" dirty="0" smtClean="0"/>
                  <a:t>。</a:t>
                </a:r>
                <a:endParaRPr lang="zh-TW" altLang="en-US" sz="2200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09033" y="710005"/>
                <a:ext cx="8615879" cy="3889471"/>
              </a:xfrm>
              <a:blipFill>
                <a:blip r:embed="rId2"/>
                <a:stretch>
                  <a:fillRect l="-920" r="-566" b="-31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22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b="1" dirty="0"/>
              <a:t>分析方法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88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8780"/>
            <a:ext cx="10515600" cy="5898183"/>
          </a:xfrm>
        </p:spPr>
        <p:txBody>
          <a:bodyPr/>
          <a:lstStyle/>
          <a:p>
            <a:r>
              <a:rPr lang="zh-TW" altLang="en-US" sz="2400" b="1" dirty="0" smtClean="0"/>
              <a:t>有興趣 </a:t>
            </a:r>
            <a:r>
              <a:rPr lang="en-US" altLang="zh-TW" sz="2400" b="1" dirty="0" smtClean="0"/>
              <a:t>:</a:t>
            </a:r>
            <a:r>
              <a:rPr lang="zh-TW" altLang="en-US" sz="2400" b="1" dirty="0" smtClean="0"/>
              <a:t> </a:t>
            </a:r>
            <a:r>
              <a:rPr lang="zh-TW" altLang="zh-TW" sz="2400" b="1" dirty="0" smtClean="0"/>
              <a:t>基因</a:t>
            </a:r>
            <a:r>
              <a:rPr lang="zh-TW" altLang="zh-TW" sz="2400" b="1" dirty="0"/>
              <a:t>與存活</a:t>
            </a:r>
            <a:r>
              <a:rPr lang="zh-TW" altLang="zh-TW" sz="2400" b="1" dirty="0" smtClean="0"/>
              <a:t>時間</a:t>
            </a:r>
            <a:r>
              <a:rPr lang="en-US" altLang="zh-TW" sz="2400" b="1" dirty="0" smtClean="0"/>
              <a:t> (O.S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time)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判斷病患的存活時間是否會超過</a:t>
            </a:r>
            <a:r>
              <a:rPr lang="en-US" altLang="zh-TW" dirty="0" smtClean="0"/>
              <a:t>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分類</a:t>
            </a:r>
            <a:r>
              <a:rPr lang="en-US" altLang="zh-TW" dirty="0" smtClean="0"/>
              <a:t>)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變數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en-US" dirty="0" smtClean="0">
                <a:latin typeface="+mj-ea"/>
                <a:ea typeface="+mj-ea"/>
              </a:rPr>
              <a:t>特</a:t>
            </a:r>
            <a:r>
              <a:rPr lang="zh-TW" altLang="en-US" dirty="0">
                <a:latin typeface="+mj-ea"/>
                <a:ea typeface="+mj-ea"/>
              </a:rPr>
              <a:t>定</a:t>
            </a:r>
            <a:r>
              <a:rPr lang="zh-TW" altLang="en-US" dirty="0" smtClean="0"/>
              <a:t>基因</a:t>
            </a:r>
            <a:r>
              <a:rPr lang="en-US" altLang="zh-TW" dirty="0" smtClean="0"/>
              <a:t>(LASSO) + age + sex + stage + Histology type + Post </a:t>
            </a:r>
            <a:r>
              <a:rPr lang="en-US" altLang="zh-TW" dirty="0"/>
              <a:t>Surgical </a:t>
            </a:r>
            <a:r>
              <a:rPr lang="en-US" altLang="zh-TW" dirty="0" smtClean="0"/>
              <a:t>Treatment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方法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en-US" altLang="zh-TW" dirty="0"/>
              <a:t> KNN</a:t>
            </a:r>
            <a:r>
              <a:rPr lang="zh-TW" altLang="zh-TW" dirty="0"/>
              <a:t>、</a:t>
            </a:r>
            <a:r>
              <a:rPr lang="en-US" altLang="zh-TW" dirty="0"/>
              <a:t>tree</a:t>
            </a:r>
            <a:r>
              <a:rPr lang="zh-TW" altLang="zh-TW" dirty="0"/>
              <a:t>、</a:t>
            </a:r>
            <a:r>
              <a:rPr lang="en-US" altLang="zh-TW" dirty="0"/>
              <a:t>random </a:t>
            </a:r>
            <a:r>
              <a:rPr lang="en-US" altLang="zh-TW" dirty="0" smtClean="0"/>
              <a:t>forest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不同的治療方法</a:t>
            </a:r>
            <a:r>
              <a:rPr lang="en-US" altLang="zh-TW" dirty="0" smtClean="0"/>
              <a:t>(ACT</a:t>
            </a:r>
            <a:r>
              <a:rPr lang="zh-TW" altLang="en-US" dirty="0" smtClean="0">
                <a:ea typeface="PMingLiU" panose="02020500000000000000" pitchFamily="18" charset="-120"/>
              </a:rPr>
              <a:t>、</a:t>
            </a:r>
            <a:r>
              <a:rPr lang="en-US" altLang="zh-TW" dirty="0" smtClean="0">
                <a:ea typeface="PMingLiU" panose="02020500000000000000" pitchFamily="18" charset="-120"/>
              </a:rPr>
              <a:t>OBS</a:t>
            </a:r>
            <a:r>
              <a:rPr lang="en-US" altLang="zh-TW" dirty="0" smtClean="0"/>
              <a:t>)</a:t>
            </a:r>
            <a:r>
              <a:rPr lang="zh-TW" altLang="en-US" dirty="0" smtClean="0"/>
              <a:t>影響存活時間的基因是否不同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方法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：分別對</a:t>
            </a:r>
            <a:r>
              <a:rPr lang="en-US" altLang="zh-TW" dirty="0"/>
              <a:t>ACT</a:t>
            </a:r>
            <a:r>
              <a:rPr lang="zh-TW" altLang="en-US" dirty="0">
                <a:ea typeface="PMingLiU" panose="02020500000000000000" pitchFamily="18" charset="-120"/>
              </a:rPr>
              <a:t>、</a:t>
            </a:r>
            <a:r>
              <a:rPr lang="en-US" altLang="zh-TW" dirty="0" smtClean="0">
                <a:ea typeface="PMingLiU" panose="02020500000000000000" pitchFamily="18" charset="-120"/>
              </a:rPr>
              <a:t>OBS</a:t>
            </a:r>
            <a:r>
              <a:rPr lang="zh-TW" altLang="en-US" dirty="0" smtClean="0">
                <a:ea typeface="PMingLiU" panose="02020500000000000000" pitchFamily="18" charset="-120"/>
              </a:rPr>
              <a:t>用</a:t>
            </a:r>
            <a:r>
              <a:rPr lang="en-US" altLang="zh-TW" dirty="0" smtClean="0">
                <a:ea typeface="PMingLiU" panose="02020500000000000000" pitchFamily="18" charset="-120"/>
              </a:rPr>
              <a:t>LASSO</a:t>
            </a:r>
            <a:r>
              <a:rPr lang="zh-TW" altLang="en-US" dirty="0" smtClean="0">
                <a:ea typeface="PMingLiU" panose="02020500000000000000" pitchFamily="18" charset="-120"/>
              </a:rPr>
              <a:t>篩選基因</a:t>
            </a:r>
            <a:endParaRPr lang="en-US" altLang="zh-TW" dirty="0" smtClean="0"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76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8780"/>
            <a:ext cx="10515600" cy="5898183"/>
          </a:xfrm>
        </p:spPr>
        <p:txBody>
          <a:bodyPr/>
          <a:lstStyle/>
          <a:p>
            <a:r>
              <a:rPr lang="zh-TW" altLang="en-US" sz="2400" b="1" dirty="0" smtClean="0"/>
              <a:t>資料分析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6400"/>
            <a:ext cx="8023187" cy="570361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7939667" y="2520174"/>
            <a:ext cx="2854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response</a:t>
            </a:r>
            <a:r>
              <a:rPr lang="zh-TW" altLang="en-US" dirty="0" smtClean="0">
                <a:ea typeface="PMingLiU" panose="02020500000000000000" pitchFamily="18" charset="-120"/>
              </a:rPr>
              <a:t>：</a:t>
            </a:r>
            <a:r>
              <a:rPr lang="en-US" altLang="zh-TW" dirty="0" smtClean="0">
                <a:ea typeface="PMingLiU" panose="02020500000000000000" pitchFamily="18" charset="-120"/>
              </a:rPr>
              <a:t>O.S time</a:t>
            </a:r>
          </a:p>
          <a:p>
            <a:endParaRPr lang="en-US" altLang="zh-TW" dirty="0">
              <a:ea typeface="PMingLiU" panose="02020500000000000000" pitchFamily="18" charset="-120"/>
            </a:endParaRPr>
          </a:p>
          <a:p>
            <a:r>
              <a:rPr lang="en-US" altLang="zh-TW" dirty="0" smtClean="0">
                <a:ea typeface="PMingLiU" panose="02020500000000000000" pitchFamily="18" charset="-120"/>
              </a:rPr>
              <a:t>variable</a:t>
            </a:r>
            <a:r>
              <a:rPr lang="zh-TW" altLang="en-US" dirty="0" smtClean="0">
                <a:ea typeface="PMingLiU" panose="02020500000000000000" pitchFamily="18" charset="-120"/>
              </a:rPr>
              <a:t> ：</a:t>
            </a:r>
            <a:r>
              <a:rPr lang="en-US" altLang="zh-TW" dirty="0" smtClean="0">
                <a:ea typeface="PMingLiU" panose="02020500000000000000" pitchFamily="18" charset="-120"/>
              </a:rPr>
              <a:t>22215 gene</a:t>
            </a:r>
          </a:p>
          <a:p>
            <a:endParaRPr lang="en-US" altLang="zh-TW" dirty="0">
              <a:ea typeface="PMingLiU" panose="02020500000000000000" pitchFamily="18" charset="-120"/>
            </a:endParaRPr>
          </a:p>
          <a:p>
            <a:endParaRPr lang="en-US" altLang="zh-TW" dirty="0" smtClean="0">
              <a:ea typeface="PMingLiU" panose="02020500000000000000" pitchFamily="18" charset="-120"/>
            </a:endParaRPr>
          </a:p>
          <a:p>
            <a:endParaRPr lang="en-US" altLang="zh-TW" dirty="0" smtClean="0">
              <a:ea typeface="PMingLiU" panose="02020500000000000000" pitchFamily="18" charset="-120"/>
            </a:endParaRPr>
          </a:p>
          <a:p>
            <a:r>
              <a:rPr lang="en-US" altLang="zh-TW" dirty="0" smtClean="0">
                <a:ea typeface="PMingLiU" panose="02020500000000000000" pitchFamily="18" charset="-120"/>
              </a:rPr>
              <a:t>Method</a:t>
            </a:r>
            <a:r>
              <a:rPr lang="zh-TW" altLang="en-US" dirty="0" smtClean="0">
                <a:ea typeface="PMingLiU" panose="02020500000000000000" pitchFamily="18" charset="-120"/>
              </a:rPr>
              <a:t>：</a:t>
            </a:r>
            <a:r>
              <a:rPr lang="en-US" altLang="zh-TW" dirty="0" smtClean="0">
                <a:ea typeface="PMingLiU" panose="02020500000000000000" pitchFamily="18" charset="-120"/>
              </a:rPr>
              <a:t>LASSO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9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8780"/>
            <a:ext cx="10515600" cy="5898183"/>
          </a:xfrm>
        </p:spPr>
        <p:txBody>
          <a:bodyPr/>
          <a:lstStyle/>
          <a:p>
            <a:r>
              <a:rPr lang="en-US" altLang="zh-TW" sz="2400" b="1" dirty="0" smtClean="0"/>
              <a:t>Model Selection(AIC)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91" y="821978"/>
            <a:ext cx="7558298" cy="553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0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652</TotalTime>
  <Words>1609</Words>
  <Application>Microsoft Office PowerPoint</Application>
  <PresentationFormat>寬螢幕</PresentationFormat>
  <Paragraphs>183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60" baseType="lpstr">
      <vt:lpstr>微軟正黑體</vt:lpstr>
      <vt:lpstr>新細明體</vt:lpstr>
      <vt:lpstr>新細明體</vt:lpstr>
      <vt:lpstr>標楷體</vt:lpstr>
      <vt:lpstr>Arial</vt:lpstr>
      <vt:lpstr>Calibri</vt:lpstr>
      <vt:lpstr>Cambria Math</vt:lpstr>
      <vt:lpstr>Times New Roman</vt:lpstr>
      <vt:lpstr>Trebuchet MS</vt:lpstr>
      <vt:lpstr>Wingdings 3</vt:lpstr>
      <vt:lpstr>多面向</vt:lpstr>
      <vt:lpstr>統計學習  Final report</vt:lpstr>
      <vt:lpstr>資料基本介紹</vt:lpstr>
      <vt:lpstr>PowerPoint 簡報</vt:lpstr>
      <vt:lpstr>PowerPoint 簡報</vt:lpstr>
      <vt:lpstr>有興趣問題:  首先我們有興趣的是預測病人的存活時間是否≥6或&lt;6 將前者歸類為存活，後者歸為死亡 也試著使用病患的status(Alive or Dead)轉為0和1的資料進行預測。目的皆為預測的準確度，對於解釋能力在此便不多加研究。 而接著我們有興趣的問題則是：對於不同的治療方式(ACT、OBS)，其各自所對應到存活時間所受影響的重要基因。我們將把病患分為兩類，各自進行variable selection 。</vt:lpstr>
      <vt:lpstr>分析方法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PREDICTION</vt:lpstr>
      <vt:lpstr>利用AIC, BIC, CV所估出之重要變數先做一個決策樹 AIC testing data準確率為= 0.5454545</vt:lpstr>
      <vt:lpstr>BIC testing data準確率為= 0.6969697</vt:lpstr>
      <vt:lpstr>PowerPoint 簡報</vt:lpstr>
      <vt:lpstr>我們先將AIC估出的重要變數做random forest，首先我們取ntree=1000，做出一個random forest testing data準確率為0.7575758</vt:lpstr>
      <vt:lpstr>AIC找出的影響存活時間重要基因片段 </vt:lpstr>
      <vt:lpstr>PowerPoint 簡報</vt:lpstr>
      <vt:lpstr>再將BIC估出的重要變數做random forest 首先我們取ntree=1000，做出一個random forest 準確率為0.7575758     </vt:lpstr>
      <vt:lpstr>BIC找出的影響存活時間重要基因片段 </vt:lpstr>
      <vt:lpstr>PowerPoint 簡報</vt:lpstr>
      <vt:lpstr>ACT &amp; OBS</vt:lpstr>
      <vt:lpstr>1.針對“ACT”的病患，利用Lasso找出Solution Path </vt:lpstr>
      <vt:lpstr>1.(a)使用AIC的方法，找出lambda </vt:lpstr>
      <vt:lpstr>1.(a)使用AIC的方法，找出重要的基因片段</vt:lpstr>
      <vt:lpstr>1.(b)使用BIC的方法，找出lambda </vt:lpstr>
      <vt:lpstr>1.(b)使用BIC的方法，找出重要的基因片段</vt:lpstr>
      <vt:lpstr>1.(c)使用CV的方法，找出lambda </vt:lpstr>
      <vt:lpstr>1.(c)使用CV的方法，找出重要的基因片段</vt:lpstr>
      <vt:lpstr>2.針對“OBS”的病患，利用Lasso找出Solution Path </vt:lpstr>
      <vt:lpstr>2.(a)使用AIC的方法，找出lambda </vt:lpstr>
      <vt:lpstr>2.(a)使用AIC的方法，找出重要的基因片段</vt:lpstr>
      <vt:lpstr>2.(b)使用BIC的方法，找出lambda </vt:lpstr>
      <vt:lpstr>2.(b)使用BIC的方法，找出重要的基因片段</vt:lpstr>
      <vt:lpstr>2.(c)使用CV的方法，找出lambda </vt:lpstr>
      <vt:lpstr>2.(c)使用CV的方法，找出重要的基因片段</vt:lpstr>
      <vt:lpstr> DISCUSSION</vt:lpstr>
      <vt:lpstr>PREDICTION</vt:lpstr>
      <vt:lpstr>PowerPoint 簡報</vt:lpstr>
      <vt:lpstr>比較同樣方法(AIC)有無取到相同基因片段 </vt:lpstr>
      <vt:lpstr>比較同樣方法(BIC)有無取到相同基因片段 </vt:lpstr>
      <vt:lpstr>比較同樣方法(CV)有無取到相同基因片段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24</cp:revision>
  <dcterms:created xsi:type="dcterms:W3CDTF">2018-01-08T08:46:47Z</dcterms:created>
  <dcterms:modified xsi:type="dcterms:W3CDTF">2018-01-11T05:56:25Z</dcterms:modified>
</cp:coreProperties>
</file>