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656" autoAdjust="0"/>
  </p:normalViewPr>
  <p:slideViewPr>
    <p:cSldViewPr snapToGrid="0">
      <p:cViewPr varScale="1">
        <p:scale>
          <a:sx n="11" d="100"/>
          <a:sy n="11" d="100"/>
        </p:scale>
        <p:origin x="225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enGUrion\&#1505;&#1502;&#1505;&#1496;&#1512;%20&#1494;\&#1513;&#1497;&#1496;&#1493;&#1514;%20&#1502;&#1495;&#1511;&#1512;\&#1506;&#1489;&#1493;&#1491;&#1493;&#1514;\&#1506;&#1489;&#1493;&#1491;&#1492;%203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enGUrion\&#1505;&#1502;&#1505;&#1496;&#1512;%20&#1494;\&#1513;&#1497;&#1496;&#1493;&#1514;%20&#1502;&#1495;&#1511;&#1512;\&#1506;&#1489;&#1493;&#1491;&#1493;&#1514;\&#1506;&#1489;&#1493;&#1491;&#1492;%203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Sheet1!$H$4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Sheet1!$F$5:$G$8</c:f>
              <c:multiLvlStrCache>
                <c:ptCount val="4"/>
                <c:lvl>
                  <c:pt idx="0">
                    <c:v>ResNet50</c:v>
                  </c:pt>
                  <c:pt idx="1">
                    <c:v>InceptionV3</c:v>
                  </c:pt>
                  <c:pt idx="2">
                    <c:v>Participants</c:v>
                  </c:pt>
                  <c:pt idx="3">
                    <c:v>InceptionV3</c:v>
                  </c:pt>
                </c:lvl>
                <c:lvl>
                  <c:pt idx="0">
                    <c:v>Test Set</c:v>
                  </c:pt>
                  <c:pt idx="2">
                    <c:v>User Study</c:v>
                  </c:pt>
                </c:lvl>
              </c:multiLvlStrCache>
            </c:multiLvlStrRef>
          </c:cat>
          <c:val>
            <c:numRef>
              <c:f>(Sheet1!$H$5,Sheet1!$H$7)</c:f>
              <c:numCache>
                <c:formatCode>General</c:formatCode>
                <c:ptCount val="2"/>
                <c:pt idx="0">
                  <c:v>0.69</c:v>
                </c:pt>
                <c:pt idx="1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7-46A6-9C86-9156030DF154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(Sheet1!$H$6,Sheet1!$H$8)</c:f>
              <c:numCache>
                <c:formatCode>General</c:formatCode>
                <c:ptCount val="2"/>
                <c:pt idx="0">
                  <c:v>0.78500000000000003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7-46A6-9C86-9156030DF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85115512"/>
        <c:axId val="685118392"/>
        <c:axId val="0"/>
      </c:bar3DChart>
      <c:catAx>
        <c:axId val="685115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5118392"/>
        <c:crosses val="autoZero"/>
        <c:auto val="1"/>
        <c:lblAlgn val="ctr"/>
        <c:lblOffset val="100"/>
        <c:noMultiLvlLbl val="0"/>
      </c:catAx>
      <c:valAx>
        <c:axId val="685118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000" baseline="0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85115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Sheet1!$I$4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Sheet1!$F$5:$G$8</c:f>
              <c:multiLvlStrCache>
                <c:ptCount val="4"/>
                <c:lvl>
                  <c:pt idx="0">
                    <c:v>ResNet50</c:v>
                  </c:pt>
                  <c:pt idx="1">
                    <c:v>InceptionV3</c:v>
                  </c:pt>
                  <c:pt idx="2">
                    <c:v>Participants</c:v>
                  </c:pt>
                  <c:pt idx="3">
                    <c:v>InceptionV3</c:v>
                  </c:pt>
                </c:lvl>
                <c:lvl>
                  <c:pt idx="0">
                    <c:v>Test Set</c:v>
                  </c:pt>
                  <c:pt idx="2">
                    <c:v>User Study</c:v>
                  </c:pt>
                </c:lvl>
              </c:multiLvlStrCache>
            </c:multiLvlStrRef>
          </c:cat>
          <c:val>
            <c:numRef>
              <c:f>(Sheet1!$I$5,Sheet1!$I$7)</c:f>
              <c:numCache>
                <c:formatCode>General</c:formatCode>
                <c:ptCount val="2"/>
                <c:pt idx="0">
                  <c:v>0.71</c:v>
                </c:pt>
                <c:pt idx="1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9-4EB2-AD21-B5BFA9C91C8C}"/>
            </c:ext>
          </c:extLst>
        </c:ser>
        <c:ser>
          <c:idx val="1"/>
          <c:order val="1"/>
          <c:tx>
            <c:strRef>
              <c:f>Sheet1!$I$4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(Sheet1!$I$6,Sheet1!$I$8)</c:f>
              <c:numCache>
                <c:formatCode>General</c:formatCode>
                <c:ptCount val="2"/>
                <c:pt idx="0">
                  <c:v>0.78200000000000003</c:v>
                </c:pt>
                <c:pt idx="1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B9-4EB2-AD21-B5BFA9C91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85115512"/>
        <c:axId val="685118392"/>
        <c:axId val="0"/>
      </c:bar3DChart>
      <c:catAx>
        <c:axId val="685115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5118392"/>
        <c:crosses val="autoZero"/>
        <c:auto val="1"/>
        <c:lblAlgn val="ctr"/>
        <c:lblOffset val="100"/>
        <c:noMultiLvlLbl val="0"/>
      </c:catAx>
      <c:valAx>
        <c:axId val="685118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000" baseline="0"/>
                  <a:t>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85115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B2A99E9-5EA7-4A2C-883C-D1169A7489DB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94BD6FF-38A1-4C56-8073-1DC186319C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251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1525" y="1143000"/>
            <a:ext cx="5314950" cy="70866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D6FF-38A1-4C56-8073-1DC186319C65}" type="slidenum">
              <a:rPr lang="he-IL" smtClean="0"/>
              <a:t>1</a:t>
            </a:fld>
            <a:endParaRPr lang="he-IL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9D0D24E-DED0-4457-B839-27D521667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93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BE47-A451-4A29-A750-36D197429A87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73F8-70AE-4593-8F57-3379D74F7F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40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BE47-A451-4A29-A750-36D197429A87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73F8-70AE-4593-8F57-3379D74F7F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22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BE47-A451-4A29-A750-36D197429A87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73F8-70AE-4593-8F57-3379D74F7F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8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BE47-A451-4A29-A750-36D197429A87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73F8-70AE-4593-8F57-3379D74F7F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821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BE47-A451-4A29-A750-36D197429A87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73F8-70AE-4593-8F57-3379D74F7F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55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BE47-A451-4A29-A750-36D197429A87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73F8-70AE-4593-8F57-3379D74F7F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6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BE47-A451-4A29-A750-36D197429A87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73F8-70AE-4593-8F57-3379D74F7F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3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BE47-A451-4A29-A750-36D197429A87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73F8-70AE-4593-8F57-3379D74F7F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66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BE47-A451-4A29-A750-36D197429A87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73F8-70AE-4593-8F57-3379D74F7F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303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BE47-A451-4A29-A750-36D197429A87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73F8-70AE-4593-8F57-3379D74F7F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9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BE47-A451-4A29-A750-36D197429A87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73F8-70AE-4593-8F57-3379D74F7F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75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4BE47-A451-4A29-A750-36D197429A87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73F8-70AE-4593-8F57-3379D74F7F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20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1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r" defTabSz="3291840" rtl="1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r" defTabSz="3291840" rtl="1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r" defTabSz="3291840" rtl="1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r" defTabSz="3291840" rtl="1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r" defTabSz="3291840" rtl="1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r" defTabSz="3291840" rtl="1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r" defTabSz="3291840" rtl="1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r" defTabSz="3291840" rtl="1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r" defTabSz="3291840" rtl="1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291840" rtl="1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r" defTabSz="3291840" rtl="1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r" defTabSz="3291840" rtl="1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r" defTabSz="3291840" rtl="1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r" defTabSz="3291840" rtl="1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r" defTabSz="3291840" rtl="1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r" defTabSz="3291840" rtl="1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r" defTabSz="3291840" rtl="1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r" defTabSz="3291840" rtl="1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wing Tomatoes: Tomato Growing Tips">
            <a:extLst>
              <a:ext uri="{FF2B5EF4-FFF2-40B4-BE49-F238E27FC236}">
                <a16:creationId xmlns:a16="http://schemas.microsoft.com/office/drawing/2014/main" id="{B0DA3500-F690-4CDA-BA11-05624ABB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96200"/>
            <a:ext cx="32918400" cy="3619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53571A-99F1-448A-93B6-0ADA6CEED529}"/>
              </a:ext>
            </a:extLst>
          </p:cNvPr>
          <p:cNvSpPr/>
          <p:nvPr/>
        </p:nvSpPr>
        <p:spPr>
          <a:xfrm>
            <a:off x="0" y="0"/>
            <a:ext cx="32918400" cy="7696200"/>
          </a:xfrm>
          <a:prstGeom prst="rect">
            <a:avLst/>
          </a:prstGeom>
          <a:solidFill>
            <a:srgbClr val="F8D5AE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7200" dirty="0"/>
          </a:p>
        </p:txBody>
      </p:sp>
      <p:pic>
        <p:nvPicPr>
          <p:cNvPr id="6" name="Picture 1" descr="Nitzan Censor lab | Tel Aviv University | Visiting CMCW 2019 at BGU? Let's  chat!">
            <a:extLst>
              <a:ext uri="{FF2B5EF4-FFF2-40B4-BE49-F238E27FC236}">
                <a16:creationId xmlns:a16="http://schemas.microsoft.com/office/drawing/2014/main" id="{A9FC2800-03BF-4518-A95E-DBB754F2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359819" cy="769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9D43801-CAA2-4AD8-94C3-1ABDE889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819" y="4833878"/>
            <a:ext cx="29184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6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Ben-Gurion University of the Negev</a:t>
            </a:r>
            <a:endParaRPr kumimoji="0" lang="en-US" altLang="he-IL" sz="6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6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Faculty of Engineering Science</a:t>
            </a:r>
            <a:endParaRPr kumimoji="0" lang="en-US" altLang="he-IL" sz="6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6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Department of Software and Information Systems Engineering</a:t>
            </a:r>
            <a:endParaRPr kumimoji="0" lang="en-US" altLang="he-IL" sz="6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6FB07-86C3-4A99-955F-5A6A9AB711D0}"/>
              </a:ext>
            </a:extLst>
          </p:cNvPr>
          <p:cNvSpPr txBox="1"/>
          <p:nvPr/>
        </p:nvSpPr>
        <p:spPr>
          <a:xfrm>
            <a:off x="8838826" y="649948"/>
            <a:ext cx="20600566" cy="5878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b="1" dirty="0"/>
              <a:t>TYLCV Identification in Tomato Plant Images</a:t>
            </a:r>
          </a:p>
          <a:p>
            <a:pPr algn="ctr"/>
            <a:r>
              <a:rPr lang="en-US" sz="8000" b="1" dirty="0"/>
              <a:t> using Transfer Learning and InceptionV3</a:t>
            </a:r>
          </a:p>
          <a:p>
            <a:pPr algn="ctr"/>
            <a:r>
              <a:rPr lang="en-US" sz="7200" dirty="0"/>
              <a:t>Students: Amir </a:t>
            </a:r>
            <a:r>
              <a:rPr lang="en-US" sz="7200" dirty="0" err="1"/>
              <a:t>Gabay</a:t>
            </a:r>
            <a:r>
              <a:rPr lang="en-US" sz="7200" dirty="0"/>
              <a:t>, </a:t>
            </a:r>
            <a:r>
              <a:rPr lang="en-US" sz="7200" dirty="0" err="1"/>
              <a:t>Yiftach</a:t>
            </a:r>
            <a:r>
              <a:rPr lang="en-US" sz="7200" dirty="0"/>
              <a:t> </a:t>
            </a:r>
            <a:r>
              <a:rPr lang="en-US" sz="7200" dirty="0" err="1"/>
              <a:t>Savransky</a:t>
            </a:r>
            <a:r>
              <a:rPr lang="en-US" sz="7200" dirty="0"/>
              <a:t>, Amit Damri</a:t>
            </a:r>
          </a:p>
          <a:p>
            <a:pPr algn="ctr"/>
            <a:endParaRPr lang="he-IL" sz="7200" dirty="0"/>
          </a:p>
          <a:p>
            <a:endParaRPr lang="he-IL" sz="7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92B719-2988-4903-8CAC-20C819E96D24}"/>
              </a:ext>
            </a:extLst>
          </p:cNvPr>
          <p:cNvSpPr/>
          <p:nvPr/>
        </p:nvSpPr>
        <p:spPr>
          <a:xfrm>
            <a:off x="735807" y="8051930"/>
            <a:ext cx="15601099" cy="698474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A40E78-0D36-4F5E-B036-B7AEC736DF67}"/>
              </a:ext>
            </a:extLst>
          </p:cNvPr>
          <p:cNvSpPr/>
          <p:nvPr/>
        </p:nvSpPr>
        <p:spPr>
          <a:xfrm>
            <a:off x="735807" y="32730199"/>
            <a:ext cx="15845687" cy="1061099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4BCDB5-EA78-4A26-AA95-313C4F287835}"/>
              </a:ext>
            </a:extLst>
          </p:cNvPr>
          <p:cNvSpPr/>
          <p:nvPr/>
        </p:nvSpPr>
        <p:spPr>
          <a:xfrm>
            <a:off x="17251679" y="32730199"/>
            <a:ext cx="15422133" cy="1051598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49EA44-4962-41D0-8421-85F65A811DA9}"/>
              </a:ext>
            </a:extLst>
          </p:cNvPr>
          <p:cNvSpPr/>
          <p:nvPr/>
        </p:nvSpPr>
        <p:spPr>
          <a:xfrm>
            <a:off x="16845789" y="8051929"/>
            <a:ext cx="15828023" cy="1500083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56B07B-1C93-4C92-8AD1-6235353DDF9B}"/>
              </a:ext>
            </a:extLst>
          </p:cNvPr>
          <p:cNvSpPr/>
          <p:nvPr/>
        </p:nvSpPr>
        <p:spPr>
          <a:xfrm>
            <a:off x="672889" y="15355113"/>
            <a:ext cx="15601099" cy="76976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6A79AD-6D69-488A-8245-15D1F9972125}"/>
              </a:ext>
            </a:extLst>
          </p:cNvPr>
          <p:cNvSpPr/>
          <p:nvPr/>
        </p:nvSpPr>
        <p:spPr>
          <a:xfrm>
            <a:off x="609183" y="23329865"/>
            <a:ext cx="32000924" cy="908189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1448A8-AD16-4FB4-BBEE-8071F41278FF}"/>
              </a:ext>
            </a:extLst>
          </p:cNvPr>
          <p:cNvSpPr/>
          <p:nvPr/>
        </p:nvSpPr>
        <p:spPr>
          <a:xfrm>
            <a:off x="4209315" y="32616409"/>
            <a:ext cx="974709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Experiments</a:t>
            </a:r>
            <a:endParaRPr lang="he-IL" sz="1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19E83F-0356-4321-8A6C-B400D7C241AC}"/>
              </a:ext>
            </a:extLst>
          </p:cNvPr>
          <p:cNvSpPr/>
          <p:nvPr/>
        </p:nvSpPr>
        <p:spPr>
          <a:xfrm>
            <a:off x="20507408" y="32730199"/>
            <a:ext cx="927369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Conclusions</a:t>
            </a:r>
            <a:endParaRPr lang="he-IL" sz="1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AD9294-A60E-4B9D-AE96-311687097E58}"/>
              </a:ext>
            </a:extLst>
          </p:cNvPr>
          <p:cNvSpPr/>
          <p:nvPr/>
        </p:nvSpPr>
        <p:spPr>
          <a:xfrm>
            <a:off x="20147622" y="8116641"/>
            <a:ext cx="9921177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The Problem</a:t>
            </a:r>
            <a:endParaRPr lang="he-IL" sz="1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D6EDE83-8CD7-4198-BD58-904C5EEAA467}"/>
              </a:ext>
            </a:extLst>
          </p:cNvPr>
          <p:cNvGrpSpPr/>
          <p:nvPr/>
        </p:nvGrpSpPr>
        <p:grpSpPr>
          <a:xfrm>
            <a:off x="1333988" y="34767236"/>
            <a:ext cx="14160524" cy="8299670"/>
            <a:chOff x="1551007" y="33625180"/>
            <a:chExt cx="13943505" cy="944172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48C4966-25E5-4281-B88D-BD03A53913C7}"/>
                </a:ext>
              </a:extLst>
            </p:cNvPr>
            <p:cNvGrpSpPr/>
            <p:nvPr/>
          </p:nvGrpSpPr>
          <p:grpSpPr>
            <a:xfrm>
              <a:off x="1551007" y="33938814"/>
              <a:ext cx="13943505" cy="3997258"/>
              <a:chOff x="2074971" y="34079397"/>
              <a:chExt cx="13167359" cy="9293140"/>
            </a:xfrm>
          </p:grpSpPr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FC9287AE-CDD3-4F2C-B156-A4176580E11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3508820"/>
                  </p:ext>
                </p:extLst>
              </p:nvPr>
            </p:nvGraphicFramePr>
            <p:xfrm>
              <a:off x="2074971" y="34079397"/>
              <a:ext cx="13167359" cy="84195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28" name="TextBox 1">
                <a:extLst>
                  <a:ext uri="{FF2B5EF4-FFF2-40B4-BE49-F238E27FC236}">
                    <a16:creationId xmlns:a16="http://schemas.microsoft.com/office/drawing/2014/main" id="{EC5FB6B6-FC8F-4800-A5F1-199FCD334230}"/>
                  </a:ext>
                </a:extLst>
              </p:cNvPr>
              <p:cNvSpPr txBox="1"/>
              <p:nvPr/>
            </p:nvSpPr>
            <p:spPr>
              <a:xfrm>
                <a:off x="4419139" y="41495860"/>
                <a:ext cx="2158684" cy="842209"/>
              </a:xfrm>
              <a:prstGeom prst="rect">
                <a:avLst/>
              </a:prstGeom>
            </p:spPr>
            <p:txBody>
              <a:bodyPr wrap="square" rtlCol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/>
                  <a:t>ResNet50</a:t>
                </a:r>
                <a:endParaRPr lang="he-IL" sz="3600" dirty="0"/>
              </a:p>
            </p:txBody>
          </p:sp>
          <p:sp>
            <p:nvSpPr>
              <p:cNvPr id="29" name="TextBox 1">
                <a:extLst>
                  <a:ext uri="{FF2B5EF4-FFF2-40B4-BE49-F238E27FC236}">
                    <a16:creationId xmlns:a16="http://schemas.microsoft.com/office/drawing/2014/main" id="{B1CEFAB7-F2A5-4BBC-8B3D-3332ECCA9F00}"/>
                  </a:ext>
                </a:extLst>
              </p:cNvPr>
              <p:cNvSpPr txBox="1"/>
              <p:nvPr/>
            </p:nvSpPr>
            <p:spPr>
              <a:xfrm>
                <a:off x="6470646" y="41488078"/>
                <a:ext cx="2442257" cy="842209"/>
              </a:xfrm>
              <a:prstGeom prst="rect">
                <a:avLst/>
              </a:prstGeom>
            </p:spPr>
            <p:txBody>
              <a:bodyPr wrap="square" rtlCol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/>
                  <a:t>InceptionV3</a:t>
                </a:r>
                <a:endParaRPr lang="he-IL" sz="3600" dirty="0"/>
              </a:p>
            </p:txBody>
          </p:sp>
          <p:sp>
            <p:nvSpPr>
              <p:cNvPr id="30" name="TextBox 1">
                <a:extLst>
                  <a:ext uri="{FF2B5EF4-FFF2-40B4-BE49-F238E27FC236}">
                    <a16:creationId xmlns:a16="http://schemas.microsoft.com/office/drawing/2014/main" id="{F491147E-15B2-4550-9EC4-AC9D9C0417AB}"/>
                  </a:ext>
                </a:extLst>
              </p:cNvPr>
              <p:cNvSpPr txBox="1"/>
              <p:nvPr/>
            </p:nvSpPr>
            <p:spPr>
              <a:xfrm>
                <a:off x="11252855" y="41421327"/>
                <a:ext cx="2442257" cy="842209"/>
              </a:xfrm>
              <a:prstGeom prst="rect">
                <a:avLst/>
              </a:prstGeom>
            </p:spPr>
            <p:txBody>
              <a:bodyPr wrap="square" rtlCol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/>
                  <a:t>InceptionV3</a:t>
                </a:r>
                <a:endParaRPr lang="he-IL" sz="3600" dirty="0"/>
              </a:p>
            </p:txBody>
          </p:sp>
          <p:sp>
            <p:nvSpPr>
              <p:cNvPr id="31" name="TextBox 1">
                <a:extLst>
                  <a:ext uri="{FF2B5EF4-FFF2-40B4-BE49-F238E27FC236}">
                    <a16:creationId xmlns:a16="http://schemas.microsoft.com/office/drawing/2014/main" id="{C3C26362-648A-4844-83B2-C21D3CA6E80C}"/>
                  </a:ext>
                </a:extLst>
              </p:cNvPr>
              <p:cNvSpPr txBox="1"/>
              <p:nvPr/>
            </p:nvSpPr>
            <p:spPr>
              <a:xfrm>
                <a:off x="9705639" y="41371952"/>
                <a:ext cx="2442257" cy="842209"/>
              </a:xfrm>
              <a:prstGeom prst="rect">
                <a:avLst/>
              </a:prstGeom>
            </p:spPr>
            <p:txBody>
              <a:bodyPr wrap="square" rtlCol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/>
                  <a:t>Human</a:t>
                </a:r>
                <a:endParaRPr lang="he-IL" sz="3600" dirty="0"/>
              </a:p>
            </p:txBody>
          </p:sp>
          <p:sp>
            <p:nvSpPr>
              <p:cNvPr id="32" name="TextBox 1">
                <a:extLst>
                  <a:ext uri="{FF2B5EF4-FFF2-40B4-BE49-F238E27FC236}">
                    <a16:creationId xmlns:a16="http://schemas.microsoft.com/office/drawing/2014/main" id="{66CBCB72-0A44-438F-A00A-E6F4EBE787BC}"/>
                  </a:ext>
                </a:extLst>
              </p:cNvPr>
              <p:cNvSpPr txBox="1"/>
              <p:nvPr/>
            </p:nvSpPr>
            <p:spPr>
              <a:xfrm>
                <a:off x="5498481" y="42530328"/>
                <a:ext cx="2442257" cy="842209"/>
              </a:xfrm>
              <a:prstGeom prst="rect">
                <a:avLst/>
              </a:prstGeom>
            </p:spPr>
            <p:txBody>
              <a:bodyPr wrap="square" rtlCol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/>
                  <a:t>Test Set</a:t>
                </a:r>
                <a:endParaRPr lang="he-IL" sz="3600" dirty="0"/>
              </a:p>
            </p:txBody>
          </p:sp>
          <p:sp>
            <p:nvSpPr>
              <p:cNvPr id="33" name="TextBox 1">
                <a:extLst>
                  <a:ext uri="{FF2B5EF4-FFF2-40B4-BE49-F238E27FC236}">
                    <a16:creationId xmlns:a16="http://schemas.microsoft.com/office/drawing/2014/main" id="{54D38A73-6730-45E7-AD8B-513BEABD7296}"/>
                  </a:ext>
                </a:extLst>
              </p:cNvPr>
              <p:cNvSpPr txBox="1"/>
              <p:nvPr/>
            </p:nvSpPr>
            <p:spPr>
              <a:xfrm>
                <a:off x="10209213" y="42498989"/>
                <a:ext cx="2442257" cy="842209"/>
              </a:xfrm>
              <a:prstGeom prst="rect">
                <a:avLst/>
              </a:prstGeom>
            </p:spPr>
            <p:txBody>
              <a:bodyPr wrap="square" rtlCol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/>
                  <a:t>User Study</a:t>
                </a:r>
                <a:endParaRPr lang="he-IL" sz="3600" dirty="0"/>
              </a:p>
            </p:txBody>
          </p:sp>
        </p:grpSp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FC9287AE-CDD3-4F2C-B156-A4176580E11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135878"/>
                </p:ext>
              </p:extLst>
            </p:nvPr>
          </p:nvGraphicFramePr>
          <p:xfrm>
            <a:off x="1898249" y="38466934"/>
            <a:ext cx="13114115" cy="42001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8" name="TextBox 1">
              <a:extLst>
                <a:ext uri="{FF2B5EF4-FFF2-40B4-BE49-F238E27FC236}">
                  <a16:creationId xmlns:a16="http://schemas.microsoft.com/office/drawing/2014/main" id="{E163C3E7-1708-4C47-8B81-DB69A1B79F67}"/>
                </a:ext>
              </a:extLst>
            </p:cNvPr>
            <p:cNvSpPr txBox="1"/>
            <p:nvPr/>
          </p:nvSpPr>
          <p:spPr>
            <a:xfrm>
              <a:off x="5662654" y="42607424"/>
              <a:ext cx="2606999" cy="420141"/>
            </a:xfrm>
            <a:prstGeom prst="rect">
              <a:avLst/>
            </a:prstGeom>
          </p:spPr>
          <p:txBody>
            <a:bodyPr wrap="square" rtlCol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Test Set</a:t>
              </a:r>
              <a:endParaRPr lang="he-IL" sz="3600" dirty="0"/>
            </a:p>
          </p:txBody>
        </p:sp>
        <p:sp>
          <p:nvSpPr>
            <p:cNvPr id="39" name="TextBox 1">
              <a:extLst>
                <a:ext uri="{FF2B5EF4-FFF2-40B4-BE49-F238E27FC236}">
                  <a16:creationId xmlns:a16="http://schemas.microsoft.com/office/drawing/2014/main" id="{CC59F6DB-7D68-4AFA-9FA2-D9D6FE73AC30}"/>
                </a:ext>
              </a:extLst>
            </p:cNvPr>
            <p:cNvSpPr txBox="1"/>
            <p:nvPr/>
          </p:nvSpPr>
          <p:spPr>
            <a:xfrm>
              <a:off x="4472777" y="42120400"/>
              <a:ext cx="2009773" cy="420141"/>
            </a:xfrm>
            <a:prstGeom prst="rect">
              <a:avLst/>
            </a:prstGeom>
          </p:spPr>
          <p:txBody>
            <a:bodyPr wrap="square" rtlCol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ResNet50</a:t>
              </a:r>
              <a:endParaRPr lang="he-IL" sz="3600" dirty="0"/>
            </a:p>
          </p:txBody>
        </p:sp>
        <p:sp>
          <p:nvSpPr>
            <p:cNvPr id="40" name="TextBox 1">
              <a:extLst>
                <a:ext uri="{FF2B5EF4-FFF2-40B4-BE49-F238E27FC236}">
                  <a16:creationId xmlns:a16="http://schemas.microsoft.com/office/drawing/2014/main" id="{2569B8F3-CB15-4F76-A3CC-5D4F8126B0E0}"/>
                </a:ext>
              </a:extLst>
            </p:cNvPr>
            <p:cNvSpPr txBox="1"/>
            <p:nvPr/>
          </p:nvSpPr>
          <p:spPr>
            <a:xfrm>
              <a:off x="6652718" y="42120401"/>
              <a:ext cx="2606999" cy="420141"/>
            </a:xfrm>
            <a:prstGeom prst="rect">
              <a:avLst/>
            </a:prstGeom>
          </p:spPr>
          <p:txBody>
            <a:bodyPr wrap="square" rtlCol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InceptionV3</a:t>
              </a:r>
              <a:endParaRPr lang="he-IL" sz="3600" dirty="0"/>
            </a:p>
          </p:txBody>
        </p:sp>
        <p:sp>
          <p:nvSpPr>
            <p:cNvPr id="41" name="TextBox 1">
              <a:extLst>
                <a:ext uri="{FF2B5EF4-FFF2-40B4-BE49-F238E27FC236}">
                  <a16:creationId xmlns:a16="http://schemas.microsoft.com/office/drawing/2014/main" id="{F6C1E5C9-4ECD-4601-A96F-B78F4AFAD081}"/>
                </a:ext>
              </a:extLst>
            </p:cNvPr>
            <p:cNvSpPr txBox="1"/>
            <p:nvPr/>
          </p:nvSpPr>
          <p:spPr>
            <a:xfrm>
              <a:off x="9895672" y="42646765"/>
              <a:ext cx="2606999" cy="420141"/>
            </a:xfrm>
            <a:prstGeom prst="rect">
              <a:avLst/>
            </a:prstGeom>
          </p:spPr>
          <p:txBody>
            <a:bodyPr wrap="square" rtlCol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User Study</a:t>
              </a:r>
              <a:endParaRPr lang="he-IL" sz="3600" dirty="0"/>
            </a:p>
          </p:txBody>
        </p:sp>
        <p:sp>
          <p:nvSpPr>
            <p:cNvPr id="42" name="TextBox 1">
              <a:extLst>
                <a:ext uri="{FF2B5EF4-FFF2-40B4-BE49-F238E27FC236}">
                  <a16:creationId xmlns:a16="http://schemas.microsoft.com/office/drawing/2014/main" id="{AD673343-C0E7-4E75-9F54-31EBD80839A7}"/>
                </a:ext>
              </a:extLst>
            </p:cNvPr>
            <p:cNvSpPr txBox="1"/>
            <p:nvPr/>
          </p:nvSpPr>
          <p:spPr>
            <a:xfrm>
              <a:off x="9407464" y="42090738"/>
              <a:ext cx="2606999" cy="420141"/>
            </a:xfrm>
            <a:prstGeom prst="rect">
              <a:avLst/>
            </a:prstGeom>
          </p:spPr>
          <p:txBody>
            <a:bodyPr wrap="square" rtlCol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Human</a:t>
              </a:r>
              <a:endParaRPr lang="he-IL" sz="3600" dirty="0"/>
            </a:p>
          </p:txBody>
        </p:sp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C68C6193-4E07-433D-A160-6F2AA0A8C50E}"/>
                </a:ext>
              </a:extLst>
            </p:cNvPr>
            <p:cNvSpPr txBox="1"/>
            <p:nvPr/>
          </p:nvSpPr>
          <p:spPr>
            <a:xfrm>
              <a:off x="11094991" y="42104831"/>
              <a:ext cx="2606999" cy="420141"/>
            </a:xfrm>
            <a:prstGeom prst="rect">
              <a:avLst/>
            </a:prstGeom>
          </p:spPr>
          <p:txBody>
            <a:bodyPr wrap="square" rtlCol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InceptionV3</a:t>
              </a:r>
              <a:endParaRPr lang="he-IL" sz="3600" dirty="0"/>
            </a:p>
          </p:txBody>
        </p:sp>
        <p:sp>
          <p:nvSpPr>
            <p:cNvPr id="46" name="TextBox 1">
              <a:extLst>
                <a:ext uri="{FF2B5EF4-FFF2-40B4-BE49-F238E27FC236}">
                  <a16:creationId xmlns:a16="http://schemas.microsoft.com/office/drawing/2014/main" id="{5DDFCE75-EA10-4FFD-9C54-95FF19916CC8}"/>
                </a:ext>
              </a:extLst>
            </p:cNvPr>
            <p:cNvSpPr txBox="1"/>
            <p:nvPr/>
          </p:nvSpPr>
          <p:spPr>
            <a:xfrm>
              <a:off x="7412596" y="33625180"/>
              <a:ext cx="3537055" cy="522878"/>
            </a:xfrm>
            <a:prstGeom prst="rect">
              <a:avLst/>
            </a:prstGeom>
          </p:spPr>
          <p:txBody>
            <a:bodyPr wrap="square" rtlCol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000" dirty="0"/>
                <a:t>Accuracy Comparison</a:t>
              </a:r>
              <a:endParaRPr lang="he-IL" sz="3000" dirty="0"/>
            </a:p>
          </p:txBody>
        </p:sp>
        <p:sp>
          <p:nvSpPr>
            <p:cNvPr id="47" name="TextBox 1">
              <a:extLst>
                <a:ext uri="{FF2B5EF4-FFF2-40B4-BE49-F238E27FC236}">
                  <a16:creationId xmlns:a16="http://schemas.microsoft.com/office/drawing/2014/main" id="{969768F8-EF26-42CF-9117-701C5A0EE173}"/>
                </a:ext>
              </a:extLst>
            </p:cNvPr>
            <p:cNvSpPr txBox="1"/>
            <p:nvPr/>
          </p:nvSpPr>
          <p:spPr>
            <a:xfrm>
              <a:off x="7188598" y="38104675"/>
              <a:ext cx="4437732" cy="522878"/>
            </a:xfrm>
            <a:prstGeom prst="rect">
              <a:avLst/>
            </a:prstGeom>
          </p:spPr>
          <p:txBody>
            <a:bodyPr wrap="square" rtlCol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000" dirty="0"/>
                <a:t>AUC Comparison</a:t>
              </a:r>
              <a:endParaRPr lang="he-IL" sz="30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608AA90-7061-49DE-AB47-EDD5BD15CBF5}"/>
              </a:ext>
            </a:extLst>
          </p:cNvPr>
          <p:cNvSpPr txBox="1"/>
          <p:nvPr/>
        </p:nvSpPr>
        <p:spPr>
          <a:xfrm>
            <a:off x="1934888" y="10017681"/>
            <a:ext cx="14012331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600" b="1" dirty="0"/>
              <a:t>Novel method to recognize TYLCV disease in tomato plants </a:t>
            </a:r>
            <a:endParaRPr lang="he-IL" sz="9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1B27AE-8A52-4E0B-925C-19E5A49F7C06}"/>
              </a:ext>
            </a:extLst>
          </p:cNvPr>
          <p:cNvSpPr txBox="1"/>
          <p:nvPr/>
        </p:nvSpPr>
        <p:spPr>
          <a:xfrm>
            <a:off x="18527136" y="10143419"/>
            <a:ext cx="13017854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/>
              <a:t>1. Recognize TYLCV disease in Tomato plants</a:t>
            </a:r>
          </a:p>
          <a:p>
            <a:r>
              <a:rPr lang="en-US" sz="7200" dirty="0"/>
              <a:t>2. Image classification task</a:t>
            </a:r>
            <a:endParaRPr lang="he-IL" sz="7200" dirty="0"/>
          </a:p>
          <a:p>
            <a:endParaRPr lang="he-IL" sz="7200" dirty="0"/>
          </a:p>
        </p:txBody>
      </p:sp>
      <p:pic>
        <p:nvPicPr>
          <p:cNvPr id="51" name="Picture 5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7D9DA44-92EC-489A-A77B-AA4DB8094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693" y="13781316"/>
            <a:ext cx="13610023" cy="555757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A473204-5BA7-4C2D-8498-2EFD9F637A14}"/>
              </a:ext>
            </a:extLst>
          </p:cNvPr>
          <p:cNvSpPr txBox="1"/>
          <p:nvPr/>
        </p:nvSpPr>
        <p:spPr>
          <a:xfrm>
            <a:off x="18227928" y="19754805"/>
            <a:ext cx="1310955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/>
              <a:t>3. Dataset - Tomato plant images Ranked by sickness level</a:t>
            </a:r>
            <a:endParaRPr lang="he-IL" sz="7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3DBC27-6FAE-413B-829A-A00C427092D6}"/>
              </a:ext>
            </a:extLst>
          </p:cNvPr>
          <p:cNvSpPr txBox="1"/>
          <p:nvPr/>
        </p:nvSpPr>
        <p:spPr>
          <a:xfrm>
            <a:off x="19324100" y="35283854"/>
            <a:ext cx="11884606" cy="74789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Novel method &gt; ResNet50 based model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6000" dirty="0" err="1"/>
              <a:t>McNemar's</a:t>
            </a:r>
            <a:r>
              <a:rPr lang="en-US" sz="6000" dirty="0"/>
              <a:t> test: p-value = 0.003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Novel method &gt; Human level</a:t>
            </a:r>
          </a:p>
          <a:p>
            <a:pPr marL="1314450" lvl="1" indent="-857250" defTabSz="711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6000" kern="1200" dirty="0" err="1"/>
              <a:t>McNemar’s</a:t>
            </a:r>
            <a:r>
              <a:rPr lang="en-US" sz="6000" kern="1200" dirty="0"/>
              <a:t> test: p-value = 0.049</a:t>
            </a:r>
          </a:p>
          <a:p>
            <a:endParaRPr lang="he-IL" sz="7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EABC3C-1979-494C-AAFF-0F7FF6B07CB3}"/>
              </a:ext>
            </a:extLst>
          </p:cNvPr>
          <p:cNvSpPr txBox="1"/>
          <p:nvPr/>
        </p:nvSpPr>
        <p:spPr>
          <a:xfrm>
            <a:off x="21889201" y="25360836"/>
            <a:ext cx="10293392" cy="78483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57250" indent="-857250" algn="l" rtl="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1F1F1F"/>
                </a:solidFill>
              </a:rPr>
              <a:t>Pre-trained InceptionV3 on </a:t>
            </a:r>
            <a:r>
              <a:rPr lang="en-US" sz="7200" dirty="0"/>
              <a:t>ImageNet dataset </a:t>
            </a:r>
          </a:p>
          <a:p>
            <a:pPr marL="857250" indent="-857250" algn="l" rtl="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1F1F1F"/>
                </a:solidFill>
              </a:rPr>
              <a:t>Transfer learning - </a:t>
            </a:r>
            <a:r>
              <a:rPr lang="en-US" sz="7200" dirty="0"/>
              <a:t>Architecture modification &amp; Fine tuning</a:t>
            </a:r>
          </a:p>
          <a:p>
            <a:endParaRPr lang="he-IL" sz="7200" dirty="0"/>
          </a:p>
        </p:txBody>
      </p:sp>
      <p:pic>
        <p:nvPicPr>
          <p:cNvPr id="58" name="Picture 57" descr="Diagram&#10;&#10;Description automatically generated">
            <a:extLst>
              <a:ext uri="{FF2B5EF4-FFF2-40B4-BE49-F238E27FC236}">
                <a16:creationId xmlns:a16="http://schemas.microsoft.com/office/drawing/2014/main" id="{45194682-E23A-44B4-A43F-C1774629F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87" y="25388919"/>
            <a:ext cx="20247675" cy="660888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88900"/>
          </a:effec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8586AFB-395F-4184-B5F2-9F382C4E484C}"/>
              </a:ext>
            </a:extLst>
          </p:cNvPr>
          <p:cNvSpPr/>
          <p:nvPr/>
        </p:nvSpPr>
        <p:spPr>
          <a:xfrm>
            <a:off x="4435628" y="7961193"/>
            <a:ext cx="7477240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Objective</a:t>
            </a:r>
            <a:endParaRPr lang="he-IL" sz="1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F466E2-6662-4D67-A91D-AB173FF548DD}"/>
              </a:ext>
            </a:extLst>
          </p:cNvPr>
          <p:cNvSpPr/>
          <p:nvPr/>
        </p:nvSpPr>
        <p:spPr>
          <a:xfrm>
            <a:off x="3690527" y="15338936"/>
            <a:ext cx="993624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Contribution</a:t>
            </a:r>
            <a:endParaRPr lang="he-IL" sz="1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3" name="Picture 6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9AA642-4A42-407E-B0EB-107E1FC24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88" y="18892143"/>
            <a:ext cx="13807876" cy="372865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484AA8D-A1E8-45FD-9A07-B433D6D9A054}"/>
              </a:ext>
            </a:extLst>
          </p:cNvPr>
          <p:cNvSpPr/>
          <p:nvPr/>
        </p:nvSpPr>
        <p:spPr>
          <a:xfrm>
            <a:off x="12708233" y="23278000"/>
            <a:ext cx="964257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Our Method</a:t>
            </a:r>
            <a:endParaRPr lang="he-IL" sz="1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A25007-68BB-4F52-8457-8BADD9BF17A5}"/>
              </a:ext>
            </a:extLst>
          </p:cNvPr>
          <p:cNvSpPr txBox="1"/>
          <p:nvPr/>
        </p:nvSpPr>
        <p:spPr>
          <a:xfrm>
            <a:off x="2805324" y="17414715"/>
            <a:ext cx="1170665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/>
              <a:t>Higher performances achieved </a:t>
            </a:r>
            <a:endParaRPr lang="he-IL" sz="7200" dirty="0"/>
          </a:p>
        </p:txBody>
      </p:sp>
    </p:spTree>
    <p:extLst>
      <p:ext uri="{BB962C8B-B14F-4D97-AF65-F5344CB8AC3E}">
        <p14:creationId xmlns:p14="http://schemas.microsoft.com/office/powerpoint/2010/main" val="112455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</TotalTime>
  <Words>141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22</cp:revision>
  <dcterms:created xsi:type="dcterms:W3CDTF">2021-01-24T18:03:24Z</dcterms:created>
  <dcterms:modified xsi:type="dcterms:W3CDTF">2021-01-26T16:22:35Z</dcterms:modified>
</cp:coreProperties>
</file>