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5" r:id="rId7"/>
    <p:sldId id="270" r:id="rId8"/>
    <p:sldId id="260" r:id="rId9"/>
    <p:sldId id="264" r:id="rId10"/>
    <p:sldId id="261" r:id="rId11"/>
    <p:sldId id="266" r:id="rId12"/>
    <p:sldId id="262" r:id="rId13"/>
    <p:sldId id="26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6643" autoAdjust="0"/>
  </p:normalViewPr>
  <p:slideViewPr>
    <p:cSldViewPr snapToGrid="0">
      <p:cViewPr varScale="1">
        <p:scale>
          <a:sx n="87" d="100"/>
          <a:sy n="87" d="100"/>
        </p:scale>
        <p:origin x="15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Tomatoes%20Desease%20Identification%20-%20Amir%206%20(&#1514;&#1490;&#1493;&#1489;&#1493;&#1514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Tomatoes%20Desease%20Identification%20-%20Amir%206%20(&#1514;&#1490;&#1493;&#1489;&#1493;&#1514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User Study Participants Age Distribution</a:t>
            </a:r>
            <a:endParaRPr lang="he-IL" dirty="0">
              <a:effectLst/>
            </a:endParaRPr>
          </a:p>
        </c:rich>
      </c:tx>
      <c:layout>
        <c:manualLayout>
          <c:xMode val="edge"/>
          <c:yMode val="edge"/>
          <c:x val="0.15662415326826662"/>
          <c:y val="6.45953134490275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'תגובות לטופס 1'!$D$11:$D$13</c:f>
              <c:strCache>
                <c:ptCount val="3"/>
                <c:pt idx="0">
                  <c:v>18-26</c:v>
                </c:pt>
                <c:pt idx="1">
                  <c:v>27-40</c:v>
                </c:pt>
                <c:pt idx="2">
                  <c:v>41-80</c:v>
                </c:pt>
              </c:strCache>
            </c:strRef>
          </c:cat>
          <c:val>
            <c:numRef>
              <c:f>'תגובות לטופס 1'!$E$11:$E$13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E2-4EB9-94E3-F40AC3C37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6540736"/>
        <c:axId val="106543648"/>
        <c:axId val="0"/>
      </c:bar3DChart>
      <c:catAx>
        <c:axId val="10654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6543648"/>
        <c:crosses val="autoZero"/>
        <c:auto val="1"/>
        <c:lblAlgn val="ctr"/>
        <c:lblOffset val="100"/>
        <c:noMultiLvlLbl val="0"/>
      </c:catAx>
      <c:valAx>
        <c:axId val="10654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0654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Previous Participats'</a:t>
            </a:r>
            <a:r>
              <a:rPr lang="en-US" baseline="0"/>
              <a:t> Experience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'תגובות לטופס 1'!$G$11:$G$12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'תגובות לטופס 1'!$H$11:$H$12</c:f>
              <c:numCache>
                <c:formatCode>General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98-4FE5-AD40-C4F0CB07D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3926224"/>
        <c:axId val="313927888"/>
        <c:axId val="0"/>
      </c:bar3DChart>
      <c:catAx>
        <c:axId val="31392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13927888"/>
        <c:crosses val="autoZero"/>
        <c:auto val="1"/>
        <c:lblAlgn val="ctr"/>
        <c:lblOffset val="100"/>
        <c:noMultiLvlLbl val="0"/>
      </c:catAx>
      <c:valAx>
        <c:axId val="31392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1392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076F27-8B7D-49C9-8A24-95DD09FE44E3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F86899-E98E-4BE2-9696-4B394B2A2532}">
      <dgm:prSet custT="1"/>
      <dgm:spPr/>
      <dgm:t>
        <a:bodyPr/>
        <a:lstStyle/>
        <a:p>
          <a:r>
            <a:rPr lang="en-US" sz="1800" dirty="0"/>
            <a:t>(Maxime, et al. 2019)</a:t>
          </a:r>
        </a:p>
      </dgm:t>
    </dgm:pt>
    <dgm:pt modelId="{613054AC-04AA-4D07-9B71-1C9DEEE7A07C}" type="parTrans" cxnId="{C07A11F4-ECF5-48AF-8FD4-4021B3AF43B0}">
      <dgm:prSet/>
      <dgm:spPr/>
      <dgm:t>
        <a:bodyPr/>
        <a:lstStyle/>
        <a:p>
          <a:endParaRPr lang="en-US"/>
        </a:p>
      </dgm:t>
    </dgm:pt>
    <dgm:pt modelId="{FE5F9860-334E-4FA1-A80F-DC93B91BAD43}" type="sibTrans" cxnId="{C07A11F4-ECF5-48AF-8FD4-4021B3AF43B0}">
      <dgm:prSet/>
      <dgm:spPr/>
      <dgm:t>
        <a:bodyPr/>
        <a:lstStyle/>
        <a:p>
          <a:endParaRPr lang="en-US"/>
        </a:p>
      </dgm:t>
    </dgm:pt>
    <dgm:pt modelId="{7CBFFECD-FB22-47A3-8316-25F2C847FBC4}">
      <dgm:prSet custT="1"/>
      <dgm:spPr/>
      <dgm:t>
        <a:bodyPr/>
        <a:lstStyle/>
        <a:p>
          <a:r>
            <a:rPr lang="en-US" sz="2000" dirty="0"/>
            <a:t>Improve classification using transfer learning</a:t>
          </a:r>
        </a:p>
      </dgm:t>
    </dgm:pt>
    <dgm:pt modelId="{AFBDAD61-4C38-4F5A-94D9-D118C8970EF2}" type="parTrans" cxnId="{A8B12CE1-966C-49E3-96F2-3C1E013BF37D}">
      <dgm:prSet/>
      <dgm:spPr/>
      <dgm:t>
        <a:bodyPr/>
        <a:lstStyle/>
        <a:p>
          <a:endParaRPr lang="en-US"/>
        </a:p>
      </dgm:t>
    </dgm:pt>
    <dgm:pt modelId="{10AA8D2F-A0A0-4051-8D7D-B9FB0021E823}" type="sibTrans" cxnId="{A8B12CE1-966C-49E3-96F2-3C1E013BF37D}">
      <dgm:prSet/>
      <dgm:spPr/>
      <dgm:t>
        <a:bodyPr/>
        <a:lstStyle/>
        <a:p>
          <a:endParaRPr lang="en-US"/>
        </a:p>
      </dgm:t>
    </dgm:pt>
    <dgm:pt modelId="{7BEBD9E5-33FF-4209-8706-6F2A1AF911C8}">
      <dgm:prSet custT="1"/>
      <dgm:spPr/>
      <dgm:t>
        <a:bodyPr/>
        <a:lstStyle/>
        <a:p>
          <a:r>
            <a:rPr lang="en-US" sz="1800" dirty="0"/>
            <a:t>(Bharadwaj et el. 2019)</a:t>
          </a:r>
        </a:p>
      </dgm:t>
    </dgm:pt>
    <dgm:pt modelId="{015ED683-5CF9-44F4-928C-A2FB18A42372}" type="parTrans" cxnId="{3E0D9538-B6A6-4144-B0BA-0A710FB4C799}">
      <dgm:prSet/>
      <dgm:spPr/>
      <dgm:t>
        <a:bodyPr/>
        <a:lstStyle/>
        <a:p>
          <a:endParaRPr lang="en-US"/>
        </a:p>
      </dgm:t>
    </dgm:pt>
    <dgm:pt modelId="{284548E3-1D5E-4014-9CB3-EBB56376ABC3}" type="sibTrans" cxnId="{3E0D9538-B6A6-4144-B0BA-0A710FB4C799}">
      <dgm:prSet/>
      <dgm:spPr/>
      <dgm:t>
        <a:bodyPr/>
        <a:lstStyle/>
        <a:p>
          <a:endParaRPr lang="en-US"/>
        </a:p>
      </dgm:t>
    </dgm:pt>
    <dgm:pt modelId="{13137C91-C62F-400E-AE0C-1DBF1D94C271}">
      <dgm:prSet custT="1"/>
      <dgm:spPr/>
      <dgm:t>
        <a:bodyPr/>
        <a:lstStyle/>
        <a:p>
          <a:r>
            <a:rPr lang="en-US" sz="2000" dirty="0"/>
            <a:t>Transfer learning to classify Malaria cell images</a:t>
          </a:r>
        </a:p>
      </dgm:t>
    </dgm:pt>
    <dgm:pt modelId="{1249C149-29B8-44CE-89ED-ED653DDF3D63}" type="parTrans" cxnId="{E7A91C29-643D-4513-BB6F-50632F6D9076}">
      <dgm:prSet/>
      <dgm:spPr/>
      <dgm:t>
        <a:bodyPr/>
        <a:lstStyle/>
        <a:p>
          <a:endParaRPr lang="en-US"/>
        </a:p>
      </dgm:t>
    </dgm:pt>
    <dgm:pt modelId="{D2868D1C-B664-41AC-AC41-5E49C7AC8B97}" type="sibTrans" cxnId="{E7A91C29-643D-4513-BB6F-50632F6D9076}">
      <dgm:prSet/>
      <dgm:spPr/>
      <dgm:t>
        <a:bodyPr/>
        <a:lstStyle/>
        <a:p>
          <a:endParaRPr lang="en-US"/>
        </a:p>
      </dgm:t>
    </dgm:pt>
    <dgm:pt modelId="{3A087907-6032-4684-A0C7-A0D095C61C54}">
      <dgm:prSet custT="1"/>
      <dgm:spPr/>
      <dgm:t>
        <a:bodyPr/>
        <a:lstStyle/>
        <a:p>
          <a:r>
            <a:rPr lang="en-US" sz="1800" dirty="0"/>
            <a:t>(</a:t>
          </a:r>
          <a:r>
            <a:rPr lang="en-US" sz="1800" dirty="0" err="1"/>
            <a:t>Hentschel</a:t>
          </a:r>
          <a:r>
            <a:rPr lang="en-US" sz="1800" dirty="0"/>
            <a:t> et al. 2016)</a:t>
          </a:r>
        </a:p>
      </dgm:t>
    </dgm:pt>
    <dgm:pt modelId="{04CEAFB9-FF0E-47A3-B7CF-4A554651380C}" type="parTrans" cxnId="{32052FB8-85EF-4899-A262-813552B7A456}">
      <dgm:prSet/>
      <dgm:spPr/>
      <dgm:t>
        <a:bodyPr/>
        <a:lstStyle/>
        <a:p>
          <a:endParaRPr lang="en-US"/>
        </a:p>
      </dgm:t>
    </dgm:pt>
    <dgm:pt modelId="{30A6BED1-572F-40F3-A2A1-5B71BF160752}" type="sibTrans" cxnId="{32052FB8-85EF-4899-A262-813552B7A456}">
      <dgm:prSet/>
      <dgm:spPr/>
      <dgm:t>
        <a:bodyPr/>
        <a:lstStyle/>
        <a:p>
          <a:endParaRPr lang="en-US"/>
        </a:p>
      </dgm:t>
    </dgm:pt>
    <dgm:pt modelId="{B8681F9B-4503-4140-86CC-4576A51A1F05}">
      <dgm:prSet custT="1"/>
      <dgm:spPr/>
      <dgm:t>
        <a:bodyPr/>
        <a:lstStyle/>
        <a:p>
          <a:r>
            <a:rPr lang="en-US" sz="2000" dirty="0"/>
            <a:t>Transfer learning to classify paintings</a:t>
          </a:r>
        </a:p>
      </dgm:t>
    </dgm:pt>
    <dgm:pt modelId="{DAEB39B6-FF33-4B56-A035-16A1CAEC069C}" type="parTrans" cxnId="{B1D49F7C-3218-4620-8393-6A639EAD8011}">
      <dgm:prSet/>
      <dgm:spPr/>
      <dgm:t>
        <a:bodyPr/>
        <a:lstStyle/>
        <a:p>
          <a:endParaRPr lang="en-US"/>
        </a:p>
      </dgm:t>
    </dgm:pt>
    <dgm:pt modelId="{182F01AE-68A7-4D7B-BAD7-71A295D50D60}" type="sibTrans" cxnId="{B1D49F7C-3218-4620-8393-6A639EAD8011}">
      <dgm:prSet/>
      <dgm:spPr/>
      <dgm:t>
        <a:bodyPr/>
        <a:lstStyle/>
        <a:p>
          <a:endParaRPr lang="en-US"/>
        </a:p>
      </dgm:t>
    </dgm:pt>
    <dgm:pt modelId="{2F5774EF-A785-4291-9427-67C7F0EC37E1}" type="pres">
      <dgm:prSet presAssocID="{3D076F27-8B7D-49C9-8A24-95DD09FE44E3}" presName="Name0" presStyleCnt="0">
        <dgm:presLayoutVars>
          <dgm:dir/>
          <dgm:animLvl val="lvl"/>
          <dgm:resizeHandles val="exact"/>
        </dgm:presLayoutVars>
      </dgm:prSet>
      <dgm:spPr/>
    </dgm:pt>
    <dgm:pt modelId="{3ADC2E16-76AD-441C-BFE2-68471239E716}" type="pres">
      <dgm:prSet presAssocID="{D8F86899-E98E-4BE2-9696-4B394B2A2532}" presName="linNode" presStyleCnt="0"/>
      <dgm:spPr/>
    </dgm:pt>
    <dgm:pt modelId="{07F2415F-F3E1-4591-801F-3FAFD7071425}" type="pres">
      <dgm:prSet presAssocID="{D8F86899-E98E-4BE2-9696-4B394B2A2532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1A84BF81-775A-46BA-9166-6B511B0D81DE}" type="pres">
      <dgm:prSet presAssocID="{D8F86899-E98E-4BE2-9696-4B394B2A2532}" presName="descendantText" presStyleLbl="alignNode1" presStyleIdx="0" presStyleCnt="3">
        <dgm:presLayoutVars>
          <dgm:bulletEnabled/>
        </dgm:presLayoutVars>
      </dgm:prSet>
      <dgm:spPr/>
    </dgm:pt>
    <dgm:pt modelId="{DA1E857C-00CD-40AD-BD6E-30BBAEE105E2}" type="pres">
      <dgm:prSet presAssocID="{FE5F9860-334E-4FA1-A80F-DC93B91BAD43}" presName="sp" presStyleCnt="0"/>
      <dgm:spPr/>
    </dgm:pt>
    <dgm:pt modelId="{CB57A465-184B-4383-8AA6-D9BD3A2B2B32}" type="pres">
      <dgm:prSet presAssocID="{7BEBD9E5-33FF-4209-8706-6F2A1AF911C8}" presName="linNode" presStyleCnt="0"/>
      <dgm:spPr/>
    </dgm:pt>
    <dgm:pt modelId="{CDABD3B0-37D4-4629-8E1B-A8553E708BB3}" type="pres">
      <dgm:prSet presAssocID="{7BEBD9E5-33FF-4209-8706-6F2A1AF911C8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A98E599D-85E3-41B4-8D25-D527CA2AAD96}" type="pres">
      <dgm:prSet presAssocID="{7BEBD9E5-33FF-4209-8706-6F2A1AF911C8}" presName="descendantText" presStyleLbl="alignNode1" presStyleIdx="1" presStyleCnt="3">
        <dgm:presLayoutVars>
          <dgm:bulletEnabled/>
        </dgm:presLayoutVars>
      </dgm:prSet>
      <dgm:spPr/>
    </dgm:pt>
    <dgm:pt modelId="{1E5A998B-1E9D-4BC4-B62E-6C6D31255194}" type="pres">
      <dgm:prSet presAssocID="{284548E3-1D5E-4014-9CB3-EBB56376ABC3}" presName="sp" presStyleCnt="0"/>
      <dgm:spPr/>
    </dgm:pt>
    <dgm:pt modelId="{69898268-7026-42E7-8B9C-013B165DF093}" type="pres">
      <dgm:prSet presAssocID="{3A087907-6032-4684-A0C7-A0D095C61C54}" presName="linNode" presStyleCnt="0"/>
      <dgm:spPr/>
    </dgm:pt>
    <dgm:pt modelId="{C9121701-A5AA-45E5-9BBC-9D2279A14436}" type="pres">
      <dgm:prSet presAssocID="{3A087907-6032-4684-A0C7-A0D095C61C54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54A8535B-740F-424D-9477-E95CFAA9D18D}" type="pres">
      <dgm:prSet presAssocID="{3A087907-6032-4684-A0C7-A0D095C61C54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E7A91C29-643D-4513-BB6F-50632F6D9076}" srcId="{7BEBD9E5-33FF-4209-8706-6F2A1AF911C8}" destId="{13137C91-C62F-400E-AE0C-1DBF1D94C271}" srcOrd="0" destOrd="0" parTransId="{1249C149-29B8-44CE-89ED-ED653DDF3D63}" sibTransId="{D2868D1C-B664-41AC-AC41-5E49C7AC8B97}"/>
    <dgm:cxn modelId="{F0FEB52E-2816-4927-AD0F-41305BF51C36}" type="presOf" srcId="{7CBFFECD-FB22-47A3-8316-25F2C847FBC4}" destId="{1A84BF81-775A-46BA-9166-6B511B0D81DE}" srcOrd="0" destOrd="0" presId="urn:microsoft.com/office/officeart/2016/7/layout/VerticalHollowActionList"/>
    <dgm:cxn modelId="{3E0D9538-B6A6-4144-B0BA-0A710FB4C799}" srcId="{3D076F27-8B7D-49C9-8A24-95DD09FE44E3}" destId="{7BEBD9E5-33FF-4209-8706-6F2A1AF911C8}" srcOrd="1" destOrd="0" parTransId="{015ED683-5CF9-44F4-928C-A2FB18A42372}" sibTransId="{284548E3-1D5E-4014-9CB3-EBB56376ABC3}"/>
    <dgm:cxn modelId="{7DD1B13A-C268-4FD7-AA13-D614FBA30AFD}" type="presOf" srcId="{13137C91-C62F-400E-AE0C-1DBF1D94C271}" destId="{A98E599D-85E3-41B4-8D25-D527CA2AAD96}" srcOrd="0" destOrd="0" presId="urn:microsoft.com/office/officeart/2016/7/layout/VerticalHollowActionList"/>
    <dgm:cxn modelId="{347ECD4B-27F8-440F-B82E-E0DD59DC0346}" type="presOf" srcId="{D8F86899-E98E-4BE2-9696-4B394B2A2532}" destId="{07F2415F-F3E1-4591-801F-3FAFD7071425}" srcOrd="0" destOrd="0" presId="urn:microsoft.com/office/officeart/2016/7/layout/VerticalHollowActionList"/>
    <dgm:cxn modelId="{05C54077-9646-43DA-897C-0504BA0CE1AD}" type="presOf" srcId="{3D076F27-8B7D-49C9-8A24-95DD09FE44E3}" destId="{2F5774EF-A785-4291-9427-67C7F0EC37E1}" srcOrd="0" destOrd="0" presId="urn:microsoft.com/office/officeart/2016/7/layout/VerticalHollowActionList"/>
    <dgm:cxn modelId="{B1D49F7C-3218-4620-8393-6A639EAD8011}" srcId="{3A087907-6032-4684-A0C7-A0D095C61C54}" destId="{B8681F9B-4503-4140-86CC-4576A51A1F05}" srcOrd="0" destOrd="0" parTransId="{DAEB39B6-FF33-4B56-A035-16A1CAEC069C}" sibTransId="{182F01AE-68A7-4D7B-BAD7-71A295D50D60}"/>
    <dgm:cxn modelId="{58C56DAB-4663-45AB-83D4-847D83F83E6C}" type="presOf" srcId="{7BEBD9E5-33FF-4209-8706-6F2A1AF911C8}" destId="{CDABD3B0-37D4-4629-8E1B-A8553E708BB3}" srcOrd="0" destOrd="0" presId="urn:microsoft.com/office/officeart/2016/7/layout/VerticalHollowActionList"/>
    <dgm:cxn modelId="{32052FB8-85EF-4899-A262-813552B7A456}" srcId="{3D076F27-8B7D-49C9-8A24-95DD09FE44E3}" destId="{3A087907-6032-4684-A0C7-A0D095C61C54}" srcOrd="2" destOrd="0" parTransId="{04CEAFB9-FF0E-47A3-B7CF-4A554651380C}" sibTransId="{30A6BED1-572F-40F3-A2A1-5B71BF160752}"/>
    <dgm:cxn modelId="{BCF096BB-E3EE-4B04-97F9-75A5AA81D43B}" type="presOf" srcId="{3A087907-6032-4684-A0C7-A0D095C61C54}" destId="{C9121701-A5AA-45E5-9BBC-9D2279A14436}" srcOrd="0" destOrd="0" presId="urn:microsoft.com/office/officeart/2016/7/layout/VerticalHollowActionList"/>
    <dgm:cxn modelId="{2E32F4D6-9648-4424-ABDC-067B1F1E0186}" type="presOf" srcId="{B8681F9B-4503-4140-86CC-4576A51A1F05}" destId="{54A8535B-740F-424D-9477-E95CFAA9D18D}" srcOrd="0" destOrd="0" presId="urn:microsoft.com/office/officeart/2016/7/layout/VerticalHollowActionList"/>
    <dgm:cxn modelId="{A8B12CE1-966C-49E3-96F2-3C1E013BF37D}" srcId="{D8F86899-E98E-4BE2-9696-4B394B2A2532}" destId="{7CBFFECD-FB22-47A3-8316-25F2C847FBC4}" srcOrd="0" destOrd="0" parTransId="{AFBDAD61-4C38-4F5A-94D9-D118C8970EF2}" sibTransId="{10AA8D2F-A0A0-4051-8D7D-B9FB0021E823}"/>
    <dgm:cxn modelId="{C07A11F4-ECF5-48AF-8FD4-4021B3AF43B0}" srcId="{3D076F27-8B7D-49C9-8A24-95DD09FE44E3}" destId="{D8F86899-E98E-4BE2-9696-4B394B2A2532}" srcOrd="0" destOrd="0" parTransId="{613054AC-04AA-4D07-9B71-1C9DEEE7A07C}" sibTransId="{FE5F9860-334E-4FA1-A80F-DC93B91BAD43}"/>
    <dgm:cxn modelId="{DC3EBA44-0CBB-4F48-BF78-F6B498D3B3D5}" type="presParOf" srcId="{2F5774EF-A785-4291-9427-67C7F0EC37E1}" destId="{3ADC2E16-76AD-441C-BFE2-68471239E716}" srcOrd="0" destOrd="0" presId="urn:microsoft.com/office/officeart/2016/7/layout/VerticalHollowActionList"/>
    <dgm:cxn modelId="{301752EB-963E-4A9B-A2D1-437CF0F00611}" type="presParOf" srcId="{3ADC2E16-76AD-441C-BFE2-68471239E716}" destId="{07F2415F-F3E1-4591-801F-3FAFD7071425}" srcOrd="0" destOrd="0" presId="urn:microsoft.com/office/officeart/2016/7/layout/VerticalHollowActionList"/>
    <dgm:cxn modelId="{14DCBEE2-E7FC-41BB-BDCB-809409DC2104}" type="presParOf" srcId="{3ADC2E16-76AD-441C-BFE2-68471239E716}" destId="{1A84BF81-775A-46BA-9166-6B511B0D81DE}" srcOrd="1" destOrd="0" presId="urn:microsoft.com/office/officeart/2016/7/layout/VerticalHollowActionList"/>
    <dgm:cxn modelId="{B22515B8-5EAC-40E6-AB2E-75AF95009DB1}" type="presParOf" srcId="{2F5774EF-A785-4291-9427-67C7F0EC37E1}" destId="{DA1E857C-00CD-40AD-BD6E-30BBAEE105E2}" srcOrd="1" destOrd="0" presId="urn:microsoft.com/office/officeart/2016/7/layout/VerticalHollowActionList"/>
    <dgm:cxn modelId="{9AC949D9-4D36-4544-B08C-F803BEB9625B}" type="presParOf" srcId="{2F5774EF-A785-4291-9427-67C7F0EC37E1}" destId="{CB57A465-184B-4383-8AA6-D9BD3A2B2B32}" srcOrd="2" destOrd="0" presId="urn:microsoft.com/office/officeart/2016/7/layout/VerticalHollowActionList"/>
    <dgm:cxn modelId="{ABA6AACA-E968-4441-8538-97E2A595EE07}" type="presParOf" srcId="{CB57A465-184B-4383-8AA6-D9BD3A2B2B32}" destId="{CDABD3B0-37D4-4629-8E1B-A8553E708BB3}" srcOrd="0" destOrd="0" presId="urn:microsoft.com/office/officeart/2016/7/layout/VerticalHollowActionList"/>
    <dgm:cxn modelId="{5A54E4B9-D210-4C5E-9AB5-D6289E03FB49}" type="presParOf" srcId="{CB57A465-184B-4383-8AA6-D9BD3A2B2B32}" destId="{A98E599D-85E3-41B4-8D25-D527CA2AAD96}" srcOrd="1" destOrd="0" presId="urn:microsoft.com/office/officeart/2016/7/layout/VerticalHollowActionList"/>
    <dgm:cxn modelId="{B2725B21-5FF5-4FA4-AB6D-8165DB20C390}" type="presParOf" srcId="{2F5774EF-A785-4291-9427-67C7F0EC37E1}" destId="{1E5A998B-1E9D-4BC4-B62E-6C6D31255194}" srcOrd="3" destOrd="0" presId="urn:microsoft.com/office/officeart/2016/7/layout/VerticalHollowActionList"/>
    <dgm:cxn modelId="{AE987B8E-A684-44A5-9EC5-32D166811F31}" type="presParOf" srcId="{2F5774EF-A785-4291-9427-67C7F0EC37E1}" destId="{69898268-7026-42E7-8B9C-013B165DF093}" srcOrd="4" destOrd="0" presId="urn:microsoft.com/office/officeart/2016/7/layout/VerticalHollowActionList"/>
    <dgm:cxn modelId="{240B7B49-8DAE-45A2-AA8A-A6521426BEFF}" type="presParOf" srcId="{69898268-7026-42E7-8B9C-013B165DF093}" destId="{C9121701-A5AA-45E5-9BBC-9D2279A14436}" srcOrd="0" destOrd="0" presId="urn:microsoft.com/office/officeart/2016/7/layout/VerticalHollowActionList"/>
    <dgm:cxn modelId="{C98FBB21-2FA9-4930-8D02-2D078ED08BD5}" type="presParOf" srcId="{69898268-7026-42E7-8B9C-013B165DF093}" destId="{54A8535B-740F-424D-9477-E95CFAA9D18D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1C17D9-B6BF-4A2B-A831-998483C1810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20E80-B036-4482-B79A-7D3A6A8A5E8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Participants</a:t>
          </a:r>
        </a:p>
      </dgm:t>
    </dgm:pt>
    <dgm:pt modelId="{44AD3953-3C57-451B-94A7-9DC28981F801}" type="parTrans" cxnId="{85DB2E10-F852-43C0-B3A8-E5C55F3D1B90}">
      <dgm:prSet/>
      <dgm:spPr/>
      <dgm:t>
        <a:bodyPr/>
        <a:lstStyle/>
        <a:p>
          <a:endParaRPr lang="en-US"/>
        </a:p>
      </dgm:t>
    </dgm:pt>
    <dgm:pt modelId="{C3915637-D563-4EAE-9C8E-018540C4FBB2}" type="sibTrans" cxnId="{85DB2E10-F852-43C0-B3A8-E5C55F3D1B90}">
      <dgm:prSet/>
      <dgm:spPr/>
      <dgm:t>
        <a:bodyPr/>
        <a:lstStyle/>
        <a:p>
          <a:endParaRPr lang="en-US"/>
        </a:p>
      </dgm:t>
    </dgm:pt>
    <dgm:pt modelId="{BD5AC8EC-7D87-41F2-9F81-687428628A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7 graduate students</a:t>
          </a:r>
        </a:p>
      </dgm:t>
    </dgm:pt>
    <dgm:pt modelId="{9C13260E-A2EA-4C7E-8C56-85FA119890FC}" type="parTrans" cxnId="{B6337803-90AE-4097-95C1-735FF5DDC483}">
      <dgm:prSet/>
      <dgm:spPr/>
      <dgm:t>
        <a:bodyPr/>
        <a:lstStyle/>
        <a:p>
          <a:endParaRPr lang="en-US"/>
        </a:p>
      </dgm:t>
    </dgm:pt>
    <dgm:pt modelId="{C33C28DA-8352-4D78-94AD-B5DF4ECE0391}" type="sibTrans" cxnId="{B6337803-90AE-4097-95C1-735FF5DDC483}">
      <dgm:prSet/>
      <dgm:spPr/>
      <dgm:t>
        <a:bodyPr/>
        <a:lstStyle/>
        <a:p>
          <a:endParaRPr lang="en-US"/>
        </a:p>
      </dgm:t>
    </dgm:pt>
    <dgm:pt modelId="{6DA0220F-E343-49AD-AA1C-3A01E35D3A2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Classify 8 images</a:t>
          </a:r>
        </a:p>
      </dgm:t>
    </dgm:pt>
    <dgm:pt modelId="{B30CA787-7EDD-43DD-883F-587137AC8CA2}" type="parTrans" cxnId="{842DC3DE-A165-4747-97B1-411C073DF84A}">
      <dgm:prSet/>
      <dgm:spPr/>
      <dgm:t>
        <a:bodyPr/>
        <a:lstStyle/>
        <a:p>
          <a:endParaRPr lang="en-US"/>
        </a:p>
      </dgm:t>
    </dgm:pt>
    <dgm:pt modelId="{729722B7-FE5A-4F9D-95FE-1659F1655399}" type="sibTrans" cxnId="{842DC3DE-A165-4747-97B1-411C073DF84A}">
      <dgm:prSet/>
      <dgm:spPr/>
      <dgm:t>
        <a:bodyPr/>
        <a:lstStyle/>
        <a:p>
          <a:endParaRPr lang="en-US"/>
        </a:p>
      </dgm:t>
    </dgm:pt>
    <dgm:pt modelId="{CE0FDA69-4B24-4994-9370-1787C7BBEC9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Compared with InceptionV3</a:t>
          </a:r>
        </a:p>
      </dgm:t>
    </dgm:pt>
    <dgm:pt modelId="{220C3B79-DC16-4459-AAE2-959A5F1B11CF}" type="parTrans" cxnId="{93527C35-8A3B-493C-8A1B-3EBCF3BE616A}">
      <dgm:prSet/>
      <dgm:spPr/>
      <dgm:t>
        <a:bodyPr/>
        <a:lstStyle/>
        <a:p>
          <a:endParaRPr lang="en-US"/>
        </a:p>
      </dgm:t>
    </dgm:pt>
    <dgm:pt modelId="{2C16E225-AE99-46CA-BD4E-A428D41A7EF3}" type="sibTrans" cxnId="{93527C35-8A3B-493C-8A1B-3EBCF3BE616A}">
      <dgm:prSet/>
      <dgm:spPr/>
      <dgm:t>
        <a:bodyPr/>
        <a:lstStyle/>
        <a:p>
          <a:endParaRPr lang="en-US"/>
        </a:p>
      </dgm:t>
    </dgm:pt>
    <dgm:pt modelId="{1201C1A0-7723-4896-9EF6-77D74F0384F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dirty="0"/>
            <a:t>Statistical test</a:t>
          </a:r>
        </a:p>
      </dgm:t>
    </dgm:pt>
    <dgm:pt modelId="{88AE2A0F-86EE-4044-8808-F1D45C5115B3}" type="parTrans" cxnId="{AC361C80-B7CC-4E33-B341-5FBD7F1D1C47}">
      <dgm:prSet/>
      <dgm:spPr/>
      <dgm:t>
        <a:bodyPr/>
        <a:lstStyle/>
        <a:p>
          <a:endParaRPr lang="en-US"/>
        </a:p>
      </dgm:t>
    </dgm:pt>
    <dgm:pt modelId="{EDDD0359-E2CE-4047-BBE1-A1DADB709B34}" type="sibTrans" cxnId="{AC361C80-B7CC-4E33-B341-5FBD7F1D1C47}">
      <dgm:prSet/>
      <dgm:spPr/>
      <dgm:t>
        <a:bodyPr/>
        <a:lstStyle/>
        <a:p>
          <a:endParaRPr lang="en-US"/>
        </a:p>
      </dgm:t>
    </dgm:pt>
    <dgm:pt modelId="{CF388B49-686F-4F5F-B814-902A0E29BCF7}" type="pres">
      <dgm:prSet presAssocID="{D51C17D9-B6BF-4A2B-A831-998483C18103}" presName="root" presStyleCnt="0">
        <dgm:presLayoutVars>
          <dgm:dir/>
          <dgm:resizeHandles val="exact"/>
        </dgm:presLayoutVars>
      </dgm:prSet>
      <dgm:spPr/>
    </dgm:pt>
    <dgm:pt modelId="{C75E419D-7809-47EE-827F-4C5B772DB5A7}" type="pres">
      <dgm:prSet presAssocID="{1BF20E80-B036-4482-B79A-7D3A6A8A5E8C}" presName="compNode" presStyleCnt="0"/>
      <dgm:spPr/>
    </dgm:pt>
    <dgm:pt modelId="{8486B5F7-10E4-4F00-90B2-E53B2DC6FB94}" type="pres">
      <dgm:prSet presAssocID="{1BF20E80-B036-4482-B79A-7D3A6A8A5E8C}" presName="iconRect" presStyleLbl="node1" presStyleIdx="0" presStyleCnt="4" custLinFactNeighborX="33580" custLinFactNeighborY="41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CFA3ADE-ADB8-400F-AD28-67E278BBADFE}" type="pres">
      <dgm:prSet presAssocID="{1BF20E80-B036-4482-B79A-7D3A6A8A5E8C}" presName="iconSpace" presStyleCnt="0"/>
      <dgm:spPr/>
    </dgm:pt>
    <dgm:pt modelId="{3FC3C5E3-669A-48B4-8083-368E29337B72}" type="pres">
      <dgm:prSet presAssocID="{1BF20E80-B036-4482-B79A-7D3A6A8A5E8C}" presName="parTx" presStyleLbl="revTx" presStyleIdx="0" presStyleCnt="8">
        <dgm:presLayoutVars>
          <dgm:chMax val="0"/>
          <dgm:chPref val="0"/>
        </dgm:presLayoutVars>
      </dgm:prSet>
      <dgm:spPr/>
    </dgm:pt>
    <dgm:pt modelId="{2D0AF59C-6F10-411F-AF88-173F5CC8CC62}" type="pres">
      <dgm:prSet presAssocID="{1BF20E80-B036-4482-B79A-7D3A6A8A5E8C}" presName="txSpace" presStyleCnt="0"/>
      <dgm:spPr/>
    </dgm:pt>
    <dgm:pt modelId="{21A06892-4372-4CEB-95D8-ADA8FFA2FC38}" type="pres">
      <dgm:prSet presAssocID="{1BF20E80-B036-4482-B79A-7D3A6A8A5E8C}" presName="desTx" presStyleLbl="revTx" presStyleIdx="1" presStyleCnt="8">
        <dgm:presLayoutVars/>
      </dgm:prSet>
      <dgm:spPr/>
    </dgm:pt>
    <dgm:pt modelId="{77A86F8E-08CF-4CF1-BA2D-5A953E70DB7D}" type="pres">
      <dgm:prSet presAssocID="{C3915637-D563-4EAE-9C8E-018540C4FBB2}" presName="sibTrans" presStyleCnt="0"/>
      <dgm:spPr/>
    </dgm:pt>
    <dgm:pt modelId="{7414D992-159D-43B3-AA38-7113F4802FC3}" type="pres">
      <dgm:prSet presAssocID="{6DA0220F-E343-49AD-AA1C-3A01E35D3A29}" presName="compNode" presStyleCnt="0"/>
      <dgm:spPr/>
    </dgm:pt>
    <dgm:pt modelId="{F54180B2-C356-450B-8F19-1038F6E2ECA7}" type="pres">
      <dgm:prSet presAssocID="{6DA0220F-E343-49AD-AA1C-3A01E35D3A29}" presName="iconRect" presStyleLbl="node1" presStyleIdx="1" presStyleCnt="4" custLinFactNeighborX="51253" custLinFactNeighborY="413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60C00D4-04E4-430B-A5E5-2310E960FBDC}" type="pres">
      <dgm:prSet presAssocID="{6DA0220F-E343-49AD-AA1C-3A01E35D3A29}" presName="iconSpace" presStyleCnt="0"/>
      <dgm:spPr/>
    </dgm:pt>
    <dgm:pt modelId="{C36A1770-B983-4DF3-A110-7503F6886418}" type="pres">
      <dgm:prSet presAssocID="{6DA0220F-E343-49AD-AA1C-3A01E35D3A29}" presName="parTx" presStyleLbl="revTx" presStyleIdx="2" presStyleCnt="8">
        <dgm:presLayoutVars>
          <dgm:chMax val="0"/>
          <dgm:chPref val="0"/>
        </dgm:presLayoutVars>
      </dgm:prSet>
      <dgm:spPr/>
    </dgm:pt>
    <dgm:pt modelId="{C6042CF9-3181-433D-AE8A-07B95AFB79A7}" type="pres">
      <dgm:prSet presAssocID="{6DA0220F-E343-49AD-AA1C-3A01E35D3A29}" presName="txSpace" presStyleCnt="0"/>
      <dgm:spPr/>
    </dgm:pt>
    <dgm:pt modelId="{40AB5AF7-3860-48FF-9176-B1D4345AA756}" type="pres">
      <dgm:prSet presAssocID="{6DA0220F-E343-49AD-AA1C-3A01E35D3A29}" presName="desTx" presStyleLbl="revTx" presStyleIdx="3" presStyleCnt="8">
        <dgm:presLayoutVars/>
      </dgm:prSet>
      <dgm:spPr/>
    </dgm:pt>
    <dgm:pt modelId="{296910F0-5C0A-4015-96EB-345E36493195}" type="pres">
      <dgm:prSet presAssocID="{729722B7-FE5A-4F9D-95FE-1659F1655399}" presName="sibTrans" presStyleCnt="0"/>
      <dgm:spPr/>
    </dgm:pt>
    <dgm:pt modelId="{5AAD8333-6222-4790-B798-CDCC3234B0FB}" type="pres">
      <dgm:prSet presAssocID="{CE0FDA69-4B24-4994-9370-1787C7BBEC9A}" presName="compNode" presStyleCnt="0"/>
      <dgm:spPr/>
    </dgm:pt>
    <dgm:pt modelId="{675D8D87-41D6-4DB0-BB0C-302399692F19}" type="pres">
      <dgm:prSet presAssocID="{CE0FDA69-4B24-4994-9370-1787C7BBEC9A}" presName="iconRect" presStyleLbl="node1" presStyleIdx="2" presStyleCnt="4" custLinFactNeighborX="26510" custLinFactNeighborY="41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C0007B-326F-41C9-BF33-52440BBF19A7}" type="pres">
      <dgm:prSet presAssocID="{CE0FDA69-4B24-4994-9370-1787C7BBEC9A}" presName="iconSpace" presStyleCnt="0"/>
      <dgm:spPr/>
    </dgm:pt>
    <dgm:pt modelId="{11898EEA-5E20-4B6E-820E-126390ECC188}" type="pres">
      <dgm:prSet presAssocID="{CE0FDA69-4B24-4994-9370-1787C7BBEC9A}" presName="parTx" presStyleLbl="revTx" presStyleIdx="4" presStyleCnt="8">
        <dgm:presLayoutVars>
          <dgm:chMax val="0"/>
          <dgm:chPref val="0"/>
        </dgm:presLayoutVars>
      </dgm:prSet>
      <dgm:spPr/>
    </dgm:pt>
    <dgm:pt modelId="{B5A1C7F2-D594-4048-97F7-B345EA5D9116}" type="pres">
      <dgm:prSet presAssocID="{CE0FDA69-4B24-4994-9370-1787C7BBEC9A}" presName="txSpace" presStyleCnt="0"/>
      <dgm:spPr/>
    </dgm:pt>
    <dgm:pt modelId="{C6C85CE1-4FC7-4E8C-BC39-5EF9B03CC711}" type="pres">
      <dgm:prSet presAssocID="{CE0FDA69-4B24-4994-9370-1787C7BBEC9A}" presName="desTx" presStyleLbl="revTx" presStyleIdx="5" presStyleCnt="8">
        <dgm:presLayoutVars/>
      </dgm:prSet>
      <dgm:spPr/>
    </dgm:pt>
    <dgm:pt modelId="{86D101EC-525E-483A-894C-40496E70BB59}" type="pres">
      <dgm:prSet presAssocID="{2C16E225-AE99-46CA-BD4E-A428D41A7EF3}" presName="sibTrans" presStyleCnt="0"/>
      <dgm:spPr/>
    </dgm:pt>
    <dgm:pt modelId="{E35E9073-25B9-4D4D-A11A-D3004CF2E8BF}" type="pres">
      <dgm:prSet presAssocID="{1201C1A0-7723-4896-9EF6-77D74F0384F1}" presName="compNode" presStyleCnt="0"/>
      <dgm:spPr/>
    </dgm:pt>
    <dgm:pt modelId="{898714C2-559E-4CC0-A924-22CF4A3C8220}" type="pres">
      <dgm:prSet presAssocID="{1201C1A0-7723-4896-9EF6-77D74F0384F1}" presName="iconRect" presStyleLbl="node1" presStyleIdx="3" presStyleCnt="4" custLinFactNeighborX="49830" custLinFactNeighborY="413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B84669-ACA0-4D51-A954-0344BB168B4A}" type="pres">
      <dgm:prSet presAssocID="{1201C1A0-7723-4896-9EF6-77D74F0384F1}" presName="iconSpace" presStyleCnt="0"/>
      <dgm:spPr/>
    </dgm:pt>
    <dgm:pt modelId="{6843E6FA-91F8-4826-8542-680970902218}" type="pres">
      <dgm:prSet presAssocID="{1201C1A0-7723-4896-9EF6-77D74F0384F1}" presName="parTx" presStyleLbl="revTx" presStyleIdx="6" presStyleCnt="8">
        <dgm:presLayoutVars>
          <dgm:chMax val="0"/>
          <dgm:chPref val="0"/>
        </dgm:presLayoutVars>
      </dgm:prSet>
      <dgm:spPr/>
    </dgm:pt>
    <dgm:pt modelId="{DAC589B0-481A-4DA8-BB7F-25416A171899}" type="pres">
      <dgm:prSet presAssocID="{1201C1A0-7723-4896-9EF6-77D74F0384F1}" presName="txSpace" presStyleCnt="0"/>
      <dgm:spPr/>
    </dgm:pt>
    <dgm:pt modelId="{070A1D25-FB8A-4CC9-9F40-F41FD35E662F}" type="pres">
      <dgm:prSet presAssocID="{1201C1A0-7723-4896-9EF6-77D74F0384F1}" presName="desTx" presStyleLbl="revTx" presStyleIdx="7" presStyleCnt="8">
        <dgm:presLayoutVars/>
      </dgm:prSet>
      <dgm:spPr/>
    </dgm:pt>
  </dgm:ptLst>
  <dgm:cxnLst>
    <dgm:cxn modelId="{B6337803-90AE-4097-95C1-735FF5DDC483}" srcId="{1BF20E80-B036-4482-B79A-7D3A6A8A5E8C}" destId="{BD5AC8EC-7D87-41F2-9F81-687428628A10}" srcOrd="0" destOrd="0" parTransId="{9C13260E-A2EA-4C7E-8C56-85FA119890FC}" sibTransId="{C33C28DA-8352-4D78-94AD-B5DF4ECE0391}"/>
    <dgm:cxn modelId="{85DB2E10-F852-43C0-B3A8-E5C55F3D1B90}" srcId="{D51C17D9-B6BF-4A2B-A831-998483C18103}" destId="{1BF20E80-B036-4482-B79A-7D3A6A8A5E8C}" srcOrd="0" destOrd="0" parTransId="{44AD3953-3C57-451B-94A7-9DC28981F801}" sibTransId="{C3915637-D563-4EAE-9C8E-018540C4FBB2}"/>
    <dgm:cxn modelId="{F102441E-42E3-4587-AA1B-211AED7E19F7}" type="presOf" srcId="{D51C17D9-B6BF-4A2B-A831-998483C18103}" destId="{CF388B49-686F-4F5F-B814-902A0E29BCF7}" srcOrd="0" destOrd="0" presId="urn:microsoft.com/office/officeart/2018/2/layout/IconLabelDescriptionList"/>
    <dgm:cxn modelId="{EC2E6A28-741A-49D5-8F03-248CF8EBBBA9}" type="presOf" srcId="{1BF20E80-B036-4482-B79A-7D3A6A8A5E8C}" destId="{3FC3C5E3-669A-48B4-8083-368E29337B72}" srcOrd="0" destOrd="0" presId="urn:microsoft.com/office/officeart/2018/2/layout/IconLabelDescriptionList"/>
    <dgm:cxn modelId="{93527C35-8A3B-493C-8A1B-3EBCF3BE616A}" srcId="{D51C17D9-B6BF-4A2B-A831-998483C18103}" destId="{CE0FDA69-4B24-4994-9370-1787C7BBEC9A}" srcOrd="2" destOrd="0" parTransId="{220C3B79-DC16-4459-AAE2-959A5F1B11CF}" sibTransId="{2C16E225-AE99-46CA-BD4E-A428D41A7EF3}"/>
    <dgm:cxn modelId="{F57A745E-CB6B-44A4-B7EF-54380AE423BA}" type="presOf" srcId="{CE0FDA69-4B24-4994-9370-1787C7BBEC9A}" destId="{11898EEA-5E20-4B6E-820E-126390ECC188}" srcOrd="0" destOrd="0" presId="urn:microsoft.com/office/officeart/2018/2/layout/IconLabelDescriptionList"/>
    <dgm:cxn modelId="{0FE3D950-D38F-4FA3-8B4A-94089785B1CA}" type="presOf" srcId="{1201C1A0-7723-4896-9EF6-77D74F0384F1}" destId="{6843E6FA-91F8-4826-8542-680970902218}" srcOrd="0" destOrd="0" presId="urn:microsoft.com/office/officeart/2018/2/layout/IconLabelDescriptionList"/>
    <dgm:cxn modelId="{300C2B79-BD16-4358-A87E-013FB0588665}" type="presOf" srcId="{6DA0220F-E343-49AD-AA1C-3A01E35D3A29}" destId="{C36A1770-B983-4DF3-A110-7503F6886418}" srcOrd="0" destOrd="0" presId="urn:microsoft.com/office/officeart/2018/2/layout/IconLabelDescriptionList"/>
    <dgm:cxn modelId="{AC361C80-B7CC-4E33-B341-5FBD7F1D1C47}" srcId="{D51C17D9-B6BF-4A2B-A831-998483C18103}" destId="{1201C1A0-7723-4896-9EF6-77D74F0384F1}" srcOrd="3" destOrd="0" parTransId="{88AE2A0F-86EE-4044-8808-F1D45C5115B3}" sibTransId="{EDDD0359-E2CE-4047-BBE1-A1DADB709B34}"/>
    <dgm:cxn modelId="{58177ECE-05A2-4C8B-A4F0-8C11359C533B}" type="presOf" srcId="{BD5AC8EC-7D87-41F2-9F81-687428628A10}" destId="{21A06892-4372-4CEB-95D8-ADA8FFA2FC38}" srcOrd="0" destOrd="0" presId="urn:microsoft.com/office/officeart/2018/2/layout/IconLabelDescriptionList"/>
    <dgm:cxn modelId="{842DC3DE-A165-4747-97B1-411C073DF84A}" srcId="{D51C17D9-B6BF-4A2B-A831-998483C18103}" destId="{6DA0220F-E343-49AD-AA1C-3A01E35D3A29}" srcOrd="1" destOrd="0" parTransId="{B30CA787-7EDD-43DD-883F-587137AC8CA2}" sibTransId="{729722B7-FE5A-4F9D-95FE-1659F1655399}"/>
    <dgm:cxn modelId="{766BB5D8-F12B-4B22-90FD-698D560FAE0F}" type="presParOf" srcId="{CF388B49-686F-4F5F-B814-902A0E29BCF7}" destId="{C75E419D-7809-47EE-827F-4C5B772DB5A7}" srcOrd="0" destOrd="0" presId="urn:microsoft.com/office/officeart/2018/2/layout/IconLabelDescriptionList"/>
    <dgm:cxn modelId="{D14D5114-BE69-41AD-BDCA-1FE11BAB51C3}" type="presParOf" srcId="{C75E419D-7809-47EE-827F-4C5B772DB5A7}" destId="{8486B5F7-10E4-4F00-90B2-E53B2DC6FB94}" srcOrd="0" destOrd="0" presId="urn:microsoft.com/office/officeart/2018/2/layout/IconLabelDescriptionList"/>
    <dgm:cxn modelId="{65FC6FFE-2277-41C4-8B29-BDBCAB55A594}" type="presParOf" srcId="{C75E419D-7809-47EE-827F-4C5B772DB5A7}" destId="{ECFA3ADE-ADB8-400F-AD28-67E278BBADFE}" srcOrd="1" destOrd="0" presId="urn:microsoft.com/office/officeart/2018/2/layout/IconLabelDescriptionList"/>
    <dgm:cxn modelId="{CB7757CE-2683-4D4B-9E66-28CE57426CE5}" type="presParOf" srcId="{C75E419D-7809-47EE-827F-4C5B772DB5A7}" destId="{3FC3C5E3-669A-48B4-8083-368E29337B72}" srcOrd="2" destOrd="0" presId="urn:microsoft.com/office/officeart/2018/2/layout/IconLabelDescriptionList"/>
    <dgm:cxn modelId="{183D4967-5BB8-4A3B-831D-EFAD10F82433}" type="presParOf" srcId="{C75E419D-7809-47EE-827F-4C5B772DB5A7}" destId="{2D0AF59C-6F10-411F-AF88-173F5CC8CC62}" srcOrd="3" destOrd="0" presId="urn:microsoft.com/office/officeart/2018/2/layout/IconLabelDescriptionList"/>
    <dgm:cxn modelId="{9A92B08F-F501-4030-BA86-FFFAC32C1D78}" type="presParOf" srcId="{C75E419D-7809-47EE-827F-4C5B772DB5A7}" destId="{21A06892-4372-4CEB-95D8-ADA8FFA2FC38}" srcOrd="4" destOrd="0" presId="urn:microsoft.com/office/officeart/2018/2/layout/IconLabelDescriptionList"/>
    <dgm:cxn modelId="{9A4098D8-C7E8-4B7A-9EE3-DDE0D5F104B0}" type="presParOf" srcId="{CF388B49-686F-4F5F-B814-902A0E29BCF7}" destId="{77A86F8E-08CF-4CF1-BA2D-5A953E70DB7D}" srcOrd="1" destOrd="0" presId="urn:microsoft.com/office/officeart/2018/2/layout/IconLabelDescriptionList"/>
    <dgm:cxn modelId="{CE54E6F0-FAD7-4A54-BEE9-5B1DAA0A186E}" type="presParOf" srcId="{CF388B49-686F-4F5F-B814-902A0E29BCF7}" destId="{7414D992-159D-43B3-AA38-7113F4802FC3}" srcOrd="2" destOrd="0" presId="urn:microsoft.com/office/officeart/2018/2/layout/IconLabelDescriptionList"/>
    <dgm:cxn modelId="{C5013308-2448-42CA-9EA5-3EEA39ECE3F9}" type="presParOf" srcId="{7414D992-159D-43B3-AA38-7113F4802FC3}" destId="{F54180B2-C356-450B-8F19-1038F6E2ECA7}" srcOrd="0" destOrd="0" presId="urn:microsoft.com/office/officeart/2018/2/layout/IconLabelDescriptionList"/>
    <dgm:cxn modelId="{B921E7F7-96B6-439C-9F76-FD6D82C8B048}" type="presParOf" srcId="{7414D992-159D-43B3-AA38-7113F4802FC3}" destId="{D60C00D4-04E4-430B-A5E5-2310E960FBDC}" srcOrd="1" destOrd="0" presId="urn:microsoft.com/office/officeart/2018/2/layout/IconLabelDescriptionList"/>
    <dgm:cxn modelId="{17D612C0-F0BD-48BA-A6EE-ED3AE69AD9AF}" type="presParOf" srcId="{7414D992-159D-43B3-AA38-7113F4802FC3}" destId="{C36A1770-B983-4DF3-A110-7503F6886418}" srcOrd="2" destOrd="0" presId="urn:microsoft.com/office/officeart/2018/2/layout/IconLabelDescriptionList"/>
    <dgm:cxn modelId="{C770B5BD-60D6-4F96-91BB-1AC41DB4DA1D}" type="presParOf" srcId="{7414D992-159D-43B3-AA38-7113F4802FC3}" destId="{C6042CF9-3181-433D-AE8A-07B95AFB79A7}" srcOrd="3" destOrd="0" presId="urn:microsoft.com/office/officeart/2018/2/layout/IconLabelDescriptionList"/>
    <dgm:cxn modelId="{9EB19E0F-C143-4B0C-9D8C-83C397973436}" type="presParOf" srcId="{7414D992-159D-43B3-AA38-7113F4802FC3}" destId="{40AB5AF7-3860-48FF-9176-B1D4345AA756}" srcOrd="4" destOrd="0" presId="urn:microsoft.com/office/officeart/2018/2/layout/IconLabelDescriptionList"/>
    <dgm:cxn modelId="{8EDDE208-410E-4831-873F-921018564918}" type="presParOf" srcId="{CF388B49-686F-4F5F-B814-902A0E29BCF7}" destId="{296910F0-5C0A-4015-96EB-345E36493195}" srcOrd="3" destOrd="0" presId="urn:microsoft.com/office/officeart/2018/2/layout/IconLabelDescriptionList"/>
    <dgm:cxn modelId="{78025784-1DE2-4447-B3A4-05A13635759C}" type="presParOf" srcId="{CF388B49-686F-4F5F-B814-902A0E29BCF7}" destId="{5AAD8333-6222-4790-B798-CDCC3234B0FB}" srcOrd="4" destOrd="0" presId="urn:microsoft.com/office/officeart/2018/2/layout/IconLabelDescriptionList"/>
    <dgm:cxn modelId="{1282C301-76E1-4111-8117-81B4B9CEFF68}" type="presParOf" srcId="{5AAD8333-6222-4790-B798-CDCC3234B0FB}" destId="{675D8D87-41D6-4DB0-BB0C-302399692F19}" srcOrd="0" destOrd="0" presId="urn:microsoft.com/office/officeart/2018/2/layout/IconLabelDescriptionList"/>
    <dgm:cxn modelId="{FE11E078-BF4C-406D-82E5-FD063306F156}" type="presParOf" srcId="{5AAD8333-6222-4790-B798-CDCC3234B0FB}" destId="{F8C0007B-326F-41C9-BF33-52440BBF19A7}" srcOrd="1" destOrd="0" presId="urn:microsoft.com/office/officeart/2018/2/layout/IconLabelDescriptionList"/>
    <dgm:cxn modelId="{054A2FEE-F9FB-4E8B-A823-AE76DF945B26}" type="presParOf" srcId="{5AAD8333-6222-4790-B798-CDCC3234B0FB}" destId="{11898EEA-5E20-4B6E-820E-126390ECC188}" srcOrd="2" destOrd="0" presId="urn:microsoft.com/office/officeart/2018/2/layout/IconLabelDescriptionList"/>
    <dgm:cxn modelId="{F381C48F-8025-4962-96E7-56A53BEBCBB1}" type="presParOf" srcId="{5AAD8333-6222-4790-B798-CDCC3234B0FB}" destId="{B5A1C7F2-D594-4048-97F7-B345EA5D9116}" srcOrd="3" destOrd="0" presId="urn:microsoft.com/office/officeart/2018/2/layout/IconLabelDescriptionList"/>
    <dgm:cxn modelId="{B4473090-A521-4285-A017-5755D2746871}" type="presParOf" srcId="{5AAD8333-6222-4790-B798-CDCC3234B0FB}" destId="{C6C85CE1-4FC7-4E8C-BC39-5EF9B03CC711}" srcOrd="4" destOrd="0" presId="urn:microsoft.com/office/officeart/2018/2/layout/IconLabelDescriptionList"/>
    <dgm:cxn modelId="{0727050C-CAC6-4BAD-9B71-5CB41F726313}" type="presParOf" srcId="{CF388B49-686F-4F5F-B814-902A0E29BCF7}" destId="{86D101EC-525E-483A-894C-40496E70BB59}" srcOrd="5" destOrd="0" presId="urn:microsoft.com/office/officeart/2018/2/layout/IconLabelDescriptionList"/>
    <dgm:cxn modelId="{4A58CB9D-1BE4-4CD0-B16D-8D572BA0E2C7}" type="presParOf" srcId="{CF388B49-686F-4F5F-B814-902A0E29BCF7}" destId="{E35E9073-25B9-4D4D-A11A-D3004CF2E8BF}" srcOrd="6" destOrd="0" presId="urn:microsoft.com/office/officeart/2018/2/layout/IconLabelDescriptionList"/>
    <dgm:cxn modelId="{582809C5-2FAF-4305-ADA6-495EBA62C3BE}" type="presParOf" srcId="{E35E9073-25B9-4D4D-A11A-D3004CF2E8BF}" destId="{898714C2-559E-4CC0-A924-22CF4A3C8220}" srcOrd="0" destOrd="0" presId="urn:microsoft.com/office/officeart/2018/2/layout/IconLabelDescriptionList"/>
    <dgm:cxn modelId="{1AF03595-4DEE-45B8-B179-4A1B8EAF935F}" type="presParOf" srcId="{E35E9073-25B9-4D4D-A11A-D3004CF2E8BF}" destId="{0AB84669-ACA0-4D51-A954-0344BB168B4A}" srcOrd="1" destOrd="0" presId="urn:microsoft.com/office/officeart/2018/2/layout/IconLabelDescriptionList"/>
    <dgm:cxn modelId="{AACBA5E4-83EC-4B19-B8F1-EEA01921503B}" type="presParOf" srcId="{E35E9073-25B9-4D4D-A11A-D3004CF2E8BF}" destId="{6843E6FA-91F8-4826-8542-680970902218}" srcOrd="2" destOrd="0" presId="urn:microsoft.com/office/officeart/2018/2/layout/IconLabelDescriptionList"/>
    <dgm:cxn modelId="{D4094214-D266-44CB-9039-C95D32258F88}" type="presParOf" srcId="{E35E9073-25B9-4D4D-A11A-D3004CF2E8BF}" destId="{DAC589B0-481A-4DA8-BB7F-25416A171899}" srcOrd="3" destOrd="0" presId="urn:microsoft.com/office/officeart/2018/2/layout/IconLabelDescriptionList"/>
    <dgm:cxn modelId="{8C033D5D-C8AB-4A64-B4BC-14CA9E3F99E2}" type="presParOf" srcId="{E35E9073-25B9-4D4D-A11A-D3004CF2E8BF}" destId="{070A1D25-FB8A-4CC9-9F40-F41FD35E662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4BF81-775A-46BA-9166-6B511B0D81DE}">
      <dsp:nvSpPr>
        <dsp:cNvPr id="0" name=""/>
        <dsp:cNvSpPr/>
      </dsp:nvSpPr>
      <dsp:spPr>
        <a:xfrm>
          <a:off x="1306629" y="1540"/>
          <a:ext cx="5226517" cy="15792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409" tIns="401124" rIns="101409" bIns="4011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 classification using transfer learning</a:t>
          </a:r>
        </a:p>
      </dsp:txBody>
      <dsp:txXfrm>
        <a:off x="1306629" y="1540"/>
        <a:ext cx="5226517" cy="1579228"/>
      </dsp:txXfrm>
    </dsp:sp>
    <dsp:sp modelId="{07F2415F-F3E1-4591-801F-3FAFD7071425}">
      <dsp:nvSpPr>
        <dsp:cNvPr id="0" name=""/>
        <dsp:cNvSpPr/>
      </dsp:nvSpPr>
      <dsp:spPr>
        <a:xfrm>
          <a:off x="0" y="1540"/>
          <a:ext cx="1306629" cy="157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42" tIns="155993" rIns="69142" bIns="15599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(Maxime, et al. 2019)</a:t>
          </a:r>
        </a:p>
      </dsp:txBody>
      <dsp:txXfrm>
        <a:off x="0" y="1540"/>
        <a:ext cx="1306629" cy="1579228"/>
      </dsp:txXfrm>
    </dsp:sp>
    <dsp:sp modelId="{A98E599D-85E3-41B4-8D25-D527CA2AAD96}">
      <dsp:nvSpPr>
        <dsp:cNvPr id="0" name=""/>
        <dsp:cNvSpPr/>
      </dsp:nvSpPr>
      <dsp:spPr>
        <a:xfrm>
          <a:off x="1306629" y="1675522"/>
          <a:ext cx="5226517" cy="1579228"/>
        </a:xfrm>
        <a:prstGeom prst="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409" tIns="401124" rIns="101409" bIns="4011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 learning to classify Malaria cell images</a:t>
          </a:r>
        </a:p>
      </dsp:txBody>
      <dsp:txXfrm>
        <a:off x="1306629" y="1675522"/>
        <a:ext cx="5226517" cy="1579228"/>
      </dsp:txXfrm>
    </dsp:sp>
    <dsp:sp modelId="{CDABD3B0-37D4-4629-8E1B-A8553E708BB3}">
      <dsp:nvSpPr>
        <dsp:cNvPr id="0" name=""/>
        <dsp:cNvSpPr/>
      </dsp:nvSpPr>
      <dsp:spPr>
        <a:xfrm>
          <a:off x="0" y="1675522"/>
          <a:ext cx="1306629" cy="157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42" tIns="155993" rIns="69142" bIns="15599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(Bharadwaj et el. 2019)</a:t>
          </a:r>
        </a:p>
      </dsp:txBody>
      <dsp:txXfrm>
        <a:off x="0" y="1675522"/>
        <a:ext cx="1306629" cy="1579228"/>
      </dsp:txXfrm>
    </dsp:sp>
    <dsp:sp modelId="{54A8535B-740F-424D-9477-E95CFAA9D18D}">
      <dsp:nvSpPr>
        <dsp:cNvPr id="0" name=""/>
        <dsp:cNvSpPr/>
      </dsp:nvSpPr>
      <dsp:spPr>
        <a:xfrm>
          <a:off x="1306629" y="3349504"/>
          <a:ext cx="5226517" cy="1579228"/>
        </a:xfrm>
        <a:prstGeom prst="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409" tIns="401124" rIns="101409" bIns="40112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 learning to classify paintings</a:t>
          </a:r>
        </a:p>
      </dsp:txBody>
      <dsp:txXfrm>
        <a:off x="1306629" y="3349504"/>
        <a:ext cx="5226517" cy="1579228"/>
      </dsp:txXfrm>
    </dsp:sp>
    <dsp:sp modelId="{C9121701-A5AA-45E5-9BBC-9D2279A14436}">
      <dsp:nvSpPr>
        <dsp:cNvPr id="0" name=""/>
        <dsp:cNvSpPr/>
      </dsp:nvSpPr>
      <dsp:spPr>
        <a:xfrm>
          <a:off x="0" y="3349504"/>
          <a:ext cx="1306629" cy="15792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42" tIns="155993" rIns="69142" bIns="15599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sz="1800" kern="1200" dirty="0" err="1"/>
            <a:t>Hentschel</a:t>
          </a:r>
          <a:r>
            <a:rPr lang="en-US" sz="1800" kern="1200" dirty="0"/>
            <a:t> et al. 2016)</a:t>
          </a:r>
        </a:p>
      </dsp:txBody>
      <dsp:txXfrm>
        <a:off x="0" y="3349504"/>
        <a:ext cx="1306629" cy="1579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6B5F7-10E4-4F00-90B2-E53B2DC6FB94}">
      <dsp:nvSpPr>
        <dsp:cNvPr id="0" name=""/>
        <dsp:cNvSpPr/>
      </dsp:nvSpPr>
      <dsp:spPr>
        <a:xfrm>
          <a:off x="235971" y="493936"/>
          <a:ext cx="680768" cy="680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3C5E3-669A-48B4-8083-368E29337B72}">
      <dsp:nvSpPr>
        <dsp:cNvPr id="0" name=""/>
        <dsp:cNvSpPr/>
      </dsp:nvSpPr>
      <dsp:spPr>
        <a:xfrm>
          <a:off x="7369" y="1211382"/>
          <a:ext cx="1945051" cy="474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Participants</a:t>
          </a:r>
        </a:p>
      </dsp:txBody>
      <dsp:txXfrm>
        <a:off x="7369" y="1211382"/>
        <a:ext cx="1945051" cy="474106"/>
      </dsp:txXfrm>
    </dsp:sp>
    <dsp:sp modelId="{21A06892-4372-4CEB-95D8-ADA8FFA2FC38}">
      <dsp:nvSpPr>
        <dsp:cNvPr id="0" name=""/>
        <dsp:cNvSpPr/>
      </dsp:nvSpPr>
      <dsp:spPr>
        <a:xfrm>
          <a:off x="7369" y="1715644"/>
          <a:ext cx="1945051" cy="25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 graduate students</a:t>
          </a:r>
        </a:p>
      </dsp:txBody>
      <dsp:txXfrm>
        <a:off x="7369" y="1715644"/>
        <a:ext cx="1945051" cy="257910"/>
      </dsp:txXfrm>
    </dsp:sp>
    <dsp:sp modelId="{F54180B2-C356-450B-8F19-1038F6E2ECA7}">
      <dsp:nvSpPr>
        <dsp:cNvPr id="0" name=""/>
        <dsp:cNvSpPr/>
      </dsp:nvSpPr>
      <dsp:spPr>
        <a:xfrm>
          <a:off x="2641719" y="493936"/>
          <a:ext cx="680768" cy="680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A1770-B983-4DF3-A110-7503F6886418}">
      <dsp:nvSpPr>
        <dsp:cNvPr id="0" name=""/>
        <dsp:cNvSpPr/>
      </dsp:nvSpPr>
      <dsp:spPr>
        <a:xfrm>
          <a:off x="2292805" y="1211382"/>
          <a:ext cx="1945051" cy="474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Classify 8 images</a:t>
          </a:r>
        </a:p>
      </dsp:txBody>
      <dsp:txXfrm>
        <a:off x="2292805" y="1211382"/>
        <a:ext cx="1945051" cy="474106"/>
      </dsp:txXfrm>
    </dsp:sp>
    <dsp:sp modelId="{40AB5AF7-3860-48FF-9176-B1D4345AA756}">
      <dsp:nvSpPr>
        <dsp:cNvPr id="0" name=""/>
        <dsp:cNvSpPr/>
      </dsp:nvSpPr>
      <dsp:spPr>
        <a:xfrm>
          <a:off x="2292805" y="1715644"/>
          <a:ext cx="1945051" cy="25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D8D87-41D6-4DB0-BB0C-302399692F19}">
      <dsp:nvSpPr>
        <dsp:cNvPr id="0" name=""/>
        <dsp:cNvSpPr/>
      </dsp:nvSpPr>
      <dsp:spPr>
        <a:xfrm>
          <a:off x="4758713" y="493936"/>
          <a:ext cx="680768" cy="680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98EEA-5E20-4B6E-820E-126390ECC188}">
      <dsp:nvSpPr>
        <dsp:cNvPr id="0" name=""/>
        <dsp:cNvSpPr/>
      </dsp:nvSpPr>
      <dsp:spPr>
        <a:xfrm>
          <a:off x="4578241" y="1211382"/>
          <a:ext cx="1945051" cy="474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Compared with InceptionV3</a:t>
          </a:r>
        </a:p>
      </dsp:txBody>
      <dsp:txXfrm>
        <a:off x="4578241" y="1211382"/>
        <a:ext cx="1945051" cy="474106"/>
      </dsp:txXfrm>
    </dsp:sp>
    <dsp:sp modelId="{C6C85CE1-4FC7-4E8C-BC39-5EF9B03CC711}">
      <dsp:nvSpPr>
        <dsp:cNvPr id="0" name=""/>
        <dsp:cNvSpPr/>
      </dsp:nvSpPr>
      <dsp:spPr>
        <a:xfrm>
          <a:off x="4578241" y="1715644"/>
          <a:ext cx="1945051" cy="25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714C2-559E-4CC0-A924-22CF4A3C8220}">
      <dsp:nvSpPr>
        <dsp:cNvPr id="0" name=""/>
        <dsp:cNvSpPr/>
      </dsp:nvSpPr>
      <dsp:spPr>
        <a:xfrm>
          <a:off x="7202904" y="493936"/>
          <a:ext cx="680768" cy="6807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3E6FA-91F8-4826-8542-680970902218}">
      <dsp:nvSpPr>
        <dsp:cNvPr id="0" name=""/>
        <dsp:cNvSpPr/>
      </dsp:nvSpPr>
      <dsp:spPr>
        <a:xfrm>
          <a:off x="6863677" y="1211382"/>
          <a:ext cx="1945051" cy="474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Statistical test</a:t>
          </a:r>
        </a:p>
      </dsp:txBody>
      <dsp:txXfrm>
        <a:off x="6863677" y="1211382"/>
        <a:ext cx="1945051" cy="474106"/>
      </dsp:txXfrm>
    </dsp:sp>
    <dsp:sp modelId="{070A1D25-FB8A-4CC9-9F40-F41FD35E662F}">
      <dsp:nvSpPr>
        <dsp:cNvPr id="0" name=""/>
        <dsp:cNvSpPr/>
      </dsp:nvSpPr>
      <dsp:spPr>
        <a:xfrm>
          <a:off x="6863677" y="1715644"/>
          <a:ext cx="1945051" cy="25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FA438A9-329F-4009-BF36-B0DE03631D53}" type="datetimeFigureOut">
              <a:rPr lang="he-IL" smtClean="0"/>
              <a:t>י"ג/שבט/תשפ"א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29AC509-426A-424F-83A9-7FA34E28FE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312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562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309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04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48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43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360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47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039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509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7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863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1F1F"/>
                </a:solidFill>
                <a:effectLst/>
                <a:latin typeface="Helvetica" panose="020B0604020202020204" pitchFamily="34" charset="0"/>
              </a:rPr>
              <a:t>ImageNet - 1000 categories,1.2 million images</a:t>
            </a:r>
            <a:endParaRPr lang="en-US" dirty="0">
              <a:solidFill>
                <a:srgbClr val="1F1F1F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259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AC509-426A-424F-83A9-7FA34E28FE3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085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4138-2EDA-48C5-BC37-9579685D9AE0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0983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0265-4358-4802-ADBB-280EF3CB4200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1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A150-3A02-4F04-AE70-A4C2348DF207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045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A590-8049-494E-BEE6-4EB736F1225A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23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97F0-5CE5-49BE-9342-B5427BBB14E6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97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F52D-BDA8-4C4B-ABA9-F8E9790498A4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076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49B2-D07B-4A7C-AE7F-797E5C60A68C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8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F075-5CCB-469D-827E-C81C22939B83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526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EF7A-0E56-4B52-80AA-17F772EBB697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B38A-E178-4B04-A57E-4FEF45E38810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1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D62028A-3BE6-46BD-BDCF-B50CA7BA1DA5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e-I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46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915BB29-2821-4BD3-8C6D-808AA5944271}" type="datetime8">
              <a:rPr lang="he-IL" smtClean="0"/>
              <a:t>26 ינואר 21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589ED0-64C0-4BC2-954E-6122A1ADEC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590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A93D-76D1-4A10-946D-B58ED16D6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715" y="508701"/>
            <a:ext cx="9144000" cy="2182998"/>
          </a:xfrm>
        </p:spPr>
        <p:txBody>
          <a:bodyPr>
            <a:normAutofit fontScale="90000"/>
          </a:bodyPr>
          <a:lstStyle/>
          <a:p>
            <a:r>
              <a:rPr lang="en-US" dirty="0"/>
              <a:t>TYLCV IDENTIFICATION in Tomato Plant Images using Transfer Learning and INCEPTIONV3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C62F2-1C5D-440B-946A-39B2E6567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89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Submitted By:</a:t>
            </a:r>
          </a:p>
          <a:p>
            <a:r>
              <a:rPr lang="en-US" dirty="0"/>
              <a:t>Amir </a:t>
            </a:r>
            <a:r>
              <a:rPr lang="en-US" dirty="0" err="1"/>
              <a:t>Gabay</a:t>
            </a:r>
            <a:endParaRPr lang="en-US" dirty="0"/>
          </a:p>
          <a:p>
            <a:r>
              <a:rPr lang="en-US" dirty="0" err="1"/>
              <a:t>Yiftach</a:t>
            </a:r>
            <a:r>
              <a:rPr lang="en-US" dirty="0"/>
              <a:t> </a:t>
            </a:r>
            <a:r>
              <a:rPr lang="en-US" dirty="0" err="1"/>
              <a:t>Savransky</a:t>
            </a:r>
            <a:endParaRPr lang="en-US" dirty="0"/>
          </a:p>
          <a:p>
            <a:r>
              <a:rPr lang="en-US" dirty="0"/>
              <a:t>Amit Damri</a:t>
            </a:r>
            <a:endParaRPr lang="he-IL" dirty="0"/>
          </a:p>
        </p:txBody>
      </p:sp>
      <p:pic>
        <p:nvPicPr>
          <p:cNvPr id="2049" name="Picture 1" descr="Nitzan Censor lab | Tel Aviv University | Visiting CMCW 2019 at BGU? Let's  chat!">
            <a:extLst>
              <a:ext uri="{FF2B5EF4-FFF2-40B4-BE49-F238E27FC236}">
                <a16:creationId xmlns:a16="http://schemas.microsoft.com/office/drawing/2014/main" id="{07C2EDDD-21BB-4098-9D46-C524C3F0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0" y="5281863"/>
            <a:ext cx="928270" cy="10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0EF20946-BAFF-4664-B36A-67719E9C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850" y="5435259"/>
            <a:ext cx="67988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MBX12"/>
                <a:ea typeface="Calibri" panose="020F0502020204030204" pitchFamily="34" charset="0"/>
                <a:cs typeface="Arial" panose="020B0604020202020204" pitchFamily="34" charset="0"/>
              </a:rPr>
              <a:t>Ben-Gurion University of the Negev</a:t>
            </a:r>
            <a:endParaRPr kumimoji="0" lang="en-US" altLang="he-IL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MBX12"/>
                <a:ea typeface="Calibri" panose="020F0502020204030204" pitchFamily="34" charset="0"/>
                <a:cs typeface="Arial" panose="020B0604020202020204" pitchFamily="34" charset="0"/>
              </a:rPr>
              <a:t>Faculty of Engineering Science</a:t>
            </a:r>
            <a:endParaRPr kumimoji="0" lang="en-US" altLang="he-IL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MBX12"/>
                <a:ea typeface="Calibri" panose="020F0502020204030204" pitchFamily="34" charset="0"/>
                <a:cs typeface="Arial" panose="020B0604020202020204" pitchFamily="34" charset="0"/>
              </a:rPr>
              <a:t>Department of Software and Information Systems Engineering</a:t>
            </a:r>
            <a:endParaRPr kumimoji="0" lang="en-US" altLang="he-I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1F132-9907-4646-B917-6D3FDD9F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z="1600" smtClean="0"/>
              <a:t>1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24708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B2EC-EF99-42D3-8FA0-69CCF84A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7B88-8388-4363-8C8E-99572A0A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851" y="2480569"/>
            <a:ext cx="9269674" cy="402380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800" dirty="0"/>
              <a:t>Training</a:t>
            </a:r>
          </a:p>
          <a:p>
            <a:pPr lvl="1" algn="l" rtl="0"/>
            <a:r>
              <a:rPr lang="en-US" sz="2400" dirty="0"/>
              <a:t>InceptionV3 - based</a:t>
            </a:r>
          </a:p>
          <a:p>
            <a:pPr lvl="1" algn="l" rtl="0"/>
            <a:r>
              <a:rPr lang="en-US" sz="2400" dirty="0"/>
              <a:t>ResNet50 - based</a:t>
            </a:r>
          </a:p>
          <a:p>
            <a:pPr algn="l" rtl="0"/>
            <a:r>
              <a:rPr lang="en-US" sz="2800" dirty="0"/>
              <a:t>Metrics</a:t>
            </a:r>
          </a:p>
          <a:p>
            <a:pPr lvl="1" algn="l" rtl="0"/>
            <a:r>
              <a:rPr lang="en-US" sz="2400" dirty="0"/>
              <a:t>Accuracy</a:t>
            </a:r>
          </a:p>
          <a:p>
            <a:pPr lvl="1" algn="l" rtl="0"/>
            <a:r>
              <a:rPr lang="en-US" sz="2400" dirty="0"/>
              <a:t>AUC</a:t>
            </a:r>
          </a:p>
          <a:p>
            <a:pPr algn="l" rtl="0"/>
            <a:r>
              <a:rPr lang="en-US" sz="2800" dirty="0"/>
              <a:t>Statistical significance</a:t>
            </a:r>
          </a:p>
          <a:p>
            <a:pPr lvl="1" algn="l" rtl="0"/>
            <a:r>
              <a:rPr lang="en-US" sz="2600" dirty="0" err="1"/>
              <a:t>McNemar's</a:t>
            </a:r>
            <a:r>
              <a:rPr lang="en-US" sz="2600" dirty="0"/>
              <a:t> test – p-value = 0.003</a:t>
            </a:r>
          </a:p>
          <a:p>
            <a:pPr algn="l" rtl="0"/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63F109-A64F-4A51-AC9D-BA37D44B7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809312"/>
              </p:ext>
            </p:extLst>
          </p:nvPr>
        </p:nvGraphicFramePr>
        <p:xfrm>
          <a:off x="6096000" y="2480569"/>
          <a:ext cx="4979217" cy="316983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659739">
                  <a:extLst>
                    <a:ext uri="{9D8B030D-6E8A-4147-A177-3AD203B41FA5}">
                      <a16:colId xmlns:a16="http://schemas.microsoft.com/office/drawing/2014/main" val="1351370307"/>
                    </a:ext>
                  </a:extLst>
                </a:gridCol>
                <a:gridCol w="1659739">
                  <a:extLst>
                    <a:ext uri="{9D8B030D-6E8A-4147-A177-3AD203B41FA5}">
                      <a16:colId xmlns:a16="http://schemas.microsoft.com/office/drawing/2014/main" val="3557951739"/>
                    </a:ext>
                  </a:extLst>
                </a:gridCol>
                <a:gridCol w="1659739">
                  <a:extLst>
                    <a:ext uri="{9D8B030D-6E8A-4147-A177-3AD203B41FA5}">
                      <a16:colId xmlns:a16="http://schemas.microsoft.com/office/drawing/2014/main" val="1260860799"/>
                    </a:ext>
                  </a:extLst>
                </a:gridCol>
              </a:tblGrid>
              <a:tr h="1056613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AUC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72304"/>
                  </a:ext>
                </a:extLst>
              </a:tr>
              <a:tr h="1056613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0.71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0.69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ResNet50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10996"/>
                  </a:ext>
                </a:extLst>
              </a:tr>
              <a:tr h="1056613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0.782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0.785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InceptionV3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0426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BBCAC-2530-4D60-A2D7-3D29CE4E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493278" cy="449580"/>
          </a:xfrm>
        </p:spPr>
        <p:txBody>
          <a:bodyPr/>
          <a:lstStyle/>
          <a:p>
            <a:fld id="{3F589ED0-64C0-4BC2-954E-6122A1ADEC94}" type="slidenum">
              <a:rPr lang="he-IL" sz="1600" smtClean="0"/>
              <a:t>10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831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9F59-F2D7-4676-97C2-48EDAEF7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611" y="296068"/>
            <a:ext cx="10515600" cy="1325563"/>
          </a:xfrm>
        </p:spPr>
        <p:txBody>
          <a:bodyPr/>
          <a:lstStyle/>
          <a:p>
            <a:r>
              <a:rPr lang="en-US" dirty="0"/>
              <a:t>User Study</a:t>
            </a:r>
            <a:endParaRPr lang="he-IL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974C2C2-1F33-4025-99E7-54404CECD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241251"/>
              </p:ext>
            </p:extLst>
          </p:nvPr>
        </p:nvGraphicFramePr>
        <p:xfrm>
          <a:off x="2017294" y="1512115"/>
          <a:ext cx="8816099" cy="243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EBBB321-8136-4DDA-96D9-78C92B561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668676"/>
              </p:ext>
            </p:extLst>
          </p:nvPr>
        </p:nvGraphicFramePr>
        <p:xfrm>
          <a:off x="3834063" y="3864357"/>
          <a:ext cx="4572000" cy="2729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C961D87-0444-4147-B990-E314A49F5816}"/>
              </a:ext>
            </a:extLst>
          </p:cNvPr>
          <p:cNvGrpSpPr/>
          <p:nvPr/>
        </p:nvGrpSpPr>
        <p:grpSpPr>
          <a:xfrm>
            <a:off x="8773534" y="2794719"/>
            <a:ext cx="2059859" cy="897201"/>
            <a:chOff x="7369" y="1715644"/>
            <a:chExt cx="2059859" cy="36481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0B6BB2-EAFA-4B7F-9856-3BA51AAFB56B}"/>
                </a:ext>
              </a:extLst>
            </p:cNvPr>
            <p:cNvSpPr/>
            <p:nvPr/>
          </p:nvSpPr>
          <p:spPr>
            <a:xfrm>
              <a:off x="7369" y="1715644"/>
              <a:ext cx="1945051" cy="25791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87EF94-151D-4CB5-8887-6425BCC80807}"/>
                </a:ext>
              </a:extLst>
            </p:cNvPr>
            <p:cNvSpPr txBox="1"/>
            <p:nvPr/>
          </p:nvSpPr>
          <p:spPr>
            <a:xfrm>
              <a:off x="122177" y="1822552"/>
              <a:ext cx="1945051" cy="2579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 err="1"/>
                <a:t>McNemar’s</a:t>
              </a:r>
              <a:r>
                <a:rPr lang="en-US" sz="1600" kern="1200" dirty="0"/>
                <a:t> test</a:t>
              </a:r>
            </a:p>
            <a:p>
              <a:pPr marL="0" lvl="0" indent="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p-value = 0.049</a:t>
              </a:r>
            </a:p>
          </p:txBody>
        </p:sp>
      </p:grp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B669851A-B9F1-4908-8632-B141206F8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82938"/>
              </p:ext>
            </p:extLst>
          </p:nvPr>
        </p:nvGraphicFramePr>
        <p:xfrm>
          <a:off x="8265695" y="4037155"/>
          <a:ext cx="3801978" cy="2700606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67326">
                  <a:extLst>
                    <a:ext uri="{9D8B030D-6E8A-4147-A177-3AD203B41FA5}">
                      <a16:colId xmlns:a16="http://schemas.microsoft.com/office/drawing/2014/main" val="1351370307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3557951739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260860799"/>
                    </a:ext>
                  </a:extLst>
                </a:gridCol>
              </a:tblGrid>
              <a:tr h="900202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AUC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Accuracy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Model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72304"/>
                  </a:ext>
                </a:extLst>
              </a:tr>
              <a:tr h="900202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0.64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0.64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Participants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210996"/>
                  </a:ext>
                </a:extLst>
              </a:tr>
              <a:tr h="900202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0.81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0.8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InceptionV3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04268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22066F-2FF7-4060-8BD5-EEED59BC9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625989"/>
              </p:ext>
            </p:extLst>
          </p:nvPr>
        </p:nvGraphicFramePr>
        <p:xfrm>
          <a:off x="268225" y="4017763"/>
          <a:ext cx="390144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83D664-169F-459E-8B43-14E3FE2B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0" y="6407491"/>
            <a:ext cx="409073" cy="349662"/>
          </a:xfrm>
        </p:spPr>
        <p:txBody>
          <a:bodyPr/>
          <a:lstStyle/>
          <a:p>
            <a:fld id="{3F589ED0-64C0-4BC2-954E-6122A1ADEC94}" type="slidenum">
              <a:rPr lang="he-IL" sz="1600" smtClean="0"/>
              <a:t>11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60315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72A5-F065-4210-9C0E-08A87220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6FD2-B535-4030-97AE-554B3BCF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InceptionV3-based &gt; ResNet50-based</a:t>
            </a:r>
          </a:p>
          <a:p>
            <a:pPr lvl="1" algn="l" rtl="0"/>
            <a:r>
              <a:rPr lang="en-US" sz="2800" dirty="0"/>
              <a:t>Better performances on ImageNet</a:t>
            </a:r>
          </a:p>
          <a:p>
            <a:pPr algn="l" rtl="0"/>
            <a:r>
              <a:rPr lang="en-US" sz="3200" dirty="0"/>
              <a:t>InceptionV3-based &gt; Human level</a:t>
            </a:r>
          </a:p>
          <a:p>
            <a:pPr lvl="1" algn="l" rtl="0"/>
            <a:r>
              <a:rPr lang="en-US" sz="2800" dirty="0"/>
              <a:t>Humans recognize limited patterns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C07C42-275D-4CE6-A3C0-816A7C781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713" y="5015297"/>
            <a:ext cx="7064573" cy="17560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C314D-C625-42B8-885C-947FD5A7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480578" cy="449580"/>
          </a:xfrm>
        </p:spPr>
        <p:txBody>
          <a:bodyPr/>
          <a:lstStyle/>
          <a:p>
            <a:fld id="{3F589ED0-64C0-4BC2-954E-6122A1ADEC94}" type="slidenum">
              <a:rPr lang="he-IL" sz="1600" smtClean="0"/>
              <a:t>12</a:t>
            </a:fld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2025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65B3-838A-4EC5-AE1D-9D8D1200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he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17F59-AC99-449D-8641-2B43F4DC6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5728"/>
            <a:ext cx="7729728" cy="3101983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/>
              <a:t>Recognize TYLCV disease in tomato plants</a:t>
            </a:r>
          </a:p>
          <a:p>
            <a:pPr lvl="1" algn="l" rtl="0"/>
            <a:r>
              <a:rPr lang="en-US" sz="2600" dirty="0"/>
              <a:t>Transfer learning using InceptionV3</a:t>
            </a:r>
          </a:p>
          <a:p>
            <a:pPr algn="l" rtl="0"/>
            <a:r>
              <a:rPr lang="en-US" sz="2800" dirty="0"/>
              <a:t>Better performances</a:t>
            </a:r>
          </a:p>
          <a:p>
            <a:pPr algn="l" rtl="0"/>
            <a:r>
              <a:rPr lang="en-US" sz="2800" dirty="0"/>
              <a:t>Future work</a:t>
            </a:r>
          </a:p>
          <a:p>
            <a:pPr lvl="1" algn="l" rtl="0"/>
            <a:r>
              <a:rPr lang="en-US" sz="2400" dirty="0"/>
              <a:t>Performance optimization</a:t>
            </a:r>
          </a:p>
          <a:p>
            <a:pPr lvl="1" algn="l" rtl="0"/>
            <a:r>
              <a:rPr lang="en-US" sz="2400" dirty="0"/>
              <a:t>Different CNN models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E15C9-2C5C-4E6E-B697-C539D088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480578" cy="436880"/>
          </a:xfrm>
        </p:spPr>
        <p:txBody>
          <a:bodyPr/>
          <a:lstStyle/>
          <a:p>
            <a:fld id="{3F589ED0-64C0-4BC2-954E-6122A1ADEC94}" type="slidenum">
              <a:rPr lang="he-IL" sz="1600" smtClean="0"/>
              <a:t>13</a:t>
            </a:fld>
            <a:endParaRPr lang="he-IL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7CBA6-F7D0-4799-A185-7A0F4CC99B51}"/>
              </a:ext>
            </a:extLst>
          </p:cNvPr>
          <p:cNvSpPr txBox="1">
            <a:spLocks/>
          </p:cNvSpPr>
          <p:nvPr/>
        </p:nvSpPr>
        <p:spPr>
          <a:xfrm>
            <a:off x="2231136" y="5603088"/>
            <a:ext cx="7511716" cy="1073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Thank you for listening!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30332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9AA-98C1-46E7-9792-6B9B78D6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4C6C-9180-4E42-A019-BD7CEA45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4630"/>
          </a:xfrm>
        </p:spPr>
        <p:txBody>
          <a:bodyPr>
            <a:normAutofit fontScale="92500" lnSpcReduction="20000"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dirty="0" err="1"/>
              <a:t>Oquab</a:t>
            </a:r>
            <a:r>
              <a:rPr lang="en-US" dirty="0"/>
              <a:t>, Maxime, et al. "Learning and transferring mid-level image representations using convolutional neural networks." Proceedings of the IEEE conference on computer vision and pattern recognition. 2014.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/>
              <a:t>Reddy, A. Sai Bharadwaj, and D. </a:t>
            </a:r>
            <a:r>
              <a:rPr lang="en-US" dirty="0" err="1"/>
              <a:t>Sujitha</a:t>
            </a:r>
            <a:r>
              <a:rPr lang="en-US" dirty="0"/>
              <a:t> Juliet. "Transfer Learning with ResNet-50 for Malaria Cell-Image Classification." 2019 International Conference on Communication and Signal Processing (ICCSP). IEEE, 2019.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 err="1"/>
              <a:t>Hentschel</a:t>
            </a:r>
            <a:r>
              <a:rPr lang="en-US" dirty="0"/>
              <a:t>, Christian, Timur </a:t>
            </a:r>
            <a:r>
              <a:rPr lang="en-US" dirty="0" err="1"/>
              <a:t>Pratama</a:t>
            </a:r>
            <a:r>
              <a:rPr lang="en-US" dirty="0"/>
              <a:t> </a:t>
            </a:r>
            <a:r>
              <a:rPr lang="en-US" dirty="0" err="1"/>
              <a:t>Wiradarma</a:t>
            </a:r>
            <a:r>
              <a:rPr lang="en-US" dirty="0"/>
              <a:t>, and Harald Sack. "Fine tuning CNNS with scarce training data—Adapting ImageNet to art epoch classification." 2016 IEEE International Conference on Image Processing (ICIP). IEEE, 2016.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 err="1"/>
              <a:t>Szegedy</a:t>
            </a:r>
            <a:r>
              <a:rPr lang="en-US" dirty="0"/>
              <a:t>, Christian, et al. "Going deeper with convolutions." Proceedings of the IEEE conference on computer vision and pattern recognition. 2015.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 err="1"/>
              <a:t>Moriones</a:t>
            </a:r>
            <a:r>
              <a:rPr lang="en-US" dirty="0"/>
              <a:t>, E., and J. </a:t>
            </a:r>
            <a:r>
              <a:rPr lang="en-US" dirty="0" err="1"/>
              <a:t>Navas</a:t>
            </a:r>
            <a:r>
              <a:rPr lang="en-US" dirty="0"/>
              <a:t>-Castillo. "Tomato yellow leaf curl virus, an emerging virus complex causing epidemics worldwide." Virus research 71.1-2 (2000): 123-134.‏</a:t>
            </a:r>
          </a:p>
          <a:p>
            <a:pPr algn="l" rtl="0"/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26D30-8247-4AB9-B864-EA22BC3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994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8AC9-591B-4021-8754-AFFDD440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/>
              <a:t>introduction</a:t>
            </a:r>
            <a:endParaRPr lang="he-IL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4CF5-622C-469D-9C9A-5411309B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4" y="2431937"/>
            <a:ext cx="5690936" cy="3447287"/>
          </a:xfrm>
        </p:spPr>
        <p:txBody>
          <a:bodyPr>
            <a:noAutofit/>
          </a:bodyPr>
          <a:lstStyle/>
          <a:p>
            <a:pPr algn="l" rtl="0"/>
            <a:r>
              <a:rPr lang="en-US" sz="2600" dirty="0"/>
              <a:t>Recognize disease in tomato plants</a:t>
            </a:r>
          </a:p>
          <a:p>
            <a:pPr algn="l" rtl="0"/>
            <a:r>
              <a:rPr lang="en-US" sz="2600" dirty="0"/>
              <a:t>Image classification model</a:t>
            </a:r>
          </a:p>
          <a:p>
            <a:pPr lvl="1" algn="l" rtl="0"/>
            <a:r>
              <a:rPr lang="en-US" sz="2400" dirty="0"/>
              <a:t>Deep CNN</a:t>
            </a:r>
          </a:p>
          <a:p>
            <a:pPr lvl="1" algn="l" rtl="0"/>
            <a:r>
              <a:rPr lang="en-US" sz="2400" dirty="0"/>
              <a:t>Transfer learning based - ImageNet</a:t>
            </a:r>
          </a:p>
          <a:p>
            <a:pPr algn="l" rtl="0"/>
            <a:r>
              <a:rPr lang="en-US" sz="2600" dirty="0"/>
              <a:t>Outperformed human level</a:t>
            </a:r>
          </a:p>
          <a:p>
            <a:pPr algn="l" rtl="0"/>
            <a:r>
              <a:rPr lang="en-US" sz="2600" dirty="0"/>
              <a:t>Outperformed ResNet50 performance</a:t>
            </a:r>
          </a:p>
        </p:txBody>
      </p:sp>
      <p:pic>
        <p:nvPicPr>
          <p:cNvPr id="5" name="Picture 4" descr="A close - up of some leaves&#10;&#10;Description automatically generated with low confidence">
            <a:extLst>
              <a:ext uri="{FF2B5EF4-FFF2-40B4-BE49-F238E27FC236}">
                <a16:creationId xmlns:a16="http://schemas.microsoft.com/office/drawing/2014/main" id="{3820C323-06C8-434E-B1C2-6A6157038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" r="13066" b="-2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CD39F-3563-4C2F-A72A-017AADA2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z="1600" smtClean="0"/>
              <a:t>2</a:t>
            </a:fld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65148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D418-4AF6-42D7-B66A-CD5612A1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TYLCV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790C-E2B6-461C-BA4D-17CA89A42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07738" cy="3654472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Tomato yellow leaf curl virus (TYLCV)</a:t>
            </a:r>
          </a:p>
          <a:p>
            <a:pPr algn="l" rtl="0"/>
            <a:r>
              <a:rPr lang="en-US" sz="2800" dirty="0"/>
              <a:t>Symptoms (</a:t>
            </a:r>
            <a:r>
              <a:rPr lang="en-US" sz="2800" dirty="0" err="1"/>
              <a:t>Moriones</a:t>
            </a:r>
            <a:r>
              <a:rPr lang="en-US" sz="2800" dirty="0"/>
              <a:t> et al. 2000)</a:t>
            </a:r>
          </a:p>
          <a:p>
            <a:pPr lvl="1" algn="l" rtl="0"/>
            <a:r>
              <a:rPr lang="en-US" sz="2400" dirty="0"/>
              <a:t>Upward curling of leaflet margins</a:t>
            </a:r>
          </a:p>
          <a:p>
            <a:pPr lvl="1" algn="l" rtl="0"/>
            <a:r>
              <a:rPr lang="en-US" sz="2400" dirty="0"/>
              <a:t>Reduction of leaflet area</a:t>
            </a:r>
          </a:p>
          <a:p>
            <a:pPr lvl="1" algn="l" rtl="0"/>
            <a:r>
              <a:rPr lang="en-US" sz="2400" dirty="0"/>
              <a:t>Yellowing of young leaves</a:t>
            </a:r>
          </a:p>
          <a:p>
            <a:pPr lvl="1" algn="l" rtl="0"/>
            <a:r>
              <a:rPr lang="en-US" sz="2400" dirty="0"/>
              <a:t>Stunting and flower abortion</a:t>
            </a:r>
          </a:p>
          <a:p>
            <a:pPr algn="l" rtl="0"/>
            <a:r>
              <a:rPr lang="en-US" sz="2800" dirty="0"/>
              <a:t>Causes up to total yield loss</a:t>
            </a: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B9523-2884-4029-9235-5260883C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7022" y="6222332"/>
            <a:ext cx="365760" cy="365760"/>
          </a:xfrm>
        </p:spPr>
        <p:txBody>
          <a:bodyPr/>
          <a:lstStyle/>
          <a:p>
            <a:fld id="{3F589ED0-64C0-4BC2-954E-6122A1ADEC94}" type="slidenum">
              <a:rPr lang="he-IL" sz="1600" smtClean="0"/>
              <a:t>3</a:t>
            </a:fld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216387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FED1-D07C-4B44-88C9-81433EED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Presentation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2E70-9673-4087-AF26-50DEF18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573" y="2345596"/>
            <a:ext cx="8432853" cy="318893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/>
              <a:t>Tomato plants disease – binary classification task</a:t>
            </a:r>
          </a:p>
          <a:p>
            <a:pPr algn="l" rtl="0"/>
            <a:r>
              <a:rPr lang="en-US" sz="2800" dirty="0"/>
              <a:t>Human farmers recognition</a:t>
            </a:r>
          </a:p>
          <a:p>
            <a:pPr lvl="1" algn="l" rtl="0"/>
            <a:r>
              <a:rPr lang="en-US" sz="2400" dirty="0"/>
              <a:t>Financial problems</a:t>
            </a:r>
          </a:p>
          <a:p>
            <a:pPr lvl="1" algn="l" rtl="0"/>
            <a:r>
              <a:rPr lang="en-US" sz="2400" dirty="0"/>
              <a:t>Limited results</a:t>
            </a:r>
          </a:p>
          <a:p>
            <a:pPr algn="l" rtl="0"/>
            <a:r>
              <a:rPr lang="en-US" sz="2800" dirty="0"/>
              <a:t>ResNet50 transfer learning recognition</a:t>
            </a:r>
          </a:p>
          <a:p>
            <a:pPr lvl="1" algn="l" rtl="0"/>
            <a:r>
              <a:rPr lang="en-US" sz="2400" dirty="0"/>
              <a:t>Limited results</a:t>
            </a:r>
          </a:p>
          <a:p>
            <a:pPr lvl="1" algn="l" rtl="0"/>
            <a:endParaRPr lang="en-US" sz="2800" dirty="0"/>
          </a:p>
        </p:txBody>
      </p:sp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DEA17F-6B32-49D9-9914-7A82DAEA5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16" y="5123435"/>
            <a:ext cx="6593991" cy="16544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58185-E5C3-4D7E-A4BE-E3D270B5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" y="6121400"/>
            <a:ext cx="520701" cy="431641"/>
          </a:xfrm>
        </p:spPr>
        <p:txBody>
          <a:bodyPr/>
          <a:lstStyle/>
          <a:p>
            <a:fld id="{3F589ED0-64C0-4BC2-954E-6122A1ADEC94}" type="slidenum">
              <a:rPr lang="he-IL" sz="1600" smtClean="0"/>
              <a:t>4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24895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ABF14-D40B-425C-B4FD-FAF73E7C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Related Work</a:t>
            </a:r>
            <a:endParaRPr lang="he-IL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610F3-84C3-4F8C-99AF-1D7ACB07B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914877"/>
              </p:ext>
            </p:extLst>
          </p:nvPr>
        </p:nvGraphicFramePr>
        <p:xfrm>
          <a:off x="5297763" y="963863"/>
          <a:ext cx="6533147" cy="493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98C46-98F9-4F30-9512-D865D7A3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z="1800" smtClean="0"/>
              <a:t>5</a:t>
            </a:fld>
            <a:endParaRPr lang="he-IL" sz="1800"/>
          </a:p>
        </p:txBody>
      </p:sp>
    </p:spTree>
    <p:extLst>
      <p:ext uri="{BB962C8B-B14F-4D97-AF65-F5344CB8AC3E}">
        <p14:creationId xmlns:p14="http://schemas.microsoft.com/office/powerpoint/2010/main" val="260089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different plants&#10;&#10;Description automatically generated with low confidence">
            <a:extLst>
              <a:ext uri="{FF2B5EF4-FFF2-40B4-BE49-F238E27FC236}">
                <a16:creationId xmlns:a16="http://schemas.microsoft.com/office/drawing/2014/main" id="{B7D96238-9483-4121-B07F-892E1B576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r="1" b="9657"/>
          <a:stretch/>
        </p:blipFill>
        <p:spPr>
          <a:xfrm>
            <a:off x="4650908" y="10"/>
            <a:ext cx="754109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0BFFA-3D23-4C87-A57D-80A04EA3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Dataset</a:t>
            </a:r>
            <a:endParaRPr lang="he-IL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370D-565C-485D-94A3-6D8D9534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2" y="2638044"/>
            <a:ext cx="4006515" cy="3415622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</a:rPr>
              <a:t>1000 RGB images 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Rank of sickness level</a:t>
            </a:r>
          </a:p>
          <a:p>
            <a:pPr lvl="1" algn="l" rtl="0"/>
            <a:r>
              <a:rPr lang="en-US" sz="2600" dirty="0">
                <a:solidFill>
                  <a:schemeClr val="bg1"/>
                </a:solidFill>
              </a:rPr>
              <a:t>By experts</a:t>
            </a:r>
            <a:endParaRPr lang="en-US" sz="2200" dirty="0">
              <a:solidFill>
                <a:schemeClr val="bg1"/>
              </a:solidFill>
            </a:endParaRP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Converted to binary labels</a:t>
            </a:r>
          </a:p>
          <a:p>
            <a:pPr algn="l" rtl="0"/>
            <a:r>
              <a:rPr lang="en-US" sz="2800" dirty="0">
                <a:solidFill>
                  <a:schemeClr val="bg1"/>
                </a:solidFill>
              </a:rPr>
              <a:t>55% healthy, 45% ill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F2EB-B53B-411C-B3BF-1E847C1D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z="1600" smtClean="0"/>
              <a:t>6</a:t>
            </a:fld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89872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5BC8-E80E-4F3D-ABFA-39536AB0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4425-E80D-4237-BA38-4748942F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2800" dirty="0"/>
              <a:t>Rescale – [0,255] to [0,1] </a:t>
            </a:r>
          </a:p>
          <a:p>
            <a:pPr algn="l" rtl="0"/>
            <a:r>
              <a:rPr lang="en-US" sz="2800" dirty="0"/>
              <a:t>Data augmentation</a:t>
            </a:r>
          </a:p>
          <a:p>
            <a:pPr lvl="1" algn="l" rtl="0"/>
            <a:r>
              <a:rPr lang="en-US" sz="2600" dirty="0"/>
              <a:t>Random rotation</a:t>
            </a:r>
          </a:p>
          <a:p>
            <a:pPr lvl="1" algn="l" rtl="0"/>
            <a:r>
              <a:rPr lang="en-US" sz="2600" dirty="0"/>
              <a:t>Horizontal flips</a:t>
            </a:r>
          </a:p>
          <a:p>
            <a:pPr lvl="1" algn="l" rtl="0"/>
            <a:r>
              <a:rPr lang="en-US" sz="2600" dirty="0"/>
              <a:t>Random crop</a:t>
            </a:r>
          </a:p>
          <a:p>
            <a:pPr algn="l" rtl="0"/>
            <a:r>
              <a:rPr lang="en-US" sz="2800" dirty="0"/>
              <a:t>Identical sizes</a:t>
            </a:r>
          </a:p>
          <a:p>
            <a:pPr lvl="1" algn="l" rtl="0"/>
            <a:r>
              <a:rPr lang="en-US" sz="2600" dirty="0"/>
              <a:t>(256,256)</a:t>
            </a:r>
            <a:endParaRPr lang="he-IL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F9CDD-8B03-4259-9FCD-15B90BFC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574" y="6236788"/>
            <a:ext cx="365760" cy="365760"/>
          </a:xfrm>
        </p:spPr>
        <p:txBody>
          <a:bodyPr/>
          <a:lstStyle/>
          <a:p>
            <a:fld id="{3F589ED0-64C0-4BC2-954E-6122A1ADEC94}" type="slidenum">
              <a:rPr lang="he-IL" sz="1600" smtClean="0"/>
              <a:t>7</a:t>
            </a:fld>
            <a:endParaRPr lang="he-IL" sz="1600" dirty="0"/>
          </a:p>
        </p:txBody>
      </p:sp>
      <p:pic>
        <p:nvPicPr>
          <p:cNvPr id="5" name="Content Placeholder 3" descr="A picture containing plant, flower, tree, maple&#10;&#10;Description automatically generated">
            <a:extLst>
              <a:ext uri="{FF2B5EF4-FFF2-40B4-BE49-F238E27FC236}">
                <a16:creationId xmlns:a16="http://schemas.microsoft.com/office/drawing/2014/main" id="{96CFFBDD-938F-417E-9C49-C9B8BF890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37927" y="4537033"/>
            <a:ext cx="1390248" cy="1971942"/>
          </a:xfrm>
          <a:prstGeom prst="rect">
            <a:avLst/>
          </a:prstGeom>
        </p:spPr>
      </p:pic>
      <p:pic>
        <p:nvPicPr>
          <p:cNvPr id="6" name="Content Placeholder 3" descr="A picture containing plant, flower, tree, maple&#10;&#10;Description automatically generated">
            <a:extLst>
              <a:ext uri="{FF2B5EF4-FFF2-40B4-BE49-F238E27FC236}">
                <a16:creationId xmlns:a16="http://schemas.microsoft.com/office/drawing/2014/main" id="{D2732A82-0220-4CBF-9252-26F6C9270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03" y="2339737"/>
            <a:ext cx="1390248" cy="1971942"/>
          </a:xfrm>
          <a:prstGeom prst="rect">
            <a:avLst/>
          </a:prstGeom>
        </p:spPr>
      </p:pic>
      <p:pic>
        <p:nvPicPr>
          <p:cNvPr id="8" name="Content Placeholder 3" descr="A picture containing plant, flower, tree, maple&#10;&#10;Description automatically generated">
            <a:extLst>
              <a:ext uri="{FF2B5EF4-FFF2-40B4-BE49-F238E27FC236}">
                <a16:creationId xmlns:a16="http://schemas.microsoft.com/office/drawing/2014/main" id="{ED609056-43A1-4F23-96B6-AA5A6A736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68674" y="4390758"/>
            <a:ext cx="1390248" cy="1971942"/>
          </a:xfrm>
          <a:prstGeom prst="rect">
            <a:avLst/>
          </a:prstGeom>
        </p:spPr>
      </p:pic>
      <p:pic>
        <p:nvPicPr>
          <p:cNvPr id="10" name="Content Placeholder 3" descr="A picture containing plant, flower, tree, maple&#10;&#10;Description automatically generated">
            <a:extLst>
              <a:ext uri="{FF2B5EF4-FFF2-40B4-BE49-F238E27FC236}">
                <a16:creationId xmlns:a16="http://schemas.microsoft.com/office/drawing/2014/main" id="{DCEC2F42-B7CA-4EC6-8398-B1F567DFAA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" b="48379"/>
          <a:stretch/>
        </p:blipFill>
        <p:spPr>
          <a:xfrm>
            <a:off x="5307180" y="5089025"/>
            <a:ext cx="1390248" cy="9646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C01FDF-ED5F-436B-94F0-1A53E8641233}"/>
              </a:ext>
            </a:extLst>
          </p:cNvPr>
          <p:cNvSpPr txBox="1"/>
          <p:nvPr/>
        </p:nvSpPr>
        <p:spPr>
          <a:xfrm>
            <a:off x="7398903" y="5729195"/>
            <a:ext cx="126829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Rotation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C1304-C0BE-4283-AC6C-F093722489EF}"/>
              </a:ext>
            </a:extLst>
          </p:cNvPr>
          <p:cNvSpPr txBox="1"/>
          <p:nvPr/>
        </p:nvSpPr>
        <p:spPr>
          <a:xfrm>
            <a:off x="5610246" y="5624375"/>
            <a:ext cx="84061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Crop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58050-CABE-4064-B159-FB7B1EAB23EF}"/>
              </a:ext>
            </a:extLst>
          </p:cNvPr>
          <p:cNvSpPr txBox="1"/>
          <p:nvPr/>
        </p:nvSpPr>
        <p:spPr>
          <a:xfrm>
            <a:off x="9755059" y="5852788"/>
            <a:ext cx="61747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Flip</a:t>
            </a:r>
            <a:endParaRPr lang="he-IL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32BF8-2BC4-43CC-B6D6-7F99BD2E71DD}"/>
              </a:ext>
            </a:extLst>
          </p:cNvPr>
          <p:cNvSpPr txBox="1"/>
          <p:nvPr/>
        </p:nvSpPr>
        <p:spPr>
          <a:xfrm>
            <a:off x="7628194" y="3872932"/>
            <a:ext cx="9316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Original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D0F6A9-238D-4E54-858F-8E0F553F4AC1}"/>
              </a:ext>
            </a:extLst>
          </p:cNvPr>
          <p:cNvCxnSpPr/>
          <p:nvPr/>
        </p:nvCxnSpPr>
        <p:spPr>
          <a:xfrm flipH="1">
            <a:off x="6242982" y="4311679"/>
            <a:ext cx="1155921" cy="64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D4B6BC-3FA0-48F4-891B-1EC9AF7536D2}"/>
              </a:ext>
            </a:extLst>
          </p:cNvPr>
          <p:cNvCxnSpPr/>
          <p:nvPr/>
        </p:nvCxnSpPr>
        <p:spPr>
          <a:xfrm>
            <a:off x="8789151" y="4311679"/>
            <a:ext cx="579523" cy="33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663374-3C1E-42ED-9CFB-E28D47A7A3D3}"/>
              </a:ext>
            </a:extLst>
          </p:cNvPr>
          <p:cNvCxnSpPr>
            <a:stCxn id="6" idx="2"/>
            <a:endCxn id="5" idx="1"/>
          </p:cNvCxnSpPr>
          <p:nvPr/>
        </p:nvCxnSpPr>
        <p:spPr>
          <a:xfrm flipH="1">
            <a:off x="8033051" y="4311679"/>
            <a:ext cx="60976" cy="5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5F54-55A1-4B5E-AAC3-132A211E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Method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A4CA-DA97-47D0-BE64-B3B036E8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7729"/>
            <a:ext cx="7729728" cy="3101983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>
                <a:solidFill>
                  <a:srgbClr val="1F1F1F"/>
                </a:solidFill>
              </a:rPr>
              <a:t>Pre-trained InceptionV3 (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Szegedy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al. 2015</a:t>
            </a:r>
            <a:r>
              <a:rPr lang="en-US" sz="2800" dirty="0">
                <a:solidFill>
                  <a:srgbClr val="1F1F1F"/>
                </a:solidFill>
              </a:rPr>
              <a:t>) </a:t>
            </a:r>
          </a:p>
          <a:p>
            <a:pPr lvl="1" algn="l" rtl="0"/>
            <a:r>
              <a:rPr lang="en-US" sz="2400" dirty="0"/>
              <a:t>ImageNet dataset </a:t>
            </a:r>
          </a:p>
          <a:p>
            <a:pPr algn="l" rtl="0"/>
            <a:r>
              <a:rPr lang="en-US" sz="2800" dirty="0">
                <a:solidFill>
                  <a:srgbClr val="1F1F1F"/>
                </a:solidFill>
              </a:rPr>
              <a:t>Transfer learning</a:t>
            </a:r>
          </a:p>
          <a:p>
            <a:pPr lvl="1" algn="l" rtl="0"/>
            <a:r>
              <a:rPr lang="en-US" sz="2400" dirty="0"/>
              <a:t>Architecture modification</a:t>
            </a:r>
          </a:p>
          <a:p>
            <a:pPr lvl="1" algn="l" rtl="0"/>
            <a:r>
              <a:rPr lang="en-US" sz="2400" dirty="0"/>
              <a:t>Fine tuning</a:t>
            </a:r>
          </a:p>
          <a:p>
            <a:pPr marL="0" indent="0" algn="l" rtl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1D289-3EA5-4569-B221-B37AB51B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9ED0-64C0-4BC2-954E-6122A1ADEC94}" type="slidenum">
              <a:rPr lang="he-IL" sz="1600" smtClean="0"/>
              <a:t>8</a:t>
            </a:fld>
            <a:endParaRPr lang="he-IL" sz="1600"/>
          </a:p>
        </p:txBody>
      </p:sp>
    </p:spTree>
    <p:extLst>
      <p:ext uri="{BB962C8B-B14F-4D97-AF65-F5344CB8AC3E}">
        <p14:creationId xmlns:p14="http://schemas.microsoft.com/office/powerpoint/2010/main" val="161450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8D192C1E-15A4-4AB7-B65E-B713A831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97" y="2458722"/>
            <a:ext cx="9905175" cy="389088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9B560-29DC-4527-8445-6637DE85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7259"/>
            <a:ext cx="7729728" cy="1188720"/>
          </a:xfrm>
        </p:spPr>
        <p:txBody>
          <a:bodyPr/>
          <a:lstStyle/>
          <a:p>
            <a:r>
              <a:rPr lang="en-US" dirty="0"/>
              <a:t>Transfer Learning</a:t>
            </a:r>
            <a:endParaRPr lang="he-IL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A8A6916-F19B-42AD-9CF8-E37DFF55C993}"/>
              </a:ext>
            </a:extLst>
          </p:cNvPr>
          <p:cNvSpPr/>
          <p:nvPr/>
        </p:nvSpPr>
        <p:spPr>
          <a:xfrm rot="5400000">
            <a:off x="5679099" y="-991808"/>
            <a:ext cx="476395" cy="6612890"/>
          </a:xfrm>
          <a:prstGeom prst="leftBrace">
            <a:avLst>
              <a:gd name="adj1" fmla="val 8333"/>
              <a:gd name="adj2" fmla="val 498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72651-91F1-4001-8911-29CE8DB0113B}"/>
              </a:ext>
            </a:extLst>
          </p:cNvPr>
          <p:cNvSpPr txBox="1"/>
          <p:nvPr/>
        </p:nvSpPr>
        <p:spPr>
          <a:xfrm>
            <a:off x="4935008" y="1643018"/>
            <a:ext cx="19645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InceptionV3 model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6A96C-2879-4E77-84CE-253F929A6AFA}"/>
              </a:ext>
            </a:extLst>
          </p:cNvPr>
          <p:cNvSpPr txBox="1"/>
          <p:nvPr/>
        </p:nvSpPr>
        <p:spPr>
          <a:xfrm>
            <a:off x="1290131" y="3683355"/>
            <a:ext cx="15252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200" dirty="0"/>
              <a:t>ImageNet Database</a:t>
            </a:r>
            <a:endParaRPr lang="he-IL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91172-A961-4E6B-8F8D-F2045A9499D2}"/>
              </a:ext>
            </a:extLst>
          </p:cNvPr>
          <p:cNvSpPr txBox="1"/>
          <p:nvPr/>
        </p:nvSpPr>
        <p:spPr>
          <a:xfrm flipH="1">
            <a:off x="8881715" y="2658979"/>
            <a:ext cx="166034" cy="7700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A21CE-66E0-4B82-AA97-D988297816BD}"/>
              </a:ext>
            </a:extLst>
          </p:cNvPr>
          <p:cNvSpPr txBox="1"/>
          <p:nvPr/>
        </p:nvSpPr>
        <p:spPr>
          <a:xfrm>
            <a:off x="8217568" y="2671010"/>
            <a:ext cx="315229" cy="7700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901B6F-BCDA-4548-96F4-ABD8F2EE25EF}"/>
              </a:ext>
            </a:extLst>
          </p:cNvPr>
          <p:cNvGrpSpPr/>
          <p:nvPr/>
        </p:nvGrpSpPr>
        <p:grpSpPr>
          <a:xfrm>
            <a:off x="1177976" y="4884821"/>
            <a:ext cx="1817885" cy="1489155"/>
            <a:chOff x="1452435" y="4743520"/>
            <a:chExt cx="1910026" cy="16328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F49C2A-A657-404A-B05B-BEBAF2FBC91D}"/>
                </a:ext>
              </a:extLst>
            </p:cNvPr>
            <p:cNvSpPr txBox="1"/>
            <p:nvPr/>
          </p:nvSpPr>
          <p:spPr>
            <a:xfrm>
              <a:off x="1452435" y="6072607"/>
              <a:ext cx="1910026" cy="3037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r>
                <a:rPr lang="en-US" sz="1200" dirty="0"/>
                <a:t>Tomato plants database</a:t>
              </a:r>
              <a:endParaRPr lang="he-IL" sz="1200" dirty="0"/>
            </a:p>
          </p:txBody>
        </p:sp>
        <p:pic>
          <p:nvPicPr>
            <p:cNvPr id="20" name="Picture 19" descr="A collage of different plants&#10;&#10;Description automatically generated with low confidence">
              <a:extLst>
                <a:ext uri="{FF2B5EF4-FFF2-40B4-BE49-F238E27FC236}">
                  <a16:creationId xmlns:a16="http://schemas.microsoft.com/office/drawing/2014/main" id="{9099FDB6-B0C2-4D92-B8DF-15315AD99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435" y="4743520"/>
              <a:ext cx="1308183" cy="1326838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7E61B8D-BB0A-4E5D-8AA2-EB96D05B5B21}"/>
              </a:ext>
            </a:extLst>
          </p:cNvPr>
          <p:cNvSpPr/>
          <p:nvPr/>
        </p:nvSpPr>
        <p:spPr>
          <a:xfrm>
            <a:off x="9360568" y="4827091"/>
            <a:ext cx="1676718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3010C0-C12B-40CD-932C-4D6FE7AD53AF}"/>
              </a:ext>
            </a:extLst>
          </p:cNvPr>
          <p:cNvSpPr/>
          <p:nvPr/>
        </p:nvSpPr>
        <p:spPr>
          <a:xfrm>
            <a:off x="9726648" y="5035220"/>
            <a:ext cx="1275347" cy="950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Healthy/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</a:t>
            </a:r>
            <a:endParaRPr lang="he-IL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C091C5-A741-47D2-9D6E-9E7C76557F6A}"/>
              </a:ext>
            </a:extLst>
          </p:cNvPr>
          <p:cNvCxnSpPr>
            <a:cxnSpLocks/>
          </p:cNvCxnSpPr>
          <p:nvPr/>
        </p:nvCxnSpPr>
        <p:spPr>
          <a:xfrm>
            <a:off x="9360568" y="5510462"/>
            <a:ext cx="36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F154686-2B32-43E8-B9E6-7836C90AF88E}"/>
              </a:ext>
            </a:extLst>
          </p:cNvPr>
          <p:cNvSpPr/>
          <p:nvPr/>
        </p:nvSpPr>
        <p:spPr>
          <a:xfrm>
            <a:off x="6887553" y="5047252"/>
            <a:ext cx="884847" cy="28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586788-E18A-4761-9D6B-86BB115D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522" y="6235476"/>
            <a:ext cx="365760" cy="365760"/>
          </a:xfrm>
        </p:spPr>
        <p:txBody>
          <a:bodyPr/>
          <a:lstStyle/>
          <a:p>
            <a:fld id="{3F589ED0-64C0-4BC2-954E-6122A1ADEC94}" type="slidenum">
              <a:rPr lang="he-IL" sz="1600" smtClean="0"/>
              <a:t>9</a:t>
            </a:fld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4804085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555</Words>
  <Application>Microsoft Office PowerPoint</Application>
  <PresentationFormat>מסך רחב</PresentationFormat>
  <Paragraphs>152</Paragraphs>
  <Slides>14</Slides>
  <Notes>13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Arial</vt:lpstr>
      <vt:lpstr>Calibri</vt:lpstr>
      <vt:lpstr>CMBX12</vt:lpstr>
      <vt:lpstr>Gill Sans MT</vt:lpstr>
      <vt:lpstr>Helvetica</vt:lpstr>
      <vt:lpstr>Parcel</vt:lpstr>
      <vt:lpstr>TYLCV IDENTIFICATION in Tomato Plant Images using Transfer Learning and INCEPTIONV3</vt:lpstr>
      <vt:lpstr>introduction</vt:lpstr>
      <vt:lpstr>TYLCV</vt:lpstr>
      <vt:lpstr>Problem Presentation</vt:lpstr>
      <vt:lpstr>Related Work</vt:lpstr>
      <vt:lpstr>Dataset</vt:lpstr>
      <vt:lpstr>Preprocessing</vt:lpstr>
      <vt:lpstr>Novel Method</vt:lpstr>
      <vt:lpstr>Transfer Learning</vt:lpstr>
      <vt:lpstr>Experiments</vt:lpstr>
      <vt:lpstr>User Study</vt:lpstr>
      <vt:lpstr>Conclusions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Recognition in Tomato Plant Images using Transfer Learning and INCEPTIONV3</dc:title>
  <dc:creator>Amit</dc:creator>
  <cp:lastModifiedBy>Amir Gabai</cp:lastModifiedBy>
  <cp:revision>51</cp:revision>
  <dcterms:created xsi:type="dcterms:W3CDTF">2021-01-24T16:58:59Z</dcterms:created>
  <dcterms:modified xsi:type="dcterms:W3CDTF">2021-01-26T18:12:24Z</dcterms:modified>
</cp:coreProperties>
</file>