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60" r:id="rId3"/>
    <p:sldId id="259" r:id="rId4"/>
    <p:sldId id="257" r:id="rId5"/>
    <p:sldId id="258" r:id="rId6"/>
    <p:sldId id="261" r:id="rId7"/>
    <p:sldId id="273" r:id="rId8"/>
    <p:sldId id="264" r:id="rId9"/>
    <p:sldId id="265" r:id="rId10"/>
    <p:sldId id="262" r:id="rId11"/>
    <p:sldId id="268" r:id="rId12"/>
    <p:sldId id="266" r:id="rId13"/>
    <p:sldId id="267" r:id="rId14"/>
    <p:sldId id="272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77" d="100"/>
          <a:sy n="77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043C5-5620-4BCB-8638-BB56609F3F86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09C8E-8DA7-49E1-999B-CE841B66A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24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3356992"/>
            <a:ext cx="7011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DBFree-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阿里数据库自动化运维平台</a:t>
            </a:r>
            <a:endParaRPr lang="zh-CN" altLang="en-US" sz="3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0012" y="4581128"/>
            <a:ext cx="2564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旭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Alibaba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2013-12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548680"/>
            <a:ext cx="8517632" cy="5328592"/>
          </a:xfrm>
        </p:spPr>
        <p:txBody>
          <a:bodyPr>
            <a:normAutofit/>
          </a:bodyPr>
          <a:lstStyle/>
          <a:p>
            <a:pPr marL="914400" lvl="1" indent="-514350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场景三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（添加备库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主机实例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备份恢复备库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TDDL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配置添加新备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TDDL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均衡读流量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场景四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（主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备实例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迁移）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备份恢复新主备库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DB+TDDL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切换到新主备库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老主备库实例下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线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5940152" y="548680"/>
            <a:ext cx="86409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940152" y="1988840"/>
            <a:ext cx="864096" cy="79208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7884368" y="548680"/>
            <a:ext cx="86409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>
            <a:stCxn id="5" idx="1"/>
            <a:endCxn id="4" idx="3"/>
          </p:cNvCxnSpPr>
          <p:nvPr/>
        </p:nvCxnSpPr>
        <p:spPr>
          <a:xfrm flipV="1">
            <a:off x="6372200" y="1628800"/>
            <a:ext cx="0" cy="36004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44616" y="3068960"/>
            <a:ext cx="3419872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磁盘 8"/>
          <p:cNvSpPr/>
          <p:nvPr/>
        </p:nvSpPr>
        <p:spPr>
          <a:xfrm>
            <a:off x="5904656" y="3501008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7848872" y="3501008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接箭头连接符 10"/>
          <p:cNvCxnSpPr>
            <a:stCxn id="9" idx="4"/>
            <a:endCxn id="10" idx="2"/>
          </p:cNvCxnSpPr>
          <p:nvPr/>
        </p:nvCxnSpPr>
        <p:spPr>
          <a:xfrm>
            <a:off x="6768752" y="4005064"/>
            <a:ext cx="10801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磁盘 11"/>
          <p:cNvSpPr/>
          <p:nvPr/>
        </p:nvSpPr>
        <p:spPr>
          <a:xfrm>
            <a:off x="7920880" y="4869160"/>
            <a:ext cx="864096" cy="10081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5904656" y="4869160"/>
            <a:ext cx="864096" cy="10081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12" idx="2"/>
            <a:endCxn id="13" idx="4"/>
          </p:cNvCxnSpPr>
          <p:nvPr/>
        </p:nvCxnSpPr>
        <p:spPr>
          <a:xfrm flipH="1">
            <a:off x="6768752" y="5373216"/>
            <a:ext cx="115212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1"/>
            <a:endCxn id="9" idx="3"/>
          </p:cNvCxnSpPr>
          <p:nvPr/>
        </p:nvCxnSpPr>
        <p:spPr>
          <a:xfrm flipV="1">
            <a:off x="6336704" y="4509120"/>
            <a:ext cx="0" cy="36004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44616" y="31409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on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68752" y="4157464"/>
            <a:ext cx="10801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0720" y="4509120"/>
            <a:ext cx="0" cy="360040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768752" y="5229200"/>
            <a:ext cx="115212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80112" y="58772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off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16824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下线</a:t>
            </a:r>
            <a:endParaRPr lang="zh-CN" altLang="en-US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804248" y="1116360"/>
            <a:ext cx="10801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804248" y="1268760"/>
            <a:ext cx="10801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  <p:bldP spid="13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7200" y="703237"/>
            <a:ext cx="8229600" cy="4525963"/>
          </a:xfrm>
        </p:spPr>
        <p:txBody>
          <a:bodyPr>
            <a:normAutofit/>
          </a:bodyPr>
          <a:lstStyle/>
          <a:p>
            <a:pPr marL="914400" lvl="1" indent="-51435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场景五（实例下线）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50000"/>
              </a:lnSpc>
              <a:buNone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场景六（实例分库拆分迁移）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实例资源申请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备份恢复新拆分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的主备库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新拆分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DB+TDDL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切换到新主备库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老拆分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场景七（愚公数据迁移）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4499992" y="620688"/>
            <a:ext cx="2016224" cy="2088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7596336" y="980728"/>
            <a:ext cx="1368152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516216" y="1916832"/>
            <a:ext cx="10801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553127" y="1628800"/>
            <a:ext cx="10801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80012" y="1484784"/>
            <a:ext cx="61206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24128" y="1484784"/>
            <a:ext cx="61206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80012" y="1988840"/>
            <a:ext cx="6120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24128" y="1988840"/>
            <a:ext cx="6120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DB4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7740352" y="4545124"/>
            <a:ext cx="1224136" cy="13321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4499992" y="4185084"/>
            <a:ext cx="2016224" cy="205222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12" idx="2"/>
            <a:endCxn id="13" idx="4"/>
          </p:cNvCxnSpPr>
          <p:nvPr/>
        </p:nvCxnSpPr>
        <p:spPr>
          <a:xfrm flipH="1">
            <a:off x="6516216" y="5211198"/>
            <a:ext cx="1224136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1"/>
            <a:endCxn id="4" idx="3"/>
          </p:cNvCxnSpPr>
          <p:nvPr/>
        </p:nvCxnSpPr>
        <p:spPr>
          <a:xfrm flipV="1">
            <a:off x="5508104" y="2708920"/>
            <a:ext cx="0" cy="147616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644008" y="5013176"/>
            <a:ext cx="61206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88124" y="5013176"/>
            <a:ext cx="61206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44008" y="5517232"/>
            <a:ext cx="6120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88124" y="5517232"/>
            <a:ext cx="6120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DB4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4008" y="1886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on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588224" y="5013176"/>
            <a:ext cx="115212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8024" y="62280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off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27809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off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4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实现自动化过程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运维变更抽象模块化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资源上下线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备份恢复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数据迁移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HA</a:t>
            </a: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外部系统接口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环境标准统一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监控、基础运维脚本等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流程标准化、模块组合自动化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9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平台架构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47260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WEB Server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前台：自动化任务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在线分析诊断和服务器性能指标水位展现等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后台：提供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后台调度运行系统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任务控制中心调度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agent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底层功能模块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负责原子性功能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：资源分配、备份恢复、数据迁移、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、外部接口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基础服务组件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puppet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发布中心、备份中心、监控元数据中心、容灾控制中心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agent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stargate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性能采集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agent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dbagent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异常容灾切换   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ADHA </a:t>
            </a: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9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/>
          <p:cNvSpPr/>
          <p:nvPr/>
        </p:nvSpPr>
        <p:spPr>
          <a:xfrm>
            <a:off x="106175" y="39185"/>
            <a:ext cx="8624131" cy="10229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493386" y="1494166"/>
            <a:ext cx="4886926" cy="10218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23528" y="2862317"/>
            <a:ext cx="1728192" cy="367240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555776" y="2862318"/>
            <a:ext cx="1728192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lvl="1" algn="ctr"/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</a:t>
            </a: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algn="ctr"/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调度控制中心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62500" y="198022"/>
            <a:ext cx="1709500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任务服务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>
            <a:endCxn id="7" idx="1"/>
          </p:cNvCxnSpPr>
          <p:nvPr/>
        </p:nvCxnSpPr>
        <p:spPr>
          <a:xfrm>
            <a:off x="3393486" y="918102"/>
            <a:ext cx="0" cy="6620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磁盘 6"/>
          <p:cNvSpPr/>
          <p:nvPr/>
        </p:nvSpPr>
        <p:spPr>
          <a:xfrm>
            <a:off x="2781418" y="1580126"/>
            <a:ext cx="1224136" cy="64807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971600" y="198022"/>
            <a:ext cx="1656184" cy="7200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9552" y="3366373"/>
            <a:ext cx="126014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资源分配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39552" y="3978441"/>
            <a:ext cx="126014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外部接口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39552" y="4590509"/>
            <a:ext cx="126014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数据迁移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539552" y="5202577"/>
            <a:ext cx="126014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39552" y="5814645"/>
            <a:ext cx="126014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备份</a:t>
            </a:r>
            <a:r>
              <a:rPr lang="zh-CN" altLang="en-US" dirty="0" smtClean="0"/>
              <a:t>恢复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3528" y="2925033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底层功能模块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4572000" y="3096344"/>
            <a:ext cx="1790456" cy="3645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78159" y="324036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966266" y="3078342"/>
            <a:ext cx="1710190" cy="3645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46411" y="322235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62847" y="2812957"/>
            <a:ext cx="5854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555776" y="6102678"/>
            <a:ext cx="1728192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备份中心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555776" y="4544235"/>
            <a:ext cx="1728192" cy="6223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puppet</a:t>
            </a: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发布中心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96201" y="1808754"/>
            <a:ext cx="134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元数据中心</a:t>
            </a:r>
          </a:p>
        </p:txBody>
      </p:sp>
      <p:sp>
        <p:nvSpPr>
          <p:cNvPr id="54" name="流程图: 磁盘 53"/>
          <p:cNvSpPr/>
          <p:nvPr/>
        </p:nvSpPr>
        <p:spPr>
          <a:xfrm>
            <a:off x="5445714" y="1566174"/>
            <a:ext cx="1224136" cy="64807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4932040" y="198022"/>
            <a:ext cx="1709500" cy="7200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在线分析诊断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876256" y="198022"/>
            <a:ext cx="1709500" cy="7200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性能指标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水位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展现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流程图: 磁盘 62"/>
          <p:cNvSpPr/>
          <p:nvPr/>
        </p:nvSpPr>
        <p:spPr>
          <a:xfrm>
            <a:off x="5653227" y="1679703"/>
            <a:ext cx="1224136" cy="64807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6" name="流程图: 磁盘 55"/>
          <p:cNvSpPr/>
          <p:nvPr/>
        </p:nvSpPr>
        <p:spPr>
          <a:xfrm>
            <a:off x="5877762" y="1782198"/>
            <a:ext cx="1224136" cy="64807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元数据</a:t>
            </a:r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86101" y="198022"/>
            <a:ext cx="885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</a:p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接箭头连接符 94"/>
          <p:cNvCxnSpPr>
            <a:stCxn id="50" idx="3"/>
            <a:endCxn id="62" idx="1"/>
          </p:cNvCxnSpPr>
          <p:nvPr/>
        </p:nvCxnSpPr>
        <p:spPr>
          <a:xfrm flipV="1">
            <a:off x="4283968" y="6336704"/>
            <a:ext cx="576064" cy="1800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4680012" y="3654406"/>
            <a:ext cx="3852428" cy="7087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860032" y="3762418"/>
            <a:ext cx="1260140" cy="5400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stargate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7128284" y="3744416"/>
            <a:ext cx="1260140" cy="5400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stargate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680012" y="4457818"/>
            <a:ext cx="3852428" cy="7087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860032" y="4554506"/>
            <a:ext cx="1260140" cy="5400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dbagent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7128284" y="4536504"/>
            <a:ext cx="1260140" cy="5400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dbagent</a:t>
            </a:r>
            <a:endParaRPr lang="zh-CN" altLang="en-US" dirty="0"/>
          </a:p>
        </p:txBody>
      </p:sp>
      <p:cxnSp>
        <p:nvCxnSpPr>
          <p:cNvPr id="5" name="肘形连接符 4"/>
          <p:cNvCxnSpPr>
            <a:stCxn id="43" idx="3"/>
            <a:endCxn id="56" idx="3"/>
          </p:cNvCxnSpPr>
          <p:nvPr/>
        </p:nvCxnSpPr>
        <p:spPr>
          <a:xfrm flipH="1" flipV="1">
            <a:off x="6489830" y="2430270"/>
            <a:ext cx="1898594" cy="2376264"/>
          </a:xfrm>
          <a:prstGeom prst="bentConnector4">
            <a:avLst>
              <a:gd name="adj1" fmla="val -32107"/>
              <a:gd name="adj2" fmla="val 87749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680012" y="5238582"/>
            <a:ext cx="3852428" cy="7087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860032" y="5328592"/>
            <a:ext cx="1260140" cy="5400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ADHA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7128284" y="5310590"/>
            <a:ext cx="1260140" cy="5400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ADHA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4346623" y="3762418"/>
            <a:ext cx="297385" cy="218210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4860032" y="6066674"/>
            <a:ext cx="1260140" cy="54006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7164288" y="6030670"/>
            <a:ext cx="1260140" cy="54006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2555776" y="5382598"/>
            <a:ext cx="1728192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容灾控制中心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9" name="直接箭头连接符 68"/>
          <p:cNvCxnSpPr>
            <a:stCxn id="68" idx="3"/>
          </p:cNvCxnSpPr>
          <p:nvPr/>
        </p:nvCxnSpPr>
        <p:spPr>
          <a:xfrm flipV="1">
            <a:off x="4283968" y="5616624"/>
            <a:ext cx="576064" cy="1800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0" idx="1"/>
            <a:endCxn id="31" idx="3"/>
          </p:cNvCxnSpPr>
          <p:nvPr/>
        </p:nvCxnSpPr>
        <p:spPr>
          <a:xfrm rot="10800000">
            <a:off x="1799692" y="6084676"/>
            <a:ext cx="756084" cy="270031"/>
          </a:xfrm>
          <a:prstGeom prst="bentConnector3">
            <a:avLst>
              <a:gd name="adj1" fmla="val 27828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36" idx="1"/>
          </p:cNvCxnSpPr>
          <p:nvPr/>
        </p:nvCxnSpPr>
        <p:spPr>
          <a:xfrm>
            <a:off x="2062122" y="4032448"/>
            <a:ext cx="279791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大括号 39"/>
          <p:cNvSpPr/>
          <p:nvPr/>
        </p:nvSpPr>
        <p:spPr>
          <a:xfrm>
            <a:off x="2062122" y="3380076"/>
            <a:ext cx="277630" cy="3010633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肘形连接符 77"/>
          <p:cNvCxnSpPr>
            <a:stCxn id="24" idx="2"/>
            <a:endCxn id="32" idx="0"/>
          </p:cNvCxnSpPr>
          <p:nvPr/>
        </p:nvCxnSpPr>
        <p:spPr>
          <a:xfrm rot="5400000">
            <a:off x="521551" y="1584175"/>
            <a:ext cx="1944215" cy="612068"/>
          </a:xfrm>
          <a:prstGeom prst="bentConnector3">
            <a:avLst>
              <a:gd name="adj1" fmla="val 55487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24" idx="2"/>
            <a:endCxn id="51" idx="1"/>
          </p:cNvCxnSpPr>
          <p:nvPr/>
        </p:nvCxnSpPr>
        <p:spPr>
          <a:xfrm rot="16200000" flipH="1">
            <a:off x="1603053" y="1114741"/>
            <a:ext cx="1086972" cy="693694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3419872" y="2214246"/>
            <a:ext cx="0" cy="6620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2" idx="3"/>
            <a:endCxn id="36" idx="0"/>
          </p:cNvCxnSpPr>
          <p:nvPr/>
        </p:nvCxnSpPr>
        <p:spPr>
          <a:xfrm>
            <a:off x="4283968" y="3186354"/>
            <a:ext cx="1206134" cy="57606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940152" y="904150"/>
            <a:ext cx="0" cy="66202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61" idx="2"/>
            <a:endCxn id="54" idx="1"/>
          </p:cNvCxnSpPr>
          <p:nvPr/>
        </p:nvCxnSpPr>
        <p:spPr>
          <a:xfrm rot="5400000">
            <a:off x="6570358" y="405526"/>
            <a:ext cx="648072" cy="1673224"/>
          </a:xfrm>
          <a:prstGeom prst="bentConnector3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平台使用情况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48574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下半年数据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36567"/>
              </p:ext>
            </p:extLst>
          </p:nvPr>
        </p:nvGraphicFramePr>
        <p:xfrm>
          <a:off x="780256" y="2167880"/>
          <a:ext cx="6096000" cy="347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1919536"/>
              </a:tblGrid>
              <a:tr h="497051">
                <a:tc>
                  <a:txBody>
                    <a:bodyPr/>
                    <a:lstStyle/>
                    <a:p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类型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能力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97051"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资源实例分配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5000 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次以上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97051"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实例操作（扩容、拆分、下线等）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5000 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次以上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97051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ADHA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机房异常容灾演练（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分钟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1000+ 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机器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97051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puppet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分钟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资源部署初始化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500+ 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机器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97051"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双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 </a:t>
                      </a: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一周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扩容完成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1000+ 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机器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97051"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双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en-US" altLang="zh-CN" sz="20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20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活动结束</a:t>
                      </a:r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一天</a:t>
                      </a:r>
                      <a:r>
                        <a:rPr lang="zh-CN" altLang="en-US" sz="20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下线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400+ 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机器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82296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85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052736"/>
            <a:ext cx="843528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年加入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阿里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负责阿里广告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CRM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、商品、社区等业务线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经历阿里去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，推动广告、商品等业务从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的转变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orzdba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orztop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工具的开发维护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者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微博：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Orz_dba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目前关注数据库自动化运维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平台功能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资源管理分配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在线扩容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实现自动化过程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平台架构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平台使用情况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423317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Oracle -&gt; 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运维方式的转变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飞速发展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每年双十一、双十二活动都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要兴奋一下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02239"/>
              </p:ext>
            </p:extLst>
          </p:nvPr>
        </p:nvGraphicFramePr>
        <p:xfrm>
          <a:off x="971600" y="2177521"/>
          <a:ext cx="7056783" cy="248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61"/>
                <a:gridCol w="2352261"/>
                <a:gridCol w="2352261"/>
              </a:tblGrid>
              <a:tr h="40622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Oracle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MySQL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504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小型机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存储 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PC Server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软硬件成本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2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管理方式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集中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分散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2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实例数量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少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多</a:t>
                      </a:r>
                      <a:endParaRPr lang="zh-CN" altLang="en-US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2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集群运维复杂度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服务器集群规模化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常见的日常实例运维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业务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项目资源分配和环境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初始化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主机硬件问题、过保下线、机房迁移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业务大促（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1111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1212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）扩容支持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活动后，低水位机器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收缩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合并，多实例共用，实例迁移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–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重启，减少分配的实例资源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981200" y="1156102"/>
            <a:ext cx="6839272" cy="3456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54968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扩容流程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25144"/>
            <a:ext cx="8964488" cy="1612776"/>
          </a:xfrm>
        </p:spPr>
        <p:txBody>
          <a:bodyPr/>
          <a:lstStyle/>
          <a:p>
            <a:pPr lvl="1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次扩容需要至少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进行至少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个环节的沟通，低效。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扩容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变更繁琐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，人工操作易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出错，耗时耗力。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1568" y="164976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43200" y="164976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DBA1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1540768" y="1878360"/>
            <a:ext cx="12024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157356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资源申请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105400" y="164976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  <a:endCxn id="8" idx="1"/>
          </p:cNvCxnSpPr>
          <p:nvPr/>
        </p:nvCxnSpPr>
        <p:spPr>
          <a:xfrm>
            <a:off x="4114800" y="1878360"/>
            <a:ext cx="990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65848" y="1268760"/>
            <a:ext cx="83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资源分配环境部署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39000" y="164976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8" idx="3"/>
            <a:endCxn id="11" idx="1"/>
          </p:cNvCxnSpPr>
          <p:nvPr/>
        </p:nvCxnSpPr>
        <p:spPr>
          <a:xfrm>
            <a:off x="6324600" y="187836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000" y="126876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扩容备份恢复申请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315200" y="3695164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1" idx="2"/>
            <a:endCxn id="14" idx="0"/>
          </p:cNvCxnSpPr>
          <p:nvPr/>
        </p:nvCxnSpPr>
        <p:spPr>
          <a:xfrm>
            <a:off x="7924800" y="2106960"/>
            <a:ext cx="0" cy="15882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1400" y="26996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完成验收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1"/>
            <a:endCxn id="18" idx="3"/>
          </p:cNvCxnSpPr>
          <p:nvPr/>
        </p:nvCxnSpPr>
        <p:spPr>
          <a:xfrm flipH="1">
            <a:off x="5105400" y="3923764"/>
            <a:ext cx="2209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733800" y="3695164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0" y="35544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、线上扩容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39237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、下线老实例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1"/>
            <a:endCxn id="23" idx="6"/>
          </p:cNvCxnSpPr>
          <p:nvPr/>
        </p:nvCxnSpPr>
        <p:spPr>
          <a:xfrm flipH="1">
            <a:off x="1403648" y="3923764"/>
            <a:ext cx="23301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83768" y="3582233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资源回收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67544" y="3618964"/>
            <a:ext cx="93610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79512" y="2755776"/>
            <a:ext cx="1513656" cy="457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DBFree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4" idx="2"/>
            <a:endCxn id="26" idx="0"/>
          </p:cNvCxnSpPr>
          <p:nvPr/>
        </p:nvCxnSpPr>
        <p:spPr>
          <a:xfrm>
            <a:off x="931168" y="2106960"/>
            <a:ext cx="5172" cy="6488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3" idx="0"/>
          </p:cNvCxnSpPr>
          <p:nvPr/>
        </p:nvCxnSpPr>
        <p:spPr>
          <a:xfrm flipH="1">
            <a:off x="935596" y="3212976"/>
            <a:ext cx="744" cy="4059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6320" y="2267580"/>
            <a:ext cx="133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 任务</a:t>
            </a:r>
            <a:endParaRPr lang="zh-CN" altLang="en-US" dirty="0"/>
          </a:p>
        </p:txBody>
      </p:sp>
      <p:sp>
        <p:nvSpPr>
          <p:cNvPr id="46" name="左大括号 45"/>
          <p:cNvSpPr/>
          <p:nvPr/>
        </p:nvSpPr>
        <p:spPr>
          <a:xfrm>
            <a:off x="1763688" y="1196752"/>
            <a:ext cx="350519" cy="3415734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6444208" y="116632"/>
            <a:ext cx="2376264" cy="2160240"/>
          </a:xfrm>
          <a:prstGeom prst="wedgeRoundRectCallout">
            <a:avLst>
              <a:gd name="adj1" fmla="val -66575"/>
              <a:gd name="adj2" fmla="val -401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规模大了，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还靠谱么？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87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6" grpId="0" animBg="1"/>
      <p:bldP spid="45" grpId="0"/>
      <p:bldP spid="46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平台功能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980728"/>
            <a:ext cx="8229600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资源管理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部署、监控、分配、回收下线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在线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扩容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替换主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备库、添加备库、主备库实例迁移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下线、拆分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数据迁移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备份恢复管理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异常容灾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ADHA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诊断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异常性能诊断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水位分析监控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2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485740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资源池分组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资源初始化部署（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puppet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环境初始化、部署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crontab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定时调度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模块脚本同步推送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ADHA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dbagent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stargate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等基础服务软件安装升级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资源监控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dbagent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定时采集软硬件信息将元数据中心汇报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监控中心分析资源水位，异常告警，进行相应诊断任务处理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资源自动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如何才能合理重复利用资源？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资源回收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下线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资源管理分配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3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pPr algn="ctr"/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实例基本操作方式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5688632"/>
          </a:xfrm>
        </p:spPr>
        <p:txBody>
          <a:bodyPr>
            <a:normAutofit/>
          </a:bodyPr>
          <a:lstStyle/>
          <a:p>
            <a:pPr marL="914400" lvl="1" indent="-514350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一（替换备库实例）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主机新实例资源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备份恢复新备库，无延时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替换备库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TDDL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线老备库实例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场景二（替换主库实例）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主机新实例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资源分配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备份恢复新备库，无延时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老的主备实例切换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替换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TDDL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线老主库实例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96336" y="1052736"/>
            <a:ext cx="144016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68344" y="6206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下线</a:t>
            </a:r>
            <a:endParaRPr lang="zh-CN" altLang="en-US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5940152" y="1196752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7884368" y="1196752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>
            <a:stCxn id="6" idx="4"/>
            <a:endCxn id="7" idx="2"/>
          </p:cNvCxnSpPr>
          <p:nvPr/>
        </p:nvCxnSpPr>
        <p:spPr>
          <a:xfrm>
            <a:off x="6804248" y="1700808"/>
            <a:ext cx="10801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804248" y="1853208"/>
            <a:ext cx="10801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/>
          <p:cNvSpPr/>
          <p:nvPr/>
        </p:nvSpPr>
        <p:spPr>
          <a:xfrm>
            <a:off x="5940152" y="2636912"/>
            <a:ext cx="864096" cy="79208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接箭头连接符 10"/>
          <p:cNvCxnSpPr>
            <a:stCxn id="10" idx="1"/>
            <a:endCxn id="6" idx="3"/>
          </p:cNvCxnSpPr>
          <p:nvPr/>
        </p:nvCxnSpPr>
        <p:spPr>
          <a:xfrm flipV="1">
            <a:off x="6372200" y="2204864"/>
            <a:ext cx="0" cy="43204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516216" y="2204864"/>
            <a:ext cx="0" cy="4320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652120" y="4086364"/>
            <a:ext cx="1440160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46624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下线</a:t>
            </a:r>
            <a:endParaRPr lang="zh-CN" altLang="en-US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5940152" y="4302388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7884368" y="4302388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箭头连接符 16"/>
          <p:cNvCxnSpPr>
            <a:stCxn id="15" idx="4"/>
            <a:endCxn id="16" idx="2"/>
          </p:cNvCxnSpPr>
          <p:nvPr/>
        </p:nvCxnSpPr>
        <p:spPr>
          <a:xfrm>
            <a:off x="6804248" y="4806444"/>
            <a:ext cx="10801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804248" y="4958844"/>
            <a:ext cx="10801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磁盘 18"/>
          <p:cNvSpPr/>
          <p:nvPr/>
        </p:nvSpPr>
        <p:spPr>
          <a:xfrm>
            <a:off x="7924564" y="5706544"/>
            <a:ext cx="864096" cy="72008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直接箭头连接符 19"/>
          <p:cNvCxnSpPr>
            <a:stCxn id="19" idx="1"/>
            <a:endCxn id="25" idx="2"/>
          </p:cNvCxnSpPr>
          <p:nvPr/>
        </p:nvCxnSpPr>
        <p:spPr>
          <a:xfrm flipV="1">
            <a:off x="8356612" y="5319792"/>
            <a:ext cx="0" cy="386752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460432" y="5310500"/>
            <a:ext cx="0" cy="396044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6096" y="39237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on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2320" y="39237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off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0232" y="36264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主备实例切换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36768" y="4950460"/>
            <a:ext cx="6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M’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4560" y="4941168"/>
            <a:ext cx="6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334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3" grpId="0" animBg="1"/>
      <p:bldP spid="14" grpId="0"/>
      <p:bldP spid="19" grpId="0" animBg="1"/>
      <p:bldP spid="23" grpId="0"/>
      <p:bldP spid="24" grpId="0"/>
      <p:bldP spid="24" grpId="1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896</Words>
  <Application>Microsoft Office PowerPoint</Application>
  <PresentationFormat>全屏显示(4:3)</PresentationFormat>
  <Paragraphs>246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扩容流程</vt:lpstr>
      <vt:lpstr>PowerPoint 演示文稿</vt:lpstr>
      <vt:lpstr>PowerPoint 演示文稿</vt:lpstr>
      <vt:lpstr>实例基本操作方式</vt:lpstr>
      <vt:lpstr>PowerPoint 演示文稿</vt:lpstr>
      <vt:lpstr>PowerPoint 演示文稿</vt:lpstr>
      <vt:lpstr>实现自动化过程</vt:lpstr>
      <vt:lpstr>平台架构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Sky123.Org</cp:lastModifiedBy>
  <cp:revision>198</cp:revision>
  <dcterms:created xsi:type="dcterms:W3CDTF">2013-03-11T09:12:52Z</dcterms:created>
  <dcterms:modified xsi:type="dcterms:W3CDTF">2013-12-21T04:54:53Z</dcterms:modified>
</cp:coreProperties>
</file>