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318" r:id="rId5"/>
    <p:sldId id="291" r:id="rId6"/>
    <p:sldId id="317" r:id="rId7"/>
    <p:sldId id="332" r:id="rId8"/>
    <p:sldId id="323" r:id="rId9"/>
    <p:sldId id="324" r:id="rId10"/>
    <p:sldId id="305" r:id="rId11"/>
    <p:sldId id="306" r:id="rId12"/>
    <p:sldId id="320" r:id="rId13"/>
    <p:sldId id="327" r:id="rId14"/>
    <p:sldId id="325" r:id="rId15"/>
    <p:sldId id="308" r:id="rId16"/>
    <p:sldId id="300" r:id="rId17"/>
    <p:sldId id="321" r:id="rId18"/>
    <p:sldId id="302" r:id="rId19"/>
    <p:sldId id="311" r:id="rId20"/>
    <p:sldId id="31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B8CBA5-CAAD-4337-B6D1-0C7D225B07DE}">
          <p14:sldIdLst>
            <p14:sldId id="256"/>
            <p14:sldId id="257"/>
            <p14:sldId id="258"/>
            <p14:sldId id="318"/>
            <p14:sldId id="291"/>
            <p14:sldId id="317"/>
            <p14:sldId id="332"/>
            <p14:sldId id="323"/>
            <p14:sldId id="324"/>
            <p14:sldId id="305"/>
            <p14:sldId id="306"/>
            <p14:sldId id="320"/>
            <p14:sldId id="327"/>
            <p14:sldId id="325"/>
            <p14:sldId id="308"/>
            <p14:sldId id="300"/>
            <p14:sldId id="321"/>
            <p14:sldId id="302"/>
            <p14:sldId id="311"/>
            <p14:sldId id="3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374" autoAdjust="0"/>
  </p:normalViewPr>
  <p:slideViewPr>
    <p:cSldViewPr>
      <p:cViewPr varScale="1">
        <p:scale>
          <a:sx n="86" d="100"/>
          <a:sy n="86" d="100"/>
        </p:scale>
        <p:origin x="-23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FBF11-69FB-4533-BC67-BC7F3EA69C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A9EBEA-DA71-45EC-AE4C-EAD1FA067AF4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跨机分库分表</a:t>
          </a:r>
          <a:endParaRPr lang="zh-CN" altLang="en-US" dirty="0"/>
        </a:p>
      </dgm:t>
    </dgm:pt>
    <dgm:pt modelId="{F8A12B57-6A08-4AB4-8934-3673B05DEDDE}" type="parTrans" cxnId="{0C5E59BC-36A7-459C-8358-F79C04BFAB1C}">
      <dgm:prSet/>
      <dgm:spPr/>
      <dgm:t>
        <a:bodyPr/>
        <a:lstStyle/>
        <a:p>
          <a:endParaRPr lang="zh-CN" altLang="en-US"/>
        </a:p>
      </dgm:t>
    </dgm:pt>
    <dgm:pt modelId="{C3C0AE3C-8F88-4CF8-ACA3-799290FB04EF}" type="sibTrans" cxnId="{0C5E59BC-36A7-459C-8358-F79C04BFAB1C}">
      <dgm:prSet/>
      <dgm:spPr/>
      <dgm:t>
        <a:bodyPr/>
        <a:lstStyle/>
        <a:p>
          <a:endParaRPr lang="zh-CN" altLang="en-US"/>
        </a:p>
      </dgm:t>
    </dgm:pt>
    <dgm:pt modelId="{A2B217AF-46A8-4956-B77F-7F24A0EAED57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c</a:t>
          </a:r>
          <a:r>
            <a:rPr lang="en-US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onsistent</a:t>
          </a:r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-</a:t>
          </a:r>
          <a:r>
            <a:rPr lang="en-US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hash </a:t>
          </a:r>
          <a:endParaRPr lang="zh-CN" altLang="en-US" sz="1400" strike="sngStrike" baseline="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381CDD5E-9A1A-40FB-A7F1-C42A14989071}" type="parTrans" cxnId="{A003DA69-7348-453F-BCA5-9A6BA6ECE20E}">
      <dgm:prSet/>
      <dgm:spPr/>
      <dgm:t>
        <a:bodyPr/>
        <a:lstStyle/>
        <a:p>
          <a:endParaRPr lang="zh-CN" altLang="en-US"/>
        </a:p>
      </dgm:t>
    </dgm:pt>
    <dgm:pt modelId="{57EB6D3F-7595-451D-B5EF-0DCCA82978FD}" type="sibTrans" cxnId="{A003DA69-7348-453F-BCA5-9A6BA6ECE20E}">
      <dgm:prSet/>
      <dgm:spPr/>
      <dgm:t>
        <a:bodyPr/>
        <a:lstStyle/>
        <a:p>
          <a:endParaRPr lang="zh-CN" altLang="en-US"/>
        </a:p>
      </dgm:t>
    </dgm:pt>
    <dgm:pt modelId="{FB4C0187-6833-406B-B9DD-8651C478E5E8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range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06B938B2-8638-4E47-A8CA-7A50CB131778}" type="parTrans" cxnId="{7056EDC4-5576-45AB-A03E-697CA9FF35E0}">
      <dgm:prSet/>
      <dgm:spPr/>
      <dgm:t>
        <a:bodyPr/>
        <a:lstStyle/>
        <a:p>
          <a:endParaRPr lang="zh-CN" altLang="en-US"/>
        </a:p>
      </dgm:t>
    </dgm:pt>
    <dgm:pt modelId="{002D50D9-E095-4AE5-B252-70D2A428E6C8}" type="sibTrans" cxnId="{7056EDC4-5576-45AB-A03E-697CA9FF35E0}">
      <dgm:prSet/>
      <dgm:spPr/>
      <dgm:t>
        <a:bodyPr/>
        <a:lstStyle/>
        <a:p>
          <a:endParaRPr lang="zh-CN" altLang="en-US"/>
        </a:p>
      </dgm:t>
    </dgm:pt>
    <dgm:pt modelId="{F877B4F4-90CB-4706-B62C-C31CBE98AD8D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DDL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E655C76F-DC7E-42CB-B487-6BC3F8EC5204}" type="parTrans" cxnId="{DBE69622-D07F-4759-A7E3-22F239F14AF1}">
      <dgm:prSet/>
      <dgm:spPr/>
      <dgm:t>
        <a:bodyPr/>
        <a:lstStyle/>
        <a:p>
          <a:endParaRPr lang="zh-CN" altLang="en-US"/>
        </a:p>
      </dgm:t>
    </dgm:pt>
    <dgm:pt modelId="{CE55131E-6BE4-49F1-8987-AA260D91DF40}" type="sibTrans" cxnId="{DBE69622-D07F-4759-A7E3-22F239F14AF1}">
      <dgm:prSet/>
      <dgm:spPr/>
      <dgm:t>
        <a:bodyPr/>
        <a:lstStyle/>
        <a:p>
          <a:endParaRPr lang="zh-CN" altLang="en-US"/>
        </a:p>
      </dgm:t>
    </dgm:pt>
    <dgm:pt modelId="{F298BD2F-D709-4967-9EE6-49446A787C31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在线数据扩展</a:t>
          </a:r>
          <a:r>
            <a:rPr lang="en-US" altLang="zh-CN" dirty="0" smtClean="0"/>
            <a:t>/</a:t>
          </a:r>
          <a:r>
            <a:rPr lang="zh-CN" altLang="en-US" dirty="0" smtClean="0"/>
            <a:t>自动迁移</a:t>
          </a:r>
          <a:endParaRPr lang="zh-CN" altLang="en-US" dirty="0"/>
        </a:p>
      </dgm:t>
    </dgm:pt>
    <dgm:pt modelId="{DE750AAD-233C-4D6F-865E-E6C2A2368F69}" type="parTrans" cxnId="{D7B6B7F1-83D1-4D36-B106-56F882B328EE}">
      <dgm:prSet/>
      <dgm:spPr/>
      <dgm:t>
        <a:bodyPr/>
        <a:lstStyle/>
        <a:p>
          <a:endParaRPr lang="zh-CN" altLang="en-US"/>
        </a:p>
      </dgm:t>
    </dgm:pt>
    <dgm:pt modelId="{61E066BF-6DCD-4D2F-B0D3-A6CF73FB923B}" type="sibTrans" cxnId="{D7B6B7F1-83D1-4D36-B106-56F882B328EE}">
      <dgm:prSet/>
      <dgm:spPr/>
      <dgm:t>
        <a:bodyPr/>
        <a:lstStyle/>
        <a:p>
          <a:endParaRPr lang="zh-CN" altLang="en-US"/>
        </a:p>
      </dgm:t>
    </dgm:pt>
    <dgm:pt modelId="{5C3B84B6-213F-435E-9974-2DF66685897F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JDBD Proxy</a:t>
          </a:r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节点在线更新</a:t>
          </a:r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meta</a:t>
          </a:r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信息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DFFC8E8B-4DE6-48C5-8C20-E1D22C6661B6}" type="parTrans" cxnId="{AF56353F-A79F-4415-A4EB-F5A735F764C5}">
      <dgm:prSet/>
      <dgm:spPr/>
      <dgm:t>
        <a:bodyPr/>
        <a:lstStyle/>
        <a:p>
          <a:endParaRPr lang="zh-CN" altLang="en-US"/>
        </a:p>
      </dgm:t>
    </dgm:pt>
    <dgm:pt modelId="{8C870D73-C11B-4394-A5C5-A8C98E0C1C17}" type="sibTrans" cxnId="{AF56353F-A79F-4415-A4EB-F5A735F764C5}">
      <dgm:prSet/>
      <dgm:spPr/>
      <dgm:t>
        <a:bodyPr/>
        <a:lstStyle/>
        <a:p>
          <a:endParaRPr lang="zh-CN" altLang="en-US"/>
        </a:p>
      </dgm:t>
    </dgm:pt>
    <dgm:pt modelId="{170C50C9-76DF-4FF6-AC68-2E08278E7F8D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SQL</a:t>
          </a:r>
          <a:r>
            <a:rPr lang="zh-CN" altLang="en-US" dirty="0" smtClean="0"/>
            <a:t>支持</a:t>
          </a:r>
          <a:endParaRPr lang="zh-CN" altLang="en-US" dirty="0"/>
        </a:p>
      </dgm:t>
    </dgm:pt>
    <dgm:pt modelId="{B49A0008-CB39-471A-BB09-1A0E6706F2A8}" type="sibTrans" cxnId="{9E836816-4F71-46FC-8410-1BDC022D1E4A}">
      <dgm:prSet/>
      <dgm:spPr/>
      <dgm:t>
        <a:bodyPr/>
        <a:lstStyle/>
        <a:p>
          <a:endParaRPr lang="zh-CN" altLang="en-US"/>
        </a:p>
      </dgm:t>
    </dgm:pt>
    <dgm:pt modelId="{AF496910-32D9-4A8D-9FAB-C3676ECA4B34}" type="parTrans" cxnId="{9E836816-4F71-46FC-8410-1BDC022D1E4A}">
      <dgm:prSet/>
      <dgm:spPr/>
      <dgm:t>
        <a:bodyPr/>
        <a:lstStyle/>
        <a:p>
          <a:endParaRPr lang="zh-CN" altLang="en-US"/>
        </a:p>
      </dgm:t>
    </dgm:pt>
    <dgm:pt modelId="{2B180DEF-49A5-4B82-B9DF-A3EF9C57C4C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HA</a:t>
          </a:r>
          <a:endParaRPr lang="zh-CN" altLang="en-US" dirty="0"/>
        </a:p>
      </dgm:t>
    </dgm:pt>
    <dgm:pt modelId="{729B2BB0-CC75-45E4-9232-67EED7162DC3}" type="parTrans" cxnId="{11B96ABD-6ADF-4110-9927-B22EF6FEFB8F}">
      <dgm:prSet/>
      <dgm:spPr/>
      <dgm:t>
        <a:bodyPr/>
        <a:lstStyle/>
        <a:p>
          <a:endParaRPr lang="zh-CN" altLang="en-US"/>
        </a:p>
      </dgm:t>
    </dgm:pt>
    <dgm:pt modelId="{71D3E901-A7D5-4783-A866-8E9B0A5A7E4A}" type="sibTrans" cxnId="{11B96ABD-6ADF-4110-9927-B22EF6FEFB8F}">
      <dgm:prSet/>
      <dgm:spPr/>
      <dgm:t>
        <a:bodyPr/>
        <a:lstStyle/>
        <a:p>
          <a:endParaRPr lang="zh-CN" altLang="en-US"/>
        </a:p>
      </dgm:t>
    </dgm:pt>
    <dgm:pt modelId="{A87C8B95-FDE5-4B85-A52C-0A0C1B5FA3AF}">
      <dgm:prSet phldrT="[文本]"/>
      <dgm:spPr>
        <a:solidFill>
          <a:schemeClr val="accent6"/>
        </a:solidFill>
      </dgm:spPr>
      <dgm:t>
        <a:bodyPr/>
        <a:lstStyle/>
        <a:p>
          <a:r>
            <a:rPr lang="zh-CN" altLang="en-US" dirty="0" smtClean="0"/>
            <a:t>表级权限控制</a:t>
          </a:r>
          <a:endParaRPr lang="zh-CN" altLang="en-US" dirty="0"/>
        </a:p>
      </dgm:t>
    </dgm:pt>
    <dgm:pt modelId="{425A5205-D6B6-47EF-AFF0-6F9EAD14EF5C}" type="parTrans" cxnId="{E93AB8EA-23C8-4DD1-BF37-5E48B41E2124}">
      <dgm:prSet/>
      <dgm:spPr/>
      <dgm:t>
        <a:bodyPr/>
        <a:lstStyle/>
        <a:p>
          <a:endParaRPr lang="zh-CN" altLang="en-US"/>
        </a:p>
      </dgm:t>
    </dgm:pt>
    <dgm:pt modelId="{9029F20D-C78A-4A88-95F6-70B57FCCE106}" type="sibTrans" cxnId="{E93AB8EA-23C8-4DD1-BF37-5E48B41E2124}">
      <dgm:prSet/>
      <dgm:spPr/>
      <dgm:t>
        <a:bodyPr/>
        <a:lstStyle/>
        <a:p>
          <a:endParaRPr lang="zh-CN" altLang="en-US"/>
        </a:p>
      </dgm:t>
    </dgm:pt>
    <dgm:pt modelId="{DA28044F-96A3-44B1-AFF4-2C0A2062EE4A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smtClean="0"/>
            <a:t>meta</a:t>
          </a:r>
          <a:r>
            <a:rPr lang="zh-CN" altLang="en-US" dirty="0" smtClean="0"/>
            <a:t>信息在线更新</a:t>
          </a:r>
          <a:endParaRPr lang="zh-CN" altLang="en-US" dirty="0"/>
        </a:p>
      </dgm:t>
    </dgm:pt>
    <dgm:pt modelId="{57C5B13F-526B-4150-A3E9-5F48BDAA6BC4}" type="parTrans" cxnId="{DEA138EC-6965-4094-95C1-6BA71D0E9431}">
      <dgm:prSet/>
      <dgm:spPr/>
      <dgm:t>
        <a:bodyPr/>
        <a:lstStyle/>
        <a:p>
          <a:endParaRPr lang="zh-CN" altLang="en-US"/>
        </a:p>
      </dgm:t>
    </dgm:pt>
    <dgm:pt modelId="{DA61A06D-A1EB-4D35-B763-5B8E46904373}" type="sibTrans" cxnId="{DEA138EC-6965-4094-95C1-6BA71D0E9431}">
      <dgm:prSet/>
      <dgm:spPr/>
      <dgm:t>
        <a:bodyPr/>
        <a:lstStyle/>
        <a:p>
          <a:endParaRPr lang="zh-CN" altLang="en-US"/>
        </a:p>
      </dgm:t>
    </dgm:pt>
    <dgm:pt modelId="{B254B5E5-82CE-4DAF-8158-E3E274D76B85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以分片为单位的数据迁移和自动扩展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1FBCFF3B-725B-449B-A782-63F742D66B71}" type="parTrans" cxnId="{4FD2DCA4-87C0-4546-87DE-051FF591A3D7}">
      <dgm:prSet/>
      <dgm:spPr/>
      <dgm:t>
        <a:bodyPr/>
        <a:lstStyle/>
        <a:p>
          <a:endParaRPr lang="zh-CN" altLang="en-US"/>
        </a:p>
      </dgm:t>
    </dgm:pt>
    <dgm:pt modelId="{F93775A4-929B-487A-98D2-AEC3209E1261}" type="sibTrans" cxnId="{4FD2DCA4-87C0-4546-87DE-051FF591A3D7}">
      <dgm:prSet/>
      <dgm:spPr/>
      <dgm:t>
        <a:bodyPr/>
        <a:lstStyle/>
        <a:p>
          <a:endParaRPr lang="zh-CN" altLang="en-US"/>
        </a:p>
      </dgm:t>
    </dgm:pt>
    <dgm:pt modelId="{FBBE43A6-2FC5-44F8-9DE0-A004E6166AB6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JDBD Proxy</a:t>
          </a:r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层</a:t>
          </a:r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32E078CC-E2A2-4B68-87BD-11CA138D048A}" type="parTrans" cxnId="{F0767201-2C6B-4FAF-8F1F-5989960793F4}">
      <dgm:prSet/>
      <dgm:spPr/>
      <dgm:t>
        <a:bodyPr/>
        <a:lstStyle/>
        <a:p>
          <a:endParaRPr lang="zh-CN" altLang="en-US"/>
        </a:p>
      </dgm:t>
    </dgm:pt>
    <dgm:pt modelId="{29BA8B52-15DF-4194-BEB1-AEBE1B6D2D09}" type="sibTrans" cxnId="{F0767201-2C6B-4FAF-8F1F-5989960793F4}">
      <dgm:prSet/>
      <dgm:spPr/>
      <dgm:t>
        <a:bodyPr/>
        <a:lstStyle/>
        <a:p>
          <a:endParaRPr lang="zh-CN" altLang="en-US"/>
        </a:p>
      </dgm:t>
    </dgm:pt>
    <dgm:pt modelId="{50175CE4-F5B7-4254-BB4B-723EB1086651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GRANT SELECT ON T.TBL TO …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589A61FE-B550-4F76-A953-CFA43D29B3F0}" type="parTrans" cxnId="{13F73AA2-160C-4217-A135-4C7BE60A6AEB}">
      <dgm:prSet/>
      <dgm:spPr/>
      <dgm:t>
        <a:bodyPr/>
        <a:lstStyle/>
        <a:p>
          <a:endParaRPr lang="zh-CN" altLang="en-US"/>
        </a:p>
      </dgm:t>
    </dgm:pt>
    <dgm:pt modelId="{BFA636FB-C309-439A-B908-E2ED5D6E84AB}" type="sibTrans" cxnId="{13F73AA2-160C-4217-A135-4C7BE60A6AEB}">
      <dgm:prSet/>
      <dgm:spPr/>
      <dgm:t>
        <a:bodyPr/>
        <a:lstStyle/>
        <a:p>
          <a:endParaRPr lang="zh-CN" altLang="en-US"/>
        </a:p>
      </dgm:t>
    </dgm:pt>
    <dgm:pt modelId="{1B3AB2FE-F420-407E-923B-5D5380DF0192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数据库层</a:t>
          </a:r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</a:t>
          </a:r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（</a:t>
          </a:r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Group</a:t>
          </a:r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内自维护）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1EC0640C-D972-4A51-8963-A986D71E8C26}" type="parTrans" cxnId="{DB1B3A0E-940E-4E0E-B301-9B9B48634AC6}">
      <dgm:prSet/>
      <dgm:spPr/>
      <dgm:t>
        <a:bodyPr/>
        <a:lstStyle/>
        <a:p>
          <a:endParaRPr lang="zh-CN" altLang="en-US"/>
        </a:p>
      </dgm:t>
    </dgm:pt>
    <dgm:pt modelId="{B0DC8870-22CD-4262-89D5-DACEC6F65C53}" type="sibTrans" cxnId="{DB1B3A0E-940E-4E0E-B301-9B9B48634AC6}">
      <dgm:prSet/>
      <dgm:spPr/>
      <dgm:t>
        <a:bodyPr/>
        <a:lstStyle/>
        <a:p>
          <a:endParaRPr lang="zh-CN" altLang="en-US"/>
        </a:p>
      </dgm:t>
    </dgm:pt>
    <dgm:pt modelId="{CD35BA16-B7B1-4D27-B4C6-383E6E924E04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支持数据重构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2E906B7F-DA73-4000-84B6-885A6845818A}" type="parTrans" cxnId="{A61A55A1-4AAB-488B-A2B1-04318C91093D}">
      <dgm:prSet/>
      <dgm:spPr/>
      <dgm:t>
        <a:bodyPr/>
        <a:lstStyle/>
        <a:p>
          <a:endParaRPr lang="zh-CN" altLang="en-US"/>
        </a:p>
      </dgm:t>
    </dgm:pt>
    <dgm:pt modelId="{E66258AB-3E6A-469A-9D2A-BDD7A608464C}" type="sibTrans" cxnId="{A61A55A1-4AAB-488B-A2B1-04318C91093D}">
      <dgm:prSet/>
      <dgm:spPr/>
      <dgm:t>
        <a:bodyPr/>
        <a:lstStyle/>
        <a:p>
          <a:endParaRPr lang="zh-CN" altLang="en-US"/>
        </a:p>
      </dgm:t>
    </dgm:pt>
    <dgm:pt modelId="{913C2640-D7E9-4CC3-8F25-F4F7F1F43547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DML(JOIN)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FC6FA9AD-CBC2-40AA-81C2-8614726B54E6}" type="parTrans" cxnId="{5C5EBFF1-6B68-4331-BE20-3D1F9A9DCE8A}">
      <dgm:prSet/>
      <dgm:spPr/>
      <dgm:t>
        <a:bodyPr/>
        <a:lstStyle/>
        <a:p>
          <a:endParaRPr lang="zh-CN" altLang="en-US"/>
        </a:p>
      </dgm:t>
    </dgm:pt>
    <dgm:pt modelId="{6648D482-86F1-4078-A8CF-403A2FD6A6B3}" type="sibTrans" cxnId="{5C5EBFF1-6B68-4331-BE20-3D1F9A9DCE8A}">
      <dgm:prSet/>
      <dgm:spPr/>
      <dgm:t>
        <a:bodyPr/>
        <a:lstStyle/>
        <a:p>
          <a:endParaRPr lang="zh-CN" altLang="en-US"/>
        </a:p>
      </dgm:t>
    </dgm:pt>
    <dgm:pt modelId="{9360A5C7-1E45-4AE9-8228-9C4479C33E73}">
      <dgm:prSet phldrT="[文本]" custT="1"/>
      <dgm:spPr/>
      <dgm:t>
        <a:bodyPr/>
        <a:lstStyle/>
        <a:p>
          <a:r>
            <a: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DCL</a:t>
          </a:r>
          <a:endParaRPr lang="zh-CN" altLang="en-US" sz="14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gm:t>
    </dgm:pt>
    <dgm:pt modelId="{1FAEAD9B-176A-4BBC-915A-CA1B1154EC12}" type="parTrans" cxnId="{24ECF9E0-ABE1-47D6-AAF1-70EC4ABDABB1}">
      <dgm:prSet/>
      <dgm:spPr/>
      <dgm:t>
        <a:bodyPr/>
        <a:lstStyle/>
        <a:p>
          <a:endParaRPr lang="zh-CN" altLang="en-US"/>
        </a:p>
      </dgm:t>
    </dgm:pt>
    <dgm:pt modelId="{AB50A0EC-6453-4714-A2C6-CA8376143711}" type="sibTrans" cxnId="{24ECF9E0-ABE1-47D6-AAF1-70EC4ABDABB1}">
      <dgm:prSet/>
      <dgm:spPr/>
      <dgm:t>
        <a:bodyPr/>
        <a:lstStyle/>
        <a:p>
          <a:endParaRPr lang="zh-CN" altLang="en-US"/>
        </a:p>
      </dgm:t>
    </dgm:pt>
    <dgm:pt modelId="{F6ED0EFB-B32B-4884-8165-BEC29EF28DB6}" type="pres">
      <dgm:prSet presAssocID="{77CFBF11-69FB-4533-BC67-BC7F3EA69C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1F0FB7-F0C2-4EA4-88BB-65D443AC3EF7}" type="pres">
      <dgm:prSet presAssocID="{3FA9EBEA-DA71-45EC-AE4C-EAD1FA067AF4}" presName="linNode" presStyleCnt="0"/>
      <dgm:spPr/>
    </dgm:pt>
    <dgm:pt modelId="{6CD999AD-55A9-499D-AAC2-74FCEECECAF2}" type="pres">
      <dgm:prSet presAssocID="{3FA9EBEA-DA71-45EC-AE4C-EAD1FA067AF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A51FA-3DEC-4A27-B396-D5BE41F5E029}" type="pres">
      <dgm:prSet presAssocID="{3FA9EBEA-DA71-45EC-AE4C-EAD1FA067AF4}" presName="descendantText" presStyleLbl="alignAccFollowNode1" presStyleIdx="0" presStyleCnt="6" custLinFactNeighborX="-405" custLinFactNeighborY="-41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F47FC-F3C2-4364-BA94-753214AB32C5}" type="pres">
      <dgm:prSet presAssocID="{C3C0AE3C-8F88-4CF8-ACA3-799290FB04EF}" presName="sp" presStyleCnt="0"/>
      <dgm:spPr/>
    </dgm:pt>
    <dgm:pt modelId="{AA096AB4-BD58-4A45-AA6D-DFEE69DC4455}" type="pres">
      <dgm:prSet presAssocID="{170C50C9-76DF-4FF6-AC68-2E08278E7F8D}" presName="linNode" presStyleCnt="0"/>
      <dgm:spPr/>
    </dgm:pt>
    <dgm:pt modelId="{685AF2BF-551F-46E4-907A-FB45A7DF9B08}" type="pres">
      <dgm:prSet presAssocID="{170C50C9-76DF-4FF6-AC68-2E08278E7F8D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C835E4-8663-446C-9ABC-C8BA5DE53AC1}" type="pres">
      <dgm:prSet presAssocID="{170C50C9-76DF-4FF6-AC68-2E08278E7F8D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767B3-DBAF-4B83-8DD8-0A4C1C6B99C9}" type="pres">
      <dgm:prSet presAssocID="{B49A0008-CB39-471A-BB09-1A0E6706F2A8}" presName="sp" presStyleCnt="0"/>
      <dgm:spPr/>
    </dgm:pt>
    <dgm:pt modelId="{D3E2864B-0480-4E80-AD31-D2969E73C733}" type="pres">
      <dgm:prSet presAssocID="{A87C8B95-FDE5-4B85-A52C-0A0C1B5FA3AF}" presName="linNode" presStyleCnt="0"/>
      <dgm:spPr/>
    </dgm:pt>
    <dgm:pt modelId="{64A81F9E-6F8C-46D9-937E-63A49B52959D}" type="pres">
      <dgm:prSet presAssocID="{A87C8B95-FDE5-4B85-A52C-0A0C1B5FA3A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D5121-F040-4065-A917-CC545E483C37}" type="pres">
      <dgm:prSet presAssocID="{A87C8B95-FDE5-4B85-A52C-0A0C1B5FA3A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2C822-72F7-4588-B75A-A0F96BAFFDBD}" type="pres">
      <dgm:prSet presAssocID="{9029F20D-C78A-4A88-95F6-70B57FCCE106}" presName="sp" presStyleCnt="0"/>
      <dgm:spPr/>
    </dgm:pt>
    <dgm:pt modelId="{35B283C7-D0AE-4D02-85FD-5B69D56CE44C}" type="pres">
      <dgm:prSet presAssocID="{F298BD2F-D709-4967-9EE6-49446A787C31}" presName="linNode" presStyleCnt="0"/>
      <dgm:spPr/>
    </dgm:pt>
    <dgm:pt modelId="{B49E49E2-DB97-485C-B88D-C54DDFDDC475}" type="pres">
      <dgm:prSet presAssocID="{F298BD2F-D709-4967-9EE6-49446A787C31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86692-272D-458F-96CB-5148BBDF83F2}" type="pres">
      <dgm:prSet presAssocID="{F298BD2F-D709-4967-9EE6-49446A787C31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A48F9D-6470-488B-A539-3605697331EC}" type="pres">
      <dgm:prSet presAssocID="{61E066BF-6DCD-4D2F-B0D3-A6CF73FB923B}" presName="sp" presStyleCnt="0"/>
      <dgm:spPr/>
    </dgm:pt>
    <dgm:pt modelId="{6A216789-C10C-4BC0-B3B4-9CCC444E1449}" type="pres">
      <dgm:prSet presAssocID="{2B180DEF-49A5-4B82-B9DF-A3EF9C57C4C5}" presName="linNode" presStyleCnt="0"/>
      <dgm:spPr/>
    </dgm:pt>
    <dgm:pt modelId="{F2746730-FEFB-43E3-8951-B0B220B30BBB}" type="pres">
      <dgm:prSet presAssocID="{2B180DEF-49A5-4B82-B9DF-A3EF9C57C4C5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39292F-B112-47AB-8D46-2F993555DE30}" type="pres">
      <dgm:prSet presAssocID="{2B180DEF-49A5-4B82-B9DF-A3EF9C57C4C5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8FB9F-B99A-4C1B-AF6A-EEECC8B4876C}" type="pres">
      <dgm:prSet presAssocID="{71D3E901-A7D5-4783-A866-8E9B0A5A7E4A}" presName="sp" presStyleCnt="0"/>
      <dgm:spPr/>
    </dgm:pt>
    <dgm:pt modelId="{BF4C96BD-8F18-4827-A943-8BF0AC1300D0}" type="pres">
      <dgm:prSet presAssocID="{DA28044F-96A3-44B1-AFF4-2C0A2062EE4A}" presName="linNode" presStyleCnt="0"/>
      <dgm:spPr/>
    </dgm:pt>
    <dgm:pt modelId="{941796D1-5CA7-4B17-9A97-E2289DE9E09D}" type="pres">
      <dgm:prSet presAssocID="{DA28044F-96A3-44B1-AFF4-2C0A2062EE4A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B2766-2DC0-465C-A3E3-7EF2AF1A56EA}" type="pres">
      <dgm:prSet presAssocID="{DA28044F-96A3-44B1-AFF4-2C0A2062EE4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0A6F57-C9A2-4AC0-B326-E048F623C951}" type="presOf" srcId="{F877B4F4-90CB-4706-B62C-C31CBE98AD8D}" destId="{71C835E4-8663-446C-9ABC-C8BA5DE53AC1}" srcOrd="0" destOrd="0" presId="urn:microsoft.com/office/officeart/2005/8/layout/vList5"/>
    <dgm:cxn modelId="{FD82E555-E3D3-4030-A68B-8B934E212C13}" type="presOf" srcId="{F298BD2F-D709-4967-9EE6-49446A787C31}" destId="{B49E49E2-DB97-485C-B88D-C54DDFDDC475}" srcOrd="0" destOrd="0" presId="urn:microsoft.com/office/officeart/2005/8/layout/vList5"/>
    <dgm:cxn modelId="{08849533-E652-4586-A54E-A144F4996A38}" type="presOf" srcId="{DA28044F-96A3-44B1-AFF4-2C0A2062EE4A}" destId="{941796D1-5CA7-4B17-9A97-E2289DE9E09D}" srcOrd="0" destOrd="0" presId="urn:microsoft.com/office/officeart/2005/8/layout/vList5"/>
    <dgm:cxn modelId="{F0767201-2C6B-4FAF-8F1F-5989960793F4}" srcId="{2B180DEF-49A5-4B82-B9DF-A3EF9C57C4C5}" destId="{FBBE43A6-2FC5-44F8-9DE0-A004E6166AB6}" srcOrd="0" destOrd="0" parTransId="{32E078CC-E2A2-4B68-87BD-11CA138D048A}" sibTransId="{29BA8B52-15DF-4194-BEB1-AEBE1B6D2D09}"/>
    <dgm:cxn modelId="{7350940D-AB10-4AF1-A7E9-DA2A78C2A6F0}" type="presOf" srcId="{A2B217AF-46A8-4956-B77F-7F24A0EAED57}" destId="{CEDA51FA-3DEC-4A27-B396-D5BE41F5E029}" srcOrd="0" destOrd="0" presId="urn:microsoft.com/office/officeart/2005/8/layout/vList5"/>
    <dgm:cxn modelId="{657E8D89-6D5E-47EC-9685-1B9FAACAF878}" type="presOf" srcId="{1B3AB2FE-F420-407E-923B-5D5380DF0192}" destId="{0539292F-B112-47AB-8D46-2F993555DE30}" srcOrd="0" destOrd="1" presId="urn:microsoft.com/office/officeart/2005/8/layout/vList5"/>
    <dgm:cxn modelId="{5C5EBFF1-6B68-4331-BE20-3D1F9A9DCE8A}" srcId="{170C50C9-76DF-4FF6-AC68-2E08278E7F8D}" destId="{913C2640-D7E9-4CC3-8F25-F4F7F1F43547}" srcOrd="1" destOrd="0" parTransId="{FC6FA9AD-CBC2-40AA-81C2-8614726B54E6}" sibTransId="{6648D482-86F1-4078-A8CF-403A2FD6A6B3}"/>
    <dgm:cxn modelId="{2B70BDCC-3A85-428C-A22B-345812087263}" type="presOf" srcId="{3FA9EBEA-DA71-45EC-AE4C-EAD1FA067AF4}" destId="{6CD999AD-55A9-499D-AAC2-74FCEECECAF2}" srcOrd="0" destOrd="0" presId="urn:microsoft.com/office/officeart/2005/8/layout/vList5"/>
    <dgm:cxn modelId="{CB7B34C1-8D46-470B-86A0-D71196EEBCEE}" type="presOf" srcId="{5C3B84B6-213F-435E-9974-2DF66685897F}" destId="{5CBB2766-2DC0-465C-A3E3-7EF2AF1A56EA}" srcOrd="0" destOrd="0" presId="urn:microsoft.com/office/officeart/2005/8/layout/vList5"/>
    <dgm:cxn modelId="{0C5E59BC-36A7-459C-8358-F79C04BFAB1C}" srcId="{77CFBF11-69FB-4533-BC67-BC7F3EA69C64}" destId="{3FA9EBEA-DA71-45EC-AE4C-EAD1FA067AF4}" srcOrd="0" destOrd="0" parTransId="{F8A12B57-6A08-4AB4-8934-3673B05DEDDE}" sibTransId="{C3C0AE3C-8F88-4CF8-ACA3-799290FB04EF}"/>
    <dgm:cxn modelId="{A003DA69-7348-453F-BCA5-9A6BA6ECE20E}" srcId="{3FA9EBEA-DA71-45EC-AE4C-EAD1FA067AF4}" destId="{A2B217AF-46A8-4956-B77F-7F24A0EAED57}" srcOrd="0" destOrd="0" parTransId="{381CDD5E-9A1A-40FB-A7F1-C42A14989071}" sibTransId="{57EB6D3F-7595-451D-B5EF-0DCCA82978FD}"/>
    <dgm:cxn modelId="{24ECF9E0-ABE1-47D6-AAF1-70EC4ABDABB1}" srcId="{170C50C9-76DF-4FF6-AC68-2E08278E7F8D}" destId="{9360A5C7-1E45-4AE9-8228-9C4479C33E73}" srcOrd="2" destOrd="0" parTransId="{1FAEAD9B-176A-4BBC-915A-CA1B1154EC12}" sibTransId="{AB50A0EC-6453-4714-A2C6-CA8376143711}"/>
    <dgm:cxn modelId="{DB1B3A0E-940E-4E0E-B301-9B9B48634AC6}" srcId="{2B180DEF-49A5-4B82-B9DF-A3EF9C57C4C5}" destId="{1B3AB2FE-F420-407E-923B-5D5380DF0192}" srcOrd="1" destOrd="0" parTransId="{1EC0640C-D972-4A51-8963-A986D71E8C26}" sibTransId="{B0DC8870-22CD-4262-89D5-DACEC6F65C53}"/>
    <dgm:cxn modelId="{13F73AA2-160C-4217-A135-4C7BE60A6AEB}" srcId="{A87C8B95-FDE5-4B85-A52C-0A0C1B5FA3AF}" destId="{50175CE4-F5B7-4254-BB4B-723EB1086651}" srcOrd="0" destOrd="0" parTransId="{589A61FE-B550-4F76-A953-CFA43D29B3F0}" sibTransId="{BFA636FB-C309-439A-B908-E2ED5D6E84AB}"/>
    <dgm:cxn modelId="{DEA138EC-6965-4094-95C1-6BA71D0E9431}" srcId="{77CFBF11-69FB-4533-BC67-BC7F3EA69C64}" destId="{DA28044F-96A3-44B1-AFF4-2C0A2062EE4A}" srcOrd="5" destOrd="0" parTransId="{57C5B13F-526B-4150-A3E9-5F48BDAA6BC4}" sibTransId="{DA61A06D-A1EB-4D35-B763-5B8E46904373}"/>
    <dgm:cxn modelId="{3DF006C6-3ACB-4311-A344-D1F94E8B5C1F}" type="presOf" srcId="{B254B5E5-82CE-4DAF-8158-E3E274D76B85}" destId="{4A286692-272D-458F-96CB-5148BBDF83F2}" srcOrd="0" destOrd="0" presId="urn:microsoft.com/office/officeart/2005/8/layout/vList5"/>
    <dgm:cxn modelId="{7056EDC4-5576-45AB-A03E-697CA9FF35E0}" srcId="{3FA9EBEA-DA71-45EC-AE4C-EAD1FA067AF4}" destId="{FB4C0187-6833-406B-B9DD-8651C478E5E8}" srcOrd="1" destOrd="0" parTransId="{06B938B2-8638-4E47-A8CA-7A50CB131778}" sibTransId="{002D50D9-E095-4AE5-B252-70D2A428E6C8}"/>
    <dgm:cxn modelId="{A61A55A1-4AAB-488B-A2B1-04318C91093D}" srcId="{F298BD2F-D709-4967-9EE6-49446A787C31}" destId="{CD35BA16-B7B1-4D27-B4C6-383E6E924E04}" srcOrd="1" destOrd="0" parTransId="{2E906B7F-DA73-4000-84B6-885A6845818A}" sibTransId="{E66258AB-3E6A-469A-9D2A-BDD7A608464C}"/>
    <dgm:cxn modelId="{E93AB8EA-23C8-4DD1-BF37-5E48B41E2124}" srcId="{77CFBF11-69FB-4533-BC67-BC7F3EA69C64}" destId="{A87C8B95-FDE5-4B85-A52C-0A0C1B5FA3AF}" srcOrd="2" destOrd="0" parTransId="{425A5205-D6B6-47EF-AFF0-6F9EAD14EF5C}" sibTransId="{9029F20D-C78A-4A88-95F6-70B57FCCE106}"/>
    <dgm:cxn modelId="{D7B6B7F1-83D1-4D36-B106-56F882B328EE}" srcId="{77CFBF11-69FB-4533-BC67-BC7F3EA69C64}" destId="{F298BD2F-D709-4967-9EE6-49446A787C31}" srcOrd="3" destOrd="0" parTransId="{DE750AAD-233C-4D6F-865E-E6C2A2368F69}" sibTransId="{61E066BF-6DCD-4D2F-B0D3-A6CF73FB923B}"/>
    <dgm:cxn modelId="{11B96ABD-6ADF-4110-9927-B22EF6FEFB8F}" srcId="{77CFBF11-69FB-4533-BC67-BC7F3EA69C64}" destId="{2B180DEF-49A5-4B82-B9DF-A3EF9C57C4C5}" srcOrd="4" destOrd="0" parTransId="{729B2BB0-CC75-45E4-9232-67EED7162DC3}" sibTransId="{71D3E901-A7D5-4783-A866-8E9B0A5A7E4A}"/>
    <dgm:cxn modelId="{AF56353F-A79F-4415-A4EB-F5A735F764C5}" srcId="{DA28044F-96A3-44B1-AFF4-2C0A2062EE4A}" destId="{5C3B84B6-213F-435E-9974-2DF66685897F}" srcOrd="0" destOrd="0" parTransId="{DFFC8E8B-4DE6-48C5-8C20-E1D22C6661B6}" sibTransId="{8C870D73-C11B-4394-A5C5-A8C98E0C1C17}"/>
    <dgm:cxn modelId="{FC8E4DDC-84C4-43FD-8CC4-4B6C11D3D90C}" type="presOf" srcId="{170C50C9-76DF-4FF6-AC68-2E08278E7F8D}" destId="{685AF2BF-551F-46E4-907A-FB45A7DF9B08}" srcOrd="0" destOrd="0" presId="urn:microsoft.com/office/officeart/2005/8/layout/vList5"/>
    <dgm:cxn modelId="{0A24206E-16BF-4F69-81FE-468E5E6FFE8E}" type="presOf" srcId="{2B180DEF-49A5-4B82-B9DF-A3EF9C57C4C5}" destId="{F2746730-FEFB-43E3-8951-B0B220B30BBB}" srcOrd="0" destOrd="0" presId="urn:microsoft.com/office/officeart/2005/8/layout/vList5"/>
    <dgm:cxn modelId="{9A4D6901-9483-4F2F-B3D1-FDFF7941C0BA}" type="presOf" srcId="{77CFBF11-69FB-4533-BC67-BC7F3EA69C64}" destId="{F6ED0EFB-B32B-4884-8165-BEC29EF28DB6}" srcOrd="0" destOrd="0" presId="urn:microsoft.com/office/officeart/2005/8/layout/vList5"/>
    <dgm:cxn modelId="{9811E009-0D36-40FE-BF1C-35B9A51F0552}" type="presOf" srcId="{FBBE43A6-2FC5-44F8-9DE0-A004E6166AB6}" destId="{0539292F-B112-47AB-8D46-2F993555DE30}" srcOrd="0" destOrd="0" presId="urn:microsoft.com/office/officeart/2005/8/layout/vList5"/>
    <dgm:cxn modelId="{DD6B1B5A-7D2D-40C8-A82B-368F64549C85}" type="presOf" srcId="{9360A5C7-1E45-4AE9-8228-9C4479C33E73}" destId="{71C835E4-8663-446C-9ABC-C8BA5DE53AC1}" srcOrd="0" destOrd="2" presId="urn:microsoft.com/office/officeart/2005/8/layout/vList5"/>
    <dgm:cxn modelId="{94DF3DAF-D4B4-436B-AB5D-2F989DBF56FC}" type="presOf" srcId="{FB4C0187-6833-406B-B9DD-8651C478E5E8}" destId="{CEDA51FA-3DEC-4A27-B396-D5BE41F5E029}" srcOrd="0" destOrd="1" presId="urn:microsoft.com/office/officeart/2005/8/layout/vList5"/>
    <dgm:cxn modelId="{F928F1C5-107D-43FA-AE32-6F58447316E4}" type="presOf" srcId="{913C2640-D7E9-4CC3-8F25-F4F7F1F43547}" destId="{71C835E4-8663-446C-9ABC-C8BA5DE53AC1}" srcOrd="0" destOrd="1" presId="urn:microsoft.com/office/officeart/2005/8/layout/vList5"/>
    <dgm:cxn modelId="{1EA19A5B-C061-4741-B969-9EA8DBDF2E9F}" type="presOf" srcId="{CD35BA16-B7B1-4D27-B4C6-383E6E924E04}" destId="{4A286692-272D-458F-96CB-5148BBDF83F2}" srcOrd="0" destOrd="1" presId="urn:microsoft.com/office/officeart/2005/8/layout/vList5"/>
    <dgm:cxn modelId="{A2E88F97-3E54-410B-95B6-4292A2EDE2B7}" type="presOf" srcId="{A87C8B95-FDE5-4B85-A52C-0A0C1B5FA3AF}" destId="{64A81F9E-6F8C-46D9-937E-63A49B52959D}" srcOrd="0" destOrd="0" presId="urn:microsoft.com/office/officeart/2005/8/layout/vList5"/>
    <dgm:cxn modelId="{9E836816-4F71-46FC-8410-1BDC022D1E4A}" srcId="{77CFBF11-69FB-4533-BC67-BC7F3EA69C64}" destId="{170C50C9-76DF-4FF6-AC68-2E08278E7F8D}" srcOrd="1" destOrd="0" parTransId="{AF496910-32D9-4A8D-9FAB-C3676ECA4B34}" sibTransId="{B49A0008-CB39-471A-BB09-1A0E6706F2A8}"/>
    <dgm:cxn modelId="{DBE69622-D07F-4759-A7E3-22F239F14AF1}" srcId="{170C50C9-76DF-4FF6-AC68-2E08278E7F8D}" destId="{F877B4F4-90CB-4706-B62C-C31CBE98AD8D}" srcOrd="0" destOrd="0" parTransId="{E655C76F-DC7E-42CB-B487-6BC3F8EC5204}" sibTransId="{CE55131E-6BE4-49F1-8987-AA260D91DF40}"/>
    <dgm:cxn modelId="{B75E8045-F22E-4BB5-80E1-51B5D717EE19}" type="presOf" srcId="{50175CE4-F5B7-4254-BB4B-723EB1086651}" destId="{0C7D5121-F040-4065-A917-CC545E483C37}" srcOrd="0" destOrd="0" presId="urn:microsoft.com/office/officeart/2005/8/layout/vList5"/>
    <dgm:cxn modelId="{4FD2DCA4-87C0-4546-87DE-051FF591A3D7}" srcId="{F298BD2F-D709-4967-9EE6-49446A787C31}" destId="{B254B5E5-82CE-4DAF-8158-E3E274D76B85}" srcOrd="0" destOrd="0" parTransId="{1FBCFF3B-725B-449B-A782-63F742D66B71}" sibTransId="{F93775A4-929B-487A-98D2-AEC3209E1261}"/>
    <dgm:cxn modelId="{6168F012-02F4-4CF0-98D7-AD3F9B109AE9}" type="presParOf" srcId="{F6ED0EFB-B32B-4884-8165-BEC29EF28DB6}" destId="{F21F0FB7-F0C2-4EA4-88BB-65D443AC3EF7}" srcOrd="0" destOrd="0" presId="urn:microsoft.com/office/officeart/2005/8/layout/vList5"/>
    <dgm:cxn modelId="{38CC7FCD-4374-4C37-9876-BA7F8E4E8AD8}" type="presParOf" srcId="{F21F0FB7-F0C2-4EA4-88BB-65D443AC3EF7}" destId="{6CD999AD-55A9-499D-AAC2-74FCEECECAF2}" srcOrd="0" destOrd="0" presId="urn:microsoft.com/office/officeart/2005/8/layout/vList5"/>
    <dgm:cxn modelId="{70578A13-851A-4D36-9753-5E96DA7CA69A}" type="presParOf" srcId="{F21F0FB7-F0C2-4EA4-88BB-65D443AC3EF7}" destId="{CEDA51FA-3DEC-4A27-B396-D5BE41F5E029}" srcOrd="1" destOrd="0" presId="urn:microsoft.com/office/officeart/2005/8/layout/vList5"/>
    <dgm:cxn modelId="{42695D20-C0E2-43B4-AD39-291C40F0E245}" type="presParOf" srcId="{F6ED0EFB-B32B-4884-8165-BEC29EF28DB6}" destId="{45FF47FC-F3C2-4364-BA94-753214AB32C5}" srcOrd="1" destOrd="0" presId="urn:microsoft.com/office/officeart/2005/8/layout/vList5"/>
    <dgm:cxn modelId="{B7CE1E90-4911-46B1-94C5-D171CF8F41B5}" type="presParOf" srcId="{F6ED0EFB-B32B-4884-8165-BEC29EF28DB6}" destId="{AA096AB4-BD58-4A45-AA6D-DFEE69DC4455}" srcOrd="2" destOrd="0" presId="urn:microsoft.com/office/officeart/2005/8/layout/vList5"/>
    <dgm:cxn modelId="{CAD4C393-C823-4FA5-8462-1D91F8EB1B12}" type="presParOf" srcId="{AA096AB4-BD58-4A45-AA6D-DFEE69DC4455}" destId="{685AF2BF-551F-46E4-907A-FB45A7DF9B08}" srcOrd="0" destOrd="0" presId="urn:microsoft.com/office/officeart/2005/8/layout/vList5"/>
    <dgm:cxn modelId="{70689267-F231-4A1B-A8E3-33E358DB7BDD}" type="presParOf" srcId="{AA096AB4-BD58-4A45-AA6D-DFEE69DC4455}" destId="{71C835E4-8663-446C-9ABC-C8BA5DE53AC1}" srcOrd="1" destOrd="0" presId="urn:microsoft.com/office/officeart/2005/8/layout/vList5"/>
    <dgm:cxn modelId="{EBBCA952-BCCC-4418-99C3-88D1CC893AE9}" type="presParOf" srcId="{F6ED0EFB-B32B-4884-8165-BEC29EF28DB6}" destId="{5FB767B3-DBAF-4B83-8DD8-0A4C1C6B99C9}" srcOrd="3" destOrd="0" presId="urn:microsoft.com/office/officeart/2005/8/layout/vList5"/>
    <dgm:cxn modelId="{E65F0185-D1CD-4D76-B856-17AF51272E43}" type="presParOf" srcId="{F6ED0EFB-B32B-4884-8165-BEC29EF28DB6}" destId="{D3E2864B-0480-4E80-AD31-D2969E73C733}" srcOrd="4" destOrd="0" presId="urn:microsoft.com/office/officeart/2005/8/layout/vList5"/>
    <dgm:cxn modelId="{F2D33FA1-9E1A-4927-9FB6-895AAF44BF68}" type="presParOf" srcId="{D3E2864B-0480-4E80-AD31-D2969E73C733}" destId="{64A81F9E-6F8C-46D9-937E-63A49B52959D}" srcOrd="0" destOrd="0" presId="urn:microsoft.com/office/officeart/2005/8/layout/vList5"/>
    <dgm:cxn modelId="{972C961C-B936-4250-964B-C9660B03BA0E}" type="presParOf" srcId="{D3E2864B-0480-4E80-AD31-D2969E73C733}" destId="{0C7D5121-F040-4065-A917-CC545E483C37}" srcOrd="1" destOrd="0" presId="urn:microsoft.com/office/officeart/2005/8/layout/vList5"/>
    <dgm:cxn modelId="{5C1D10C6-841E-4BDA-9448-8B7F7F777DD4}" type="presParOf" srcId="{F6ED0EFB-B32B-4884-8165-BEC29EF28DB6}" destId="{9A92C822-72F7-4588-B75A-A0F96BAFFDBD}" srcOrd="5" destOrd="0" presId="urn:microsoft.com/office/officeart/2005/8/layout/vList5"/>
    <dgm:cxn modelId="{9680C51F-D527-44CB-920D-9CB37A76A128}" type="presParOf" srcId="{F6ED0EFB-B32B-4884-8165-BEC29EF28DB6}" destId="{35B283C7-D0AE-4D02-85FD-5B69D56CE44C}" srcOrd="6" destOrd="0" presId="urn:microsoft.com/office/officeart/2005/8/layout/vList5"/>
    <dgm:cxn modelId="{23A510ED-18AF-4E44-9164-D7DBC50072B0}" type="presParOf" srcId="{35B283C7-D0AE-4D02-85FD-5B69D56CE44C}" destId="{B49E49E2-DB97-485C-B88D-C54DDFDDC475}" srcOrd="0" destOrd="0" presId="urn:microsoft.com/office/officeart/2005/8/layout/vList5"/>
    <dgm:cxn modelId="{2AF507D7-665A-4CC4-AAC3-5041E8476F6F}" type="presParOf" srcId="{35B283C7-D0AE-4D02-85FD-5B69D56CE44C}" destId="{4A286692-272D-458F-96CB-5148BBDF83F2}" srcOrd="1" destOrd="0" presId="urn:microsoft.com/office/officeart/2005/8/layout/vList5"/>
    <dgm:cxn modelId="{8D200C9A-694C-4720-959E-B1F12E903D41}" type="presParOf" srcId="{F6ED0EFB-B32B-4884-8165-BEC29EF28DB6}" destId="{28A48F9D-6470-488B-A539-3605697331EC}" srcOrd="7" destOrd="0" presId="urn:microsoft.com/office/officeart/2005/8/layout/vList5"/>
    <dgm:cxn modelId="{58F21347-1967-448C-BECF-68F4700FAB61}" type="presParOf" srcId="{F6ED0EFB-B32B-4884-8165-BEC29EF28DB6}" destId="{6A216789-C10C-4BC0-B3B4-9CCC444E1449}" srcOrd="8" destOrd="0" presId="urn:microsoft.com/office/officeart/2005/8/layout/vList5"/>
    <dgm:cxn modelId="{D15EF4F9-A379-445D-AE93-6AF61D886245}" type="presParOf" srcId="{6A216789-C10C-4BC0-B3B4-9CCC444E1449}" destId="{F2746730-FEFB-43E3-8951-B0B220B30BBB}" srcOrd="0" destOrd="0" presId="urn:microsoft.com/office/officeart/2005/8/layout/vList5"/>
    <dgm:cxn modelId="{FD57DC0D-9E2C-4418-AC92-429EAAF71DC5}" type="presParOf" srcId="{6A216789-C10C-4BC0-B3B4-9CCC444E1449}" destId="{0539292F-B112-47AB-8D46-2F993555DE30}" srcOrd="1" destOrd="0" presId="urn:microsoft.com/office/officeart/2005/8/layout/vList5"/>
    <dgm:cxn modelId="{C7E1A298-3BB0-4FE2-894F-CB121D886469}" type="presParOf" srcId="{F6ED0EFB-B32B-4884-8165-BEC29EF28DB6}" destId="{69F8FB9F-B99A-4C1B-AF6A-EEECC8B4876C}" srcOrd="9" destOrd="0" presId="urn:microsoft.com/office/officeart/2005/8/layout/vList5"/>
    <dgm:cxn modelId="{0D069397-28D7-439A-8E30-D41DA6BB97FE}" type="presParOf" srcId="{F6ED0EFB-B32B-4884-8165-BEC29EF28DB6}" destId="{BF4C96BD-8F18-4827-A943-8BF0AC1300D0}" srcOrd="10" destOrd="0" presId="urn:microsoft.com/office/officeart/2005/8/layout/vList5"/>
    <dgm:cxn modelId="{31C4BA87-A024-47BA-9719-8D872793A968}" type="presParOf" srcId="{BF4C96BD-8F18-4827-A943-8BF0AC1300D0}" destId="{941796D1-5CA7-4B17-9A97-E2289DE9E09D}" srcOrd="0" destOrd="0" presId="urn:microsoft.com/office/officeart/2005/8/layout/vList5"/>
    <dgm:cxn modelId="{7A7135B1-561C-4F3C-AAD8-45752281AD9E}" type="presParOf" srcId="{BF4C96BD-8F18-4827-A943-8BF0AC1300D0}" destId="{5CBB2766-2DC0-465C-A3E3-7EF2AF1A56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51FA-3DEC-4A27-B396-D5BE41F5E029}">
      <dsp:nvSpPr>
        <dsp:cNvPr id="0" name=""/>
        <dsp:cNvSpPr/>
      </dsp:nvSpPr>
      <dsp:spPr>
        <a:xfrm rot="5400000">
          <a:off x="5140531" y="-2207240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c</a:t>
          </a:r>
          <a:r>
            <a:rPr lang="en-US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onsistent</a:t>
          </a: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-</a:t>
          </a:r>
          <a:r>
            <a:rPr lang="en-US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hash </a:t>
          </a:r>
          <a:endParaRPr lang="zh-CN" altLang="en-US" sz="1400" strike="sngStrike" kern="1200" baseline="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range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80309" y="83293"/>
        <a:ext cx="5111060" cy="560304"/>
      </dsp:txXfrm>
    </dsp:sp>
    <dsp:sp modelId="{6CD999AD-55A9-499D-AAC2-74FCEECECAF2}">
      <dsp:nvSpPr>
        <dsp:cNvPr id="0" name=""/>
        <dsp:cNvSpPr/>
      </dsp:nvSpPr>
      <dsp:spPr>
        <a:xfrm>
          <a:off x="0" y="1333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跨机分库分表</a:t>
          </a:r>
          <a:endParaRPr lang="zh-CN" altLang="en-US" sz="2000" kern="1200" dirty="0"/>
        </a:p>
      </dsp:txBody>
      <dsp:txXfrm>
        <a:off x="37889" y="39222"/>
        <a:ext cx="2816243" cy="700380"/>
      </dsp:txXfrm>
    </dsp:sp>
    <dsp:sp modelId="{71C835E4-8663-446C-9ABC-C8BA5DE53AC1}">
      <dsp:nvSpPr>
        <dsp:cNvPr id="0" name=""/>
        <dsp:cNvSpPr/>
      </dsp:nvSpPr>
      <dsp:spPr>
        <a:xfrm rot="5400000">
          <a:off x="5152243" y="-1366307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DDL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DML(JOIN)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DCL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92021" y="924226"/>
        <a:ext cx="5111060" cy="560304"/>
      </dsp:txXfrm>
    </dsp:sp>
    <dsp:sp modelId="{685AF2BF-551F-46E4-907A-FB45A7DF9B08}">
      <dsp:nvSpPr>
        <dsp:cNvPr id="0" name=""/>
        <dsp:cNvSpPr/>
      </dsp:nvSpPr>
      <dsp:spPr>
        <a:xfrm>
          <a:off x="0" y="816299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SQL</a:t>
          </a:r>
          <a:r>
            <a:rPr lang="zh-CN" altLang="en-US" sz="2000" kern="1200" dirty="0" smtClean="0"/>
            <a:t>支持</a:t>
          </a:r>
          <a:endParaRPr lang="zh-CN" altLang="en-US" sz="2000" kern="1200" dirty="0"/>
        </a:p>
      </dsp:txBody>
      <dsp:txXfrm>
        <a:off x="37889" y="854188"/>
        <a:ext cx="2816243" cy="700380"/>
      </dsp:txXfrm>
    </dsp:sp>
    <dsp:sp modelId="{0C7D5121-F040-4065-A917-CC545E483C37}">
      <dsp:nvSpPr>
        <dsp:cNvPr id="0" name=""/>
        <dsp:cNvSpPr/>
      </dsp:nvSpPr>
      <dsp:spPr>
        <a:xfrm rot="5400000">
          <a:off x="5152243" y="-551341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GRANT SELECT ON T.TBL TO …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92021" y="1739192"/>
        <a:ext cx="5111060" cy="560304"/>
      </dsp:txXfrm>
    </dsp:sp>
    <dsp:sp modelId="{64A81F9E-6F8C-46D9-937E-63A49B52959D}">
      <dsp:nvSpPr>
        <dsp:cNvPr id="0" name=""/>
        <dsp:cNvSpPr/>
      </dsp:nvSpPr>
      <dsp:spPr>
        <a:xfrm>
          <a:off x="0" y="1631265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表级权限控制</a:t>
          </a:r>
          <a:endParaRPr lang="zh-CN" altLang="en-US" sz="2000" kern="1200" dirty="0"/>
        </a:p>
      </dsp:txBody>
      <dsp:txXfrm>
        <a:off x="37889" y="1669154"/>
        <a:ext cx="2816243" cy="700380"/>
      </dsp:txXfrm>
    </dsp:sp>
    <dsp:sp modelId="{4A286692-272D-458F-96CB-5148BBDF83F2}">
      <dsp:nvSpPr>
        <dsp:cNvPr id="0" name=""/>
        <dsp:cNvSpPr/>
      </dsp:nvSpPr>
      <dsp:spPr>
        <a:xfrm rot="5400000">
          <a:off x="5152243" y="263624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以分片为单位的数据迁移和自动扩展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支持数据重构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92021" y="2554158"/>
        <a:ext cx="5111060" cy="560304"/>
      </dsp:txXfrm>
    </dsp:sp>
    <dsp:sp modelId="{B49E49E2-DB97-485C-B88D-C54DDFDDC475}">
      <dsp:nvSpPr>
        <dsp:cNvPr id="0" name=""/>
        <dsp:cNvSpPr/>
      </dsp:nvSpPr>
      <dsp:spPr>
        <a:xfrm>
          <a:off x="0" y="2446231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在线数据扩展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自动迁移</a:t>
          </a:r>
          <a:endParaRPr lang="zh-CN" altLang="en-US" sz="2000" kern="1200" dirty="0"/>
        </a:p>
      </dsp:txBody>
      <dsp:txXfrm>
        <a:off x="37889" y="2484120"/>
        <a:ext cx="2816243" cy="700380"/>
      </dsp:txXfrm>
    </dsp:sp>
    <dsp:sp modelId="{0539292F-B112-47AB-8D46-2F993555DE30}">
      <dsp:nvSpPr>
        <dsp:cNvPr id="0" name=""/>
        <dsp:cNvSpPr/>
      </dsp:nvSpPr>
      <dsp:spPr>
        <a:xfrm rot="5400000">
          <a:off x="5152243" y="1078590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JDBD Proxy</a:t>
          </a: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层</a:t>
          </a: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数据库层</a:t>
          </a: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HA</a:t>
          </a: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（</a:t>
          </a: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Group</a:t>
          </a: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内自维护）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92021" y="3369124"/>
        <a:ext cx="5111060" cy="560304"/>
      </dsp:txXfrm>
    </dsp:sp>
    <dsp:sp modelId="{F2746730-FEFB-43E3-8951-B0B220B30BBB}">
      <dsp:nvSpPr>
        <dsp:cNvPr id="0" name=""/>
        <dsp:cNvSpPr/>
      </dsp:nvSpPr>
      <dsp:spPr>
        <a:xfrm>
          <a:off x="0" y="3261197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</a:t>
          </a:r>
          <a:endParaRPr lang="zh-CN" altLang="en-US" sz="2000" kern="1200" dirty="0"/>
        </a:p>
      </dsp:txBody>
      <dsp:txXfrm>
        <a:off x="37889" y="3299086"/>
        <a:ext cx="2816243" cy="700380"/>
      </dsp:txXfrm>
    </dsp:sp>
    <dsp:sp modelId="{5CBB2766-2DC0-465C-A3E3-7EF2AF1A56EA}">
      <dsp:nvSpPr>
        <dsp:cNvPr id="0" name=""/>
        <dsp:cNvSpPr/>
      </dsp:nvSpPr>
      <dsp:spPr>
        <a:xfrm rot="5400000">
          <a:off x="5152243" y="1893557"/>
          <a:ext cx="620926" cy="51413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JDBD Proxy</a:t>
          </a: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节点在线更新</a:t>
          </a:r>
          <a:r>
            <a:rPr lang="en-US" altLang="zh-CN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meta</a:t>
          </a:r>
          <a:r>
            <a:rPr lang="zh-CN" altLang="en-US" sz="1400" kern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rPr>
            <a:t>信息</a:t>
          </a:r>
          <a:endParaRPr lang="zh-CN" altLang="en-US" sz="1400" kern="1200" dirty="0">
            <a:solidFill>
              <a:srgbClr val="0C0C0C"/>
            </a:solidFill>
            <a:latin typeface="宋体" pitchFamily="2" charset="-122"/>
            <a:ea typeface="宋体" panose="02010600030101010101" pitchFamily="2" charset="-122"/>
          </a:endParaRPr>
        </a:p>
      </dsp:txBody>
      <dsp:txXfrm rot="-5400000">
        <a:off x="2892021" y="4184091"/>
        <a:ext cx="5111060" cy="560304"/>
      </dsp:txXfrm>
    </dsp:sp>
    <dsp:sp modelId="{941796D1-5CA7-4B17-9A97-E2289DE9E09D}">
      <dsp:nvSpPr>
        <dsp:cNvPr id="0" name=""/>
        <dsp:cNvSpPr/>
      </dsp:nvSpPr>
      <dsp:spPr>
        <a:xfrm>
          <a:off x="0" y="4076163"/>
          <a:ext cx="2892021" cy="776158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meta</a:t>
          </a:r>
          <a:r>
            <a:rPr lang="zh-CN" altLang="en-US" sz="2000" kern="1200" dirty="0" smtClean="0"/>
            <a:t>信息在线更新</a:t>
          </a:r>
          <a:endParaRPr lang="zh-CN" altLang="en-US" sz="2000" kern="1200" dirty="0"/>
        </a:p>
      </dsp:txBody>
      <dsp:txXfrm>
        <a:off x="37889" y="4114052"/>
        <a:ext cx="2816243" cy="70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DA0E-3972-4A4F-B072-2760F9BA0879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5ABC-73DE-48E9-9F1D-00721FAD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905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357634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57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GCC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GNU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为什么要做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优化：主要是客户端发过来的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无法直接到分布式环境执行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改写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）保证正确性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）提高效率（语义等价替换，）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执行计划还包含了数据在中间层需要如何处理。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分布式数据库三个技术难点：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、子查询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、分布式事务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JOIN </a:t>
            </a:r>
            <a:r>
              <a:rPr lang="zh-CN" altLang="en-US" dirty="0" smtClean="0"/>
              <a:t>处理是整个数据处理领域同样的难点（不管是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环境）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两个表，拆分方式完全一样：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）以关联关系作为拆分键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）表的分片策略完全一样（分片数量，分布方式）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何为小表冗余？</a:t>
            </a:r>
            <a:endParaRPr lang="en-US" altLang="zh-CN" dirty="0" smtClean="0"/>
          </a:p>
          <a:p>
            <a:r>
              <a:rPr lang="zh-CN" altLang="en-US" dirty="0" smtClean="0"/>
              <a:t>何为小表（数据量，写入速度综合考量）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ts val="385"/>
              </a:spcBef>
              <a:defRPr/>
            </a:pP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JOIN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的两个表中有一个小表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从大小，写入频率考虑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，可以将小表分布在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20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大表分片所在的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上。这种方法对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JOIN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ON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的条件要求略低。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每表维护一个自增值保存，指定起始值，步长，当前值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JDBD Proxy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节点每次申请自增配额（等于步长）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配额内由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Proxy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节点分配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数据迁移工具 实时同步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日志，会自动过滤出只需要迁移的分片的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进行同步执行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基于（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1200" baseline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replication </a:t>
            </a:r>
            <a:r>
              <a:rPr lang="en-US" altLang="zh-CN" sz="1200" baseline="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lisnter</a:t>
            </a:r>
            <a:r>
              <a:rPr lang="zh-CN" altLang="en-US" sz="1200" baseline="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QPS: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是直连数据库的</a:t>
            </a:r>
            <a:r>
              <a:rPr lang="en-US" altLang="zh-CN" baseline="0" dirty="0" smtClean="0"/>
              <a:t>50%</a:t>
            </a:r>
          </a:p>
          <a:p>
            <a:r>
              <a:rPr lang="en-US" altLang="zh-CN" baseline="0" dirty="0" smtClean="0"/>
              <a:t>TPS: </a:t>
            </a:r>
            <a:r>
              <a:rPr lang="zh-CN" altLang="en-US" baseline="0" dirty="0" smtClean="0"/>
              <a:t>是直连数据库的</a:t>
            </a:r>
            <a:r>
              <a:rPr lang="en-US" altLang="zh-CN" baseline="0" dirty="0" smtClean="0"/>
              <a:t>70%</a:t>
            </a:r>
            <a:r>
              <a:rPr lang="zh-CN" altLang="en-US" baseline="0" dirty="0" smtClean="0"/>
              <a:t>左右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385"/>
              </a:spcBef>
              <a:defRPr/>
            </a:pP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、宕机节点重启后执行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rollback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，若之前有其他数据节点已经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，无法整体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rollback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不符合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ACID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原则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、宕机节点重启后执行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，但由于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外部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XA Prepare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之后并不会写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binlog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若此时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，此部分  更新会丢失，导致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Master-slave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数据不一致</a:t>
            </a:r>
            <a:endPara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b="1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方案</a:t>
            </a:r>
            <a:endParaRPr lang="en-US" altLang="zh-CN" sz="1200" b="1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1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、外部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XA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时修改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内核源码 </a:t>
            </a:r>
            <a:r>
              <a:rPr lang="en-US" altLang="zh-CN" sz="12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写入策略</a:t>
            </a:r>
          </a:p>
          <a:p>
            <a:pPr>
              <a:spcBef>
                <a:spcPts val="385"/>
              </a:spcBef>
              <a:defRPr/>
            </a:pP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、分布式事务下不允许部署异步复制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dirty="0" smtClean="0"/>
          </a:p>
          <a:p>
            <a:pPr>
              <a:spcBef>
                <a:spcPts val="385"/>
              </a:spcBef>
              <a:defRPr/>
            </a:pPr>
            <a:r>
              <a:rPr lang="zh-CN" altLang="en-US" dirty="0" smtClean="0"/>
              <a:t>事务协调器节点宕机：</a:t>
            </a:r>
            <a:endParaRPr lang="en-US" altLang="zh-CN" sz="1200" b="1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XA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事务全局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保存在第三方，若本中间件宕机，其他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JDBD Proxy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节点根据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XA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事务全局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继续事务的处理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90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8159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2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）业务部门为了实现高可用可扩展性等，需在业务模块实现自己的分库分表以及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数据合并处理等，导致业务系统数据库方面的开发量大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）运维部门需要为每个业务单独维护一套数据库，上线任务和维护任务繁重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indent="0">
              <a:lnSpc>
                <a:spcPct val="150000"/>
              </a:lnSpc>
              <a:spcBef>
                <a:spcPts val="385"/>
              </a:spcBef>
              <a:buFont typeface="Wingdings" pitchFamily="2" charset="2"/>
              <a:buNone/>
              <a:defRPr/>
            </a:pP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385"/>
              </a:spcBef>
              <a:buFont typeface="Wingdings" pitchFamily="2" charset="2"/>
              <a:buNone/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开发成果：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50000"/>
              </a:lnSpc>
              <a:spcBef>
                <a:spcPts val="385"/>
              </a:spcBef>
              <a:buFont typeface="Wingdings" pitchFamily="2" charset="2"/>
              <a:buNone/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+  C/C++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代码，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万其他代码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主要是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系统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)</a:t>
            </a:r>
          </a:p>
          <a:p>
            <a:pPr marL="0" lvl="1" indent="0">
              <a:lnSpc>
                <a:spcPct val="150000"/>
              </a:lnSpc>
              <a:spcBef>
                <a:spcPts val="385"/>
              </a:spcBef>
              <a:buFont typeface="Wingdings" pitchFamily="2" charset="2"/>
              <a:buNone/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解析及优化、路由、并行处理框架等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、不侵入客户端，对应用是完全透明的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、无单点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、四层：应用层、负载均衡</a:t>
            </a:r>
            <a:r>
              <a:rPr lang="en-US" altLang="zh-CN" dirty="0" smtClean="0"/>
              <a:t>HA</a:t>
            </a:r>
            <a:r>
              <a:rPr lang="zh-CN" altLang="en-US" dirty="0" smtClean="0"/>
              <a:t>、中间件层、数据库层（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含义，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内自维护）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、单独的集群管理和元数据管理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特意说一下管理器。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SEDA(Staged Event-Driven Architecture)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的核心思想是把一个请求处理过程分成几个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，不同资源消耗的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使用不同数量的线程来处理，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间使用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事件驱动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的异步通信模式。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SEDA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将应用分通过事件队列链接的网状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Stage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Stage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由一个线程池，一个业务相关的事件处理器（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Event Handler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），一个事件输入队列和一个多个资源控制器组成。</a:t>
            </a:r>
          </a:p>
          <a:p>
            <a:r>
              <a:rPr lang="en-US" altLang="zh-CN" dirty="0" smtClean="0"/>
              <a:t>3</a:t>
            </a:r>
            <a:r>
              <a:rPr lang="zh-CN" altLang="en-US" smtClean="0"/>
              <a:t>、可伸缩连接池的实现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、表级权限控制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、数据扩展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自动迁移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 </a:t>
            </a:r>
            <a:r>
              <a:rPr lang="zh-CN" altLang="en-US" baseline="0" dirty="0" smtClean="0"/>
              <a:t>基于</a:t>
            </a:r>
            <a:r>
              <a:rPr lang="en-US" altLang="zh-CN" baseline="0" dirty="0" smtClean="0"/>
              <a:t>MYSQL</a:t>
            </a:r>
            <a:r>
              <a:rPr lang="zh-CN" altLang="en-US" baseline="0" dirty="0" smtClean="0"/>
              <a:t>实时日志的数据同步工具，支持数据重构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数据重构的说明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同一库表的分片分配与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无绝对关系；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9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smtClean="0"/>
              <a:t>Date/Time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136901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应用部分3-04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612775" y="677863"/>
            <a:ext cx="4032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    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28800"/>
            <a:ext cx="4032448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400050" indent="-400050" eaLnBrk="1" hangingPunct="1">
              <a:lnSpc>
                <a:spcPct val="120000"/>
              </a:lnSpc>
              <a:buFont typeface="+mj-ea"/>
              <a:buAutoNum type="ea1JpnChsDbPeriod"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单击此处添加标题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2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3" eaLnBrk="1" hangingPunct="1">
              <a:lnSpc>
                <a:spcPct val="120000"/>
              </a:lnSpc>
            </a:pP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lvl="4" eaLnBrk="1" hangingPunct="1">
              <a:lnSpc>
                <a:spcPct val="120000"/>
              </a:lnSpc>
            </a:pPr>
            <a:endParaRPr lang="zh-CN" altLang="en-US" dirty="0" smtClean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5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5946" y="2472306"/>
            <a:ext cx="5857641" cy="19133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aseline="0">
                <a:solidFill>
                  <a:srgbClr val="004281"/>
                </a:solidFill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pic>
        <p:nvPicPr>
          <p:cNvPr id="8" name="图片 2" descr="cid:image001.jpg@01CE8EC9.224263B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978" y="5939970"/>
            <a:ext cx="2000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9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052736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2537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6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1880" y="1052736"/>
            <a:ext cx="5328592" cy="554461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052736"/>
            <a:ext cx="3008313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4" y="1237890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3738" y="6356350"/>
            <a:ext cx="412936" cy="501650"/>
          </a:xfrm>
        </p:spPr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8" y="1237890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39594" y="3928082"/>
            <a:ext cx="4125938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778468" y="3928082"/>
            <a:ext cx="4133532" cy="259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单击添加内容</a:t>
            </a:r>
            <a:endParaRPr lang="en-US" dirty="0" smtClean="0"/>
          </a:p>
          <a:p>
            <a:pPr lvl="1"/>
            <a:r>
              <a:rPr lang="zh-CN" altLang="en-US" dirty="0" smtClean="0"/>
              <a:t>第二层</a:t>
            </a:r>
            <a:endParaRPr lang="en-US" dirty="0" smtClean="0"/>
          </a:p>
          <a:p>
            <a:pPr lvl="2"/>
            <a:r>
              <a:rPr lang="zh-CN" altLang="en-US" dirty="0" smtClean="0"/>
              <a:t>第三层</a:t>
            </a:r>
            <a:endParaRPr lang="en-US" dirty="0" smtClean="0"/>
          </a:p>
          <a:p>
            <a:pPr lvl="3"/>
            <a:r>
              <a:rPr lang="zh-CN" altLang="en-US" dirty="0" smtClean="0"/>
              <a:t>第四层</a:t>
            </a:r>
            <a:endParaRPr lang="en-US" dirty="0" smtClean="0"/>
          </a:p>
          <a:p>
            <a:pPr lvl="4"/>
            <a:r>
              <a:rPr lang="zh-CN" altLang="en-US" dirty="0" smtClean="0"/>
              <a:t>第五层</a:t>
            </a:r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1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-2738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/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Beichen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West Street,</a:t>
            </a:r>
          </a:p>
          <a:p>
            <a:pPr eaLnBrk="1" hangingPunct="1"/>
            <a:r>
              <a:rPr lang="en-US" altLang="zh-CN" sz="900" dirty="0" err="1">
                <a:solidFill>
                  <a:schemeClr val="bg1">
                    <a:lumMod val="65000"/>
                  </a:schemeClr>
                </a:solidFill>
              </a:rPr>
              <a:t>Chaoyang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 District, Beijing 100101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T. 010-5895 1234   F. 010-5895 1234</a:t>
            </a:r>
          </a:p>
          <a:p>
            <a:pPr eaLnBrk="1" hangingPunct="1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</a:rPr>
              <a:t>E. xingming@jd.com   www.jd.com </a:t>
            </a:r>
          </a:p>
        </p:txBody>
      </p:sp>
    </p:spTree>
    <p:extLst>
      <p:ext uri="{BB962C8B-B14F-4D97-AF65-F5344CB8AC3E}">
        <p14:creationId xmlns:p14="http://schemas.microsoft.com/office/powerpoint/2010/main" val="3357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应用部分3-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813" y="-68729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849" y="2118573"/>
            <a:ext cx="8267607" cy="95153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3127715"/>
            <a:ext cx="8267607" cy="53813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单击添加副标题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3" r:id="rId3"/>
    <p:sldLayoutId id="2147483663" r:id="rId4"/>
    <p:sldLayoutId id="2147483664" r:id="rId5"/>
    <p:sldLayoutId id="2147483665" r:id="rId6"/>
    <p:sldLayoutId id="2147483682" r:id="rId7"/>
    <p:sldLayoutId id="2147483680" r:id="rId8"/>
    <p:sldLayoutId id="2147483685" r:id="rId9"/>
    <p:sldLayoutId id="214748368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副标题 4"/>
          <p:cNvSpPr>
            <a:spLocks noGrp="1"/>
          </p:cNvSpPr>
          <p:nvPr>
            <p:ph type="subTitle" idx="1"/>
          </p:nvPr>
        </p:nvSpPr>
        <p:spPr>
          <a:xfrm>
            <a:off x="395536" y="3127715"/>
            <a:ext cx="8267607" cy="1021365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秦波</a:t>
            </a:r>
            <a:endParaRPr lang="en-US" altLang="zh-CN" sz="18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ctrTitle" idx="4294967295"/>
          </p:nvPr>
        </p:nvSpPr>
        <p:spPr>
          <a:xfrm>
            <a:off x="755576" y="1484785"/>
            <a:ext cx="7645400" cy="1512416"/>
          </a:xfrm>
          <a:prstGeom prst="rect">
            <a:avLst/>
          </a:prstGeom>
        </p:spPr>
        <p:txBody>
          <a:bodyPr/>
          <a:lstStyle/>
          <a:p>
            <a:pPr marL="342900" indent="-342900"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</a:rPr>
              <a:t>京东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</a:rPr>
              <a:t>MYSQL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</a:rPr>
              <a:t>分布式数据库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</a:rPr>
            </a:b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</a:rPr>
              <a:t>集群系统技术交流</a:t>
            </a:r>
          </a:p>
        </p:txBody>
      </p:sp>
    </p:spTree>
    <p:extLst>
      <p:ext uri="{BB962C8B-B14F-4D97-AF65-F5344CB8AC3E}">
        <p14:creationId xmlns:p14="http://schemas.microsoft.com/office/powerpoint/2010/main" val="26813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SQL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处理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76983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解析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词法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语法解析器通过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flex/bison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实现，可灵活定制，处理结果为语法树，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解析是分布式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系统处理的</a:t>
            </a:r>
            <a:r>
              <a:rPr lang="zh-CN" altLang="en-US" sz="1600" b="1" dirty="0" smtClean="0">
                <a:latin typeface="宋体" pitchFamily="2" charset="-122"/>
                <a:ea typeface="宋体" panose="02010600030101010101" pitchFamily="2" charset="-122"/>
              </a:rPr>
              <a:t>基础。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endParaRPr lang="en-US" altLang="zh-CN" sz="1200" dirty="0">
              <a:solidFill>
                <a:srgbClr val="6EA92D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1654" y="2276872"/>
            <a:ext cx="37003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select</a:t>
            </a:r>
            <a:r>
              <a:rPr lang="ar-SA" altLang="zh-CN" sz="1200" b="1" dirty="0" smtClean="0">
                <a:solidFill>
                  <a:srgbClr val="FF0000"/>
                </a:solidFill>
              </a:rPr>
              <a:t>语句语法树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ar-SA" altLang="zh-CN" sz="1200" dirty="0" smtClean="0"/>
              <a:t>固定有</a:t>
            </a:r>
            <a:r>
              <a:rPr lang="en-US" altLang="zh-CN" sz="1200" dirty="0"/>
              <a:t>14</a:t>
            </a:r>
            <a:r>
              <a:rPr lang="ar-SA" altLang="zh-CN" sz="1200" dirty="0" smtClean="0"/>
              <a:t>个子节点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en-US" altLang="zh-CN" sz="1200" dirty="0" smtClean="0"/>
              <a:t>1</a:t>
            </a:r>
            <a:r>
              <a:rPr lang="zh-CN" altLang="en-US" sz="1200" dirty="0"/>
              <a:t>）</a:t>
            </a:r>
            <a:r>
              <a:rPr lang="ar-SA" altLang="zh-CN" sz="1200" dirty="0"/>
              <a:t>记录</a:t>
            </a:r>
            <a:r>
              <a:rPr lang="en-US" altLang="zh-CN" sz="1200" dirty="0"/>
              <a:t>ALL</a:t>
            </a:r>
            <a:r>
              <a:rPr lang="ar-SA" altLang="zh-CN" sz="1200" dirty="0"/>
              <a:t>或者</a:t>
            </a:r>
            <a:r>
              <a:rPr lang="en-US" altLang="zh-CN" sz="1200" dirty="0"/>
              <a:t>DISTINCT</a:t>
            </a:r>
            <a:r>
              <a:rPr lang="ar-SA" altLang="zh-CN" sz="1200" dirty="0"/>
              <a:t>关键词处理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select clause</a:t>
            </a:r>
            <a:endParaRPr lang="zh-CN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）</a:t>
            </a:r>
            <a:r>
              <a:rPr lang="en-US" altLang="zh-CN" sz="1200" dirty="0"/>
              <a:t>from clause(JOIN</a:t>
            </a:r>
            <a:r>
              <a:rPr lang="ar-SA" altLang="zh-CN" sz="1200" dirty="0"/>
              <a:t>的处理在此处</a:t>
            </a:r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where clause</a:t>
            </a:r>
            <a:endParaRPr lang="zh-CN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）</a:t>
            </a:r>
            <a:r>
              <a:rPr lang="en-US" altLang="zh-CN" sz="1200" dirty="0"/>
              <a:t>group </a:t>
            </a:r>
            <a:r>
              <a:rPr lang="en-US" altLang="zh-CN" sz="1200" dirty="0" smtClean="0"/>
              <a:t>by </a:t>
            </a:r>
            <a:r>
              <a:rPr lang="en-US" altLang="zh-CN" sz="1200" dirty="0"/>
              <a:t>clause</a:t>
            </a:r>
            <a:endParaRPr lang="zh-CN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）</a:t>
            </a:r>
            <a:r>
              <a:rPr lang="en-US" altLang="zh-CN" sz="1200" dirty="0"/>
              <a:t>having clause</a:t>
            </a:r>
            <a:endParaRPr lang="zh-CN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）</a:t>
            </a:r>
            <a:r>
              <a:rPr lang="en-US" altLang="zh-CN" sz="1200" dirty="0"/>
              <a:t>set operation </a:t>
            </a:r>
            <a:r>
              <a:rPr lang="zh-CN" altLang="en-US" sz="1200" dirty="0"/>
              <a:t>（</a:t>
            </a:r>
            <a:r>
              <a:rPr lang="ar-SA" altLang="zh-CN" sz="1200" dirty="0"/>
              <a:t>记录</a:t>
            </a:r>
            <a:r>
              <a:rPr lang="en-US" altLang="zh-CN" sz="1200" dirty="0"/>
              <a:t>UNION</a:t>
            </a:r>
            <a:r>
              <a:rPr lang="ar-SA" altLang="zh-CN" sz="1200" dirty="0"/>
              <a:t>类型 </a:t>
            </a:r>
            <a:r>
              <a:rPr lang="en-US" altLang="zh-CN" sz="1200" dirty="0"/>
              <a:t>T_SET_UNION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8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UNION</a:t>
            </a:r>
            <a:r>
              <a:rPr lang="zh-CN" altLang="en-US" sz="1200" dirty="0" smtClean="0"/>
              <a:t>类型（是否重复）</a:t>
            </a:r>
            <a:endParaRPr lang="zh-CN" altLang="zh-CN" sz="1200" dirty="0"/>
          </a:p>
          <a:p>
            <a:r>
              <a:rPr lang="en-US" altLang="zh-CN" sz="1200" dirty="0"/>
              <a:t>9</a:t>
            </a:r>
            <a:r>
              <a:rPr lang="zh-CN" altLang="en-US" sz="1200" dirty="0"/>
              <a:t>）</a:t>
            </a:r>
            <a:r>
              <a:rPr lang="en-US" altLang="zh-CN" sz="1200" dirty="0"/>
              <a:t>former select </a:t>
            </a:r>
            <a:r>
              <a:rPr lang="en-US" altLang="zh-CN" sz="1200" dirty="0" err="1" smtClean="0"/>
              <a:t>stmt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UNION</a:t>
            </a:r>
            <a:r>
              <a:rPr lang="ar-SA" altLang="zh-CN" sz="1200" dirty="0"/>
              <a:t>关键词前一个</a:t>
            </a:r>
            <a:r>
              <a:rPr lang="en-US" altLang="zh-CN" sz="1200" dirty="0" err="1"/>
              <a:t>sql</a:t>
            </a:r>
            <a:r>
              <a:rPr lang="ar-SA" altLang="zh-CN" sz="1200" dirty="0" smtClean="0"/>
              <a:t>语句</a:t>
            </a:r>
            <a:r>
              <a:rPr lang="zh-CN" altLang="en-US" sz="1200" dirty="0" smtClean="0"/>
              <a:t>）</a:t>
            </a:r>
            <a:endParaRPr lang="en-US" altLang="zh-CN" sz="1200" dirty="0"/>
          </a:p>
          <a:p>
            <a:r>
              <a:rPr lang="en-US" altLang="zh-CN" sz="1200" dirty="0"/>
              <a:t>10</a:t>
            </a:r>
            <a:r>
              <a:rPr lang="zh-CN" altLang="en-US" sz="1200" dirty="0"/>
              <a:t>）</a:t>
            </a:r>
            <a:r>
              <a:rPr lang="en-US" altLang="zh-CN" sz="1200" dirty="0"/>
              <a:t>later select </a:t>
            </a:r>
            <a:r>
              <a:rPr lang="en-US" altLang="zh-CN" sz="1200" dirty="0" err="1" smtClean="0"/>
              <a:t>stmt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UNION</a:t>
            </a:r>
            <a:r>
              <a:rPr lang="ar-SA" altLang="zh-CN" sz="1200" dirty="0"/>
              <a:t>关键词后一个</a:t>
            </a:r>
            <a:r>
              <a:rPr lang="en-US" altLang="zh-CN" sz="1200" dirty="0" err="1"/>
              <a:t>sql</a:t>
            </a:r>
            <a:r>
              <a:rPr lang="ar-SA" altLang="zh-CN" sz="1200" dirty="0" smtClean="0"/>
              <a:t>语句</a:t>
            </a:r>
            <a:r>
              <a:rPr lang="zh-CN" altLang="en-US" sz="1200" dirty="0" smtClean="0"/>
              <a:t>）</a:t>
            </a:r>
            <a:endParaRPr lang="zh-CN" altLang="zh-CN" sz="1200" dirty="0"/>
          </a:p>
          <a:p>
            <a:r>
              <a:rPr lang="en-US" altLang="zh-CN" sz="1200" dirty="0"/>
              <a:t>11</a:t>
            </a:r>
            <a:r>
              <a:rPr lang="zh-CN" altLang="en-US" sz="1200" dirty="0"/>
              <a:t>）</a:t>
            </a:r>
            <a:r>
              <a:rPr lang="en-US" altLang="zh-CN" sz="1200" dirty="0"/>
              <a:t>order </a:t>
            </a:r>
            <a:r>
              <a:rPr lang="en-US" altLang="zh-CN" sz="1200" dirty="0" smtClean="0"/>
              <a:t>by </a:t>
            </a:r>
            <a:r>
              <a:rPr lang="en-US" altLang="zh-CN" sz="1200" dirty="0"/>
              <a:t>clause</a:t>
            </a:r>
            <a:endParaRPr lang="zh-CN" altLang="zh-CN" sz="1200" dirty="0"/>
          </a:p>
          <a:p>
            <a:r>
              <a:rPr lang="en-US" altLang="zh-CN" sz="1200" dirty="0"/>
              <a:t>12</a:t>
            </a:r>
            <a:r>
              <a:rPr lang="zh-CN" altLang="en-US" sz="1200" dirty="0"/>
              <a:t>）</a:t>
            </a:r>
            <a:r>
              <a:rPr lang="en-US" altLang="zh-CN" sz="1200" dirty="0" smtClean="0"/>
              <a:t>limit</a:t>
            </a:r>
            <a:r>
              <a:rPr lang="en-US" altLang="zh-CN" sz="1200" dirty="0"/>
              <a:t> clause</a:t>
            </a:r>
            <a:endParaRPr lang="zh-CN" altLang="zh-CN" sz="1200" dirty="0"/>
          </a:p>
          <a:p>
            <a:r>
              <a:rPr lang="en-US" altLang="zh-CN" sz="1200" dirty="0"/>
              <a:t>13</a:t>
            </a:r>
            <a:r>
              <a:rPr lang="zh-CN" altLang="en-US" sz="1200" dirty="0"/>
              <a:t>）</a:t>
            </a:r>
            <a:r>
              <a:rPr lang="en-US" altLang="zh-CN" sz="1200" dirty="0"/>
              <a:t>for update </a:t>
            </a:r>
            <a:r>
              <a:rPr lang="ar-SA" altLang="zh-CN" sz="1200" dirty="0" smtClean="0"/>
              <a:t>是否需要</a:t>
            </a:r>
            <a:r>
              <a:rPr lang="zh-CN" altLang="en-US" sz="1200" dirty="0" smtClean="0"/>
              <a:t>锁</a:t>
            </a:r>
            <a:endParaRPr lang="zh-CN" altLang="zh-CN" sz="1200" dirty="0"/>
          </a:p>
          <a:p>
            <a:r>
              <a:rPr lang="en-US" altLang="zh-CN" sz="1200" dirty="0"/>
              <a:t>14</a:t>
            </a:r>
            <a:r>
              <a:rPr lang="zh-CN" altLang="en-US" sz="1200" dirty="0"/>
              <a:t>）</a:t>
            </a:r>
            <a:r>
              <a:rPr lang="en-US" altLang="zh-CN" sz="1200" dirty="0" smtClean="0"/>
              <a:t>hints</a:t>
            </a:r>
            <a:endParaRPr lang="zh-CN" altLang="zh-C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8</a:t>
            </a: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45" y="2913434"/>
            <a:ext cx="2314827" cy="389994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99992" y="2109871"/>
            <a:ext cx="45682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例：</a:t>
            </a:r>
            <a:endParaRPr lang="en-US" altLang="zh-CN" sz="1100" dirty="0" smtClean="0"/>
          </a:p>
          <a:p>
            <a:r>
              <a:rPr lang="zh-CN" altLang="en-US" sz="1100" kern="0" dirty="0" smtClean="0">
                <a:latin typeface="宋体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1100" i="1" kern="0" dirty="0" smtClean="0">
                <a:latin typeface="宋体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Persons.LastName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Persons.FirstName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Orders.OrderNo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 FROM Persons INNER JOIN Orders ON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Persons.Id_P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Orders.Id_P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 ORDER BY </a:t>
            </a:r>
            <a:r>
              <a:rPr lang="en-US" altLang="zh-CN" sz="1100" i="1" kern="0" dirty="0" err="1">
                <a:latin typeface="宋体" pitchFamily="2" charset="-122"/>
                <a:ea typeface="宋体" panose="02010600030101010101" pitchFamily="2" charset="-122"/>
              </a:rPr>
              <a:t>Persons.LastName</a:t>
            </a:r>
            <a:r>
              <a:rPr lang="en-US" altLang="zh-CN" sz="1100" i="1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100" dirty="0"/>
              <a:t>语法</a:t>
            </a:r>
            <a:r>
              <a:rPr lang="zh-CN" altLang="en-US" sz="1100" dirty="0" smtClean="0"/>
              <a:t>树结构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9647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SQL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处理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8346380" cy="340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改写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依据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SQL PARSER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的语法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树，结合路由信息进行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并改写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person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city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列做拆分键，客户端输入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i="1" kern="0" dirty="0" err="1" smtClean="0">
                <a:latin typeface="宋体" pitchFamily="2" charset="-122"/>
                <a:ea typeface="宋体" panose="02010600030101010101" pitchFamily="2" charset="-122"/>
              </a:rPr>
              <a:t>avg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(age) from person group 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by 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city 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limit 2,4 </a:t>
            </a: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200" b="1" kern="0" dirty="0" smtClean="0">
                <a:latin typeface="宋体" pitchFamily="2" charset="-122"/>
                <a:ea typeface="宋体" panose="02010600030101010101" pitchFamily="2" charset="-122"/>
              </a:rPr>
              <a:t>STEP1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改写，最终发到数据节点的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语句为：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          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i="1" kern="0" dirty="0" err="1" smtClean="0">
                <a:latin typeface="宋体" pitchFamily="2" charset="-122"/>
                <a:ea typeface="宋体" panose="02010600030101010101" pitchFamily="2" charset="-122"/>
              </a:rPr>
              <a:t>avg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(age), </a:t>
            </a:r>
            <a:r>
              <a:rPr lang="en-US" altLang="zh-CN" sz="1200" b="1" i="1" kern="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sum(age), count(age</a:t>
            </a:r>
            <a:r>
              <a:rPr lang="en-US" altLang="zh-CN" sz="1200" b="1" i="1" kern="0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), </a:t>
            </a:r>
            <a:r>
              <a:rPr lang="en-US" altLang="zh-CN" sz="1200" b="1" i="1" kern="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city 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person group 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by 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city limit </a:t>
            </a:r>
            <a:r>
              <a:rPr lang="en-US" altLang="zh-CN" sz="1200" b="1" i="1" kern="0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0,6</a:t>
            </a:r>
            <a:endParaRPr lang="en-US" altLang="zh-CN" sz="1200" b="1" i="1" kern="0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200" b="1" kern="0" dirty="0" smtClean="0">
                <a:latin typeface="宋体" pitchFamily="2" charset="-122"/>
                <a:ea typeface="宋体" panose="02010600030101010101" pitchFamily="2" charset="-122"/>
              </a:rPr>
              <a:t>STEP2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：中间件根据各个数据分片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city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先排序，并根据返回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count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值和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sum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值，汇总求和，再次计算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AVG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，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最后将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offset 2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开始的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4 row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kern="0" dirty="0" err="1" smtClean="0">
                <a:latin typeface="宋体" pitchFamily="2" charset="-122"/>
                <a:ea typeface="宋体" panose="02010600030101010101" pitchFamily="2" charset="-122"/>
              </a:rPr>
              <a:t>avg</a:t>
            </a: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(age)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结果返回客户端</a:t>
            </a:r>
            <a:endParaRPr lang="en-US" altLang="zh-CN" sz="1200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执行计划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 smtClean="0"/>
              <a:t>          </a:t>
            </a:r>
            <a:r>
              <a:rPr lang="zh-CN" altLang="en-US" sz="1200" b="1" dirty="0" smtClean="0"/>
              <a:t>目的分片信息</a:t>
            </a:r>
            <a:r>
              <a:rPr lang="en-US" altLang="zh-CN" sz="1200" dirty="0" smtClean="0"/>
              <a:t>: </a:t>
            </a:r>
            <a:r>
              <a:rPr lang="en-US" altLang="zh-CN" sz="1200" kern="0" dirty="0" err="1"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要发往的分片信息，里面包含了目的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信息</a:t>
            </a:r>
            <a:endParaRPr lang="en-US" altLang="zh-CN" sz="1200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en-US" altLang="zh-CN" sz="1200" b="1" dirty="0" smtClean="0"/>
              <a:t>SQL</a:t>
            </a:r>
            <a:r>
              <a:rPr lang="zh-CN" altLang="en-US" sz="1200" b="1" dirty="0" smtClean="0"/>
              <a:t>语句</a:t>
            </a:r>
            <a:r>
              <a:rPr lang="en-US" altLang="zh-CN" sz="1200" b="1" dirty="0" smtClean="0"/>
              <a:t>          </a:t>
            </a:r>
            <a:r>
              <a:rPr lang="en-US" altLang="zh-CN" sz="1200" dirty="0" smtClean="0"/>
              <a:t>: </a:t>
            </a:r>
            <a:r>
              <a:rPr lang="en-US" altLang="zh-CN" sz="1200" kern="0" dirty="0" err="1"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经过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处理并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替换表名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之后到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数据库层面最终执行的</a:t>
            </a:r>
            <a:r>
              <a:rPr lang="en-US" altLang="zh-CN" sz="1200" kern="0" dirty="0" err="1">
                <a:latin typeface="宋体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语句</a:t>
            </a:r>
            <a:endParaRPr lang="en-US" altLang="zh-CN" sz="1200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     例：客户端输入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name from 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test order by id limit 2,4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生成如下一组执行计划：</a:t>
            </a:r>
            <a:endParaRPr lang="en-US" altLang="zh-CN" sz="1200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200" dirty="0"/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i="1" kern="0" dirty="0" smtClean="0">
                <a:latin typeface="宋体" pitchFamily="2" charset="-122"/>
                <a:ea typeface="宋体" panose="02010600030101010101" pitchFamily="2" charset="-122"/>
              </a:rPr>
              <a:t>     </a:t>
            </a:r>
            <a:endParaRPr lang="en-US" altLang="zh-CN" sz="1200" i="1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zh-CN" altLang="en-US" sz="1600" dirty="0"/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200" i="1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9</a:t>
            </a: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59771"/>
            <a:ext cx="64579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6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JOIN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支持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64741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Binding table</a:t>
            </a: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何为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binding table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？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 smtClean="0">
                <a:latin typeface="宋体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按照关联条件将表进行相同拆分。</a:t>
            </a: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10</a:t>
            </a:r>
            <a:endParaRPr lang="zh-CN" altLang="en-US" dirty="0" smtClean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4509120"/>
            <a:ext cx="5204319" cy="1518220"/>
            <a:chOff x="827584" y="4509120"/>
            <a:chExt cx="5204319" cy="1518220"/>
          </a:xfrm>
        </p:grpSpPr>
        <p:sp>
          <p:nvSpPr>
            <p:cNvPr id="8" name="AutoShape 101"/>
            <p:cNvSpPr>
              <a:spLocks noChangeArrowheads="1"/>
            </p:cNvSpPr>
            <p:nvPr/>
          </p:nvSpPr>
          <p:spPr bwMode="auto">
            <a:xfrm>
              <a:off x="858672" y="4509120"/>
              <a:ext cx="2232248" cy="1518220"/>
            </a:xfrm>
            <a:prstGeom prst="flowChartMagneticDisk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AutoShape 101"/>
            <p:cNvSpPr>
              <a:spLocks noChangeArrowheads="1"/>
            </p:cNvSpPr>
            <p:nvPr/>
          </p:nvSpPr>
          <p:spPr bwMode="auto">
            <a:xfrm>
              <a:off x="3799655" y="4509120"/>
              <a:ext cx="2232248" cy="1518220"/>
            </a:xfrm>
            <a:prstGeom prst="flowChartMagneticDisk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104"/>
            <p:cNvSpPr>
              <a:spLocks noChangeArrowheads="1"/>
            </p:cNvSpPr>
            <p:nvPr/>
          </p:nvSpPr>
          <p:spPr bwMode="auto">
            <a:xfrm>
              <a:off x="1393771" y="4562398"/>
              <a:ext cx="116205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 smtClean="0">
                  <a:latin typeface="Courier New" pitchFamily="49" charset="0"/>
                </a:rPr>
                <a:t>SERVER1</a:t>
              </a:r>
              <a:endParaRPr lang="en-US" altLang="zh-CN" sz="1400" dirty="0">
                <a:latin typeface="Courier New" pitchFamily="49" charset="0"/>
              </a:endParaRPr>
            </a:p>
          </p:txBody>
        </p:sp>
        <p:sp>
          <p:nvSpPr>
            <p:cNvPr id="11" name="Rectangle 104"/>
            <p:cNvSpPr>
              <a:spLocks noChangeArrowheads="1"/>
            </p:cNvSpPr>
            <p:nvPr/>
          </p:nvSpPr>
          <p:spPr bwMode="auto">
            <a:xfrm>
              <a:off x="4418062" y="4562398"/>
              <a:ext cx="116205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 smtClean="0">
                  <a:latin typeface="Courier New" pitchFamily="49" charset="0"/>
                </a:rPr>
                <a:t>SERVER2</a:t>
              </a:r>
              <a:endParaRPr lang="en-US" altLang="zh-CN" sz="1400" dirty="0">
                <a:latin typeface="Courier New" pitchFamily="49" charset="0"/>
              </a:endParaRPr>
            </a:p>
          </p:txBody>
        </p:sp>
        <p:sp>
          <p:nvSpPr>
            <p:cNvPr id="12" name="Rectangle 104"/>
            <p:cNvSpPr>
              <a:spLocks noChangeArrowheads="1"/>
            </p:cNvSpPr>
            <p:nvPr/>
          </p:nvSpPr>
          <p:spPr bwMode="auto">
            <a:xfrm>
              <a:off x="827584" y="4990600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Person_0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3" name="Rectangle 104"/>
            <p:cNvSpPr>
              <a:spLocks noChangeArrowheads="1"/>
            </p:cNvSpPr>
            <p:nvPr/>
          </p:nvSpPr>
          <p:spPr bwMode="auto">
            <a:xfrm>
              <a:off x="827584" y="5206624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Person_2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4" name="Rectangle 104"/>
            <p:cNvSpPr>
              <a:spLocks noChangeArrowheads="1"/>
            </p:cNvSpPr>
            <p:nvPr/>
          </p:nvSpPr>
          <p:spPr bwMode="auto">
            <a:xfrm>
              <a:off x="827584" y="5422648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Person_4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5" name="Rectangle 104"/>
            <p:cNvSpPr>
              <a:spLocks noChangeArrowheads="1"/>
            </p:cNvSpPr>
            <p:nvPr/>
          </p:nvSpPr>
          <p:spPr bwMode="auto">
            <a:xfrm>
              <a:off x="3753337" y="4999391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Person_1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3753337" y="5215415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Person_3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3753337" y="5431439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Person_5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8" name="Rectangle 104"/>
            <p:cNvSpPr>
              <a:spLocks noChangeArrowheads="1"/>
            </p:cNvSpPr>
            <p:nvPr/>
          </p:nvSpPr>
          <p:spPr bwMode="auto">
            <a:xfrm>
              <a:off x="1763688" y="4990600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Order_0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9" name="Rectangle 104"/>
            <p:cNvSpPr>
              <a:spLocks noChangeArrowheads="1"/>
            </p:cNvSpPr>
            <p:nvPr/>
          </p:nvSpPr>
          <p:spPr bwMode="auto">
            <a:xfrm>
              <a:off x="1763688" y="5206624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>
                  <a:latin typeface="Courier New" pitchFamily="49" charset="0"/>
                </a:rPr>
                <a:t>Order_2</a:t>
              </a:r>
            </a:p>
          </p:txBody>
        </p:sp>
        <p:sp>
          <p:nvSpPr>
            <p:cNvPr id="20" name="Rectangle 104"/>
            <p:cNvSpPr>
              <a:spLocks noChangeArrowheads="1"/>
            </p:cNvSpPr>
            <p:nvPr/>
          </p:nvSpPr>
          <p:spPr bwMode="auto">
            <a:xfrm>
              <a:off x="1763688" y="5422648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>
                  <a:latin typeface="Courier New" pitchFamily="49" charset="0"/>
                </a:rPr>
                <a:t>Order_4</a:t>
              </a:r>
            </a:p>
          </p:txBody>
        </p:sp>
        <p:sp>
          <p:nvSpPr>
            <p:cNvPr id="21" name="Rectangle 104"/>
            <p:cNvSpPr>
              <a:spLocks noChangeArrowheads="1"/>
            </p:cNvSpPr>
            <p:nvPr/>
          </p:nvSpPr>
          <p:spPr bwMode="auto">
            <a:xfrm>
              <a:off x="4778102" y="4990600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Order_1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22" name="Rectangle 104"/>
            <p:cNvSpPr>
              <a:spLocks noChangeArrowheads="1"/>
            </p:cNvSpPr>
            <p:nvPr/>
          </p:nvSpPr>
          <p:spPr bwMode="auto">
            <a:xfrm>
              <a:off x="4778102" y="5206624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Order_3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23" name="Rectangle 104"/>
            <p:cNvSpPr>
              <a:spLocks noChangeArrowheads="1"/>
            </p:cNvSpPr>
            <p:nvPr/>
          </p:nvSpPr>
          <p:spPr bwMode="auto">
            <a:xfrm>
              <a:off x="4778102" y="5422648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Order_5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827584" y="5638672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  <p:sp>
          <p:nvSpPr>
            <p:cNvPr id="25" name="Rectangle 104"/>
            <p:cNvSpPr>
              <a:spLocks noChangeArrowheads="1"/>
            </p:cNvSpPr>
            <p:nvPr/>
          </p:nvSpPr>
          <p:spPr bwMode="auto">
            <a:xfrm>
              <a:off x="1681758" y="5638672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  <p:sp>
          <p:nvSpPr>
            <p:cNvPr id="26" name="Rectangle 104"/>
            <p:cNvSpPr>
              <a:spLocks noChangeArrowheads="1"/>
            </p:cNvSpPr>
            <p:nvPr/>
          </p:nvSpPr>
          <p:spPr bwMode="auto">
            <a:xfrm>
              <a:off x="3769990" y="5638672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4706094" y="5638672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11560" y="2702530"/>
            <a:ext cx="63776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200" kern="0" dirty="0" smtClean="0">
                <a:latin typeface="宋体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sz="1200" i="1" kern="0" dirty="0" err="1">
                <a:latin typeface="宋体" pitchFamily="2" charset="-122"/>
                <a:ea typeface="宋体" panose="02010600030101010101" pitchFamily="2" charset="-122"/>
              </a:rPr>
              <a:t>Persons.LastName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200" i="1" kern="0" dirty="0" err="1">
                <a:latin typeface="宋体" pitchFamily="2" charset="-122"/>
                <a:ea typeface="宋体" panose="02010600030101010101" pitchFamily="2" charset="-122"/>
              </a:rPr>
              <a:t>Persons.FirstName,Orders.OrderNo</a:t>
            </a:r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 FROM Persons </a:t>
            </a:r>
          </a:p>
          <a:p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        INNER JOIN Orders ON </a:t>
            </a:r>
            <a:r>
              <a:rPr lang="en-US" altLang="zh-CN" sz="1200" b="1" i="1" kern="0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Persons.id = Orders.id</a:t>
            </a:r>
          </a:p>
          <a:p>
            <a:r>
              <a:rPr lang="en-US" altLang="zh-CN" sz="1200" i="1" kern="0" dirty="0">
                <a:latin typeface="宋体" pitchFamily="2" charset="-122"/>
                <a:ea typeface="宋体" panose="02010600030101010101" pitchFamily="2" charset="-122"/>
              </a:rPr>
              <a:t>        WHERE Orders.id &gt; 100</a:t>
            </a:r>
            <a:endParaRPr lang="zh-CN" altLang="en-US" sz="1200" i="1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Persons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Orders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两表必须均以两表关联列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作为拆分键</a:t>
            </a:r>
            <a:endParaRPr lang="en-US" altLang="zh-CN" sz="1200" kern="0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Persons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Orders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两表必须拆分出相同的分片数，比如同为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128</a:t>
            </a:r>
          </a:p>
          <a:p>
            <a:pPr>
              <a:spcBef>
                <a:spcPts val="385"/>
              </a:spcBef>
              <a:defRPr/>
            </a:pP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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 Persons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Orders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两表所有分片在</a:t>
            </a:r>
            <a:r>
              <a:rPr lang="en-US" altLang="zh-CN" sz="1200" kern="0" dirty="0"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200" kern="0" dirty="0">
                <a:latin typeface="宋体" pitchFamily="2" charset="-122"/>
                <a:ea typeface="宋体" panose="02010600030101010101" pitchFamily="2" charset="-122"/>
              </a:rPr>
              <a:t>上的分布方式是一样的</a:t>
            </a:r>
            <a:endParaRPr lang="en-US" altLang="zh-CN" sz="12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3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77703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冗余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将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小表分布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在所有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大表分片所在的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上。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若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前面例子中的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Order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表是小表，分片分布方式：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sz="1200" kern="0" dirty="0" smtClean="0">
              <a:latin typeface="宋体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11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2" y="5138608"/>
            <a:ext cx="4367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4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处理原则：</a:t>
            </a:r>
            <a:endParaRPr lang="en-US" altLang="zh-CN" sz="14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数据的处理尽量做到</a:t>
            </a:r>
            <a:r>
              <a:rPr lang="zh-CN" altLang="en-US" sz="1400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400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节点本地化处理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，尽可能不拿到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JDBD Proxy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层处理，</a:t>
            </a:r>
            <a:r>
              <a:rPr lang="en-US" altLang="zh-CN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JDBD </a:t>
            </a:r>
            <a:r>
              <a:rPr lang="en-US" altLang="zh-CN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层只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做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最终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400" kern="0" dirty="0">
                <a:latin typeface="宋体" panose="02010600030101010101" pitchFamily="2" charset="-122"/>
                <a:ea typeface="宋体" panose="02010600030101010101" pitchFamily="2" charset="-122"/>
              </a:rPr>
              <a:t>整理和</a:t>
            </a:r>
            <a:r>
              <a:rPr lang="zh-CN" altLang="en-US" sz="1400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sz="14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23865" y="2564904"/>
            <a:ext cx="5214241" cy="1363238"/>
            <a:chOff x="1023865" y="2564904"/>
            <a:chExt cx="5214241" cy="1363238"/>
          </a:xfrm>
        </p:grpSpPr>
        <p:sp>
          <p:nvSpPr>
            <p:cNvPr id="6" name="AutoShape 101"/>
            <p:cNvSpPr>
              <a:spLocks noChangeArrowheads="1"/>
            </p:cNvSpPr>
            <p:nvPr/>
          </p:nvSpPr>
          <p:spPr bwMode="auto">
            <a:xfrm>
              <a:off x="1023865" y="2564904"/>
              <a:ext cx="2263336" cy="1311054"/>
            </a:xfrm>
            <a:prstGeom prst="flowChartMagneticDisk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AutoShape 101"/>
            <p:cNvSpPr>
              <a:spLocks noChangeArrowheads="1"/>
            </p:cNvSpPr>
            <p:nvPr/>
          </p:nvSpPr>
          <p:spPr bwMode="auto">
            <a:xfrm>
              <a:off x="4067944" y="2593098"/>
              <a:ext cx="2160240" cy="1281265"/>
            </a:xfrm>
            <a:prstGeom prst="flowChartMagneticDisk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04"/>
            <p:cNvSpPr>
              <a:spLocks noChangeArrowheads="1"/>
            </p:cNvSpPr>
            <p:nvPr/>
          </p:nvSpPr>
          <p:spPr bwMode="auto">
            <a:xfrm>
              <a:off x="1590052" y="2594693"/>
              <a:ext cx="116205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 smtClean="0">
                  <a:latin typeface="Courier New" pitchFamily="49" charset="0"/>
                </a:rPr>
                <a:t>SERVER1</a:t>
              </a:r>
              <a:endParaRPr lang="en-US" altLang="zh-CN" sz="1400" dirty="0">
                <a:latin typeface="Courier New" pitchFamily="49" charset="0"/>
              </a:endParaRPr>
            </a:p>
          </p:txBody>
        </p:sp>
        <p:sp>
          <p:nvSpPr>
            <p:cNvPr id="9" name="Rectangle 104"/>
            <p:cNvSpPr>
              <a:spLocks noChangeArrowheads="1"/>
            </p:cNvSpPr>
            <p:nvPr/>
          </p:nvSpPr>
          <p:spPr bwMode="auto">
            <a:xfrm>
              <a:off x="4614343" y="2666701"/>
              <a:ext cx="116205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dirty="0" smtClean="0">
                  <a:latin typeface="Courier New" pitchFamily="49" charset="0"/>
                </a:rPr>
                <a:t>SERVER2</a:t>
              </a:r>
              <a:endParaRPr lang="en-US" altLang="zh-CN" sz="1400" dirty="0">
                <a:latin typeface="Courier New" pitchFamily="49" charset="0"/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/>
          </p:nvSpPr>
          <p:spPr bwMode="auto">
            <a:xfrm>
              <a:off x="1023865" y="3022895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Person_0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1" name="Rectangle 104"/>
            <p:cNvSpPr>
              <a:spLocks noChangeArrowheads="1"/>
            </p:cNvSpPr>
            <p:nvPr/>
          </p:nvSpPr>
          <p:spPr bwMode="auto">
            <a:xfrm>
              <a:off x="1023865" y="3238919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Person_2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2" name="Rectangle 104"/>
            <p:cNvSpPr>
              <a:spLocks noChangeArrowheads="1"/>
            </p:cNvSpPr>
            <p:nvPr/>
          </p:nvSpPr>
          <p:spPr bwMode="auto">
            <a:xfrm>
              <a:off x="1023865" y="3454943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Person_4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3" name="Rectangle 104"/>
            <p:cNvSpPr>
              <a:spLocks noChangeArrowheads="1"/>
            </p:cNvSpPr>
            <p:nvPr/>
          </p:nvSpPr>
          <p:spPr bwMode="auto">
            <a:xfrm>
              <a:off x="4113377" y="3011862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Person_1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4" name="Rectangle 104"/>
            <p:cNvSpPr>
              <a:spLocks noChangeArrowheads="1"/>
            </p:cNvSpPr>
            <p:nvPr/>
          </p:nvSpPr>
          <p:spPr bwMode="auto">
            <a:xfrm>
              <a:off x="4113377" y="3227886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Person_3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5" name="Rectangle 104"/>
            <p:cNvSpPr>
              <a:spLocks noChangeArrowheads="1"/>
            </p:cNvSpPr>
            <p:nvPr/>
          </p:nvSpPr>
          <p:spPr bwMode="auto">
            <a:xfrm>
              <a:off x="4113377" y="3443910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latin typeface="Courier New" pitchFamily="49" charset="0"/>
                </a:rPr>
                <a:t>分片</a:t>
              </a:r>
              <a:r>
                <a:rPr lang="en-US" altLang="zh-CN" sz="1000" dirty="0" smtClean="0">
                  <a:latin typeface="Courier New" pitchFamily="49" charset="0"/>
                </a:rPr>
                <a:t>Person_5</a:t>
              </a:r>
              <a:endParaRPr lang="en-US" altLang="zh-CN" sz="1000" dirty="0">
                <a:latin typeface="Courier New" pitchFamily="49" charset="0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1959969" y="3237350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 smtClean="0">
                  <a:solidFill>
                    <a:srgbClr val="FF0000"/>
                  </a:solidFill>
                  <a:latin typeface="Courier New" pitchFamily="49" charset="0"/>
                </a:rPr>
                <a:t>表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Courier New" pitchFamily="49" charset="0"/>
                </a:rPr>
                <a:t>Order</a:t>
              </a:r>
              <a:endParaRPr lang="en-US" altLang="zh-CN" sz="10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9" name="Rectangle 104"/>
            <p:cNvSpPr>
              <a:spLocks noChangeArrowheads="1"/>
            </p:cNvSpPr>
            <p:nvPr/>
          </p:nvSpPr>
          <p:spPr bwMode="auto">
            <a:xfrm>
              <a:off x="5076056" y="3227886"/>
              <a:ext cx="116205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  <a:latin typeface="Courier New" pitchFamily="49" charset="0"/>
                </a:rPr>
                <a:t>表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Courier New" pitchFamily="49" charset="0"/>
                </a:rPr>
                <a:t>Order</a:t>
              </a:r>
              <a:endParaRPr lang="en-US" altLang="zh-CN" sz="10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22" name="Rectangle 104"/>
            <p:cNvSpPr>
              <a:spLocks noChangeArrowheads="1"/>
            </p:cNvSpPr>
            <p:nvPr/>
          </p:nvSpPr>
          <p:spPr bwMode="auto">
            <a:xfrm>
              <a:off x="1023865" y="3587926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4130030" y="3651143"/>
              <a:ext cx="116205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Courier New" pitchFamily="49" charset="0"/>
                </a:rPr>
                <a:t>……</a:t>
              </a:r>
              <a:endParaRPr lang="en-US" altLang="zh-CN" sz="1200" b="1" dirty="0">
                <a:latin typeface="Courier New" pitchFamily="49" charset="0"/>
              </a:endParaRPr>
            </a:p>
          </p:txBody>
        </p:sp>
      </p:grpSp>
      <p:pic>
        <p:nvPicPr>
          <p:cNvPr id="6146" name="Picture 2" descr="C:\Users\Administrator\Desktop\0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37" y="4797152"/>
            <a:ext cx="1729111" cy="172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椭圆形标注 26"/>
          <p:cNvSpPr/>
          <p:nvPr/>
        </p:nvSpPr>
        <p:spPr bwMode="auto">
          <a:xfrm>
            <a:off x="6588224" y="4149080"/>
            <a:ext cx="2376264" cy="1224136"/>
          </a:xfrm>
          <a:prstGeom prst="wedgeEllipseCallout">
            <a:avLst>
              <a:gd name="adj1" fmla="val -57833"/>
              <a:gd name="adj2" fmla="val 57934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2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经常</a:t>
            </a:r>
            <a:r>
              <a:rPr lang="en-US" altLang="zh-CN" sz="12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JOIN</a:t>
            </a:r>
            <a:r>
              <a:rPr lang="zh-CN" altLang="en-US" sz="12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的两个表，何不</a:t>
            </a:r>
            <a:r>
              <a:rPr lang="zh-CN" altLang="en-US" sz="12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合并成单一大表</a:t>
            </a:r>
            <a:r>
              <a:rPr lang="zh-CN" altLang="en-US" sz="12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？通过适当数据冗余减少</a:t>
            </a:r>
            <a:r>
              <a:rPr lang="en-US" altLang="zh-CN" sz="12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JOIN</a:t>
            </a:r>
            <a:r>
              <a:rPr lang="zh-CN" altLang="en-US" sz="12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1200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JOIN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支持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全局唯一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ID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834638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自增键做拆分键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单机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环境下的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dirty="0" err="1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auto_increment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实现的自增键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无法使用到分布式系统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</a:p>
          <a:p>
            <a:pPr>
              <a:spcBef>
                <a:spcPts val="385"/>
              </a:spcBef>
              <a:defRPr/>
            </a:pP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方案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）数据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节点层面自增列当成普通列处理，不再有自增属性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2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）通过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 meta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分配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ID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 按表维护自增值，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指定起始值，步长，当前值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 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12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9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591448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数据迁移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/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自动扩展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4100" y="1124743"/>
            <a:ext cx="8132356" cy="288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数据迁移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STEP1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：通过自动数据迁移工具开始数据迁移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60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该工具带配置策略支持</a:t>
            </a:r>
            <a:r>
              <a:rPr lang="en-US" altLang="zh-CN" sz="16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binlog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过滤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数据重构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STEP2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数据差异小于某一临界值，停止老分片写操作（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read-only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STEP3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：等待新分片数据更新完毕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STEP4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：更改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 meta server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中对应分片的路由规则，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      Cluster Manager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向所有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JDBD proxy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推送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新分片信息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STEP5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：删除老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分片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过程类似于数据迁移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13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76056" y="4852691"/>
            <a:ext cx="2719551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168"/>
          <p:cNvSpPr>
            <a:spLocks noChangeArrowheads="1"/>
          </p:cNvSpPr>
          <p:nvPr/>
        </p:nvSpPr>
        <p:spPr bwMode="auto">
          <a:xfrm>
            <a:off x="5076056" y="4893337"/>
            <a:ext cx="23751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Server 2 (new server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16" name="Rectangle 8" descr="colored_paper1"/>
          <p:cNvSpPr>
            <a:spLocks noChangeArrowheads="1"/>
          </p:cNvSpPr>
          <p:nvPr/>
        </p:nvSpPr>
        <p:spPr bwMode="auto">
          <a:xfrm>
            <a:off x="4139952" y="4076101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 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 8" descr="colored_paper1"/>
          <p:cNvSpPr>
            <a:spLocks noChangeArrowheads="1"/>
          </p:cNvSpPr>
          <p:nvPr/>
        </p:nvSpPr>
        <p:spPr bwMode="auto">
          <a:xfrm>
            <a:off x="5571736" y="5301208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2051720" y="4890039"/>
            <a:ext cx="2719551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168"/>
          <p:cNvSpPr>
            <a:spLocks noChangeArrowheads="1"/>
          </p:cNvSpPr>
          <p:nvPr/>
        </p:nvSpPr>
        <p:spPr bwMode="auto">
          <a:xfrm>
            <a:off x="2051720" y="4930685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Server 1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2" name="Rectangle 8" descr="colored_paper1"/>
          <p:cNvSpPr>
            <a:spLocks noChangeArrowheads="1"/>
          </p:cNvSpPr>
          <p:nvPr/>
        </p:nvSpPr>
        <p:spPr bwMode="auto">
          <a:xfrm>
            <a:off x="2547400" y="5277361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1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 8" descr="colored_paper1"/>
          <p:cNvSpPr>
            <a:spLocks noChangeArrowheads="1"/>
          </p:cNvSpPr>
          <p:nvPr/>
        </p:nvSpPr>
        <p:spPr bwMode="auto">
          <a:xfrm>
            <a:off x="2547400" y="5841641"/>
            <a:ext cx="1728192" cy="39567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2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endCxn id="19" idx="1"/>
          </p:cNvCxnSpPr>
          <p:nvPr/>
        </p:nvCxnSpPr>
        <p:spPr>
          <a:xfrm flipV="1">
            <a:off x="4275592" y="5499044"/>
            <a:ext cx="1296144" cy="54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6012160" y="3932085"/>
            <a:ext cx="177413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8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性能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1305966"/>
            <a:ext cx="8634412" cy="32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539552" y="1052736"/>
            <a:ext cx="7920880" cy="41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 b="1" kern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QPS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5589240"/>
            <a:ext cx="6143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注：横坐标是客户端并发数，纵坐标是瓶颈每秒查询处理数，每个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r>
              <a:rPr lang="zh-CN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且不带排序操作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（最终测试数据也取决于机器性能和基准数据）</a:t>
            </a:r>
            <a:r>
              <a:rPr lang="zh-CN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14</a:t>
            </a:r>
            <a:endParaRPr lang="zh-CN" altLang="en-US" dirty="0" smtClean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6" y="1834153"/>
            <a:ext cx="5943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展望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–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事务的支持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37308" y="1052736"/>
            <a:ext cx="816107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技术挑战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1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数据库有异步复制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怎么对应所有数据节点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Prepare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已完成且部分数据节点已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的情况下，某台未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commit</a:t>
            </a:r>
            <a:r>
              <a:rPr lang="zh-CN" altLang="en-US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的数据库宕机问题？</a:t>
            </a:r>
            <a:endParaRPr lang="en-US" altLang="zh-CN" sz="12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endParaRPr lang="en-US" altLang="zh-CN" sz="12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2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）事务协调器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JDBD Proxy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节点宕机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</a:t>
            </a:r>
            <a:endParaRPr lang="en-US" altLang="zh-CN" sz="12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XA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事务处理效率问题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2PC</a:t>
            </a:r>
            <a:r>
              <a:rPr lang="zh-CN" altLang="en-US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2-phase-commit</a:t>
            </a:r>
            <a:r>
              <a:rPr lang="zh-CN" altLang="en-US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）多机写可以保证事务</a:t>
            </a: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ACID</a:t>
            </a:r>
            <a:r>
              <a:rPr lang="zh-CN" altLang="en-US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，但效率较低</a:t>
            </a:r>
            <a:r>
              <a:rPr lang="en-US" altLang="zh-CN" sz="12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15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99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16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7" name="圆柱形 6"/>
          <p:cNvSpPr/>
          <p:nvPr/>
        </p:nvSpPr>
        <p:spPr bwMode="auto">
          <a:xfrm>
            <a:off x="899592" y="1628800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</a:p>
        </p:txBody>
      </p:sp>
      <p:sp>
        <p:nvSpPr>
          <p:cNvPr id="8" name="圆柱形 7"/>
          <p:cNvSpPr/>
          <p:nvPr/>
        </p:nvSpPr>
        <p:spPr bwMode="auto">
          <a:xfrm>
            <a:off x="899592" y="2636912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</a:p>
        </p:txBody>
      </p:sp>
      <p:sp>
        <p:nvSpPr>
          <p:cNvPr id="9" name="圆柱形 8"/>
          <p:cNvSpPr/>
          <p:nvPr/>
        </p:nvSpPr>
        <p:spPr bwMode="auto">
          <a:xfrm>
            <a:off x="903306" y="3573016"/>
            <a:ext cx="1080120" cy="657904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4427984" y="1700808"/>
            <a:ext cx="1152128" cy="259228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、实时</a:t>
            </a: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1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DML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变更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</a:p>
          <a:p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、统一的中间</a:t>
            </a:r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 式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数据（</a:t>
            </a:r>
            <a:r>
              <a:rPr lang="en-US" altLang="zh-CN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2123728" y="2096852"/>
            <a:ext cx="2232248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2125400" y="2924944"/>
            <a:ext cx="2232248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2123728" y="3933056"/>
            <a:ext cx="2232248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907704" y="1655802"/>
            <a:ext cx="259228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实时数据同步工具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(DONE)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（基于</a:t>
            </a:r>
            <a:r>
              <a:rPr lang="en-US" altLang="zh-CN" sz="1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replication listener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907704" y="2708920"/>
            <a:ext cx="24482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SQL2MYSQL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插件项目（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DONE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23728" y="3302568"/>
            <a:ext cx="19032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OGG(ORACLE GOLDED GATE)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、基于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redo log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日志解析</a:t>
            </a:r>
            <a:endParaRPr lang="en-US" altLang="zh-CN" sz="1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开发实时同步工具（</a:t>
            </a:r>
            <a:r>
              <a:rPr lang="en-US" altLang="zh-CN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TODO</a:t>
            </a:r>
            <a:r>
              <a:rPr lang="zh-CN" altLang="en-US" sz="1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052736"/>
            <a:ext cx="6048672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分布式实时数据同步系统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 rot="19213544">
            <a:off x="7163084" y="2667655"/>
            <a:ext cx="677848" cy="127182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>
              <a:latin typeface="+mj-ea"/>
              <a:ea typeface="+mj-ea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73679" y="260414"/>
            <a:ext cx="794167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90000"/>
              </a:lnSpc>
              <a:defRPr sz="3200" b="1">
                <a:latin typeface="Arial" charset="0"/>
                <a:ea typeface="宋体" pitchFamily="2" charset="-122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</a:rPr>
              <a:t>展望</a:t>
            </a:r>
            <a:r>
              <a:rPr lang="en-US" altLang="zh-CN" dirty="0" smtClean="0">
                <a:latin typeface="宋体" panose="02010600030101010101" pitchFamily="2" charset="-122"/>
              </a:rPr>
              <a:t>–</a:t>
            </a:r>
            <a:r>
              <a:rPr lang="zh-CN" altLang="en-US" dirty="0" smtClean="0">
                <a:latin typeface="宋体" panose="02010600030101010101" pitchFamily="2" charset="-122"/>
              </a:rPr>
              <a:t>分布式实时数据同步系统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3795" y="4941168"/>
            <a:ext cx="6688213" cy="10156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）中间数据在网络中传输（跨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不跨机房）。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</a:rPr>
              <a:t>）中间数据可以是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sql</a:t>
            </a:r>
            <a:r>
              <a:rPr lang="zh-CN" altLang="en-US" sz="1200" dirty="0" smtClean="0">
                <a:solidFill>
                  <a:schemeClr val="bg1"/>
                </a:solidFill>
              </a:rPr>
              <a:t>语句或者统一的第三方格式比如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Json</a:t>
            </a:r>
            <a:r>
              <a:rPr lang="zh-CN" altLang="en-US" sz="1200" dirty="0" smtClean="0">
                <a:solidFill>
                  <a:schemeClr val="bg1"/>
                </a:solidFill>
              </a:rPr>
              <a:t>或者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ProtocalBuffer</a:t>
            </a:r>
            <a:r>
              <a:rPr lang="zh-CN" altLang="en-US" sz="1200" dirty="0" smtClean="0">
                <a:solidFill>
                  <a:schemeClr val="bg1"/>
                </a:solidFill>
              </a:rPr>
              <a:t>封装数据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</a:rPr>
              <a:t>）一端将数据变更转换为中间数据，另一端负责解释中间数据并还原执行。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）两端的数据库可以是关系型数据库（</a:t>
            </a:r>
            <a:r>
              <a:rPr lang="en-US" altLang="zh-CN" sz="1200" dirty="0" smtClean="0">
                <a:solidFill>
                  <a:schemeClr val="bg1"/>
                </a:solidFill>
              </a:rPr>
              <a:t>MYSQL/SQLSERVER/ORACLE</a:t>
            </a:r>
            <a:r>
              <a:rPr lang="zh-CN" altLang="en-US" sz="1200" dirty="0" smtClean="0">
                <a:solidFill>
                  <a:schemeClr val="bg1"/>
                </a:solidFill>
              </a:rPr>
              <a:t>），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也可以是</a:t>
            </a:r>
            <a:r>
              <a:rPr lang="en-US" altLang="zh-CN" sz="1200" dirty="0" smtClean="0">
                <a:solidFill>
                  <a:schemeClr val="bg1"/>
                </a:solidFill>
              </a:rPr>
              <a:t>KV</a:t>
            </a:r>
            <a:r>
              <a:rPr lang="zh-CN" altLang="en-US" sz="1200" dirty="0" smtClean="0">
                <a:solidFill>
                  <a:schemeClr val="bg1"/>
                </a:solidFill>
              </a:rPr>
              <a:t>系统比如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hbase</a:t>
            </a:r>
            <a:r>
              <a:rPr lang="zh-CN" altLang="en-US" sz="1200" dirty="0" smtClean="0">
                <a:solidFill>
                  <a:schemeClr val="bg1"/>
                </a:solidFill>
              </a:rPr>
              <a:t>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圆柱形 26"/>
          <p:cNvSpPr/>
          <p:nvPr/>
        </p:nvSpPr>
        <p:spPr bwMode="auto">
          <a:xfrm>
            <a:off x="7931333" y="2102504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圆柱形 27"/>
          <p:cNvSpPr/>
          <p:nvPr/>
        </p:nvSpPr>
        <p:spPr bwMode="auto">
          <a:xfrm>
            <a:off x="7931333" y="3212976"/>
            <a:ext cx="108012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Other</a:t>
            </a:r>
          </a:p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 rot="1347249">
            <a:off x="7234889" y="3249197"/>
            <a:ext cx="677848" cy="127182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>
              <a:latin typeface="+mj-ea"/>
              <a:ea typeface="+mj-ea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652120" y="2924944"/>
            <a:ext cx="576064" cy="180020"/>
          </a:xfrm>
          <a:prstGeom prst="rightArrow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 err="1" smtClean="0"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300192" y="2803122"/>
            <a:ext cx="845731" cy="42366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4619531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29719" y="295582"/>
            <a:ext cx="794167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90000"/>
              </a:lnSpc>
              <a:defRPr sz="3200" b="1">
                <a:latin typeface="Arial" charset="0"/>
                <a:ea typeface="宋体" pitchFamily="2" charset="-122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</a:rPr>
              <a:t>展望</a:t>
            </a:r>
            <a:r>
              <a:rPr lang="en-US" altLang="zh-CN" dirty="0" smtClean="0">
                <a:latin typeface="宋体" panose="02010600030101010101" pitchFamily="2" charset="-122"/>
              </a:rPr>
              <a:t>–ROADMAP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2059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17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 rot="10800000" flipV="1">
            <a:off x="107504" y="2132856"/>
            <a:ext cx="1440160" cy="2592288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蓝海豚</a:t>
            </a:r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endParaRPr lang="en-US" alt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 rot="10800000" flipV="1">
            <a:off x="1979712" y="2204864"/>
            <a:ext cx="1584175" cy="504056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集群自动化</a:t>
            </a:r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  <a:endParaRPr lang="en-US" altLang="zh-CN" sz="1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自动扩展、热点迁移</a:t>
            </a:r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 rot="10800000" flipV="1">
            <a:off x="7452317" y="2204865"/>
            <a:ext cx="1512165" cy="936104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异构数据中心</a:t>
            </a:r>
            <a:endParaRPr lang="en-US" alt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（支持关系型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/KV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 rot="10800000" flipV="1">
            <a:off x="4860032" y="2204865"/>
            <a:ext cx="1728192" cy="468783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分布式数据</a:t>
            </a: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</a:t>
            </a:r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en-US" altLang="zh-CN" sz="1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（支持关系型</a:t>
            </a:r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/KV</a:t>
            </a:r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 rot="10800000" flipV="1">
            <a:off x="4860032" y="3356993"/>
            <a:ext cx="1728192" cy="488977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蓝海豚</a:t>
            </a:r>
            <a:r>
              <a:rPr lang="en-US" altLang="zh-CN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3.0</a:t>
            </a:r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</a:t>
            </a:r>
            <a:endParaRPr lang="en-US" altLang="zh-CN" sz="1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（完善的</a:t>
            </a:r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集群系统）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07504" y="5085184"/>
            <a:ext cx="878497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90781" y="407707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+mj-ea"/>
                <a:ea typeface="+mj-ea"/>
              </a:rPr>
              <a:t>功能继续完善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563888" y="2564904"/>
            <a:ext cx="1296143" cy="900100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1"/>
            <a:endCxn id="16" idx="3"/>
          </p:cNvCxnSpPr>
          <p:nvPr/>
        </p:nvCxnSpPr>
        <p:spPr>
          <a:xfrm>
            <a:off x="3563888" y="3591384"/>
            <a:ext cx="1296144" cy="10098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701514" y="3717032"/>
            <a:ext cx="3158518" cy="792090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"/>
          <p:cNvSpPr>
            <a:spLocks noChangeArrowheads="1"/>
          </p:cNvSpPr>
          <p:nvPr/>
        </p:nvSpPr>
        <p:spPr bwMode="auto">
          <a:xfrm rot="10800000" flipV="1">
            <a:off x="1979712" y="3356992"/>
            <a:ext cx="1584176" cy="468784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关系型数据库</a:t>
            </a:r>
            <a:endParaRPr lang="en-US" altLang="zh-CN" sz="10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实时</a:t>
            </a:r>
            <a:r>
              <a:rPr lang="zh-CN" altLang="en-US" sz="1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迁移系统</a:t>
            </a:r>
            <a:endParaRPr lang="en-US" altLang="zh-CN" sz="1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563888" y="2564904"/>
            <a:ext cx="1296143" cy="968339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1"/>
            <a:endCxn id="13" idx="3"/>
          </p:cNvCxnSpPr>
          <p:nvPr/>
        </p:nvCxnSpPr>
        <p:spPr>
          <a:xfrm>
            <a:off x="6588224" y="2439257"/>
            <a:ext cx="864093" cy="233660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1"/>
          </p:cNvCxnSpPr>
          <p:nvPr/>
        </p:nvCxnSpPr>
        <p:spPr>
          <a:xfrm flipV="1">
            <a:off x="6588224" y="3014954"/>
            <a:ext cx="864094" cy="586528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19458" y="514238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+mj-ea"/>
                <a:ea typeface="+mj-ea"/>
              </a:rPr>
              <a:t>时间轴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660232" y="4831624"/>
            <a:ext cx="677836" cy="0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08301" y="47251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+mj-ea"/>
                <a:ea typeface="+mj-ea"/>
              </a:rPr>
              <a:t>依赖关系</a:t>
            </a:r>
          </a:p>
        </p:txBody>
      </p:sp>
      <p:cxnSp>
        <p:nvCxnSpPr>
          <p:cNvPr id="7187" name="直接箭头连接符 7186"/>
          <p:cNvCxnSpPr>
            <a:stCxn id="9" idx="1"/>
            <a:endCxn id="14" idx="3"/>
          </p:cNvCxnSpPr>
          <p:nvPr/>
        </p:nvCxnSpPr>
        <p:spPr>
          <a:xfrm flipV="1">
            <a:off x="3563887" y="2439257"/>
            <a:ext cx="1296145" cy="17635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0"/>
          <p:cNvSpPr>
            <a:spLocks noChangeArrowheads="1"/>
          </p:cNvSpPr>
          <p:nvPr/>
        </p:nvSpPr>
        <p:spPr bwMode="auto">
          <a:xfrm rot="10800000" flipV="1">
            <a:off x="7463375" y="3356992"/>
            <a:ext cx="1512165" cy="936104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RDS</a:t>
            </a: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在线数据库服务</a:t>
            </a:r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endCxn id="26" idx="3"/>
          </p:cNvCxnSpPr>
          <p:nvPr/>
        </p:nvCxnSpPr>
        <p:spPr>
          <a:xfrm>
            <a:off x="6588224" y="3753882"/>
            <a:ext cx="875151" cy="71162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131840" y="508518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339752" y="53732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We are here!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73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7" name="AutoShape 47"/>
          <p:cNvSpPr>
            <a:spLocks/>
          </p:cNvSpPr>
          <p:nvPr/>
        </p:nvSpPr>
        <p:spPr bwMode="auto">
          <a:xfrm rot="5400000" flipH="1">
            <a:off x="-970757" y="2147094"/>
            <a:ext cx="4030663" cy="273367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0 w 21600"/>
              <a:gd name="T11" fmla="*/ 2147483647 h 21600"/>
              <a:gd name="T12" fmla="*/ 2147483647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00"/>
              <a:gd name="T22" fmla="*/ 0 h 21600"/>
              <a:gd name="T23" fmla="*/ 21600 w 21600"/>
              <a:gd name="T24" fmla="*/ 7713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AutoShape 51"/>
          <p:cNvSpPr>
            <a:spLocks noChangeArrowheads="1"/>
          </p:cNvSpPr>
          <p:nvPr/>
        </p:nvSpPr>
        <p:spPr bwMode="auto">
          <a:xfrm>
            <a:off x="1763713" y="1341438"/>
            <a:ext cx="4608512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介绍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403350" y="1418365"/>
            <a:ext cx="381000" cy="519245"/>
            <a:chOff x="0" y="-293"/>
            <a:chExt cx="1615" cy="2201"/>
          </a:xfrm>
        </p:grpSpPr>
        <p:sp>
          <p:nvSpPr>
            <p:cNvPr id="10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1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2" name="Oval 63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Oval 64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4" name="Oval 65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Oval 66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2268538" y="2492375"/>
            <a:ext cx="5183187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架构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1908175" y="2547077"/>
            <a:ext cx="381000" cy="519245"/>
            <a:chOff x="0" y="-293"/>
            <a:chExt cx="1615" cy="2201"/>
          </a:xfrm>
        </p:grpSpPr>
        <p:sp>
          <p:nvSpPr>
            <p:cNvPr id="18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2" name="Oval 65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Oval 66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24" name="AutoShape 50"/>
          <p:cNvSpPr>
            <a:spLocks noChangeArrowheads="1"/>
          </p:cNvSpPr>
          <p:nvPr/>
        </p:nvSpPr>
        <p:spPr bwMode="auto">
          <a:xfrm>
            <a:off x="1763713" y="5013325"/>
            <a:ext cx="4392612" cy="6810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展望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926866" y="3842477"/>
            <a:ext cx="381000" cy="519245"/>
            <a:chOff x="0" y="-293"/>
            <a:chExt cx="1615" cy="2201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1382713" y="5088665"/>
            <a:ext cx="381000" cy="519245"/>
            <a:chOff x="0" y="-293"/>
            <a:chExt cx="1615" cy="2201"/>
          </a:xfrm>
        </p:grpSpPr>
        <p:sp>
          <p:nvSpPr>
            <p:cNvPr id="33" name="Oval 68"/>
            <p:cNvSpPr>
              <a:spLocks noChangeArrowheads="1"/>
            </p:cNvSpPr>
            <p:nvPr/>
          </p:nvSpPr>
          <p:spPr bwMode="auto">
            <a:xfrm>
              <a:off x="0" y="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4" name="Oval 69"/>
            <p:cNvSpPr>
              <a:spLocks noChangeArrowheads="1"/>
            </p:cNvSpPr>
            <p:nvPr/>
          </p:nvSpPr>
          <p:spPr bwMode="auto">
            <a:xfrm>
              <a:off x="92" y="9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5" name="Oval 70"/>
            <p:cNvSpPr>
              <a:spLocks noChangeArrowheads="1"/>
            </p:cNvSpPr>
            <p:nvPr/>
          </p:nvSpPr>
          <p:spPr bwMode="auto">
            <a:xfrm>
              <a:off x="175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Oval 71"/>
            <p:cNvSpPr>
              <a:spLocks noChangeArrowheads="1"/>
            </p:cNvSpPr>
            <p:nvPr/>
          </p:nvSpPr>
          <p:spPr bwMode="auto">
            <a:xfrm>
              <a:off x="176" y="-293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37" name="Oval 72"/>
            <p:cNvSpPr>
              <a:spLocks noChangeArrowheads="1"/>
            </p:cNvSpPr>
            <p:nvPr/>
          </p:nvSpPr>
          <p:spPr bwMode="auto">
            <a:xfrm>
              <a:off x="256" y="-293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Oval 73"/>
            <p:cNvSpPr>
              <a:spLocks noChangeArrowheads="1"/>
            </p:cNvSpPr>
            <p:nvPr/>
          </p:nvSpPr>
          <p:spPr bwMode="auto">
            <a:xfrm>
              <a:off x="259" y="-293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39" name="AutoShape 51"/>
          <p:cNvSpPr>
            <a:spLocks noChangeArrowheads="1"/>
          </p:cNvSpPr>
          <p:nvPr/>
        </p:nvSpPr>
        <p:spPr bwMode="auto">
          <a:xfrm>
            <a:off x="2307866" y="3789363"/>
            <a:ext cx="5183187" cy="6508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功能说明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Text Box 2"/>
          <p:cNvSpPr>
            <a:spLocks noChangeArrowheads="1"/>
          </p:cNvSpPr>
          <p:nvPr/>
        </p:nvSpPr>
        <p:spPr bwMode="auto">
          <a:xfrm>
            <a:off x="539750" y="260350"/>
            <a:ext cx="65532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rgbClr val="0C0C0C"/>
                </a:solidFill>
                <a:latin typeface="宋体" panose="02010600030101010101" pitchFamily="2" charset="-122"/>
                <a:sym typeface="Franklin Gothic Book" pitchFamily="34" charset="0"/>
              </a:rPr>
              <a:t>内容大纲</a:t>
            </a:r>
            <a:endParaRPr lang="en-US" altLang="zh-CN" sz="32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568952" cy="864096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/>
              <a:t>谢谢大家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51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/>
          </a:p>
        </p:txBody>
      </p:sp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539750" y="260350"/>
            <a:ext cx="590391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C0C0C"/>
                </a:solidFill>
                <a:sym typeface="Franklin Gothic Book" pitchFamily="34" charset="0"/>
              </a:rPr>
              <a:t>介绍</a:t>
            </a:r>
            <a:endParaRPr lang="en-US" altLang="zh-CN" sz="3200" b="1" dirty="0"/>
          </a:p>
        </p:txBody>
      </p:sp>
      <p:sp>
        <p:nvSpPr>
          <p:cNvPr id="9" name="Text Box 13"/>
          <p:cNvSpPr>
            <a:spLocks noChangeArrowheads="1"/>
          </p:cNvSpPr>
          <p:nvPr/>
        </p:nvSpPr>
        <p:spPr bwMode="auto">
          <a:xfrm>
            <a:off x="611188" y="1268413"/>
            <a:ext cx="78486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lnSpc>
                <a:spcPts val="2300"/>
              </a:lnSpc>
              <a:buFont typeface="Wingdings" pitchFamily="2" charset="2"/>
              <a:buNone/>
            </a:pPr>
            <a:endParaRPr lang="zh-CN" altLang="en-US" sz="28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Ø"/>
            </a:pPr>
            <a:endParaRPr lang="zh-CN" altLang="en-US" sz="28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Ø"/>
            </a:pPr>
            <a:endParaRPr lang="zh-CN" altLang="en-US" sz="20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None/>
            </a:pPr>
            <a:endParaRPr lang="zh-CN" altLang="en-US" sz="28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Ø"/>
            </a:pPr>
            <a:endParaRPr lang="zh-CN" altLang="en-US" sz="28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Ø"/>
            </a:pPr>
            <a:endParaRPr lang="zh-CN" altLang="en-US" sz="20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</a:pPr>
            <a:endParaRPr lang="zh-CN" altLang="en-US" sz="20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ü"/>
            </a:pPr>
            <a:endParaRPr lang="en-US" altLang="zh-CN" sz="2000" b="1">
              <a:solidFill>
                <a:srgbClr val="0C0C0C"/>
              </a:solidFill>
              <a:latin typeface="宋体" panose="02010600030101010101" pitchFamily="2" charset="-122"/>
              <a:sym typeface="Franklin Gothic Book" pitchFamily="34" charset="0"/>
            </a:endParaRPr>
          </a:p>
          <a:p>
            <a:pPr lvl="1">
              <a:lnSpc>
                <a:spcPts val="2300"/>
              </a:lnSpc>
              <a:buFont typeface="Wingdings" pitchFamily="2" charset="2"/>
              <a:buNone/>
            </a:pPr>
            <a:endParaRPr lang="zh-CN" altLang="en-US" sz="2000" b="1">
              <a:solidFill>
                <a:srgbClr val="0C0C0C"/>
              </a:solidFill>
              <a:latin typeface="宋体" panose="02010600030101010101" pitchFamily="2" charset="-122"/>
              <a:sym typeface="黑体" pitchFamily="49" charset="-122"/>
            </a:endParaRPr>
          </a:p>
          <a:p>
            <a:pPr lvl="1">
              <a:lnSpc>
                <a:spcPts val="2300"/>
              </a:lnSpc>
              <a:buFont typeface="Wingdings" pitchFamily="2" charset="2"/>
              <a:buChar char="Ø"/>
            </a:pPr>
            <a:endParaRPr lang="en-US" altLang="zh-CN" sz="2800" b="1">
              <a:solidFill>
                <a:srgbClr val="0C0C0C"/>
              </a:solidFill>
              <a:latin typeface="宋体" panose="02010600030101010101" pitchFamily="2" charset="-122"/>
              <a:sym typeface="Franklin Gothic Book" pitchFamily="34" charset="0"/>
            </a:endParaRPr>
          </a:p>
          <a:p>
            <a:pPr lvl="1">
              <a:lnSpc>
                <a:spcPts val="2300"/>
              </a:lnSpc>
            </a:pPr>
            <a:endParaRPr lang="zh-CN" altLang="en-US" sz="2000" b="1">
              <a:latin typeface="宋体" panose="02010600030101010101" pitchFamily="2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600" b="1">
                <a:latin typeface="宋体" panose="02010600030101010101" pitchFamily="2" charset="-122"/>
                <a:sym typeface="微软雅黑" pitchFamily="34" charset="-122"/>
              </a:rPr>
              <a:t/>
            </a:r>
            <a:br>
              <a:rPr lang="en-US" altLang="zh-CN" sz="1600" b="1">
                <a:latin typeface="宋体" panose="02010600030101010101" pitchFamily="2" charset="-122"/>
                <a:sym typeface="微软雅黑" pitchFamily="34" charset="-122"/>
              </a:rPr>
            </a:br>
            <a:endParaRPr lang="en-US" altLang="zh-CN" sz="1600" b="1">
              <a:latin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10" name="Text Box 13"/>
          <p:cNvSpPr>
            <a:spLocks noChangeArrowheads="1"/>
          </p:cNvSpPr>
          <p:nvPr/>
        </p:nvSpPr>
        <p:spPr bwMode="auto">
          <a:xfrm>
            <a:off x="529720" y="1124744"/>
            <a:ext cx="8281292" cy="16876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2900" lvl="1" indent="-342900" fontAlgn="base">
              <a:lnSpc>
                <a:spcPct val="150000"/>
              </a:lnSpc>
              <a:spcBef>
                <a:spcPts val="385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黑体" pitchFamily="49" charset="-122"/>
              </a:rPr>
              <a:t>目前技术痛点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</a:t>
            </a:r>
            <a:r>
              <a:rPr lang="en-US" altLang="zh-CN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业务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驱动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</a:t>
            </a:r>
            <a:r>
              <a:rPr lang="en-US" altLang="zh-CN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运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维需要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endParaRPr lang="en-US" altLang="zh-CN" b="1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4509120"/>
            <a:ext cx="7200800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lnSpc>
                <a:spcPct val="150000"/>
              </a:lnSpc>
              <a:spcBef>
                <a:spcPts val="385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  <a:sym typeface="黑体" pitchFamily="49" charset="-122"/>
              </a:rPr>
              <a:t>自主开发的蓝海豚分布式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黑体" pitchFamily="49" charset="-122"/>
              </a:rPr>
              <a:t>MYSQL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  <a:sym typeface="黑体" pitchFamily="49" charset="-122"/>
              </a:rPr>
              <a:t>集群系统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fontAlgn="base" hangingPunct="0">
              <a:spcBef>
                <a:spcPts val="385"/>
              </a:spcBef>
              <a:spcAft>
                <a:spcPct val="0"/>
              </a:spcAft>
              <a:defRPr/>
            </a:pP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 集群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系统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，支持高并发、高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可用、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高扩展性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fontAlgn="base" hangingPunct="0">
              <a:spcBef>
                <a:spcPts val="385"/>
              </a:spcBef>
              <a:spcAft>
                <a:spcPct val="0"/>
              </a:spcAft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</a:t>
            </a:r>
            <a:r>
              <a:rPr lang="en-US" altLang="zh-CN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进度可控，迭代开发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  <a:sym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812385"/>
            <a:ext cx="7059959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lnSpc>
                <a:spcPct val="150000"/>
              </a:lnSpc>
              <a:spcBef>
                <a:spcPts val="385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  <a:sym typeface="黑体" pitchFamily="49" charset="-122"/>
              </a:rPr>
              <a:t>目前分布式中间件的一些开源实现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 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功能简单，不满足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需求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  <a:p>
            <a:pPr marL="0" lvl="1" eaLnBrk="0" hangingPunct="0">
              <a:lnSpc>
                <a:spcPts val="2300"/>
              </a:lnSpc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    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非自主开发难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  <a:sym typeface="黑体" pitchFamily="49" charset="-122"/>
              </a:rPr>
              <a:t>维护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  <a:sym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 bwMode="auto">
          <a:xfrm>
            <a:off x="4084551" y="4867930"/>
            <a:ext cx="2503674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矩形 168"/>
          <p:cNvSpPr>
            <a:spLocks noChangeArrowheads="1"/>
          </p:cNvSpPr>
          <p:nvPr/>
        </p:nvSpPr>
        <p:spPr bwMode="auto">
          <a:xfrm>
            <a:off x="4133083" y="4868872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Group N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79051" y="4868218"/>
            <a:ext cx="2719551" cy="14912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5364286" y="5733256"/>
            <a:ext cx="936625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  <a:sym typeface="微软雅黑" pitchFamily="34" charset="-122"/>
              </a:rPr>
              <a:t>……</a:t>
            </a:r>
          </a:p>
        </p:txBody>
      </p:sp>
      <p:sp>
        <p:nvSpPr>
          <p:cNvPr id="106" name="圆角矩形 105"/>
          <p:cNvSpPr/>
          <p:nvPr/>
        </p:nvSpPr>
        <p:spPr bwMode="auto">
          <a:xfrm>
            <a:off x="6726060" y="2492896"/>
            <a:ext cx="2022404" cy="1317730"/>
          </a:xfrm>
          <a:prstGeom prst="roundRect">
            <a:avLst/>
          </a:prstGeom>
          <a:solidFill>
            <a:srgbClr val="FFFF00"/>
          </a:solidFill>
          <a:ln>
            <a:noFill/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779052" y="3006216"/>
            <a:ext cx="5658976" cy="1176772"/>
          </a:xfrm>
          <a:prstGeom prst="roundRect">
            <a:avLst/>
          </a:prstGeom>
          <a:solidFill>
            <a:srgbClr val="FFFF00"/>
          </a:solidFill>
          <a:ln>
            <a:noFill/>
            <a:prstDash val="sysDot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22263" y="260350"/>
            <a:ext cx="3744912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架构</a:t>
            </a:r>
            <a:r>
              <a:rPr lang="en-US" altLang="zh-CN" sz="3200" dirty="0" smtClean="0">
                <a:latin typeface="宋体" panose="02010600030101010101" pitchFamily="2" charset="-122"/>
              </a:rPr>
              <a:t>–</a:t>
            </a:r>
            <a:r>
              <a:rPr lang="zh-CN" altLang="en-US" sz="3200" b="1" dirty="0" smtClean="0">
                <a:solidFill>
                  <a:srgbClr val="0C0C0C"/>
                </a:solidFill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拓扑</a:t>
            </a:r>
            <a:endParaRPr lang="zh-CN" altLang="en-US" sz="3200" b="1" dirty="0">
              <a:solidFill>
                <a:srgbClr val="0C0C0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AutoShape 29"/>
          <p:cNvCxnSpPr>
            <a:cxnSpLocks noChangeShapeType="1"/>
            <a:stCxn id="62" idx="2"/>
            <a:endCxn id="24" idx="1"/>
          </p:cNvCxnSpPr>
          <p:nvPr/>
        </p:nvCxnSpPr>
        <p:spPr bwMode="auto">
          <a:xfrm>
            <a:off x="1731072" y="3928864"/>
            <a:ext cx="393054" cy="93935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21"/>
          <p:cNvSpPr>
            <a:spLocks noChangeShapeType="1"/>
          </p:cNvSpPr>
          <p:nvPr/>
        </p:nvSpPr>
        <p:spPr bwMode="auto">
          <a:xfrm flipH="1">
            <a:off x="2481659" y="1556792"/>
            <a:ext cx="2109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932040" y="1556791"/>
            <a:ext cx="0" cy="648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168"/>
          <p:cNvSpPr>
            <a:spLocks noChangeArrowheads="1"/>
          </p:cNvSpPr>
          <p:nvPr/>
        </p:nvSpPr>
        <p:spPr bwMode="auto">
          <a:xfrm>
            <a:off x="827584" y="4869160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宋体" panose="02010600030101010101" pitchFamily="2" charset="-122"/>
              </a:rPr>
              <a:t>Group 1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4" name="圆柱形 8"/>
          <p:cNvSpPr>
            <a:spLocks noChangeArrowheads="1"/>
          </p:cNvSpPr>
          <p:nvPr/>
        </p:nvSpPr>
        <p:spPr bwMode="auto">
          <a:xfrm>
            <a:off x="1835994" y="4868218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圆柱形 7"/>
          <p:cNvSpPr>
            <a:spLocks noChangeArrowheads="1"/>
          </p:cNvSpPr>
          <p:nvPr/>
        </p:nvSpPr>
        <p:spPr bwMode="auto">
          <a:xfrm>
            <a:off x="1043608" y="5733256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柱形 7"/>
          <p:cNvSpPr>
            <a:spLocks noChangeArrowheads="1"/>
          </p:cNvSpPr>
          <p:nvPr/>
        </p:nvSpPr>
        <p:spPr bwMode="auto">
          <a:xfrm>
            <a:off x="1763986" y="5733256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AutoShape 29"/>
          <p:cNvCxnSpPr>
            <a:cxnSpLocks noChangeShapeType="1"/>
            <a:stCxn id="24" idx="3"/>
            <a:endCxn id="25" idx="1"/>
          </p:cNvCxnSpPr>
          <p:nvPr/>
        </p:nvCxnSpPr>
        <p:spPr bwMode="auto">
          <a:xfrm flipH="1">
            <a:off x="1331740" y="5300018"/>
            <a:ext cx="792386" cy="433238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9"/>
          <p:cNvCxnSpPr>
            <a:cxnSpLocks noChangeShapeType="1"/>
            <a:stCxn id="24" idx="3"/>
            <a:endCxn id="57" idx="1"/>
          </p:cNvCxnSpPr>
          <p:nvPr/>
        </p:nvCxnSpPr>
        <p:spPr bwMode="auto">
          <a:xfrm>
            <a:off x="2124126" y="5300018"/>
            <a:ext cx="1007813" cy="434825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9"/>
          <p:cNvCxnSpPr>
            <a:cxnSpLocks noChangeShapeType="1"/>
            <a:stCxn id="24" idx="3"/>
            <a:endCxn id="26" idx="1"/>
          </p:cNvCxnSpPr>
          <p:nvPr/>
        </p:nvCxnSpPr>
        <p:spPr bwMode="auto">
          <a:xfrm flipH="1">
            <a:off x="2052118" y="5300018"/>
            <a:ext cx="72008" cy="433238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圆柱形 8"/>
          <p:cNvSpPr>
            <a:spLocks noChangeArrowheads="1"/>
          </p:cNvSpPr>
          <p:nvPr/>
        </p:nvSpPr>
        <p:spPr bwMode="auto">
          <a:xfrm>
            <a:off x="5005337" y="4868218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050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圆柱形 7"/>
          <p:cNvSpPr>
            <a:spLocks noChangeArrowheads="1"/>
          </p:cNvSpPr>
          <p:nvPr/>
        </p:nvSpPr>
        <p:spPr bwMode="auto">
          <a:xfrm>
            <a:off x="4211960" y="5739606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圆柱形 7"/>
          <p:cNvSpPr>
            <a:spLocks noChangeArrowheads="1"/>
          </p:cNvSpPr>
          <p:nvPr/>
        </p:nvSpPr>
        <p:spPr bwMode="auto">
          <a:xfrm>
            <a:off x="4861321" y="5739606"/>
            <a:ext cx="574675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N-2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柱形 7"/>
          <p:cNvSpPr>
            <a:spLocks noChangeArrowheads="1"/>
          </p:cNvSpPr>
          <p:nvPr/>
        </p:nvSpPr>
        <p:spPr bwMode="auto">
          <a:xfrm>
            <a:off x="5939953" y="5739606"/>
            <a:ext cx="576263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N-M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AutoShape 29"/>
          <p:cNvCxnSpPr>
            <a:cxnSpLocks noChangeShapeType="1"/>
            <a:stCxn id="30" idx="3"/>
            <a:endCxn id="31" idx="1"/>
          </p:cNvCxnSpPr>
          <p:nvPr/>
        </p:nvCxnSpPr>
        <p:spPr bwMode="auto">
          <a:xfrm flipH="1">
            <a:off x="4500091" y="5300018"/>
            <a:ext cx="792584" cy="439588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9"/>
          <p:cNvCxnSpPr>
            <a:cxnSpLocks noChangeShapeType="1"/>
            <a:stCxn id="30" idx="3"/>
            <a:endCxn id="33" idx="1"/>
          </p:cNvCxnSpPr>
          <p:nvPr/>
        </p:nvCxnSpPr>
        <p:spPr bwMode="auto">
          <a:xfrm>
            <a:off x="5292675" y="5300018"/>
            <a:ext cx="935410" cy="439588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9"/>
          <p:cNvCxnSpPr>
            <a:cxnSpLocks noChangeShapeType="1"/>
            <a:stCxn id="30" idx="3"/>
            <a:endCxn id="32" idx="1"/>
          </p:cNvCxnSpPr>
          <p:nvPr/>
        </p:nvCxnSpPr>
        <p:spPr bwMode="auto">
          <a:xfrm flipH="1">
            <a:off x="5148659" y="5300018"/>
            <a:ext cx="144016" cy="439588"/>
          </a:xfrm>
          <a:prstGeom prst="straightConnector1">
            <a:avLst/>
          </a:prstGeom>
          <a:noFill/>
          <a:ln w="63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9"/>
          <p:cNvCxnSpPr>
            <a:cxnSpLocks noChangeShapeType="1"/>
            <a:stCxn id="62" idx="2"/>
            <a:endCxn id="30" idx="1"/>
          </p:cNvCxnSpPr>
          <p:nvPr/>
        </p:nvCxnSpPr>
        <p:spPr bwMode="auto">
          <a:xfrm>
            <a:off x="1731072" y="3928864"/>
            <a:ext cx="3561603" cy="93935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2267744" y="5733256"/>
            <a:ext cx="936625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宋体" panose="02010600030101010101" pitchFamily="2" charset="-122"/>
                <a:sym typeface="微软雅黑" pitchFamily="34" charset="-122"/>
              </a:rPr>
              <a:t>……</a:t>
            </a:r>
          </a:p>
        </p:txBody>
      </p:sp>
      <p:sp>
        <p:nvSpPr>
          <p:cNvPr id="57" name="圆柱形 7"/>
          <p:cNvSpPr>
            <a:spLocks noChangeArrowheads="1"/>
          </p:cNvSpPr>
          <p:nvPr/>
        </p:nvSpPr>
        <p:spPr bwMode="auto">
          <a:xfrm>
            <a:off x="2843808" y="5734843"/>
            <a:ext cx="576262" cy="4318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6350">
            <a:noFill/>
            <a:round/>
            <a:headEnd/>
            <a:tailEnd/>
          </a:ln>
          <a:effectLst>
            <a:outerShdw dist="230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0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1-M</a:t>
            </a:r>
            <a:endParaRPr lang="zh-CN" altLang="en-US" sz="10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Rectangle 8" descr="colored_paper1"/>
          <p:cNvSpPr>
            <a:spLocks noChangeArrowheads="1"/>
          </p:cNvSpPr>
          <p:nvPr/>
        </p:nvSpPr>
        <p:spPr bwMode="auto">
          <a:xfrm>
            <a:off x="1475655" y="2204864"/>
            <a:ext cx="4536703" cy="4318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LVS</a:t>
            </a:r>
            <a:endParaRPr lang="zh-CN" altLang="en-US" sz="16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61" name="直接连接符 2"/>
          <p:cNvCxnSpPr>
            <a:cxnSpLocks noChangeShapeType="1"/>
          </p:cNvCxnSpPr>
          <p:nvPr/>
        </p:nvCxnSpPr>
        <p:spPr bwMode="auto">
          <a:xfrm>
            <a:off x="3634234" y="5589240"/>
            <a:ext cx="296470" cy="0"/>
          </a:xfrm>
          <a:prstGeom prst="line">
            <a:avLst/>
          </a:prstGeom>
          <a:noFill/>
          <a:ln w="76200" algn="ctr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Rectangle 8" descr="colored_paper1"/>
          <p:cNvSpPr>
            <a:spLocks noChangeArrowheads="1"/>
          </p:cNvSpPr>
          <p:nvPr/>
        </p:nvSpPr>
        <p:spPr bwMode="auto">
          <a:xfrm>
            <a:off x="1043608" y="3555418"/>
            <a:ext cx="1374928" cy="373446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JDBD proxy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3" name="Rectangle 8" descr="colored_paper1"/>
          <p:cNvSpPr>
            <a:spLocks noChangeArrowheads="1"/>
          </p:cNvSpPr>
          <p:nvPr/>
        </p:nvSpPr>
        <p:spPr bwMode="auto">
          <a:xfrm>
            <a:off x="2555776" y="3552846"/>
            <a:ext cx="1374928" cy="376018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JDBD 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proxy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4067944" y="3562152"/>
            <a:ext cx="1331912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宋体" panose="02010600030101010101" pitchFamily="2" charset="-122"/>
                <a:sym typeface="微软雅黑" pitchFamily="34" charset="-122"/>
              </a:rPr>
              <a:t>……</a:t>
            </a:r>
          </a:p>
        </p:txBody>
      </p:sp>
      <p:sp>
        <p:nvSpPr>
          <p:cNvPr id="66" name="Rectangle 8" descr="colored_paper1"/>
          <p:cNvSpPr>
            <a:spLocks noChangeArrowheads="1"/>
          </p:cNvSpPr>
          <p:nvPr/>
        </p:nvSpPr>
        <p:spPr bwMode="auto">
          <a:xfrm>
            <a:off x="4716016" y="3533193"/>
            <a:ext cx="1374928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JDBD 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</a:rPr>
              <a:t>proxy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60" idx="2"/>
            <a:endCxn id="62" idx="0"/>
          </p:cNvCxnSpPr>
          <p:nvPr/>
        </p:nvCxnSpPr>
        <p:spPr>
          <a:xfrm flipH="1">
            <a:off x="1731072" y="2636664"/>
            <a:ext cx="2012935" cy="9187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2"/>
            <a:endCxn id="63" idx="0"/>
          </p:cNvCxnSpPr>
          <p:nvPr/>
        </p:nvCxnSpPr>
        <p:spPr>
          <a:xfrm flipH="1">
            <a:off x="3243240" y="2636664"/>
            <a:ext cx="500767" cy="91618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0" idx="2"/>
            <a:endCxn id="66" idx="0"/>
          </p:cNvCxnSpPr>
          <p:nvPr/>
        </p:nvCxnSpPr>
        <p:spPr>
          <a:xfrm>
            <a:off x="3744007" y="2636664"/>
            <a:ext cx="1659473" cy="89652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3" idx="2"/>
            <a:endCxn id="24" idx="1"/>
          </p:cNvCxnSpPr>
          <p:nvPr/>
        </p:nvCxnSpPr>
        <p:spPr>
          <a:xfrm flipH="1">
            <a:off x="2124126" y="3928864"/>
            <a:ext cx="1119114" cy="9393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3" idx="2"/>
            <a:endCxn id="30" idx="1"/>
          </p:cNvCxnSpPr>
          <p:nvPr/>
        </p:nvCxnSpPr>
        <p:spPr>
          <a:xfrm>
            <a:off x="3243240" y="3928864"/>
            <a:ext cx="2049435" cy="9393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6" idx="2"/>
            <a:endCxn id="24" idx="1"/>
          </p:cNvCxnSpPr>
          <p:nvPr/>
        </p:nvCxnSpPr>
        <p:spPr>
          <a:xfrm flipH="1">
            <a:off x="2124126" y="3928864"/>
            <a:ext cx="3279354" cy="9393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6" idx="2"/>
            <a:endCxn id="30" idx="1"/>
          </p:cNvCxnSpPr>
          <p:nvPr/>
        </p:nvCxnSpPr>
        <p:spPr>
          <a:xfrm flipH="1">
            <a:off x="5292675" y="3928864"/>
            <a:ext cx="110805" cy="93935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8" descr="colored_paper1"/>
          <p:cNvSpPr>
            <a:spLocks noChangeArrowheads="1"/>
          </p:cNvSpPr>
          <p:nvPr/>
        </p:nvSpPr>
        <p:spPr bwMode="auto">
          <a:xfrm>
            <a:off x="6930680" y="3140968"/>
            <a:ext cx="1673768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 server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3" name="直接箭头连接符 112"/>
          <p:cNvCxnSpPr>
            <a:stCxn id="62" idx="0"/>
            <a:endCxn id="106" idx="1"/>
          </p:cNvCxnSpPr>
          <p:nvPr/>
        </p:nvCxnSpPr>
        <p:spPr>
          <a:xfrm flipV="1">
            <a:off x="1731072" y="3151761"/>
            <a:ext cx="4994988" cy="403657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63" idx="0"/>
            <a:endCxn id="106" idx="1"/>
          </p:cNvCxnSpPr>
          <p:nvPr/>
        </p:nvCxnSpPr>
        <p:spPr>
          <a:xfrm flipV="1">
            <a:off x="3243240" y="3151761"/>
            <a:ext cx="3482820" cy="401085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66" idx="0"/>
            <a:endCxn id="106" idx="1"/>
          </p:cNvCxnSpPr>
          <p:nvPr/>
        </p:nvCxnSpPr>
        <p:spPr>
          <a:xfrm flipV="1">
            <a:off x="5403480" y="3151761"/>
            <a:ext cx="1322580" cy="381432"/>
          </a:xfrm>
          <a:prstGeom prst="straightConnector1">
            <a:avLst/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6" descr="colored_paper1"/>
          <p:cNvSpPr>
            <a:spLocks noChangeArrowheads="1"/>
          </p:cNvSpPr>
          <p:nvPr/>
        </p:nvSpPr>
        <p:spPr bwMode="auto">
          <a:xfrm>
            <a:off x="1691878" y="975937"/>
            <a:ext cx="1584325" cy="432048"/>
          </a:xfrm>
          <a:prstGeom prst="rect">
            <a:avLst/>
          </a:prstGeom>
          <a:solidFill>
            <a:srgbClr val="4BACC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Application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33" name="Rectangle 6" descr="colored_paper1"/>
          <p:cNvSpPr>
            <a:spLocks noChangeArrowheads="1"/>
          </p:cNvSpPr>
          <p:nvPr/>
        </p:nvSpPr>
        <p:spPr bwMode="auto">
          <a:xfrm>
            <a:off x="4139803" y="985769"/>
            <a:ext cx="1584325" cy="432048"/>
          </a:xfrm>
          <a:prstGeom prst="rect">
            <a:avLst/>
          </a:prstGeom>
          <a:solidFill>
            <a:srgbClr val="4BACC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Application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34" name="流程图: 过程 63"/>
          <p:cNvSpPr>
            <a:spLocks noChangeArrowheads="1"/>
          </p:cNvSpPr>
          <p:nvPr/>
        </p:nvSpPr>
        <p:spPr bwMode="auto">
          <a:xfrm>
            <a:off x="1843791" y="1313129"/>
            <a:ext cx="1275736" cy="24366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200" dirty="0">
              <a:latin typeface="宋体" panose="02010600030101010101" pitchFamily="2" charset="-122"/>
            </a:endParaRPr>
          </a:p>
          <a:p>
            <a:pPr algn="ctr" eaLnBrk="1" hangingPunct="1"/>
            <a:r>
              <a:rPr lang="en-US" altLang="zh-CN" sz="1200" dirty="0" smtClean="0">
                <a:latin typeface="宋体" panose="02010600030101010101" pitchFamily="2" charset="-122"/>
              </a:rPr>
              <a:t>MYSQL client/JDBC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algn="ctr" eaLnBrk="1" hangingPunct="1"/>
            <a:endParaRPr lang="zh-CN" altLang="en-US" sz="1200" dirty="0">
              <a:latin typeface="宋体" panose="02010600030101010101" pitchFamily="2" charset="-122"/>
            </a:endParaRPr>
          </a:p>
        </p:txBody>
      </p:sp>
      <p:sp>
        <p:nvSpPr>
          <p:cNvPr id="135" name="流程图: 过程 63"/>
          <p:cNvSpPr>
            <a:spLocks noChangeArrowheads="1"/>
          </p:cNvSpPr>
          <p:nvPr/>
        </p:nvSpPr>
        <p:spPr bwMode="auto">
          <a:xfrm>
            <a:off x="4282678" y="1313129"/>
            <a:ext cx="1294606" cy="24366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200" dirty="0">
              <a:latin typeface="宋体" panose="02010600030101010101" pitchFamily="2" charset="-122"/>
            </a:endParaRPr>
          </a:p>
          <a:p>
            <a:pPr algn="ctr" eaLnBrk="1" hangingPunct="1"/>
            <a:r>
              <a:rPr lang="en-US" altLang="zh-CN" sz="1200" dirty="0" smtClean="0">
                <a:latin typeface="宋体" panose="02010600030101010101" pitchFamily="2" charset="-122"/>
              </a:rPr>
              <a:t>MYSQL client/JDBC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algn="ctr" eaLnBrk="1" hangingPunct="1"/>
            <a:endParaRPr lang="zh-CN" altLang="en-US" sz="1200" dirty="0">
              <a:latin typeface="宋体" panose="02010600030101010101" pitchFamily="2" charset="-122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467544" y="1772815"/>
            <a:ext cx="8136904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53"/>
          <p:cNvSpPr>
            <a:spLocks noChangeArrowheads="1"/>
          </p:cNvSpPr>
          <p:nvPr/>
        </p:nvSpPr>
        <p:spPr bwMode="auto">
          <a:xfrm>
            <a:off x="323528" y="1434262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latin typeface="宋体" panose="02010600030101010101" pitchFamily="2" charset="-122"/>
              </a:rPr>
              <a:t>应用层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139" name="矩形 53"/>
          <p:cNvSpPr>
            <a:spLocks noChangeArrowheads="1"/>
          </p:cNvSpPr>
          <p:nvPr/>
        </p:nvSpPr>
        <p:spPr bwMode="auto">
          <a:xfrm>
            <a:off x="323528" y="184482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latin typeface="宋体" panose="02010600030101010101" pitchFamily="2" charset="-122"/>
              </a:rPr>
              <a:t>数据库集群系统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70" name="矩形 168"/>
          <p:cNvSpPr>
            <a:spLocks noChangeArrowheads="1"/>
          </p:cNvSpPr>
          <p:nvPr/>
        </p:nvSpPr>
        <p:spPr bwMode="auto">
          <a:xfrm>
            <a:off x="742155" y="2996952"/>
            <a:ext cx="2893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宋体" panose="02010600030101010101" pitchFamily="2" charset="-122"/>
              </a:rPr>
              <a:t>Blue Dolphin Proxy 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Cluster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72" name="Rectangle 8" descr="colored_paper1"/>
          <p:cNvSpPr>
            <a:spLocks noChangeArrowheads="1"/>
          </p:cNvSpPr>
          <p:nvPr/>
        </p:nvSpPr>
        <p:spPr bwMode="auto">
          <a:xfrm>
            <a:off x="6900217" y="2636912"/>
            <a:ext cx="1728192" cy="395671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 Manager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Rectangle 8" descr="colored_paper1"/>
          <p:cNvSpPr>
            <a:spLocks noChangeArrowheads="1"/>
          </p:cNvSpPr>
          <p:nvPr/>
        </p:nvSpPr>
        <p:spPr bwMode="auto">
          <a:xfrm>
            <a:off x="6949361" y="1881201"/>
            <a:ext cx="1439063" cy="323663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CLI/WEB Client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>
            <a:off x="7704060" y="2183379"/>
            <a:ext cx="0" cy="309517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795154" y="5157192"/>
            <a:ext cx="2241342" cy="1081310"/>
            <a:chOff x="6723146" y="5300018"/>
            <a:chExt cx="2313350" cy="1081310"/>
          </a:xfrm>
        </p:grpSpPr>
        <p:grpSp>
          <p:nvGrpSpPr>
            <p:cNvPr id="143" name="组合 142"/>
            <p:cNvGrpSpPr/>
            <p:nvPr/>
          </p:nvGrpSpPr>
          <p:grpSpPr>
            <a:xfrm>
              <a:off x="6723146" y="5300018"/>
              <a:ext cx="2313350" cy="1081310"/>
              <a:chOff x="6588224" y="5510560"/>
              <a:chExt cx="2313350" cy="870768"/>
            </a:xfrm>
          </p:grpSpPr>
          <p:sp>
            <p:nvSpPr>
              <p:cNvPr id="58" name="圆角矩形 57"/>
              <p:cNvSpPr/>
              <p:nvPr/>
            </p:nvSpPr>
            <p:spPr bwMode="auto">
              <a:xfrm>
                <a:off x="6588224" y="5510560"/>
                <a:ext cx="2313350" cy="870768"/>
              </a:xfrm>
              <a:prstGeom prst="round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pt-BR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Mn     :  GROUP n  MASTER   </a:t>
                </a:r>
              </a:p>
              <a:p>
                <a:pPr>
                  <a:defRPr/>
                </a:pPr>
                <a:r>
                  <a:rPr lang="pt-BR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Sn-m   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  GROUP n  SLAVE   </a:t>
                </a:r>
                <a:endParaRPr lang="pt-BR" altLang="zh-CN" sz="1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pt-BR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  QUERY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交互</a:t>
                </a:r>
                <a:endParaRPr lang="en-US" altLang="zh-CN" sz="1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:  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系统元数据信息交互</a:t>
                </a:r>
                <a:endParaRPr lang="en-US" altLang="zh-CN" sz="1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:  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主备同步</a:t>
                </a:r>
                <a:endParaRPr lang="en-US" altLang="zh-CN" sz="10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:  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分布式数据库维护用</a:t>
                </a:r>
                <a:endParaRPr lang="zh-CN" altLang="en-US" sz="1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24" name="直接箭头连接符 123"/>
              <p:cNvCxnSpPr/>
              <p:nvPr/>
            </p:nvCxnSpPr>
            <p:spPr>
              <a:xfrm>
                <a:off x="6659419" y="5917429"/>
                <a:ext cx="42717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6659419" y="6033404"/>
                <a:ext cx="427173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/>
              <p:cNvCxnSpPr/>
              <p:nvPr/>
            </p:nvCxnSpPr>
            <p:spPr>
              <a:xfrm>
                <a:off x="6659419" y="6149379"/>
                <a:ext cx="427173" cy="0"/>
              </a:xfrm>
              <a:prstGeom prst="straightConnector1">
                <a:avLst/>
              </a:prstGeom>
              <a:noFill/>
              <a:ln w="6350">
                <a:solidFill>
                  <a:srgbClr val="007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6" name="直接箭头连接符 95"/>
            <p:cNvCxnSpPr/>
            <p:nvPr/>
          </p:nvCxnSpPr>
          <p:spPr>
            <a:xfrm>
              <a:off x="6804248" y="6237312"/>
              <a:ext cx="427173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9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5"/>
          <p:cNvSpPr>
            <a:spLocks noChangeArrowheads="1"/>
          </p:cNvSpPr>
          <p:nvPr/>
        </p:nvSpPr>
        <p:spPr bwMode="auto">
          <a:xfrm>
            <a:off x="1533871" y="2036418"/>
            <a:ext cx="6477000" cy="3384126"/>
          </a:xfrm>
          <a:prstGeom prst="rect">
            <a:avLst/>
          </a:prstGeom>
          <a:solidFill>
            <a:srgbClr val="C0C0C0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Rectangle 7"/>
          <p:cNvSpPr>
            <a:spLocks noChangeArrowheads="1"/>
          </p:cNvSpPr>
          <p:nvPr/>
        </p:nvSpPr>
        <p:spPr bwMode="auto">
          <a:xfrm>
            <a:off x="1763216" y="2035202"/>
            <a:ext cx="62484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Front-end Communication</a:t>
            </a:r>
          </a:p>
        </p:txBody>
      </p:sp>
      <p:sp>
        <p:nvSpPr>
          <p:cNvPr id="147" name="Rectangle 25"/>
          <p:cNvSpPr>
            <a:spLocks noChangeArrowheads="1"/>
          </p:cNvSpPr>
          <p:nvPr/>
        </p:nvSpPr>
        <p:spPr bwMode="auto">
          <a:xfrm>
            <a:off x="4210220" y="2411703"/>
            <a:ext cx="1661580" cy="2320937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架构</a:t>
            </a:r>
            <a:r>
              <a:rPr lang="en-US" altLang="zh-CN" sz="3200" dirty="0">
                <a:latin typeface="宋体" panose="02010600030101010101" pitchFamily="2" charset="-122"/>
              </a:rPr>
              <a:t>–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系统实现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>
            <a:off x="35158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auto">
          <a:xfrm>
            <a:off x="51922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>
            <a:off x="68686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1839416" y="4963344"/>
            <a:ext cx="617219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Connection Pool</a:t>
            </a:r>
          </a:p>
        </p:txBody>
      </p:sp>
      <p:sp>
        <p:nvSpPr>
          <p:cNvPr id="74" name="Rectangle 9"/>
          <p:cNvSpPr>
            <a:spLocks noChangeArrowheads="1"/>
          </p:cNvSpPr>
          <p:nvPr/>
        </p:nvSpPr>
        <p:spPr bwMode="auto">
          <a:xfrm>
            <a:off x="2435696" y="984426"/>
            <a:ext cx="480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Application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34396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AutoShape 11"/>
          <p:cNvSpPr>
            <a:spLocks noChangeArrowheads="1"/>
          </p:cNvSpPr>
          <p:nvPr/>
        </p:nvSpPr>
        <p:spPr bwMode="auto">
          <a:xfrm>
            <a:off x="40492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3883496" y="1365426"/>
            <a:ext cx="2209800" cy="762000"/>
            <a:chOff x="3120" y="576"/>
            <a:chExt cx="1392" cy="480"/>
          </a:xfrm>
        </p:grpSpPr>
        <p:sp>
          <p:nvSpPr>
            <p:cNvPr id="80" name="AutoShape 13"/>
            <p:cNvSpPr>
              <a:spLocks noChangeArrowheads="1"/>
            </p:cNvSpPr>
            <p:nvPr/>
          </p:nvSpPr>
          <p:spPr bwMode="auto">
            <a:xfrm>
              <a:off x="3504" y="576"/>
              <a:ext cx="576" cy="480"/>
            </a:xfrm>
            <a:prstGeom prst="upDownArrow">
              <a:avLst>
                <a:gd name="adj1" fmla="val 50694"/>
                <a:gd name="adj2" fmla="val 31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zh-CN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3120" y="681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MYSQL </a:t>
              </a:r>
              <a:r>
                <a:rPr lang="en-US" altLang="zh-CN" i="1" dirty="0">
                  <a:latin typeface="宋体" panose="02010600030101010101" pitchFamily="2" charset="-122"/>
                  <a:ea typeface="宋体" panose="02010600030101010101" pitchFamily="2" charset="-122"/>
                </a:rPr>
                <a:t>Protocol</a:t>
              </a:r>
            </a:p>
          </p:txBody>
        </p:sp>
      </p:grpSp>
      <p:sp>
        <p:nvSpPr>
          <p:cNvPr id="82" name="AutoShape 15"/>
          <p:cNvSpPr>
            <a:spLocks noChangeArrowheads="1"/>
          </p:cNvSpPr>
          <p:nvPr/>
        </p:nvSpPr>
        <p:spPr bwMode="auto">
          <a:xfrm>
            <a:off x="51160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AutoShape 16"/>
          <p:cNvSpPr>
            <a:spLocks noChangeArrowheads="1"/>
          </p:cNvSpPr>
          <p:nvPr/>
        </p:nvSpPr>
        <p:spPr bwMode="auto">
          <a:xfrm>
            <a:off x="57256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auto">
          <a:xfrm>
            <a:off x="67924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AutoShape 18"/>
          <p:cNvSpPr>
            <a:spLocks noChangeArrowheads="1"/>
          </p:cNvSpPr>
          <p:nvPr/>
        </p:nvSpPr>
        <p:spPr bwMode="auto">
          <a:xfrm>
            <a:off x="74020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Rectangle 20"/>
          <p:cNvSpPr>
            <a:spLocks noChangeArrowheads="1"/>
          </p:cNvSpPr>
          <p:nvPr/>
        </p:nvSpPr>
        <p:spPr bwMode="auto">
          <a:xfrm rot="10800000" flipV="1">
            <a:off x="251520" y="2288210"/>
            <a:ext cx="1047751" cy="3124200"/>
          </a:xfrm>
          <a:prstGeom prst="rect">
            <a:avLst/>
          </a:prstGeom>
          <a:solidFill>
            <a:schemeClr val="accent6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Cluster</a:t>
            </a:r>
            <a:endParaRPr lang="en-US" alt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 server</a:t>
            </a:r>
            <a:endParaRPr lang="en-US" altLang="zh-CN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AutoShape 22"/>
          <p:cNvSpPr>
            <a:spLocks noChangeArrowheads="1"/>
          </p:cNvSpPr>
          <p:nvPr/>
        </p:nvSpPr>
        <p:spPr bwMode="auto">
          <a:xfrm>
            <a:off x="1839416" y="58437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4" name="AutoShape 23"/>
          <p:cNvSpPr>
            <a:spLocks noChangeArrowheads="1"/>
          </p:cNvSpPr>
          <p:nvPr/>
        </p:nvSpPr>
        <p:spPr bwMode="auto">
          <a:xfrm>
            <a:off x="1763216" y="5919936"/>
            <a:ext cx="1447800" cy="533400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" name="AutoShape 24"/>
          <p:cNvSpPr>
            <a:spLocks noChangeArrowheads="1"/>
          </p:cNvSpPr>
          <p:nvPr/>
        </p:nvSpPr>
        <p:spPr bwMode="auto">
          <a:xfrm>
            <a:off x="2372816" y="5386536"/>
            <a:ext cx="304800" cy="609600"/>
          </a:xfrm>
          <a:prstGeom prst="upDownArrow">
            <a:avLst>
              <a:gd name="adj1" fmla="val 42704"/>
              <a:gd name="adj2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Rectangle 25"/>
          <p:cNvSpPr>
            <a:spLocks noChangeArrowheads="1"/>
          </p:cNvSpPr>
          <p:nvPr/>
        </p:nvSpPr>
        <p:spPr bwMode="auto">
          <a:xfrm>
            <a:off x="2105963" y="2411704"/>
            <a:ext cx="1718320" cy="2320937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" name="Rectangle 26"/>
          <p:cNvSpPr>
            <a:spLocks noChangeArrowheads="1"/>
          </p:cNvSpPr>
          <p:nvPr/>
        </p:nvSpPr>
        <p:spPr bwMode="auto">
          <a:xfrm>
            <a:off x="6340896" y="2411704"/>
            <a:ext cx="1518320" cy="2320936"/>
          </a:xfrm>
          <a:prstGeom prst="rect">
            <a:avLst/>
          </a:prstGeom>
          <a:solidFill>
            <a:srgbClr val="FFFF00">
              <a:alpha val="83136"/>
            </a:srgbClr>
          </a:solidFill>
          <a:ln w="3175">
            <a:noFill/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i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4253584" y="3271170"/>
            <a:ext cx="158633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Executors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Rectangle 28"/>
          <p:cNvSpPr>
            <a:spLocks noChangeArrowheads="1"/>
          </p:cNvSpPr>
          <p:nvPr/>
        </p:nvSpPr>
        <p:spPr bwMode="auto">
          <a:xfrm>
            <a:off x="2178496" y="3865218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Router</a:t>
            </a: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2181943" y="3199162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Parser</a:t>
            </a:r>
          </a:p>
        </p:txBody>
      </p:sp>
      <p:sp>
        <p:nvSpPr>
          <p:cNvPr id="103" name="AutoShape 32"/>
          <p:cNvSpPr>
            <a:spLocks noChangeArrowheads="1"/>
          </p:cNvSpPr>
          <p:nvPr/>
        </p:nvSpPr>
        <p:spPr bwMode="auto">
          <a:xfrm>
            <a:off x="2724793" y="3616146"/>
            <a:ext cx="249238" cy="338344"/>
          </a:xfrm>
          <a:prstGeom prst="downArrow">
            <a:avLst>
              <a:gd name="adj1" fmla="val 50000"/>
              <a:gd name="adj2" fmla="val 458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AutoShape 33"/>
          <p:cNvSpPr>
            <a:spLocks noChangeArrowheads="1"/>
          </p:cNvSpPr>
          <p:nvPr/>
        </p:nvSpPr>
        <p:spPr bwMode="auto">
          <a:xfrm>
            <a:off x="4579490" y="4732640"/>
            <a:ext cx="249238" cy="282002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6556920" y="2928642"/>
            <a:ext cx="1149896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Result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Processor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AutoShape 43"/>
          <p:cNvSpPr>
            <a:spLocks noChangeArrowheads="1"/>
          </p:cNvSpPr>
          <p:nvPr/>
        </p:nvSpPr>
        <p:spPr bwMode="auto">
          <a:xfrm rot="16200000">
            <a:off x="5981256" y="3374779"/>
            <a:ext cx="249237" cy="381000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AutoShape 44"/>
          <p:cNvSpPr>
            <a:spLocks noChangeArrowheads="1"/>
          </p:cNvSpPr>
          <p:nvPr/>
        </p:nvSpPr>
        <p:spPr bwMode="auto">
          <a:xfrm rot="10800000">
            <a:off x="7007696" y="228821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Rectangle 48"/>
          <p:cNvSpPr>
            <a:spLocks noChangeArrowheads="1"/>
          </p:cNvSpPr>
          <p:nvPr/>
        </p:nvSpPr>
        <p:spPr bwMode="auto">
          <a:xfrm>
            <a:off x="1542554" y="5462736"/>
            <a:ext cx="1620957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3295154" y="5462736"/>
            <a:ext cx="1620957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4971554" y="5462736"/>
            <a:ext cx="1620957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</a:p>
        </p:txBody>
      </p:sp>
      <p:sp>
        <p:nvSpPr>
          <p:cNvPr id="130" name="Rectangle 51"/>
          <p:cNvSpPr>
            <a:spLocks noChangeArrowheads="1"/>
          </p:cNvSpPr>
          <p:nvPr/>
        </p:nvSpPr>
        <p:spPr bwMode="auto">
          <a:xfrm>
            <a:off x="6647954" y="5462736"/>
            <a:ext cx="1620957" cy="3385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MYSQL 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Protocol</a:t>
            </a:r>
          </a:p>
        </p:txBody>
      </p:sp>
      <p:sp>
        <p:nvSpPr>
          <p:cNvPr id="145" name="Rectangle 29"/>
          <p:cNvSpPr>
            <a:spLocks noChangeArrowheads="1"/>
          </p:cNvSpPr>
          <p:nvPr/>
        </p:nvSpPr>
        <p:spPr bwMode="auto">
          <a:xfrm>
            <a:off x="2190328" y="255109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Auth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AutoShape 31"/>
          <p:cNvSpPr>
            <a:spLocks noChangeArrowheads="1"/>
          </p:cNvSpPr>
          <p:nvPr/>
        </p:nvSpPr>
        <p:spPr bwMode="auto">
          <a:xfrm>
            <a:off x="2758007" y="2360218"/>
            <a:ext cx="218577" cy="323528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6" name="AutoShape 32"/>
          <p:cNvSpPr>
            <a:spLocks noChangeArrowheads="1"/>
          </p:cNvSpPr>
          <p:nvPr/>
        </p:nvSpPr>
        <p:spPr bwMode="auto">
          <a:xfrm>
            <a:off x="2724793" y="2928642"/>
            <a:ext cx="249238" cy="335744"/>
          </a:xfrm>
          <a:prstGeom prst="downArrow">
            <a:avLst>
              <a:gd name="adj1" fmla="val 50000"/>
              <a:gd name="adj2" fmla="val 458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AutoShape 43"/>
          <p:cNvSpPr>
            <a:spLocks noChangeArrowheads="1"/>
          </p:cNvSpPr>
          <p:nvPr/>
        </p:nvSpPr>
        <p:spPr bwMode="auto">
          <a:xfrm rot="10800000">
            <a:off x="5299570" y="4732640"/>
            <a:ext cx="249237" cy="282002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AutoShape 43"/>
          <p:cNvSpPr>
            <a:spLocks noChangeArrowheads="1"/>
          </p:cNvSpPr>
          <p:nvPr/>
        </p:nvSpPr>
        <p:spPr bwMode="auto">
          <a:xfrm rot="16200000">
            <a:off x="3904009" y="3346990"/>
            <a:ext cx="249237" cy="381000"/>
          </a:xfrm>
          <a:prstGeom prst="downArrow">
            <a:avLst>
              <a:gd name="adj1" fmla="val 50000"/>
              <a:gd name="adj2" fmla="val 382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" name="AutoShape 33"/>
          <p:cNvSpPr>
            <a:spLocks noChangeArrowheads="1"/>
          </p:cNvSpPr>
          <p:nvPr/>
        </p:nvSpPr>
        <p:spPr bwMode="auto">
          <a:xfrm rot="5400000">
            <a:off x="1315385" y="3546759"/>
            <a:ext cx="249238" cy="301752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 rot="16200000">
            <a:off x="1339785" y="3797185"/>
            <a:ext cx="249238" cy="310535"/>
          </a:xfrm>
          <a:prstGeom prst="downArrow">
            <a:avLst>
              <a:gd name="adj1" fmla="val 50000"/>
              <a:gd name="adj2" fmla="val 382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endParaRPr lang="zh-CN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架构</a:t>
            </a:r>
            <a:r>
              <a:rPr lang="en-US" altLang="zh-CN" sz="3200" dirty="0" smtClean="0">
                <a:latin typeface="宋体" panose="02010600030101010101" pitchFamily="2" charset="-122"/>
              </a:rPr>
              <a:t>–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SEDA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并行处理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框架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4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401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SEDA: Staged </a:t>
            </a:r>
            <a:r>
              <a:rPr lang="en-US" altLang="zh-CN" dirty="0"/>
              <a:t>Event Driven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5536" y="2043602"/>
            <a:ext cx="7848872" cy="2681542"/>
            <a:chOff x="395536" y="2708920"/>
            <a:chExt cx="7848872" cy="2681542"/>
          </a:xfrm>
        </p:grpSpPr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6938739" y="2708920"/>
              <a:ext cx="1305669" cy="2188519"/>
            </a:xfrm>
            <a:prstGeom prst="rect">
              <a:avLst/>
            </a:prstGeom>
            <a:solidFill>
              <a:schemeClr val="bg1">
                <a:alpha val="83136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/>
            <a:lstStyle/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600" b="1" i="1" dirty="0">
                  <a:latin typeface="宋体" panose="02010600030101010101" pitchFamily="2" charset="-122"/>
                  <a:ea typeface="宋体" panose="02010600030101010101" pitchFamily="2" charset="-122"/>
                </a:rPr>
                <a:t>Thread pool</a:t>
              </a: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4249439" y="2717973"/>
              <a:ext cx="1474689" cy="2179466"/>
            </a:xfrm>
            <a:prstGeom prst="rect">
              <a:avLst/>
            </a:prstGeom>
            <a:solidFill>
              <a:schemeClr val="bg1">
                <a:alpha val="83136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/>
            <a:lstStyle/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600" b="1" i="1" dirty="0">
                  <a:latin typeface="宋体" panose="02010600030101010101" pitchFamily="2" charset="-122"/>
                  <a:ea typeface="宋体" panose="02010600030101010101" pitchFamily="2" charset="-122"/>
                </a:rPr>
                <a:t>Thread pool</a:t>
              </a:r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423486" y="2737199"/>
              <a:ext cx="1515269" cy="2160240"/>
            </a:xfrm>
            <a:prstGeom prst="rect">
              <a:avLst/>
            </a:prstGeom>
            <a:solidFill>
              <a:schemeClr val="bg1">
                <a:alpha val="83136"/>
              </a:scheme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en-US" altLang="zh-CN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1600" b="1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Thread </a:t>
              </a:r>
              <a:r>
                <a:rPr lang="en-US" altLang="zh-CN" sz="1600" b="1" i="1" dirty="0">
                  <a:latin typeface="宋体" panose="02010600030101010101" pitchFamily="2" charset="-122"/>
                  <a:ea typeface="宋体" panose="02010600030101010101" pitchFamily="2" charset="-122"/>
                </a:rPr>
                <a:t>pool</a:t>
              </a: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4408934" y="2809207"/>
              <a:ext cx="1243186" cy="3710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SQL Executor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1601205" y="3529287"/>
              <a:ext cx="118205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SQL 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Router</a:t>
              </a:r>
            </a:p>
          </p:txBody>
        </p: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1604652" y="3169247"/>
              <a:ext cx="1182050" cy="272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SQL Parser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7175336" y="3106367"/>
              <a:ext cx="9144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Result</a:t>
              </a:r>
              <a:b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Processor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1613037" y="2816054"/>
              <a:ext cx="1182050" cy="290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SQL </a:t>
              </a:r>
              <a:r>
                <a:rPr lang="en-US" altLang="zh-CN" sz="1400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Auth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6" name="Picture 1" descr="C:\Users\Administrator\AppData\Roaming\Tencent\Users\393303067\QQ\WinTemp\RichOle\]FR]J}@F[HF9`YT8E$VABR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602" y="3457279"/>
              <a:ext cx="993857" cy="43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" descr="C:\Users\Administrator\AppData\Roaming\Tencent\Users\393303067\QQ\WinTemp\RichOle\]FR]J}@F[HF9`YT8E$VABR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123" y="3451474"/>
              <a:ext cx="993857" cy="43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95536" y="3180280"/>
              <a:ext cx="1027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Event queue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91112" y="3214773"/>
              <a:ext cx="1027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Event queue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026230" y="3233435"/>
              <a:ext cx="10279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Event queue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987824" y="3687020"/>
              <a:ext cx="5449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60" idx="2"/>
              <a:endCxn id="48" idx="2"/>
            </p:cNvCxnSpPr>
            <p:nvPr/>
          </p:nvCxnSpPr>
          <p:spPr>
            <a:xfrm rot="5400000">
              <a:off x="4886348" y="2192213"/>
              <a:ext cx="12700" cy="5410453"/>
            </a:xfrm>
            <a:prstGeom prst="bentConnector3">
              <a:avLst>
                <a:gd name="adj1" fmla="val 4380016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1498336" y="2782547"/>
              <a:ext cx="1409940" cy="1112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39952" y="5113463"/>
              <a:ext cx="13681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Outgoing Events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408934" y="3484346"/>
              <a:ext cx="1243186" cy="3710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SQL Executor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4409316" y="3950302"/>
              <a:ext cx="1243186" cy="3710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SQL Executor</a:t>
              </a:r>
              <a:endPara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5703173" y="3669883"/>
              <a:ext cx="453003" cy="5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4644008" y="3229804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………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Rectangle 28"/>
            <p:cNvSpPr>
              <a:spLocks noChangeArrowheads="1"/>
            </p:cNvSpPr>
            <p:nvPr/>
          </p:nvSpPr>
          <p:spPr bwMode="auto">
            <a:xfrm>
              <a:off x="1593877" y="3971930"/>
              <a:ext cx="1182116" cy="465182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Client I/O</a:t>
              </a:r>
            </a:p>
          </p:txBody>
        </p:sp>
        <p:pic>
          <p:nvPicPr>
            <p:cNvPr id="4097" name="Picture 1" descr="C:\Users\Administrator\AppData\Roaming\Tencent\Users\393303067\QQ\WinTemp\RichOle\]FR]J}@F[HF9`YT8E$VABR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77" y="3431755"/>
              <a:ext cx="993857" cy="43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296604" y="2782547"/>
              <a:ext cx="1409940" cy="1649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 i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32048" y="5011722"/>
            <a:ext cx="813167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线程池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连接池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个线程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池；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可伸缩连接池；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两者无绑定关系；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3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功能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79512" y="1196752"/>
            <a:ext cx="7560840" cy="457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5</a:t>
            </a:r>
            <a:endParaRPr lang="zh-CN" altLang="en-US" dirty="0" smtClean="0">
              <a:latin typeface="+mj-ea"/>
              <a:ea typeface="+mj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54939581"/>
              </p:ext>
            </p:extLst>
          </p:nvPr>
        </p:nvGraphicFramePr>
        <p:xfrm>
          <a:off x="683567" y="1287785"/>
          <a:ext cx="8033393" cy="4853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95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分库分表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6</a:t>
            </a:r>
            <a:endParaRPr lang="zh-CN" altLang="en-US" dirty="0" smtClean="0">
              <a:latin typeface="+mj-ea"/>
              <a:ea typeface="+mj-ea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30744"/>
              </p:ext>
            </p:extLst>
          </p:nvPr>
        </p:nvGraphicFramePr>
        <p:xfrm>
          <a:off x="660400" y="1735377"/>
          <a:ext cx="2768600" cy="1645920"/>
        </p:xfrm>
        <a:graphic>
          <a:graphicData uri="http://schemas.openxmlformats.org/drawingml/2006/table">
            <a:tbl>
              <a:tblPr/>
              <a:tblGrid>
                <a:gridCol w="466725"/>
                <a:gridCol w="1511300"/>
                <a:gridCol w="7905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Blue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dirty="0" smtClean="0">
                          <a:latin typeface="宋体" panose="02010600030101010101" pitchFamily="2" charset="-122"/>
                        </a:rPr>
                        <a:t>Dolphin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dirty="0" smtClean="0">
                          <a:latin typeface="宋体" panose="02010600030101010101" pitchFamily="2" charset="-122"/>
                        </a:rPr>
                        <a:t>Dolphin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04"/>
          <p:cNvSpPr>
            <a:spLocks noChangeArrowheads="1"/>
          </p:cNvSpPr>
          <p:nvPr/>
        </p:nvSpPr>
        <p:spPr bwMode="auto">
          <a:xfrm>
            <a:off x="6156176" y="1078027"/>
            <a:ext cx="1162050" cy="276999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/>
              <a:t>分片</a:t>
            </a:r>
            <a:r>
              <a:rPr lang="en-US" altLang="zh-CN" sz="1200" dirty="0"/>
              <a:t>1</a:t>
            </a: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6228184" y="2806219"/>
            <a:ext cx="1162050" cy="276999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/>
              <a:t>分片</a:t>
            </a:r>
            <a:r>
              <a:rPr lang="en-US" altLang="zh-CN" sz="1200" dirty="0"/>
              <a:t>2</a:t>
            </a:r>
          </a:p>
        </p:txBody>
      </p:sp>
      <p:sp>
        <p:nvSpPr>
          <p:cNvPr id="14" name="Text Box 106"/>
          <p:cNvSpPr txBox="1">
            <a:spLocks noChangeArrowheads="1"/>
          </p:cNvSpPr>
          <p:nvPr/>
        </p:nvSpPr>
        <p:spPr bwMode="auto">
          <a:xfrm>
            <a:off x="1403648" y="1396837"/>
            <a:ext cx="1143000" cy="276999"/>
          </a:xfrm>
          <a:prstGeom prst="rect">
            <a:avLst/>
          </a:prstGeom>
          <a:noFill/>
          <a:ln w="317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dirty="0" smtClean="0"/>
              <a:t>拆分键</a:t>
            </a:r>
            <a:endParaRPr lang="zh-CN" altLang="en-US" sz="1200" dirty="0"/>
          </a:p>
        </p:txBody>
      </p:sp>
      <p:sp>
        <p:nvSpPr>
          <p:cNvPr id="15" name="Line 107"/>
          <p:cNvSpPr>
            <a:spLocks noChangeShapeType="1"/>
          </p:cNvSpPr>
          <p:nvPr/>
        </p:nvSpPr>
        <p:spPr bwMode="auto">
          <a:xfrm flipH="1">
            <a:off x="1905000" y="1406764"/>
            <a:ext cx="152400" cy="304800"/>
          </a:xfrm>
          <a:prstGeom prst="line">
            <a:avLst/>
          </a:prstGeom>
          <a:noFill/>
          <a:ln w="317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08"/>
          <p:cNvSpPr>
            <a:spLocks noChangeShapeType="1"/>
          </p:cNvSpPr>
          <p:nvPr/>
        </p:nvSpPr>
        <p:spPr bwMode="auto">
          <a:xfrm flipV="1">
            <a:off x="3429000" y="1787764"/>
            <a:ext cx="2362252" cy="38100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9"/>
          <p:cNvSpPr>
            <a:spLocks noChangeShapeType="1"/>
          </p:cNvSpPr>
          <p:nvPr/>
        </p:nvSpPr>
        <p:spPr bwMode="auto">
          <a:xfrm>
            <a:off x="3429000" y="2480828"/>
            <a:ext cx="2362200" cy="1108859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10"/>
          <p:cNvSpPr>
            <a:spLocks noChangeShapeType="1"/>
          </p:cNvSpPr>
          <p:nvPr/>
        </p:nvSpPr>
        <p:spPr bwMode="auto">
          <a:xfrm flipV="1">
            <a:off x="3429000" y="2025888"/>
            <a:ext cx="2362200" cy="728065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12"/>
          <p:cNvSpPr>
            <a:spLocks noChangeShapeType="1"/>
          </p:cNvSpPr>
          <p:nvPr/>
        </p:nvSpPr>
        <p:spPr bwMode="auto">
          <a:xfrm>
            <a:off x="3429000" y="3258012"/>
            <a:ext cx="2362200" cy="663352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13"/>
          <p:cNvSpPr>
            <a:spLocks noChangeShapeType="1"/>
          </p:cNvSpPr>
          <p:nvPr/>
        </p:nvSpPr>
        <p:spPr bwMode="auto">
          <a:xfrm flipV="1">
            <a:off x="3429000" y="2393914"/>
            <a:ext cx="2362200" cy="558479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15"/>
          <p:cNvSpPr>
            <a:spLocks noChangeArrowheads="1"/>
          </p:cNvSpPr>
          <p:nvPr/>
        </p:nvSpPr>
        <p:spPr bwMode="auto">
          <a:xfrm rot="21152950">
            <a:off x="3433888" y="1684575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latin typeface="Times New Roman" pitchFamily="18" charset="0"/>
                <a:ea typeface="微软雅黑"/>
                <a:cs typeface="微软雅黑"/>
              </a:rPr>
              <a:t>Blue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分片</a:t>
            </a:r>
            <a:r>
              <a:rPr lang="en-US" altLang="zh-CN" sz="1600" dirty="0" smtClean="0">
                <a:latin typeface="Courier New" pitchFamily="49" charset="0"/>
              </a:rPr>
              <a:t>1</a:t>
            </a: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25" name="Rectangle 117"/>
          <p:cNvSpPr>
            <a:spLocks noChangeArrowheads="1"/>
          </p:cNvSpPr>
          <p:nvPr/>
        </p:nvSpPr>
        <p:spPr bwMode="auto">
          <a:xfrm rot="20496544">
            <a:off x="3613214" y="2255366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dirty="0">
                <a:latin typeface="Times New Roman" pitchFamily="18" charset="0"/>
                <a:ea typeface="微软雅黑"/>
                <a:cs typeface="微软雅黑"/>
              </a:rPr>
              <a:t>Test1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分片</a:t>
            </a:r>
            <a:r>
              <a:rPr lang="en-US" altLang="zh-CN" sz="1600" dirty="0" smtClean="0">
                <a:latin typeface="Courier New" pitchFamily="49" charset="0"/>
              </a:rPr>
              <a:t>1</a:t>
            </a: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28" name="Rectangle 120"/>
          <p:cNvSpPr>
            <a:spLocks noChangeArrowheads="1"/>
          </p:cNvSpPr>
          <p:nvPr/>
        </p:nvSpPr>
        <p:spPr bwMode="auto">
          <a:xfrm rot="1458671">
            <a:off x="3433887" y="3010507"/>
            <a:ext cx="23812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1600" dirty="0" smtClean="0">
                <a:latin typeface="Courier New" pitchFamily="49" charset="0"/>
              </a:rPr>
              <a:t>(</a:t>
            </a:r>
            <a:r>
              <a:rPr lang="en-US" altLang="zh-CN" sz="1600" b="1" dirty="0">
                <a:latin typeface="宋体" panose="02010600030101010101" pitchFamily="2" charset="-122"/>
              </a:rPr>
              <a:t>Dolphin</a:t>
            </a:r>
            <a:r>
              <a:rPr lang="en-US" altLang="zh-CN" sz="1600" dirty="0" smtClean="0">
                <a:latin typeface="Courier New" pitchFamily="49" charset="0"/>
              </a:rPr>
              <a:t>)=</a:t>
            </a:r>
            <a:r>
              <a:rPr lang="zh-CN" altLang="en-US" sz="1600" dirty="0">
                <a:latin typeface="Courier New" pitchFamily="49" charset="0"/>
              </a:rPr>
              <a:t>分片</a:t>
            </a:r>
            <a:r>
              <a:rPr lang="en-US" altLang="zh-CN" sz="1600" dirty="0" smtClean="0">
                <a:latin typeface="Courier New" pitchFamily="49" charset="0"/>
              </a:rPr>
              <a:t>2</a:t>
            </a:r>
            <a:endParaRPr lang="en-US" altLang="zh-CN" sz="1600" dirty="0">
              <a:latin typeface="Courier New" pitchFamily="49" charset="0"/>
            </a:endParaRPr>
          </a:p>
        </p:txBody>
      </p:sp>
      <p:sp>
        <p:nvSpPr>
          <p:cNvPr id="29" name="Text Box 121"/>
          <p:cNvSpPr txBox="1">
            <a:spLocks noChangeArrowheads="1"/>
          </p:cNvSpPr>
          <p:nvPr/>
        </p:nvSpPr>
        <p:spPr bwMode="auto">
          <a:xfrm>
            <a:off x="3594277" y="1052736"/>
            <a:ext cx="1143000" cy="366713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路由算法</a:t>
            </a:r>
          </a:p>
        </p:txBody>
      </p:sp>
      <p:sp>
        <p:nvSpPr>
          <p:cNvPr id="30" name="Line 122"/>
          <p:cNvSpPr>
            <a:spLocks noChangeShapeType="1"/>
          </p:cNvSpPr>
          <p:nvPr/>
        </p:nvSpPr>
        <p:spPr bwMode="auto">
          <a:xfrm>
            <a:off x="3810000" y="1406764"/>
            <a:ext cx="113928" cy="447957"/>
          </a:xfrm>
          <a:prstGeom prst="line">
            <a:avLst/>
          </a:prstGeom>
          <a:noFill/>
          <a:ln w="31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内容占位符 4"/>
          <p:cNvSpPr txBox="1">
            <a:spLocks/>
          </p:cNvSpPr>
          <p:nvPr/>
        </p:nvSpPr>
        <p:spPr bwMode="auto">
          <a:xfrm>
            <a:off x="472914" y="4149080"/>
            <a:ext cx="827437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拆分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主键</a:t>
            </a:r>
            <a:endParaRPr lang="en-US" altLang="zh-CN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拆分键可不等同于主键，目前单表支持指定一个列作为拆分键；</a:t>
            </a:r>
            <a:endParaRPr lang="en-US" altLang="zh-CN" sz="16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支持自增键可作为拆分键</a:t>
            </a:r>
            <a:endParaRPr lang="en-US" altLang="zh-CN" sz="12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分片</a:t>
            </a: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&amp;MYSQL SERVER</a:t>
            </a:r>
            <a: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/>
            </a:r>
            <a:br>
              <a:rPr lang="en-US" altLang="zh-CN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</a:b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分片可以理解为子表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；是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分布式系统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管理库</a:t>
            </a:r>
            <a:r>
              <a:rPr lang="zh-CN" altLang="en-US" sz="16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表的</a:t>
            </a:r>
            <a:r>
              <a:rPr lang="zh-CN" altLang="en-US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最小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单位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；在</a:t>
            </a:r>
            <a:r>
              <a:rPr lang="en-US" altLang="zh-CN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16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上分散分布。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>
              <a:spcBef>
                <a:spcPts val="385"/>
              </a:spcBef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   </a:t>
            </a:r>
            <a:endParaRPr lang="en-US" altLang="zh-CN" sz="16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1949"/>
              </p:ext>
            </p:extLst>
          </p:nvPr>
        </p:nvGraphicFramePr>
        <p:xfrm>
          <a:off x="5791200" y="3093681"/>
          <a:ext cx="2021160" cy="971209"/>
        </p:xfrm>
        <a:graphic>
          <a:graphicData uri="http://schemas.openxmlformats.org/drawingml/2006/table">
            <a:tbl>
              <a:tblPr/>
              <a:tblGrid>
                <a:gridCol w="340723"/>
                <a:gridCol w="1103294"/>
                <a:gridCol w="577143"/>
              </a:tblGrid>
              <a:tr h="422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70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dirty="0" smtClean="0">
                          <a:latin typeface="宋体" panose="02010600030101010101" pitchFamily="2" charset="-122"/>
                        </a:rPr>
                        <a:t>Dolphin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0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1" dirty="0" smtClean="0">
                          <a:latin typeface="宋体" panose="02010600030101010101" pitchFamily="2" charset="-122"/>
                        </a:rPr>
                        <a:t>Dolphin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微软雅黑"/>
                        <a:cs typeface="微软雅黑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27164"/>
              </p:ext>
            </p:extLst>
          </p:nvPr>
        </p:nvGraphicFramePr>
        <p:xfrm>
          <a:off x="5807075" y="1342123"/>
          <a:ext cx="1965325" cy="1152524"/>
        </p:xfrm>
        <a:graphic>
          <a:graphicData uri="http://schemas.openxmlformats.org/drawingml/2006/table">
            <a:tbl>
              <a:tblPr/>
              <a:tblGrid>
                <a:gridCol w="356230"/>
                <a:gridCol w="1051728"/>
                <a:gridCol w="557367"/>
              </a:tblGrid>
              <a:tr h="288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MEMBE_ID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Blue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Test1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/>
                          <a:cs typeface="微软雅黑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0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728" y="260648"/>
            <a:ext cx="497838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分库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Franklin Gothic Book" pitchFamily="34" charset="0"/>
              </a:rPr>
              <a:t>分表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内容占位符 4"/>
          <p:cNvSpPr txBox="1">
            <a:spLocks/>
          </p:cNvSpPr>
          <p:nvPr/>
        </p:nvSpPr>
        <p:spPr bwMode="auto">
          <a:xfrm>
            <a:off x="546100" y="1124744"/>
            <a:ext cx="46739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385"/>
              </a:spcBef>
              <a:defRPr/>
            </a:pPr>
            <a:r>
              <a:rPr lang="zh-CN" altLang="en-US" b="1" dirty="0" smtClean="0">
                <a:latin typeface="宋体" pitchFamily="2" charset="-122"/>
                <a:ea typeface="宋体" panose="02010600030101010101" pitchFamily="2" charset="-122"/>
              </a:rPr>
              <a:t>目前支持两种分库分表路由算法</a:t>
            </a:r>
            <a:endParaRPr lang="en-US" altLang="zh-CN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onsistent hash</a:t>
            </a:r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 smtClean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endParaRPr lang="en-US" altLang="zh-CN" sz="1600" b="1" dirty="0"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385"/>
              </a:spcBef>
              <a:buFont typeface="Wingdings" pitchFamily="2" charset="2"/>
              <a:buChar char="Ø"/>
              <a:defRPr/>
            </a:pPr>
            <a:r>
              <a:rPr lang="en-US" altLang="zh-CN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lang="zh-CN" altLang="en-US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600" dirty="0">
                <a:latin typeface="宋体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dirty="0" smtClean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itchFamily="2" charset="-122"/>
                <a:ea typeface="宋体" panose="02010600030101010101" pitchFamily="2" charset="-122"/>
              </a:rPr>
              <a:t>按</a:t>
            </a:r>
            <a:r>
              <a:rPr lang="zh-CN" altLang="en-US" sz="1600" dirty="0" smtClean="0">
                <a:latin typeface="宋体" pitchFamily="2" charset="-122"/>
                <a:ea typeface="宋体" panose="02010600030101010101" pitchFamily="2" charset="-122"/>
              </a:rPr>
              <a:t>范围进行分片</a:t>
            </a:r>
            <a:endParaRPr lang="en-US" altLang="zh-CN" sz="1600" dirty="0">
              <a:latin typeface="宋体" pitchFamily="2" charset="-122"/>
              <a:ea typeface="宋体" panose="02010600030101010101" pitchFamily="2" charset="-122"/>
            </a:endParaRPr>
          </a:p>
        </p:txBody>
      </p:sp>
      <p:pic>
        <p:nvPicPr>
          <p:cNvPr id="3073" name="Picture 1" descr="C:\Users\Administrator\AppData\Roaming\Tencent\Users\393303067\QQ\WinTemp\RichOle\Z7BN_J4W$V[NVXXM5[2UXD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8" y="1939712"/>
            <a:ext cx="3379460" cy="26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4408" y="62059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7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4932040" y="980728"/>
            <a:ext cx="38164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385"/>
              </a:spcBef>
              <a:defRPr/>
            </a:pPr>
            <a:r>
              <a:rPr lang="zh-CN" altLang="en-US" sz="14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14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）表</a:t>
            </a:r>
            <a:r>
              <a:rPr lang="en-US" altLang="zh-CN" sz="14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tt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拆分键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id,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设定的分片数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128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分片表明为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tt_0~tt_127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每个分片对应一致性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余数段</a:t>
            </a:r>
            <a:endPara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）执行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INSERT INTO </a:t>
            </a:r>
            <a:r>
              <a:rPr lang="en-US" altLang="zh-CN" sz="1400" dirty="0" err="1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tt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(id, name) 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VALUES (10240, ‘Blue Dolphin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)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locate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分片</a:t>
            </a:r>
            <a:endPara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10240 % 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CONSISTANT_HASH_VALUE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= 10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10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位于中；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000" dirty="0" smtClean="0">
                <a:latin typeface="宋体" pitchFamily="2" charset="-122"/>
                <a:ea typeface="宋体" panose="02010600030101010101" pitchFamily="2" charset="-122"/>
              </a:rPr>
              <a:t>    #</a:t>
            </a:r>
            <a:r>
              <a:rPr lang="zh-CN" altLang="en-US" sz="1000" dirty="0">
                <a:latin typeface="宋体" pitchFamily="2" charset="-122"/>
                <a:ea typeface="宋体" panose="02010600030101010101" pitchFamily="2" charset="-122"/>
              </a:rPr>
              <a:t>当前代码中</a:t>
            </a:r>
            <a:r>
              <a:rPr lang="en-US" altLang="zh-CN" sz="1000" dirty="0">
                <a:latin typeface="宋体" pitchFamily="2" charset="-122"/>
                <a:ea typeface="宋体" panose="02010600030101010101" pitchFamily="2" charset="-122"/>
              </a:rPr>
              <a:t>CONSISTANT_HASH_MAX_VALUE</a:t>
            </a:r>
            <a:r>
              <a:rPr lang="zh-CN" altLang="en-US" sz="1000" dirty="0">
                <a:latin typeface="宋体" pitchFamily="2" charset="-122"/>
                <a:ea typeface="宋体" panose="02010600030101010101" pitchFamily="2" charset="-122"/>
              </a:rPr>
              <a:t>值固定为</a:t>
            </a:r>
            <a:r>
              <a:rPr lang="en-US" altLang="zh-CN" sz="1000" dirty="0">
                <a:latin typeface="宋体" pitchFamily="2" charset="-122"/>
                <a:ea typeface="宋体" panose="02010600030101010101" pitchFamily="2" charset="-122"/>
              </a:rPr>
              <a:t>1024</a:t>
            </a:r>
            <a:r>
              <a:rPr lang="zh-CN" altLang="en-US" sz="1000" dirty="0">
                <a:latin typeface="宋体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000" dirty="0">
                <a:latin typeface="宋体" pitchFamily="2" charset="-122"/>
                <a:ea typeface="宋体" panose="02010600030101010101" pitchFamily="2" charset="-122"/>
              </a:rPr>
              <a:t>1024</a:t>
            </a:r>
            <a:r>
              <a:rPr lang="en-US" altLang="zh-CN" sz="1000" dirty="0" smtClean="0">
                <a:latin typeface="宋体" pitchFamily="2" charset="-122"/>
                <a:ea typeface="宋体" panose="02010600030101010101" pitchFamily="2" charset="-122"/>
              </a:rPr>
              <a:t> 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000" dirty="0"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00" dirty="0" smtClean="0">
                <a:latin typeface="宋体" pitchFamily="2" charset="-122"/>
                <a:ea typeface="宋体" panose="02010600030101010101" pitchFamily="2" charset="-122"/>
              </a:rPr>
              <a:t>   #tt_0</a:t>
            </a:r>
            <a:r>
              <a:rPr lang="zh-CN" altLang="en-US" sz="1000" dirty="0">
                <a:latin typeface="宋体" pitchFamily="2" charset="-122"/>
                <a:ea typeface="宋体" panose="02010600030101010101" pitchFamily="2" charset="-122"/>
              </a:rPr>
              <a:t>对应范围</a:t>
            </a:r>
            <a:r>
              <a:rPr lang="en-US" altLang="zh-CN" sz="1000" dirty="0" smtClean="0">
                <a:latin typeface="宋体" pitchFamily="2" charset="-122"/>
                <a:ea typeface="宋体" panose="02010600030101010101" pitchFamily="2" charset="-122"/>
              </a:rPr>
              <a:t>0~CONSISTANT_HASH_VALUE%128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）改写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语句并</a:t>
            </a:r>
            <a:endPara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发送到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tt_0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所在的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GROUP master server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endParaRPr lang="en-US" altLang="zh-CN" sz="1400" dirty="0" smtClean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SQL: 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INSERT 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INTO </a:t>
            </a:r>
            <a:r>
              <a:rPr lang="en-US" altLang="zh-CN" sz="1400" b="1" dirty="0" smtClean="0">
                <a:solidFill>
                  <a:srgbClr val="FF0000"/>
                </a:solidFill>
                <a:latin typeface="宋体" pitchFamily="2" charset="-122"/>
                <a:ea typeface="宋体" panose="02010600030101010101" pitchFamily="2" charset="-122"/>
              </a:rPr>
              <a:t>tt_0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(id, name) </a:t>
            </a:r>
          </a:p>
          <a:p>
            <a:pPr marL="342900" indent="-342900">
              <a:spcBef>
                <a:spcPts val="385"/>
              </a:spcBef>
              <a:defRPr/>
            </a:pP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   VALUES 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(10240, </a:t>
            </a:r>
            <a:r>
              <a:rPr lang="zh-CN" altLang="en-US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‘</a:t>
            </a:r>
            <a:r>
              <a:rPr lang="en-US" altLang="zh-CN" sz="1400" dirty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Blue 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Dolphin</a:t>
            </a:r>
            <a:r>
              <a:rPr lang="zh-CN" altLang="en-US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1400" dirty="0" smtClean="0">
                <a:solidFill>
                  <a:srgbClr val="0C0C0C"/>
                </a:solidFill>
                <a:latin typeface="宋体" pitchFamily="2" charset="-122"/>
                <a:ea typeface="宋体" panose="02010600030101010101" pitchFamily="2" charset="-122"/>
              </a:rPr>
              <a:t>)</a:t>
            </a:r>
            <a:endParaRPr lang="en-US" altLang="zh-CN" sz="1400" dirty="0">
              <a:solidFill>
                <a:srgbClr val="0C0C0C"/>
              </a:solidFill>
              <a:latin typeface="宋体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4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4O3l4W88EasraDpib_2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fMfB0nSESo42spU2I.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0k_sLUDsEaTLy.2kDdF3g"/>
</p:tagLst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wrap="square" rtlCol="0" anchor="ctr">
        <a:noAutofit/>
      </a:bodyPr>
      <a:lstStyle>
        <a:defPPr algn="ctr">
          <a:defRPr dirty="0" err="1" smtClean="0">
            <a:latin typeface="+mj-ea"/>
            <a:ea typeface="+mj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26257</TotalTime>
  <Words>2403</Words>
  <Application>Microsoft Office PowerPoint</Application>
  <PresentationFormat>全屏显示(4:3)</PresentationFormat>
  <Paragraphs>527</Paragraphs>
  <Slides>20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JD Template V2.0</vt:lpstr>
      <vt:lpstr>think-cell Slide</vt:lpstr>
      <vt:lpstr>京东MYSQL分布式数据库 集群系统技术交流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Company>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XXX项目立项申请书</dc:title>
  <dc:creator>蔡德辉</dc:creator>
  <cp:lastModifiedBy>秦波</cp:lastModifiedBy>
  <cp:revision>2255</cp:revision>
  <dcterms:created xsi:type="dcterms:W3CDTF">2014-02-13T01:22:38Z</dcterms:created>
  <dcterms:modified xsi:type="dcterms:W3CDTF">2014-07-27T03:16:18Z</dcterms:modified>
</cp:coreProperties>
</file>