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2.xml" ContentType="application/vnd.openxmlformats-officedocument.themeOverr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3.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9.xml" ContentType="application/vnd.openxmlformats-officedocument.presentationml.notesSlide+xml"/>
  <Override PartName="/ppt/theme/themeOverride4.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5.xml" ContentType="application/vnd.openxmlformats-officedocument.themeOverride+xml"/>
  <Override PartName="/ppt/tags/tag18.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4" r:id="rId3"/>
    <p:sldId id="286" r:id="rId4"/>
    <p:sldId id="300" r:id="rId5"/>
    <p:sldId id="303" r:id="rId6"/>
    <p:sldId id="301" r:id="rId7"/>
    <p:sldId id="304" r:id="rId8"/>
    <p:sldId id="305" r:id="rId9"/>
    <p:sldId id="306" r:id="rId10"/>
    <p:sldId id="307" r:id="rId11"/>
    <p:sldId id="290" r:id="rId12"/>
    <p:sldId id="293" r:id="rId13"/>
    <p:sldId id="257" r:id="rId14"/>
    <p:sldId id="294" r:id="rId15"/>
    <p:sldId id="291" r:id="rId16"/>
    <p:sldId id="296" r:id="rId17"/>
    <p:sldId id="297" r:id="rId18"/>
    <p:sldId id="298" r:id="rId19"/>
    <p:sldId id="299" r:id="rId20"/>
    <p:sldId id="263" r:id="rId21"/>
    <p:sldId id="273" r:id="rId22"/>
    <p:sldId id="287" r:id="rId23"/>
    <p:sldId id="288" r:id="rId24"/>
    <p:sldId id="259" r:id="rId25"/>
    <p:sldId id="260" r:id="rId26"/>
    <p:sldId id="262" r:id="rId27"/>
    <p:sldId id="261" r:id="rId28"/>
    <p:sldId id="283"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608B"/>
    <a:srgbClr val="7BB8E1"/>
    <a:srgbClr val="4098D4"/>
    <a:srgbClr val="2980B9"/>
    <a:srgbClr val="8FADC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419" autoAdjust="0"/>
  </p:normalViewPr>
  <p:slideViewPr>
    <p:cSldViewPr snapToGrid="0" showGuides="1">
      <p:cViewPr varScale="1">
        <p:scale>
          <a:sx n="49" d="100"/>
          <a:sy n="49" d="100"/>
        </p:scale>
        <p:origin x="49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E0F8E-0144-4D2E-BB4A-1BFE014E186E}" type="datetimeFigureOut">
              <a:rPr lang="zh-CN" altLang="en-US" smtClean="0"/>
              <a:t>2019/9/6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1DDD0-9BEE-4DF6-BFC5-DBA82716B4A3}" type="slidenum">
              <a:rPr lang="zh-CN" altLang="en-US" smtClean="0"/>
              <a:t>‹#›</a:t>
            </a:fld>
            <a:endParaRPr lang="zh-CN" altLang="en-US"/>
          </a:p>
        </p:txBody>
      </p:sp>
    </p:spTree>
    <p:extLst>
      <p:ext uri="{BB962C8B-B14F-4D97-AF65-F5344CB8AC3E}">
        <p14:creationId xmlns:p14="http://schemas.microsoft.com/office/powerpoint/2010/main" val="224057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各位导师好我们是第七小组，我们的课题是</a:t>
            </a:r>
            <a:r>
              <a:rPr lang="zh-CN" altLang="en-US" sz="1200" spc="300" dirty="0">
                <a:solidFill>
                  <a:schemeClr val="accent1"/>
                </a:solidFill>
                <a:cs typeface="+mn-ea"/>
                <a:sym typeface="+mn-lt"/>
              </a:rPr>
              <a:t>人工智能在交通物流中的应用</a:t>
            </a:r>
          </a:p>
          <a:p>
            <a:endParaRPr lang="zh-CN" altLang="en-US" dirty="0"/>
          </a:p>
        </p:txBody>
      </p:sp>
      <p:sp>
        <p:nvSpPr>
          <p:cNvPr id="4" name="灯片编号占位符 3"/>
          <p:cNvSpPr>
            <a:spLocks noGrp="1"/>
          </p:cNvSpPr>
          <p:nvPr>
            <p:ph type="sldNum" sz="quarter" idx="10"/>
          </p:nvPr>
        </p:nvSpPr>
        <p:spPr/>
        <p:txBody>
          <a:bodyPr/>
          <a:lstStyle/>
          <a:p>
            <a:fld id="{1821DDD0-9BEE-4DF6-BFC5-DBA82716B4A3}" type="slidenum">
              <a:rPr lang="zh-CN" altLang="en-US" smtClean="0"/>
              <a:t>1</a:t>
            </a:fld>
            <a:endParaRPr lang="zh-CN" altLang="en-US"/>
          </a:p>
        </p:txBody>
      </p:sp>
    </p:spTree>
    <p:extLst>
      <p:ext uri="{BB962C8B-B14F-4D97-AF65-F5344CB8AC3E}">
        <p14:creationId xmlns:p14="http://schemas.microsoft.com/office/powerpoint/2010/main" val="4288256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仓储效率的提高在于通过合理的货位码放，让同样的仓库面积能装更多的货物。在吞吐量相同的情况下</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货物</a:t>
            </a:r>
            <a:r>
              <a:rPr lang="zh-CN" altLang="zh-CN" sz="1200" kern="1200" dirty="0">
                <a:solidFill>
                  <a:schemeClr val="tx1"/>
                </a:solidFill>
                <a:effectLst/>
                <a:latin typeface="+mn-lt"/>
                <a:ea typeface="+mn-ea"/>
                <a:cs typeface="+mn-cs"/>
              </a:rPr>
              <a:t>的运输总距离最短，总能耗最小，对于危险货物能够最快速检测，保证仓库安全性。</a:t>
            </a:r>
          </a:p>
          <a:p>
            <a:r>
              <a:rPr lang="zh-CN" altLang="zh-CN" sz="1200" kern="1200" dirty="0">
                <a:solidFill>
                  <a:schemeClr val="tx1"/>
                </a:solidFill>
                <a:effectLst/>
                <a:latin typeface="+mn-lt"/>
                <a:ea typeface="+mn-ea"/>
                <a:cs typeface="+mn-cs"/>
              </a:rPr>
              <a:t>在仓储方面主要运用的人工智能技术是：</a:t>
            </a:r>
          </a:p>
          <a:p>
            <a:r>
              <a:rPr lang="zh-CN" altLang="zh-CN" sz="1200" kern="1200" dirty="0">
                <a:solidFill>
                  <a:schemeClr val="tx1"/>
                </a:solidFill>
                <a:effectLst/>
                <a:latin typeface="+mn-lt"/>
                <a:ea typeface="+mn-ea"/>
                <a:cs typeface="+mn-cs"/>
              </a:rPr>
              <a:t>第一，销量预测系统，通过分析预测特定时期、特定区域的物流供给和客户需求，进行合理的</a:t>
            </a:r>
            <a:r>
              <a:rPr lang="zh-CN" altLang="en-US" sz="1200" kern="1200" dirty="0">
                <a:solidFill>
                  <a:schemeClr val="tx1"/>
                </a:solidFill>
                <a:effectLst/>
                <a:latin typeface="+mn-lt"/>
                <a:ea typeface="+mn-ea"/>
                <a:cs typeface="+mn-cs"/>
              </a:rPr>
              <a:t>仓储</a:t>
            </a:r>
            <a:r>
              <a:rPr lang="zh-CN" altLang="zh-CN" sz="1200" kern="1200" dirty="0">
                <a:solidFill>
                  <a:schemeClr val="tx1"/>
                </a:solidFill>
                <a:effectLst/>
                <a:latin typeface="+mn-lt"/>
                <a:ea typeface="+mn-ea"/>
                <a:cs typeface="+mn-cs"/>
              </a:rPr>
              <a:t>管理。</a:t>
            </a:r>
            <a:r>
              <a:rPr lang="zh-CN" altLang="en-US" sz="1200" kern="1200" dirty="0">
                <a:solidFill>
                  <a:schemeClr val="tx1"/>
                </a:solidFill>
                <a:effectLst/>
                <a:latin typeface="+mn-lt"/>
                <a:ea typeface="+mn-ea"/>
                <a:cs typeface="+mn-cs"/>
              </a:rPr>
              <a:t>优化物流资源配置，减少高空置率与高租金的矛盾。</a:t>
            </a:r>
            <a:r>
              <a:rPr lang="zh-CN" altLang="zh-CN" sz="1200" kern="1200" dirty="0">
                <a:solidFill>
                  <a:schemeClr val="tx1"/>
                </a:solidFill>
                <a:effectLst/>
                <a:latin typeface="+mn-lt"/>
                <a:ea typeface="+mn-ea"/>
                <a:cs typeface="+mn-cs"/>
              </a:rPr>
              <a:t>同时能够妥善应对突发的需求变动，诸如购物节订单激增、极端天气下物品需求变动等。</a:t>
            </a:r>
          </a:p>
          <a:p>
            <a:r>
              <a:rPr lang="zh-CN" altLang="zh-CN" sz="1200" kern="1200" dirty="0">
                <a:solidFill>
                  <a:schemeClr val="tx1"/>
                </a:solidFill>
                <a:effectLst/>
                <a:latin typeface="+mn-lt"/>
                <a:ea typeface="+mn-ea"/>
                <a:cs typeface="+mn-cs"/>
              </a:rPr>
              <a:t>第二，无人搬运系统，通过群组智能组织大量运输机器人进行货物的装卸、搬运和重新码放，并且利用拣选机器人将货物转移到订单周转箱。这样分拣中心就可以实现真正的无人化，且大幅提升分拣效率，以应对分拣中心日益激增的货物吞吐量，保障高效有序的运行。</a:t>
            </a:r>
          </a:p>
          <a:p>
            <a:r>
              <a:rPr lang="zh-CN" altLang="zh-CN" sz="1200" kern="1200" dirty="0">
                <a:solidFill>
                  <a:schemeClr val="tx1"/>
                </a:solidFill>
                <a:effectLst/>
                <a:latin typeface="+mn-lt"/>
                <a:ea typeface="+mn-ea"/>
                <a:cs typeface="+mn-cs"/>
              </a:rPr>
              <a:t>第三，智能检测系统，通过基于卷积神经网络的特征图像标记归类技术，对物流过程中流动的特殊物品进行辅助识别，不仅大大减少在包裹安全性检测方面所投入的人力成本甚至实现无人化，而且可以进一步提高识别准确率，保障物流的安全性。</a:t>
            </a:r>
          </a:p>
        </p:txBody>
      </p:sp>
      <p:sp>
        <p:nvSpPr>
          <p:cNvPr id="4" name="灯片编号占位符 3"/>
          <p:cNvSpPr>
            <a:spLocks noGrp="1"/>
          </p:cNvSpPr>
          <p:nvPr>
            <p:ph type="sldNum" sz="quarter" idx="10"/>
          </p:nvPr>
        </p:nvSpPr>
        <p:spPr/>
        <p:txBody>
          <a:bodyPr/>
          <a:lstStyle/>
          <a:p>
            <a:fld id="{28A4B850-222B-4A25-951A-6BD1EEF9D994}" type="slidenum">
              <a:rPr lang="zh-CN" altLang="en-US" smtClean="0"/>
              <a:t>10</a:t>
            </a:fld>
            <a:endParaRPr lang="zh-CN" altLang="en-US"/>
          </a:p>
        </p:txBody>
      </p:sp>
    </p:spTree>
    <p:extLst>
      <p:ext uri="{BB962C8B-B14F-4D97-AF65-F5344CB8AC3E}">
        <p14:creationId xmlns:p14="http://schemas.microsoft.com/office/powerpoint/2010/main" val="926664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以上即是我们应用层的介绍，接下来请技术层为我们介绍</a:t>
            </a:r>
          </a:p>
        </p:txBody>
      </p:sp>
      <p:sp>
        <p:nvSpPr>
          <p:cNvPr id="4" name="灯片编号占位符 3"/>
          <p:cNvSpPr>
            <a:spLocks noGrp="1"/>
          </p:cNvSpPr>
          <p:nvPr>
            <p:ph type="sldNum" sz="quarter" idx="10"/>
          </p:nvPr>
        </p:nvSpPr>
        <p:spPr/>
        <p:txBody>
          <a:bodyPr/>
          <a:lstStyle/>
          <a:p>
            <a:fld id="{1821DDD0-9BEE-4DF6-BFC5-DBA82716B4A3}" type="slidenum">
              <a:rPr lang="zh-CN" altLang="en-US" smtClean="0"/>
              <a:t>11</a:t>
            </a:fld>
            <a:endParaRPr lang="zh-CN" altLang="en-US"/>
          </a:p>
        </p:txBody>
      </p:sp>
    </p:spTree>
    <p:extLst>
      <p:ext uri="{BB962C8B-B14F-4D97-AF65-F5344CB8AC3E}">
        <p14:creationId xmlns:p14="http://schemas.microsoft.com/office/powerpoint/2010/main" val="2997293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15s</a:t>
            </a:r>
            <a:r>
              <a:rPr lang="zh-CN" altLang="en-US" dirty="0"/>
              <a:t>。我们发掘了作为当前物流行业研究热点的四个应用场景。</a:t>
            </a:r>
          </a:p>
        </p:txBody>
      </p:sp>
      <p:sp>
        <p:nvSpPr>
          <p:cNvPr id="4" name="灯片编号占位符 3"/>
          <p:cNvSpPr>
            <a:spLocks noGrp="1"/>
          </p:cNvSpPr>
          <p:nvPr>
            <p:ph type="sldNum" sz="quarter" idx="10"/>
          </p:nvPr>
        </p:nvSpPr>
        <p:spPr/>
        <p:txBody>
          <a:bodyPr/>
          <a:lstStyle/>
          <a:p>
            <a:fld id="{1821DDD0-9BEE-4DF6-BFC5-DBA82716B4A3}" type="slidenum">
              <a:rPr lang="zh-CN" altLang="en-US" smtClean="0"/>
              <a:t>12</a:t>
            </a:fld>
            <a:endParaRPr lang="zh-CN" altLang="en-US"/>
          </a:p>
        </p:txBody>
      </p:sp>
    </p:spTree>
    <p:extLst>
      <p:ext uri="{BB962C8B-B14F-4D97-AF65-F5344CB8AC3E}">
        <p14:creationId xmlns:p14="http://schemas.microsoft.com/office/powerpoint/2010/main" val="1347686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15s</a:t>
            </a:r>
            <a:r>
              <a:rPr lang="zh-CN" altLang="en-US" dirty="0"/>
              <a:t>。在这里我们可以看到实际应用场景背后的技术支持，进一步寻找具体的算法来解决相应的问题。</a:t>
            </a:r>
          </a:p>
        </p:txBody>
      </p:sp>
      <p:sp>
        <p:nvSpPr>
          <p:cNvPr id="4" name="灯片编号占位符 3"/>
          <p:cNvSpPr>
            <a:spLocks noGrp="1"/>
          </p:cNvSpPr>
          <p:nvPr>
            <p:ph type="sldNum" sz="quarter" idx="10"/>
          </p:nvPr>
        </p:nvSpPr>
        <p:spPr/>
        <p:txBody>
          <a:bodyPr/>
          <a:lstStyle/>
          <a:p>
            <a:fld id="{1821DDD0-9BEE-4DF6-BFC5-DBA82716B4A3}" type="slidenum">
              <a:rPr lang="zh-CN" altLang="en-US" smtClean="0"/>
              <a:t>13</a:t>
            </a:fld>
            <a:endParaRPr lang="zh-CN" altLang="en-US"/>
          </a:p>
        </p:txBody>
      </p:sp>
    </p:spTree>
    <p:extLst>
      <p:ext uri="{BB962C8B-B14F-4D97-AF65-F5344CB8AC3E}">
        <p14:creationId xmlns:p14="http://schemas.microsoft.com/office/powerpoint/2010/main" val="2827950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决策树模型实际是一种划分的思想。</a:t>
            </a:r>
          </a:p>
        </p:txBody>
      </p:sp>
      <p:sp>
        <p:nvSpPr>
          <p:cNvPr id="4" name="灯片编号占位符 3"/>
          <p:cNvSpPr>
            <a:spLocks noGrp="1"/>
          </p:cNvSpPr>
          <p:nvPr>
            <p:ph type="sldNum" sz="quarter" idx="10"/>
          </p:nvPr>
        </p:nvSpPr>
        <p:spPr/>
        <p:txBody>
          <a:bodyPr/>
          <a:lstStyle/>
          <a:p>
            <a:fld id="{1821DDD0-9BEE-4DF6-BFC5-DBA82716B4A3}" type="slidenum">
              <a:rPr lang="zh-CN" altLang="en-US" smtClean="0"/>
              <a:t>14</a:t>
            </a:fld>
            <a:endParaRPr lang="zh-CN" altLang="en-US"/>
          </a:p>
        </p:txBody>
      </p:sp>
    </p:spTree>
    <p:extLst>
      <p:ext uri="{BB962C8B-B14F-4D97-AF65-F5344CB8AC3E}">
        <p14:creationId xmlns:p14="http://schemas.microsoft.com/office/powerpoint/2010/main" val="4069053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我们知道损失函数</a:t>
            </a:r>
            <a:r>
              <a:rPr lang="en-US" altLang="zh-CN" dirty="0"/>
              <a:t>(loss function)</a:t>
            </a:r>
            <a:r>
              <a:rPr lang="zh-CN" altLang="en-US" dirty="0"/>
              <a:t>越大，说明模型越容易出错，如果我们的模型能够让损失函数持续的下降，则说明我们的模型在不停的改进，而最好的方式就是让损失函数在其梯度（</a:t>
            </a:r>
            <a:r>
              <a:rPr lang="en-US" altLang="zh-CN" dirty="0"/>
              <a:t>Gradient)</a:t>
            </a:r>
            <a:r>
              <a:rPr lang="zh-CN" altLang="en-US" dirty="0"/>
              <a:t>的方向上下降。我们要求使损失函数达到最小的参数。我们可以用最小二乘法来得到。</a:t>
            </a:r>
          </a:p>
        </p:txBody>
      </p:sp>
      <p:sp>
        <p:nvSpPr>
          <p:cNvPr id="4" name="灯片编号占位符 3"/>
          <p:cNvSpPr>
            <a:spLocks noGrp="1"/>
          </p:cNvSpPr>
          <p:nvPr>
            <p:ph type="sldNum" sz="quarter" idx="10"/>
          </p:nvPr>
        </p:nvSpPr>
        <p:spPr/>
        <p:txBody>
          <a:bodyPr/>
          <a:lstStyle/>
          <a:p>
            <a:fld id="{C8C72242-FD1F-46AC-AACF-B2B625E29808}" type="slidenum">
              <a:rPr lang="zh-CN" altLang="en-US" smtClean="0"/>
              <a:t>15</a:t>
            </a:fld>
            <a:endParaRPr lang="zh-CN" altLang="en-US"/>
          </a:p>
        </p:txBody>
      </p:sp>
    </p:spTree>
    <p:extLst>
      <p:ext uri="{BB962C8B-B14F-4D97-AF65-F5344CB8AC3E}">
        <p14:creationId xmlns:p14="http://schemas.microsoft.com/office/powerpoint/2010/main" val="24094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特征映射结构采用影响函数核小的 </a:t>
            </a:r>
            <a:r>
              <a:rPr lang="en-US" altLang="zh-CN" dirty="0"/>
              <a:t>sigmoid </a:t>
            </a:r>
            <a:r>
              <a:rPr lang="zh-CN" altLang="en-US" dirty="0"/>
              <a:t>函数作为卷积网络的激活函数， 使得特征映射具有位移不变性。 </a:t>
            </a:r>
          </a:p>
          <a:p>
            <a:endParaRPr lang="zh-CN" altLang="en-US" dirty="0"/>
          </a:p>
        </p:txBody>
      </p:sp>
      <p:sp>
        <p:nvSpPr>
          <p:cNvPr id="4" name="灯片编号占位符 3"/>
          <p:cNvSpPr>
            <a:spLocks noGrp="1"/>
          </p:cNvSpPr>
          <p:nvPr>
            <p:ph type="sldNum" sz="quarter" idx="10"/>
          </p:nvPr>
        </p:nvSpPr>
        <p:spPr/>
        <p:txBody>
          <a:bodyPr/>
          <a:lstStyle/>
          <a:p>
            <a:fld id="{C8C72242-FD1F-46AC-AACF-B2B625E29808}" type="slidenum">
              <a:rPr lang="zh-CN" altLang="en-US" smtClean="0"/>
              <a:t>16</a:t>
            </a:fld>
            <a:endParaRPr lang="zh-CN" altLang="en-US"/>
          </a:p>
        </p:txBody>
      </p:sp>
    </p:spTree>
    <p:extLst>
      <p:ext uri="{BB962C8B-B14F-4D97-AF65-F5344CB8AC3E}">
        <p14:creationId xmlns:p14="http://schemas.microsoft.com/office/powerpoint/2010/main" val="226391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在实际操作中多了一个</a:t>
            </a:r>
            <a:r>
              <a:rPr lang="en-US" altLang="zh-CN" dirty="0"/>
              <a:t>POOLING</a:t>
            </a:r>
            <a:r>
              <a:rPr lang="zh-CN" altLang="en-US" dirty="0"/>
              <a:t>的过程，主要是为了压缩图像，提高训练速度</a:t>
            </a:r>
          </a:p>
        </p:txBody>
      </p:sp>
      <p:sp>
        <p:nvSpPr>
          <p:cNvPr id="4" name="灯片编号占位符 3"/>
          <p:cNvSpPr>
            <a:spLocks noGrp="1"/>
          </p:cNvSpPr>
          <p:nvPr>
            <p:ph type="sldNum" sz="quarter" idx="10"/>
          </p:nvPr>
        </p:nvSpPr>
        <p:spPr/>
        <p:txBody>
          <a:bodyPr/>
          <a:lstStyle/>
          <a:p>
            <a:fld id="{C8C72242-FD1F-46AC-AACF-B2B625E29808}" type="slidenum">
              <a:rPr lang="zh-CN" altLang="en-US" smtClean="0"/>
              <a:t>17</a:t>
            </a:fld>
            <a:endParaRPr lang="zh-CN" altLang="en-US"/>
          </a:p>
        </p:txBody>
      </p:sp>
    </p:spTree>
    <p:extLst>
      <p:ext uri="{BB962C8B-B14F-4D97-AF65-F5344CB8AC3E}">
        <p14:creationId xmlns:p14="http://schemas.microsoft.com/office/powerpoint/2010/main" val="2470236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为了避免冲突，简化规则，提高系统效率</a:t>
            </a:r>
          </a:p>
        </p:txBody>
      </p:sp>
      <p:sp>
        <p:nvSpPr>
          <p:cNvPr id="4" name="灯片编号占位符 3"/>
          <p:cNvSpPr>
            <a:spLocks noGrp="1"/>
          </p:cNvSpPr>
          <p:nvPr>
            <p:ph type="sldNum" sz="quarter" idx="10"/>
          </p:nvPr>
        </p:nvSpPr>
        <p:spPr/>
        <p:txBody>
          <a:bodyPr/>
          <a:lstStyle/>
          <a:p>
            <a:fld id="{C8C72242-FD1F-46AC-AACF-B2B625E29808}" type="slidenum">
              <a:rPr lang="zh-CN" altLang="en-US" smtClean="0"/>
              <a:t>18</a:t>
            </a:fld>
            <a:endParaRPr lang="zh-CN" altLang="en-US"/>
          </a:p>
        </p:txBody>
      </p:sp>
    </p:spTree>
    <p:extLst>
      <p:ext uri="{BB962C8B-B14F-4D97-AF65-F5344CB8AC3E}">
        <p14:creationId xmlns:p14="http://schemas.microsoft.com/office/powerpoint/2010/main" val="699853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20</a:t>
            </a:fld>
            <a:endParaRPr lang="zh-CN" altLang="en-US"/>
          </a:p>
        </p:txBody>
      </p:sp>
    </p:spTree>
    <p:extLst>
      <p:ext uri="{BB962C8B-B14F-4D97-AF65-F5344CB8AC3E}">
        <p14:creationId xmlns:p14="http://schemas.microsoft.com/office/powerpoint/2010/main" val="4223820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物流行业中，人工智能的应用非常广泛，有无人货车、无人机等方面，这些应用都离不开算法的支持和芯片技术</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而我们组也将从人工智能在物流行业的应用，物流行业所需的技术，再到物流行业所需的芯片这一顺序来介绍我们本次的课题。</a:t>
            </a:r>
          </a:p>
          <a:p>
            <a:endParaRPr lang="zh-CN" altLang="en-US" dirty="0"/>
          </a:p>
        </p:txBody>
      </p:sp>
      <p:sp>
        <p:nvSpPr>
          <p:cNvPr id="4" name="灯片编号占位符 3"/>
          <p:cNvSpPr>
            <a:spLocks noGrp="1"/>
          </p:cNvSpPr>
          <p:nvPr>
            <p:ph type="sldNum" sz="quarter" idx="10"/>
          </p:nvPr>
        </p:nvSpPr>
        <p:spPr/>
        <p:txBody>
          <a:bodyPr/>
          <a:lstStyle/>
          <a:p>
            <a:fld id="{1821DDD0-9BEE-4DF6-BFC5-DBA82716B4A3}" type="slidenum">
              <a:rPr lang="zh-CN" altLang="en-US" smtClean="0"/>
              <a:t>2</a:t>
            </a:fld>
            <a:endParaRPr lang="zh-CN" altLang="en-US"/>
          </a:p>
        </p:txBody>
      </p:sp>
    </p:spTree>
    <p:extLst>
      <p:ext uri="{BB962C8B-B14F-4D97-AF65-F5344CB8AC3E}">
        <p14:creationId xmlns:p14="http://schemas.microsoft.com/office/powerpoint/2010/main" val="2862977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物流中运用到的人工智能硬件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云端 训练人脸识别网络 大量图片 数据 要求 吞吐量高 并行化处理 </a:t>
            </a:r>
            <a:br>
              <a:rPr lang="zh-CN" altLang="en-US" dirty="0"/>
            </a:br>
            <a:r>
              <a:rPr lang="zh-CN" altLang="en-US" dirty="0"/>
              <a:t>用户端 使用网络 进行一次传播 吞吐量小 低延迟性 低成本</a:t>
            </a:r>
            <a:br>
              <a:rPr lang="zh-CN" altLang="en-US" dirty="0"/>
            </a:b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821DDD0-9BEE-4DF6-BFC5-DBA82716B4A3}" type="slidenum">
              <a:rPr lang="zh-CN" altLang="en-US" smtClean="0"/>
              <a:t>21</a:t>
            </a:fld>
            <a:endParaRPr lang="zh-CN" altLang="en-US"/>
          </a:p>
        </p:txBody>
      </p:sp>
    </p:spTree>
    <p:extLst>
      <p:ext uri="{BB962C8B-B14F-4D97-AF65-F5344CB8AC3E}">
        <p14:creationId xmlns:p14="http://schemas.microsoft.com/office/powerpoint/2010/main" val="67301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22</a:t>
            </a:fld>
            <a:endParaRPr lang="zh-CN" altLang="en-US"/>
          </a:p>
        </p:txBody>
      </p:sp>
    </p:spTree>
    <p:extLst>
      <p:ext uri="{BB962C8B-B14F-4D97-AF65-F5344CB8AC3E}">
        <p14:creationId xmlns:p14="http://schemas.microsoft.com/office/powerpoint/2010/main" val="1850603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23</a:t>
            </a:fld>
            <a:endParaRPr lang="zh-CN" altLang="en-US"/>
          </a:p>
        </p:txBody>
      </p:sp>
    </p:spTree>
    <p:extLst>
      <p:ext uri="{BB962C8B-B14F-4D97-AF65-F5344CB8AC3E}">
        <p14:creationId xmlns:p14="http://schemas.microsoft.com/office/powerpoint/2010/main" val="2492548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A4B850-222B-4A25-951A-6BD1EEF9D994}" type="slidenum">
              <a:rPr lang="zh-CN" altLang="en-US" smtClean="0"/>
              <a:t>24</a:t>
            </a:fld>
            <a:endParaRPr lang="zh-CN" altLang="en-US"/>
          </a:p>
        </p:txBody>
      </p:sp>
    </p:spTree>
    <p:extLst>
      <p:ext uri="{BB962C8B-B14F-4D97-AF65-F5344CB8AC3E}">
        <p14:creationId xmlns:p14="http://schemas.microsoft.com/office/powerpoint/2010/main" val="2034527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A4B850-222B-4A25-951A-6BD1EEF9D994}" type="slidenum">
              <a:rPr lang="zh-CN" altLang="en-US" smtClean="0"/>
              <a:t>25</a:t>
            </a:fld>
            <a:endParaRPr lang="zh-CN" altLang="en-US"/>
          </a:p>
        </p:txBody>
      </p:sp>
    </p:spTree>
    <p:extLst>
      <p:ext uri="{BB962C8B-B14F-4D97-AF65-F5344CB8AC3E}">
        <p14:creationId xmlns:p14="http://schemas.microsoft.com/office/powerpoint/2010/main" val="2825214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电子从晶体管的一段运动到另一端需要的时间基本上由晶体管沟道的长度来决定，所以晶体管的尺寸越短，信息的传递就越快。</a:t>
            </a:r>
            <a:br>
              <a:rPr lang="zh-CN" altLang="en-US" dirty="0"/>
            </a:br>
            <a:r>
              <a:rPr lang="zh-CN" altLang="en-US" dirty="0"/>
              <a:t/>
            </a:r>
            <a:br>
              <a:rPr lang="zh-CN" altLang="en-US" dirty="0"/>
            </a:br>
            <a:r>
              <a:rPr lang="zh-CN" altLang="en-US" dirty="0"/>
              <a:t>从上图可以看出</a:t>
            </a:r>
            <a:r>
              <a:rPr lang="en-US" altLang="zh-CN" dirty="0"/>
              <a:t>CPU </a:t>
            </a:r>
            <a:r>
              <a:rPr lang="zh-CN" altLang="en-US" dirty="0"/>
              <a:t>的时钟频率基本是指数上升的，背后的主要原因就是晶体管的尺寸缩小。所以为了加快运行速度，最明显的就是缩小晶体管的尺寸。缩小尺寸不仅可以加速，还可以提升芯片的集成度增加芯片的功能并减小成本，同时缩小尺寸可以降低单个晶体管的功耗从而降低整体芯片的供电电压，进而降低功耗。</a:t>
            </a:r>
            <a:br>
              <a:rPr lang="zh-CN" altLang="en-US" dirty="0"/>
            </a:br>
            <a:r>
              <a:rPr lang="zh-CN" altLang="en-US" dirty="0"/>
              <a:t/>
            </a:r>
            <a:br>
              <a:rPr lang="zh-CN" altLang="en-US" dirty="0"/>
            </a:br>
            <a:r>
              <a:rPr lang="zh-CN" altLang="en-US" dirty="0"/>
              <a:t>但是降低尺寸的同时，问题随之而来。当晶体管尺寸小到只有几个硅原子的时候，量子力学效应会很显著，电子的状态就变得不可测，形成漏电流，完全不能控制电子。</a:t>
            </a:r>
            <a:br>
              <a:rPr lang="zh-CN" altLang="en-US" dirty="0"/>
            </a:b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8A4B850-222B-4A25-951A-6BD1EEF9D994}" type="slidenum">
              <a:rPr lang="zh-CN" altLang="en-US" smtClean="0"/>
              <a:t>26</a:t>
            </a:fld>
            <a:endParaRPr lang="zh-CN" altLang="en-US"/>
          </a:p>
        </p:txBody>
      </p:sp>
    </p:spTree>
    <p:extLst>
      <p:ext uri="{BB962C8B-B14F-4D97-AF65-F5344CB8AC3E}">
        <p14:creationId xmlns:p14="http://schemas.microsoft.com/office/powerpoint/2010/main" val="1663003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整个芯片制造的流程大致包括晶圆制造、薄膜沉积、光刻、刻蚀、测试封装。</a:t>
            </a: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比如极大程度决定制造工艺的最小尺寸的光刻机。在这个流程的每一个步骤，除了中微半导体可以</a:t>
            </a:r>
            <a:r>
              <a:rPr lang="en-US" altLang="zh-CN" sz="1200" b="0" i="0" kern="1200" dirty="0">
                <a:solidFill>
                  <a:schemeClr val="tx1"/>
                </a:solidFill>
                <a:effectLst/>
                <a:latin typeface="+mn-lt"/>
                <a:ea typeface="+mn-ea"/>
                <a:cs typeface="+mn-cs"/>
              </a:rPr>
              <a:t>7nm</a:t>
            </a:r>
            <a:r>
              <a:rPr lang="zh-CN" altLang="en-US" sz="1200" b="0" i="0" kern="1200" dirty="0">
                <a:solidFill>
                  <a:schemeClr val="tx1"/>
                </a:solidFill>
                <a:effectLst/>
                <a:latin typeface="+mn-lt"/>
                <a:ea typeface="+mn-ea"/>
                <a:cs typeface="+mn-cs"/>
              </a:rPr>
              <a:t>的刻蚀机，都与国外的水平相差甚远。在我们参观的一家晶圆代工厂，华力，只能做到</a:t>
            </a:r>
            <a:r>
              <a:rPr lang="en-US" altLang="zh-CN" sz="1200" b="0" i="0" kern="1200" dirty="0">
                <a:solidFill>
                  <a:schemeClr val="tx1"/>
                </a:solidFill>
                <a:effectLst/>
                <a:latin typeface="+mn-lt"/>
                <a:ea typeface="+mn-ea"/>
                <a:cs typeface="+mn-cs"/>
              </a:rPr>
              <a:t>28nm</a:t>
            </a:r>
            <a:r>
              <a:rPr lang="zh-CN" altLang="en-US" sz="1200" b="0" i="0" kern="1200" dirty="0">
                <a:solidFill>
                  <a:schemeClr val="tx1"/>
                </a:solidFill>
                <a:effectLst/>
                <a:latin typeface="+mn-lt"/>
                <a:ea typeface="+mn-ea"/>
                <a:cs typeface="+mn-cs"/>
              </a:rPr>
              <a:t>，与美国宣称掌握的</a:t>
            </a:r>
            <a:r>
              <a:rPr lang="en-US" altLang="zh-CN" sz="1200" b="0" i="0" kern="1200" dirty="0">
                <a:solidFill>
                  <a:schemeClr val="tx1"/>
                </a:solidFill>
                <a:effectLst/>
                <a:latin typeface="+mn-lt"/>
                <a:ea typeface="+mn-ea"/>
                <a:cs typeface="+mn-cs"/>
              </a:rPr>
              <a:t>1nm</a:t>
            </a:r>
            <a:r>
              <a:rPr lang="zh-CN" altLang="en-US" sz="1200" b="0" i="0" kern="1200" dirty="0">
                <a:solidFill>
                  <a:schemeClr val="tx1"/>
                </a:solidFill>
                <a:effectLst/>
                <a:latin typeface="+mn-lt"/>
                <a:ea typeface="+mn-ea"/>
                <a:cs typeface="+mn-cs"/>
              </a:rPr>
              <a:t>工艺技术还相差甚远。</a:t>
            </a:r>
          </a:p>
          <a:p>
            <a:r>
              <a:rPr lang="zh-CN" altLang="en-US" dirty="0"/>
              <a:t>经过这几天的调研我们发现我国在芯片的设计方面发展的十分迅速，但是在芯片制造方面和国外还相差甚远，这也是我国在未来要主要的发张方向。</a:t>
            </a:r>
          </a:p>
          <a:p>
            <a:endParaRPr lang="zh-CN" altLang="en-US" dirty="0"/>
          </a:p>
        </p:txBody>
      </p:sp>
      <p:sp>
        <p:nvSpPr>
          <p:cNvPr id="4" name="灯片编号占位符 3"/>
          <p:cNvSpPr>
            <a:spLocks noGrp="1"/>
          </p:cNvSpPr>
          <p:nvPr>
            <p:ph type="sldNum" sz="quarter" idx="10"/>
          </p:nvPr>
        </p:nvSpPr>
        <p:spPr/>
        <p:txBody>
          <a:bodyPr/>
          <a:lstStyle/>
          <a:p>
            <a:fld id="{28A4B850-222B-4A25-951A-6BD1EEF9D994}" type="slidenum">
              <a:rPr lang="zh-CN" altLang="en-US" smtClean="0"/>
              <a:t>27</a:t>
            </a:fld>
            <a:endParaRPr lang="zh-CN" altLang="en-US"/>
          </a:p>
        </p:txBody>
      </p:sp>
    </p:spTree>
    <p:extLst>
      <p:ext uri="{BB962C8B-B14F-4D97-AF65-F5344CB8AC3E}">
        <p14:creationId xmlns:p14="http://schemas.microsoft.com/office/powerpoint/2010/main" val="3572642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1DDD0-9BEE-4DF6-BFC5-DBA82716B4A3}" type="slidenum">
              <a:rPr lang="zh-CN" altLang="en-US" smtClean="0"/>
              <a:t>28</a:t>
            </a:fld>
            <a:endParaRPr lang="zh-CN" altLang="en-US"/>
          </a:p>
        </p:txBody>
      </p:sp>
    </p:spTree>
    <p:extLst>
      <p:ext uri="{BB962C8B-B14F-4D97-AF65-F5344CB8AC3E}">
        <p14:creationId xmlns:p14="http://schemas.microsoft.com/office/powerpoint/2010/main" val="127183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先从应用方面开始介绍</a:t>
            </a:r>
          </a:p>
        </p:txBody>
      </p:sp>
      <p:sp>
        <p:nvSpPr>
          <p:cNvPr id="4" name="灯片编号占位符 3"/>
          <p:cNvSpPr>
            <a:spLocks noGrp="1"/>
          </p:cNvSpPr>
          <p:nvPr>
            <p:ph type="sldNum" sz="quarter" idx="10"/>
          </p:nvPr>
        </p:nvSpPr>
        <p:spPr/>
        <p:txBody>
          <a:bodyPr/>
          <a:lstStyle/>
          <a:p>
            <a:fld id="{1821DDD0-9BEE-4DF6-BFC5-DBA82716B4A3}" type="slidenum">
              <a:rPr lang="zh-CN" altLang="en-US" smtClean="0"/>
              <a:t>3</a:t>
            </a:fld>
            <a:endParaRPr lang="zh-CN" altLang="en-US"/>
          </a:p>
        </p:txBody>
      </p:sp>
    </p:spTree>
    <p:extLst>
      <p:ext uri="{BB962C8B-B14F-4D97-AF65-F5344CB8AC3E}">
        <p14:creationId xmlns:p14="http://schemas.microsoft.com/office/powerpoint/2010/main" val="975619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首先，对于物流要先有一个大概的理解。</a:t>
            </a:r>
            <a:r>
              <a:rPr lang="zh-CN" altLang="zh-CN" sz="1200" kern="1200" dirty="0">
                <a:solidFill>
                  <a:schemeClr val="tx1"/>
                </a:solidFill>
                <a:effectLst/>
                <a:latin typeface="+mn-lt"/>
                <a:ea typeface="+mn-ea"/>
                <a:cs typeface="+mn-cs"/>
              </a:rPr>
              <a:t>物流</a:t>
            </a:r>
            <a:r>
              <a:rPr lang="zh-CN" altLang="en-US" sz="1200" kern="1200" dirty="0">
                <a:solidFill>
                  <a:schemeClr val="tx1"/>
                </a:solidFill>
                <a:effectLst/>
                <a:latin typeface="+mn-lt"/>
                <a:ea typeface="+mn-ea"/>
                <a:cs typeface="+mn-cs"/>
              </a:rPr>
              <a:t>就</a:t>
            </a:r>
            <a:r>
              <a:rPr lang="zh-CN" altLang="zh-CN" sz="1200" kern="1200" dirty="0">
                <a:solidFill>
                  <a:schemeClr val="tx1"/>
                </a:solidFill>
                <a:effectLst/>
                <a:latin typeface="+mn-lt"/>
                <a:ea typeface="+mn-ea"/>
                <a:cs typeface="+mn-cs"/>
              </a:rPr>
              <a:t>是物品从</a:t>
            </a:r>
            <a:r>
              <a:rPr lang="zh-CN" altLang="en-US" sz="1200" kern="1200" dirty="0">
                <a:solidFill>
                  <a:schemeClr val="tx1"/>
                </a:solidFill>
                <a:effectLst/>
                <a:latin typeface="+mn-lt"/>
                <a:ea typeface="+mn-ea"/>
                <a:cs typeface="+mn-cs"/>
              </a:rPr>
              <a:t>原料供应商向消费者</a:t>
            </a:r>
            <a:r>
              <a:rPr lang="zh-CN" altLang="zh-CN" sz="1200" kern="1200" dirty="0">
                <a:solidFill>
                  <a:schemeClr val="tx1"/>
                </a:solidFill>
                <a:effectLst/>
                <a:latin typeface="+mn-lt"/>
                <a:ea typeface="+mn-ea"/>
                <a:cs typeface="+mn-cs"/>
              </a:rPr>
              <a:t>的流动过程中，根据实际需要，将运输、储存、搬运、包装、配送等功能有机结合起来实现用户要求的过程。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8A4B850-222B-4A25-951A-6BD1EEF9D994}" type="slidenum">
              <a:rPr lang="zh-CN" altLang="en-US" smtClean="0"/>
              <a:t>4</a:t>
            </a:fld>
            <a:endParaRPr lang="zh-CN" altLang="en-US"/>
          </a:p>
        </p:txBody>
      </p:sp>
    </p:spTree>
    <p:extLst>
      <p:ext uri="{BB962C8B-B14F-4D97-AF65-F5344CB8AC3E}">
        <p14:creationId xmlns:p14="http://schemas.microsoft.com/office/powerpoint/2010/main" val="1197687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在国内，</a:t>
            </a:r>
            <a:r>
              <a:rPr lang="zh-CN" altLang="zh-CN" sz="1200" kern="1200" dirty="0">
                <a:solidFill>
                  <a:schemeClr val="tx1"/>
                </a:solidFill>
                <a:effectLst/>
                <a:latin typeface="+mn-lt"/>
                <a:ea typeface="+mn-ea"/>
                <a:cs typeface="+mn-cs"/>
              </a:rPr>
              <a:t>近年来，物流行业飞速发展，成为我国最重要的第三产业之一</a:t>
            </a:r>
            <a:r>
              <a:rPr lang="zh-CN" altLang="en-US" sz="1200" kern="1200" dirty="0">
                <a:solidFill>
                  <a:schemeClr val="tx1"/>
                </a:solidFill>
                <a:effectLst/>
                <a:latin typeface="+mn-lt"/>
                <a:ea typeface="+mn-ea"/>
                <a:cs typeface="+mn-cs"/>
              </a:rPr>
              <a:t>，物流行业急速增长的需求与目前落后的技术产生的矛盾使得提升物流技术刻不容缓</a:t>
            </a:r>
            <a:r>
              <a:rPr lang="zh-CN" altLang="zh-C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8A4B850-222B-4A25-951A-6BD1EEF9D994}" type="slidenum">
              <a:rPr lang="zh-CN" altLang="en-US" smtClean="0"/>
              <a:t>5</a:t>
            </a:fld>
            <a:endParaRPr lang="zh-CN" altLang="en-US"/>
          </a:p>
        </p:txBody>
      </p:sp>
    </p:spTree>
    <p:extLst>
      <p:ext uri="{BB962C8B-B14F-4D97-AF65-F5344CB8AC3E}">
        <p14:creationId xmlns:p14="http://schemas.microsoft.com/office/powerpoint/2010/main" val="192646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物流行业的优化一共有两大优化目标，一个是减少成本，另一个是提高物流效率</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8A4B850-222B-4A25-951A-6BD1EEF9D994}" type="slidenum">
              <a:rPr lang="zh-CN" altLang="en-US" smtClean="0"/>
              <a:t>6</a:t>
            </a:fld>
            <a:endParaRPr lang="zh-CN" altLang="en-US"/>
          </a:p>
        </p:txBody>
      </p:sp>
    </p:spTree>
    <p:extLst>
      <p:ext uri="{BB962C8B-B14F-4D97-AF65-F5344CB8AC3E}">
        <p14:creationId xmlns:p14="http://schemas.microsoft.com/office/powerpoint/2010/main" val="2769681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主要的优化模块分别是仓储、运输、管理三大模块。</a:t>
            </a:r>
            <a:r>
              <a:rPr lang="en-US" altLang="zh-CN" sz="1200" kern="1200" dirty="0">
                <a:solidFill>
                  <a:schemeClr val="tx1"/>
                </a:solidFill>
                <a:effectLst/>
                <a:latin typeface="+mn-lt"/>
                <a:ea typeface="+mn-ea"/>
                <a:cs typeface="+mn-cs"/>
              </a:rPr>
              <a:t>2016</a:t>
            </a:r>
            <a:r>
              <a:rPr lang="zh-CN" altLang="zh-CN" sz="1200" kern="1200" dirty="0">
                <a:solidFill>
                  <a:schemeClr val="tx1"/>
                </a:solidFill>
                <a:effectLst/>
                <a:latin typeface="+mn-lt"/>
                <a:ea typeface="+mn-ea"/>
                <a:cs typeface="+mn-cs"/>
              </a:rPr>
              <a:t>年国内社会物流总费用中运输环节占比最大，为</a:t>
            </a:r>
            <a:r>
              <a:rPr lang="en-US" altLang="zh-CN" sz="1200" kern="1200" dirty="0">
                <a:solidFill>
                  <a:schemeClr val="tx1"/>
                </a:solidFill>
                <a:effectLst/>
                <a:latin typeface="+mn-lt"/>
                <a:ea typeface="+mn-ea"/>
                <a:cs typeface="+mn-cs"/>
              </a:rPr>
              <a:t>54%</a:t>
            </a:r>
            <a:r>
              <a:rPr lang="zh-CN" altLang="zh-CN" sz="1200" kern="1200" dirty="0">
                <a:solidFill>
                  <a:schemeClr val="tx1"/>
                </a:solidFill>
                <a:effectLst/>
                <a:latin typeface="+mn-lt"/>
                <a:ea typeface="+mn-ea"/>
                <a:cs typeface="+mn-cs"/>
              </a:rPr>
              <a:t>。其次是</a:t>
            </a:r>
            <a:r>
              <a:rPr lang="en-US" altLang="zh-CN" sz="1200" kern="1200" dirty="0">
                <a:solidFill>
                  <a:schemeClr val="tx1"/>
                </a:solidFill>
                <a:effectLst/>
                <a:latin typeface="+mn-lt"/>
                <a:ea typeface="+mn-ea"/>
                <a:cs typeface="+mn-cs"/>
              </a:rPr>
              <a:t>33.3%</a:t>
            </a:r>
            <a:r>
              <a:rPr lang="zh-CN" altLang="zh-CN" sz="1200" kern="1200" dirty="0">
                <a:solidFill>
                  <a:schemeClr val="tx1"/>
                </a:solidFill>
                <a:effectLst/>
                <a:latin typeface="+mn-lt"/>
                <a:ea typeface="+mn-ea"/>
                <a:cs typeface="+mn-cs"/>
              </a:rPr>
              <a:t>的仓储环节。剩下的管理环节占比</a:t>
            </a:r>
            <a:r>
              <a:rPr lang="en-US" altLang="zh-CN" sz="1200" kern="1200" dirty="0">
                <a:solidFill>
                  <a:schemeClr val="tx1"/>
                </a:solidFill>
                <a:effectLst/>
                <a:latin typeface="+mn-lt"/>
                <a:ea typeface="+mn-ea"/>
                <a:cs typeface="+mn-cs"/>
              </a:rPr>
              <a:t>12.7%</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由于运输与仓储方面的成本占总成本比例较高，所以我们选择运输与仓储环节优化。</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首先，是对于物流行业成本占比</a:t>
            </a:r>
            <a:r>
              <a:rPr lang="en-US" altLang="zh-CN" sz="1200" kern="1200" dirty="0">
                <a:solidFill>
                  <a:schemeClr val="tx1"/>
                </a:solidFill>
                <a:effectLst/>
                <a:latin typeface="+mn-lt"/>
                <a:ea typeface="+mn-ea"/>
                <a:cs typeface="+mn-cs"/>
              </a:rPr>
              <a:t>54%</a:t>
            </a:r>
            <a:r>
              <a:rPr lang="zh-CN" altLang="en-US" sz="1200" kern="1200" dirty="0">
                <a:solidFill>
                  <a:schemeClr val="tx1"/>
                </a:solidFill>
                <a:effectLst/>
                <a:latin typeface="+mn-lt"/>
                <a:ea typeface="+mn-ea"/>
                <a:cs typeface="+mn-cs"/>
              </a:rPr>
              <a:t>的运输行业</a:t>
            </a:r>
            <a:r>
              <a:rPr lang="zh-CN" altLang="zh-CN" sz="1200" kern="1200" dirty="0">
                <a:solidFill>
                  <a:schemeClr val="tx1"/>
                </a:solidFill>
                <a:effectLst/>
                <a:latin typeface="+mn-lt"/>
                <a:ea typeface="+mn-ea"/>
                <a:cs typeface="+mn-cs"/>
              </a:rPr>
              <a:t>，减少运输环节的成本消耗可以迅速减少物流成本。</a:t>
            </a:r>
          </a:p>
        </p:txBody>
      </p:sp>
      <p:sp>
        <p:nvSpPr>
          <p:cNvPr id="4" name="灯片编号占位符 3"/>
          <p:cNvSpPr>
            <a:spLocks noGrp="1"/>
          </p:cNvSpPr>
          <p:nvPr>
            <p:ph type="sldNum" sz="quarter" idx="10"/>
          </p:nvPr>
        </p:nvSpPr>
        <p:spPr/>
        <p:txBody>
          <a:bodyPr/>
          <a:lstStyle/>
          <a:p>
            <a:fld id="{28A4B850-222B-4A25-951A-6BD1EEF9D994}" type="slidenum">
              <a:rPr lang="zh-CN" altLang="en-US" smtClean="0"/>
              <a:t>7</a:t>
            </a:fld>
            <a:endParaRPr lang="zh-CN" altLang="en-US"/>
          </a:p>
        </p:txBody>
      </p:sp>
    </p:spTree>
    <p:extLst>
      <p:ext uri="{BB962C8B-B14F-4D97-AF65-F5344CB8AC3E}">
        <p14:creationId xmlns:p14="http://schemas.microsoft.com/office/powerpoint/2010/main" val="3028601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提高运输效率即是在于让同样的车队能运每公里运送更多的货物，同样的车队能有更多的顺风货</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从而缩短车的运输时间与运输成本。</a:t>
            </a:r>
          </a:p>
          <a:p>
            <a:r>
              <a:rPr lang="zh-CN" altLang="zh-CN" sz="1200" kern="1200" dirty="0">
                <a:solidFill>
                  <a:schemeClr val="tx1"/>
                </a:solidFill>
                <a:effectLst/>
                <a:latin typeface="+mn-lt"/>
                <a:ea typeface="+mn-ea"/>
                <a:cs typeface="+mn-cs"/>
              </a:rPr>
              <a:t>在运输方面人工智能主要的应用有两个：</a:t>
            </a:r>
          </a:p>
          <a:p>
            <a:r>
              <a:rPr lang="zh-CN" altLang="zh-CN" sz="1200" kern="1200" dirty="0">
                <a:solidFill>
                  <a:schemeClr val="tx1"/>
                </a:solidFill>
                <a:effectLst/>
                <a:latin typeface="+mn-lt"/>
                <a:ea typeface="+mn-ea"/>
                <a:cs typeface="+mn-cs"/>
              </a:rPr>
              <a:t>一个是路径规划系统。通过构建算法找到最短能够将更多的货物运送到不同的位置的路径。有效减少无用路径以及路径重复，可以极大的提高货物的运送效率。</a:t>
            </a:r>
          </a:p>
          <a:p>
            <a:r>
              <a:rPr lang="zh-CN" altLang="zh-CN" sz="1200" kern="1200" dirty="0">
                <a:solidFill>
                  <a:schemeClr val="tx1"/>
                </a:solidFill>
                <a:effectLst/>
                <a:latin typeface="+mn-lt"/>
                <a:ea typeface="+mn-ea"/>
                <a:cs typeface="+mn-cs"/>
              </a:rPr>
              <a:t>另一个是无人运输系统，通过结合无人驾驶技术和路径优化算法，实现自动驾驶机器人，在长途和短途运输过程中替代人力配送货物。无人驾驶技术安全高效，不仅可以保证</a:t>
            </a:r>
            <a:r>
              <a:rPr lang="zh-CN" altLang="en-US" sz="1200" kern="1200" dirty="0">
                <a:solidFill>
                  <a:schemeClr val="tx1"/>
                </a:solidFill>
                <a:effectLst/>
                <a:latin typeface="+mn-lt"/>
                <a:ea typeface="+mn-ea"/>
                <a:cs typeface="+mn-cs"/>
              </a:rPr>
              <a:t>全天候</a:t>
            </a:r>
            <a:r>
              <a:rPr lang="zh-CN" altLang="zh-CN" sz="1200" kern="1200" dirty="0">
                <a:solidFill>
                  <a:schemeClr val="tx1"/>
                </a:solidFill>
                <a:effectLst/>
                <a:latin typeface="+mn-lt"/>
                <a:ea typeface="+mn-ea"/>
                <a:cs typeface="+mn-cs"/>
              </a:rPr>
              <a:t>安全高效服务，而且可以减少配送成本，并避免人工配送中因疲劳驾驶和操作失误所导致的事故发生率。</a:t>
            </a:r>
          </a:p>
        </p:txBody>
      </p:sp>
      <p:sp>
        <p:nvSpPr>
          <p:cNvPr id="4" name="灯片编号占位符 3"/>
          <p:cNvSpPr>
            <a:spLocks noGrp="1"/>
          </p:cNvSpPr>
          <p:nvPr>
            <p:ph type="sldNum" sz="quarter" idx="10"/>
          </p:nvPr>
        </p:nvSpPr>
        <p:spPr/>
        <p:txBody>
          <a:bodyPr/>
          <a:lstStyle/>
          <a:p>
            <a:fld id="{28A4B850-222B-4A25-951A-6BD1EEF9D994}" type="slidenum">
              <a:rPr lang="zh-CN" altLang="en-US" smtClean="0"/>
              <a:t>8</a:t>
            </a:fld>
            <a:endParaRPr lang="zh-CN" altLang="en-US"/>
          </a:p>
        </p:txBody>
      </p:sp>
    </p:spTree>
    <p:extLst>
      <p:ext uri="{BB962C8B-B14F-4D97-AF65-F5344CB8AC3E}">
        <p14:creationId xmlns:p14="http://schemas.microsoft.com/office/powerpoint/2010/main" val="1747956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在我国物流行业中，</a:t>
            </a:r>
            <a:r>
              <a:rPr lang="zh-CN" altLang="zh-CN" sz="1200" kern="1200" dirty="0">
                <a:solidFill>
                  <a:schemeClr val="tx1"/>
                </a:solidFill>
                <a:effectLst/>
                <a:latin typeface="+mn-lt"/>
                <a:ea typeface="+mn-ea"/>
                <a:cs typeface="+mn-cs"/>
              </a:rPr>
              <a:t>由于优质物流设施的供不应求，租赁的价格也随之持续增长，从</a:t>
            </a:r>
            <a:r>
              <a:rPr lang="en-US" altLang="zh-CN" sz="1200" kern="1200" dirty="0">
                <a:solidFill>
                  <a:schemeClr val="tx1"/>
                </a:solidFill>
                <a:effectLst/>
                <a:latin typeface="+mn-lt"/>
                <a:ea typeface="+mn-ea"/>
                <a:cs typeface="+mn-cs"/>
              </a:rPr>
              <a:t>2011</a:t>
            </a:r>
            <a:r>
              <a:rPr lang="zh-CN" altLang="zh-CN" sz="1200" kern="1200" dirty="0">
                <a:solidFill>
                  <a:schemeClr val="tx1"/>
                </a:solidFill>
                <a:effectLst/>
                <a:latin typeface="+mn-lt"/>
                <a:ea typeface="+mn-ea"/>
                <a:cs typeface="+mn-cs"/>
              </a:rPr>
              <a:t>年至</a:t>
            </a:r>
            <a:r>
              <a:rPr lang="en-US" altLang="zh-CN" sz="1200" kern="1200" dirty="0">
                <a:solidFill>
                  <a:schemeClr val="tx1"/>
                </a:solidFill>
                <a:effectLst/>
                <a:latin typeface="+mn-lt"/>
                <a:ea typeface="+mn-ea"/>
                <a:cs typeface="+mn-cs"/>
              </a:rPr>
              <a:t>2015</a:t>
            </a:r>
            <a:r>
              <a:rPr lang="zh-CN" altLang="zh-CN" sz="1200" kern="1200" dirty="0">
                <a:solidFill>
                  <a:schemeClr val="tx1"/>
                </a:solidFill>
                <a:effectLst/>
                <a:latin typeface="+mn-lt"/>
                <a:ea typeface="+mn-ea"/>
                <a:cs typeface="+mn-cs"/>
              </a:rPr>
              <a:t>年增长约</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倍。与优质物流供不应求的情况相反，目前中国仍有不少地方存在大量落后的基础仓储设施，因为缺乏足够的安全保障，满足不了仓配一体化的仓储被空置，高租金和高空置率的供需矛盾存在，因此提升仓储效率问题刻不容缓。</a:t>
            </a:r>
          </a:p>
        </p:txBody>
      </p:sp>
      <p:sp>
        <p:nvSpPr>
          <p:cNvPr id="4" name="灯片编号占位符 3"/>
          <p:cNvSpPr>
            <a:spLocks noGrp="1"/>
          </p:cNvSpPr>
          <p:nvPr>
            <p:ph type="sldNum" sz="quarter" idx="10"/>
          </p:nvPr>
        </p:nvSpPr>
        <p:spPr/>
        <p:txBody>
          <a:bodyPr/>
          <a:lstStyle/>
          <a:p>
            <a:fld id="{28A4B850-222B-4A25-951A-6BD1EEF9D994}" type="slidenum">
              <a:rPr lang="zh-CN" altLang="en-US" smtClean="0"/>
              <a:t>9</a:t>
            </a:fld>
            <a:endParaRPr lang="zh-CN" altLang="en-US"/>
          </a:p>
        </p:txBody>
      </p:sp>
    </p:spTree>
    <p:extLst>
      <p:ext uri="{BB962C8B-B14F-4D97-AF65-F5344CB8AC3E}">
        <p14:creationId xmlns:p14="http://schemas.microsoft.com/office/powerpoint/2010/main" val="1515967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511612367"/>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762956899"/>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659010438"/>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308998214"/>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014886547"/>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74D587F-DF9B-4025-8A29-602EB4D2A1EF}" type="datetimeFigureOut">
              <a:rPr lang="zh-CN" altLang="en-US" smtClean="0"/>
              <a:t>2019/9/6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229666358"/>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74D587F-DF9B-4025-8A29-602EB4D2A1EF}" type="datetimeFigureOut">
              <a:rPr lang="zh-CN" altLang="en-US" smtClean="0"/>
              <a:t>2019/9/6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776789686"/>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4D587F-DF9B-4025-8A29-602EB4D2A1EF}" type="datetimeFigureOut">
              <a:rPr lang="zh-CN" altLang="en-US" smtClean="0"/>
              <a:t>2019/9/6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726079644"/>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4D587F-DF9B-4025-8A29-602EB4D2A1EF}" type="datetimeFigureOut">
              <a:rPr lang="zh-CN" altLang="en-US" smtClean="0"/>
              <a:t>2019/9/6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168107522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74D587F-DF9B-4025-8A29-602EB4D2A1EF}" type="datetimeFigureOut">
              <a:rPr lang="zh-CN" altLang="en-US" smtClean="0"/>
              <a:t>2019/9/6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130779609"/>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74D587F-DF9B-4025-8A29-602EB4D2A1EF}" type="datetimeFigureOut">
              <a:rPr lang="zh-CN" altLang="en-US" smtClean="0"/>
              <a:t>2019/9/6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757381620"/>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D587F-DF9B-4025-8A29-602EB4D2A1EF}" type="datetimeFigureOut">
              <a:rPr lang="zh-CN" altLang="en-US" smtClean="0"/>
              <a:t>2019/9/6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650837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jp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tags" Target="../tags/tag11.xml"/><Relationship Id="rId7" Type="http://schemas.openxmlformats.org/officeDocument/2006/relationships/notesSlide" Target="../notesSlides/notesSlide11.xml"/><Relationship Id="rId2" Type="http://schemas.openxmlformats.org/officeDocument/2006/relationships/tags" Target="../tags/tag10.xml"/><Relationship Id="rId1" Type="http://schemas.openxmlformats.org/officeDocument/2006/relationships/themeOverride" Target="../theme/themeOverride2.xml"/><Relationship Id="rId6" Type="http://schemas.openxmlformats.org/officeDocument/2006/relationships/slideLayout" Target="../slideLayouts/slideLayout7.xml"/><Relationship Id="rId5" Type="http://schemas.openxmlformats.org/officeDocument/2006/relationships/tags" Target="../tags/tag13.xml"/><Relationship Id="rId4"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tags" Target="../tags/tag15.xml"/><Relationship Id="rId7" Type="http://schemas.openxmlformats.org/officeDocument/2006/relationships/notesSlide" Target="../notesSlides/notesSlide19.xml"/><Relationship Id="rId2" Type="http://schemas.openxmlformats.org/officeDocument/2006/relationships/tags" Target="../tags/tag14.xml"/><Relationship Id="rId1" Type="http://schemas.openxmlformats.org/officeDocument/2006/relationships/themeOverride" Target="../theme/themeOverride3.xml"/><Relationship Id="rId6" Type="http://schemas.openxmlformats.org/officeDocument/2006/relationships/slideLayout" Target="../slideLayouts/slideLayout7.xml"/><Relationship Id="rId5" Type="http://schemas.openxmlformats.org/officeDocument/2006/relationships/tags" Target="../tags/tag17.xml"/><Relationship Id="rId4"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hemeOverride" Target="../theme/themeOverride4.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9.gif"/></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hemeOverride" Target="../theme/themeOverride5.xml"/><Relationship Id="rId5" Type="http://schemas.openxmlformats.org/officeDocument/2006/relationships/image" Target="../media/image1.jpg"/><Relationship Id="rId4"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stretch>
            <a:fillRect t="-4000" b="-4000"/>
          </a:stretch>
        </a:blipFill>
        <a:effectLst/>
      </p:bgPr>
    </p:bg>
    <p:spTree>
      <p:nvGrpSpPr>
        <p:cNvPr id="1" name=""/>
        <p:cNvGrpSpPr/>
        <p:nvPr/>
      </p:nvGrpSpPr>
      <p:grpSpPr>
        <a:xfrm>
          <a:off x="0" y="0"/>
          <a:ext cx="0" cy="0"/>
          <a:chOff x="0" y="0"/>
          <a:chExt cx="0" cy="0"/>
        </a:xfrm>
      </p:grpSpPr>
      <p:sp>
        <p:nvSpPr>
          <p:cNvPr id="5" name="PA_文本框 4"/>
          <p:cNvSpPr txBox="1"/>
          <p:nvPr>
            <p:custDataLst>
              <p:tags r:id="rId2"/>
            </p:custDataLst>
          </p:nvPr>
        </p:nvSpPr>
        <p:spPr>
          <a:xfrm>
            <a:off x="669490" y="2435444"/>
            <a:ext cx="6258560" cy="830997"/>
          </a:xfrm>
          <a:prstGeom prst="rect">
            <a:avLst/>
          </a:prstGeom>
          <a:noFill/>
        </p:spPr>
        <p:txBody>
          <a:bodyPr wrap="square" rtlCol="0">
            <a:spAutoFit/>
          </a:bodyPr>
          <a:lstStyle/>
          <a:p>
            <a:r>
              <a:rPr lang="zh-CN" altLang="en-US" sz="4800" spc="600" dirty="0">
                <a:cs typeface="+mn-ea"/>
                <a:sym typeface="+mn-lt"/>
              </a:rPr>
              <a:t>产业实践中期报告</a:t>
            </a:r>
          </a:p>
        </p:txBody>
      </p:sp>
      <p:sp>
        <p:nvSpPr>
          <p:cNvPr id="6" name="PA_文本框 5"/>
          <p:cNvSpPr txBox="1"/>
          <p:nvPr>
            <p:custDataLst>
              <p:tags r:id="rId3"/>
            </p:custDataLst>
          </p:nvPr>
        </p:nvSpPr>
        <p:spPr>
          <a:xfrm>
            <a:off x="669490" y="1419781"/>
            <a:ext cx="4185920" cy="1015663"/>
          </a:xfrm>
          <a:prstGeom prst="rect">
            <a:avLst/>
          </a:prstGeom>
          <a:noFill/>
        </p:spPr>
        <p:txBody>
          <a:bodyPr wrap="square" rtlCol="0">
            <a:spAutoFit/>
          </a:bodyPr>
          <a:lstStyle/>
          <a:p>
            <a:r>
              <a:rPr lang="en-US" altLang="zh-CN" sz="6000" spc="600" dirty="0">
                <a:cs typeface="+mn-ea"/>
                <a:sym typeface="+mn-lt"/>
              </a:rPr>
              <a:t>2018</a:t>
            </a:r>
            <a:endParaRPr lang="zh-CN" altLang="en-US" sz="6000" spc="600" dirty="0">
              <a:cs typeface="+mn-ea"/>
              <a:sym typeface="+mn-lt"/>
            </a:endParaRPr>
          </a:p>
        </p:txBody>
      </p:sp>
      <p:sp>
        <p:nvSpPr>
          <p:cNvPr id="7" name="PA_文本框 2"/>
          <p:cNvSpPr txBox="1"/>
          <p:nvPr>
            <p:custDataLst>
              <p:tags r:id="rId4"/>
            </p:custDataLst>
          </p:nvPr>
        </p:nvSpPr>
        <p:spPr>
          <a:xfrm>
            <a:off x="669490" y="3438662"/>
            <a:ext cx="6096000" cy="461665"/>
          </a:xfrm>
          <a:prstGeom prst="rect">
            <a:avLst/>
          </a:prstGeom>
          <a:noFill/>
        </p:spPr>
        <p:txBody>
          <a:bodyPr wrap="square" rtlCol="0">
            <a:spAutoFit/>
          </a:bodyPr>
          <a:lstStyle/>
          <a:p>
            <a:r>
              <a:rPr lang="zh-CN" altLang="en-US" sz="2400" spc="300" dirty="0">
                <a:solidFill>
                  <a:schemeClr val="accent1"/>
                </a:solidFill>
                <a:cs typeface="+mn-ea"/>
                <a:sym typeface="+mn-lt"/>
              </a:rPr>
              <a:t>人工智能在交通物流中的应用</a:t>
            </a:r>
          </a:p>
        </p:txBody>
      </p:sp>
      <p:sp>
        <p:nvSpPr>
          <p:cNvPr id="8" name="文本框 7"/>
          <p:cNvSpPr txBox="1"/>
          <p:nvPr/>
        </p:nvSpPr>
        <p:spPr>
          <a:xfrm>
            <a:off x="658359" y="4282104"/>
            <a:ext cx="3353202" cy="1815882"/>
          </a:xfrm>
          <a:prstGeom prst="rect">
            <a:avLst/>
          </a:prstGeom>
          <a:noFill/>
        </p:spPr>
        <p:txBody>
          <a:bodyPr wrap="square" rtlCol="0">
            <a:spAutoFit/>
          </a:bodyPr>
          <a:lstStyle/>
          <a:p>
            <a:pPr algn="ctr"/>
            <a:r>
              <a:rPr lang="en-US" altLang="zh-CN" sz="1600" dirty="0"/>
              <a:t>7</a:t>
            </a:r>
            <a:r>
              <a:rPr lang="zh-CN" altLang="en-US" sz="1600" dirty="0"/>
              <a:t>组</a:t>
            </a:r>
            <a:endParaRPr lang="en-US" altLang="zh-CN" sz="1600" dirty="0"/>
          </a:p>
          <a:p>
            <a:r>
              <a:rPr lang="zh-CN" altLang="en-US" sz="1600" dirty="0"/>
              <a:t>基础层： 赵蓝希 李琳 李睿</a:t>
            </a:r>
            <a:r>
              <a:rPr lang="zh-CN" altLang="en-US" sz="1400" dirty="0"/>
              <a:t/>
            </a:r>
            <a:br>
              <a:rPr lang="zh-CN" altLang="en-US" sz="1400" dirty="0"/>
            </a:br>
            <a:r>
              <a:rPr lang="zh-CN" altLang="en-US" sz="1600" dirty="0"/>
              <a:t>技术层： 鄢思源 胡光錱 张上</a:t>
            </a:r>
            <a:r>
              <a:rPr lang="zh-CN" altLang="en-US" sz="1400" dirty="0"/>
              <a:t/>
            </a:r>
            <a:br>
              <a:rPr lang="zh-CN" altLang="en-US" sz="1400" dirty="0"/>
            </a:br>
            <a:r>
              <a:rPr lang="zh-CN" altLang="en-US" sz="1600" dirty="0"/>
              <a:t>技术层： 沈鸿泽 柯鹏震 石嫣然</a:t>
            </a:r>
            <a:r>
              <a:rPr lang="zh-CN" altLang="en-US" sz="1400" dirty="0"/>
              <a:t/>
            </a:r>
            <a:br>
              <a:rPr lang="zh-CN" altLang="en-US" sz="1400" dirty="0"/>
            </a:br>
            <a:r>
              <a:rPr lang="zh-CN" altLang="en-US" sz="1600" dirty="0"/>
              <a:t>应用层： 郑俊杰 李晨芳 张宗霖</a:t>
            </a:r>
            <a:endParaRPr lang="en-US" altLang="zh-CN" sz="1600" dirty="0"/>
          </a:p>
          <a:p>
            <a:endParaRPr lang="en-US" altLang="zh-CN" sz="1600" dirty="0">
              <a:cs typeface="+mn-ea"/>
              <a:sym typeface="+mn-lt"/>
            </a:endParaRPr>
          </a:p>
          <a:p>
            <a:r>
              <a:rPr lang="zh-CN" altLang="en-US" sz="1600" dirty="0">
                <a:cs typeface="+mn-ea"/>
                <a:sym typeface="+mn-lt"/>
              </a:rPr>
              <a:t>指导老师：傅旻帆 吴幼龙 邹新波</a:t>
            </a:r>
            <a:endParaRPr lang="zh-CN" altLang="en-US" sz="1400" dirty="0">
              <a:cs typeface="+mn-ea"/>
              <a:sym typeface="+mn-lt"/>
            </a:endParaRPr>
          </a:p>
        </p:txBody>
      </p:sp>
    </p:spTree>
    <p:extLst>
      <p:ext uri="{BB962C8B-B14F-4D97-AF65-F5344CB8AC3E}">
        <p14:creationId xmlns:p14="http://schemas.microsoft.com/office/powerpoint/2010/main" val="4264143473"/>
      </p:ext>
    </p:extLst>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8">
            <a:extLst>
              <a:ext uri="{FF2B5EF4-FFF2-40B4-BE49-F238E27FC236}">
                <a16:creationId xmlns:a16="http://schemas.microsoft.com/office/drawing/2014/main" id="{4DDFD14D-40E3-40E1-B956-3D134DE2FDD6}"/>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应用层</a:t>
            </a:r>
          </a:p>
        </p:txBody>
      </p:sp>
      <p:sp>
        <p:nvSpPr>
          <p:cNvPr id="6" name="燕尾形 9">
            <a:extLst>
              <a:ext uri="{FF2B5EF4-FFF2-40B4-BE49-F238E27FC236}">
                <a16:creationId xmlns:a16="http://schemas.microsoft.com/office/drawing/2014/main" id="{32A1A2E1-6744-4235-8A44-A0636089D6A8}"/>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文本框 6">
            <a:extLst>
              <a:ext uri="{FF2B5EF4-FFF2-40B4-BE49-F238E27FC236}">
                <a16:creationId xmlns:a16="http://schemas.microsoft.com/office/drawing/2014/main" id="{A8BB7E52-CB5B-4AAA-ABC1-A682F1F3CCCF}"/>
              </a:ext>
            </a:extLst>
          </p:cNvPr>
          <p:cNvSpPr txBox="1"/>
          <p:nvPr/>
        </p:nvSpPr>
        <p:spPr>
          <a:xfrm>
            <a:off x="4770362" y="391180"/>
            <a:ext cx="6477000" cy="523220"/>
          </a:xfrm>
          <a:prstGeom prst="rect">
            <a:avLst/>
          </a:prstGeom>
          <a:noFill/>
        </p:spPr>
        <p:txBody>
          <a:bodyPr wrap="square" rtlCol="0">
            <a:spAutoFit/>
          </a:bodyPr>
          <a:lstStyle/>
          <a:p>
            <a:r>
              <a:rPr lang="zh-CN" altLang="en-US" sz="2800" dirty="0">
                <a:solidFill>
                  <a:schemeClr val="accent4">
                    <a:lumMod val="50000"/>
                  </a:schemeClr>
                </a:solidFill>
                <a:latin typeface="Rockwell" panose="02060603020205020403" pitchFamily="18" charset="0"/>
              </a:rPr>
              <a:t>仓储与人工智能</a:t>
            </a:r>
            <a:endParaRPr lang="en-US" altLang="zh-CN" sz="2800" dirty="0">
              <a:solidFill>
                <a:schemeClr val="accent4">
                  <a:lumMod val="50000"/>
                </a:schemeClr>
              </a:solidFill>
              <a:latin typeface="Rockwell" panose="02060603020205020403" pitchFamily="18" charset="0"/>
            </a:endParaRPr>
          </a:p>
        </p:txBody>
      </p:sp>
      <p:sp>
        <p:nvSpPr>
          <p:cNvPr id="9" name="内容占位符 2">
            <a:extLst>
              <a:ext uri="{FF2B5EF4-FFF2-40B4-BE49-F238E27FC236}">
                <a16:creationId xmlns:a16="http://schemas.microsoft.com/office/drawing/2014/main" id="{6E5628DD-141D-45D6-B8BC-B9B622B50F4E}"/>
              </a:ext>
            </a:extLst>
          </p:cNvPr>
          <p:cNvSpPr>
            <a:spLocks noGrp="1"/>
          </p:cNvSpPr>
          <p:nvPr>
            <p:ph idx="1"/>
          </p:nvPr>
        </p:nvSpPr>
        <p:spPr>
          <a:xfrm>
            <a:off x="838200" y="1825625"/>
            <a:ext cx="10515600" cy="4351338"/>
          </a:xfrm>
        </p:spPr>
        <p:txBody>
          <a:bodyPr/>
          <a:lstStyle/>
          <a:p>
            <a:pPr marL="0" indent="0">
              <a:buNone/>
            </a:pPr>
            <a:r>
              <a:rPr lang="zh-CN" altLang="en-US" dirty="0"/>
              <a:t>提升目标：</a:t>
            </a:r>
            <a:endParaRPr lang="en-US" altLang="zh-CN" dirty="0"/>
          </a:p>
          <a:p>
            <a:r>
              <a:rPr lang="zh-CN" altLang="zh-CN" dirty="0"/>
              <a:t>更多的货物</a:t>
            </a:r>
            <a:endParaRPr lang="en-US" altLang="zh-CN" dirty="0"/>
          </a:p>
          <a:p>
            <a:r>
              <a:rPr lang="zh-CN" altLang="en-US" dirty="0"/>
              <a:t>更少的能耗</a:t>
            </a:r>
            <a:endParaRPr lang="en-US" altLang="zh-CN" dirty="0"/>
          </a:p>
          <a:p>
            <a:r>
              <a:rPr lang="zh-CN" altLang="en-US" dirty="0"/>
              <a:t>更安全</a:t>
            </a:r>
            <a:endParaRPr lang="en-US" altLang="zh-CN" dirty="0"/>
          </a:p>
          <a:p>
            <a:pPr marL="0" indent="0">
              <a:buNone/>
            </a:pPr>
            <a:r>
              <a:rPr lang="zh-CN" altLang="en-US" dirty="0"/>
              <a:t>应用：</a:t>
            </a:r>
            <a:endParaRPr lang="en-US" altLang="zh-CN" dirty="0"/>
          </a:p>
          <a:p>
            <a:r>
              <a:rPr lang="en-US" altLang="zh-CN" dirty="0"/>
              <a:t>1.</a:t>
            </a:r>
            <a:r>
              <a:rPr lang="zh-CN" altLang="en-US" dirty="0"/>
              <a:t>销量预测系统</a:t>
            </a:r>
            <a:endParaRPr lang="en-US" altLang="zh-CN" dirty="0"/>
          </a:p>
          <a:p>
            <a:r>
              <a:rPr lang="en-US" altLang="zh-CN" dirty="0"/>
              <a:t>2.</a:t>
            </a:r>
            <a:r>
              <a:rPr lang="zh-CN" altLang="en-US" dirty="0"/>
              <a:t>无人搬运系统</a:t>
            </a:r>
            <a:endParaRPr lang="en-US" altLang="zh-CN" dirty="0"/>
          </a:p>
          <a:p>
            <a:r>
              <a:rPr lang="en-US" altLang="zh-CN" dirty="0"/>
              <a:t>3.</a:t>
            </a:r>
            <a:r>
              <a:rPr lang="zh-CN" altLang="en-US" dirty="0"/>
              <a:t>智能检测系统</a:t>
            </a:r>
            <a:endParaRPr lang="zh-CN" altLang="zh-CN" dirty="0"/>
          </a:p>
          <a:p>
            <a:endParaRPr lang="en-US" altLang="zh-CN" dirty="0"/>
          </a:p>
          <a:p>
            <a:endParaRPr lang="zh-CN" altLang="en-US" dirty="0"/>
          </a:p>
        </p:txBody>
      </p:sp>
    </p:spTree>
    <p:extLst>
      <p:ext uri="{BB962C8B-B14F-4D97-AF65-F5344CB8AC3E}">
        <p14:creationId xmlns:p14="http://schemas.microsoft.com/office/powerpoint/2010/main" val="4033588348"/>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8">
            <a:lum/>
          </a:blip>
          <a:srcRect/>
          <a:tile tx="-11430000" ty="323850" sx="100000" sy="100000" flip="xy" algn="tl"/>
        </a:blipFill>
        <a:effectLst/>
      </p:bgPr>
    </p:bg>
    <p:spTree>
      <p:nvGrpSpPr>
        <p:cNvPr id="1" name=""/>
        <p:cNvGrpSpPr/>
        <p:nvPr/>
      </p:nvGrpSpPr>
      <p:grpSpPr>
        <a:xfrm>
          <a:off x="0" y="0"/>
          <a:ext cx="0" cy="0"/>
          <a:chOff x="0" y="0"/>
          <a:chExt cx="0" cy="0"/>
        </a:xfrm>
      </p:grpSpPr>
      <p:sp>
        <p:nvSpPr>
          <p:cNvPr id="10" name="MH_Number">
            <a:extLst>
              <a:ext uri="{FF2B5EF4-FFF2-40B4-BE49-F238E27FC236}">
                <a16:creationId xmlns:a16="http://schemas.microsoft.com/office/drawing/2014/main" id="{67D4278B-DCB4-46A5-9678-6FFD6C7724AD}"/>
              </a:ext>
            </a:extLst>
          </p:cNvPr>
          <p:cNvSpPr/>
          <p:nvPr>
            <p:custDataLst>
              <p:tags r:id="rId3"/>
            </p:custDataLst>
          </p:nvPr>
        </p:nvSpPr>
        <p:spPr>
          <a:xfrm>
            <a:off x="6096000" y="2612583"/>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2</a:t>
            </a:r>
            <a:endParaRPr lang="zh-CN" altLang="en-US" sz="4800" b="1" dirty="0">
              <a:solidFill>
                <a:srgbClr val="FFFFFF"/>
              </a:solidFill>
              <a:cs typeface="+mn-ea"/>
              <a:sym typeface="+mn-lt"/>
            </a:endParaRPr>
          </a:p>
        </p:txBody>
      </p:sp>
      <p:sp>
        <p:nvSpPr>
          <p:cNvPr id="11" name="PA_MH_Title">
            <a:extLst>
              <a:ext uri="{FF2B5EF4-FFF2-40B4-BE49-F238E27FC236}">
                <a16:creationId xmlns:a16="http://schemas.microsoft.com/office/drawing/2014/main" id="{B5743890-D433-4BF7-8A11-387190A89414}"/>
              </a:ext>
            </a:extLst>
          </p:cNvPr>
          <p:cNvSpPr txBox="1"/>
          <p:nvPr>
            <p:custDataLst>
              <p:tags r:id="rId4"/>
            </p:custDataLst>
          </p:nvPr>
        </p:nvSpPr>
        <p:spPr>
          <a:xfrm>
            <a:off x="7646533" y="2382903"/>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技术层</a:t>
            </a:r>
          </a:p>
        </p:txBody>
      </p:sp>
      <p:sp>
        <p:nvSpPr>
          <p:cNvPr id="12" name="MH_Title">
            <a:extLst>
              <a:ext uri="{FF2B5EF4-FFF2-40B4-BE49-F238E27FC236}">
                <a16:creationId xmlns:a16="http://schemas.microsoft.com/office/drawing/2014/main" id="{5C1D3D8C-A2D8-4BD2-95CB-15B6DA866D2A}"/>
              </a:ext>
            </a:extLst>
          </p:cNvPr>
          <p:cNvSpPr txBox="1">
            <a:spLocks noChangeArrowheads="1"/>
          </p:cNvSpPr>
          <p:nvPr>
            <p:custDataLst>
              <p:tags r:id="rId5"/>
            </p:custDataLst>
          </p:nvPr>
        </p:nvSpPr>
        <p:spPr bwMode="auto">
          <a:xfrm>
            <a:off x="7118542" y="3932413"/>
            <a:ext cx="4644450"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zh-CN" altLang="en-US" sz="2400" dirty="0"/>
              <a:t>进行关键技术的研究和相关应用</a:t>
            </a:r>
            <a:endParaRPr lang="zh-CN" altLang="en-US" sz="2400" dirty="0">
              <a:sym typeface="+mn-lt"/>
            </a:endParaRPr>
          </a:p>
        </p:txBody>
      </p:sp>
    </p:spTree>
    <p:custDataLst>
      <p:tags r:id="rId2"/>
    </p:custDataLst>
    <p:extLst>
      <p:ext uri="{BB962C8B-B14F-4D97-AF65-F5344CB8AC3E}">
        <p14:creationId xmlns:p14="http://schemas.microsoft.com/office/powerpoint/2010/main" val="2382138219"/>
      </p:ext>
    </p:extLst>
  </p:cSld>
  <p:clrMapOvr>
    <a:masterClrMapping/>
  </p:clrMapOvr>
  <p:transition>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9301271" y="1288866"/>
            <a:ext cx="2342606" cy="462425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6347441" y="1288867"/>
            <a:ext cx="2342606" cy="462425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3393611" y="1288868"/>
            <a:ext cx="2342606" cy="462425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439781" y="1288869"/>
            <a:ext cx="2342606" cy="462425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899158" y="1541418"/>
            <a:ext cx="1423852" cy="461665"/>
          </a:xfrm>
          <a:prstGeom prst="rect">
            <a:avLst/>
          </a:prstGeom>
          <a:noFill/>
        </p:spPr>
        <p:txBody>
          <a:bodyPr wrap="square" rtlCol="0">
            <a:spAutoFit/>
          </a:bodyPr>
          <a:lstStyle/>
          <a:p>
            <a:r>
              <a:rPr lang="zh-CN" altLang="en-US" sz="2400" dirty="0"/>
              <a:t>物流决策</a:t>
            </a:r>
          </a:p>
        </p:txBody>
      </p:sp>
      <p:sp>
        <p:nvSpPr>
          <p:cNvPr id="9" name="文本框 8"/>
          <p:cNvSpPr txBox="1"/>
          <p:nvPr/>
        </p:nvSpPr>
        <p:spPr>
          <a:xfrm>
            <a:off x="3838294" y="1541417"/>
            <a:ext cx="1453241" cy="461665"/>
          </a:xfrm>
          <a:prstGeom prst="rect">
            <a:avLst/>
          </a:prstGeom>
          <a:noFill/>
        </p:spPr>
        <p:txBody>
          <a:bodyPr wrap="square" rtlCol="0">
            <a:spAutoFit/>
          </a:bodyPr>
          <a:lstStyle/>
          <a:p>
            <a:r>
              <a:rPr lang="zh-CN" altLang="en-US" sz="2400" dirty="0"/>
              <a:t>智能检测</a:t>
            </a:r>
          </a:p>
        </p:txBody>
      </p:sp>
      <p:sp>
        <p:nvSpPr>
          <p:cNvPr id="14" name="文本框 13"/>
          <p:cNvSpPr txBox="1"/>
          <p:nvPr/>
        </p:nvSpPr>
        <p:spPr>
          <a:xfrm>
            <a:off x="6800010" y="1541417"/>
            <a:ext cx="1437474" cy="461665"/>
          </a:xfrm>
          <a:prstGeom prst="rect">
            <a:avLst/>
          </a:prstGeom>
          <a:noFill/>
        </p:spPr>
        <p:txBody>
          <a:bodyPr wrap="square" rtlCol="0">
            <a:spAutoFit/>
          </a:bodyPr>
          <a:lstStyle/>
          <a:p>
            <a:r>
              <a:rPr lang="zh-CN" altLang="en-US" sz="2400" dirty="0"/>
              <a:t>智能仓储</a:t>
            </a:r>
          </a:p>
        </p:txBody>
      </p:sp>
      <p:sp>
        <p:nvSpPr>
          <p:cNvPr id="23" name="文本框 22"/>
          <p:cNvSpPr txBox="1"/>
          <p:nvPr/>
        </p:nvSpPr>
        <p:spPr>
          <a:xfrm>
            <a:off x="9753842" y="1541417"/>
            <a:ext cx="1437474" cy="461665"/>
          </a:xfrm>
          <a:prstGeom prst="rect">
            <a:avLst/>
          </a:prstGeom>
          <a:noFill/>
        </p:spPr>
        <p:txBody>
          <a:bodyPr wrap="square" rtlCol="0">
            <a:spAutoFit/>
          </a:bodyPr>
          <a:lstStyle/>
          <a:p>
            <a:r>
              <a:rPr lang="zh-CN" altLang="en-US" sz="2400" dirty="0"/>
              <a:t>无人配送</a:t>
            </a:r>
          </a:p>
        </p:txBody>
      </p:sp>
      <p:sp>
        <p:nvSpPr>
          <p:cNvPr id="28" name="文本框 27"/>
          <p:cNvSpPr txBox="1"/>
          <p:nvPr/>
        </p:nvSpPr>
        <p:spPr>
          <a:xfrm>
            <a:off x="439781" y="2194560"/>
            <a:ext cx="2342606" cy="3416320"/>
          </a:xfrm>
          <a:prstGeom prst="rect">
            <a:avLst/>
          </a:prstGeom>
          <a:noFill/>
        </p:spPr>
        <p:txBody>
          <a:bodyPr wrap="square" rtlCol="0">
            <a:spAutoFit/>
          </a:bodyPr>
          <a:lstStyle/>
          <a:p>
            <a:r>
              <a:rPr lang="zh-CN" altLang="en-US" dirty="0"/>
              <a:t>通过分析预测特定时期、特定区域的物流供给和客户需求，进行合理的配送管理。物流资源的配置与优化方面，主要涉及到运输资源、存储资源等。同时能够妥善应对突发的需求变动，诸如购物节订单激增、极端天气下物品需求变动等。</a:t>
            </a:r>
          </a:p>
        </p:txBody>
      </p:sp>
      <p:sp>
        <p:nvSpPr>
          <p:cNvPr id="29" name="文本框 28"/>
          <p:cNvSpPr txBox="1"/>
          <p:nvPr/>
        </p:nvSpPr>
        <p:spPr>
          <a:xfrm>
            <a:off x="3393611" y="2194560"/>
            <a:ext cx="2342606" cy="3139321"/>
          </a:xfrm>
          <a:prstGeom prst="rect">
            <a:avLst/>
          </a:prstGeom>
          <a:noFill/>
        </p:spPr>
        <p:txBody>
          <a:bodyPr wrap="square" rtlCol="0">
            <a:spAutoFit/>
          </a:bodyPr>
          <a:lstStyle/>
          <a:p>
            <a:r>
              <a:rPr lang="zh-CN" altLang="en-US" dirty="0"/>
              <a:t>通过基于卷积神经网络的特征图像标记归类技术，对物流过程中流动的特殊物品进行辅助识别，不仅大大减少在包裹安全性检测方面所投入的人力成本甚至实现无人化，而且可以进一步提高识别准确率，保障物流的安全性。</a:t>
            </a:r>
          </a:p>
        </p:txBody>
      </p:sp>
      <p:sp>
        <p:nvSpPr>
          <p:cNvPr id="30" name="文本框 29"/>
          <p:cNvSpPr txBox="1"/>
          <p:nvPr/>
        </p:nvSpPr>
        <p:spPr>
          <a:xfrm>
            <a:off x="6322938" y="2194560"/>
            <a:ext cx="2342606" cy="3416320"/>
          </a:xfrm>
          <a:prstGeom prst="rect">
            <a:avLst/>
          </a:prstGeom>
          <a:noFill/>
        </p:spPr>
        <p:txBody>
          <a:bodyPr wrap="square" rtlCol="0">
            <a:spAutoFit/>
          </a:bodyPr>
          <a:lstStyle/>
          <a:p>
            <a:r>
              <a:rPr lang="zh-CN" altLang="en-US" dirty="0"/>
              <a:t>通过群组智能组织大量运输机器人进行货物的装卸、搬运和重新码放，并且利用拣选机器人将货物转移到订单周转箱。这样分拣中心就可以实现真正的无人化，且大幅提升分拣效率，以应对分拣中心日益激增的货物吞吐量，保障高效有序的运行。</a:t>
            </a:r>
          </a:p>
        </p:txBody>
      </p:sp>
      <p:sp>
        <p:nvSpPr>
          <p:cNvPr id="31" name="文本框 30"/>
          <p:cNvSpPr txBox="1"/>
          <p:nvPr/>
        </p:nvSpPr>
        <p:spPr>
          <a:xfrm>
            <a:off x="9301271" y="2194560"/>
            <a:ext cx="2342606" cy="3693319"/>
          </a:xfrm>
          <a:prstGeom prst="rect">
            <a:avLst/>
          </a:prstGeom>
          <a:noFill/>
        </p:spPr>
        <p:txBody>
          <a:bodyPr wrap="square" rtlCol="0">
            <a:spAutoFit/>
          </a:bodyPr>
          <a:lstStyle/>
          <a:p>
            <a:r>
              <a:rPr lang="zh-CN" altLang="en-US" dirty="0"/>
              <a:t>通过结合无人驾驶技术和路径优化算法，实现自动驾驶机器人，在长途和短途运输过程中替代人力配送货物。无人驾驶技术安全高效，不仅可以保证</a:t>
            </a:r>
            <a:r>
              <a:rPr lang="en-US" altLang="zh-CN" dirty="0"/>
              <a:t>7×24</a:t>
            </a:r>
            <a:r>
              <a:rPr lang="zh-CN" altLang="en-US" dirty="0"/>
              <a:t>小时安全高效服务，而且可以减少配送成本，并避免人工配送所称中因疲劳驾驶和操作失误所导致的事故发生率。</a:t>
            </a:r>
          </a:p>
        </p:txBody>
      </p:sp>
      <p:sp>
        <p:nvSpPr>
          <p:cNvPr id="15" name="五边形 8">
            <a:extLst>
              <a:ext uri="{FF2B5EF4-FFF2-40B4-BE49-F238E27FC236}">
                <a16:creationId xmlns:a16="http://schemas.microsoft.com/office/drawing/2014/main" id="{A1DD3D89-2F03-4C8A-AD1F-72A6868AECD2}"/>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技术层</a:t>
            </a:r>
          </a:p>
        </p:txBody>
      </p:sp>
      <p:sp>
        <p:nvSpPr>
          <p:cNvPr id="16" name="燕尾形 9">
            <a:extLst>
              <a:ext uri="{FF2B5EF4-FFF2-40B4-BE49-F238E27FC236}">
                <a16:creationId xmlns:a16="http://schemas.microsoft.com/office/drawing/2014/main" id="{A9BBC2EA-A074-4C4A-B25A-8C707B2B9AC4}"/>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extLst>
      <p:ext uri="{BB962C8B-B14F-4D97-AF65-F5344CB8AC3E}">
        <p14:creationId xmlns:p14="http://schemas.microsoft.com/office/powerpoint/2010/main" val="2947220282"/>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椭圆 90"/>
          <p:cNvSpPr/>
          <p:nvPr/>
        </p:nvSpPr>
        <p:spPr>
          <a:xfrm>
            <a:off x="8202629" y="1070704"/>
            <a:ext cx="1298609" cy="131007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8325299" y="3270183"/>
            <a:ext cx="1298609" cy="131007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8328538" y="5038991"/>
            <a:ext cx="1298609" cy="131007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069398" y="1190152"/>
            <a:ext cx="1061804" cy="1071175"/>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69398" y="1556462"/>
            <a:ext cx="1024711" cy="338554"/>
          </a:xfrm>
          <a:prstGeom prst="rect">
            <a:avLst/>
          </a:prstGeom>
          <a:noFill/>
        </p:spPr>
        <p:txBody>
          <a:bodyPr wrap="square" rtlCol="0">
            <a:spAutoFit/>
          </a:bodyPr>
          <a:lstStyle/>
          <a:p>
            <a:r>
              <a:rPr lang="zh-CN" altLang="en-US" sz="1600" dirty="0"/>
              <a:t>物流决策</a:t>
            </a:r>
          </a:p>
        </p:txBody>
      </p:sp>
      <p:sp>
        <p:nvSpPr>
          <p:cNvPr id="14" name="文本框 13"/>
          <p:cNvSpPr txBox="1"/>
          <p:nvPr/>
        </p:nvSpPr>
        <p:spPr>
          <a:xfrm>
            <a:off x="2167367" y="2949619"/>
            <a:ext cx="889930" cy="584775"/>
          </a:xfrm>
          <a:prstGeom prst="rect">
            <a:avLst/>
          </a:prstGeom>
          <a:noFill/>
        </p:spPr>
        <p:txBody>
          <a:bodyPr wrap="square" rtlCol="0">
            <a:spAutoFit/>
          </a:bodyPr>
          <a:lstStyle/>
          <a:p>
            <a:r>
              <a:rPr lang="zh-CN" altLang="en-US" sz="1600" dirty="0"/>
              <a:t>智能检测</a:t>
            </a:r>
          </a:p>
        </p:txBody>
      </p:sp>
      <p:sp>
        <p:nvSpPr>
          <p:cNvPr id="15" name="椭圆 14"/>
          <p:cNvSpPr/>
          <p:nvPr/>
        </p:nvSpPr>
        <p:spPr>
          <a:xfrm>
            <a:off x="2095752" y="4031243"/>
            <a:ext cx="1061804" cy="1071175"/>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109160" y="4376290"/>
            <a:ext cx="1006344" cy="338554"/>
          </a:xfrm>
          <a:prstGeom prst="rect">
            <a:avLst/>
          </a:prstGeom>
          <a:noFill/>
        </p:spPr>
        <p:txBody>
          <a:bodyPr wrap="square" rtlCol="0">
            <a:spAutoFit/>
          </a:bodyPr>
          <a:lstStyle/>
          <a:p>
            <a:r>
              <a:rPr lang="zh-CN" altLang="en-US" sz="1600" dirty="0"/>
              <a:t>智能仓储</a:t>
            </a:r>
          </a:p>
        </p:txBody>
      </p:sp>
      <p:sp>
        <p:nvSpPr>
          <p:cNvPr id="17" name="椭圆 16"/>
          <p:cNvSpPr/>
          <p:nvPr/>
        </p:nvSpPr>
        <p:spPr>
          <a:xfrm>
            <a:off x="2119449" y="5442495"/>
            <a:ext cx="1061804" cy="1071175"/>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119449" y="5808805"/>
            <a:ext cx="1006344" cy="338554"/>
          </a:xfrm>
          <a:prstGeom prst="rect">
            <a:avLst/>
          </a:prstGeom>
          <a:noFill/>
        </p:spPr>
        <p:txBody>
          <a:bodyPr wrap="square" rtlCol="0">
            <a:spAutoFit/>
          </a:bodyPr>
          <a:lstStyle/>
          <a:p>
            <a:r>
              <a:rPr lang="zh-CN" altLang="en-US" sz="1600" dirty="0"/>
              <a:t>无人配送</a:t>
            </a:r>
          </a:p>
        </p:txBody>
      </p:sp>
      <p:sp>
        <p:nvSpPr>
          <p:cNvPr id="21" name="椭圆 20"/>
          <p:cNvSpPr/>
          <p:nvPr/>
        </p:nvSpPr>
        <p:spPr>
          <a:xfrm>
            <a:off x="6316220" y="1303206"/>
            <a:ext cx="786952" cy="764841"/>
          </a:xfrm>
          <a:prstGeom prst="ellipse">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473666" y="1552704"/>
            <a:ext cx="1046790" cy="369332"/>
          </a:xfrm>
          <a:prstGeom prst="rect">
            <a:avLst/>
          </a:prstGeom>
          <a:noFill/>
        </p:spPr>
        <p:txBody>
          <a:bodyPr wrap="square" rtlCol="0">
            <a:spAutoFit/>
          </a:bodyPr>
          <a:lstStyle/>
          <a:p>
            <a:r>
              <a:rPr lang="en-US" altLang="zh-CN" dirty="0">
                <a:solidFill>
                  <a:schemeClr val="tx2">
                    <a:lumMod val="20000"/>
                    <a:lumOff val="80000"/>
                  </a:schemeClr>
                </a:solidFill>
                <a:latin typeface="Rockwell" panose="02060603020205020403" pitchFamily="18" charset="0"/>
              </a:rPr>
              <a:t>GBDT</a:t>
            </a:r>
            <a:endParaRPr lang="zh-CN" altLang="en-US" dirty="0">
              <a:solidFill>
                <a:schemeClr val="tx2">
                  <a:lumMod val="20000"/>
                  <a:lumOff val="80000"/>
                </a:schemeClr>
              </a:solidFill>
              <a:latin typeface="Rockwell" panose="02060603020205020403" pitchFamily="18" charset="0"/>
            </a:endParaRPr>
          </a:p>
        </p:txBody>
      </p:sp>
      <p:sp>
        <p:nvSpPr>
          <p:cNvPr id="24" name="文本框 23"/>
          <p:cNvSpPr txBox="1"/>
          <p:nvPr/>
        </p:nvSpPr>
        <p:spPr>
          <a:xfrm>
            <a:off x="8572888" y="3754454"/>
            <a:ext cx="1046790" cy="369332"/>
          </a:xfrm>
          <a:prstGeom prst="rect">
            <a:avLst/>
          </a:prstGeom>
          <a:noFill/>
        </p:spPr>
        <p:txBody>
          <a:bodyPr wrap="square" rtlCol="0">
            <a:spAutoFit/>
          </a:bodyPr>
          <a:lstStyle/>
          <a:p>
            <a:r>
              <a:rPr lang="en-US" altLang="zh-CN" dirty="0">
                <a:solidFill>
                  <a:schemeClr val="tx2">
                    <a:lumMod val="20000"/>
                    <a:lumOff val="80000"/>
                  </a:schemeClr>
                </a:solidFill>
                <a:latin typeface="Rockwell" panose="02060603020205020403" pitchFamily="18" charset="0"/>
              </a:rPr>
              <a:t>CNN</a:t>
            </a:r>
            <a:endParaRPr lang="zh-CN" altLang="en-US" dirty="0">
              <a:solidFill>
                <a:schemeClr val="tx2">
                  <a:lumMod val="20000"/>
                  <a:lumOff val="80000"/>
                </a:schemeClr>
              </a:solidFill>
              <a:latin typeface="Rockwell" panose="02060603020205020403" pitchFamily="18" charset="0"/>
            </a:endParaRPr>
          </a:p>
        </p:txBody>
      </p:sp>
      <p:sp>
        <p:nvSpPr>
          <p:cNvPr id="26" name="文本框 25"/>
          <p:cNvSpPr txBox="1"/>
          <p:nvPr/>
        </p:nvSpPr>
        <p:spPr>
          <a:xfrm>
            <a:off x="8418027" y="5502674"/>
            <a:ext cx="1213283" cy="369332"/>
          </a:xfrm>
          <a:prstGeom prst="rect">
            <a:avLst/>
          </a:prstGeom>
          <a:noFill/>
        </p:spPr>
        <p:txBody>
          <a:bodyPr wrap="square" rtlCol="0">
            <a:spAutoFit/>
          </a:bodyPr>
          <a:lstStyle/>
          <a:p>
            <a:r>
              <a:rPr lang="zh-CN" altLang="en-US" dirty="0">
                <a:solidFill>
                  <a:schemeClr val="tx2">
                    <a:lumMod val="20000"/>
                    <a:lumOff val="80000"/>
                  </a:schemeClr>
                </a:solidFill>
              </a:rPr>
              <a:t>群组智能</a:t>
            </a:r>
          </a:p>
        </p:txBody>
      </p:sp>
      <p:sp>
        <p:nvSpPr>
          <p:cNvPr id="45" name="文本框 44"/>
          <p:cNvSpPr txBox="1"/>
          <p:nvPr/>
        </p:nvSpPr>
        <p:spPr>
          <a:xfrm>
            <a:off x="6217539" y="1571369"/>
            <a:ext cx="1050263" cy="338554"/>
          </a:xfrm>
          <a:prstGeom prst="rect">
            <a:avLst/>
          </a:prstGeom>
          <a:noFill/>
        </p:spPr>
        <p:txBody>
          <a:bodyPr wrap="square" rtlCol="0">
            <a:spAutoFit/>
          </a:bodyPr>
          <a:lstStyle/>
          <a:p>
            <a:r>
              <a:rPr lang="zh-CN" altLang="en-US" sz="1600" dirty="0"/>
              <a:t>营销预测</a:t>
            </a:r>
          </a:p>
        </p:txBody>
      </p:sp>
      <p:sp>
        <p:nvSpPr>
          <p:cNvPr id="63" name="椭圆 62"/>
          <p:cNvSpPr/>
          <p:nvPr/>
        </p:nvSpPr>
        <p:spPr>
          <a:xfrm>
            <a:off x="6287126" y="3538397"/>
            <a:ext cx="786952" cy="764841"/>
          </a:xfrm>
          <a:prstGeom prst="ellipse">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6287125" y="5332069"/>
            <a:ext cx="786952" cy="764841"/>
          </a:xfrm>
          <a:prstGeom prst="ellipse">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6187628" y="3755463"/>
            <a:ext cx="1080174" cy="338554"/>
          </a:xfrm>
          <a:prstGeom prst="rect">
            <a:avLst/>
          </a:prstGeom>
          <a:noFill/>
        </p:spPr>
        <p:txBody>
          <a:bodyPr wrap="square" rtlCol="0">
            <a:spAutoFit/>
          </a:bodyPr>
          <a:lstStyle/>
          <a:p>
            <a:r>
              <a:rPr lang="zh-CN" altLang="en-US" sz="1600" dirty="0"/>
              <a:t>图像识别</a:t>
            </a:r>
          </a:p>
        </p:txBody>
      </p:sp>
      <p:sp>
        <p:nvSpPr>
          <p:cNvPr id="69" name="文本框 68"/>
          <p:cNvSpPr txBox="1"/>
          <p:nvPr/>
        </p:nvSpPr>
        <p:spPr>
          <a:xfrm>
            <a:off x="6217539" y="5534441"/>
            <a:ext cx="1031893" cy="338554"/>
          </a:xfrm>
          <a:prstGeom prst="rect">
            <a:avLst/>
          </a:prstGeom>
          <a:noFill/>
        </p:spPr>
        <p:txBody>
          <a:bodyPr wrap="square" rtlCol="0">
            <a:spAutoFit/>
          </a:bodyPr>
          <a:lstStyle/>
          <a:p>
            <a:r>
              <a:rPr lang="zh-CN" altLang="en-US" sz="1600" dirty="0"/>
              <a:t>协调合作</a:t>
            </a:r>
          </a:p>
        </p:txBody>
      </p:sp>
      <p:cxnSp>
        <p:nvCxnSpPr>
          <p:cNvPr id="80" name="直接箭头连接符 79"/>
          <p:cNvCxnSpPr>
            <a:cxnSpLocks/>
          </p:cNvCxnSpPr>
          <p:nvPr/>
        </p:nvCxnSpPr>
        <p:spPr>
          <a:xfrm>
            <a:off x="3142038" y="1685627"/>
            <a:ext cx="3174182" cy="226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接箭头连接符 81"/>
          <p:cNvCxnSpPr>
            <a:cxnSpLocks/>
            <a:endCxn id="63" idx="2"/>
          </p:cNvCxnSpPr>
          <p:nvPr/>
        </p:nvCxnSpPr>
        <p:spPr>
          <a:xfrm>
            <a:off x="3131202" y="3149591"/>
            <a:ext cx="3155924" cy="7712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6" name="直接箭头连接符 85"/>
          <p:cNvCxnSpPr>
            <a:stCxn id="15" idx="6"/>
            <a:endCxn id="63" idx="2"/>
          </p:cNvCxnSpPr>
          <p:nvPr/>
        </p:nvCxnSpPr>
        <p:spPr>
          <a:xfrm flipV="1">
            <a:off x="3157556" y="3920818"/>
            <a:ext cx="3129570" cy="6460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8" name="直接箭头连接符 87"/>
          <p:cNvCxnSpPr>
            <a:stCxn id="17" idx="6"/>
            <a:endCxn id="66" idx="2"/>
          </p:cNvCxnSpPr>
          <p:nvPr/>
        </p:nvCxnSpPr>
        <p:spPr>
          <a:xfrm flipV="1">
            <a:off x="3181253" y="5714490"/>
            <a:ext cx="3105872" cy="2635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0" name="直接箭头连接符 89"/>
          <p:cNvCxnSpPr>
            <a:stCxn id="15" idx="6"/>
            <a:endCxn id="66" idx="2"/>
          </p:cNvCxnSpPr>
          <p:nvPr/>
        </p:nvCxnSpPr>
        <p:spPr>
          <a:xfrm>
            <a:off x="3157556" y="4566831"/>
            <a:ext cx="3129569" cy="11476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9" name="直接箭头连接符 98"/>
          <p:cNvCxnSpPr>
            <a:cxnSpLocks/>
          </p:cNvCxnSpPr>
          <p:nvPr/>
        </p:nvCxnSpPr>
        <p:spPr>
          <a:xfrm>
            <a:off x="7181460" y="1696968"/>
            <a:ext cx="1021169" cy="1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66" idx="6"/>
            <a:endCxn id="93" idx="2"/>
          </p:cNvCxnSpPr>
          <p:nvPr/>
        </p:nvCxnSpPr>
        <p:spPr>
          <a:xfrm flipV="1">
            <a:off x="7074077" y="5694026"/>
            <a:ext cx="1254461" cy="20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cxnSpLocks/>
            <a:stCxn id="17" idx="6"/>
            <a:endCxn id="68" idx="1"/>
          </p:cNvCxnSpPr>
          <p:nvPr/>
        </p:nvCxnSpPr>
        <p:spPr>
          <a:xfrm flipV="1">
            <a:off x="3181253" y="3924740"/>
            <a:ext cx="3006375" cy="20533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五边形 8">
            <a:extLst>
              <a:ext uri="{FF2B5EF4-FFF2-40B4-BE49-F238E27FC236}">
                <a16:creationId xmlns:a16="http://schemas.microsoft.com/office/drawing/2014/main" id="{F1E7D81C-8BAD-4515-A94F-DDD8ADF16826}"/>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技术层</a:t>
            </a:r>
          </a:p>
        </p:txBody>
      </p:sp>
      <p:sp>
        <p:nvSpPr>
          <p:cNvPr id="32" name="燕尾形 9">
            <a:extLst>
              <a:ext uri="{FF2B5EF4-FFF2-40B4-BE49-F238E27FC236}">
                <a16:creationId xmlns:a16="http://schemas.microsoft.com/office/drawing/2014/main" id="{9D5E6E76-2BAF-4A94-A6FA-F08F7AAAFE2D}"/>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4" name="椭圆 43">
            <a:extLst>
              <a:ext uri="{FF2B5EF4-FFF2-40B4-BE49-F238E27FC236}">
                <a16:creationId xmlns:a16="http://schemas.microsoft.com/office/drawing/2014/main" id="{DA1D2036-EC81-4B01-8D12-71DD276803BA}"/>
              </a:ext>
            </a:extLst>
          </p:cNvPr>
          <p:cNvSpPr/>
          <p:nvPr/>
        </p:nvSpPr>
        <p:spPr>
          <a:xfrm>
            <a:off x="2081430" y="2574676"/>
            <a:ext cx="1061804" cy="1071175"/>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3592A209-6B28-4D15-9AB2-7BAFB92BA1CE}"/>
              </a:ext>
            </a:extLst>
          </p:cNvPr>
          <p:cNvSpPr txBox="1"/>
          <p:nvPr/>
        </p:nvSpPr>
        <p:spPr>
          <a:xfrm>
            <a:off x="2092806" y="2956034"/>
            <a:ext cx="1019295" cy="338554"/>
          </a:xfrm>
          <a:prstGeom prst="rect">
            <a:avLst/>
          </a:prstGeom>
          <a:noFill/>
        </p:spPr>
        <p:txBody>
          <a:bodyPr wrap="square" rtlCol="0">
            <a:spAutoFit/>
          </a:bodyPr>
          <a:lstStyle/>
          <a:p>
            <a:r>
              <a:rPr lang="zh-CN" altLang="en-US" sz="1600" dirty="0"/>
              <a:t>智能检测</a:t>
            </a:r>
          </a:p>
        </p:txBody>
      </p:sp>
      <p:cxnSp>
        <p:nvCxnSpPr>
          <p:cNvPr id="54" name="直接箭头连接符 53">
            <a:extLst>
              <a:ext uri="{FF2B5EF4-FFF2-40B4-BE49-F238E27FC236}">
                <a16:creationId xmlns:a16="http://schemas.microsoft.com/office/drawing/2014/main" id="{09F1D915-B163-42AB-A63B-58DA73C2DFD8}"/>
              </a:ext>
            </a:extLst>
          </p:cNvPr>
          <p:cNvCxnSpPr>
            <a:endCxn id="92" idx="2"/>
          </p:cNvCxnSpPr>
          <p:nvPr/>
        </p:nvCxnSpPr>
        <p:spPr>
          <a:xfrm>
            <a:off x="7103172" y="3920817"/>
            <a:ext cx="1222127" cy="4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55456"/>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3227" y="1290067"/>
            <a:ext cx="7236823" cy="646331"/>
          </a:xfrm>
          <a:prstGeom prst="rect">
            <a:avLst/>
          </a:prstGeom>
          <a:noFill/>
        </p:spPr>
        <p:txBody>
          <a:bodyPr wrap="square" rtlCol="0">
            <a:spAutoFit/>
          </a:bodyPr>
          <a:lstStyle/>
          <a:p>
            <a:r>
              <a:rPr lang="zh-CN" altLang="en-US" dirty="0"/>
              <a:t>梯度下降决策树（</a:t>
            </a:r>
            <a:r>
              <a:rPr lang="en-US" altLang="zh-CN" dirty="0"/>
              <a:t>Gradient Boosting Decision Tree</a:t>
            </a:r>
            <a:r>
              <a:rPr lang="zh-CN" altLang="en-US" dirty="0"/>
              <a:t>），是一种基于回归决策树（</a:t>
            </a:r>
            <a:r>
              <a:rPr lang="en-US" altLang="zh-CN" dirty="0"/>
              <a:t>Regression Decision Tree</a:t>
            </a:r>
            <a:r>
              <a:rPr lang="zh-CN" altLang="en-US" dirty="0"/>
              <a:t>）的监督学习算法。</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588" y="2456361"/>
            <a:ext cx="5105400" cy="3390900"/>
          </a:xfrm>
          <a:prstGeom prst="rect">
            <a:avLst/>
          </a:prstGeom>
        </p:spPr>
      </p:pic>
      <p:sp>
        <p:nvSpPr>
          <p:cNvPr id="7" name="线形标注 1 6"/>
          <p:cNvSpPr/>
          <p:nvPr/>
        </p:nvSpPr>
        <p:spPr>
          <a:xfrm>
            <a:off x="7393577" y="2035628"/>
            <a:ext cx="2865119" cy="2116183"/>
          </a:xfrm>
          <a:prstGeom prst="borderCallout1">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506787" y="2298255"/>
            <a:ext cx="2751909" cy="1754326"/>
          </a:xfrm>
          <a:prstGeom prst="rect">
            <a:avLst/>
          </a:prstGeom>
          <a:noFill/>
        </p:spPr>
        <p:txBody>
          <a:bodyPr wrap="square" rtlCol="0">
            <a:spAutoFit/>
          </a:bodyPr>
          <a:lstStyle/>
          <a:p>
            <a:r>
              <a:rPr lang="zh-CN" altLang="en-US" dirty="0"/>
              <a:t>树形模型更加接近人的思维方式，可以产生可视化的分类规则，产生的模型具有可解释性（可以抽取规则），所以常常被用于营销和风控。</a:t>
            </a:r>
          </a:p>
        </p:txBody>
      </p:sp>
      <p:sp>
        <p:nvSpPr>
          <p:cNvPr id="9" name="文本框 8"/>
          <p:cNvSpPr txBox="1"/>
          <p:nvPr/>
        </p:nvSpPr>
        <p:spPr>
          <a:xfrm>
            <a:off x="2838993" y="5773783"/>
            <a:ext cx="2081348" cy="307777"/>
          </a:xfrm>
          <a:prstGeom prst="rect">
            <a:avLst/>
          </a:prstGeom>
          <a:noFill/>
        </p:spPr>
        <p:txBody>
          <a:bodyPr wrap="square" rtlCol="0">
            <a:spAutoFit/>
          </a:bodyPr>
          <a:lstStyle/>
          <a:p>
            <a:r>
              <a:rPr lang="zh-CN" altLang="en-US" sz="1400" dirty="0"/>
              <a:t>简单的决策树模型</a:t>
            </a:r>
          </a:p>
        </p:txBody>
      </p:sp>
      <p:sp>
        <p:nvSpPr>
          <p:cNvPr id="10" name="五边形 8">
            <a:extLst>
              <a:ext uri="{FF2B5EF4-FFF2-40B4-BE49-F238E27FC236}">
                <a16:creationId xmlns:a16="http://schemas.microsoft.com/office/drawing/2014/main" id="{0B397107-806C-4C31-94AF-361E9EA7F865}"/>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技术层</a:t>
            </a:r>
          </a:p>
        </p:txBody>
      </p:sp>
      <p:sp>
        <p:nvSpPr>
          <p:cNvPr id="11" name="燕尾形 9">
            <a:extLst>
              <a:ext uri="{FF2B5EF4-FFF2-40B4-BE49-F238E27FC236}">
                <a16:creationId xmlns:a16="http://schemas.microsoft.com/office/drawing/2014/main" id="{C79BB253-E7E2-4B9F-9D8E-932006E6A316}"/>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文本框 11">
            <a:extLst>
              <a:ext uri="{FF2B5EF4-FFF2-40B4-BE49-F238E27FC236}">
                <a16:creationId xmlns:a16="http://schemas.microsoft.com/office/drawing/2014/main" id="{B7525DED-3E2A-42AB-9635-85F0BAB6355D}"/>
              </a:ext>
            </a:extLst>
          </p:cNvPr>
          <p:cNvSpPr txBox="1"/>
          <p:nvPr/>
        </p:nvSpPr>
        <p:spPr>
          <a:xfrm>
            <a:off x="4755696" y="452735"/>
            <a:ext cx="6905897" cy="523220"/>
          </a:xfrm>
          <a:prstGeom prst="rect">
            <a:avLst/>
          </a:prstGeom>
          <a:noFill/>
        </p:spPr>
        <p:txBody>
          <a:bodyPr wrap="square" rtlCol="0">
            <a:spAutoFit/>
          </a:bodyPr>
          <a:lstStyle/>
          <a:p>
            <a:r>
              <a:rPr lang="en-US" altLang="zh-CN" sz="2800" dirty="0">
                <a:solidFill>
                  <a:schemeClr val="accent4">
                    <a:lumMod val="50000"/>
                  </a:schemeClr>
                </a:solidFill>
                <a:latin typeface="Rockwell" panose="02060603020205020403" pitchFamily="18" charset="0"/>
              </a:rPr>
              <a:t>GBDT</a:t>
            </a:r>
            <a:endParaRPr lang="zh-CN" altLang="en-US" sz="2800" dirty="0">
              <a:solidFill>
                <a:schemeClr val="accent4">
                  <a:lumMod val="50000"/>
                </a:schemeClr>
              </a:solidFill>
              <a:latin typeface="Rockwell" panose="02060603020205020403" pitchFamily="18" charset="0"/>
            </a:endParaRPr>
          </a:p>
        </p:txBody>
      </p:sp>
    </p:spTree>
    <p:extLst>
      <p:ext uri="{BB962C8B-B14F-4D97-AF65-F5344CB8AC3E}">
        <p14:creationId xmlns:p14="http://schemas.microsoft.com/office/powerpoint/2010/main" val="3288773814"/>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55696" y="452735"/>
            <a:ext cx="6905897" cy="523220"/>
          </a:xfrm>
          <a:prstGeom prst="rect">
            <a:avLst/>
          </a:prstGeom>
          <a:noFill/>
        </p:spPr>
        <p:txBody>
          <a:bodyPr wrap="square" rtlCol="0">
            <a:spAutoFit/>
          </a:bodyPr>
          <a:lstStyle/>
          <a:p>
            <a:r>
              <a:rPr lang="en-US" altLang="zh-CN" sz="2800" dirty="0">
                <a:solidFill>
                  <a:schemeClr val="accent4">
                    <a:lumMod val="50000"/>
                  </a:schemeClr>
                </a:solidFill>
                <a:latin typeface="Rockwell" panose="02060603020205020403" pitchFamily="18" charset="0"/>
              </a:rPr>
              <a:t>GBDT</a:t>
            </a:r>
            <a:endParaRPr lang="zh-CN" altLang="en-US" sz="2800" dirty="0">
              <a:solidFill>
                <a:schemeClr val="accent4">
                  <a:lumMod val="50000"/>
                </a:schemeClr>
              </a:solidFill>
              <a:latin typeface="Rockwell" panose="02060603020205020403" pitchFamily="18" charset="0"/>
            </a:endParaRPr>
          </a:p>
        </p:txBody>
      </p:sp>
      <mc:AlternateContent xmlns:mc="http://schemas.openxmlformats.org/markup-compatibility/2006" xmlns:a14="http://schemas.microsoft.com/office/drawing/2010/main">
        <mc:Choice Requires="a14">
          <p:sp>
            <p:nvSpPr>
              <p:cNvPr id="5" name="文本框 4"/>
              <p:cNvSpPr txBox="1"/>
              <p:nvPr/>
            </p:nvSpPr>
            <p:spPr>
              <a:xfrm>
                <a:off x="1023691" y="2240701"/>
                <a:ext cx="6949441" cy="958980"/>
              </a:xfrm>
              <a:prstGeom prst="rect">
                <a:avLst/>
              </a:prstGeom>
              <a:noFill/>
            </p:spPr>
            <p:txBody>
              <a:bodyPr wrap="square" rtlCol="0">
                <a:spAutoFit/>
              </a:bodyPr>
              <a:lstStyle/>
              <a:p>
                <a:r>
                  <a:rPr lang="zh-CN" altLang="en-US" dirty="0"/>
                  <a:t>损失函数（</a:t>
                </a:r>
                <a:r>
                  <a:rPr lang="en-US" altLang="zh-CN" dirty="0"/>
                  <a:t>Loss Function</a:t>
                </a:r>
                <a:r>
                  <a:rPr lang="zh-CN" altLang="en-US" dirty="0"/>
                  <a:t>）：一个用于量化模型表现的函数。</a:t>
                </a:r>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e>
                          </m:d>
                        </m:e>
                      </m:d>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023691" y="2240701"/>
                <a:ext cx="6949441" cy="958980"/>
              </a:xfrm>
              <a:prstGeom prst="rect">
                <a:avLst/>
              </a:prstGeom>
              <a:blipFill>
                <a:blip r:embed="rId3"/>
                <a:stretch>
                  <a:fillRect l="-789" t="-3822" b="-12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929738" y="1067471"/>
                <a:ext cx="7628708" cy="1148199"/>
              </a:xfrm>
              <a:prstGeom prst="rect">
                <a:avLst/>
              </a:prstGeom>
              <a:noFill/>
            </p:spPr>
            <p:txBody>
              <a:bodyPr wrap="square" rtlCol="0">
                <a:spAutoFit/>
              </a:bodyPr>
              <a:lstStyle/>
              <a:p>
                <a:r>
                  <a:rPr lang="zh-CN" altLang="en-US" dirty="0"/>
                  <a:t>单个树容易产生过拟合问题，故在这里我们的模型是多个树的加权组合。</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𝑚</m:t>
                                      </m:r>
                                    </m:sub>
                                  </m:sSub>
                                </m:e>
                              </m:d>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𝑀</m:t>
                              </m:r>
                            </m:sup>
                          </m:sSubSup>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𝑀</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e>
                      </m:nary>
                    </m:oMath>
                  </m:oMathPara>
                </a14:m>
                <a:endParaRPr lang="en-US" altLang="zh-CN" dirty="0"/>
              </a:p>
            </p:txBody>
          </p:sp>
        </mc:Choice>
        <mc:Fallback xmlns="">
          <p:sp>
            <p:nvSpPr>
              <p:cNvPr id="10" name="文本框 9"/>
              <p:cNvSpPr txBox="1">
                <a:spLocks noRot="1" noChangeAspect="1" noMove="1" noResize="1" noEditPoints="1" noAdjustHandles="1" noChangeArrowheads="1" noChangeShapeType="1" noTextEdit="1"/>
              </p:cNvSpPr>
              <p:nvPr/>
            </p:nvSpPr>
            <p:spPr>
              <a:xfrm>
                <a:off x="929738" y="1067471"/>
                <a:ext cx="7628708" cy="1148199"/>
              </a:xfrm>
              <a:prstGeom prst="rect">
                <a:avLst/>
              </a:prstGeom>
              <a:blipFill>
                <a:blip r:embed="rId4"/>
                <a:stretch>
                  <a:fillRect l="-719" t="-2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1023691" y="3307642"/>
                <a:ext cx="6949441" cy="1178849"/>
              </a:xfrm>
              <a:prstGeom prst="rect">
                <a:avLst/>
              </a:prstGeom>
              <a:noFill/>
            </p:spPr>
            <p:txBody>
              <a:bodyPr wrap="square" rtlCol="0">
                <a:spAutoFit/>
              </a:bodyPr>
              <a:lstStyle/>
              <a:p>
                <a:r>
                  <a:rPr lang="zh-CN" altLang="en-US" dirty="0"/>
                  <a:t>要得到最优模型，就要得到使损失函数最小的参数。</a:t>
                </a:r>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𝑚</m:t>
                                  </m:r>
                                </m:sub>
                              </m:sSub>
                            </m:e>
                          </m:d>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𝑀</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𝑎𝑟𝑔𝑚𝑖𝑛</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r>
                            <a:rPr lang="en-US" altLang="zh-CN" b="0" i="1" smtClean="0">
                              <a:latin typeface="Cambria Math" panose="02040503050406030204" pitchFamily="18" charset="0"/>
                            </a:rPr>
                            <m:t> </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e>
                      </m:nary>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𝑚</m:t>
                              </m:r>
                            </m:sub>
                          </m:sSub>
                          <m:r>
                            <a:rPr lang="en-US" altLang="zh-CN" i="1">
                              <a:latin typeface="Cambria Math" panose="02040503050406030204" pitchFamily="18" charset="0"/>
                            </a:rPr>
                            <m:t>h</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𝑚</m:t>
                              </m:r>
                            </m:sub>
                          </m:sSub>
                          <m:r>
                            <a:rPr lang="en-US" altLang="zh-CN" i="1">
                              <a:latin typeface="Cambria Math" panose="02040503050406030204" pitchFamily="18" charset="0"/>
                            </a:rPr>
                            <m:t>)</m:t>
                          </m:r>
                          <m:r>
                            <a:rPr lang="en-US" altLang="zh-CN" b="0" i="1" smtClean="0">
                              <a:latin typeface="Cambria Math" panose="02040503050406030204" pitchFamily="18" charset="0"/>
                            </a:rPr>
                            <m:t>)</m:t>
                          </m:r>
                        </m:e>
                      </m:nary>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023691" y="3307642"/>
                <a:ext cx="6949441" cy="1178849"/>
              </a:xfrm>
              <a:prstGeom prst="rect">
                <a:avLst/>
              </a:prstGeom>
              <a:blipFill>
                <a:blip r:embed="rId5"/>
                <a:stretch>
                  <a:fillRect l="-789" t="-31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929738" y="4374583"/>
                <a:ext cx="6949441" cy="2481192"/>
              </a:xfrm>
              <a:prstGeom prst="rect">
                <a:avLst/>
              </a:prstGeom>
              <a:noFill/>
            </p:spPr>
            <p:txBody>
              <a:bodyPr wrap="square" rtlCol="0">
                <a:spAutoFit/>
              </a:bodyPr>
              <a:lstStyle/>
              <a:p>
                <a:r>
                  <a:rPr lang="zh-CN" altLang="en-US" dirty="0"/>
                  <a:t>通过迭代，每次模型的参数都基于上一个模型的损失函数下降最快的方向，可以通过最小二乘法解出。</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𝑎𝑟𝑔𝑚𝑖𝑛</m:t>
                      </m:r>
                      <m:nary>
                        <m:naryPr>
                          <m:chr m:val="∑"/>
                          <m:ctrlPr>
                            <a:rPr lang="en-US" altLang="zh-CN" i="1">
                              <a:latin typeface="Cambria Math" panose="02040503050406030204" pitchFamily="18" charset="0"/>
                            </a:rPr>
                          </m:ctrlPr>
                        </m:naryPr>
                        <m:sub>
                          <m:r>
                            <a:rPr lang="en-US" altLang="zh-CN" b="0" i="1" smtClean="0">
                              <a:latin typeface="Cambria Math" panose="02040503050406030204" pitchFamily="18" charset="0"/>
                            </a:rPr>
                            <m:t>𝑖</m:t>
                          </m:r>
                          <m:r>
                            <a:rPr lang="en-US" altLang="zh-CN" i="1">
                              <a:latin typeface="Cambria Math" panose="02040503050406030204" pitchFamily="18" charset="0"/>
                            </a:rPr>
                            <m:t>=1</m:t>
                          </m:r>
                        </m:sub>
                        <m:sup>
                          <m:r>
                            <a:rPr lang="en-US" altLang="zh-CN" b="0" i="1" smtClean="0">
                              <a:latin typeface="Cambria Math" panose="02040503050406030204" pitchFamily="18" charset="0"/>
                            </a:rPr>
                            <m:t>𝑁</m:t>
                          </m:r>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𝑚</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𝛽</m:t>
                          </m:r>
                          <m:r>
                            <a:rPr lang="en-US" altLang="zh-CN" i="1">
                              <a:latin typeface="Cambria Math" panose="02040503050406030204" pitchFamily="18" charset="0"/>
                            </a:rPr>
                            <m:t>h</m:t>
                          </m:r>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b="0" i="1" smtClean="0">
                                      <a:latin typeface="Cambria Math" panose="02040503050406030204" pitchFamily="18" charset="0"/>
                                    </a:rPr>
                                    <m:t>𝛼</m:t>
                                  </m:r>
                                </m:e>
                              </m:d>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nary>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i="1">
                              <a:latin typeface="Cambria Math" panose="02040503050406030204" pitchFamily="18" charset="0"/>
                            </a:rPr>
                            <m:t>𝑚</m:t>
                          </m:r>
                        </m:sub>
                      </m:sSub>
                      <m:r>
                        <a:rPr lang="en-US" altLang="zh-CN" i="1">
                          <a:latin typeface="Cambria Math" panose="02040503050406030204" pitchFamily="18" charset="0"/>
                        </a:rPr>
                        <m:t>=</m:t>
                      </m:r>
                      <m:r>
                        <a:rPr lang="en-US" altLang="zh-CN" i="1">
                          <a:latin typeface="Cambria Math" panose="02040503050406030204" pitchFamily="18" charset="0"/>
                        </a:rPr>
                        <m:t>𝑎𝑟𝑔𝑚𝑖𝑛</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r>
                            <a:rPr lang="en-US" altLang="zh-CN" b="0" i="1" smtClean="0">
                              <a:latin typeface="Cambria Math" panose="02040503050406030204" pitchFamily="18" charset="0"/>
                            </a:rPr>
                            <m:t>𝐿</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i="1">
                              <a:latin typeface="Cambria Math" panose="02040503050406030204" pitchFamily="18" charset="0"/>
                            </a:rPr>
                            <m:t>𝛽</m:t>
                          </m:r>
                          <m:r>
                            <a:rPr lang="en-US" altLang="zh-CN" i="1">
                              <a:latin typeface="Cambria Math" panose="02040503050406030204" pitchFamily="18" charset="0"/>
                            </a:rPr>
                            <m:t>h</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𝛼</m:t>
                                      </m:r>
                                    </m:e>
                                    <m:sub>
                                      <m:r>
                                        <a:rPr lang="en-US" altLang="zh-CN" b="0" i="1" smtClean="0">
                                          <a:latin typeface="Cambria Math" panose="02040503050406030204" pitchFamily="18" charset="0"/>
                                        </a:rPr>
                                        <m:t>𝑚</m:t>
                                      </m:r>
                                    </m:sub>
                                  </m:sSub>
                                </m:e>
                              </m:d>
                              <m:r>
                                <a:rPr lang="en-US" altLang="zh-CN" b="0" i="1" smtClean="0">
                                  <a:latin typeface="Cambria Math" panose="02040503050406030204" pitchFamily="18" charset="0"/>
                                </a:rPr>
                                <m:t>)</m:t>
                              </m:r>
                            </m:e>
                            <m:sup/>
                          </m:sSup>
                        </m:e>
                      </m:nary>
                    </m:oMath>
                  </m:oMathPara>
                </a14:m>
                <a:endParaRPr lang="en-US" altLang="zh-CN" dirty="0"/>
              </a:p>
              <a:p>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929738" y="4374583"/>
                <a:ext cx="6949441" cy="2481192"/>
              </a:xfrm>
              <a:prstGeom prst="rect">
                <a:avLst/>
              </a:prstGeom>
              <a:blipFill>
                <a:blip r:embed="rId6"/>
                <a:stretch>
                  <a:fillRect l="-789" t="-1474"/>
                </a:stretch>
              </a:blipFill>
            </p:spPr>
            <p:txBody>
              <a:bodyPr/>
              <a:lstStyle/>
              <a:p>
                <a:r>
                  <a:rPr lang="zh-CN" altLang="en-US">
                    <a:noFill/>
                  </a:rPr>
                  <a:t> </a:t>
                </a:r>
              </a:p>
            </p:txBody>
          </p:sp>
        </mc:Fallback>
      </mc:AlternateContent>
      <p:pic>
        <p:nvPicPr>
          <p:cNvPr id="20" name="图片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08645" y="1557219"/>
            <a:ext cx="3333750" cy="3657600"/>
          </a:xfrm>
          <a:prstGeom prst="rect">
            <a:avLst/>
          </a:prstGeom>
        </p:spPr>
      </p:pic>
      <p:sp>
        <p:nvSpPr>
          <p:cNvPr id="21" name="文本框 20"/>
          <p:cNvSpPr txBox="1"/>
          <p:nvPr/>
        </p:nvSpPr>
        <p:spPr>
          <a:xfrm>
            <a:off x="8680366" y="5195787"/>
            <a:ext cx="2640777" cy="307777"/>
          </a:xfrm>
          <a:prstGeom prst="rect">
            <a:avLst/>
          </a:prstGeom>
          <a:noFill/>
        </p:spPr>
        <p:txBody>
          <a:bodyPr wrap="square" rtlCol="0">
            <a:spAutoFit/>
          </a:bodyPr>
          <a:lstStyle/>
          <a:p>
            <a:r>
              <a:rPr lang="zh-CN" altLang="en-US" sz="1400" dirty="0"/>
              <a:t>梯度下降求最优参数的过程</a:t>
            </a:r>
          </a:p>
        </p:txBody>
      </p:sp>
      <p:sp>
        <p:nvSpPr>
          <p:cNvPr id="12" name="五边形 8">
            <a:extLst>
              <a:ext uri="{FF2B5EF4-FFF2-40B4-BE49-F238E27FC236}">
                <a16:creationId xmlns:a16="http://schemas.microsoft.com/office/drawing/2014/main" id="{9759A9AD-4721-4DB8-8070-CAF3914CB81B}"/>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技术层</a:t>
            </a:r>
          </a:p>
        </p:txBody>
      </p:sp>
      <p:sp>
        <p:nvSpPr>
          <p:cNvPr id="14" name="燕尾形 9">
            <a:extLst>
              <a:ext uri="{FF2B5EF4-FFF2-40B4-BE49-F238E27FC236}">
                <a16:creationId xmlns:a16="http://schemas.microsoft.com/office/drawing/2014/main" id="{434B8AA5-32EE-4CD8-8114-ACA900E78630}"/>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extLst>
      <p:ext uri="{BB962C8B-B14F-4D97-AF65-F5344CB8AC3E}">
        <p14:creationId xmlns:p14="http://schemas.microsoft.com/office/powerpoint/2010/main" val="1757337717"/>
      </p:ext>
    </p:extLst>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54583" y="423037"/>
            <a:ext cx="3082834" cy="523220"/>
          </a:xfrm>
          <a:prstGeom prst="rect">
            <a:avLst/>
          </a:prstGeom>
          <a:noFill/>
        </p:spPr>
        <p:txBody>
          <a:bodyPr wrap="square" rtlCol="0">
            <a:spAutoFit/>
          </a:bodyPr>
          <a:lstStyle/>
          <a:p>
            <a:r>
              <a:rPr lang="en-US" altLang="zh-CN" sz="2800" dirty="0">
                <a:solidFill>
                  <a:schemeClr val="accent4">
                    <a:lumMod val="50000"/>
                  </a:schemeClr>
                </a:solidFill>
                <a:latin typeface="Rockwell" panose="02060603020205020403" pitchFamily="18" charset="0"/>
              </a:rPr>
              <a:t>CNN</a:t>
            </a:r>
            <a:endParaRPr lang="zh-CN" altLang="en-US" sz="2800" dirty="0">
              <a:solidFill>
                <a:schemeClr val="accent4">
                  <a:lumMod val="50000"/>
                </a:schemeClr>
              </a:solidFill>
              <a:latin typeface="Rockwell" panose="02060603020205020403" pitchFamily="18" charset="0"/>
            </a:endParaRPr>
          </a:p>
        </p:txBody>
      </p:sp>
      <p:sp>
        <p:nvSpPr>
          <p:cNvPr id="2" name="文本框 1"/>
          <p:cNvSpPr txBox="1"/>
          <p:nvPr/>
        </p:nvSpPr>
        <p:spPr>
          <a:xfrm>
            <a:off x="827314" y="1254034"/>
            <a:ext cx="10241280" cy="923330"/>
          </a:xfrm>
          <a:prstGeom prst="rect">
            <a:avLst/>
          </a:prstGeom>
          <a:noFill/>
        </p:spPr>
        <p:txBody>
          <a:bodyPr wrap="square" rtlCol="0">
            <a:spAutoFit/>
          </a:bodyPr>
          <a:lstStyle/>
          <a:p>
            <a:r>
              <a:rPr lang="zh-CN" altLang="en-US" dirty="0"/>
              <a:t>上个世纪科学家发现了视神经具有叠加能力，高层的复杂图案可以由底层的线条逐渐叠加组成，而卷积操作可以很好地反应视神经的计算处理过程，因此卷积神经网络算法作为一种高效的图像识别算法而发展起来。卷积神经网络是为识别二维形状而特殊设计的一个多层感知器。</a:t>
            </a:r>
          </a:p>
        </p:txBody>
      </p:sp>
      <p:pic>
        <p:nvPicPr>
          <p:cNvPr id="14" name="图片 13"/>
          <p:cNvPicPr>
            <a:picLocks noChangeAspect="1"/>
          </p:cNvPicPr>
          <p:nvPr/>
        </p:nvPicPr>
        <p:blipFill>
          <a:blip r:embed="rId3"/>
          <a:stretch>
            <a:fillRect/>
          </a:stretch>
        </p:blipFill>
        <p:spPr>
          <a:xfrm>
            <a:off x="3170750" y="2626637"/>
            <a:ext cx="4266370" cy="3473890"/>
          </a:xfrm>
          <a:prstGeom prst="rect">
            <a:avLst/>
          </a:prstGeom>
        </p:spPr>
      </p:pic>
      <p:sp>
        <p:nvSpPr>
          <p:cNvPr id="15" name="文本框 14"/>
          <p:cNvSpPr txBox="1"/>
          <p:nvPr/>
        </p:nvSpPr>
        <p:spPr>
          <a:xfrm>
            <a:off x="4345577" y="6100527"/>
            <a:ext cx="2725783" cy="307777"/>
          </a:xfrm>
          <a:prstGeom prst="rect">
            <a:avLst/>
          </a:prstGeom>
          <a:noFill/>
        </p:spPr>
        <p:txBody>
          <a:bodyPr wrap="square" rtlCol="0">
            <a:spAutoFit/>
          </a:bodyPr>
          <a:lstStyle/>
          <a:p>
            <a:r>
              <a:rPr lang="zh-CN" altLang="en-US" sz="1400" dirty="0"/>
              <a:t>视觉神经分层提取特征</a:t>
            </a:r>
          </a:p>
        </p:txBody>
      </p:sp>
      <p:sp>
        <p:nvSpPr>
          <p:cNvPr id="8" name="五边形 8">
            <a:extLst>
              <a:ext uri="{FF2B5EF4-FFF2-40B4-BE49-F238E27FC236}">
                <a16:creationId xmlns:a16="http://schemas.microsoft.com/office/drawing/2014/main" id="{3B7C6F55-CE27-4F16-85AF-68E39B39467C}"/>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技术层</a:t>
            </a:r>
          </a:p>
        </p:txBody>
      </p:sp>
      <p:sp>
        <p:nvSpPr>
          <p:cNvPr id="9" name="燕尾形 9">
            <a:extLst>
              <a:ext uri="{FF2B5EF4-FFF2-40B4-BE49-F238E27FC236}">
                <a16:creationId xmlns:a16="http://schemas.microsoft.com/office/drawing/2014/main" id="{7BDF4003-0904-4891-9C0F-8C7BEB803CE9}"/>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extLst>
      <p:ext uri="{BB962C8B-B14F-4D97-AF65-F5344CB8AC3E}">
        <p14:creationId xmlns:p14="http://schemas.microsoft.com/office/powerpoint/2010/main" val="3748858097"/>
      </p:ext>
    </p:extLst>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左大括号 3"/>
          <p:cNvSpPr/>
          <p:nvPr/>
        </p:nvSpPr>
        <p:spPr>
          <a:xfrm>
            <a:off x="3352800" y="1201744"/>
            <a:ext cx="348343" cy="12540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0"/>
              <a:effectLst>
                <a:outerShdw blurRad="38100" dist="19050" dir="2700000" algn="tl" rotWithShape="0">
                  <a:schemeClr val="dk1">
                    <a:alpha val="40000"/>
                  </a:schemeClr>
                </a:outerShdw>
              </a:effectLst>
            </a:endParaRPr>
          </a:p>
        </p:txBody>
      </p:sp>
      <p:sp>
        <p:nvSpPr>
          <p:cNvPr id="5" name="文本框 4"/>
          <p:cNvSpPr txBox="1"/>
          <p:nvPr/>
        </p:nvSpPr>
        <p:spPr>
          <a:xfrm>
            <a:off x="2020389" y="1657334"/>
            <a:ext cx="1332411" cy="369332"/>
          </a:xfrm>
          <a:prstGeom prst="rect">
            <a:avLst/>
          </a:prstGeom>
          <a:noFill/>
        </p:spPr>
        <p:txBody>
          <a:bodyPr wrap="square" rtlCol="0">
            <a:spAutoFit/>
          </a:bodyPr>
          <a:lstStyle/>
          <a:p>
            <a:r>
              <a:rPr lang="zh-CN" altLang="en-US" b="1" dirty="0"/>
              <a:t>基本结构</a:t>
            </a:r>
          </a:p>
        </p:txBody>
      </p:sp>
      <p:sp>
        <p:nvSpPr>
          <p:cNvPr id="6" name="文本框 5"/>
          <p:cNvSpPr txBox="1"/>
          <p:nvPr/>
        </p:nvSpPr>
        <p:spPr>
          <a:xfrm>
            <a:off x="3818708" y="1011003"/>
            <a:ext cx="4349933" cy="646331"/>
          </a:xfrm>
          <a:prstGeom prst="rect">
            <a:avLst/>
          </a:prstGeom>
          <a:noFill/>
        </p:spPr>
        <p:txBody>
          <a:bodyPr wrap="square" rtlCol="0">
            <a:spAutoFit/>
          </a:bodyPr>
          <a:lstStyle/>
          <a:p>
            <a:r>
              <a:rPr lang="zh-CN" altLang="en-US" b="1" dirty="0"/>
              <a:t>特征提取层</a:t>
            </a:r>
            <a:r>
              <a:rPr lang="zh-CN" altLang="en-US" dirty="0"/>
              <a:t>：每个神经元的输入局部通过对前一层的局部区域卷积获得，提取特征。</a:t>
            </a:r>
          </a:p>
        </p:txBody>
      </p:sp>
      <p:sp>
        <p:nvSpPr>
          <p:cNvPr id="7" name="文本框 6"/>
          <p:cNvSpPr txBox="1"/>
          <p:nvPr/>
        </p:nvSpPr>
        <p:spPr>
          <a:xfrm>
            <a:off x="3818708" y="2140484"/>
            <a:ext cx="4471852" cy="646331"/>
          </a:xfrm>
          <a:prstGeom prst="rect">
            <a:avLst/>
          </a:prstGeom>
          <a:noFill/>
        </p:spPr>
        <p:txBody>
          <a:bodyPr wrap="square" rtlCol="0">
            <a:spAutoFit/>
          </a:bodyPr>
          <a:lstStyle/>
          <a:p>
            <a:r>
              <a:rPr lang="zh-CN" altLang="en-US" b="1" dirty="0"/>
              <a:t>映射层</a:t>
            </a:r>
            <a:r>
              <a:rPr lang="zh-CN" altLang="en-US" dirty="0"/>
              <a:t>：神经网络的每个计算层由多个特征映射组成，每个特征映射是一个平面。</a:t>
            </a:r>
          </a:p>
        </p:txBody>
      </p:sp>
      <p:pic>
        <p:nvPicPr>
          <p:cNvPr id="9" name="Picture 2" descr="https://images2015.cnblogs.com/blog/1093303/201704/1093303-20170430194254881-6644430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389" y="3021874"/>
            <a:ext cx="6909137" cy="333761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434282" y="6359492"/>
            <a:ext cx="2081349" cy="307777"/>
          </a:xfrm>
          <a:prstGeom prst="rect">
            <a:avLst/>
          </a:prstGeom>
          <a:noFill/>
        </p:spPr>
        <p:txBody>
          <a:bodyPr wrap="square" rtlCol="0">
            <a:spAutoFit/>
          </a:bodyPr>
          <a:lstStyle/>
          <a:p>
            <a:r>
              <a:rPr lang="zh-CN" altLang="en-US" sz="1400" dirty="0"/>
              <a:t>识别图片中的汽车</a:t>
            </a:r>
          </a:p>
        </p:txBody>
      </p:sp>
      <p:sp>
        <p:nvSpPr>
          <p:cNvPr id="10" name="五边形 8">
            <a:extLst>
              <a:ext uri="{FF2B5EF4-FFF2-40B4-BE49-F238E27FC236}">
                <a16:creationId xmlns:a16="http://schemas.microsoft.com/office/drawing/2014/main" id="{BD580710-BEED-43F4-AE9D-5B48BC0B0AE1}"/>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技术层</a:t>
            </a:r>
          </a:p>
        </p:txBody>
      </p:sp>
      <p:sp>
        <p:nvSpPr>
          <p:cNvPr id="11" name="燕尾形 9">
            <a:extLst>
              <a:ext uri="{FF2B5EF4-FFF2-40B4-BE49-F238E27FC236}">
                <a16:creationId xmlns:a16="http://schemas.microsoft.com/office/drawing/2014/main" id="{6DF815AF-0D67-4F64-B102-638C69DD27E8}"/>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文本框 12">
            <a:extLst>
              <a:ext uri="{FF2B5EF4-FFF2-40B4-BE49-F238E27FC236}">
                <a16:creationId xmlns:a16="http://schemas.microsoft.com/office/drawing/2014/main" id="{C7973BC0-03AD-4C95-9D9D-FDDA980C3B22}"/>
              </a:ext>
            </a:extLst>
          </p:cNvPr>
          <p:cNvSpPr txBox="1"/>
          <p:nvPr/>
        </p:nvSpPr>
        <p:spPr>
          <a:xfrm>
            <a:off x="4554583" y="423037"/>
            <a:ext cx="3082834" cy="523220"/>
          </a:xfrm>
          <a:prstGeom prst="rect">
            <a:avLst/>
          </a:prstGeom>
          <a:noFill/>
        </p:spPr>
        <p:txBody>
          <a:bodyPr wrap="square" rtlCol="0">
            <a:spAutoFit/>
          </a:bodyPr>
          <a:lstStyle/>
          <a:p>
            <a:r>
              <a:rPr lang="en-US" altLang="zh-CN" sz="2800" dirty="0">
                <a:solidFill>
                  <a:schemeClr val="accent4">
                    <a:lumMod val="50000"/>
                  </a:schemeClr>
                </a:solidFill>
                <a:latin typeface="Rockwell" panose="02060603020205020403" pitchFamily="18" charset="0"/>
              </a:rPr>
              <a:t>CNN</a:t>
            </a:r>
            <a:endParaRPr lang="zh-CN" altLang="en-US" sz="2800" dirty="0">
              <a:solidFill>
                <a:schemeClr val="accent4">
                  <a:lumMod val="50000"/>
                </a:schemeClr>
              </a:solidFill>
              <a:latin typeface="Rockwell" panose="02060603020205020403" pitchFamily="18" charset="0"/>
            </a:endParaRPr>
          </a:p>
        </p:txBody>
      </p:sp>
    </p:spTree>
    <p:extLst>
      <p:ext uri="{BB962C8B-B14F-4D97-AF65-F5344CB8AC3E}">
        <p14:creationId xmlns:p14="http://schemas.microsoft.com/office/powerpoint/2010/main" val="3699116643"/>
      </p:ext>
    </p:extLst>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949234" y="2843451"/>
            <a:ext cx="3819990" cy="3916495"/>
          </a:xfrm>
          <a:prstGeom prst="rect">
            <a:avLst/>
          </a:prstGeom>
        </p:spPr>
      </p:pic>
      <p:pic>
        <p:nvPicPr>
          <p:cNvPr id="8" name="图片 7"/>
          <p:cNvPicPr>
            <a:picLocks noChangeAspect="1"/>
          </p:cNvPicPr>
          <p:nvPr/>
        </p:nvPicPr>
        <p:blipFill>
          <a:blip r:embed="rId4"/>
          <a:stretch>
            <a:fillRect/>
          </a:stretch>
        </p:blipFill>
        <p:spPr>
          <a:xfrm>
            <a:off x="5994400" y="3106321"/>
            <a:ext cx="4251455" cy="2947144"/>
          </a:xfrm>
          <a:prstGeom prst="rect">
            <a:avLst/>
          </a:prstGeom>
        </p:spPr>
      </p:pic>
      <p:sp>
        <p:nvSpPr>
          <p:cNvPr id="9" name="文本框 8"/>
          <p:cNvSpPr txBox="1"/>
          <p:nvPr/>
        </p:nvSpPr>
        <p:spPr>
          <a:xfrm>
            <a:off x="949234" y="1107488"/>
            <a:ext cx="9457508" cy="646331"/>
          </a:xfrm>
          <a:prstGeom prst="rect">
            <a:avLst/>
          </a:prstGeom>
          <a:noFill/>
        </p:spPr>
        <p:txBody>
          <a:bodyPr wrap="square" rtlCol="0">
            <a:spAutoFit/>
          </a:bodyPr>
          <a:lstStyle/>
          <a:p>
            <a:r>
              <a:rPr lang="zh-CN" altLang="en-US" dirty="0"/>
              <a:t>通过分布式控制把行为规则简单的机器人单体组合起来，利用内部通信保持相互之间的合作，最终表现出复杂的智能行为。这里我们详细介绍包裹分拣机器人群组智能的相关技术。</a:t>
            </a:r>
          </a:p>
        </p:txBody>
      </p:sp>
      <p:sp>
        <p:nvSpPr>
          <p:cNvPr id="11" name="文本框 10"/>
          <p:cNvSpPr txBox="1"/>
          <p:nvPr/>
        </p:nvSpPr>
        <p:spPr>
          <a:xfrm>
            <a:off x="4452983" y="454777"/>
            <a:ext cx="3082834" cy="523220"/>
          </a:xfrm>
          <a:prstGeom prst="rect">
            <a:avLst/>
          </a:prstGeom>
          <a:noFill/>
        </p:spPr>
        <p:txBody>
          <a:bodyPr wrap="square" rtlCol="0">
            <a:spAutoFit/>
          </a:bodyPr>
          <a:lstStyle/>
          <a:p>
            <a:r>
              <a:rPr lang="zh-CN" altLang="en-US" sz="2800" dirty="0">
                <a:solidFill>
                  <a:schemeClr val="accent4">
                    <a:lumMod val="50000"/>
                  </a:schemeClr>
                </a:solidFill>
                <a:latin typeface="Rockwell" panose="02060603020205020403" pitchFamily="18" charset="0"/>
              </a:rPr>
              <a:t>群组智能</a:t>
            </a:r>
          </a:p>
        </p:txBody>
      </p:sp>
      <p:sp>
        <p:nvSpPr>
          <p:cNvPr id="2" name="文本框 1"/>
          <p:cNvSpPr txBox="1"/>
          <p:nvPr/>
        </p:nvSpPr>
        <p:spPr>
          <a:xfrm>
            <a:off x="949234" y="1882739"/>
            <a:ext cx="4142719" cy="923330"/>
          </a:xfrm>
          <a:prstGeom prst="rect">
            <a:avLst/>
          </a:prstGeom>
          <a:noFill/>
        </p:spPr>
        <p:txBody>
          <a:bodyPr wrap="square" rtlCol="0">
            <a:spAutoFit/>
          </a:bodyPr>
          <a:lstStyle/>
          <a:p>
            <a:r>
              <a:rPr lang="zh-CN" altLang="en-US" dirty="0"/>
              <a:t>空间模型：首先建立物流分拣中心空间模型，如图所示，由进件口、出件口、补给区和栅格化单行道组成。</a:t>
            </a:r>
          </a:p>
        </p:txBody>
      </p:sp>
      <p:sp>
        <p:nvSpPr>
          <p:cNvPr id="17" name="文本框 16"/>
          <p:cNvSpPr txBox="1"/>
          <p:nvPr/>
        </p:nvSpPr>
        <p:spPr>
          <a:xfrm>
            <a:off x="6194612" y="1874247"/>
            <a:ext cx="4212130" cy="923330"/>
          </a:xfrm>
          <a:prstGeom prst="rect">
            <a:avLst/>
          </a:prstGeom>
          <a:noFill/>
        </p:spPr>
        <p:txBody>
          <a:bodyPr wrap="square" rtlCol="0">
            <a:spAutoFit/>
          </a:bodyPr>
          <a:lstStyle/>
          <a:p>
            <a:r>
              <a:rPr lang="zh-CN" altLang="en-US" dirty="0"/>
              <a:t>任务形式：进件口取件，然后通过单行道运送至目标出件口位置，用托盘把货物翻进出件口。</a:t>
            </a:r>
          </a:p>
        </p:txBody>
      </p:sp>
      <p:sp>
        <p:nvSpPr>
          <p:cNvPr id="10" name="五边形 8">
            <a:extLst>
              <a:ext uri="{FF2B5EF4-FFF2-40B4-BE49-F238E27FC236}">
                <a16:creationId xmlns:a16="http://schemas.microsoft.com/office/drawing/2014/main" id="{8C5A0586-ABDC-4A46-89BE-2004994066B4}"/>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技术层</a:t>
            </a:r>
          </a:p>
        </p:txBody>
      </p:sp>
      <p:sp>
        <p:nvSpPr>
          <p:cNvPr id="12" name="燕尾形 9">
            <a:extLst>
              <a:ext uri="{FF2B5EF4-FFF2-40B4-BE49-F238E27FC236}">
                <a16:creationId xmlns:a16="http://schemas.microsoft.com/office/drawing/2014/main" id="{D5A262A1-490E-4039-AC78-9A7937395326}"/>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extLst>
      <p:ext uri="{BB962C8B-B14F-4D97-AF65-F5344CB8AC3E}">
        <p14:creationId xmlns:p14="http://schemas.microsoft.com/office/powerpoint/2010/main" val="2017034781"/>
      </p:ext>
    </p:extLst>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7046257" y="1220728"/>
            <a:ext cx="3779781" cy="4781995"/>
          </a:xfrm>
          <a:prstGeom prst="rect">
            <a:avLst/>
          </a:prstGeom>
        </p:spPr>
      </p:pic>
      <mc:AlternateContent xmlns:mc="http://schemas.openxmlformats.org/markup-compatibility/2006" xmlns:a14="http://schemas.microsoft.com/office/drawing/2010/main">
        <mc:Choice Requires="a14">
          <p:sp>
            <p:nvSpPr>
              <p:cNvPr id="6" name="文本框 5"/>
              <p:cNvSpPr txBox="1"/>
              <p:nvPr/>
            </p:nvSpPr>
            <p:spPr>
              <a:xfrm>
                <a:off x="842682" y="1550894"/>
                <a:ext cx="5405718" cy="2157322"/>
              </a:xfrm>
              <a:prstGeom prst="rect">
                <a:avLst/>
              </a:prstGeom>
              <a:noFill/>
            </p:spPr>
            <p:txBody>
              <a:bodyPr wrap="square" rtlCol="0">
                <a:spAutoFit/>
              </a:bodyPr>
              <a:lstStyle/>
              <a:p>
                <a:r>
                  <a:rPr lang="zh-CN" altLang="en-US" dirty="0"/>
                  <a:t>路径规划方案采用</a:t>
                </a:r>
                <a:r>
                  <a:rPr lang="en-US" altLang="zh-CN" dirty="0"/>
                  <a:t>A</a:t>
                </a:r>
                <a:r>
                  <a:rPr lang="zh-CN" altLang="en-US" dirty="0"/>
                  <a:t>*算法。Ａ*算法是一种启发式搜索算法，实现简单、搜索效率高，且能够保证找到最佳路径。</a:t>
                </a:r>
                <a:endParaRPr lang="en-US" altLang="zh-CN" dirty="0"/>
              </a:p>
              <a:p>
                <a:endParaRPr lang="en-US" altLang="zh-CN" dirty="0"/>
              </a:p>
              <a:p>
                <a:r>
                  <a:rPr lang="zh-CN" altLang="en-US" dirty="0"/>
                  <a:t>建立智能调度的代价函数</a:t>
                </a:r>
                <a:r>
                  <a:rPr lang="en-US" altLang="zh-CN" sz="1400" dirty="0"/>
                  <a:t>[1]</a:t>
                </a:r>
                <a:r>
                  <a:rPr lang="zh-CN" altLang="en-US" dirty="0"/>
                  <a:t>：</a:t>
                </a:r>
                <a:endParaRPr lang="en-US" altLang="zh-CN" dirty="0"/>
              </a:p>
              <a:p>
                <a:endParaRPr lang="zh-CN" altLang="en-US"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𝑔</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𝜔</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𝑛</m:t>
                              </m:r>
                            </m:sub>
                          </m:sSub>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𝑛</m:t>
                          </m:r>
                        </m:sub>
                      </m:sSub>
                    </m:oMath>
                  </m:oMathPara>
                </a14:m>
                <a:endParaRPr lang="zh-CN" altLang="en-US" sz="2400" dirty="0"/>
              </a:p>
            </p:txBody>
          </p:sp>
        </mc:Choice>
        <mc:Fallback xmlns="">
          <p:sp>
            <p:nvSpPr>
              <p:cNvPr id="6" name="文本框 5"/>
              <p:cNvSpPr txBox="1">
                <a:spLocks noRot="1" noChangeAspect="1" noMove="1" noResize="1" noEditPoints="1" noAdjustHandles="1" noChangeArrowheads="1" noChangeShapeType="1" noTextEdit="1"/>
              </p:cNvSpPr>
              <p:nvPr/>
            </p:nvSpPr>
            <p:spPr>
              <a:xfrm>
                <a:off x="842682" y="1550894"/>
                <a:ext cx="5405718" cy="2157322"/>
              </a:xfrm>
              <a:prstGeom prst="rect">
                <a:avLst/>
              </a:prstGeom>
              <a:blipFill>
                <a:blip r:embed="rId3"/>
                <a:stretch>
                  <a:fillRect l="-902" t="-1412" b="-1977"/>
                </a:stretch>
              </a:blipFill>
            </p:spPr>
            <p:txBody>
              <a:bodyPr/>
              <a:lstStyle/>
              <a:p>
                <a:r>
                  <a:rPr lang="zh-CN" altLang="en-US">
                    <a:noFill/>
                  </a:rPr>
                  <a:t> </a:t>
                </a:r>
              </a:p>
            </p:txBody>
          </p:sp>
        </mc:Fallback>
      </mc:AlternateContent>
      <p:sp>
        <p:nvSpPr>
          <p:cNvPr id="9" name="文本框 8"/>
          <p:cNvSpPr txBox="1"/>
          <p:nvPr/>
        </p:nvSpPr>
        <p:spPr>
          <a:xfrm>
            <a:off x="1129553" y="3863927"/>
            <a:ext cx="4258235" cy="369332"/>
          </a:xfrm>
          <a:prstGeom prst="rect">
            <a:avLst/>
          </a:prstGeom>
          <a:noFill/>
        </p:spPr>
        <p:txBody>
          <a:bodyPr wrap="square" rtlCol="0">
            <a:spAutoFit/>
          </a:bodyPr>
          <a:lstStyle/>
          <a:p>
            <a:endParaRPr lang="zh-CN" altLang="en-US" dirty="0"/>
          </a:p>
        </p:txBody>
      </p:sp>
      <mc:AlternateContent xmlns:mc="http://schemas.openxmlformats.org/markup-compatibility/2006" xmlns:a14="http://schemas.microsoft.com/office/drawing/2010/main">
        <mc:Choice Requires="a14">
          <p:sp>
            <p:nvSpPr>
              <p:cNvPr id="11" name="文本框 10"/>
              <p:cNvSpPr txBox="1"/>
              <p:nvPr/>
            </p:nvSpPr>
            <p:spPr>
              <a:xfrm>
                <a:off x="1396189" y="3863927"/>
                <a:ext cx="4867835" cy="1099660"/>
              </a:xfrm>
              <a:prstGeom prst="rect">
                <a:avLst/>
              </a:prstGeom>
              <a:noFill/>
            </p:spPr>
            <p:txBody>
              <a:bodyPr wrap="square" rtlCol="0">
                <a:spAutoFit/>
              </a:bodyPr>
              <a:lstStyle/>
              <a:p>
                <a14:m>
                  <m:oMath xmlns:m="http://schemas.openxmlformats.org/officeDocument/2006/math">
                    <m:r>
                      <a:rPr lang="en-US" altLang="zh-CN" sz="1600" b="0" i="1" smtClean="0">
                        <a:latin typeface="Cambria Math" panose="02040503050406030204" pitchFamily="18" charset="0"/>
                      </a:rPr>
                      <m:t>𝜔</m:t>
                    </m:r>
                    <m:r>
                      <a:rPr lang="en-US" altLang="zh-CN" sz="1600" b="0" i="1" smtClean="0">
                        <a:latin typeface="Cambria Math" panose="02040503050406030204" pitchFamily="18" charset="0"/>
                      </a:rPr>
                      <m:t>  </m:t>
                    </m:r>
                  </m:oMath>
                </a14:m>
                <a:r>
                  <a:rPr lang="zh-CN" altLang="en-US" sz="1600" dirty="0"/>
                  <a:t> ：代表拥堵系数，设置</a:t>
                </a:r>
                <a14:m>
                  <m:oMath xmlns:m="http://schemas.openxmlformats.org/officeDocument/2006/math">
                    <m:r>
                      <a:rPr lang="en-US" altLang="zh-CN" sz="1600" b="0" i="0" smtClean="0">
                        <a:latin typeface="Cambria Math" panose="02040503050406030204" pitchFamily="18" charset="0"/>
                      </a:rPr>
                      <m:t> </m:t>
                    </m:r>
                    <m:r>
                      <a:rPr lang="en-US" altLang="zh-CN" sz="1600" i="1">
                        <a:latin typeface="Cambria Math" panose="02040503050406030204" pitchFamily="18" charset="0"/>
                      </a:rPr>
                      <m:t>𝜔</m:t>
                    </m:r>
                    <m:r>
                      <a:rPr lang="en-US" altLang="zh-CN" sz="1600" i="1">
                        <a:latin typeface="Cambria Math" panose="02040503050406030204" pitchFamily="18" charset="0"/>
                      </a:rPr>
                      <m:t> </m:t>
                    </m:r>
                  </m:oMath>
                </a14:m>
                <a:r>
                  <a:rPr lang="en-US" altLang="zh-CN" sz="1600" dirty="0"/>
                  <a:t>&gt;1</a:t>
                </a:r>
              </a:p>
              <a:p>
                <a14:m>
                  <m:oMath xmlns:m="http://schemas.openxmlformats.org/officeDocument/2006/math">
                    <m:sSub>
                      <m:sSubPr>
                        <m:ctrlPr>
                          <a:rPr lang="en-US" altLang="zh-CN" sz="1600" i="1" dirty="0">
                            <a:latin typeface="Cambria Math" panose="02040503050406030204" pitchFamily="18" charset="0"/>
                          </a:rPr>
                        </m:ctrlPr>
                      </m:sSubPr>
                      <m:e>
                        <m:r>
                          <m:rPr>
                            <m:sty m:val="p"/>
                          </m:rPr>
                          <a:rPr lang="en-US" altLang="zh-CN" sz="1600" i="1" dirty="0">
                            <a:latin typeface="Cambria Math" panose="02040503050406030204" pitchFamily="18" charset="0"/>
                          </a:rPr>
                          <m:t>f</m:t>
                        </m:r>
                      </m:e>
                      <m:sub>
                        <m:r>
                          <m:rPr>
                            <m:sty m:val="p"/>
                          </m:rPr>
                          <a:rPr lang="en-US" altLang="zh-CN" sz="1600" i="1" dirty="0">
                            <a:latin typeface="Cambria Math" panose="02040503050406030204" pitchFamily="18" charset="0"/>
                          </a:rPr>
                          <m:t>n</m:t>
                        </m:r>
                      </m:sub>
                    </m:sSub>
                  </m:oMath>
                </a14:m>
                <a:r>
                  <a:rPr lang="zh-CN" altLang="en-US" sz="1600" dirty="0"/>
                  <a:t>  ：当前路径下总距离代价</a:t>
                </a:r>
                <a:endParaRPr lang="en-US" altLang="zh-CN" sz="1600" dirty="0"/>
              </a:p>
              <a:p>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𝑛</m:t>
                            </m:r>
                          </m:sub>
                        </m:sSub>
                      </m:sub>
                    </m:sSub>
                    <m:r>
                      <a:rPr lang="en-US" altLang="zh-CN" sz="1600" i="1">
                        <a:latin typeface="Cambria Math" panose="02040503050406030204" pitchFamily="18" charset="0"/>
                      </a:rPr>
                      <m:t> </m:t>
                    </m:r>
                  </m:oMath>
                </a14:m>
                <a:r>
                  <a:rPr lang="zh-CN" altLang="en-US" sz="1600" dirty="0"/>
                  <a:t>：</a:t>
                </a:r>
                <a:r>
                  <a:rPr lang="en-US" altLang="zh-CN" sz="1600" dirty="0"/>
                  <a:t>n</a:t>
                </a:r>
                <a:r>
                  <a:rPr lang="zh-CN" altLang="en-US" sz="1600" dirty="0"/>
                  <a:t>进件口处排队的机器人数量</a:t>
                </a:r>
                <a:endParaRPr lang="en-US" altLang="zh-CN" sz="1600" dirty="0"/>
              </a:p>
              <a:p>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𝑛</m:t>
                        </m:r>
                      </m:sub>
                    </m:sSub>
                    <m:r>
                      <a:rPr lang="en-US" altLang="zh-CN" sz="1600" i="1">
                        <a:latin typeface="Cambria Math" panose="02040503050406030204" pitchFamily="18" charset="0"/>
                      </a:rPr>
                      <m:t> </m:t>
                    </m:r>
                  </m:oMath>
                </a14:m>
                <a:r>
                  <a:rPr lang="zh-CN" altLang="en-US" sz="1600" dirty="0"/>
                  <a:t> ：</a:t>
                </a:r>
                <a:r>
                  <a:rPr lang="en-US" altLang="zh-CN" sz="1600" dirty="0"/>
                  <a:t>n</a:t>
                </a:r>
                <a:r>
                  <a:rPr lang="zh-CN" altLang="en-US" sz="1600" dirty="0"/>
                  <a:t>进件口单次作业时间</a:t>
                </a:r>
              </a:p>
            </p:txBody>
          </p:sp>
        </mc:Choice>
        <mc:Fallback xmlns="">
          <p:sp>
            <p:nvSpPr>
              <p:cNvPr id="11" name="文本框 10"/>
              <p:cNvSpPr txBox="1">
                <a:spLocks noRot="1" noChangeAspect="1" noMove="1" noResize="1" noEditPoints="1" noAdjustHandles="1" noChangeArrowheads="1" noChangeShapeType="1" noTextEdit="1"/>
              </p:cNvSpPr>
              <p:nvPr/>
            </p:nvSpPr>
            <p:spPr>
              <a:xfrm>
                <a:off x="1396189" y="3863927"/>
                <a:ext cx="4867835" cy="1099660"/>
              </a:xfrm>
              <a:prstGeom prst="rect">
                <a:avLst/>
              </a:prstGeom>
              <a:blipFill>
                <a:blip r:embed="rId4"/>
                <a:stretch>
                  <a:fillRect t="-1667" b="-6667"/>
                </a:stretch>
              </a:blipFill>
            </p:spPr>
            <p:txBody>
              <a:bodyPr/>
              <a:lstStyle/>
              <a:p>
                <a:r>
                  <a:rPr lang="zh-CN" altLang="en-US">
                    <a:noFill/>
                  </a:rPr>
                  <a:t> </a:t>
                </a:r>
              </a:p>
            </p:txBody>
          </p:sp>
        </mc:Fallback>
      </mc:AlternateContent>
      <p:sp>
        <p:nvSpPr>
          <p:cNvPr id="12" name="文本框 11"/>
          <p:cNvSpPr txBox="1"/>
          <p:nvPr/>
        </p:nvSpPr>
        <p:spPr>
          <a:xfrm>
            <a:off x="842682" y="5391982"/>
            <a:ext cx="4921624" cy="646331"/>
          </a:xfrm>
          <a:prstGeom prst="rect">
            <a:avLst/>
          </a:prstGeom>
          <a:noFill/>
        </p:spPr>
        <p:txBody>
          <a:bodyPr wrap="square" rtlCol="0">
            <a:spAutoFit/>
          </a:bodyPr>
          <a:lstStyle/>
          <a:p>
            <a:r>
              <a:rPr lang="zh-CN" altLang="en-US" dirty="0"/>
              <a:t>根据评价函数，可使机器人在最短时间内重新领取任务，提高作业效率。</a:t>
            </a:r>
          </a:p>
        </p:txBody>
      </p:sp>
      <p:sp>
        <p:nvSpPr>
          <p:cNvPr id="13" name="文本框 12"/>
          <p:cNvSpPr txBox="1"/>
          <p:nvPr/>
        </p:nvSpPr>
        <p:spPr>
          <a:xfrm>
            <a:off x="7862047" y="6257836"/>
            <a:ext cx="4410635" cy="600164"/>
          </a:xfrm>
          <a:prstGeom prst="rect">
            <a:avLst/>
          </a:prstGeom>
          <a:noFill/>
        </p:spPr>
        <p:txBody>
          <a:bodyPr wrap="square" rtlCol="0">
            <a:spAutoFit/>
          </a:bodyPr>
          <a:lstStyle/>
          <a:p>
            <a:r>
              <a:rPr lang="zh-CN" altLang="en-US" sz="1100" dirty="0"/>
              <a:t>参考文献：</a:t>
            </a:r>
            <a:endParaRPr lang="en-US" altLang="zh-CN" sz="1100" dirty="0"/>
          </a:p>
          <a:p>
            <a:r>
              <a:rPr lang="en-US" altLang="zh-CN" sz="1100" dirty="0"/>
              <a:t>[1]《</a:t>
            </a:r>
            <a:r>
              <a:rPr lang="zh-CN" altLang="en-US" sz="1100" dirty="0"/>
              <a:t>快件分拣机器人群的路径规划及智能调度</a:t>
            </a:r>
            <a:r>
              <a:rPr lang="en-US" altLang="zh-CN" sz="1100" dirty="0"/>
              <a:t>》</a:t>
            </a:r>
            <a:r>
              <a:rPr lang="zh-CN" altLang="en-US" sz="1100" dirty="0"/>
              <a:t>，杨友良 </a:t>
            </a:r>
            <a:r>
              <a:rPr lang="en-US" altLang="zh-CN" sz="1100" dirty="0"/>
              <a:t>, </a:t>
            </a:r>
            <a:r>
              <a:rPr lang="zh-CN" altLang="en-US" sz="1100" dirty="0"/>
              <a:t>胡少辉 </a:t>
            </a:r>
            <a:r>
              <a:rPr lang="en-US" altLang="zh-CN" sz="1100" dirty="0"/>
              <a:t>, </a:t>
            </a:r>
            <a:r>
              <a:rPr lang="zh-CN" altLang="en-US" sz="1100" dirty="0"/>
              <a:t>赵丽宏 </a:t>
            </a:r>
            <a:r>
              <a:rPr lang="en-US" altLang="zh-CN" sz="1100" dirty="0"/>
              <a:t>- 《</a:t>
            </a:r>
            <a:r>
              <a:rPr lang="zh-CN" altLang="en-US" sz="1100" dirty="0"/>
              <a:t>华北理工大学学报</a:t>
            </a:r>
            <a:r>
              <a:rPr lang="en-US" altLang="zh-CN" sz="1100" dirty="0"/>
              <a:t>(</a:t>
            </a:r>
            <a:r>
              <a:rPr lang="zh-CN" altLang="en-US" sz="1100" dirty="0"/>
              <a:t>自然科学版</a:t>
            </a:r>
            <a:r>
              <a:rPr lang="en-US" altLang="zh-CN" sz="1100" dirty="0"/>
              <a:t>)》 - 2018</a:t>
            </a:r>
            <a:endParaRPr lang="zh-CN" altLang="en-US" sz="1100" dirty="0"/>
          </a:p>
        </p:txBody>
      </p:sp>
      <p:sp>
        <p:nvSpPr>
          <p:cNvPr id="10" name="五边形 8">
            <a:extLst>
              <a:ext uri="{FF2B5EF4-FFF2-40B4-BE49-F238E27FC236}">
                <a16:creationId xmlns:a16="http://schemas.microsoft.com/office/drawing/2014/main" id="{28344065-DBE8-49F5-A6EC-2F58B928AECF}"/>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技术层</a:t>
            </a:r>
          </a:p>
        </p:txBody>
      </p:sp>
      <p:sp>
        <p:nvSpPr>
          <p:cNvPr id="14" name="燕尾形 9">
            <a:extLst>
              <a:ext uri="{FF2B5EF4-FFF2-40B4-BE49-F238E27FC236}">
                <a16:creationId xmlns:a16="http://schemas.microsoft.com/office/drawing/2014/main" id="{70EBEDCD-9CE3-498D-997F-CD705BF47D6A}"/>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文本框 14">
            <a:extLst>
              <a:ext uri="{FF2B5EF4-FFF2-40B4-BE49-F238E27FC236}">
                <a16:creationId xmlns:a16="http://schemas.microsoft.com/office/drawing/2014/main" id="{41DE7D05-CDD3-4E2E-AB67-AA2812FE48C2}"/>
              </a:ext>
            </a:extLst>
          </p:cNvPr>
          <p:cNvSpPr txBox="1"/>
          <p:nvPr/>
        </p:nvSpPr>
        <p:spPr>
          <a:xfrm>
            <a:off x="4452983" y="454777"/>
            <a:ext cx="3082834" cy="523220"/>
          </a:xfrm>
          <a:prstGeom prst="rect">
            <a:avLst/>
          </a:prstGeom>
          <a:noFill/>
        </p:spPr>
        <p:txBody>
          <a:bodyPr wrap="square" rtlCol="0">
            <a:spAutoFit/>
          </a:bodyPr>
          <a:lstStyle/>
          <a:p>
            <a:r>
              <a:rPr lang="zh-CN" altLang="en-US" sz="2800" dirty="0">
                <a:solidFill>
                  <a:schemeClr val="accent4">
                    <a:lumMod val="50000"/>
                  </a:schemeClr>
                </a:solidFill>
                <a:latin typeface="Rockwell" panose="02060603020205020403" pitchFamily="18" charset="0"/>
              </a:rPr>
              <a:t>群组智能</a:t>
            </a:r>
          </a:p>
        </p:txBody>
      </p:sp>
    </p:spTree>
    <p:extLst>
      <p:ext uri="{BB962C8B-B14F-4D97-AF65-F5344CB8AC3E}">
        <p14:creationId xmlns:p14="http://schemas.microsoft.com/office/powerpoint/2010/main" val="1601892254"/>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54"/>
          <p:cNvGrpSpPr/>
          <p:nvPr>
            <p:custDataLst>
              <p:tags r:id="rId1"/>
            </p:custDataLst>
          </p:nvPr>
        </p:nvGrpSpPr>
        <p:grpSpPr>
          <a:xfrm>
            <a:off x="6317743" y="1035896"/>
            <a:ext cx="5529625" cy="5813138"/>
            <a:chOff x="6230840" y="1044862"/>
            <a:chExt cx="5529625" cy="5813138"/>
          </a:xfrm>
        </p:grpSpPr>
        <p:sp>
          <p:nvSpPr>
            <p:cNvPr id="29" name="Freeform: Shape 55"/>
            <p:cNvSpPr>
              <a:spLocks/>
            </p:cNvSpPr>
            <p:nvPr/>
          </p:nvSpPr>
          <p:spPr bwMode="auto">
            <a:xfrm>
              <a:off x="10947862" y="5008664"/>
              <a:ext cx="140513" cy="140513"/>
            </a:xfrm>
            <a:custGeom>
              <a:avLst/>
              <a:gdLst>
                <a:gd name="T0" fmla="*/ 72 w 86"/>
                <a:gd name="T1" fmla="*/ 86 h 86"/>
                <a:gd name="T2" fmla="*/ 0 w 86"/>
                <a:gd name="T3" fmla="*/ 18 h 86"/>
                <a:gd name="T4" fmla="*/ 18 w 86"/>
                <a:gd name="T5" fmla="*/ 0 h 86"/>
                <a:gd name="T6" fmla="*/ 86 w 86"/>
                <a:gd name="T7" fmla="*/ 72 h 86"/>
                <a:gd name="T8" fmla="*/ 72 w 86"/>
                <a:gd name="T9" fmla="*/ 86 h 86"/>
              </a:gdLst>
              <a:ahLst/>
              <a:cxnLst>
                <a:cxn ang="0">
                  <a:pos x="T0" y="T1"/>
                </a:cxn>
                <a:cxn ang="0">
                  <a:pos x="T2" y="T3"/>
                </a:cxn>
                <a:cxn ang="0">
                  <a:pos x="T4" y="T5"/>
                </a:cxn>
                <a:cxn ang="0">
                  <a:pos x="T6" y="T7"/>
                </a:cxn>
                <a:cxn ang="0">
                  <a:pos x="T8" y="T9"/>
                </a:cxn>
              </a:cxnLst>
              <a:rect l="0" t="0" r="r" b="b"/>
              <a:pathLst>
                <a:path w="86" h="86">
                  <a:moveTo>
                    <a:pt x="72" y="86"/>
                  </a:moveTo>
                  <a:lnTo>
                    <a:pt x="0" y="18"/>
                  </a:lnTo>
                  <a:lnTo>
                    <a:pt x="18" y="0"/>
                  </a:lnTo>
                  <a:lnTo>
                    <a:pt x="86" y="72"/>
                  </a:lnTo>
                  <a:lnTo>
                    <a:pt x="72" y="86"/>
                  </a:lnTo>
                  <a:close/>
                </a:path>
              </a:pathLst>
            </a:cu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nvGrpSpPr>
            <p:cNvPr id="30" name="Group 56"/>
            <p:cNvGrpSpPr/>
            <p:nvPr/>
          </p:nvGrpSpPr>
          <p:grpSpPr>
            <a:xfrm>
              <a:off x="7072302" y="1851988"/>
              <a:ext cx="3803693" cy="3661505"/>
              <a:chOff x="3200445" y="1228386"/>
              <a:chExt cx="2852761" cy="2746150"/>
            </a:xfrm>
          </p:grpSpPr>
          <p:sp>
            <p:nvSpPr>
              <p:cNvPr id="191" name="Freeform: Shape 218"/>
              <p:cNvSpPr>
                <a:spLocks/>
              </p:cNvSpPr>
              <p:nvPr/>
            </p:nvSpPr>
            <p:spPr bwMode="auto">
              <a:xfrm>
                <a:off x="3871972" y="1364407"/>
                <a:ext cx="162980" cy="164205"/>
              </a:xfrm>
              <a:custGeom>
                <a:avLst/>
                <a:gdLst>
                  <a:gd name="T0" fmla="*/ 18 w 37"/>
                  <a:gd name="T1" fmla="*/ 37 h 37"/>
                  <a:gd name="T2" fmla="*/ 19 w 37"/>
                  <a:gd name="T3" fmla="*/ 37 h 37"/>
                  <a:gd name="T4" fmla="*/ 37 w 37"/>
                  <a:gd name="T5" fmla="*/ 18 h 37"/>
                  <a:gd name="T6" fmla="*/ 23 w 37"/>
                  <a:gd name="T7" fmla="*/ 0 h 37"/>
                  <a:gd name="T8" fmla="*/ 1 w 37"/>
                  <a:gd name="T9" fmla="*/ 12 h 37"/>
                  <a:gd name="T10" fmla="*/ 0 w 37"/>
                  <a:gd name="T11" fmla="*/ 18 h 37"/>
                  <a:gd name="T12" fmla="*/ 10 w 37"/>
                  <a:gd name="T13" fmla="*/ 24 h 37"/>
                  <a:gd name="T14" fmla="*/ 18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18" y="37"/>
                    </a:moveTo>
                    <a:cubicBezTo>
                      <a:pt x="18" y="37"/>
                      <a:pt x="18" y="37"/>
                      <a:pt x="19" y="37"/>
                    </a:cubicBezTo>
                    <a:cubicBezTo>
                      <a:pt x="29" y="37"/>
                      <a:pt x="37" y="29"/>
                      <a:pt x="37" y="18"/>
                    </a:cubicBezTo>
                    <a:cubicBezTo>
                      <a:pt x="37" y="10"/>
                      <a:pt x="31" y="2"/>
                      <a:pt x="23" y="0"/>
                    </a:cubicBezTo>
                    <a:cubicBezTo>
                      <a:pt x="16" y="4"/>
                      <a:pt x="8" y="8"/>
                      <a:pt x="1" y="12"/>
                    </a:cubicBezTo>
                    <a:cubicBezTo>
                      <a:pt x="1" y="14"/>
                      <a:pt x="0" y="16"/>
                      <a:pt x="0" y="18"/>
                    </a:cubicBezTo>
                    <a:cubicBezTo>
                      <a:pt x="4" y="19"/>
                      <a:pt x="7" y="21"/>
                      <a:pt x="10" y="24"/>
                    </a:cubicBezTo>
                    <a:cubicBezTo>
                      <a:pt x="14" y="28"/>
                      <a:pt x="16" y="32"/>
                      <a:pt x="18" y="37"/>
                    </a:cubicBezTo>
                    <a:close/>
                  </a:path>
                </a:pathLst>
              </a:custGeom>
              <a:solidFill>
                <a:schemeClr val="accent3"/>
              </a:solidFill>
              <a:ln>
                <a:noFill/>
              </a:ln>
            </p:spPr>
            <p:txBody>
              <a:bodyPr anchor="ctr"/>
              <a:lstStyle/>
              <a:p>
                <a:pPr algn="ctr"/>
                <a:endParaRPr>
                  <a:cs typeface="+mn-ea"/>
                  <a:sym typeface="+mn-lt"/>
                </a:endParaRPr>
              </a:p>
            </p:txBody>
          </p:sp>
          <p:sp>
            <p:nvSpPr>
              <p:cNvPr id="192" name="Freeform: Shape 219"/>
              <p:cNvSpPr>
                <a:spLocks/>
              </p:cNvSpPr>
              <p:nvPr/>
            </p:nvSpPr>
            <p:spPr bwMode="auto">
              <a:xfrm>
                <a:off x="4048431" y="1422001"/>
                <a:ext cx="35537" cy="49017"/>
              </a:xfrm>
              <a:custGeom>
                <a:avLst/>
                <a:gdLst>
                  <a:gd name="T0" fmla="*/ 0 w 29"/>
                  <a:gd name="T1" fmla="*/ 40 h 40"/>
                  <a:gd name="T2" fmla="*/ 29 w 29"/>
                  <a:gd name="T3" fmla="*/ 18 h 40"/>
                  <a:gd name="T4" fmla="*/ 0 w 29"/>
                  <a:gd name="T5" fmla="*/ 0 h 40"/>
                  <a:gd name="T6" fmla="*/ 0 w 29"/>
                  <a:gd name="T7" fmla="*/ 40 h 40"/>
                </a:gdLst>
                <a:ahLst/>
                <a:cxnLst>
                  <a:cxn ang="0">
                    <a:pos x="T0" y="T1"/>
                  </a:cxn>
                  <a:cxn ang="0">
                    <a:pos x="T2" y="T3"/>
                  </a:cxn>
                  <a:cxn ang="0">
                    <a:pos x="T4" y="T5"/>
                  </a:cxn>
                  <a:cxn ang="0">
                    <a:pos x="T6" y="T7"/>
                  </a:cxn>
                </a:cxnLst>
                <a:rect l="0" t="0" r="r" b="b"/>
                <a:pathLst>
                  <a:path w="29" h="40">
                    <a:moveTo>
                      <a:pt x="0" y="40"/>
                    </a:moveTo>
                    <a:lnTo>
                      <a:pt x="29" y="18"/>
                    </a:lnTo>
                    <a:lnTo>
                      <a:pt x="0" y="0"/>
                    </a:lnTo>
                    <a:lnTo>
                      <a:pt x="0" y="40"/>
                    </a:lnTo>
                    <a:close/>
                  </a:path>
                </a:pathLst>
              </a:custGeom>
              <a:solidFill>
                <a:schemeClr val="accent3"/>
              </a:solidFill>
              <a:ln>
                <a:noFill/>
              </a:ln>
            </p:spPr>
            <p:txBody>
              <a:bodyPr anchor="ctr"/>
              <a:lstStyle/>
              <a:p>
                <a:pPr algn="ctr"/>
                <a:endParaRPr>
                  <a:cs typeface="+mn-ea"/>
                  <a:sym typeface="+mn-lt"/>
                </a:endParaRPr>
              </a:p>
            </p:txBody>
          </p:sp>
          <p:sp>
            <p:nvSpPr>
              <p:cNvPr id="193" name="Freeform: Shape 220"/>
              <p:cNvSpPr>
                <a:spLocks/>
              </p:cNvSpPr>
              <p:nvPr/>
            </p:nvSpPr>
            <p:spPr bwMode="auto">
              <a:xfrm>
                <a:off x="3845012" y="1426903"/>
                <a:ext cx="18381" cy="13480"/>
              </a:xfrm>
              <a:custGeom>
                <a:avLst/>
                <a:gdLst>
                  <a:gd name="T0" fmla="*/ 0 w 4"/>
                  <a:gd name="T1" fmla="*/ 3 h 3"/>
                  <a:gd name="T2" fmla="*/ 4 w 4"/>
                  <a:gd name="T3" fmla="*/ 3 h 3"/>
                  <a:gd name="T4" fmla="*/ 4 w 4"/>
                  <a:gd name="T5" fmla="*/ 0 h 3"/>
                  <a:gd name="T6" fmla="*/ 0 w 4"/>
                  <a:gd name="T7" fmla="*/ 3 h 3"/>
                </a:gdLst>
                <a:ahLst/>
                <a:cxnLst>
                  <a:cxn ang="0">
                    <a:pos x="T0" y="T1"/>
                  </a:cxn>
                  <a:cxn ang="0">
                    <a:pos x="T2" y="T3"/>
                  </a:cxn>
                  <a:cxn ang="0">
                    <a:pos x="T4" y="T5"/>
                  </a:cxn>
                  <a:cxn ang="0">
                    <a:pos x="T6" y="T7"/>
                  </a:cxn>
                </a:cxnLst>
                <a:rect l="0" t="0" r="r" b="b"/>
                <a:pathLst>
                  <a:path w="4" h="3">
                    <a:moveTo>
                      <a:pt x="0" y="3"/>
                    </a:moveTo>
                    <a:cubicBezTo>
                      <a:pt x="1" y="3"/>
                      <a:pt x="2" y="3"/>
                      <a:pt x="4" y="3"/>
                    </a:cubicBezTo>
                    <a:cubicBezTo>
                      <a:pt x="4" y="0"/>
                      <a:pt x="4" y="0"/>
                      <a:pt x="4" y="0"/>
                    </a:cubicBezTo>
                    <a:cubicBezTo>
                      <a:pt x="2" y="1"/>
                      <a:pt x="1" y="2"/>
                      <a:pt x="0" y="3"/>
                    </a:cubicBezTo>
                    <a:close/>
                  </a:path>
                </a:pathLst>
              </a:custGeom>
              <a:solidFill>
                <a:schemeClr val="accent3"/>
              </a:solidFill>
              <a:ln>
                <a:noFill/>
              </a:ln>
            </p:spPr>
            <p:txBody>
              <a:bodyPr anchor="ctr"/>
              <a:lstStyle/>
              <a:p>
                <a:pPr algn="ctr"/>
                <a:endParaRPr>
                  <a:cs typeface="+mn-ea"/>
                  <a:sym typeface="+mn-lt"/>
                </a:endParaRPr>
              </a:p>
            </p:txBody>
          </p:sp>
          <p:sp>
            <p:nvSpPr>
              <p:cNvPr id="194" name="Freeform: Shape 221"/>
              <p:cNvSpPr>
                <a:spLocks/>
              </p:cNvSpPr>
              <p:nvPr/>
            </p:nvSpPr>
            <p:spPr bwMode="auto">
              <a:xfrm>
                <a:off x="4004316" y="1355829"/>
                <a:ext cx="40439" cy="40439"/>
              </a:xfrm>
              <a:custGeom>
                <a:avLst/>
                <a:gdLst>
                  <a:gd name="T0" fmla="*/ 0 w 33"/>
                  <a:gd name="T1" fmla="*/ 7 h 33"/>
                  <a:gd name="T2" fmla="*/ 25 w 33"/>
                  <a:gd name="T3" fmla="*/ 33 h 33"/>
                  <a:gd name="T4" fmla="*/ 33 w 33"/>
                  <a:gd name="T5" fmla="*/ 0 h 33"/>
                  <a:gd name="T6" fmla="*/ 0 w 33"/>
                  <a:gd name="T7" fmla="*/ 7 h 33"/>
                </a:gdLst>
                <a:ahLst/>
                <a:cxnLst>
                  <a:cxn ang="0">
                    <a:pos x="T0" y="T1"/>
                  </a:cxn>
                  <a:cxn ang="0">
                    <a:pos x="T2" y="T3"/>
                  </a:cxn>
                  <a:cxn ang="0">
                    <a:pos x="T4" y="T5"/>
                  </a:cxn>
                  <a:cxn ang="0">
                    <a:pos x="T6" y="T7"/>
                  </a:cxn>
                </a:cxnLst>
                <a:rect l="0" t="0" r="r" b="b"/>
                <a:pathLst>
                  <a:path w="33" h="33">
                    <a:moveTo>
                      <a:pt x="0" y="7"/>
                    </a:moveTo>
                    <a:lnTo>
                      <a:pt x="25" y="33"/>
                    </a:lnTo>
                    <a:lnTo>
                      <a:pt x="33" y="0"/>
                    </a:lnTo>
                    <a:lnTo>
                      <a:pt x="0" y="7"/>
                    </a:lnTo>
                    <a:close/>
                  </a:path>
                </a:pathLst>
              </a:custGeom>
              <a:solidFill>
                <a:schemeClr val="accent3"/>
              </a:solidFill>
              <a:ln>
                <a:noFill/>
              </a:ln>
            </p:spPr>
            <p:txBody>
              <a:bodyPr anchor="ctr"/>
              <a:lstStyle/>
              <a:p>
                <a:pPr algn="ctr"/>
                <a:endParaRPr>
                  <a:cs typeface="+mn-ea"/>
                  <a:sym typeface="+mn-lt"/>
                </a:endParaRPr>
              </a:p>
            </p:txBody>
          </p:sp>
          <p:sp>
            <p:nvSpPr>
              <p:cNvPr id="195" name="Freeform: Shape 222"/>
              <p:cNvSpPr>
                <a:spLocks/>
              </p:cNvSpPr>
              <p:nvPr/>
            </p:nvSpPr>
            <p:spPr bwMode="auto">
              <a:xfrm>
                <a:off x="4004316" y="1493075"/>
                <a:ext cx="40439" cy="44115"/>
              </a:xfrm>
              <a:custGeom>
                <a:avLst/>
                <a:gdLst>
                  <a:gd name="T0" fmla="*/ 25 w 33"/>
                  <a:gd name="T1" fmla="*/ 0 h 36"/>
                  <a:gd name="T2" fmla="*/ 0 w 33"/>
                  <a:gd name="T3" fmla="*/ 29 h 36"/>
                  <a:gd name="T4" fmla="*/ 33 w 33"/>
                  <a:gd name="T5" fmla="*/ 36 h 36"/>
                  <a:gd name="T6" fmla="*/ 25 w 33"/>
                  <a:gd name="T7" fmla="*/ 0 h 36"/>
                </a:gdLst>
                <a:ahLst/>
                <a:cxnLst>
                  <a:cxn ang="0">
                    <a:pos x="T0" y="T1"/>
                  </a:cxn>
                  <a:cxn ang="0">
                    <a:pos x="T2" y="T3"/>
                  </a:cxn>
                  <a:cxn ang="0">
                    <a:pos x="T4" y="T5"/>
                  </a:cxn>
                  <a:cxn ang="0">
                    <a:pos x="T6" y="T7"/>
                  </a:cxn>
                </a:cxnLst>
                <a:rect l="0" t="0" r="r" b="b"/>
                <a:pathLst>
                  <a:path w="33" h="36">
                    <a:moveTo>
                      <a:pt x="25" y="0"/>
                    </a:moveTo>
                    <a:lnTo>
                      <a:pt x="0" y="29"/>
                    </a:lnTo>
                    <a:lnTo>
                      <a:pt x="33" y="36"/>
                    </a:lnTo>
                    <a:lnTo>
                      <a:pt x="25" y="0"/>
                    </a:lnTo>
                    <a:close/>
                  </a:path>
                </a:pathLst>
              </a:custGeom>
              <a:solidFill>
                <a:schemeClr val="accent3"/>
              </a:solidFill>
              <a:ln>
                <a:noFill/>
              </a:ln>
            </p:spPr>
            <p:txBody>
              <a:bodyPr anchor="ctr"/>
              <a:lstStyle/>
              <a:p>
                <a:pPr algn="ctr"/>
                <a:endParaRPr>
                  <a:cs typeface="+mn-ea"/>
                  <a:sym typeface="+mn-lt"/>
                </a:endParaRPr>
              </a:p>
            </p:txBody>
          </p:sp>
          <p:sp>
            <p:nvSpPr>
              <p:cNvPr id="196" name="Freeform: Shape 223"/>
              <p:cNvSpPr>
                <a:spLocks/>
              </p:cNvSpPr>
              <p:nvPr/>
            </p:nvSpPr>
            <p:spPr bwMode="auto">
              <a:xfrm>
                <a:off x="3690610" y="1448960"/>
                <a:ext cx="357820" cy="220574"/>
              </a:xfrm>
              <a:custGeom>
                <a:avLst/>
                <a:gdLst>
                  <a:gd name="T0" fmla="*/ 66 w 81"/>
                  <a:gd name="T1" fmla="*/ 21 h 50"/>
                  <a:gd name="T2" fmla="*/ 64 w 81"/>
                  <a:gd name="T3" fmla="*/ 21 h 50"/>
                  <a:gd name="T4" fmla="*/ 57 w 81"/>
                  <a:gd name="T5" fmla="*/ 24 h 50"/>
                  <a:gd name="T6" fmla="*/ 57 w 81"/>
                  <a:gd name="T7" fmla="*/ 20 h 50"/>
                  <a:gd name="T8" fmla="*/ 56 w 81"/>
                  <a:gd name="T9" fmla="*/ 18 h 50"/>
                  <a:gd name="T10" fmla="*/ 41 w 81"/>
                  <a:gd name="T11" fmla="*/ 1 h 50"/>
                  <a:gd name="T12" fmla="*/ 39 w 81"/>
                  <a:gd name="T13" fmla="*/ 1 h 50"/>
                  <a:gd name="T14" fmla="*/ 32 w 81"/>
                  <a:gd name="T15" fmla="*/ 0 h 50"/>
                  <a:gd name="T16" fmla="*/ 31 w 81"/>
                  <a:gd name="T17" fmla="*/ 0 h 50"/>
                  <a:gd name="T18" fmla="*/ 31 w 81"/>
                  <a:gd name="T19" fmla="*/ 0 h 50"/>
                  <a:gd name="T20" fmla="*/ 9 w 81"/>
                  <a:gd name="T21" fmla="*/ 15 h 50"/>
                  <a:gd name="T22" fmla="*/ 7 w 81"/>
                  <a:gd name="T23" fmla="*/ 25 h 50"/>
                  <a:gd name="T24" fmla="*/ 8 w 81"/>
                  <a:gd name="T25" fmla="*/ 32 h 50"/>
                  <a:gd name="T26" fmla="*/ 0 w 81"/>
                  <a:gd name="T27" fmla="*/ 41 h 50"/>
                  <a:gd name="T28" fmla="*/ 9 w 81"/>
                  <a:gd name="T29" fmla="*/ 50 h 50"/>
                  <a:gd name="T30" fmla="*/ 32 w 81"/>
                  <a:gd name="T31" fmla="*/ 50 h 50"/>
                  <a:gd name="T32" fmla="*/ 33 w 81"/>
                  <a:gd name="T33" fmla="*/ 50 h 50"/>
                  <a:gd name="T34" fmla="*/ 66 w 81"/>
                  <a:gd name="T35" fmla="*/ 50 h 50"/>
                  <a:gd name="T36" fmla="*/ 81 w 81"/>
                  <a:gd name="T37" fmla="*/ 35 h 50"/>
                  <a:gd name="T38" fmla="*/ 66 w 81"/>
                  <a:gd name="T39"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50">
                    <a:moveTo>
                      <a:pt x="66" y="21"/>
                    </a:moveTo>
                    <a:cubicBezTo>
                      <a:pt x="66" y="21"/>
                      <a:pt x="65" y="21"/>
                      <a:pt x="64" y="21"/>
                    </a:cubicBezTo>
                    <a:cubicBezTo>
                      <a:pt x="62" y="21"/>
                      <a:pt x="59" y="23"/>
                      <a:pt x="57" y="24"/>
                    </a:cubicBezTo>
                    <a:cubicBezTo>
                      <a:pt x="57" y="23"/>
                      <a:pt x="57" y="22"/>
                      <a:pt x="57" y="20"/>
                    </a:cubicBezTo>
                    <a:cubicBezTo>
                      <a:pt x="57" y="19"/>
                      <a:pt x="56" y="18"/>
                      <a:pt x="56" y="18"/>
                    </a:cubicBezTo>
                    <a:cubicBezTo>
                      <a:pt x="54" y="10"/>
                      <a:pt x="48" y="4"/>
                      <a:pt x="41" y="1"/>
                    </a:cubicBezTo>
                    <a:cubicBezTo>
                      <a:pt x="40" y="1"/>
                      <a:pt x="40" y="1"/>
                      <a:pt x="39" y="1"/>
                    </a:cubicBezTo>
                    <a:cubicBezTo>
                      <a:pt x="37" y="0"/>
                      <a:pt x="35" y="0"/>
                      <a:pt x="32" y="0"/>
                    </a:cubicBezTo>
                    <a:cubicBezTo>
                      <a:pt x="32" y="0"/>
                      <a:pt x="32" y="0"/>
                      <a:pt x="31" y="0"/>
                    </a:cubicBezTo>
                    <a:cubicBezTo>
                      <a:pt x="31" y="0"/>
                      <a:pt x="31" y="0"/>
                      <a:pt x="31" y="0"/>
                    </a:cubicBezTo>
                    <a:cubicBezTo>
                      <a:pt x="24" y="5"/>
                      <a:pt x="16" y="10"/>
                      <a:pt x="9" y="15"/>
                    </a:cubicBezTo>
                    <a:cubicBezTo>
                      <a:pt x="8" y="18"/>
                      <a:pt x="7" y="21"/>
                      <a:pt x="7" y="25"/>
                    </a:cubicBezTo>
                    <a:cubicBezTo>
                      <a:pt x="7" y="27"/>
                      <a:pt x="8" y="30"/>
                      <a:pt x="8" y="32"/>
                    </a:cubicBezTo>
                    <a:cubicBezTo>
                      <a:pt x="4" y="32"/>
                      <a:pt x="0" y="36"/>
                      <a:pt x="0" y="41"/>
                    </a:cubicBezTo>
                    <a:cubicBezTo>
                      <a:pt x="0" y="46"/>
                      <a:pt x="4" y="50"/>
                      <a:pt x="9" y="50"/>
                    </a:cubicBezTo>
                    <a:cubicBezTo>
                      <a:pt x="32" y="50"/>
                      <a:pt x="32" y="50"/>
                      <a:pt x="32" y="50"/>
                    </a:cubicBezTo>
                    <a:cubicBezTo>
                      <a:pt x="33" y="50"/>
                      <a:pt x="33" y="50"/>
                      <a:pt x="33" y="50"/>
                    </a:cubicBezTo>
                    <a:cubicBezTo>
                      <a:pt x="66" y="50"/>
                      <a:pt x="66" y="50"/>
                      <a:pt x="66" y="50"/>
                    </a:cubicBezTo>
                    <a:cubicBezTo>
                      <a:pt x="74" y="50"/>
                      <a:pt x="81" y="43"/>
                      <a:pt x="81" y="35"/>
                    </a:cubicBezTo>
                    <a:cubicBezTo>
                      <a:pt x="81" y="27"/>
                      <a:pt x="74" y="21"/>
                      <a:pt x="66" y="21"/>
                    </a:cubicBezTo>
                    <a:close/>
                  </a:path>
                </a:pathLst>
              </a:custGeom>
              <a:solidFill>
                <a:schemeClr val="accent3"/>
              </a:solidFill>
              <a:ln>
                <a:noFill/>
              </a:ln>
            </p:spPr>
            <p:txBody>
              <a:bodyPr anchor="ctr"/>
              <a:lstStyle/>
              <a:p>
                <a:pPr algn="ctr"/>
                <a:endParaRPr>
                  <a:cs typeface="+mn-ea"/>
                  <a:sym typeface="+mn-lt"/>
                </a:endParaRPr>
              </a:p>
            </p:txBody>
          </p:sp>
          <p:sp>
            <p:nvSpPr>
              <p:cNvPr id="197" name="Freeform: Shape 224"/>
              <p:cNvSpPr>
                <a:spLocks/>
              </p:cNvSpPr>
              <p:nvPr/>
            </p:nvSpPr>
            <p:spPr bwMode="auto">
              <a:xfrm>
                <a:off x="5028761" y="3524809"/>
                <a:ext cx="318607" cy="344341"/>
              </a:xfrm>
              <a:custGeom>
                <a:avLst/>
                <a:gdLst>
                  <a:gd name="T0" fmla="*/ 60 w 72"/>
                  <a:gd name="T1" fmla="*/ 2 h 78"/>
                  <a:gd name="T2" fmla="*/ 60 w 72"/>
                  <a:gd name="T3" fmla="*/ 26 h 78"/>
                  <a:gd name="T4" fmla="*/ 64 w 72"/>
                  <a:gd name="T5" fmla="*/ 37 h 78"/>
                  <a:gd name="T6" fmla="*/ 66 w 72"/>
                  <a:gd name="T7" fmla="*/ 43 h 78"/>
                  <a:gd name="T8" fmla="*/ 60 w 72"/>
                  <a:gd name="T9" fmla="*/ 50 h 78"/>
                  <a:gd name="T10" fmla="*/ 56 w 72"/>
                  <a:gd name="T11" fmla="*/ 53 h 78"/>
                  <a:gd name="T12" fmla="*/ 60 w 72"/>
                  <a:gd name="T13" fmla="*/ 50 h 78"/>
                  <a:gd name="T14" fmla="*/ 60 w 72"/>
                  <a:gd name="T15" fmla="*/ 44 h 78"/>
                  <a:gd name="T16" fmla="*/ 56 w 72"/>
                  <a:gd name="T17" fmla="*/ 33 h 78"/>
                  <a:gd name="T18" fmla="*/ 60 w 72"/>
                  <a:gd name="T19" fmla="*/ 26 h 78"/>
                  <a:gd name="T20" fmla="*/ 55 w 72"/>
                  <a:gd name="T21" fmla="*/ 46 h 78"/>
                  <a:gd name="T22" fmla="*/ 55 w 72"/>
                  <a:gd name="T23" fmla="*/ 53 h 78"/>
                  <a:gd name="T24" fmla="*/ 55 w 72"/>
                  <a:gd name="T25" fmla="*/ 1 h 78"/>
                  <a:gd name="T26" fmla="*/ 55 w 72"/>
                  <a:gd name="T27" fmla="*/ 9 h 78"/>
                  <a:gd name="T28" fmla="*/ 55 w 72"/>
                  <a:gd name="T29" fmla="*/ 16 h 78"/>
                  <a:gd name="T30" fmla="*/ 60 w 72"/>
                  <a:gd name="T31" fmla="*/ 21 h 78"/>
                  <a:gd name="T32" fmla="*/ 31 w 72"/>
                  <a:gd name="T33" fmla="*/ 71 h 78"/>
                  <a:gd name="T34" fmla="*/ 55 w 72"/>
                  <a:gd name="T35" fmla="*/ 46 h 78"/>
                  <a:gd name="T36" fmla="*/ 50 w 72"/>
                  <a:gd name="T37" fmla="*/ 28 h 78"/>
                  <a:gd name="T38" fmla="*/ 55 w 72"/>
                  <a:gd name="T39" fmla="*/ 27 h 78"/>
                  <a:gd name="T40" fmla="*/ 55 w 72"/>
                  <a:gd name="T41" fmla="*/ 21 h 78"/>
                  <a:gd name="T42" fmla="*/ 50 w 72"/>
                  <a:gd name="T43" fmla="*/ 10 h 78"/>
                  <a:gd name="T44" fmla="*/ 55 w 72"/>
                  <a:gd name="T45" fmla="*/ 4 h 78"/>
                  <a:gd name="T46" fmla="*/ 44 w 72"/>
                  <a:gd name="T47" fmla="*/ 4 h 78"/>
                  <a:gd name="T48" fmla="*/ 22 w 72"/>
                  <a:gd name="T49" fmla="*/ 55 h 78"/>
                  <a:gd name="T50" fmla="*/ 22 w 72"/>
                  <a:gd name="T51" fmla="*/ 60 h 78"/>
                  <a:gd name="T52" fmla="*/ 26 w 72"/>
                  <a:gd name="T53" fmla="*/ 71 h 78"/>
                  <a:gd name="T54" fmla="*/ 22 w 72"/>
                  <a:gd name="T55" fmla="*/ 76 h 78"/>
                  <a:gd name="T56" fmla="*/ 22 w 72"/>
                  <a:gd name="T57" fmla="*/ 72 h 78"/>
                  <a:gd name="T58" fmla="*/ 22 w 72"/>
                  <a:gd name="T59" fmla="*/ 66 h 78"/>
                  <a:gd name="T60" fmla="*/ 16 w 72"/>
                  <a:gd name="T61" fmla="*/ 61 h 78"/>
                  <a:gd name="T62" fmla="*/ 20 w 72"/>
                  <a:gd name="T63" fmla="*/ 29 h 78"/>
                  <a:gd name="T64" fmla="*/ 17 w 72"/>
                  <a:gd name="T65" fmla="*/ 37 h 78"/>
                  <a:gd name="T66" fmla="*/ 16 w 72"/>
                  <a:gd name="T67" fmla="*/ 43 h 78"/>
                  <a:gd name="T68" fmla="*/ 20 w 72"/>
                  <a:gd name="T69" fmla="*/ 49 h 78"/>
                  <a:gd name="T70" fmla="*/ 22 w 72"/>
                  <a:gd name="T71" fmla="*/ 54 h 78"/>
                  <a:gd name="T72" fmla="*/ 11 w 72"/>
                  <a:gd name="T73" fmla="*/ 12 h 78"/>
                  <a:gd name="T74" fmla="*/ 10 w 72"/>
                  <a:gd name="T75" fmla="*/ 20 h 78"/>
                  <a:gd name="T76" fmla="*/ 14 w 72"/>
                  <a:gd name="T77" fmla="*/ 26 h 78"/>
                  <a:gd name="T78" fmla="*/ 16 w 72"/>
                  <a:gd name="T79" fmla="*/ 31 h 78"/>
                  <a:gd name="T80" fmla="*/ 16 w 72"/>
                  <a:gd name="T81" fmla="*/ 11 h 78"/>
                  <a:gd name="T82" fmla="*/ 16 w 72"/>
                  <a:gd name="T83" fmla="*/ 78 h 78"/>
                  <a:gd name="T84" fmla="*/ 15 w 72"/>
                  <a:gd name="T85" fmla="*/ 55 h 78"/>
                  <a:gd name="T86" fmla="*/ 13 w 72"/>
                  <a:gd name="T87" fmla="*/ 50 h 78"/>
                  <a:gd name="T88" fmla="*/ 16 w 72"/>
                  <a:gd name="T89" fmla="*/ 37 h 78"/>
                  <a:gd name="T90" fmla="*/ 10 w 72"/>
                  <a:gd name="T91" fmla="*/ 56 h 78"/>
                  <a:gd name="T92" fmla="*/ 4 w 72"/>
                  <a:gd name="T93" fmla="*/ 14 h 78"/>
                  <a:gd name="T94" fmla="*/ 10 w 72"/>
                  <a:gd name="T95" fmla="*/ 38 h 78"/>
                  <a:gd name="T96" fmla="*/ 10 w 72"/>
                  <a:gd name="T97" fmla="*/ 27 h 78"/>
                  <a:gd name="T98" fmla="*/ 10 w 72"/>
                  <a:gd name="T99" fmla="*/ 2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 h="78">
                    <a:moveTo>
                      <a:pt x="60" y="55"/>
                    </a:moveTo>
                    <a:cubicBezTo>
                      <a:pt x="64" y="53"/>
                      <a:pt x="68" y="50"/>
                      <a:pt x="72" y="48"/>
                    </a:cubicBezTo>
                    <a:cubicBezTo>
                      <a:pt x="60" y="2"/>
                      <a:pt x="60" y="2"/>
                      <a:pt x="60" y="2"/>
                    </a:cubicBezTo>
                    <a:cubicBezTo>
                      <a:pt x="60" y="21"/>
                      <a:pt x="60" y="21"/>
                      <a:pt x="60" y="21"/>
                    </a:cubicBezTo>
                    <a:cubicBezTo>
                      <a:pt x="62" y="26"/>
                      <a:pt x="62" y="26"/>
                      <a:pt x="62" y="26"/>
                    </a:cubicBezTo>
                    <a:cubicBezTo>
                      <a:pt x="60" y="26"/>
                      <a:pt x="60" y="26"/>
                      <a:pt x="60" y="26"/>
                    </a:cubicBezTo>
                    <a:cubicBezTo>
                      <a:pt x="60" y="32"/>
                      <a:pt x="60" y="32"/>
                      <a:pt x="60" y="32"/>
                    </a:cubicBezTo>
                    <a:cubicBezTo>
                      <a:pt x="63" y="31"/>
                      <a:pt x="63" y="31"/>
                      <a:pt x="63" y="31"/>
                    </a:cubicBezTo>
                    <a:cubicBezTo>
                      <a:pt x="64" y="37"/>
                      <a:pt x="64" y="37"/>
                      <a:pt x="64" y="37"/>
                    </a:cubicBezTo>
                    <a:cubicBezTo>
                      <a:pt x="60" y="39"/>
                      <a:pt x="60" y="39"/>
                      <a:pt x="60" y="39"/>
                    </a:cubicBezTo>
                    <a:cubicBezTo>
                      <a:pt x="60" y="44"/>
                      <a:pt x="60" y="44"/>
                      <a:pt x="60" y="44"/>
                    </a:cubicBezTo>
                    <a:cubicBezTo>
                      <a:pt x="66" y="43"/>
                      <a:pt x="66" y="43"/>
                      <a:pt x="66" y="43"/>
                    </a:cubicBezTo>
                    <a:cubicBezTo>
                      <a:pt x="67" y="49"/>
                      <a:pt x="67" y="49"/>
                      <a:pt x="67" y="49"/>
                    </a:cubicBezTo>
                    <a:cubicBezTo>
                      <a:pt x="60" y="51"/>
                      <a:pt x="60" y="51"/>
                      <a:pt x="60" y="51"/>
                    </a:cubicBezTo>
                    <a:cubicBezTo>
                      <a:pt x="60" y="50"/>
                      <a:pt x="60" y="50"/>
                      <a:pt x="60" y="50"/>
                    </a:cubicBezTo>
                    <a:lnTo>
                      <a:pt x="60" y="55"/>
                    </a:lnTo>
                    <a:close/>
                    <a:moveTo>
                      <a:pt x="55" y="53"/>
                    </a:moveTo>
                    <a:cubicBezTo>
                      <a:pt x="56" y="53"/>
                      <a:pt x="56" y="53"/>
                      <a:pt x="56" y="53"/>
                    </a:cubicBezTo>
                    <a:cubicBezTo>
                      <a:pt x="57" y="57"/>
                      <a:pt x="57" y="57"/>
                      <a:pt x="57" y="57"/>
                    </a:cubicBezTo>
                    <a:cubicBezTo>
                      <a:pt x="58" y="56"/>
                      <a:pt x="59" y="56"/>
                      <a:pt x="60" y="55"/>
                    </a:cubicBezTo>
                    <a:cubicBezTo>
                      <a:pt x="60" y="50"/>
                      <a:pt x="60" y="50"/>
                      <a:pt x="60" y="50"/>
                    </a:cubicBezTo>
                    <a:cubicBezTo>
                      <a:pt x="59" y="44"/>
                      <a:pt x="59" y="44"/>
                      <a:pt x="59" y="44"/>
                    </a:cubicBezTo>
                    <a:cubicBezTo>
                      <a:pt x="59" y="44"/>
                      <a:pt x="59" y="44"/>
                      <a:pt x="59" y="44"/>
                    </a:cubicBezTo>
                    <a:cubicBezTo>
                      <a:pt x="60" y="44"/>
                      <a:pt x="60" y="44"/>
                      <a:pt x="60" y="44"/>
                    </a:cubicBezTo>
                    <a:cubicBezTo>
                      <a:pt x="60" y="39"/>
                      <a:pt x="60" y="39"/>
                      <a:pt x="60" y="39"/>
                    </a:cubicBezTo>
                    <a:cubicBezTo>
                      <a:pt x="58" y="39"/>
                      <a:pt x="58" y="39"/>
                      <a:pt x="58" y="39"/>
                    </a:cubicBezTo>
                    <a:cubicBezTo>
                      <a:pt x="56" y="33"/>
                      <a:pt x="56" y="33"/>
                      <a:pt x="56" y="33"/>
                    </a:cubicBezTo>
                    <a:cubicBezTo>
                      <a:pt x="56" y="33"/>
                      <a:pt x="56" y="33"/>
                      <a:pt x="56" y="33"/>
                    </a:cubicBezTo>
                    <a:cubicBezTo>
                      <a:pt x="60" y="32"/>
                      <a:pt x="60" y="32"/>
                      <a:pt x="60" y="32"/>
                    </a:cubicBezTo>
                    <a:cubicBezTo>
                      <a:pt x="60" y="26"/>
                      <a:pt x="60" y="26"/>
                      <a:pt x="60" y="26"/>
                    </a:cubicBezTo>
                    <a:cubicBezTo>
                      <a:pt x="55" y="28"/>
                      <a:pt x="55" y="28"/>
                      <a:pt x="55" y="28"/>
                    </a:cubicBezTo>
                    <a:cubicBezTo>
                      <a:pt x="55" y="27"/>
                      <a:pt x="55" y="27"/>
                      <a:pt x="55" y="27"/>
                    </a:cubicBezTo>
                    <a:cubicBezTo>
                      <a:pt x="55" y="46"/>
                      <a:pt x="55" y="46"/>
                      <a:pt x="55" y="46"/>
                    </a:cubicBezTo>
                    <a:cubicBezTo>
                      <a:pt x="55" y="46"/>
                      <a:pt x="55" y="46"/>
                      <a:pt x="55" y="46"/>
                    </a:cubicBezTo>
                    <a:cubicBezTo>
                      <a:pt x="55" y="46"/>
                      <a:pt x="55" y="46"/>
                      <a:pt x="55" y="46"/>
                    </a:cubicBezTo>
                    <a:cubicBezTo>
                      <a:pt x="55" y="53"/>
                      <a:pt x="55" y="53"/>
                      <a:pt x="55" y="53"/>
                    </a:cubicBezTo>
                    <a:close/>
                    <a:moveTo>
                      <a:pt x="60" y="2"/>
                    </a:moveTo>
                    <a:cubicBezTo>
                      <a:pt x="60" y="0"/>
                      <a:pt x="60" y="0"/>
                      <a:pt x="60" y="0"/>
                    </a:cubicBezTo>
                    <a:cubicBezTo>
                      <a:pt x="55" y="1"/>
                      <a:pt x="55" y="1"/>
                      <a:pt x="55" y="1"/>
                    </a:cubicBezTo>
                    <a:cubicBezTo>
                      <a:pt x="56" y="3"/>
                      <a:pt x="56" y="3"/>
                      <a:pt x="56" y="3"/>
                    </a:cubicBezTo>
                    <a:cubicBezTo>
                      <a:pt x="55" y="4"/>
                      <a:pt x="55" y="4"/>
                      <a:pt x="55" y="4"/>
                    </a:cubicBezTo>
                    <a:cubicBezTo>
                      <a:pt x="55" y="9"/>
                      <a:pt x="55" y="9"/>
                      <a:pt x="55" y="9"/>
                    </a:cubicBezTo>
                    <a:cubicBezTo>
                      <a:pt x="57" y="8"/>
                      <a:pt x="57" y="8"/>
                      <a:pt x="57" y="8"/>
                    </a:cubicBezTo>
                    <a:cubicBezTo>
                      <a:pt x="59" y="15"/>
                      <a:pt x="59" y="15"/>
                      <a:pt x="59" y="15"/>
                    </a:cubicBezTo>
                    <a:cubicBezTo>
                      <a:pt x="55" y="16"/>
                      <a:pt x="55" y="16"/>
                      <a:pt x="55" y="16"/>
                    </a:cubicBezTo>
                    <a:cubicBezTo>
                      <a:pt x="55" y="21"/>
                      <a:pt x="55" y="21"/>
                      <a:pt x="55" y="21"/>
                    </a:cubicBezTo>
                    <a:cubicBezTo>
                      <a:pt x="60" y="20"/>
                      <a:pt x="60" y="20"/>
                      <a:pt x="60" y="20"/>
                    </a:cubicBezTo>
                    <a:cubicBezTo>
                      <a:pt x="60" y="21"/>
                      <a:pt x="60" y="21"/>
                      <a:pt x="60" y="21"/>
                    </a:cubicBezTo>
                    <a:lnTo>
                      <a:pt x="60" y="2"/>
                    </a:lnTo>
                    <a:close/>
                    <a:moveTo>
                      <a:pt x="22" y="76"/>
                    </a:moveTo>
                    <a:cubicBezTo>
                      <a:pt x="25" y="74"/>
                      <a:pt x="28" y="73"/>
                      <a:pt x="31" y="71"/>
                    </a:cubicBezTo>
                    <a:cubicBezTo>
                      <a:pt x="28" y="60"/>
                      <a:pt x="28" y="60"/>
                      <a:pt x="28" y="60"/>
                    </a:cubicBezTo>
                    <a:cubicBezTo>
                      <a:pt x="55" y="53"/>
                      <a:pt x="55" y="53"/>
                      <a:pt x="55" y="53"/>
                    </a:cubicBezTo>
                    <a:cubicBezTo>
                      <a:pt x="55" y="46"/>
                      <a:pt x="55" y="46"/>
                      <a:pt x="55" y="46"/>
                    </a:cubicBezTo>
                    <a:cubicBezTo>
                      <a:pt x="26" y="53"/>
                      <a:pt x="26" y="53"/>
                      <a:pt x="26" y="53"/>
                    </a:cubicBezTo>
                    <a:cubicBezTo>
                      <a:pt x="22" y="35"/>
                      <a:pt x="22" y="35"/>
                      <a:pt x="22" y="35"/>
                    </a:cubicBezTo>
                    <a:cubicBezTo>
                      <a:pt x="50" y="28"/>
                      <a:pt x="50" y="28"/>
                      <a:pt x="50" y="28"/>
                    </a:cubicBezTo>
                    <a:cubicBezTo>
                      <a:pt x="50" y="28"/>
                      <a:pt x="50" y="28"/>
                      <a:pt x="50" y="28"/>
                    </a:cubicBezTo>
                    <a:cubicBezTo>
                      <a:pt x="55" y="46"/>
                      <a:pt x="55" y="46"/>
                      <a:pt x="55" y="46"/>
                    </a:cubicBezTo>
                    <a:cubicBezTo>
                      <a:pt x="55" y="27"/>
                      <a:pt x="55" y="27"/>
                      <a:pt x="55" y="27"/>
                    </a:cubicBezTo>
                    <a:cubicBezTo>
                      <a:pt x="53" y="22"/>
                      <a:pt x="53" y="22"/>
                      <a:pt x="53" y="22"/>
                    </a:cubicBezTo>
                    <a:cubicBezTo>
                      <a:pt x="53" y="22"/>
                      <a:pt x="53" y="22"/>
                      <a:pt x="53" y="22"/>
                    </a:cubicBezTo>
                    <a:cubicBezTo>
                      <a:pt x="55" y="21"/>
                      <a:pt x="55" y="21"/>
                      <a:pt x="55" y="21"/>
                    </a:cubicBezTo>
                    <a:cubicBezTo>
                      <a:pt x="55" y="16"/>
                      <a:pt x="55" y="16"/>
                      <a:pt x="55" y="16"/>
                    </a:cubicBezTo>
                    <a:cubicBezTo>
                      <a:pt x="52" y="16"/>
                      <a:pt x="52" y="16"/>
                      <a:pt x="52" y="16"/>
                    </a:cubicBezTo>
                    <a:cubicBezTo>
                      <a:pt x="50" y="10"/>
                      <a:pt x="50" y="10"/>
                      <a:pt x="50" y="10"/>
                    </a:cubicBezTo>
                    <a:cubicBezTo>
                      <a:pt x="50" y="10"/>
                      <a:pt x="50" y="10"/>
                      <a:pt x="50" y="10"/>
                    </a:cubicBezTo>
                    <a:cubicBezTo>
                      <a:pt x="55" y="9"/>
                      <a:pt x="55" y="9"/>
                      <a:pt x="55" y="9"/>
                    </a:cubicBezTo>
                    <a:cubicBezTo>
                      <a:pt x="55" y="4"/>
                      <a:pt x="55" y="4"/>
                      <a:pt x="55" y="4"/>
                    </a:cubicBezTo>
                    <a:cubicBezTo>
                      <a:pt x="49" y="5"/>
                      <a:pt x="49" y="5"/>
                      <a:pt x="49" y="5"/>
                    </a:cubicBezTo>
                    <a:cubicBezTo>
                      <a:pt x="48" y="3"/>
                      <a:pt x="48" y="3"/>
                      <a:pt x="48" y="3"/>
                    </a:cubicBezTo>
                    <a:cubicBezTo>
                      <a:pt x="44" y="4"/>
                      <a:pt x="44" y="4"/>
                      <a:pt x="44" y="4"/>
                    </a:cubicBezTo>
                    <a:cubicBezTo>
                      <a:pt x="48" y="22"/>
                      <a:pt x="48" y="22"/>
                      <a:pt x="48" y="22"/>
                    </a:cubicBezTo>
                    <a:cubicBezTo>
                      <a:pt x="22" y="28"/>
                      <a:pt x="22" y="28"/>
                      <a:pt x="22" y="28"/>
                    </a:cubicBezTo>
                    <a:cubicBezTo>
                      <a:pt x="22" y="55"/>
                      <a:pt x="22" y="55"/>
                      <a:pt x="22" y="55"/>
                    </a:cubicBezTo>
                    <a:cubicBezTo>
                      <a:pt x="23" y="60"/>
                      <a:pt x="23" y="60"/>
                      <a:pt x="23" y="60"/>
                    </a:cubicBezTo>
                    <a:cubicBezTo>
                      <a:pt x="23" y="60"/>
                      <a:pt x="23" y="60"/>
                      <a:pt x="23" y="60"/>
                    </a:cubicBezTo>
                    <a:cubicBezTo>
                      <a:pt x="22" y="60"/>
                      <a:pt x="22" y="60"/>
                      <a:pt x="22" y="60"/>
                    </a:cubicBezTo>
                    <a:cubicBezTo>
                      <a:pt x="22" y="66"/>
                      <a:pt x="22" y="66"/>
                      <a:pt x="22" y="66"/>
                    </a:cubicBezTo>
                    <a:cubicBezTo>
                      <a:pt x="24" y="65"/>
                      <a:pt x="24" y="65"/>
                      <a:pt x="24" y="65"/>
                    </a:cubicBezTo>
                    <a:cubicBezTo>
                      <a:pt x="26" y="71"/>
                      <a:pt x="26" y="71"/>
                      <a:pt x="26" y="71"/>
                    </a:cubicBezTo>
                    <a:cubicBezTo>
                      <a:pt x="26" y="71"/>
                      <a:pt x="26" y="71"/>
                      <a:pt x="26" y="71"/>
                    </a:cubicBezTo>
                    <a:cubicBezTo>
                      <a:pt x="22" y="72"/>
                      <a:pt x="22" y="72"/>
                      <a:pt x="22" y="72"/>
                    </a:cubicBezTo>
                    <a:lnTo>
                      <a:pt x="22" y="76"/>
                    </a:lnTo>
                    <a:close/>
                    <a:moveTo>
                      <a:pt x="16" y="78"/>
                    </a:moveTo>
                    <a:cubicBezTo>
                      <a:pt x="18" y="77"/>
                      <a:pt x="20" y="76"/>
                      <a:pt x="22" y="76"/>
                    </a:cubicBezTo>
                    <a:cubicBezTo>
                      <a:pt x="22" y="72"/>
                      <a:pt x="22" y="72"/>
                      <a:pt x="22" y="72"/>
                    </a:cubicBezTo>
                    <a:cubicBezTo>
                      <a:pt x="19" y="73"/>
                      <a:pt x="19" y="73"/>
                      <a:pt x="19" y="73"/>
                    </a:cubicBezTo>
                    <a:cubicBezTo>
                      <a:pt x="17" y="67"/>
                      <a:pt x="17" y="67"/>
                      <a:pt x="17" y="67"/>
                    </a:cubicBezTo>
                    <a:cubicBezTo>
                      <a:pt x="22" y="66"/>
                      <a:pt x="22" y="66"/>
                      <a:pt x="22" y="66"/>
                    </a:cubicBezTo>
                    <a:cubicBezTo>
                      <a:pt x="22" y="60"/>
                      <a:pt x="22" y="60"/>
                      <a:pt x="22" y="60"/>
                    </a:cubicBezTo>
                    <a:cubicBezTo>
                      <a:pt x="16" y="62"/>
                      <a:pt x="16" y="62"/>
                      <a:pt x="16" y="62"/>
                    </a:cubicBezTo>
                    <a:cubicBezTo>
                      <a:pt x="16" y="61"/>
                      <a:pt x="16" y="61"/>
                      <a:pt x="16" y="61"/>
                    </a:cubicBezTo>
                    <a:cubicBezTo>
                      <a:pt x="16" y="78"/>
                      <a:pt x="16" y="78"/>
                      <a:pt x="16" y="78"/>
                    </a:cubicBezTo>
                    <a:close/>
                    <a:moveTo>
                      <a:pt x="22" y="28"/>
                    </a:moveTo>
                    <a:cubicBezTo>
                      <a:pt x="20" y="29"/>
                      <a:pt x="20" y="29"/>
                      <a:pt x="20" y="29"/>
                    </a:cubicBezTo>
                    <a:cubicBezTo>
                      <a:pt x="16" y="12"/>
                      <a:pt x="16" y="12"/>
                      <a:pt x="16" y="12"/>
                    </a:cubicBezTo>
                    <a:cubicBezTo>
                      <a:pt x="16" y="32"/>
                      <a:pt x="16" y="32"/>
                      <a:pt x="16" y="32"/>
                    </a:cubicBezTo>
                    <a:cubicBezTo>
                      <a:pt x="17" y="37"/>
                      <a:pt x="17" y="37"/>
                      <a:pt x="17" y="37"/>
                    </a:cubicBezTo>
                    <a:cubicBezTo>
                      <a:pt x="17" y="37"/>
                      <a:pt x="17" y="37"/>
                      <a:pt x="17" y="37"/>
                    </a:cubicBezTo>
                    <a:cubicBezTo>
                      <a:pt x="16" y="37"/>
                      <a:pt x="16" y="37"/>
                      <a:pt x="16" y="37"/>
                    </a:cubicBezTo>
                    <a:cubicBezTo>
                      <a:pt x="16" y="43"/>
                      <a:pt x="16" y="43"/>
                      <a:pt x="16" y="43"/>
                    </a:cubicBezTo>
                    <a:cubicBezTo>
                      <a:pt x="19" y="42"/>
                      <a:pt x="19" y="42"/>
                      <a:pt x="19" y="42"/>
                    </a:cubicBezTo>
                    <a:cubicBezTo>
                      <a:pt x="20" y="49"/>
                      <a:pt x="20" y="49"/>
                      <a:pt x="20" y="49"/>
                    </a:cubicBezTo>
                    <a:cubicBezTo>
                      <a:pt x="20" y="49"/>
                      <a:pt x="20" y="49"/>
                      <a:pt x="20" y="49"/>
                    </a:cubicBezTo>
                    <a:cubicBezTo>
                      <a:pt x="16" y="50"/>
                      <a:pt x="16" y="50"/>
                      <a:pt x="16" y="50"/>
                    </a:cubicBezTo>
                    <a:cubicBezTo>
                      <a:pt x="16" y="55"/>
                      <a:pt x="16" y="55"/>
                      <a:pt x="16" y="55"/>
                    </a:cubicBezTo>
                    <a:cubicBezTo>
                      <a:pt x="22" y="54"/>
                      <a:pt x="22" y="54"/>
                      <a:pt x="22" y="54"/>
                    </a:cubicBezTo>
                    <a:cubicBezTo>
                      <a:pt x="22" y="55"/>
                      <a:pt x="22" y="55"/>
                      <a:pt x="22" y="55"/>
                    </a:cubicBezTo>
                    <a:lnTo>
                      <a:pt x="22" y="28"/>
                    </a:lnTo>
                    <a:close/>
                    <a:moveTo>
                      <a:pt x="11" y="12"/>
                    </a:moveTo>
                    <a:cubicBezTo>
                      <a:pt x="12" y="14"/>
                      <a:pt x="12" y="14"/>
                      <a:pt x="12" y="14"/>
                    </a:cubicBezTo>
                    <a:cubicBezTo>
                      <a:pt x="10" y="15"/>
                      <a:pt x="10" y="15"/>
                      <a:pt x="10" y="15"/>
                    </a:cubicBezTo>
                    <a:cubicBezTo>
                      <a:pt x="10" y="20"/>
                      <a:pt x="10" y="20"/>
                      <a:pt x="10" y="20"/>
                    </a:cubicBezTo>
                    <a:cubicBezTo>
                      <a:pt x="13" y="19"/>
                      <a:pt x="13" y="19"/>
                      <a:pt x="13" y="19"/>
                    </a:cubicBezTo>
                    <a:cubicBezTo>
                      <a:pt x="14" y="26"/>
                      <a:pt x="14" y="26"/>
                      <a:pt x="14" y="26"/>
                    </a:cubicBezTo>
                    <a:cubicBezTo>
                      <a:pt x="14" y="26"/>
                      <a:pt x="14" y="26"/>
                      <a:pt x="14" y="26"/>
                    </a:cubicBezTo>
                    <a:cubicBezTo>
                      <a:pt x="10" y="27"/>
                      <a:pt x="10" y="27"/>
                      <a:pt x="10" y="27"/>
                    </a:cubicBezTo>
                    <a:cubicBezTo>
                      <a:pt x="10" y="32"/>
                      <a:pt x="10" y="32"/>
                      <a:pt x="10" y="32"/>
                    </a:cubicBezTo>
                    <a:cubicBezTo>
                      <a:pt x="16" y="31"/>
                      <a:pt x="16" y="31"/>
                      <a:pt x="16" y="31"/>
                    </a:cubicBezTo>
                    <a:cubicBezTo>
                      <a:pt x="16" y="32"/>
                      <a:pt x="16" y="32"/>
                      <a:pt x="16" y="32"/>
                    </a:cubicBezTo>
                    <a:cubicBezTo>
                      <a:pt x="16" y="12"/>
                      <a:pt x="16" y="12"/>
                      <a:pt x="16" y="12"/>
                    </a:cubicBezTo>
                    <a:cubicBezTo>
                      <a:pt x="16" y="11"/>
                      <a:pt x="16" y="11"/>
                      <a:pt x="16" y="11"/>
                    </a:cubicBezTo>
                    <a:cubicBezTo>
                      <a:pt x="11" y="12"/>
                      <a:pt x="11" y="12"/>
                      <a:pt x="11" y="12"/>
                    </a:cubicBezTo>
                    <a:close/>
                    <a:moveTo>
                      <a:pt x="10" y="56"/>
                    </a:moveTo>
                    <a:cubicBezTo>
                      <a:pt x="16" y="78"/>
                      <a:pt x="16" y="78"/>
                      <a:pt x="16" y="78"/>
                    </a:cubicBezTo>
                    <a:cubicBezTo>
                      <a:pt x="16" y="78"/>
                      <a:pt x="16" y="78"/>
                      <a:pt x="16" y="78"/>
                    </a:cubicBezTo>
                    <a:cubicBezTo>
                      <a:pt x="16" y="61"/>
                      <a:pt x="16" y="61"/>
                      <a:pt x="16" y="61"/>
                    </a:cubicBezTo>
                    <a:cubicBezTo>
                      <a:pt x="15" y="55"/>
                      <a:pt x="15" y="55"/>
                      <a:pt x="15" y="55"/>
                    </a:cubicBezTo>
                    <a:cubicBezTo>
                      <a:pt x="16" y="55"/>
                      <a:pt x="16" y="55"/>
                      <a:pt x="16" y="55"/>
                    </a:cubicBezTo>
                    <a:cubicBezTo>
                      <a:pt x="16" y="50"/>
                      <a:pt x="16" y="50"/>
                      <a:pt x="16" y="50"/>
                    </a:cubicBezTo>
                    <a:cubicBezTo>
                      <a:pt x="13" y="50"/>
                      <a:pt x="13" y="50"/>
                      <a:pt x="13" y="50"/>
                    </a:cubicBezTo>
                    <a:cubicBezTo>
                      <a:pt x="12" y="44"/>
                      <a:pt x="12" y="44"/>
                      <a:pt x="12" y="44"/>
                    </a:cubicBezTo>
                    <a:cubicBezTo>
                      <a:pt x="16" y="43"/>
                      <a:pt x="16" y="43"/>
                      <a:pt x="16" y="43"/>
                    </a:cubicBezTo>
                    <a:cubicBezTo>
                      <a:pt x="16" y="37"/>
                      <a:pt x="16" y="37"/>
                      <a:pt x="16" y="37"/>
                    </a:cubicBezTo>
                    <a:cubicBezTo>
                      <a:pt x="10" y="39"/>
                      <a:pt x="10" y="39"/>
                      <a:pt x="10" y="39"/>
                    </a:cubicBezTo>
                    <a:cubicBezTo>
                      <a:pt x="10" y="38"/>
                      <a:pt x="10" y="38"/>
                      <a:pt x="10" y="38"/>
                    </a:cubicBezTo>
                    <a:lnTo>
                      <a:pt x="10" y="56"/>
                    </a:lnTo>
                    <a:close/>
                    <a:moveTo>
                      <a:pt x="10" y="15"/>
                    </a:moveTo>
                    <a:cubicBezTo>
                      <a:pt x="5" y="16"/>
                      <a:pt x="5" y="16"/>
                      <a:pt x="5" y="16"/>
                    </a:cubicBezTo>
                    <a:cubicBezTo>
                      <a:pt x="4" y="14"/>
                      <a:pt x="4" y="14"/>
                      <a:pt x="4" y="14"/>
                    </a:cubicBezTo>
                    <a:cubicBezTo>
                      <a:pt x="0" y="15"/>
                      <a:pt x="0" y="15"/>
                      <a:pt x="0" y="15"/>
                    </a:cubicBezTo>
                    <a:cubicBezTo>
                      <a:pt x="10" y="56"/>
                      <a:pt x="10" y="56"/>
                      <a:pt x="10" y="56"/>
                    </a:cubicBezTo>
                    <a:cubicBezTo>
                      <a:pt x="10" y="38"/>
                      <a:pt x="10" y="38"/>
                      <a:pt x="10" y="38"/>
                    </a:cubicBezTo>
                    <a:cubicBezTo>
                      <a:pt x="9" y="33"/>
                      <a:pt x="9" y="33"/>
                      <a:pt x="9" y="33"/>
                    </a:cubicBezTo>
                    <a:cubicBezTo>
                      <a:pt x="10" y="32"/>
                      <a:pt x="10" y="32"/>
                      <a:pt x="10" y="32"/>
                    </a:cubicBezTo>
                    <a:cubicBezTo>
                      <a:pt x="10" y="27"/>
                      <a:pt x="10" y="27"/>
                      <a:pt x="10" y="27"/>
                    </a:cubicBezTo>
                    <a:cubicBezTo>
                      <a:pt x="8" y="27"/>
                      <a:pt x="8" y="27"/>
                      <a:pt x="8" y="27"/>
                    </a:cubicBezTo>
                    <a:cubicBezTo>
                      <a:pt x="6" y="21"/>
                      <a:pt x="6" y="21"/>
                      <a:pt x="6" y="21"/>
                    </a:cubicBezTo>
                    <a:cubicBezTo>
                      <a:pt x="10" y="20"/>
                      <a:pt x="10" y="20"/>
                      <a:pt x="10" y="20"/>
                    </a:cubicBezTo>
                    <a:lnTo>
                      <a:pt x="10" y="15"/>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98" name="Freeform: Shape 225"/>
              <p:cNvSpPr>
                <a:spLocks/>
              </p:cNvSpPr>
              <p:nvPr/>
            </p:nvSpPr>
            <p:spPr bwMode="auto">
              <a:xfrm>
                <a:off x="4397674" y="3767441"/>
                <a:ext cx="283070" cy="207095"/>
              </a:xfrm>
              <a:custGeom>
                <a:avLst/>
                <a:gdLst>
                  <a:gd name="T0" fmla="*/ 16 w 64"/>
                  <a:gd name="T1" fmla="*/ 46 h 47"/>
                  <a:gd name="T2" fmla="*/ 16 w 64"/>
                  <a:gd name="T3" fmla="*/ 16 h 47"/>
                  <a:gd name="T4" fmla="*/ 56 w 64"/>
                  <a:gd name="T5" fmla="*/ 16 h 47"/>
                  <a:gd name="T6" fmla="*/ 56 w 64"/>
                  <a:gd name="T7" fmla="*/ 45 h 47"/>
                  <a:gd name="T8" fmla="*/ 51 w 64"/>
                  <a:gd name="T9" fmla="*/ 44 h 47"/>
                  <a:gd name="T10" fmla="*/ 43 w 64"/>
                  <a:gd name="T11" fmla="*/ 47 h 47"/>
                  <a:gd name="T12" fmla="*/ 64 w 64"/>
                  <a:gd name="T13" fmla="*/ 46 h 47"/>
                  <a:gd name="T14" fmla="*/ 64 w 64"/>
                  <a:gd name="T15" fmla="*/ 16 h 47"/>
                  <a:gd name="T16" fmla="*/ 64 w 64"/>
                  <a:gd name="T17" fmla="*/ 0 h 47"/>
                  <a:gd name="T18" fmla="*/ 56 w 64"/>
                  <a:gd name="T19" fmla="*/ 0 h 47"/>
                  <a:gd name="T20" fmla="*/ 16 w 64"/>
                  <a:gd name="T21" fmla="*/ 0 h 47"/>
                  <a:gd name="T22" fmla="*/ 8 w 64"/>
                  <a:gd name="T23" fmla="*/ 0 h 47"/>
                  <a:gd name="T24" fmla="*/ 8 w 64"/>
                  <a:gd name="T25" fmla="*/ 16 h 47"/>
                  <a:gd name="T26" fmla="*/ 8 w 64"/>
                  <a:gd name="T27" fmla="*/ 45 h 47"/>
                  <a:gd name="T28" fmla="*/ 3 w 64"/>
                  <a:gd name="T29" fmla="*/ 44 h 47"/>
                  <a:gd name="T30" fmla="*/ 0 w 64"/>
                  <a:gd name="T31" fmla="*/ 44 h 47"/>
                  <a:gd name="T32" fmla="*/ 16 w 64"/>
                  <a:gd name="T33"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47">
                    <a:moveTo>
                      <a:pt x="16" y="46"/>
                    </a:moveTo>
                    <a:cubicBezTo>
                      <a:pt x="16" y="16"/>
                      <a:pt x="16" y="16"/>
                      <a:pt x="16" y="16"/>
                    </a:cubicBezTo>
                    <a:cubicBezTo>
                      <a:pt x="56" y="16"/>
                      <a:pt x="56" y="16"/>
                      <a:pt x="56" y="16"/>
                    </a:cubicBezTo>
                    <a:cubicBezTo>
                      <a:pt x="56" y="45"/>
                      <a:pt x="56" y="45"/>
                      <a:pt x="56" y="45"/>
                    </a:cubicBezTo>
                    <a:cubicBezTo>
                      <a:pt x="54" y="44"/>
                      <a:pt x="53" y="44"/>
                      <a:pt x="51" y="44"/>
                    </a:cubicBezTo>
                    <a:cubicBezTo>
                      <a:pt x="48" y="44"/>
                      <a:pt x="45" y="45"/>
                      <a:pt x="43" y="47"/>
                    </a:cubicBezTo>
                    <a:cubicBezTo>
                      <a:pt x="50" y="47"/>
                      <a:pt x="57" y="47"/>
                      <a:pt x="64" y="46"/>
                    </a:cubicBezTo>
                    <a:cubicBezTo>
                      <a:pt x="64" y="16"/>
                      <a:pt x="64" y="16"/>
                      <a:pt x="64" y="16"/>
                    </a:cubicBezTo>
                    <a:cubicBezTo>
                      <a:pt x="64" y="0"/>
                      <a:pt x="64" y="0"/>
                      <a:pt x="64" y="0"/>
                    </a:cubicBezTo>
                    <a:cubicBezTo>
                      <a:pt x="56" y="0"/>
                      <a:pt x="56" y="0"/>
                      <a:pt x="56" y="0"/>
                    </a:cubicBezTo>
                    <a:cubicBezTo>
                      <a:pt x="16" y="0"/>
                      <a:pt x="16" y="0"/>
                      <a:pt x="16" y="0"/>
                    </a:cubicBezTo>
                    <a:cubicBezTo>
                      <a:pt x="8" y="0"/>
                      <a:pt x="8" y="0"/>
                      <a:pt x="8" y="0"/>
                    </a:cubicBezTo>
                    <a:cubicBezTo>
                      <a:pt x="8" y="16"/>
                      <a:pt x="8" y="16"/>
                      <a:pt x="8" y="16"/>
                    </a:cubicBezTo>
                    <a:cubicBezTo>
                      <a:pt x="8" y="45"/>
                      <a:pt x="8" y="45"/>
                      <a:pt x="8" y="45"/>
                    </a:cubicBezTo>
                    <a:cubicBezTo>
                      <a:pt x="6" y="44"/>
                      <a:pt x="5" y="44"/>
                      <a:pt x="3" y="44"/>
                    </a:cubicBezTo>
                    <a:cubicBezTo>
                      <a:pt x="2" y="44"/>
                      <a:pt x="1" y="44"/>
                      <a:pt x="0" y="44"/>
                    </a:cubicBezTo>
                    <a:cubicBezTo>
                      <a:pt x="5" y="45"/>
                      <a:pt x="10" y="46"/>
                      <a:pt x="16" y="46"/>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99" name="Freeform: Shape 226"/>
              <p:cNvSpPr>
                <a:spLocks/>
              </p:cNvSpPr>
              <p:nvPr/>
            </p:nvSpPr>
            <p:spPr bwMode="auto">
              <a:xfrm>
                <a:off x="5333889" y="1660957"/>
                <a:ext cx="273267" cy="159304"/>
              </a:xfrm>
              <a:custGeom>
                <a:avLst/>
                <a:gdLst>
                  <a:gd name="T0" fmla="*/ 35 w 62"/>
                  <a:gd name="T1" fmla="*/ 0 h 36"/>
                  <a:gd name="T2" fmla="*/ 35 w 62"/>
                  <a:gd name="T3" fmla="*/ 6 h 36"/>
                  <a:gd name="T4" fmla="*/ 0 w 62"/>
                  <a:gd name="T5" fmla="*/ 36 h 36"/>
                  <a:gd name="T6" fmla="*/ 35 w 62"/>
                  <a:gd name="T7" fmla="*/ 29 h 36"/>
                  <a:gd name="T8" fmla="*/ 35 w 62"/>
                  <a:gd name="T9" fmla="*/ 36 h 36"/>
                  <a:gd name="T10" fmla="*/ 62 w 62"/>
                  <a:gd name="T11" fmla="*/ 18 h 36"/>
                  <a:gd name="T12" fmla="*/ 35 w 62"/>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62" h="36">
                    <a:moveTo>
                      <a:pt x="35" y="0"/>
                    </a:moveTo>
                    <a:cubicBezTo>
                      <a:pt x="35" y="6"/>
                      <a:pt x="35" y="6"/>
                      <a:pt x="35" y="6"/>
                    </a:cubicBezTo>
                    <a:cubicBezTo>
                      <a:pt x="4" y="6"/>
                      <a:pt x="0" y="36"/>
                      <a:pt x="0" y="36"/>
                    </a:cubicBezTo>
                    <a:cubicBezTo>
                      <a:pt x="0" y="36"/>
                      <a:pt x="10" y="29"/>
                      <a:pt x="35" y="29"/>
                    </a:cubicBezTo>
                    <a:cubicBezTo>
                      <a:pt x="35" y="36"/>
                      <a:pt x="35" y="36"/>
                      <a:pt x="35" y="36"/>
                    </a:cubicBezTo>
                    <a:cubicBezTo>
                      <a:pt x="62" y="18"/>
                      <a:pt x="62" y="18"/>
                      <a:pt x="62" y="18"/>
                    </a:cubicBezTo>
                    <a:lnTo>
                      <a:pt x="35" y="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0" name="Freeform: Shape 227"/>
              <p:cNvSpPr>
                <a:spLocks/>
              </p:cNvSpPr>
              <p:nvPr/>
            </p:nvSpPr>
            <p:spPr bwMode="auto">
              <a:xfrm>
                <a:off x="5306930" y="1801879"/>
                <a:ext cx="269591" cy="159304"/>
              </a:xfrm>
              <a:custGeom>
                <a:avLst/>
                <a:gdLst>
                  <a:gd name="T0" fmla="*/ 27 w 61"/>
                  <a:gd name="T1" fmla="*/ 36 h 36"/>
                  <a:gd name="T2" fmla="*/ 27 w 61"/>
                  <a:gd name="T3" fmla="*/ 30 h 36"/>
                  <a:gd name="T4" fmla="*/ 61 w 61"/>
                  <a:gd name="T5" fmla="*/ 0 h 36"/>
                  <a:gd name="T6" fmla="*/ 27 w 61"/>
                  <a:gd name="T7" fmla="*/ 7 h 36"/>
                  <a:gd name="T8" fmla="*/ 27 w 61"/>
                  <a:gd name="T9" fmla="*/ 1 h 36"/>
                  <a:gd name="T10" fmla="*/ 0 w 61"/>
                  <a:gd name="T11" fmla="*/ 19 h 36"/>
                  <a:gd name="T12" fmla="*/ 27 w 6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61" h="36">
                    <a:moveTo>
                      <a:pt x="27" y="36"/>
                    </a:moveTo>
                    <a:cubicBezTo>
                      <a:pt x="27" y="30"/>
                      <a:pt x="27" y="30"/>
                      <a:pt x="27" y="30"/>
                    </a:cubicBezTo>
                    <a:cubicBezTo>
                      <a:pt x="58" y="30"/>
                      <a:pt x="61" y="0"/>
                      <a:pt x="61" y="0"/>
                    </a:cubicBezTo>
                    <a:cubicBezTo>
                      <a:pt x="61" y="0"/>
                      <a:pt x="52" y="7"/>
                      <a:pt x="27" y="7"/>
                    </a:cubicBezTo>
                    <a:cubicBezTo>
                      <a:pt x="27" y="1"/>
                      <a:pt x="27" y="1"/>
                      <a:pt x="27" y="1"/>
                    </a:cubicBezTo>
                    <a:cubicBezTo>
                      <a:pt x="0" y="19"/>
                      <a:pt x="0" y="19"/>
                      <a:pt x="0" y="19"/>
                    </a:cubicBezTo>
                    <a:lnTo>
                      <a:pt x="27" y="36"/>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1" name="Freeform: Shape 228"/>
              <p:cNvSpPr>
                <a:spLocks/>
              </p:cNvSpPr>
              <p:nvPr/>
            </p:nvSpPr>
            <p:spPr bwMode="auto">
              <a:xfrm>
                <a:off x="5885324" y="2977050"/>
                <a:ext cx="4902" cy="8578"/>
              </a:xfrm>
              <a:custGeom>
                <a:avLst/>
                <a:gdLst>
                  <a:gd name="T0" fmla="*/ 0 w 1"/>
                  <a:gd name="T1" fmla="*/ 0 h 2"/>
                  <a:gd name="T2" fmla="*/ 1 w 1"/>
                  <a:gd name="T3" fmla="*/ 2 h 2"/>
                  <a:gd name="T4" fmla="*/ 1 w 1"/>
                  <a:gd name="T5" fmla="*/ 0 h 2"/>
                  <a:gd name="T6" fmla="*/ 0 w 1"/>
                  <a:gd name="T7" fmla="*/ 0 h 2"/>
                </a:gdLst>
                <a:ahLst/>
                <a:cxnLst>
                  <a:cxn ang="0">
                    <a:pos x="T0" y="T1"/>
                  </a:cxn>
                  <a:cxn ang="0">
                    <a:pos x="T2" y="T3"/>
                  </a:cxn>
                  <a:cxn ang="0">
                    <a:pos x="T4" y="T5"/>
                  </a:cxn>
                  <a:cxn ang="0">
                    <a:pos x="T6" y="T7"/>
                  </a:cxn>
                </a:cxnLst>
                <a:rect l="0" t="0" r="r" b="b"/>
                <a:pathLst>
                  <a:path w="1" h="2">
                    <a:moveTo>
                      <a:pt x="0" y="0"/>
                    </a:moveTo>
                    <a:cubicBezTo>
                      <a:pt x="0" y="1"/>
                      <a:pt x="1" y="2"/>
                      <a:pt x="1" y="2"/>
                    </a:cubicBezTo>
                    <a:cubicBezTo>
                      <a:pt x="1" y="2"/>
                      <a:pt x="1" y="1"/>
                      <a:pt x="1" y="0"/>
                    </a:cubicBezTo>
                    <a:lnTo>
                      <a:pt x="0" y="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2" name="Freeform: Shape 229"/>
              <p:cNvSpPr>
                <a:spLocks/>
              </p:cNvSpPr>
              <p:nvPr/>
            </p:nvSpPr>
            <p:spPr bwMode="auto">
              <a:xfrm>
                <a:off x="5885324" y="2880242"/>
                <a:ext cx="26959" cy="79652"/>
              </a:xfrm>
              <a:custGeom>
                <a:avLst/>
                <a:gdLst>
                  <a:gd name="T0" fmla="*/ 6 w 6"/>
                  <a:gd name="T1" fmla="*/ 0 h 18"/>
                  <a:gd name="T2" fmla="*/ 0 w 6"/>
                  <a:gd name="T3" fmla="*/ 18 h 18"/>
                  <a:gd name="T4" fmla="*/ 2 w 6"/>
                  <a:gd name="T5" fmla="*/ 18 h 18"/>
                  <a:gd name="T6" fmla="*/ 6 w 6"/>
                  <a:gd name="T7" fmla="*/ 1 h 18"/>
                  <a:gd name="T8" fmla="*/ 6 w 6"/>
                  <a:gd name="T9" fmla="*/ 0 h 18"/>
                </a:gdLst>
                <a:ahLst/>
                <a:cxnLst>
                  <a:cxn ang="0">
                    <a:pos x="T0" y="T1"/>
                  </a:cxn>
                  <a:cxn ang="0">
                    <a:pos x="T2" y="T3"/>
                  </a:cxn>
                  <a:cxn ang="0">
                    <a:pos x="T4" y="T5"/>
                  </a:cxn>
                  <a:cxn ang="0">
                    <a:pos x="T6" y="T7"/>
                  </a:cxn>
                  <a:cxn ang="0">
                    <a:pos x="T8" y="T9"/>
                  </a:cxn>
                </a:cxnLst>
                <a:rect l="0" t="0" r="r" b="b"/>
                <a:pathLst>
                  <a:path w="6" h="18">
                    <a:moveTo>
                      <a:pt x="6" y="0"/>
                    </a:moveTo>
                    <a:cubicBezTo>
                      <a:pt x="3" y="5"/>
                      <a:pt x="1" y="11"/>
                      <a:pt x="0" y="18"/>
                    </a:cubicBezTo>
                    <a:cubicBezTo>
                      <a:pt x="2" y="18"/>
                      <a:pt x="2" y="18"/>
                      <a:pt x="2" y="18"/>
                    </a:cubicBezTo>
                    <a:cubicBezTo>
                      <a:pt x="4" y="12"/>
                      <a:pt x="5" y="7"/>
                      <a:pt x="6" y="1"/>
                    </a:cubicBezTo>
                    <a:cubicBezTo>
                      <a:pt x="6" y="1"/>
                      <a:pt x="6" y="0"/>
                      <a:pt x="6" y="0"/>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3" name="Freeform: Shape 230"/>
              <p:cNvSpPr>
                <a:spLocks/>
              </p:cNvSpPr>
              <p:nvPr/>
            </p:nvSpPr>
            <p:spPr bwMode="auto">
              <a:xfrm>
                <a:off x="5841210" y="2848382"/>
                <a:ext cx="53918" cy="111513"/>
              </a:xfrm>
              <a:custGeom>
                <a:avLst/>
                <a:gdLst>
                  <a:gd name="T0" fmla="*/ 0 w 12"/>
                  <a:gd name="T1" fmla="*/ 0 h 25"/>
                  <a:gd name="T2" fmla="*/ 0 w 12"/>
                  <a:gd name="T3" fmla="*/ 25 h 25"/>
                  <a:gd name="T4" fmla="*/ 6 w 12"/>
                  <a:gd name="T5" fmla="*/ 25 h 25"/>
                  <a:gd name="T6" fmla="*/ 12 w 12"/>
                  <a:gd name="T7" fmla="*/ 4 h 25"/>
                  <a:gd name="T8" fmla="*/ 0 w 12"/>
                  <a:gd name="T9" fmla="*/ 0 h 25"/>
                </a:gdLst>
                <a:ahLst/>
                <a:cxnLst>
                  <a:cxn ang="0">
                    <a:pos x="T0" y="T1"/>
                  </a:cxn>
                  <a:cxn ang="0">
                    <a:pos x="T2" y="T3"/>
                  </a:cxn>
                  <a:cxn ang="0">
                    <a:pos x="T4" y="T5"/>
                  </a:cxn>
                  <a:cxn ang="0">
                    <a:pos x="T6" y="T7"/>
                  </a:cxn>
                  <a:cxn ang="0">
                    <a:pos x="T8" y="T9"/>
                  </a:cxn>
                </a:cxnLst>
                <a:rect l="0" t="0" r="r" b="b"/>
                <a:pathLst>
                  <a:path w="12" h="25">
                    <a:moveTo>
                      <a:pt x="0" y="0"/>
                    </a:moveTo>
                    <a:cubicBezTo>
                      <a:pt x="0" y="25"/>
                      <a:pt x="0" y="25"/>
                      <a:pt x="0" y="25"/>
                    </a:cubicBezTo>
                    <a:cubicBezTo>
                      <a:pt x="6" y="25"/>
                      <a:pt x="6" y="25"/>
                      <a:pt x="6" y="25"/>
                    </a:cubicBezTo>
                    <a:cubicBezTo>
                      <a:pt x="6" y="17"/>
                      <a:pt x="9" y="10"/>
                      <a:pt x="12" y="4"/>
                    </a:cubicBezTo>
                    <a:cubicBezTo>
                      <a:pt x="9" y="2"/>
                      <a:pt x="4" y="1"/>
                      <a:pt x="0" y="0"/>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4" name="Freeform: Shape 231"/>
              <p:cNvSpPr>
                <a:spLocks/>
              </p:cNvSpPr>
              <p:nvPr/>
            </p:nvSpPr>
            <p:spPr bwMode="auto">
              <a:xfrm>
                <a:off x="5766459" y="2977050"/>
                <a:ext cx="52693" cy="110287"/>
              </a:xfrm>
              <a:custGeom>
                <a:avLst/>
                <a:gdLst>
                  <a:gd name="T0" fmla="*/ 12 w 12"/>
                  <a:gd name="T1" fmla="*/ 25 h 25"/>
                  <a:gd name="T2" fmla="*/ 12 w 12"/>
                  <a:gd name="T3" fmla="*/ 0 h 25"/>
                  <a:gd name="T4" fmla="*/ 6 w 12"/>
                  <a:gd name="T5" fmla="*/ 0 h 25"/>
                  <a:gd name="T6" fmla="*/ 0 w 12"/>
                  <a:gd name="T7" fmla="*/ 21 h 25"/>
                  <a:gd name="T8" fmla="*/ 12 w 12"/>
                  <a:gd name="T9" fmla="*/ 25 h 25"/>
                </a:gdLst>
                <a:ahLst/>
                <a:cxnLst>
                  <a:cxn ang="0">
                    <a:pos x="T0" y="T1"/>
                  </a:cxn>
                  <a:cxn ang="0">
                    <a:pos x="T2" y="T3"/>
                  </a:cxn>
                  <a:cxn ang="0">
                    <a:pos x="T4" y="T5"/>
                  </a:cxn>
                  <a:cxn ang="0">
                    <a:pos x="T6" y="T7"/>
                  </a:cxn>
                  <a:cxn ang="0">
                    <a:pos x="T8" y="T9"/>
                  </a:cxn>
                </a:cxnLst>
                <a:rect l="0" t="0" r="r" b="b"/>
                <a:pathLst>
                  <a:path w="12" h="25">
                    <a:moveTo>
                      <a:pt x="12" y="25"/>
                    </a:moveTo>
                    <a:cubicBezTo>
                      <a:pt x="12" y="0"/>
                      <a:pt x="12" y="0"/>
                      <a:pt x="12" y="0"/>
                    </a:cubicBezTo>
                    <a:cubicBezTo>
                      <a:pt x="6" y="0"/>
                      <a:pt x="6" y="0"/>
                      <a:pt x="6" y="0"/>
                    </a:cubicBezTo>
                    <a:cubicBezTo>
                      <a:pt x="6" y="9"/>
                      <a:pt x="3" y="16"/>
                      <a:pt x="0" y="21"/>
                    </a:cubicBezTo>
                    <a:cubicBezTo>
                      <a:pt x="3" y="23"/>
                      <a:pt x="8" y="25"/>
                      <a:pt x="12" y="25"/>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5" name="Freeform: Shape 232"/>
              <p:cNvSpPr>
                <a:spLocks/>
              </p:cNvSpPr>
              <p:nvPr/>
            </p:nvSpPr>
            <p:spPr bwMode="auto">
              <a:xfrm>
                <a:off x="5766459" y="2848382"/>
                <a:ext cx="52693" cy="111513"/>
              </a:xfrm>
              <a:custGeom>
                <a:avLst/>
                <a:gdLst>
                  <a:gd name="T0" fmla="*/ 6 w 12"/>
                  <a:gd name="T1" fmla="*/ 25 h 25"/>
                  <a:gd name="T2" fmla="*/ 12 w 12"/>
                  <a:gd name="T3" fmla="*/ 25 h 25"/>
                  <a:gd name="T4" fmla="*/ 12 w 12"/>
                  <a:gd name="T5" fmla="*/ 0 h 25"/>
                  <a:gd name="T6" fmla="*/ 0 w 12"/>
                  <a:gd name="T7" fmla="*/ 5 h 25"/>
                  <a:gd name="T8" fmla="*/ 6 w 12"/>
                  <a:gd name="T9" fmla="*/ 25 h 25"/>
                </a:gdLst>
                <a:ahLst/>
                <a:cxnLst>
                  <a:cxn ang="0">
                    <a:pos x="T0" y="T1"/>
                  </a:cxn>
                  <a:cxn ang="0">
                    <a:pos x="T2" y="T3"/>
                  </a:cxn>
                  <a:cxn ang="0">
                    <a:pos x="T4" y="T5"/>
                  </a:cxn>
                  <a:cxn ang="0">
                    <a:pos x="T6" y="T7"/>
                  </a:cxn>
                  <a:cxn ang="0">
                    <a:pos x="T8" y="T9"/>
                  </a:cxn>
                </a:cxnLst>
                <a:rect l="0" t="0" r="r" b="b"/>
                <a:pathLst>
                  <a:path w="12" h="25">
                    <a:moveTo>
                      <a:pt x="6" y="25"/>
                    </a:moveTo>
                    <a:cubicBezTo>
                      <a:pt x="12" y="25"/>
                      <a:pt x="12" y="25"/>
                      <a:pt x="12" y="25"/>
                    </a:cubicBezTo>
                    <a:cubicBezTo>
                      <a:pt x="12" y="0"/>
                      <a:pt x="12" y="0"/>
                      <a:pt x="12" y="0"/>
                    </a:cubicBezTo>
                    <a:cubicBezTo>
                      <a:pt x="8" y="1"/>
                      <a:pt x="3" y="2"/>
                      <a:pt x="0" y="5"/>
                    </a:cubicBezTo>
                    <a:cubicBezTo>
                      <a:pt x="3" y="10"/>
                      <a:pt x="6" y="17"/>
                      <a:pt x="6" y="25"/>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6" name="Freeform: Shape 233"/>
              <p:cNvSpPr>
                <a:spLocks/>
              </p:cNvSpPr>
              <p:nvPr/>
            </p:nvSpPr>
            <p:spPr bwMode="auto">
              <a:xfrm>
                <a:off x="5713767" y="2977050"/>
                <a:ext cx="61271" cy="79652"/>
              </a:xfrm>
              <a:custGeom>
                <a:avLst/>
                <a:gdLst>
                  <a:gd name="T0" fmla="*/ 8 w 14"/>
                  <a:gd name="T1" fmla="*/ 18 h 18"/>
                  <a:gd name="T2" fmla="*/ 14 w 14"/>
                  <a:gd name="T3" fmla="*/ 0 h 18"/>
                  <a:gd name="T4" fmla="*/ 0 w 14"/>
                  <a:gd name="T5" fmla="*/ 0 h 18"/>
                  <a:gd name="T6" fmla="*/ 8 w 14"/>
                  <a:gd name="T7" fmla="*/ 18 h 18"/>
                </a:gdLst>
                <a:ahLst/>
                <a:cxnLst>
                  <a:cxn ang="0">
                    <a:pos x="T0" y="T1"/>
                  </a:cxn>
                  <a:cxn ang="0">
                    <a:pos x="T2" y="T3"/>
                  </a:cxn>
                  <a:cxn ang="0">
                    <a:pos x="T4" y="T5"/>
                  </a:cxn>
                  <a:cxn ang="0">
                    <a:pos x="T6" y="T7"/>
                  </a:cxn>
                </a:cxnLst>
                <a:rect l="0" t="0" r="r" b="b"/>
                <a:pathLst>
                  <a:path w="14" h="18">
                    <a:moveTo>
                      <a:pt x="8" y="18"/>
                    </a:moveTo>
                    <a:cubicBezTo>
                      <a:pt x="11" y="14"/>
                      <a:pt x="13" y="7"/>
                      <a:pt x="14" y="0"/>
                    </a:cubicBezTo>
                    <a:cubicBezTo>
                      <a:pt x="0" y="0"/>
                      <a:pt x="0" y="0"/>
                      <a:pt x="0" y="0"/>
                    </a:cubicBezTo>
                    <a:cubicBezTo>
                      <a:pt x="0" y="7"/>
                      <a:pt x="3" y="13"/>
                      <a:pt x="8" y="18"/>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7" name="Freeform: Shape 234"/>
              <p:cNvSpPr>
                <a:spLocks/>
              </p:cNvSpPr>
              <p:nvPr/>
            </p:nvSpPr>
            <p:spPr bwMode="auto">
              <a:xfrm>
                <a:off x="5713767" y="2880242"/>
                <a:ext cx="61271" cy="79652"/>
              </a:xfrm>
              <a:custGeom>
                <a:avLst/>
                <a:gdLst>
                  <a:gd name="T0" fmla="*/ 8 w 14"/>
                  <a:gd name="T1" fmla="*/ 0 h 18"/>
                  <a:gd name="T2" fmla="*/ 0 w 14"/>
                  <a:gd name="T3" fmla="*/ 18 h 18"/>
                  <a:gd name="T4" fmla="*/ 14 w 14"/>
                  <a:gd name="T5" fmla="*/ 18 h 18"/>
                  <a:gd name="T6" fmla="*/ 8 w 14"/>
                  <a:gd name="T7" fmla="*/ 0 h 18"/>
                </a:gdLst>
                <a:ahLst/>
                <a:cxnLst>
                  <a:cxn ang="0">
                    <a:pos x="T0" y="T1"/>
                  </a:cxn>
                  <a:cxn ang="0">
                    <a:pos x="T2" y="T3"/>
                  </a:cxn>
                  <a:cxn ang="0">
                    <a:pos x="T4" y="T5"/>
                  </a:cxn>
                  <a:cxn ang="0">
                    <a:pos x="T6" y="T7"/>
                  </a:cxn>
                </a:cxnLst>
                <a:rect l="0" t="0" r="r" b="b"/>
                <a:pathLst>
                  <a:path w="14" h="18">
                    <a:moveTo>
                      <a:pt x="8" y="0"/>
                    </a:moveTo>
                    <a:cubicBezTo>
                      <a:pt x="3" y="5"/>
                      <a:pt x="0" y="11"/>
                      <a:pt x="0" y="18"/>
                    </a:cubicBezTo>
                    <a:cubicBezTo>
                      <a:pt x="14" y="18"/>
                      <a:pt x="14" y="18"/>
                      <a:pt x="14" y="18"/>
                    </a:cubicBezTo>
                    <a:cubicBezTo>
                      <a:pt x="13" y="11"/>
                      <a:pt x="11" y="5"/>
                      <a:pt x="8" y="0"/>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8" name="Freeform: Shape 235"/>
              <p:cNvSpPr>
                <a:spLocks/>
              </p:cNvSpPr>
              <p:nvPr/>
            </p:nvSpPr>
            <p:spPr bwMode="auto">
              <a:xfrm>
                <a:off x="5841210" y="2977050"/>
                <a:ext cx="35537" cy="110287"/>
              </a:xfrm>
              <a:custGeom>
                <a:avLst/>
                <a:gdLst>
                  <a:gd name="T0" fmla="*/ 0 w 8"/>
                  <a:gd name="T1" fmla="*/ 25 h 25"/>
                  <a:gd name="T2" fmla="*/ 3 w 8"/>
                  <a:gd name="T3" fmla="*/ 25 h 25"/>
                  <a:gd name="T4" fmla="*/ 8 w 8"/>
                  <a:gd name="T5" fmla="*/ 11 h 25"/>
                  <a:gd name="T6" fmla="*/ 6 w 8"/>
                  <a:gd name="T7" fmla="*/ 0 h 25"/>
                  <a:gd name="T8" fmla="*/ 0 w 8"/>
                  <a:gd name="T9" fmla="*/ 0 h 25"/>
                  <a:gd name="T10" fmla="*/ 0 w 8"/>
                  <a:gd name="T11" fmla="*/ 25 h 25"/>
                </a:gdLst>
                <a:ahLst/>
                <a:cxnLst>
                  <a:cxn ang="0">
                    <a:pos x="T0" y="T1"/>
                  </a:cxn>
                  <a:cxn ang="0">
                    <a:pos x="T2" y="T3"/>
                  </a:cxn>
                  <a:cxn ang="0">
                    <a:pos x="T4" y="T5"/>
                  </a:cxn>
                  <a:cxn ang="0">
                    <a:pos x="T6" y="T7"/>
                  </a:cxn>
                  <a:cxn ang="0">
                    <a:pos x="T8" y="T9"/>
                  </a:cxn>
                  <a:cxn ang="0">
                    <a:pos x="T10" y="T11"/>
                  </a:cxn>
                </a:cxnLst>
                <a:rect l="0" t="0" r="r" b="b"/>
                <a:pathLst>
                  <a:path w="8" h="25">
                    <a:moveTo>
                      <a:pt x="0" y="25"/>
                    </a:moveTo>
                    <a:cubicBezTo>
                      <a:pt x="1" y="25"/>
                      <a:pt x="2" y="25"/>
                      <a:pt x="3" y="25"/>
                    </a:cubicBezTo>
                    <a:cubicBezTo>
                      <a:pt x="5" y="20"/>
                      <a:pt x="6" y="16"/>
                      <a:pt x="8" y="11"/>
                    </a:cubicBezTo>
                    <a:cubicBezTo>
                      <a:pt x="7" y="8"/>
                      <a:pt x="6" y="4"/>
                      <a:pt x="6" y="0"/>
                    </a:cubicBezTo>
                    <a:cubicBezTo>
                      <a:pt x="0" y="0"/>
                      <a:pt x="0" y="0"/>
                      <a:pt x="0" y="0"/>
                    </a:cubicBezTo>
                    <a:lnTo>
                      <a:pt x="0" y="25"/>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9" name="Oval 236"/>
              <p:cNvSpPr>
                <a:spLocks/>
              </p:cNvSpPr>
              <p:nvPr/>
            </p:nvSpPr>
            <p:spPr bwMode="auto">
              <a:xfrm>
                <a:off x="4746916" y="3312813"/>
                <a:ext cx="61271" cy="61271"/>
              </a:xfrm>
              <a:prstGeom prst="ellipse">
                <a:avLst/>
              </a:prstGeom>
              <a:solidFill>
                <a:schemeClr val="accent3"/>
              </a:solidFill>
              <a:ln>
                <a:noFill/>
              </a:ln>
            </p:spPr>
            <p:txBody>
              <a:bodyPr anchor="ctr"/>
              <a:lstStyle/>
              <a:p>
                <a:pPr algn="ctr"/>
                <a:endParaRPr>
                  <a:cs typeface="+mn-ea"/>
                  <a:sym typeface="+mn-lt"/>
                </a:endParaRPr>
              </a:p>
            </p:txBody>
          </p:sp>
          <p:sp>
            <p:nvSpPr>
              <p:cNvPr id="210" name="Freeform: Shape 237"/>
              <p:cNvSpPr>
                <a:spLocks/>
              </p:cNvSpPr>
              <p:nvPr/>
            </p:nvSpPr>
            <p:spPr bwMode="auto">
              <a:xfrm>
                <a:off x="4507961" y="3494174"/>
                <a:ext cx="132345" cy="132345"/>
              </a:xfrm>
              <a:custGeom>
                <a:avLst/>
                <a:gdLst>
                  <a:gd name="T0" fmla="*/ 15 w 30"/>
                  <a:gd name="T1" fmla="*/ 30 h 30"/>
                  <a:gd name="T2" fmla="*/ 30 w 30"/>
                  <a:gd name="T3" fmla="*/ 15 h 30"/>
                  <a:gd name="T4" fmla="*/ 15 w 30"/>
                  <a:gd name="T5" fmla="*/ 0 h 30"/>
                  <a:gd name="T6" fmla="*/ 15 w 30"/>
                  <a:gd name="T7" fmla="*/ 7 h 30"/>
                  <a:gd name="T8" fmla="*/ 23 w 30"/>
                  <a:gd name="T9" fmla="*/ 15 h 30"/>
                  <a:gd name="T10" fmla="*/ 15 w 30"/>
                  <a:gd name="T11" fmla="*/ 23 h 30"/>
                  <a:gd name="T12" fmla="*/ 15 w 30"/>
                  <a:gd name="T13" fmla="*/ 30 h 30"/>
                  <a:gd name="T14" fmla="*/ 15 w 30"/>
                  <a:gd name="T15" fmla="*/ 0 h 30"/>
                  <a:gd name="T16" fmla="*/ 0 w 30"/>
                  <a:gd name="T17" fmla="*/ 15 h 30"/>
                  <a:gd name="T18" fmla="*/ 15 w 30"/>
                  <a:gd name="T19" fmla="*/ 30 h 30"/>
                  <a:gd name="T20" fmla="*/ 15 w 30"/>
                  <a:gd name="T21" fmla="*/ 30 h 30"/>
                  <a:gd name="T22" fmla="*/ 15 w 30"/>
                  <a:gd name="T23" fmla="*/ 23 h 30"/>
                  <a:gd name="T24" fmla="*/ 15 w 30"/>
                  <a:gd name="T25" fmla="*/ 23 h 30"/>
                  <a:gd name="T26" fmla="*/ 15 w 30"/>
                  <a:gd name="T27" fmla="*/ 23 h 30"/>
                  <a:gd name="T28" fmla="*/ 7 w 30"/>
                  <a:gd name="T29" fmla="*/ 15 h 30"/>
                  <a:gd name="T30" fmla="*/ 15 w 30"/>
                  <a:gd name="T31" fmla="*/ 7 h 30"/>
                  <a:gd name="T32" fmla="*/ 15 w 30"/>
                  <a:gd name="T33" fmla="*/ 7 h 30"/>
                  <a:gd name="T34" fmla="*/ 15 w 30"/>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15" y="30"/>
                    </a:moveTo>
                    <a:cubicBezTo>
                      <a:pt x="23" y="30"/>
                      <a:pt x="30" y="23"/>
                      <a:pt x="30" y="15"/>
                    </a:cubicBezTo>
                    <a:cubicBezTo>
                      <a:pt x="30" y="7"/>
                      <a:pt x="23" y="0"/>
                      <a:pt x="15" y="0"/>
                    </a:cubicBezTo>
                    <a:cubicBezTo>
                      <a:pt x="15" y="7"/>
                      <a:pt x="15" y="7"/>
                      <a:pt x="15" y="7"/>
                    </a:cubicBezTo>
                    <a:cubicBezTo>
                      <a:pt x="19" y="7"/>
                      <a:pt x="23" y="10"/>
                      <a:pt x="23" y="15"/>
                    </a:cubicBezTo>
                    <a:cubicBezTo>
                      <a:pt x="23" y="20"/>
                      <a:pt x="19" y="23"/>
                      <a:pt x="15" y="23"/>
                    </a:cubicBezTo>
                    <a:lnTo>
                      <a:pt x="15" y="30"/>
                    </a:lnTo>
                    <a:close/>
                    <a:moveTo>
                      <a:pt x="15" y="0"/>
                    </a:moveTo>
                    <a:cubicBezTo>
                      <a:pt x="7" y="0"/>
                      <a:pt x="0" y="7"/>
                      <a:pt x="0" y="15"/>
                    </a:cubicBezTo>
                    <a:cubicBezTo>
                      <a:pt x="0" y="23"/>
                      <a:pt x="7" y="30"/>
                      <a:pt x="15" y="30"/>
                    </a:cubicBezTo>
                    <a:cubicBezTo>
                      <a:pt x="15" y="30"/>
                      <a:pt x="15" y="30"/>
                      <a:pt x="15" y="30"/>
                    </a:cubicBezTo>
                    <a:cubicBezTo>
                      <a:pt x="15" y="23"/>
                      <a:pt x="15" y="23"/>
                      <a:pt x="15" y="23"/>
                    </a:cubicBezTo>
                    <a:cubicBezTo>
                      <a:pt x="15" y="23"/>
                      <a:pt x="15" y="23"/>
                      <a:pt x="15" y="23"/>
                    </a:cubicBezTo>
                    <a:cubicBezTo>
                      <a:pt x="15" y="23"/>
                      <a:pt x="15" y="23"/>
                      <a:pt x="15" y="23"/>
                    </a:cubicBezTo>
                    <a:cubicBezTo>
                      <a:pt x="10" y="23"/>
                      <a:pt x="7" y="20"/>
                      <a:pt x="7" y="15"/>
                    </a:cubicBezTo>
                    <a:cubicBezTo>
                      <a:pt x="7" y="10"/>
                      <a:pt x="10" y="7"/>
                      <a:pt x="15" y="7"/>
                    </a:cubicBezTo>
                    <a:cubicBezTo>
                      <a:pt x="15" y="7"/>
                      <a:pt x="15" y="7"/>
                      <a:pt x="15" y="7"/>
                    </a:cubicBezTo>
                    <a:cubicBezTo>
                      <a:pt x="15" y="0"/>
                      <a:pt x="15" y="0"/>
                      <a:pt x="15" y="0"/>
                    </a:cubicBezTo>
                    <a:close/>
                  </a:path>
                </a:pathLst>
              </a:custGeom>
              <a:solidFill>
                <a:schemeClr val="accent3"/>
              </a:solidFill>
              <a:ln>
                <a:noFill/>
              </a:ln>
            </p:spPr>
            <p:txBody>
              <a:bodyPr anchor="ctr"/>
              <a:lstStyle/>
              <a:p>
                <a:pPr algn="ctr"/>
                <a:endParaRPr>
                  <a:cs typeface="+mn-ea"/>
                  <a:sym typeface="+mn-lt"/>
                </a:endParaRPr>
              </a:p>
            </p:txBody>
          </p:sp>
          <p:sp>
            <p:nvSpPr>
              <p:cNvPr id="211" name="Freeform: Shape 238"/>
              <p:cNvSpPr>
                <a:spLocks/>
              </p:cNvSpPr>
              <p:nvPr/>
            </p:nvSpPr>
            <p:spPr bwMode="auto">
              <a:xfrm>
                <a:off x="4494481" y="3462313"/>
                <a:ext cx="159304" cy="57594"/>
              </a:xfrm>
              <a:custGeom>
                <a:avLst/>
                <a:gdLst>
                  <a:gd name="T0" fmla="*/ 3 w 36"/>
                  <a:gd name="T1" fmla="*/ 13 h 13"/>
                  <a:gd name="T2" fmla="*/ 5 w 36"/>
                  <a:gd name="T3" fmla="*/ 12 h 13"/>
                  <a:gd name="T4" fmla="*/ 18 w 36"/>
                  <a:gd name="T5" fmla="*/ 4 h 13"/>
                  <a:gd name="T6" fmla="*/ 31 w 36"/>
                  <a:gd name="T7" fmla="*/ 12 h 13"/>
                  <a:gd name="T8" fmla="*/ 35 w 36"/>
                  <a:gd name="T9" fmla="*/ 12 h 13"/>
                  <a:gd name="T10" fmla="*/ 35 w 36"/>
                  <a:gd name="T11" fmla="*/ 9 h 13"/>
                  <a:gd name="T12" fmla="*/ 18 w 36"/>
                  <a:gd name="T13" fmla="*/ 0 h 13"/>
                  <a:gd name="T14" fmla="*/ 1 w 36"/>
                  <a:gd name="T15" fmla="*/ 9 h 13"/>
                  <a:gd name="T16" fmla="*/ 1 w 36"/>
                  <a:gd name="T17" fmla="*/ 12 h 13"/>
                  <a:gd name="T18" fmla="*/ 3 w 36"/>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3">
                    <a:moveTo>
                      <a:pt x="3" y="13"/>
                    </a:moveTo>
                    <a:cubicBezTo>
                      <a:pt x="3" y="13"/>
                      <a:pt x="4" y="12"/>
                      <a:pt x="5" y="12"/>
                    </a:cubicBezTo>
                    <a:cubicBezTo>
                      <a:pt x="8" y="7"/>
                      <a:pt x="13" y="4"/>
                      <a:pt x="18" y="4"/>
                    </a:cubicBezTo>
                    <a:cubicBezTo>
                      <a:pt x="23" y="4"/>
                      <a:pt x="28" y="7"/>
                      <a:pt x="31" y="12"/>
                    </a:cubicBezTo>
                    <a:cubicBezTo>
                      <a:pt x="32" y="13"/>
                      <a:pt x="34" y="13"/>
                      <a:pt x="35" y="12"/>
                    </a:cubicBezTo>
                    <a:cubicBezTo>
                      <a:pt x="36" y="11"/>
                      <a:pt x="36" y="10"/>
                      <a:pt x="35" y="9"/>
                    </a:cubicBezTo>
                    <a:cubicBezTo>
                      <a:pt x="31" y="3"/>
                      <a:pt x="25" y="0"/>
                      <a:pt x="18" y="0"/>
                    </a:cubicBezTo>
                    <a:cubicBezTo>
                      <a:pt x="11" y="0"/>
                      <a:pt x="5" y="3"/>
                      <a:pt x="1" y="9"/>
                    </a:cubicBezTo>
                    <a:cubicBezTo>
                      <a:pt x="0" y="10"/>
                      <a:pt x="0" y="11"/>
                      <a:pt x="1" y="12"/>
                    </a:cubicBezTo>
                    <a:cubicBezTo>
                      <a:pt x="2" y="12"/>
                      <a:pt x="2" y="13"/>
                      <a:pt x="3" y="13"/>
                    </a:cubicBezTo>
                    <a:close/>
                  </a:path>
                </a:pathLst>
              </a:custGeom>
              <a:solidFill>
                <a:schemeClr val="accent3"/>
              </a:solidFill>
              <a:ln>
                <a:noFill/>
              </a:ln>
            </p:spPr>
            <p:txBody>
              <a:bodyPr anchor="ctr"/>
              <a:lstStyle/>
              <a:p>
                <a:pPr algn="ctr"/>
                <a:endParaRPr>
                  <a:cs typeface="+mn-ea"/>
                  <a:sym typeface="+mn-lt"/>
                </a:endParaRPr>
              </a:p>
            </p:txBody>
          </p:sp>
          <p:sp>
            <p:nvSpPr>
              <p:cNvPr id="212" name="Freeform: Shape 239"/>
              <p:cNvSpPr>
                <a:spLocks/>
              </p:cNvSpPr>
              <p:nvPr/>
            </p:nvSpPr>
            <p:spPr bwMode="auto">
              <a:xfrm>
                <a:off x="4750592" y="3494174"/>
                <a:ext cx="132345" cy="132345"/>
              </a:xfrm>
              <a:custGeom>
                <a:avLst/>
                <a:gdLst>
                  <a:gd name="T0" fmla="*/ 15 w 30"/>
                  <a:gd name="T1" fmla="*/ 0 h 30"/>
                  <a:gd name="T2" fmla="*/ 15 w 30"/>
                  <a:gd name="T3" fmla="*/ 0 h 30"/>
                  <a:gd name="T4" fmla="*/ 15 w 30"/>
                  <a:gd name="T5" fmla="*/ 7 h 30"/>
                  <a:gd name="T6" fmla="*/ 15 w 30"/>
                  <a:gd name="T7" fmla="*/ 7 h 30"/>
                  <a:gd name="T8" fmla="*/ 23 w 30"/>
                  <a:gd name="T9" fmla="*/ 15 h 30"/>
                  <a:gd name="T10" fmla="*/ 15 w 30"/>
                  <a:gd name="T11" fmla="*/ 23 h 30"/>
                  <a:gd name="T12" fmla="*/ 15 w 30"/>
                  <a:gd name="T13" fmla="*/ 23 h 30"/>
                  <a:gd name="T14" fmla="*/ 15 w 30"/>
                  <a:gd name="T15" fmla="*/ 23 h 30"/>
                  <a:gd name="T16" fmla="*/ 15 w 30"/>
                  <a:gd name="T17" fmla="*/ 30 h 30"/>
                  <a:gd name="T18" fmla="*/ 15 w 30"/>
                  <a:gd name="T19" fmla="*/ 30 h 30"/>
                  <a:gd name="T20" fmla="*/ 30 w 30"/>
                  <a:gd name="T21" fmla="*/ 15 h 30"/>
                  <a:gd name="T22" fmla="*/ 15 w 30"/>
                  <a:gd name="T23" fmla="*/ 0 h 30"/>
                  <a:gd name="T24" fmla="*/ 15 w 30"/>
                  <a:gd name="T25" fmla="*/ 0 h 30"/>
                  <a:gd name="T26" fmla="*/ 0 w 30"/>
                  <a:gd name="T27" fmla="*/ 15 h 30"/>
                  <a:gd name="T28" fmla="*/ 15 w 30"/>
                  <a:gd name="T29" fmla="*/ 30 h 30"/>
                  <a:gd name="T30" fmla="*/ 15 w 30"/>
                  <a:gd name="T31" fmla="*/ 23 h 30"/>
                  <a:gd name="T32" fmla="*/ 7 w 30"/>
                  <a:gd name="T33" fmla="*/ 15 h 30"/>
                  <a:gd name="T34" fmla="*/ 15 w 30"/>
                  <a:gd name="T35" fmla="*/ 7 h 30"/>
                  <a:gd name="T36" fmla="*/ 15 w 30"/>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0">
                    <a:moveTo>
                      <a:pt x="15" y="0"/>
                    </a:moveTo>
                    <a:cubicBezTo>
                      <a:pt x="15" y="0"/>
                      <a:pt x="15" y="0"/>
                      <a:pt x="15" y="0"/>
                    </a:cubicBezTo>
                    <a:cubicBezTo>
                      <a:pt x="15" y="7"/>
                      <a:pt x="15" y="7"/>
                      <a:pt x="15" y="7"/>
                    </a:cubicBezTo>
                    <a:cubicBezTo>
                      <a:pt x="15" y="7"/>
                      <a:pt x="15" y="7"/>
                      <a:pt x="15" y="7"/>
                    </a:cubicBezTo>
                    <a:cubicBezTo>
                      <a:pt x="19" y="7"/>
                      <a:pt x="23" y="10"/>
                      <a:pt x="23" y="15"/>
                    </a:cubicBezTo>
                    <a:cubicBezTo>
                      <a:pt x="23" y="20"/>
                      <a:pt x="19" y="23"/>
                      <a:pt x="15" y="23"/>
                    </a:cubicBezTo>
                    <a:cubicBezTo>
                      <a:pt x="15" y="23"/>
                      <a:pt x="15" y="23"/>
                      <a:pt x="15" y="23"/>
                    </a:cubicBezTo>
                    <a:cubicBezTo>
                      <a:pt x="15" y="23"/>
                      <a:pt x="15" y="23"/>
                      <a:pt x="15" y="23"/>
                    </a:cubicBezTo>
                    <a:cubicBezTo>
                      <a:pt x="15" y="30"/>
                      <a:pt x="15" y="30"/>
                      <a:pt x="15" y="30"/>
                    </a:cubicBezTo>
                    <a:cubicBezTo>
                      <a:pt x="15" y="30"/>
                      <a:pt x="15" y="30"/>
                      <a:pt x="15" y="30"/>
                    </a:cubicBezTo>
                    <a:cubicBezTo>
                      <a:pt x="23" y="30"/>
                      <a:pt x="30" y="23"/>
                      <a:pt x="30" y="15"/>
                    </a:cubicBezTo>
                    <a:cubicBezTo>
                      <a:pt x="30" y="7"/>
                      <a:pt x="23" y="0"/>
                      <a:pt x="15" y="0"/>
                    </a:cubicBezTo>
                    <a:close/>
                    <a:moveTo>
                      <a:pt x="15" y="0"/>
                    </a:moveTo>
                    <a:cubicBezTo>
                      <a:pt x="6" y="0"/>
                      <a:pt x="0" y="7"/>
                      <a:pt x="0" y="15"/>
                    </a:cubicBezTo>
                    <a:cubicBezTo>
                      <a:pt x="0" y="23"/>
                      <a:pt x="6" y="30"/>
                      <a:pt x="15" y="30"/>
                    </a:cubicBezTo>
                    <a:cubicBezTo>
                      <a:pt x="15" y="23"/>
                      <a:pt x="15" y="23"/>
                      <a:pt x="15" y="23"/>
                    </a:cubicBezTo>
                    <a:cubicBezTo>
                      <a:pt x="10" y="23"/>
                      <a:pt x="7" y="20"/>
                      <a:pt x="7" y="15"/>
                    </a:cubicBezTo>
                    <a:cubicBezTo>
                      <a:pt x="7" y="10"/>
                      <a:pt x="10" y="7"/>
                      <a:pt x="15" y="7"/>
                    </a:cubicBezTo>
                    <a:lnTo>
                      <a:pt x="15" y="0"/>
                    </a:lnTo>
                    <a:close/>
                  </a:path>
                </a:pathLst>
              </a:custGeom>
              <a:solidFill>
                <a:schemeClr val="accent3"/>
              </a:solidFill>
              <a:ln>
                <a:noFill/>
              </a:ln>
            </p:spPr>
            <p:txBody>
              <a:bodyPr anchor="ctr"/>
              <a:lstStyle/>
              <a:p>
                <a:pPr algn="ctr"/>
                <a:endParaRPr>
                  <a:cs typeface="+mn-ea"/>
                  <a:sym typeface="+mn-lt"/>
                </a:endParaRPr>
              </a:p>
            </p:txBody>
          </p:sp>
          <p:sp>
            <p:nvSpPr>
              <p:cNvPr id="213" name="Freeform: Shape 240"/>
              <p:cNvSpPr>
                <a:spLocks/>
              </p:cNvSpPr>
              <p:nvPr/>
            </p:nvSpPr>
            <p:spPr bwMode="auto">
              <a:xfrm>
                <a:off x="4737113" y="3462313"/>
                <a:ext cx="159304" cy="57594"/>
              </a:xfrm>
              <a:custGeom>
                <a:avLst/>
                <a:gdLst>
                  <a:gd name="T0" fmla="*/ 18 w 36"/>
                  <a:gd name="T1" fmla="*/ 0 h 13"/>
                  <a:gd name="T2" fmla="*/ 1 w 36"/>
                  <a:gd name="T3" fmla="*/ 9 h 13"/>
                  <a:gd name="T4" fmla="*/ 1 w 36"/>
                  <a:gd name="T5" fmla="*/ 12 h 13"/>
                  <a:gd name="T6" fmla="*/ 3 w 36"/>
                  <a:gd name="T7" fmla="*/ 13 h 13"/>
                  <a:gd name="T8" fmla="*/ 4 w 36"/>
                  <a:gd name="T9" fmla="*/ 12 h 13"/>
                  <a:gd name="T10" fmla="*/ 18 w 36"/>
                  <a:gd name="T11" fmla="*/ 4 h 13"/>
                  <a:gd name="T12" fmla="*/ 31 w 36"/>
                  <a:gd name="T13" fmla="*/ 12 h 13"/>
                  <a:gd name="T14" fmla="*/ 35 w 36"/>
                  <a:gd name="T15" fmla="*/ 12 h 13"/>
                  <a:gd name="T16" fmla="*/ 35 w 36"/>
                  <a:gd name="T17" fmla="*/ 9 h 13"/>
                  <a:gd name="T18" fmla="*/ 18 w 3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3">
                    <a:moveTo>
                      <a:pt x="18" y="0"/>
                    </a:moveTo>
                    <a:cubicBezTo>
                      <a:pt x="11" y="0"/>
                      <a:pt x="4" y="3"/>
                      <a:pt x="1" y="9"/>
                    </a:cubicBezTo>
                    <a:cubicBezTo>
                      <a:pt x="0" y="10"/>
                      <a:pt x="0" y="11"/>
                      <a:pt x="1" y="12"/>
                    </a:cubicBezTo>
                    <a:cubicBezTo>
                      <a:pt x="2" y="12"/>
                      <a:pt x="2" y="13"/>
                      <a:pt x="3" y="13"/>
                    </a:cubicBezTo>
                    <a:cubicBezTo>
                      <a:pt x="3" y="13"/>
                      <a:pt x="4" y="12"/>
                      <a:pt x="4" y="12"/>
                    </a:cubicBezTo>
                    <a:cubicBezTo>
                      <a:pt x="7" y="7"/>
                      <a:pt x="12" y="4"/>
                      <a:pt x="18" y="4"/>
                    </a:cubicBezTo>
                    <a:cubicBezTo>
                      <a:pt x="23" y="4"/>
                      <a:pt x="28" y="7"/>
                      <a:pt x="31" y="12"/>
                    </a:cubicBezTo>
                    <a:cubicBezTo>
                      <a:pt x="32" y="13"/>
                      <a:pt x="33" y="13"/>
                      <a:pt x="35" y="12"/>
                    </a:cubicBezTo>
                    <a:cubicBezTo>
                      <a:pt x="36" y="11"/>
                      <a:pt x="36" y="10"/>
                      <a:pt x="35" y="9"/>
                    </a:cubicBezTo>
                    <a:cubicBezTo>
                      <a:pt x="31" y="3"/>
                      <a:pt x="25" y="0"/>
                      <a:pt x="18" y="0"/>
                    </a:cubicBezTo>
                    <a:close/>
                  </a:path>
                </a:pathLst>
              </a:custGeom>
              <a:solidFill>
                <a:schemeClr val="accent3"/>
              </a:solidFill>
              <a:ln>
                <a:noFill/>
              </a:ln>
            </p:spPr>
            <p:txBody>
              <a:bodyPr anchor="ctr"/>
              <a:lstStyle/>
              <a:p>
                <a:pPr algn="ctr"/>
                <a:endParaRPr>
                  <a:cs typeface="+mn-ea"/>
                  <a:sym typeface="+mn-lt"/>
                </a:endParaRPr>
              </a:p>
            </p:txBody>
          </p:sp>
          <p:sp>
            <p:nvSpPr>
              <p:cNvPr id="214" name="Freeform: Shape 241"/>
              <p:cNvSpPr>
                <a:spLocks/>
              </p:cNvSpPr>
              <p:nvPr/>
            </p:nvSpPr>
            <p:spPr bwMode="auto">
              <a:xfrm>
                <a:off x="4618248" y="3348350"/>
                <a:ext cx="234054" cy="273267"/>
              </a:xfrm>
              <a:custGeom>
                <a:avLst/>
                <a:gdLst>
                  <a:gd name="T0" fmla="*/ 36 w 53"/>
                  <a:gd name="T1" fmla="*/ 22 h 62"/>
                  <a:gd name="T2" fmla="*/ 37 w 53"/>
                  <a:gd name="T3" fmla="*/ 23 h 62"/>
                  <a:gd name="T4" fmla="*/ 51 w 53"/>
                  <a:gd name="T5" fmla="*/ 17 h 62"/>
                  <a:gd name="T6" fmla="*/ 53 w 53"/>
                  <a:gd name="T7" fmla="*/ 12 h 62"/>
                  <a:gd name="T8" fmla="*/ 48 w 53"/>
                  <a:gd name="T9" fmla="*/ 11 h 62"/>
                  <a:gd name="T10" fmla="*/ 39 w 53"/>
                  <a:gd name="T11" fmla="*/ 15 h 62"/>
                  <a:gd name="T12" fmla="*/ 38 w 53"/>
                  <a:gd name="T13" fmla="*/ 15 h 62"/>
                  <a:gd name="T14" fmla="*/ 23 w 53"/>
                  <a:gd name="T15" fmla="*/ 0 h 62"/>
                  <a:gd name="T16" fmla="*/ 21 w 53"/>
                  <a:gd name="T17" fmla="*/ 0 h 62"/>
                  <a:gd name="T18" fmla="*/ 0 w 53"/>
                  <a:gd name="T19" fmla="*/ 21 h 62"/>
                  <a:gd name="T20" fmla="*/ 0 w 53"/>
                  <a:gd name="T21" fmla="*/ 22 h 62"/>
                  <a:gd name="T22" fmla="*/ 15 w 53"/>
                  <a:gd name="T23" fmla="*/ 35 h 62"/>
                  <a:gd name="T24" fmla="*/ 15 w 53"/>
                  <a:gd name="T25" fmla="*/ 36 h 62"/>
                  <a:gd name="T26" fmla="*/ 8 w 53"/>
                  <a:gd name="T27" fmla="*/ 52 h 62"/>
                  <a:gd name="T28" fmla="*/ 8 w 53"/>
                  <a:gd name="T29" fmla="*/ 54 h 62"/>
                  <a:gd name="T30" fmla="*/ 13 w 53"/>
                  <a:gd name="T31" fmla="*/ 60 h 62"/>
                  <a:gd name="T32" fmla="*/ 16 w 53"/>
                  <a:gd name="T33" fmla="*/ 62 h 62"/>
                  <a:gd name="T34" fmla="*/ 19 w 53"/>
                  <a:gd name="T35" fmla="*/ 61 h 62"/>
                  <a:gd name="T36" fmla="*/ 20 w 53"/>
                  <a:gd name="T37" fmla="*/ 55 h 62"/>
                  <a:gd name="T38" fmla="*/ 18 w 53"/>
                  <a:gd name="T39" fmla="*/ 53 h 62"/>
                  <a:gd name="T40" fmla="*/ 18 w 53"/>
                  <a:gd name="T41" fmla="*/ 51 h 62"/>
                  <a:gd name="T42" fmla="*/ 25 w 53"/>
                  <a:gd name="T43" fmla="*/ 34 h 62"/>
                  <a:gd name="T44" fmla="*/ 25 w 53"/>
                  <a:gd name="T45" fmla="*/ 32 h 62"/>
                  <a:gd name="T46" fmla="*/ 17 w 53"/>
                  <a:gd name="T47" fmla="*/ 25 h 62"/>
                  <a:gd name="T48" fmla="*/ 17 w 53"/>
                  <a:gd name="T49" fmla="*/ 23 h 62"/>
                  <a:gd name="T50" fmla="*/ 26 w 53"/>
                  <a:gd name="T51" fmla="*/ 14 h 62"/>
                  <a:gd name="T52" fmla="*/ 27 w 53"/>
                  <a:gd name="T53" fmla="*/ 15 h 62"/>
                  <a:gd name="T54" fmla="*/ 36 w 53"/>
                  <a:gd name="T55" fmla="*/ 2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 h="62">
                    <a:moveTo>
                      <a:pt x="36" y="22"/>
                    </a:moveTo>
                    <a:cubicBezTo>
                      <a:pt x="36" y="23"/>
                      <a:pt x="37" y="23"/>
                      <a:pt x="37" y="23"/>
                    </a:cubicBezTo>
                    <a:cubicBezTo>
                      <a:pt x="51" y="17"/>
                      <a:pt x="51" y="17"/>
                      <a:pt x="51" y="17"/>
                    </a:cubicBezTo>
                    <a:cubicBezTo>
                      <a:pt x="53" y="16"/>
                      <a:pt x="53" y="14"/>
                      <a:pt x="53" y="12"/>
                    </a:cubicBezTo>
                    <a:cubicBezTo>
                      <a:pt x="52" y="11"/>
                      <a:pt x="50" y="10"/>
                      <a:pt x="48" y="11"/>
                    </a:cubicBezTo>
                    <a:cubicBezTo>
                      <a:pt x="39" y="15"/>
                      <a:pt x="39" y="15"/>
                      <a:pt x="39" y="15"/>
                    </a:cubicBezTo>
                    <a:cubicBezTo>
                      <a:pt x="39" y="15"/>
                      <a:pt x="38" y="15"/>
                      <a:pt x="38" y="15"/>
                    </a:cubicBezTo>
                    <a:cubicBezTo>
                      <a:pt x="23" y="0"/>
                      <a:pt x="23" y="0"/>
                      <a:pt x="23" y="0"/>
                    </a:cubicBezTo>
                    <a:cubicBezTo>
                      <a:pt x="22" y="0"/>
                      <a:pt x="22" y="0"/>
                      <a:pt x="21" y="0"/>
                    </a:cubicBezTo>
                    <a:cubicBezTo>
                      <a:pt x="0" y="21"/>
                      <a:pt x="0" y="21"/>
                      <a:pt x="0" y="21"/>
                    </a:cubicBezTo>
                    <a:cubicBezTo>
                      <a:pt x="0" y="21"/>
                      <a:pt x="0" y="22"/>
                      <a:pt x="0" y="22"/>
                    </a:cubicBezTo>
                    <a:cubicBezTo>
                      <a:pt x="3" y="25"/>
                      <a:pt x="12" y="32"/>
                      <a:pt x="15" y="35"/>
                    </a:cubicBezTo>
                    <a:cubicBezTo>
                      <a:pt x="15" y="35"/>
                      <a:pt x="15" y="36"/>
                      <a:pt x="15" y="36"/>
                    </a:cubicBezTo>
                    <a:cubicBezTo>
                      <a:pt x="8" y="52"/>
                      <a:pt x="8" y="52"/>
                      <a:pt x="8" y="52"/>
                    </a:cubicBezTo>
                    <a:cubicBezTo>
                      <a:pt x="8" y="52"/>
                      <a:pt x="8" y="53"/>
                      <a:pt x="8" y="54"/>
                    </a:cubicBezTo>
                    <a:cubicBezTo>
                      <a:pt x="13" y="60"/>
                      <a:pt x="13" y="60"/>
                      <a:pt x="13" y="60"/>
                    </a:cubicBezTo>
                    <a:cubicBezTo>
                      <a:pt x="14" y="61"/>
                      <a:pt x="15" y="62"/>
                      <a:pt x="16" y="62"/>
                    </a:cubicBezTo>
                    <a:cubicBezTo>
                      <a:pt x="17" y="62"/>
                      <a:pt x="18" y="62"/>
                      <a:pt x="19" y="61"/>
                    </a:cubicBezTo>
                    <a:cubicBezTo>
                      <a:pt x="21" y="60"/>
                      <a:pt x="21" y="57"/>
                      <a:pt x="20" y="55"/>
                    </a:cubicBezTo>
                    <a:cubicBezTo>
                      <a:pt x="18" y="53"/>
                      <a:pt x="18" y="53"/>
                      <a:pt x="18" y="53"/>
                    </a:cubicBezTo>
                    <a:cubicBezTo>
                      <a:pt x="18" y="52"/>
                      <a:pt x="18" y="51"/>
                      <a:pt x="18" y="51"/>
                    </a:cubicBezTo>
                    <a:cubicBezTo>
                      <a:pt x="25" y="34"/>
                      <a:pt x="25" y="34"/>
                      <a:pt x="25" y="34"/>
                    </a:cubicBezTo>
                    <a:cubicBezTo>
                      <a:pt x="25" y="33"/>
                      <a:pt x="25" y="33"/>
                      <a:pt x="25" y="32"/>
                    </a:cubicBezTo>
                    <a:cubicBezTo>
                      <a:pt x="23" y="31"/>
                      <a:pt x="19" y="27"/>
                      <a:pt x="17" y="25"/>
                    </a:cubicBezTo>
                    <a:cubicBezTo>
                      <a:pt x="17" y="24"/>
                      <a:pt x="17" y="24"/>
                      <a:pt x="17" y="23"/>
                    </a:cubicBezTo>
                    <a:cubicBezTo>
                      <a:pt x="26" y="14"/>
                      <a:pt x="26" y="14"/>
                      <a:pt x="26" y="14"/>
                    </a:cubicBezTo>
                    <a:cubicBezTo>
                      <a:pt x="26" y="14"/>
                      <a:pt x="27" y="14"/>
                      <a:pt x="27" y="15"/>
                    </a:cubicBezTo>
                    <a:lnTo>
                      <a:pt x="36" y="22"/>
                    </a:lnTo>
                    <a:close/>
                  </a:path>
                </a:pathLst>
              </a:custGeom>
              <a:solidFill>
                <a:schemeClr val="accent3"/>
              </a:solidFill>
              <a:ln>
                <a:noFill/>
              </a:ln>
            </p:spPr>
            <p:txBody>
              <a:bodyPr anchor="ctr"/>
              <a:lstStyle/>
              <a:p>
                <a:pPr algn="ctr"/>
                <a:endParaRPr>
                  <a:cs typeface="+mn-ea"/>
                  <a:sym typeface="+mn-lt"/>
                </a:endParaRPr>
              </a:p>
            </p:txBody>
          </p:sp>
          <p:sp>
            <p:nvSpPr>
              <p:cNvPr id="215" name="Freeform: Shape 242"/>
              <p:cNvSpPr>
                <a:spLocks/>
              </p:cNvSpPr>
              <p:nvPr/>
            </p:nvSpPr>
            <p:spPr bwMode="auto">
              <a:xfrm>
                <a:off x="3514151" y="1696494"/>
                <a:ext cx="26959" cy="30635"/>
              </a:xfrm>
              <a:custGeom>
                <a:avLst/>
                <a:gdLst>
                  <a:gd name="T0" fmla="*/ 0 w 6"/>
                  <a:gd name="T1" fmla="*/ 7 h 7"/>
                  <a:gd name="T2" fmla="*/ 6 w 6"/>
                  <a:gd name="T3" fmla="*/ 7 h 7"/>
                  <a:gd name="T4" fmla="*/ 6 w 6"/>
                  <a:gd name="T5" fmla="*/ 0 h 7"/>
                  <a:gd name="T6" fmla="*/ 0 w 6"/>
                  <a:gd name="T7" fmla="*/ 7 h 7"/>
                </a:gdLst>
                <a:ahLst/>
                <a:cxnLst>
                  <a:cxn ang="0">
                    <a:pos x="T0" y="T1"/>
                  </a:cxn>
                  <a:cxn ang="0">
                    <a:pos x="T2" y="T3"/>
                  </a:cxn>
                  <a:cxn ang="0">
                    <a:pos x="T4" y="T5"/>
                  </a:cxn>
                  <a:cxn ang="0">
                    <a:pos x="T6" y="T7"/>
                  </a:cxn>
                </a:cxnLst>
                <a:rect l="0" t="0" r="r" b="b"/>
                <a:pathLst>
                  <a:path w="6" h="7">
                    <a:moveTo>
                      <a:pt x="0" y="7"/>
                    </a:moveTo>
                    <a:cubicBezTo>
                      <a:pt x="6" y="7"/>
                      <a:pt x="6" y="7"/>
                      <a:pt x="6" y="7"/>
                    </a:cubicBezTo>
                    <a:cubicBezTo>
                      <a:pt x="6" y="0"/>
                      <a:pt x="6" y="0"/>
                      <a:pt x="6" y="0"/>
                    </a:cubicBezTo>
                    <a:cubicBezTo>
                      <a:pt x="4" y="3"/>
                      <a:pt x="2" y="5"/>
                      <a:pt x="0" y="7"/>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16" name="Freeform: Shape 243"/>
              <p:cNvSpPr>
                <a:spLocks/>
              </p:cNvSpPr>
              <p:nvPr/>
            </p:nvSpPr>
            <p:spPr bwMode="auto">
              <a:xfrm>
                <a:off x="4097447" y="3582404"/>
                <a:ext cx="145824" cy="145824"/>
              </a:xfrm>
              <a:custGeom>
                <a:avLst/>
                <a:gdLst>
                  <a:gd name="T0" fmla="*/ 8 w 33"/>
                  <a:gd name="T1" fmla="*/ 30 h 33"/>
                  <a:gd name="T2" fmla="*/ 17 w 33"/>
                  <a:gd name="T3" fmla="*/ 33 h 33"/>
                  <a:gd name="T4" fmla="*/ 33 w 33"/>
                  <a:gd name="T5" fmla="*/ 17 h 33"/>
                  <a:gd name="T6" fmla="*/ 17 w 33"/>
                  <a:gd name="T7" fmla="*/ 0 h 33"/>
                  <a:gd name="T8" fmla="*/ 0 w 33"/>
                  <a:gd name="T9" fmla="*/ 14 h 33"/>
                  <a:gd name="T10" fmla="*/ 17 w 33"/>
                  <a:gd name="T11" fmla="*/ 14 h 33"/>
                  <a:gd name="T12" fmla="*/ 22 w 33"/>
                  <a:gd name="T13" fmla="*/ 14 h 33"/>
                  <a:gd name="T14" fmla="*/ 18 w 33"/>
                  <a:gd name="T15" fmla="*/ 18 h 33"/>
                  <a:gd name="T16" fmla="*/ 8 w 33"/>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8" y="30"/>
                    </a:moveTo>
                    <a:cubicBezTo>
                      <a:pt x="10" y="32"/>
                      <a:pt x="13" y="33"/>
                      <a:pt x="17" y="33"/>
                    </a:cubicBezTo>
                    <a:cubicBezTo>
                      <a:pt x="26" y="33"/>
                      <a:pt x="33" y="26"/>
                      <a:pt x="33" y="17"/>
                    </a:cubicBezTo>
                    <a:cubicBezTo>
                      <a:pt x="33" y="7"/>
                      <a:pt x="26" y="0"/>
                      <a:pt x="17" y="0"/>
                    </a:cubicBezTo>
                    <a:cubicBezTo>
                      <a:pt x="8" y="0"/>
                      <a:pt x="1" y="6"/>
                      <a:pt x="0" y="14"/>
                    </a:cubicBezTo>
                    <a:cubicBezTo>
                      <a:pt x="17" y="14"/>
                      <a:pt x="17" y="14"/>
                      <a:pt x="17" y="14"/>
                    </a:cubicBezTo>
                    <a:cubicBezTo>
                      <a:pt x="22" y="14"/>
                      <a:pt x="22" y="14"/>
                      <a:pt x="22" y="14"/>
                    </a:cubicBezTo>
                    <a:cubicBezTo>
                      <a:pt x="18" y="18"/>
                      <a:pt x="18" y="18"/>
                      <a:pt x="18" y="18"/>
                    </a:cubicBezTo>
                    <a:lnTo>
                      <a:pt x="8" y="30"/>
                    </a:lnTo>
                    <a:close/>
                  </a:path>
                </a:pathLst>
              </a:custGeom>
              <a:solidFill>
                <a:schemeClr val="accent5"/>
              </a:solidFill>
              <a:ln>
                <a:noFill/>
              </a:ln>
            </p:spPr>
            <p:txBody>
              <a:bodyPr anchor="ctr"/>
              <a:lstStyle/>
              <a:p>
                <a:pPr algn="ctr"/>
                <a:endParaRPr>
                  <a:cs typeface="+mn-ea"/>
                  <a:sym typeface="+mn-lt"/>
                </a:endParaRPr>
              </a:p>
            </p:txBody>
          </p:sp>
          <p:sp>
            <p:nvSpPr>
              <p:cNvPr id="217" name="Freeform: Shape 244"/>
              <p:cNvSpPr>
                <a:spLocks/>
              </p:cNvSpPr>
              <p:nvPr/>
            </p:nvSpPr>
            <p:spPr bwMode="auto">
              <a:xfrm>
                <a:off x="3871972" y="3657154"/>
                <a:ext cx="300226" cy="211996"/>
              </a:xfrm>
              <a:custGeom>
                <a:avLst/>
                <a:gdLst>
                  <a:gd name="T0" fmla="*/ 30 w 68"/>
                  <a:gd name="T1" fmla="*/ 34 h 48"/>
                  <a:gd name="T2" fmla="*/ 30 w 68"/>
                  <a:gd name="T3" fmla="*/ 35 h 48"/>
                  <a:gd name="T4" fmla="*/ 30 w 68"/>
                  <a:gd name="T5" fmla="*/ 37 h 48"/>
                  <a:gd name="T6" fmla="*/ 30 w 68"/>
                  <a:gd name="T7" fmla="*/ 44 h 48"/>
                  <a:gd name="T8" fmla="*/ 37 w 68"/>
                  <a:gd name="T9" fmla="*/ 48 h 48"/>
                  <a:gd name="T10" fmla="*/ 37 w 68"/>
                  <a:gd name="T11" fmla="*/ 37 h 48"/>
                  <a:gd name="T12" fmla="*/ 37 w 68"/>
                  <a:gd name="T13" fmla="*/ 35 h 48"/>
                  <a:gd name="T14" fmla="*/ 37 w 68"/>
                  <a:gd name="T15" fmla="*/ 34 h 48"/>
                  <a:gd name="T16" fmla="*/ 57 w 68"/>
                  <a:gd name="T17" fmla="*/ 12 h 48"/>
                  <a:gd name="T18" fmla="*/ 68 w 68"/>
                  <a:gd name="T19" fmla="*/ 0 h 48"/>
                  <a:gd name="T20" fmla="*/ 51 w 68"/>
                  <a:gd name="T21" fmla="*/ 0 h 48"/>
                  <a:gd name="T22" fmla="*/ 0 w 68"/>
                  <a:gd name="T23" fmla="*/ 0 h 48"/>
                  <a:gd name="T24" fmla="*/ 30 w 68"/>
                  <a:gd name="T25"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48">
                    <a:moveTo>
                      <a:pt x="30" y="34"/>
                    </a:moveTo>
                    <a:cubicBezTo>
                      <a:pt x="30" y="35"/>
                      <a:pt x="30" y="35"/>
                      <a:pt x="30" y="35"/>
                    </a:cubicBezTo>
                    <a:cubicBezTo>
                      <a:pt x="30" y="37"/>
                      <a:pt x="30" y="37"/>
                      <a:pt x="30" y="37"/>
                    </a:cubicBezTo>
                    <a:cubicBezTo>
                      <a:pt x="30" y="44"/>
                      <a:pt x="30" y="44"/>
                      <a:pt x="30" y="44"/>
                    </a:cubicBezTo>
                    <a:cubicBezTo>
                      <a:pt x="33" y="45"/>
                      <a:pt x="35" y="47"/>
                      <a:pt x="37" y="48"/>
                    </a:cubicBezTo>
                    <a:cubicBezTo>
                      <a:pt x="37" y="37"/>
                      <a:pt x="37" y="37"/>
                      <a:pt x="37" y="37"/>
                    </a:cubicBezTo>
                    <a:cubicBezTo>
                      <a:pt x="37" y="35"/>
                      <a:pt x="37" y="35"/>
                      <a:pt x="37" y="35"/>
                    </a:cubicBezTo>
                    <a:cubicBezTo>
                      <a:pt x="37" y="34"/>
                      <a:pt x="37" y="34"/>
                      <a:pt x="37" y="34"/>
                    </a:cubicBezTo>
                    <a:cubicBezTo>
                      <a:pt x="57" y="12"/>
                      <a:pt x="57" y="12"/>
                      <a:pt x="57" y="12"/>
                    </a:cubicBezTo>
                    <a:cubicBezTo>
                      <a:pt x="68" y="0"/>
                      <a:pt x="68" y="0"/>
                      <a:pt x="68" y="0"/>
                    </a:cubicBezTo>
                    <a:cubicBezTo>
                      <a:pt x="51" y="0"/>
                      <a:pt x="51" y="0"/>
                      <a:pt x="51" y="0"/>
                    </a:cubicBezTo>
                    <a:cubicBezTo>
                      <a:pt x="0" y="0"/>
                      <a:pt x="0" y="0"/>
                      <a:pt x="0" y="0"/>
                    </a:cubicBezTo>
                    <a:lnTo>
                      <a:pt x="30" y="34"/>
                    </a:lnTo>
                    <a:close/>
                  </a:path>
                </a:pathLst>
              </a:custGeom>
              <a:solidFill>
                <a:schemeClr val="accent5"/>
              </a:solidFill>
              <a:ln>
                <a:noFill/>
              </a:ln>
            </p:spPr>
            <p:txBody>
              <a:bodyPr anchor="ctr"/>
              <a:lstStyle/>
              <a:p>
                <a:pPr algn="ctr"/>
                <a:endParaRPr>
                  <a:cs typeface="+mn-ea"/>
                  <a:sym typeface="+mn-lt"/>
                </a:endParaRPr>
              </a:p>
            </p:txBody>
          </p:sp>
          <p:sp>
            <p:nvSpPr>
              <p:cNvPr id="218" name="Freeform: Shape 245"/>
              <p:cNvSpPr>
                <a:spLocks/>
              </p:cNvSpPr>
              <p:nvPr/>
            </p:nvSpPr>
            <p:spPr bwMode="auto">
              <a:xfrm>
                <a:off x="3266618" y="1903588"/>
                <a:ext cx="238955" cy="269591"/>
              </a:xfrm>
              <a:custGeom>
                <a:avLst/>
                <a:gdLst>
                  <a:gd name="T0" fmla="*/ 0 w 54"/>
                  <a:gd name="T1" fmla="*/ 61 h 61"/>
                  <a:gd name="T2" fmla="*/ 11 w 54"/>
                  <a:gd name="T3" fmla="*/ 50 h 61"/>
                  <a:gd name="T4" fmla="*/ 11 w 54"/>
                  <a:gd name="T5" fmla="*/ 50 h 61"/>
                  <a:gd name="T6" fmla="*/ 11 w 54"/>
                  <a:gd name="T7" fmla="*/ 32 h 61"/>
                  <a:gd name="T8" fmla="*/ 0 w 54"/>
                  <a:gd name="T9" fmla="*/ 61 h 61"/>
                  <a:gd name="T10" fmla="*/ 0 w 54"/>
                  <a:gd name="T11" fmla="*/ 61 h 61"/>
                  <a:gd name="T12" fmla="*/ 20 w 54"/>
                  <a:gd name="T13" fmla="*/ 14 h 61"/>
                  <a:gd name="T14" fmla="*/ 47 w 54"/>
                  <a:gd name="T15" fmla="*/ 14 h 61"/>
                  <a:gd name="T16" fmla="*/ 47 w 54"/>
                  <a:gd name="T17" fmla="*/ 40 h 61"/>
                  <a:gd name="T18" fmla="*/ 43 w 54"/>
                  <a:gd name="T19" fmla="*/ 39 h 61"/>
                  <a:gd name="T20" fmla="*/ 32 w 54"/>
                  <a:gd name="T21" fmla="*/ 50 h 61"/>
                  <a:gd name="T22" fmla="*/ 43 w 54"/>
                  <a:gd name="T23" fmla="*/ 61 h 61"/>
                  <a:gd name="T24" fmla="*/ 54 w 54"/>
                  <a:gd name="T25" fmla="*/ 50 h 61"/>
                  <a:gd name="T26" fmla="*/ 54 w 54"/>
                  <a:gd name="T27" fmla="*/ 50 h 61"/>
                  <a:gd name="T28" fmla="*/ 54 w 54"/>
                  <a:gd name="T29" fmla="*/ 50 h 61"/>
                  <a:gd name="T30" fmla="*/ 54 w 54"/>
                  <a:gd name="T31" fmla="*/ 14 h 61"/>
                  <a:gd name="T32" fmla="*/ 54 w 54"/>
                  <a:gd name="T33" fmla="*/ 0 h 61"/>
                  <a:gd name="T34" fmla="*/ 47 w 54"/>
                  <a:gd name="T35" fmla="*/ 0 h 61"/>
                  <a:gd name="T36" fmla="*/ 28 w 54"/>
                  <a:gd name="T37" fmla="*/ 0 h 61"/>
                  <a:gd name="T38" fmla="*/ 20 w 54"/>
                  <a:gd name="T39" fmla="*/ 1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61">
                    <a:moveTo>
                      <a:pt x="0" y="61"/>
                    </a:moveTo>
                    <a:cubicBezTo>
                      <a:pt x="6" y="61"/>
                      <a:pt x="11" y="56"/>
                      <a:pt x="11" y="50"/>
                    </a:cubicBezTo>
                    <a:cubicBezTo>
                      <a:pt x="11" y="50"/>
                      <a:pt x="11" y="50"/>
                      <a:pt x="11" y="50"/>
                    </a:cubicBezTo>
                    <a:cubicBezTo>
                      <a:pt x="11" y="32"/>
                      <a:pt x="11" y="32"/>
                      <a:pt x="11" y="32"/>
                    </a:cubicBezTo>
                    <a:cubicBezTo>
                      <a:pt x="7" y="42"/>
                      <a:pt x="3" y="51"/>
                      <a:pt x="0" y="61"/>
                    </a:cubicBezTo>
                    <a:cubicBezTo>
                      <a:pt x="0" y="61"/>
                      <a:pt x="0" y="61"/>
                      <a:pt x="0" y="61"/>
                    </a:cubicBezTo>
                    <a:close/>
                    <a:moveTo>
                      <a:pt x="20" y="14"/>
                    </a:moveTo>
                    <a:cubicBezTo>
                      <a:pt x="47" y="14"/>
                      <a:pt x="47" y="14"/>
                      <a:pt x="47" y="14"/>
                    </a:cubicBezTo>
                    <a:cubicBezTo>
                      <a:pt x="47" y="40"/>
                      <a:pt x="47" y="40"/>
                      <a:pt x="47" y="40"/>
                    </a:cubicBezTo>
                    <a:cubicBezTo>
                      <a:pt x="46" y="39"/>
                      <a:pt x="44" y="39"/>
                      <a:pt x="43" y="39"/>
                    </a:cubicBezTo>
                    <a:cubicBezTo>
                      <a:pt x="37" y="39"/>
                      <a:pt x="32" y="44"/>
                      <a:pt x="32" y="50"/>
                    </a:cubicBezTo>
                    <a:cubicBezTo>
                      <a:pt x="32" y="56"/>
                      <a:pt x="37" y="61"/>
                      <a:pt x="43" y="61"/>
                    </a:cubicBezTo>
                    <a:cubicBezTo>
                      <a:pt x="49" y="61"/>
                      <a:pt x="54" y="56"/>
                      <a:pt x="54" y="50"/>
                    </a:cubicBezTo>
                    <a:cubicBezTo>
                      <a:pt x="54" y="50"/>
                      <a:pt x="54" y="50"/>
                      <a:pt x="54" y="50"/>
                    </a:cubicBezTo>
                    <a:cubicBezTo>
                      <a:pt x="54" y="50"/>
                      <a:pt x="54" y="50"/>
                      <a:pt x="54" y="50"/>
                    </a:cubicBezTo>
                    <a:cubicBezTo>
                      <a:pt x="54" y="14"/>
                      <a:pt x="54" y="14"/>
                      <a:pt x="54" y="14"/>
                    </a:cubicBezTo>
                    <a:cubicBezTo>
                      <a:pt x="54" y="0"/>
                      <a:pt x="54" y="0"/>
                      <a:pt x="54" y="0"/>
                    </a:cubicBezTo>
                    <a:cubicBezTo>
                      <a:pt x="47" y="0"/>
                      <a:pt x="47" y="0"/>
                      <a:pt x="47" y="0"/>
                    </a:cubicBezTo>
                    <a:cubicBezTo>
                      <a:pt x="28" y="0"/>
                      <a:pt x="28" y="0"/>
                      <a:pt x="28" y="0"/>
                    </a:cubicBezTo>
                    <a:cubicBezTo>
                      <a:pt x="25" y="5"/>
                      <a:pt x="22" y="9"/>
                      <a:pt x="20" y="14"/>
                    </a:cubicBezTo>
                    <a:close/>
                  </a:path>
                </a:pathLst>
              </a:custGeom>
              <a:solidFill>
                <a:schemeClr val="accent5"/>
              </a:solidFill>
              <a:ln>
                <a:noFill/>
              </a:ln>
            </p:spPr>
            <p:txBody>
              <a:bodyPr anchor="ctr"/>
              <a:lstStyle/>
              <a:p>
                <a:pPr algn="ctr"/>
                <a:endParaRPr>
                  <a:cs typeface="+mn-ea"/>
                  <a:sym typeface="+mn-lt"/>
                </a:endParaRPr>
              </a:p>
            </p:txBody>
          </p:sp>
          <p:sp>
            <p:nvSpPr>
              <p:cNvPr id="219" name="Freeform: Shape 246"/>
              <p:cNvSpPr>
                <a:spLocks/>
              </p:cNvSpPr>
              <p:nvPr/>
            </p:nvSpPr>
            <p:spPr bwMode="auto">
              <a:xfrm>
                <a:off x="4838822" y="1276177"/>
                <a:ext cx="340665" cy="274492"/>
              </a:xfrm>
              <a:custGeom>
                <a:avLst/>
                <a:gdLst>
                  <a:gd name="T0" fmla="*/ 11 w 77"/>
                  <a:gd name="T1" fmla="*/ 48 h 62"/>
                  <a:gd name="T2" fmla="*/ 32 w 77"/>
                  <a:gd name="T3" fmla="*/ 37 h 62"/>
                  <a:gd name="T4" fmla="*/ 36 w 77"/>
                  <a:gd name="T5" fmla="*/ 37 h 62"/>
                  <a:gd name="T6" fmla="*/ 36 w 77"/>
                  <a:gd name="T7" fmla="*/ 41 h 62"/>
                  <a:gd name="T8" fmla="*/ 36 w 77"/>
                  <a:gd name="T9" fmla="*/ 50 h 62"/>
                  <a:gd name="T10" fmla="*/ 35 w 77"/>
                  <a:gd name="T11" fmla="*/ 62 h 62"/>
                  <a:gd name="T12" fmla="*/ 42 w 77"/>
                  <a:gd name="T13" fmla="*/ 62 h 62"/>
                  <a:gd name="T14" fmla="*/ 41 w 77"/>
                  <a:gd name="T15" fmla="*/ 50 h 62"/>
                  <a:gd name="T16" fmla="*/ 41 w 77"/>
                  <a:gd name="T17" fmla="*/ 41 h 62"/>
                  <a:gd name="T18" fmla="*/ 41 w 77"/>
                  <a:gd name="T19" fmla="*/ 37 h 62"/>
                  <a:gd name="T20" fmla="*/ 45 w 77"/>
                  <a:gd name="T21" fmla="*/ 37 h 62"/>
                  <a:gd name="T22" fmla="*/ 66 w 77"/>
                  <a:gd name="T23" fmla="*/ 48 h 62"/>
                  <a:gd name="T24" fmla="*/ 74 w 77"/>
                  <a:gd name="T25" fmla="*/ 40 h 62"/>
                  <a:gd name="T26" fmla="*/ 74 w 77"/>
                  <a:gd name="T27" fmla="*/ 20 h 62"/>
                  <a:gd name="T28" fmla="*/ 60 w 77"/>
                  <a:gd name="T29" fmla="*/ 14 h 62"/>
                  <a:gd name="T30" fmla="*/ 43 w 77"/>
                  <a:gd name="T31" fmla="*/ 30 h 62"/>
                  <a:gd name="T32" fmla="*/ 42 w 77"/>
                  <a:gd name="T33" fmla="*/ 28 h 62"/>
                  <a:gd name="T34" fmla="*/ 46 w 77"/>
                  <a:gd name="T35" fmla="*/ 19 h 62"/>
                  <a:gd name="T36" fmla="*/ 52 w 77"/>
                  <a:gd name="T37" fmla="*/ 11 h 62"/>
                  <a:gd name="T38" fmla="*/ 22 w 77"/>
                  <a:gd name="T39" fmla="*/ 0 h 62"/>
                  <a:gd name="T40" fmla="*/ 30 w 77"/>
                  <a:gd name="T41" fmla="*/ 19 h 62"/>
                  <a:gd name="T42" fmla="*/ 35 w 77"/>
                  <a:gd name="T43" fmla="*/ 28 h 62"/>
                  <a:gd name="T44" fmla="*/ 34 w 77"/>
                  <a:gd name="T45" fmla="*/ 30 h 62"/>
                  <a:gd name="T46" fmla="*/ 8 w 77"/>
                  <a:gd name="T47" fmla="*/ 13 h 62"/>
                  <a:gd name="T48" fmla="*/ 2 w 77"/>
                  <a:gd name="T49" fmla="*/ 40 h 62"/>
                  <a:gd name="T50" fmla="*/ 11 w 77"/>
                  <a:gd name="T51" fmla="*/ 4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62">
                    <a:moveTo>
                      <a:pt x="11" y="48"/>
                    </a:moveTo>
                    <a:cubicBezTo>
                      <a:pt x="19" y="49"/>
                      <a:pt x="25" y="41"/>
                      <a:pt x="32" y="37"/>
                    </a:cubicBezTo>
                    <a:cubicBezTo>
                      <a:pt x="33" y="37"/>
                      <a:pt x="35" y="35"/>
                      <a:pt x="36" y="37"/>
                    </a:cubicBezTo>
                    <a:cubicBezTo>
                      <a:pt x="36" y="38"/>
                      <a:pt x="36" y="40"/>
                      <a:pt x="36" y="41"/>
                    </a:cubicBezTo>
                    <a:cubicBezTo>
                      <a:pt x="36" y="44"/>
                      <a:pt x="36" y="47"/>
                      <a:pt x="36" y="50"/>
                    </a:cubicBezTo>
                    <a:cubicBezTo>
                      <a:pt x="36" y="53"/>
                      <a:pt x="35" y="59"/>
                      <a:pt x="35" y="62"/>
                    </a:cubicBezTo>
                    <a:cubicBezTo>
                      <a:pt x="42" y="62"/>
                      <a:pt x="42" y="62"/>
                      <a:pt x="42" y="62"/>
                    </a:cubicBezTo>
                    <a:cubicBezTo>
                      <a:pt x="41" y="59"/>
                      <a:pt x="41" y="53"/>
                      <a:pt x="41" y="50"/>
                    </a:cubicBezTo>
                    <a:cubicBezTo>
                      <a:pt x="41" y="47"/>
                      <a:pt x="41" y="44"/>
                      <a:pt x="41" y="41"/>
                    </a:cubicBezTo>
                    <a:cubicBezTo>
                      <a:pt x="41" y="40"/>
                      <a:pt x="40" y="38"/>
                      <a:pt x="41" y="37"/>
                    </a:cubicBezTo>
                    <a:cubicBezTo>
                      <a:pt x="42" y="35"/>
                      <a:pt x="44" y="37"/>
                      <a:pt x="45" y="37"/>
                    </a:cubicBezTo>
                    <a:cubicBezTo>
                      <a:pt x="51" y="41"/>
                      <a:pt x="58" y="49"/>
                      <a:pt x="66" y="48"/>
                    </a:cubicBezTo>
                    <a:cubicBezTo>
                      <a:pt x="70" y="48"/>
                      <a:pt x="73" y="44"/>
                      <a:pt x="74" y="40"/>
                    </a:cubicBezTo>
                    <a:cubicBezTo>
                      <a:pt x="76" y="35"/>
                      <a:pt x="77" y="26"/>
                      <a:pt x="74" y="20"/>
                    </a:cubicBezTo>
                    <a:cubicBezTo>
                      <a:pt x="70" y="18"/>
                      <a:pt x="65" y="16"/>
                      <a:pt x="60" y="14"/>
                    </a:cubicBezTo>
                    <a:cubicBezTo>
                      <a:pt x="54" y="18"/>
                      <a:pt x="50" y="29"/>
                      <a:pt x="43" y="30"/>
                    </a:cubicBezTo>
                    <a:cubicBezTo>
                      <a:pt x="41" y="30"/>
                      <a:pt x="41" y="29"/>
                      <a:pt x="42" y="28"/>
                    </a:cubicBezTo>
                    <a:cubicBezTo>
                      <a:pt x="43" y="24"/>
                      <a:pt x="44" y="21"/>
                      <a:pt x="46" y="19"/>
                    </a:cubicBezTo>
                    <a:cubicBezTo>
                      <a:pt x="48" y="16"/>
                      <a:pt x="50" y="14"/>
                      <a:pt x="52" y="11"/>
                    </a:cubicBezTo>
                    <a:cubicBezTo>
                      <a:pt x="42" y="7"/>
                      <a:pt x="32" y="3"/>
                      <a:pt x="22" y="0"/>
                    </a:cubicBezTo>
                    <a:cubicBezTo>
                      <a:pt x="21" y="7"/>
                      <a:pt x="27" y="14"/>
                      <a:pt x="30" y="19"/>
                    </a:cubicBezTo>
                    <a:cubicBezTo>
                      <a:pt x="32" y="21"/>
                      <a:pt x="34" y="24"/>
                      <a:pt x="35" y="28"/>
                    </a:cubicBezTo>
                    <a:cubicBezTo>
                      <a:pt x="36" y="29"/>
                      <a:pt x="36" y="30"/>
                      <a:pt x="34" y="30"/>
                    </a:cubicBezTo>
                    <a:cubicBezTo>
                      <a:pt x="24" y="29"/>
                      <a:pt x="20" y="6"/>
                      <a:pt x="8" y="13"/>
                    </a:cubicBezTo>
                    <a:cubicBezTo>
                      <a:pt x="0" y="18"/>
                      <a:pt x="0" y="32"/>
                      <a:pt x="2" y="40"/>
                    </a:cubicBezTo>
                    <a:cubicBezTo>
                      <a:pt x="4" y="44"/>
                      <a:pt x="6" y="48"/>
                      <a:pt x="11" y="48"/>
                    </a:cubicBezTo>
                    <a:close/>
                  </a:path>
                </a:pathLst>
              </a:custGeom>
              <a:solidFill>
                <a:schemeClr val="accent4"/>
              </a:solidFill>
              <a:ln>
                <a:noFill/>
              </a:ln>
            </p:spPr>
            <p:txBody>
              <a:bodyPr anchor="ctr"/>
              <a:lstStyle/>
              <a:p>
                <a:pPr algn="ctr"/>
                <a:endParaRPr>
                  <a:cs typeface="+mn-ea"/>
                  <a:sym typeface="+mn-lt"/>
                </a:endParaRPr>
              </a:p>
            </p:txBody>
          </p:sp>
          <p:sp>
            <p:nvSpPr>
              <p:cNvPr id="220" name="Freeform: Shape 247"/>
              <p:cNvSpPr>
                <a:spLocks/>
              </p:cNvSpPr>
              <p:nvPr/>
            </p:nvSpPr>
            <p:spPr bwMode="auto">
              <a:xfrm>
                <a:off x="5832632" y="2464827"/>
                <a:ext cx="101709" cy="101709"/>
              </a:xfrm>
              <a:custGeom>
                <a:avLst/>
                <a:gdLst>
                  <a:gd name="T0" fmla="*/ 11 w 23"/>
                  <a:gd name="T1" fmla="*/ 23 h 23"/>
                  <a:gd name="T2" fmla="*/ 11 w 23"/>
                  <a:gd name="T3" fmla="*/ 23 h 23"/>
                  <a:gd name="T4" fmla="*/ 23 w 23"/>
                  <a:gd name="T5" fmla="*/ 11 h 23"/>
                  <a:gd name="T6" fmla="*/ 11 w 23"/>
                  <a:gd name="T7" fmla="*/ 0 h 23"/>
                  <a:gd name="T8" fmla="*/ 0 w 23"/>
                  <a:gd name="T9" fmla="*/ 11 h 23"/>
                  <a:gd name="T10" fmla="*/ 6 w 23"/>
                  <a:gd name="T11" fmla="*/ 15 h 23"/>
                  <a:gd name="T12" fmla="*/ 11 w 2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11" y="23"/>
                    </a:moveTo>
                    <a:cubicBezTo>
                      <a:pt x="11" y="23"/>
                      <a:pt x="11" y="23"/>
                      <a:pt x="11" y="23"/>
                    </a:cubicBezTo>
                    <a:cubicBezTo>
                      <a:pt x="18" y="23"/>
                      <a:pt x="23" y="17"/>
                      <a:pt x="23" y="11"/>
                    </a:cubicBezTo>
                    <a:cubicBezTo>
                      <a:pt x="23" y="5"/>
                      <a:pt x="18" y="0"/>
                      <a:pt x="11" y="0"/>
                    </a:cubicBezTo>
                    <a:cubicBezTo>
                      <a:pt x="5" y="0"/>
                      <a:pt x="0" y="5"/>
                      <a:pt x="0" y="11"/>
                    </a:cubicBezTo>
                    <a:cubicBezTo>
                      <a:pt x="2" y="12"/>
                      <a:pt x="4" y="13"/>
                      <a:pt x="6" y="15"/>
                    </a:cubicBezTo>
                    <a:cubicBezTo>
                      <a:pt x="8" y="17"/>
                      <a:pt x="10" y="20"/>
                      <a:pt x="11" y="23"/>
                    </a:cubicBezTo>
                    <a:close/>
                  </a:path>
                </a:pathLst>
              </a:custGeom>
              <a:solidFill>
                <a:schemeClr val="accent5"/>
              </a:solidFill>
              <a:ln>
                <a:noFill/>
              </a:ln>
            </p:spPr>
            <p:txBody>
              <a:bodyPr anchor="ctr"/>
              <a:lstStyle/>
              <a:p>
                <a:pPr algn="ctr"/>
                <a:endParaRPr>
                  <a:cs typeface="+mn-ea"/>
                  <a:sym typeface="+mn-lt"/>
                </a:endParaRPr>
              </a:p>
            </p:txBody>
          </p:sp>
          <p:sp>
            <p:nvSpPr>
              <p:cNvPr id="221" name="Freeform: Shape 248"/>
              <p:cNvSpPr>
                <a:spLocks/>
              </p:cNvSpPr>
              <p:nvPr/>
            </p:nvSpPr>
            <p:spPr bwMode="auto">
              <a:xfrm>
                <a:off x="5868169" y="2434192"/>
                <a:ext cx="26959" cy="22057"/>
              </a:xfrm>
              <a:custGeom>
                <a:avLst/>
                <a:gdLst>
                  <a:gd name="T0" fmla="*/ 22 w 22"/>
                  <a:gd name="T1" fmla="*/ 18 h 18"/>
                  <a:gd name="T2" fmla="*/ 11 w 22"/>
                  <a:gd name="T3" fmla="*/ 0 h 18"/>
                  <a:gd name="T4" fmla="*/ 0 w 22"/>
                  <a:gd name="T5" fmla="*/ 18 h 18"/>
                  <a:gd name="T6" fmla="*/ 22 w 22"/>
                  <a:gd name="T7" fmla="*/ 18 h 18"/>
                </a:gdLst>
                <a:ahLst/>
                <a:cxnLst>
                  <a:cxn ang="0">
                    <a:pos x="T0" y="T1"/>
                  </a:cxn>
                  <a:cxn ang="0">
                    <a:pos x="T2" y="T3"/>
                  </a:cxn>
                  <a:cxn ang="0">
                    <a:pos x="T4" y="T5"/>
                  </a:cxn>
                  <a:cxn ang="0">
                    <a:pos x="T6" y="T7"/>
                  </a:cxn>
                </a:cxnLst>
                <a:rect l="0" t="0" r="r" b="b"/>
                <a:pathLst>
                  <a:path w="22" h="18">
                    <a:moveTo>
                      <a:pt x="22" y="18"/>
                    </a:moveTo>
                    <a:lnTo>
                      <a:pt x="11" y="0"/>
                    </a:lnTo>
                    <a:lnTo>
                      <a:pt x="0" y="18"/>
                    </a:lnTo>
                    <a:lnTo>
                      <a:pt x="22" y="18"/>
                    </a:lnTo>
                    <a:close/>
                  </a:path>
                </a:pathLst>
              </a:custGeom>
              <a:solidFill>
                <a:schemeClr val="accent5"/>
              </a:solidFill>
              <a:ln>
                <a:noFill/>
              </a:ln>
            </p:spPr>
            <p:txBody>
              <a:bodyPr anchor="ctr"/>
              <a:lstStyle/>
              <a:p>
                <a:pPr algn="ctr"/>
                <a:endParaRPr>
                  <a:cs typeface="+mn-ea"/>
                  <a:sym typeface="+mn-lt"/>
                </a:endParaRPr>
              </a:p>
            </p:txBody>
          </p:sp>
          <p:sp>
            <p:nvSpPr>
              <p:cNvPr id="222" name="Freeform: Shape 249"/>
              <p:cNvSpPr>
                <a:spLocks/>
              </p:cNvSpPr>
              <p:nvPr/>
            </p:nvSpPr>
            <p:spPr bwMode="auto">
              <a:xfrm>
                <a:off x="5939243" y="2500364"/>
                <a:ext cx="3676" cy="25734"/>
              </a:xfrm>
              <a:custGeom>
                <a:avLst/>
                <a:gdLst>
                  <a:gd name="T0" fmla="*/ 0 w 1"/>
                  <a:gd name="T1" fmla="*/ 6 h 6"/>
                  <a:gd name="T2" fmla="*/ 1 w 1"/>
                  <a:gd name="T3" fmla="*/ 6 h 6"/>
                  <a:gd name="T4" fmla="*/ 0 w 1"/>
                  <a:gd name="T5" fmla="*/ 0 h 6"/>
                  <a:gd name="T6" fmla="*/ 0 w 1"/>
                  <a:gd name="T7" fmla="*/ 0 h 6"/>
                  <a:gd name="T8" fmla="*/ 0 w 1"/>
                  <a:gd name="T9" fmla="*/ 6 h 6"/>
                </a:gdLst>
                <a:ahLst/>
                <a:cxnLst>
                  <a:cxn ang="0">
                    <a:pos x="T0" y="T1"/>
                  </a:cxn>
                  <a:cxn ang="0">
                    <a:pos x="T2" y="T3"/>
                  </a:cxn>
                  <a:cxn ang="0">
                    <a:pos x="T4" y="T5"/>
                  </a:cxn>
                  <a:cxn ang="0">
                    <a:pos x="T6" y="T7"/>
                  </a:cxn>
                  <a:cxn ang="0">
                    <a:pos x="T8" y="T9"/>
                  </a:cxn>
                </a:cxnLst>
                <a:rect l="0" t="0" r="r" b="b"/>
                <a:pathLst>
                  <a:path w="1" h="6">
                    <a:moveTo>
                      <a:pt x="0" y="6"/>
                    </a:moveTo>
                    <a:cubicBezTo>
                      <a:pt x="1" y="6"/>
                      <a:pt x="1" y="6"/>
                      <a:pt x="1" y="6"/>
                    </a:cubicBezTo>
                    <a:cubicBezTo>
                      <a:pt x="1" y="4"/>
                      <a:pt x="1" y="2"/>
                      <a:pt x="0" y="0"/>
                    </a:cubicBezTo>
                    <a:cubicBezTo>
                      <a:pt x="0" y="0"/>
                      <a:pt x="0" y="0"/>
                      <a:pt x="0" y="0"/>
                    </a:cubicBezTo>
                    <a:lnTo>
                      <a:pt x="0" y="6"/>
                    </a:lnTo>
                    <a:close/>
                  </a:path>
                </a:pathLst>
              </a:custGeom>
              <a:solidFill>
                <a:schemeClr val="accent5"/>
              </a:solidFill>
              <a:ln>
                <a:noFill/>
              </a:ln>
            </p:spPr>
            <p:txBody>
              <a:bodyPr anchor="ctr"/>
              <a:lstStyle/>
              <a:p>
                <a:pPr algn="ctr"/>
                <a:endParaRPr>
                  <a:cs typeface="+mn-ea"/>
                  <a:sym typeface="+mn-lt"/>
                </a:endParaRPr>
              </a:p>
            </p:txBody>
          </p:sp>
          <p:sp>
            <p:nvSpPr>
              <p:cNvPr id="223" name="Freeform: Shape 250"/>
              <p:cNvSpPr>
                <a:spLocks/>
              </p:cNvSpPr>
              <p:nvPr/>
            </p:nvSpPr>
            <p:spPr bwMode="auto">
              <a:xfrm>
                <a:off x="5810574" y="2500364"/>
                <a:ext cx="13480" cy="8578"/>
              </a:xfrm>
              <a:custGeom>
                <a:avLst/>
                <a:gdLst>
                  <a:gd name="T0" fmla="*/ 3 w 3"/>
                  <a:gd name="T1" fmla="*/ 0 h 2"/>
                  <a:gd name="T2" fmla="*/ 0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0" y="2"/>
                      <a:pt x="0" y="2"/>
                      <a:pt x="0" y="2"/>
                    </a:cubicBezTo>
                    <a:cubicBezTo>
                      <a:pt x="1" y="2"/>
                      <a:pt x="2" y="2"/>
                      <a:pt x="3" y="2"/>
                    </a:cubicBezTo>
                    <a:lnTo>
                      <a:pt x="3" y="0"/>
                    </a:lnTo>
                    <a:close/>
                  </a:path>
                </a:pathLst>
              </a:custGeom>
              <a:solidFill>
                <a:schemeClr val="accent5"/>
              </a:solidFill>
              <a:ln>
                <a:noFill/>
              </a:ln>
            </p:spPr>
            <p:txBody>
              <a:bodyPr anchor="ctr"/>
              <a:lstStyle/>
              <a:p>
                <a:pPr algn="ctr"/>
                <a:endParaRPr>
                  <a:cs typeface="+mn-ea"/>
                  <a:sym typeface="+mn-lt"/>
                </a:endParaRPr>
              </a:p>
            </p:txBody>
          </p:sp>
          <p:sp>
            <p:nvSpPr>
              <p:cNvPr id="224" name="Freeform: Shape 251"/>
              <p:cNvSpPr>
                <a:spLocks/>
              </p:cNvSpPr>
              <p:nvPr/>
            </p:nvSpPr>
            <p:spPr bwMode="auto">
              <a:xfrm>
                <a:off x="5912283" y="2456249"/>
                <a:ext cx="26959" cy="25734"/>
              </a:xfrm>
              <a:custGeom>
                <a:avLst/>
                <a:gdLst>
                  <a:gd name="T0" fmla="*/ 0 w 6"/>
                  <a:gd name="T1" fmla="*/ 2 h 6"/>
                  <a:gd name="T2" fmla="*/ 5 w 6"/>
                  <a:gd name="T3" fmla="*/ 6 h 6"/>
                  <a:gd name="T4" fmla="*/ 6 w 6"/>
                  <a:gd name="T5" fmla="*/ 2 h 6"/>
                  <a:gd name="T6" fmla="*/ 6 w 6"/>
                  <a:gd name="T7" fmla="*/ 0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5" y="6"/>
                      <a:pt x="5" y="6"/>
                      <a:pt x="5" y="6"/>
                    </a:cubicBezTo>
                    <a:cubicBezTo>
                      <a:pt x="6" y="2"/>
                      <a:pt x="6" y="2"/>
                      <a:pt x="6" y="2"/>
                    </a:cubicBezTo>
                    <a:cubicBezTo>
                      <a:pt x="6" y="1"/>
                      <a:pt x="6" y="1"/>
                      <a:pt x="6" y="0"/>
                    </a:cubicBezTo>
                    <a:lnTo>
                      <a:pt x="0" y="2"/>
                    </a:lnTo>
                    <a:close/>
                  </a:path>
                </a:pathLst>
              </a:custGeom>
              <a:solidFill>
                <a:schemeClr val="accent5"/>
              </a:solidFill>
              <a:ln>
                <a:noFill/>
              </a:ln>
            </p:spPr>
            <p:txBody>
              <a:bodyPr anchor="ctr"/>
              <a:lstStyle/>
              <a:p>
                <a:pPr algn="ctr"/>
                <a:endParaRPr>
                  <a:cs typeface="+mn-ea"/>
                  <a:sym typeface="+mn-lt"/>
                </a:endParaRPr>
              </a:p>
            </p:txBody>
          </p:sp>
          <p:sp>
            <p:nvSpPr>
              <p:cNvPr id="225" name="Freeform: Shape 252"/>
              <p:cNvSpPr>
                <a:spLocks/>
              </p:cNvSpPr>
              <p:nvPr/>
            </p:nvSpPr>
            <p:spPr bwMode="auto">
              <a:xfrm>
                <a:off x="5912283" y="2544479"/>
                <a:ext cx="26959" cy="25734"/>
              </a:xfrm>
              <a:custGeom>
                <a:avLst/>
                <a:gdLst>
                  <a:gd name="T0" fmla="*/ 18 w 22"/>
                  <a:gd name="T1" fmla="*/ 0 h 21"/>
                  <a:gd name="T2" fmla="*/ 0 w 22"/>
                  <a:gd name="T3" fmla="*/ 18 h 21"/>
                  <a:gd name="T4" fmla="*/ 22 w 22"/>
                  <a:gd name="T5" fmla="*/ 21 h 21"/>
                  <a:gd name="T6" fmla="*/ 18 w 22"/>
                  <a:gd name="T7" fmla="*/ 0 h 21"/>
                </a:gdLst>
                <a:ahLst/>
                <a:cxnLst>
                  <a:cxn ang="0">
                    <a:pos x="T0" y="T1"/>
                  </a:cxn>
                  <a:cxn ang="0">
                    <a:pos x="T2" y="T3"/>
                  </a:cxn>
                  <a:cxn ang="0">
                    <a:pos x="T4" y="T5"/>
                  </a:cxn>
                  <a:cxn ang="0">
                    <a:pos x="T6" y="T7"/>
                  </a:cxn>
                </a:cxnLst>
                <a:rect l="0" t="0" r="r" b="b"/>
                <a:pathLst>
                  <a:path w="22" h="21">
                    <a:moveTo>
                      <a:pt x="18" y="0"/>
                    </a:moveTo>
                    <a:lnTo>
                      <a:pt x="0" y="18"/>
                    </a:lnTo>
                    <a:lnTo>
                      <a:pt x="22" y="21"/>
                    </a:lnTo>
                    <a:lnTo>
                      <a:pt x="18" y="0"/>
                    </a:lnTo>
                    <a:close/>
                  </a:path>
                </a:pathLst>
              </a:custGeom>
              <a:solidFill>
                <a:schemeClr val="accent5"/>
              </a:solidFill>
              <a:ln>
                <a:noFill/>
              </a:ln>
            </p:spPr>
            <p:txBody>
              <a:bodyPr anchor="ctr"/>
              <a:lstStyle/>
              <a:p>
                <a:pPr algn="ctr"/>
                <a:endParaRPr>
                  <a:cs typeface="+mn-ea"/>
                  <a:sym typeface="+mn-lt"/>
                </a:endParaRPr>
              </a:p>
            </p:txBody>
          </p:sp>
          <p:sp>
            <p:nvSpPr>
              <p:cNvPr id="226" name="Freeform: Shape 253"/>
              <p:cNvSpPr>
                <a:spLocks/>
              </p:cNvSpPr>
              <p:nvPr/>
            </p:nvSpPr>
            <p:spPr bwMode="auto">
              <a:xfrm>
                <a:off x="5824054" y="2456249"/>
                <a:ext cx="26959" cy="25734"/>
              </a:xfrm>
              <a:custGeom>
                <a:avLst/>
                <a:gdLst>
                  <a:gd name="T0" fmla="*/ 7 w 22"/>
                  <a:gd name="T1" fmla="*/ 21 h 21"/>
                  <a:gd name="T2" fmla="*/ 22 w 22"/>
                  <a:gd name="T3" fmla="*/ 7 h 21"/>
                  <a:gd name="T4" fmla="*/ 0 w 22"/>
                  <a:gd name="T5" fmla="*/ 0 h 21"/>
                  <a:gd name="T6" fmla="*/ 7 w 22"/>
                  <a:gd name="T7" fmla="*/ 21 h 21"/>
                </a:gdLst>
                <a:ahLst/>
                <a:cxnLst>
                  <a:cxn ang="0">
                    <a:pos x="T0" y="T1"/>
                  </a:cxn>
                  <a:cxn ang="0">
                    <a:pos x="T2" y="T3"/>
                  </a:cxn>
                  <a:cxn ang="0">
                    <a:pos x="T4" y="T5"/>
                  </a:cxn>
                  <a:cxn ang="0">
                    <a:pos x="T6" y="T7"/>
                  </a:cxn>
                </a:cxnLst>
                <a:rect l="0" t="0" r="r" b="b"/>
                <a:pathLst>
                  <a:path w="22" h="21">
                    <a:moveTo>
                      <a:pt x="7" y="21"/>
                    </a:moveTo>
                    <a:lnTo>
                      <a:pt x="22" y="7"/>
                    </a:lnTo>
                    <a:lnTo>
                      <a:pt x="0" y="0"/>
                    </a:lnTo>
                    <a:lnTo>
                      <a:pt x="7" y="21"/>
                    </a:lnTo>
                    <a:close/>
                  </a:path>
                </a:pathLst>
              </a:custGeom>
              <a:solidFill>
                <a:schemeClr val="accent5"/>
              </a:solidFill>
              <a:ln>
                <a:noFill/>
              </a:ln>
            </p:spPr>
            <p:txBody>
              <a:bodyPr anchor="ctr"/>
              <a:lstStyle/>
              <a:p>
                <a:pPr algn="ctr"/>
                <a:endParaRPr>
                  <a:cs typeface="+mn-ea"/>
                  <a:sym typeface="+mn-lt"/>
                </a:endParaRPr>
              </a:p>
            </p:txBody>
          </p:sp>
          <p:sp>
            <p:nvSpPr>
              <p:cNvPr id="227" name="Freeform: Shape 254"/>
              <p:cNvSpPr>
                <a:spLocks/>
              </p:cNvSpPr>
              <p:nvPr/>
            </p:nvSpPr>
            <p:spPr bwMode="auto">
              <a:xfrm>
                <a:off x="5717443" y="2513844"/>
                <a:ext cx="221800" cy="136021"/>
              </a:xfrm>
              <a:custGeom>
                <a:avLst/>
                <a:gdLst>
                  <a:gd name="T0" fmla="*/ 41 w 50"/>
                  <a:gd name="T1" fmla="*/ 13 h 31"/>
                  <a:gd name="T2" fmla="*/ 40 w 50"/>
                  <a:gd name="T3" fmla="*/ 14 h 31"/>
                  <a:gd name="T4" fmla="*/ 36 w 50"/>
                  <a:gd name="T5" fmla="*/ 16 h 31"/>
                  <a:gd name="T6" fmla="*/ 35 w 50"/>
                  <a:gd name="T7" fmla="*/ 13 h 31"/>
                  <a:gd name="T8" fmla="*/ 35 w 50"/>
                  <a:gd name="T9" fmla="*/ 11 h 31"/>
                  <a:gd name="T10" fmla="*/ 26 w 50"/>
                  <a:gd name="T11" fmla="*/ 1 h 31"/>
                  <a:gd name="T12" fmla="*/ 24 w 50"/>
                  <a:gd name="T13" fmla="*/ 1 h 31"/>
                  <a:gd name="T14" fmla="*/ 20 w 50"/>
                  <a:gd name="T15" fmla="*/ 0 h 31"/>
                  <a:gd name="T16" fmla="*/ 19 w 50"/>
                  <a:gd name="T17" fmla="*/ 0 h 31"/>
                  <a:gd name="T18" fmla="*/ 5 w 50"/>
                  <a:gd name="T19" fmla="*/ 16 h 31"/>
                  <a:gd name="T20" fmla="*/ 5 w 50"/>
                  <a:gd name="T21" fmla="*/ 20 h 31"/>
                  <a:gd name="T22" fmla="*/ 0 w 50"/>
                  <a:gd name="T23" fmla="*/ 26 h 31"/>
                  <a:gd name="T24" fmla="*/ 5 w 50"/>
                  <a:gd name="T25" fmla="*/ 31 h 31"/>
                  <a:gd name="T26" fmla="*/ 20 w 50"/>
                  <a:gd name="T27" fmla="*/ 31 h 31"/>
                  <a:gd name="T28" fmla="*/ 21 w 50"/>
                  <a:gd name="T29" fmla="*/ 31 h 31"/>
                  <a:gd name="T30" fmla="*/ 41 w 50"/>
                  <a:gd name="T31" fmla="*/ 31 h 31"/>
                  <a:gd name="T32" fmla="*/ 50 w 50"/>
                  <a:gd name="T33" fmla="*/ 22 h 31"/>
                  <a:gd name="T34" fmla="*/ 41 w 50"/>
                  <a:gd name="T35"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31">
                    <a:moveTo>
                      <a:pt x="41" y="13"/>
                    </a:moveTo>
                    <a:cubicBezTo>
                      <a:pt x="41" y="13"/>
                      <a:pt x="41" y="14"/>
                      <a:pt x="40" y="14"/>
                    </a:cubicBezTo>
                    <a:cubicBezTo>
                      <a:pt x="38" y="14"/>
                      <a:pt x="37" y="15"/>
                      <a:pt x="36" y="16"/>
                    </a:cubicBezTo>
                    <a:cubicBezTo>
                      <a:pt x="36" y="15"/>
                      <a:pt x="36" y="14"/>
                      <a:pt x="35" y="13"/>
                    </a:cubicBezTo>
                    <a:cubicBezTo>
                      <a:pt x="35" y="13"/>
                      <a:pt x="35" y="12"/>
                      <a:pt x="35" y="11"/>
                    </a:cubicBezTo>
                    <a:cubicBezTo>
                      <a:pt x="34" y="7"/>
                      <a:pt x="30" y="3"/>
                      <a:pt x="26" y="1"/>
                    </a:cubicBezTo>
                    <a:cubicBezTo>
                      <a:pt x="25" y="1"/>
                      <a:pt x="25" y="1"/>
                      <a:pt x="24" y="1"/>
                    </a:cubicBezTo>
                    <a:cubicBezTo>
                      <a:pt x="23" y="1"/>
                      <a:pt x="21" y="0"/>
                      <a:pt x="20" y="0"/>
                    </a:cubicBezTo>
                    <a:cubicBezTo>
                      <a:pt x="20" y="0"/>
                      <a:pt x="20" y="0"/>
                      <a:pt x="19" y="0"/>
                    </a:cubicBezTo>
                    <a:cubicBezTo>
                      <a:pt x="11" y="1"/>
                      <a:pt x="5" y="8"/>
                      <a:pt x="5" y="16"/>
                    </a:cubicBezTo>
                    <a:cubicBezTo>
                      <a:pt x="5" y="17"/>
                      <a:pt x="5" y="19"/>
                      <a:pt x="5" y="20"/>
                    </a:cubicBezTo>
                    <a:cubicBezTo>
                      <a:pt x="2" y="21"/>
                      <a:pt x="0" y="23"/>
                      <a:pt x="0" y="26"/>
                    </a:cubicBezTo>
                    <a:cubicBezTo>
                      <a:pt x="0" y="29"/>
                      <a:pt x="2" y="31"/>
                      <a:pt x="5" y="31"/>
                    </a:cubicBezTo>
                    <a:cubicBezTo>
                      <a:pt x="20" y="31"/>
                      <a:pt x="20" y="31"/>
                      <a:pt x="20" y="31"/>
                    </a:cubicBezTo>
                    <a:cubicBezTo>
                      <a:pt x="21" y="31"/>
                      <a:pt x="21" y="31"/>
                      <a:pt x="21" y="31"/>
                    </a:cubicBezTo>
                    <a:cubicBezTo>
                      <a:pt x="41" y="31"/>
                      <a:pt x="41" y="31"/>
                      <a:pt x="41" y="31"/>
                    </a:cubicBezTo>
                    <a:cubicBezTo>
                      <a:pt x="46" y="31"/>
                      <a:pt x="50" y="27"/>
                      <a:pt x="50" y="22"/>
                    </a:cubicBezTo>
                    <a:cubicBezTo>
                      <a:pt x="50" y="18"/>
                      <a:pt x="46" y="13"/>
                      <a:pt x="41" y="13"/>
                    </a:cubicBezTo>
                    <a:close/>
                  </a:path>
                </a:pathLst>
              </a:custGeom>
              <a:solidFill>
                <a:schemeClr val="accent5"/>
              </a:solidFill>
              <a:ln>
                <a:noFill/>
              </a:ln>
            </p:spPr>
            <p:txBody>
              <a:bodyPr anchor="ctr"/>
              <a:lstStyle/>
              <a:p>
                <a:pPr algn="ctr"/>
                <a:endParaRPr>
                  <a:cs typeface="+mn-ea"/>
                  <a:sym typeface="+mn-lt"/>
                </a:endParaRPr>
              </a:p>
            </p:txBody>
          </p:sp>
          <p:sp>
            <p:nvSpPr>
              <p:cNvPr id="228" name="Freeform: Shape 255"/>
              <p:cNvSpPr>
                <a:spLocks/>
              </p:cNvSpPr>
              <p:nvPr/>
            </p:nvSpPr>
            <p:spPr bwMode="auto">
              <a:xfrm>
                <a:off x="3456557" y="3361830"/>
                <a:ext cx="150726" cy="215673"/>
              </a:xfrm>
              <a:custGeom>
                <a:avLst/>
                <a:gdLst>
                  <a:gd name="T0" fmla="*/ 34 w 34"/>
                  <a:gd name="T1" fmla="*/ 49 h 49"/>
                  <a:gd name="T2" fmla="*/ 34 w 34"/>
                  <a:gd name="T3" fmla="*/ 21 h 49"/>
                  <a:gd name="T4" fmla="*/ 33 w 34"/>
                  <a:gd name="T5" fmla="*/ 13 h 49"/>
                  <a:gd name="T6" fmla="*/ 28 w 34"/>
                  <a:gd name="T7" fmla="*/ 7 h 49"/>
                  <a:gd name="T8" fmla="*/ 28 w 34"/>
                  <a:gd name="T9" fmla="*/ 2 h 49"/>
                  <a:gd name="T10" fmla="*/ 28 w 34"/>
                  <a:gd name="T11" fmla="*/ 0 h 49"/>
                  <a:gd name="T12" fmla="*/ 26 w 34"/>
                  <a:gd name="T13" fmla="*/ 0 h 49"/>
                  <a:gd name="T14" fmla="*/ 5 w 34"/>
                  <a:gd name="T15" fmla="*/ 0 h 49"/>
                  <a:gd name="T16" fmla="*/ 3 w 34"/>
                  <a:gd name="T17" fmla="*/ 0 h 49"/>
                  <a:gd name="T18" fmla="*/ 3 w 34"/>
                  <a:gd name="T19" fmla="*/ 2 h 49"/>
                  <a:gd name="T20" fmla="*/ 3 w 34"/>
                  <a:gd name="T21" fmla="*/ 7 h 49"/>
                  <a:gd name="T22" fmla="*/ 0 w 34"/>
                  <a:gd name="T23" fmla="*/ 9 h 49"/>
                  <a:gd name="T24" fmla="*/ 5 w 34"/>
                  <a:gd name="T25" fmla="*/ 17 h 49"/>
                  <a:gd name="T26" fmla="*/ 5 w 34"/>
                  <a:gd name="T27" fmla="*/ 6 h 49"/>
                  <a:gd name="T28" fmla="*/ 5 w 34"/>
                  <a:gd name="T29" fmla="*/ 6 h 49"/>
                  <a:gd name="T30" fmla="*/ 5 w 34"/>
                  <a:gd name="T31" fmla="*/ 6 h 49"/>
                  <a:gd name="T32" fmla="*/ 5 w 34"/>
                  <a:gd name="T33" fmla="*/ 2 h 49"/>
                  <a:gd name="T34" fmla="*/ 26 w 34"/>
                  <a:gd name="T35" fmla="*/ 2 h 49"/>
                  <a:gd name="T36" fmla="*/ 26 w 34"/>
                  <a:gd name="T37" fmla="*/ 6 h 49"/>
                  <a:gd name="T38" fmla="*/ 26 w 34"/>
                  <a:gd name="T39" fmla="*/ 34 h 49"/>
                  <a:gd name="T40" fmla="*/ 16 w 34"/>
                  <a:gd name="T41" fmla="*/ 24 h 49"/>
                  <a:gd name="T42" fmla="*/ 13 w 34"/>
                  <a:gd name="T43" fmla="*/ 26 h 49"/>
                  <a:gd name="T44" fmla="*/ 34 w 34"/>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49">
                    <a:moveTo>
                      <a:pt x="34" y="49"/>
                    </a:moveTo>
                    <a:cubicBezTo>
                      <a:pt x="34" y="38"/>
                      <a:pt x="34" y="27"/>
                      <a:pt x="34" y="21"/>
                    </a:cubicBezTo>
                    <a:cubicBezTo>
                      <a:pt x="34" y="19"/>
                      <a:pt x="34" y="15"/>
                      <a:pt x="33" y="13"/>
                    </a:cubicBezTo>
                    <a:cubicBezTo>
                      <a:pt x="32" y="10"/>
                      <a:pt x="30" y="8"/>
                      <a:pt x="28" y="7"/>
                    </a:cubicBezTo>
                    <a:cubicBezTo>
                      <a:pt x="28" y="2"/>
                      <a:pt x="28" y="2"/>
                      <a:pt x="28" y="2"/>
                    </a:cubicBezTo>
                    <a:cubicBezTo>
                      <a:pt x="28" y="0"/>
                      <a:pt x="28" y="0"/>
                      <a:pt x="28" y="0"/>
                    </a:cubicBezTo>
                    <a:cubicBezTo>
                      <a:pt x="26" y="0"/>
                      <a:pt x="26" y="0"/>
                      <a:pt x="26" y="0"/>
                    </a:cubicBezTo>
                    <a:cubicBezTo>
                      <a:pt x="5" y="0"/>
                      <a:pt x="5" y="0"/>
                      <a:pt x="5" y="0"/>
                    </a:cubicBezTo>
                    <a:cubicBezTo>
                      <a:pt x="3" y="0"/>
                      <a:pt x="3" y="0"/>
                      <a:pt x="3" y="0"/>
                    </a:cubicBezTo>
                    <a:cubicBezTo>
                      <a:pt x="3" y="2"/>
                      <a:pt x="3" y="2"/>
                      <a:pt x="3" y="2"/>
                    </a:cubicBezTo>
                    <a:cubicBezTo>
                      <a:pt x="3" y="7"/>
                      <a:pt x="3" y="7"/>
                      <a:pt x="3" y="7"/>
                    </a:cubicBezTo>
                    <a:cubicBezTo>
                      <a:pt x="2" y="8"/>
                      <a:pt x="1" y="8"/>
                      <a:pt x="0" y="9"/>
                    </a:cubicBezTo>
                    <a:cubicBezTo>
                      <a:pt x="2" y="12"/>
                      <a:pt x="3" y="14"/>
                      <a:pt x="5" y="17"/>
                    </a:cubicBezTo>
                    <a:cubicBezTo>
                      <a:pt x="5" y="6"/>
                      <a:pt x="5" y="6"/>
                      <a:pt x="5" y="6"/>
                    </a:cubicBezTo>
                    <a:cubicBezTo>
                      <a:pt x="5" y="6"/>
                      <a:pt x="5" y="6"/>
                      <a:pt x="5" y="6"/>
                    </a:cubicBezTo>
                    <a:cubicBezTo>
                      <a:pt x="5" y="6"/>
                      <a:pt x="5" y="6"/>
                      <a:pt x="5" y="6"/>
                    </a:cubicBezTo>
                    <a:cubicBezTo>
                      <a:pt x="5" y="2"/>
                      <a:pt x="5" y="2"/>
                      <a:pt x="5" y="2"/>
                    </a:cubicBezTo>
                    <a:cubicBezTo>
                      <a:pt x="26" y="2"/>
                      <a:pt x="26" y="2"/>
                      <a:pt x="26" y="2"/>
                    </a:cubicBezTo>
                    <a:cubicBezTo>
                      <a:pt x="26" y="6"/>
                      <a:pt x="26" y="6"/>
                      <a:pt x="26" y="6"/>
                    </a:cubicBezTo>
                    <a:cubicBezTo>
                      <a:pt x="26" y="34"/>
                      <a:pt x="26" y="34"/>
                      <a:pt x="26" y="34"/>
                    </a:cubicBezTo>
                    <a:cubicBezTo>
                      <a:pt x="16" y="24"/>
                      <a:pt x="16" y="24"/>
                      <a:pt x="16" y="24"/>
                    </a:cubicBezTo>
                    <a:cubicBezTo>
                      <a:pt x="13" y="26"/>
                      <a:pt x="13" y="26"/>
                      <a:pt x="13" y="26"/>
                    </a:cubicBezTo>
                    <a:cubicBezTo>
                      <a:pt x="20" y="34"/>
                      <a:pt x="26" y="42"/>
                      <a:pt x="34" y="49"/>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29" name="Freeform: Shape 256"/>
              <p:cNvSpPr>
                <a:spLocks/>
              </p:cNvSpPr>
              <p:nvPr/>
            </p:nvSpPr>
            <p:spPr bwMode="auto">
              <a:xfrm>
                <a:off x="3615860" y="3383887"/>
                <a:ext cx="162980" cy="339439"/>
              </a:xfrm>
              <a:custGeom>
                <a:avLst/>
                <a:gdLst>
                  <a:gd name="T0" fmla="*/ 22 w 37"/>
                  <a:gd name="T1" fmla="*/ 66 h 77"/>
                  <a:gd name="T2" fmla="*/ 36 w 37"/>
                  <a:gd name="T3" fmla="*/ 74 h 77"/>
                  <a:gd name="T4" fmla="*/ 37 w 37"/>
                  <a:gd name="T5" fmla="*/ 74 h 77"/>
                  <a:gd name="T6" fmla="*/ 37 w 37"/>
                  <a:gd name="T7" fmla="*/ 16 h 77"/>
                  <a:gd name="T8" fmla="*/ 36 w 37"/>
                  <a:gd name="T9" fmla="*/ 8 h 77"/>
                  <a:gd name="T10" fmla="*/ 18 w 37"/>
                  <a:gd name="T11" fmla="*/ 0 h 77"/>
                  <a:gd name="T12" fmla="*/ 1 w 37"/>
                  <a:gd name="T13" fmla="*/ 8 h 77"/>
                  <a:gd name="T14" fmla="*/ 0 w 37"/>
                  <a:gd name="T15" fmla="*/ 16 h 77"/>
                  <a:gd name="T16" fmla="*/ 0 w 37"/>
                  <a:gd name="T17" fmla="*/ 46 h 77"/>
                  <a:gd name="T18" fmla="*/ 22 w 37"/>
                  <a:gd name="T19" fmla="*/ 6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77">
                    <a:moveTo>
                      <a:pt x="22" y="66"/>
                    </a:moveTo>
                    <a:cubicBezTo>
                      <a:pt x="29" y="66"/>
                      <a:pt x="34" y="69"/>
                      <a:pt x="36" y="74"/>
                    </a:cubicBezTo>
                    <a:cubicBezTo>
                      <a:pt x="37" y="77"/>
                      <a:pt x="37" y="77"/>
                      <a:pt x="37" y="74"/>
                    </a:cubicBezTo>
                    <a:cubicBezTo>
                      <a:pt x="37" y="62"/>
                      <a:pt x="37" y="28"/>
                      <a:pt x="37" y="16"/>
                    </a:cubicBezTo>
                    <a:cubicBezTo>
                      <a:pt x="37" y="14"/>
                      <a:pt x="37" y="10"/>
                      <a:pt x="36" y="8"/>
                    </a:cubicBezTo>
                    <a:cubicBezTo>
                      <a:pt x="34" y="1"/>
                      <a:pt x="27" y="0"/>
                      <a:pt x="18" y="0"/>
                    </a:cubicBezTo>
                    <a:cubicBezTo>
                      <a:pt x="10" y="0"/>
                      <a:pt x="3" y="1"/>
                      <a:pt x="1" y="8"/>
                    </a:cubicBezTo>
                    <a:cubicBezTo>
                      <a:pt x="0" y="10"/>
                      <a:pt x="0" y="14"/>
                      <a:pt x="0" y="16"/>
                    </a:cubicBezTo>
                    <a:cubicBezTo>
                      <a:pt x="0" y="46"/>
                      <a:pt x="0" y="46"/>
                      <a:pt x="0" y="46"/>
                    </a:cubicBezTo>
                    <a:cubicBezTo>
                      <a:pt x="7" y="53"/>
                      <a:pt x="15" y="60"/>
                      <a:pt x="22" y="66"/>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30" name="Freeform: Shape 257"/>
              <p:cNvSpPr>
                <a:spLocks/>
              </p:cNvSpPr>
              <p:nvPr/>
            </p:nvSpPr>
            <p:spPr bwMode="auto">
              <a:xfrm>
                <a:off x="5550787" y="3472117"/>
                <a:ext cx="25734" cy="91906"/>
              </a:xfrm>
              <a:custGeom>
                <a:avLst/>
                <a:gdLst>
                  <a:gd name="T0" fmla="*/ 6 w 6"/>
                  <a:gd name="T1" fmla="*/ 1 h 21"/>
                  <a:gd name="T2" fmla="*/ 3 w 6"/>
                  <a:gd name="T3" fmla="*/ 0 h 21"/>
                  <a:gd name="T4" fmla="*/ 3 w 6"/>
                  <a:gd name="T5" fmla="*/ 0 h 21"/>
                  <a:gd name="T6" fmla="*/ 0 w 6"/>
                  <a:gd name="T7" fmla="*/ 1 h 21"/>
                  <a:gd name="T8" fmla="*/ 0 w 6"/>
                  <a:gd name="T9" fmla="*/ 21 h 21"/>
                  <a:gd name="T10" fmla="*/ 6 w 6"/>
                  <a:gd name="T11" fmla="*/ 15 h 21"/>
                  <a:gd name="T12" fmla="*/ 6 w 6"/>
                  <a:gd name="T13" fmla="*/ 1 h 21"/>
                </a:gdLst>
                <a:ahLst/>
                <a:cxnLst>
                  <a:cxn ang="0">
                    <a:pos x="T0" y="T1"/>
                  </a:cxn>
                  <a:cxn ang="0">
                    <a:pos x="T2" y="T3"/>
                  </a:cxn>
                  <a:cxn ang="0">
                    <a:pos x="T4" y="T5"/>
                  </a:cxn>
                  <a:cxn ang="0">
                    <a:pos x="T6" y="T7"/>
                  </a:cxn>
                  <a:cxn ang="0">
                    <a:pos x="T8" y="T9"/>
                  </a:cxn>
                  <a:cxn ang="0">
                    <a:pos x="T10" y="T11"/>
                  </a:cxn>
                  <a:cxn ang="0">
                    <a:pos x="T12" y="T13"/>
                  </a:cxn>
                </a:cxnLst>
                <a:rect l="0" t="0" r="r" b="b"/>
                <a:pathLst>
                  <a:path w="6" h="21">
                    <a:moveTo>
                      <a:pt x="6" y="1"/>
                    </a:moveTo>
                    <a:cubicBezTo>
                      <a:pt x="5" y="1"/>
                      <a:pt x="4" y="0"/>
                      <a:pt x="3" y="0"/>
                    </a:cubicBezTo>
                    <a:cubicBezTo>
                      <a:pt x="3" y="0"/>
                      <a:pt x="3" y="0"/>
                      <a:pt x="3" y="0"/>
                    </a:cubicBezTo>
                    <a:cubicBezTo>
                      <a:pt x="2" y="0"/>
                      <a:pt x="1" y="1"/>
                      <a:pt x="0" y="1"/>
                    </a:cubicBezTo>
                    <a:cubicBezTo>
                      <a:pt x="0" y="21"/>
                      <a:pt x="0" y="21"/>
                      <a:pt x="0" y="21"/>
                    </a:cubicBezTo>
                    <a:cubicBezTo>
                      <a:pt x="2" y="19"/>
                      <a:pt x="4" y="17"/>
                      <a:pt x="6" y="15"/>
                    </a:cubicBezTo>
                    <a:lnTo>
                      <a:pt x="6" y="1"/>
                    </a:lnTo>
                    <a:close/>
                  </a:path>
                </a:pathLst>
              </a:custGeom>
              <a:solidFill>
                <a:schemeClr val="accent4"/>
              </a:solidFill>
              <a:ln>
                <a:noFill/>
              </a:ln>
            </p:spPr>
            <p:txBody>
              <a:bodyPr anchor="ctr"/>
              <a:lstStyle/>
              <a:p>
                <a:pPr algn="ctr"/>
                <a:endParaRPr>
                  <a:cs typeface="+mn-ea"/>
                  <a:sym typeface="+mn-lt"/>
                </a:endParaRPr>
              </a:p>
            </p:txBody>
          </p:sp>
          <p:sp>
            <p:nvSpPr>
              <p:cNvPr id="231" name="Freeform: Shape 258"/>
              <p:cNvSpPr>
                <a:spLocks/>
              </p:cNvSpPr>
              <p:nvPr/>
            </p:nvSpPr>
            <p:spPr bwMode="auto">
              <a:xfrm>
                <a:off x="5550787" y="3290756"/>
                <a:ext cx="25734" cy="17156"/>
              </a:xfrm>
              <a:custGeom>
                <a:avLst/>
                <a:gdLst>
                  <a:gd name="T0" fmla="*/ 4 w 6"/>
                  <a:gd name="T1" fmla="*/ 4 h 4"/>
                  <a:gd name="T2" fmla="*/ 4 w 6"/>
                  <a:gd name="T3" fmla="*/ 4 h 4"/>
                  <a:gd name="T4" fmla="*/ 6 w 6"/>
                  <a:gd name="T5" fmla="*/ 4 h 4"/>
                  <a:gd name="T6" fmla="*/ 6 w 6"/>
                  <a:gd name="T7" fmla="*/ 0 h 4"/>
                  <a:gd name="T8" fmla="*/ 0 w 6"/>
                  <a:gd name="T9" fmla="*/ 0 h 4"/>
                  <a:gd name="T10" fmla="*/ 0 w 6"/>
                  <a:gd name="T11" fmla="*/ 4 h 4"/>
                  <a:gd name="T12" fmla="*/ 4 w 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4"/>
                    </a:moveTo>
                    <a:cubicBezTo>
                      <a:pt x="4" y="4"/>
                      <a:pt x="4" y="4"/>
                      <a:pt x="4" y="4"/>
                    </a:cubicBezTo>
                    <a:cubicBezTo>
                      <a:pt x="5" y="4"/>
                      <a:pt x="5" y="4"/>
                      <a:pt x="6" y="4"/>
                    </a:cubicBezTo>
                    <a:cubicBezTo>
                      <a:pt x="6" y="0"/>
                      <a:pt x="6" y="0"/>
                      <a:pt x="6" y="0"/>
                    </a:cubicBezTo>
                    <a:cubicBezTo>
                      <a:pt x="0" y="0"/>
                      <a:pt x="0" y="0"/>
                      <a:pt x="0" y="0"/>
                    </a:cubicBezTo>
                    <a:cubicBezTo>
                      <a:pt x="0" y="4"/>
                      <a:pt x="0" y="4"/>
                      <a:pt x="0" y="4"/>
                    </a:cubicBezTo>
                    <a:cubicBezTo>
                      <a:pt x="1" y="4"/>
                      <a:pt x="2" y="4"/>
                      <a:pt x="4" y="4"/>
                    </a:cubicBezTo>
                    <a:close/>
                  </a:path>
                </a:pathLst>
              </a:custGeom>
              <a:solidFill>
                <a:schemeClr val="accent4"/>
              </a:solidFill>
              <a:ln>
                <a:noFill/>
              </a:ln>
            </p:spPr>
            <p:txBody>
              <a:bodyPr anchor="ctr"/>
              <a:lstStyle/>
              <a:p>
                <a:pPr algn="ctr"/>
                <a:endParaRPr>
                  <a:cs typeface="+mn-ea"/>
                  <a:sym typeface="+mn-lt"/>
                </a:endParaRPr>
              </a:p>
            </p:txBody>
          </p:sp>
          <p:sp>
            <p:nvSpPr>
              <p:cNvPr id="232" name="Freeform: Shape 259"/>
              <p:cNvSpPr>
                <a:spLocks/>
              </p:cNvSpPr>
              <p:nvPr/>
            </p:nvSpPr>
            <p:spPr bwMode="auto">
              <a:xfrm>
                <a:off x="5439274" y="3316489"/>
                <a:ext cx="243857" cy="177685"/>
              </a:xfrm>
              <a:custGeom>
                <a:avLst/>
                <a:gdLst>
                  <a:gd name="T0" fmla="*/ 31 w 55"/>
                  <a:gd name="T1" fmla="*/ 0 h 40"/>
                  <a:gd name="T2" fmla="*/ 29 w 55"/>
                  <a:gd name="T3" fmla="*/ 0 h 40"/>
                  <a:gd name="T4" fmla="*/ 29 w 55"/>
                  <a:gd name="T5" fmla="*/ 0 h 40"/>
                  <a:gd name="T6" fmla="*/ 25 w 55"/>
                  <a:gd name="T7" fmla="*/ 0 h 40"/>
                  <a:gd name="T8" fmla="*/ 0 w 55"/>
                  <a:gd name="T9" fmla="*/ 27 h 40"/>
                  <a:gd name="T10" fmla="*/ 2 w 55"/>
                  <a:gd name="T11" fmla="*/ 38 h 40"/>
                  <a:gd name="T12" fmla="*/ 3 w 55"/>
                  <a:gd name="T13" fmla="*/ 39 h 40"/>
                  <a:gd name="T14" fmla="*/ 5 w 55"/>
                  <a:gd name="T15" fmla="*/ 37 h 40"/>
                  <a:gd name="T16" fmla="*/ 12 w 55"/>
                  <a:gd name="T17" fmla="*/ 33 h 40"/>
                  <a:gd name="T18" fmla="*/ 12 w 55"/>
                  <a:gd name="T19" fmla="*/ 33 h 40"/>
                  <a:gd name="T20" fmla="*/ 19 w 55"/>
                  <a:gd name="T21" fmla="*/ 38 h 40"/>
                  <a:gd name="T22" fmla="*/ 20 w 55"/>
                  <a:gd name="T23" fmla="*/ 39 h 40"/>
                  <a:gd name="T24" fmla="*/ 21 w 55"/>
                  <a:gd name="T25" fmla="*/ 38 h 40"/>
                  <a:gd name="T26" fmla="*/ 25 w 55"/>
                  <a:gd name="T27" fmla="*/ 34 h 40"/>
                  <a:gd name="T28" fmla="*/ 28 w 55"/>
                  <a:gd name="T29" fmla="*/ 33 h 40"/>
                  <a:gd name="T30" fmla="*/ 28 w 55"/>
                  <a:gd name="T31" fmla="*/ 33 h 40"/>
                  <a:gd name="T32" fmla="*/ 31 w 55"/>
                  <a:gd name="T33" fmla="*/ 34 h 40"/>
                  <a:gd name="T34" fmla="*/ 36 w 55"/>
                  <a:gd name="T35" fmla="*/ 38 h 40"/>
                  <a:gd name="T36" fmla="*/ 36 w 55"/>
                  <a:gd name="T37" fmla="*/ 40 h 40"/>
                  <a:gd name="T38" fmla="*/ 37 w 55"/>
                  <a:gd name="T39" fmla="*/ 38 h 40"/>
                  <a:gd name="T40" fmla="*/ 44 w 55"/>
                  <a:gd name="T41" fmla="*/ 34 h 40"/>
                  <a:gd name="T42" fmla="*/ 44 w 55"/>
                  <a:gd name="T43" fmla="*/ 34 h 40"/>
                  <a:gd name="T44" fmla="*/ 45 w 55"/>
                  <a:gd name="T45" fmla="*/ 34 h 40"/>
                  <a:gd name="T46" fmla="*/ 55 w 55"/>
                  <a:gd name="T47" fmla="*/ 20 h 40"/>
                  <a:gd name="T48" fmla="*/ 31 w 55"/>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40">
                    <a:moveTo>
                      <a:pt x="31" y="0"/>
                    </a:moveTo>
                    <a:cubicBezTo>
                      <a:pt x="30" y="0"/>
                      <a:pt x="30" y="0"/>
                      <a:pt x="29" y="0"/>
                    </a:cubicBezTo>
                    <a:cubicBezTo>
                      <a:pt x="29" y="0"/>
                      <a:pt x="29" y="0"/>
                      <a:pt x="29" y="0"/>
                    </a:cubicBezTo>
                    <a:cubicBezTo>
                      <a:pt x="27" y="0"/>
                      <a:pt x="26" y="0"/>
                      <a:pt x="25" y="0"/>
                    </a:cubicBezTo>
                    <a:cubicBezTo>
                      <a:pt x="11" y="2"/>
                      <a:pt x="1" y="13"/>
                      <a:pt x="0" y="27"/>
                    </a:cubicBezTo>
                    <a:cubicBezTo>
                      <a:pt x="0" y="31"/>
                      <a:pt x="1" y="34"/>
                      <a:pt x="2" y="38"/>
                    </a:cubicBezTo>
                    <a:cubicBezTo>
                      <a:pt x="3" y="39"/>
                      <a:pt x="3" y="39"/>
                      <a:pt x="3" y="39"/>
                    </a:cubicBezTo>
                    <a:cubicBezTo>
                      <a:pt x="4" y="39"/>
                      <a:pt x="4" y="38"/>
                      <a:pt x="5" y="37"/>
                    </a:cubicBezTo>
                    <a:cubicBezTo>
                      <a:pt x="6" y="35"/>
                      <a:pt x="9" y="33"/>
                      <a:pt x="12" y="33"/>
                    </a:cubicBezTo>
                    <a:cubicBezTo>
                      <a:pt x="12" y="33"/>
                      <a:pt x="12" y="33"/>
                      <a:pt x="12" y="33"/>
                    </a:cubicBezTo>
                    <a:cubicBezTo>
                      <a:pt x="15" y="33"/>
                      <a:pt x="18" y="35"/>
                      <a:pt x="19" y="38"/>
                    </a:cubicBezTo>
                    <a:cubicBezTo>
                      <a:pt x="20" y="39"/>
                      <a:pt x="20" y="39"/>
                      <a:pt x="20" y="39"/>
                    </a:cubicBezTo>
                    <a:cubicBezTo>
                      <a:pt x="20" y="39"/>
                      <a:pt x="20" y="39"/>
                      <a:pt x="21" y="38"/>
                    </a:cubicBezTo>
                    <a:cubicBezTo>
                      <a:pt x="22" y="36"/>
                      <a:pt x="23" y="35"/>
                      <a:pt x="25" y="34"/>
                    </a:cubicBezTo>
                    <a:cubicBezTo>
                      <a:pt x="26" y="34"/>
                      <a:pt x="27" y="33"/>
                      <a:pt x="28" y="33"/>
                    </a:cubicBezTo>
                    <a:cubicBezTo>
                      <a:pt x="28" y="33"/>
                      <a:pt x="28" y="33"/>
                      <a:pt x="28" y="33"/>
                    </a:cubicBezTo>
                    <a:cubicBezTo>
                      <a:pt x="29" y="33"/>
                      <a:pt x="30" y="34"/>
                      <a:pt x="31" y="34"/>
                    </a:cubicBezTo>
                    <a:cubicBezTo>
                      <a:pt x="33" y="35"/>
                      <a:pt x="35" y="36"/>
                      <a:pt x="36" y="38"/>
                    </a:cubicBezTo>
                    <a:cubicBezTo>
                      <a:pt x="36" y="39"/>
                      <a:pt x="36" y="40"/>
                      <a:pt x="36" y="40"/>
                    </a:cubicBezTo>
                    <a:cubicBezTo>
                      <a:pt x="37" y="40"/>
                      <a:pt x="37" y="39"/>
                      <a:pt x="37" y="38"/>
                    </a:cubicBezTo>
                    <a:cubicBezTo>
                      <a:pt x="39" y="36"/>
                      <a:pt x="41" y="34"/>
                      <a:pt x="44" y="34"/>
                    </a:cubicBezTo>
                    <a:cubicBezTo>
                      <a:pt x="44" y="34"/>
                      <a:pt x="44" y="34"/>
                      <a:pt x="44" y="34"/>
                    </a:cubicBezTo>
                    <a:cubicBezTo>
                      <a:pt x="45" y="34"/>
                      <a:pt x="45" y="34"/>
                      <a:pt x="45" y="34"/>
                    </a:cubicBezTo>
                    <a:cubicBezTo>
                      <a:pt x="48" y="29"/>
                      <a:pt x="52" y="25"/>
                      <a:pt x="55" y="20"/>
                    </a:cubicBezTo>
                    <a:cubicBezTo>
                      <a:pt x="52" y="9"/>
                      <a:pt x="43" y="1"/>
                      <a:pt x="31" y="0"/>
                    </a:cubicBezTo>
                    <a:close/>
                  </a:path>
                </a:pathLst>
              </a:custGeom>
              <a:solidFill>
                <a:schemeClr val="accent4"/>
              </a:solidFill>
              <a:ln>
                <a:noFill/>
              </a:ln>
            </p:spPr>
            <p:txBody>
              <a:bodyPr anchor="ctr"/>
              <a:lstStyle/>
              <a:p>
                <a:pPr algn="ctr"/>
                <a:endParaRPr>
                  <a:cs typeface="+mn-ea"/>
                  <a:sym typeface="+mn-lt"/>
                </a:endParaRPr>
              </a:p>
            </p:txBody>
          </p:sp>
          <p:sp>
            <p:nvSpPr>
              <p:cNvPr id="233" name="Freeform: Shape 260"/>
              <p:cNvSpPr>
                <a:spLocks/>
              </p:cNvSpPr>
              <p:nvPr/>
            </p:nvSpPr>
            <p:spPr bwMode="auto">
              <a:xfrm>
                <a:off x="4295964" y="1228386"/>
                <a:ext cx="322284" cy="256111"/>
              </a:xfrm>
              <a:custGeom>
                <a:avLst/>
                <a:gdLst>
                  <a:gd name="T0" fmla="*/ 71 w 73"/>
                  <a:gd name="T1" fmla="*/ 14 h 58"/>
                  <a:gd name="T2" fmla="*/ 57 w 73"/>
                  <a:gd name="T3" fmla="*/ 20 h 58"/>
                  <a:gd name="T4" fmla="*/ 51 w 73"/>
                  <a:gd name="T5" fmla="*/ 20 h 58"/>
                  <a:gd name="T6" fmla="*/ 48 w 73"/>
                  <a:gd name="T7" fmla="*/ 13 h 58"/>
                  <a:gd name="T8" fmla="*/ 52 w 73"/>
                  <a:gd name="T9" fmla="*/ 9 h 58"/>
                  <a:gd name="T10" fmla="*/ 67 w 73"/>
                  <a:gd name="T11" fmla="*/ 3 h 58"/>
                  <a:gd name="T12" fmla="*/ 51 w 73"/>
                  <a:gd name="T13" fmla="*/ 1 h 58"/>
                  <a:gd name="T14" fmla="*/ 50 w 73"/>
                  <a:gd name="T15" fmla="*/ 3 h 58"/>
                  <a:gd name="T16" fmla="*/ 43 w 73"/>
                  <a:gd name="T17" fmla="*/ 13 h 58"/>
                  <a:gd name="T18" fmla="*/ 44 w 73"/>
                  <a:gd name="T19" fmla="*/ 2 h 58"/>
                  <a:gd name="T20" fmla="*/ 38 w 73"/>
                  <a:gd name="T21" fmla="*/ 1 h 58"/>
                  <a:gd name="T22" fmla="*/ 34 w 73"/>
                  <a:gd name="T23" fmla="*/ 7 h 58"/>
                  <a:gd name="T24" fmla="*/ 27 w 73"/>
                  <a:gd name="T25" fmla="*/ 10 h 58"/>
                  <a:gd name="T26" fmla="*/ 23 w 73"/>
                  <a:gd name="T27" fmla="*/ 3 h 58"/>
                  <a:gd name="T28" fmla="*/ 22 w 73"/>
                  <a:gd name="T29" fmla="*/ 3 h 58"/>
                  <a:gd name="T30" fmla="*/ 19 w 73"/>
                  <a:gd name="T31" fmla="*/ 7 h 58"/>
                  <a:gd name="T32" fmla="*/ 17 w 73"/>
                  <a:gd name="T33" fmla="*/ 13 h 58"/>
                  <a:gd name="T34" fmla="*/ 25 w 73"/>
                  <a:gd name="T35" fmla="*/ 20 h 58"/>
                  <a:gd name="T36" fmla="*/ 14 w 73"/>
                  <a:gd name="T37" fmla="*/ 18 h 58"/>
                  <a:gd name="T38" fmla="*/ 4 w 73"/>
                  <a:gd name="T39" fmla="*/ 11 h 58"/>
                  <a:gd name="T40" fmla="*/ 0 w 73"/>
                  <a:gd name="T41" fmla="*/ 20 h 58"/>
                  <a:gd name="T42" fmla="*/ 1 w 73"/>
                  <a:gd name="T43" fmla="*/ 30 h 58"/>
                  <a:gd name="T44" fmla="*/ 16 w 73"/>
                  <a:gd name="T45" fmla="*/ 24 h 58"/>
                  <a:gd name="T46" fmla="*/ 22 w 73"/>
                  <a:gd name="T47" fmla="*/ 24 h 58"/>
                  <a:gd name="T48" fmla="*/ 24 w 73"/>
                  <a:gd name="T49" fmla="*/ 31 h 58"/>
                  <a:gd name="T50" fmla="*/ 20 w 73"/>
                  <a:gd name="T51" fmla="*/ 35 h 58"/>
                  <a:gd name="T52" fmla="*/ 6 w 73"/>
                  <a:gd name="T53" fmla="*/ 41 h 58"/>
                  <a:gd name="T54" fmla="*/ 12 w 73"/>
                  <a:gd name="T55" fmla="*/ 49 h 58"/>
                  <a:gd name="T56" fmla="*/ 22 w 73"/>
                  <a:gd name="T57" fmla="*/ 53 h 58"/>
                  <a:gd name="T58" fmla="*/ 23 w 73"/>
                  <a:gd name="T59" fmla="*/ 41 h 58"/>
                  <a:gd name="T60" fmla="*/ 30 w 73"/>
                  <a:gd name="T61" fmla="*/ 31 h 58"/>
                  <a:gd name="T62" fmla="*/ 29 w 73"/>
                  <a:gd name="T63" fmla="*/ 42 h 58"/>
                  <a:gd name="T64" fmla="*/ 34 w 73"/>
                  <a:gd name="T65" fmla="*/ 45 h 58"/>
                  <a:gd name="T66" fmla="*/ 34 w 73"/>
                  <a:gd name="T67" fmla="*/ 51 h 58"/>
                  <a:gd name="T68" fmla="*/ 38 w 73"/>
                  <a:gd name="T69" fmla="*/ 51 h 58"/>
                  <a:gd name="T70" fmla="*/ 38 w 73"/>
                  <a:gd name="T71" fmla="*/ 45 h 58"/>
                  <a:gd name="T72" fmla="*/ 44 w 73"/>
                  <a:gd name="T73" fmla="*/ 42 h 58"/>
                  <a:gd name="T74" fmla="*/ 43 w 73"/>
                  <a:gd name="T75" fmla="*/ 31 h 58"/>
                  <a:gd name="T76" fmla="*/ 50 w 73"/>
                  <a:gd name="T77" fmla="*/ 41 h 58"/>
                  <a:gd name="T78" fmla="*/ 51 w 73"/>
                  <a:gd name="T79" fmla="*/ 53 h 58"/>
                  <a:gd name="T80" fmla="*/ 61 w 73"/>
                  <a:gd name="T81" fmla="*/ 49 h 58"/>
                  <a:gd name="T82" fmla="*/ 67 w 73"/>
                  <a:gd name="T83" fmla="*/ 41 h 58"/>
                  <a:gd name="T84" fmla="*/ 52 w 73"/>
                  <a:gd name="T85" fmla="*/ 35 h 58"/>
                  <a:gd name="T86" fmla="*/ 48 w 73"/>
                  <a:gd name="T87" fmla="*/ 31 h 58"/>
                  <a:gd name="T88" fmla="*/ 51 w 73"/>
                  <a:gd name="T89" fmla="*/ 24 h 58"/>
                  <a:gd name="T90" fmla="*/ 57 w 73"/>
                  <a:gd name="T91" fmla="*/ 24 h 58"/>
                  <a:gd name="T92" fmla="*/ 71 w 73"/>
                  <a:gd name="T93" fmla="*/ 30 h 58"/>
                  <a:gd name="T94" fmla="*/ 73 w 73"/>
                  <a:gd name="T95"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 h="58">
                    <a:moveTo>
                      <a:pt x="73" y="20"/>
                    </a:moveTo>
                    <a:cubicBezTo>
                      <a:pt x="65" y="20"/>
                      <a:pt x="65" y="20"/>
                      <a:pt x="65" y="20"/>
                    </a:cubicBezTo>
                    <a:cubicBezTo>
                      <a:pt x="71" y="14"/>
                      <a:pt x="71" y="14"/>
                      <a:pt x="71" y="14"/>
                    </a:cubicBezTo>
                    <a:cubicBezTo>
                      <a:pt x="69" y="11"/>
                      <a:pt x="69" y="11"/>
                      <a:pt x="69" y="11"/>
                    </a:cubicBezTo>
                    <a:cubicBezTo>
                      <a:pt x="59" y="20"/>
                      <a:pt x="59" y="20"/>
                      <a:pt x="59" y="20"/>
                    </a:cubicBezTo>
                    <a:cubicBezTo>
                      <a:pt x="57" y="20"/>
                      <a:pt x="57" y="20"/>
                      <a:pt x="57" y="20"/>
                    </a:cubicBezTo>
                    <a:cubicBezTo>
                      <a:pt x="59" y="18"/>
                      <a:pt x="59" y="18"/>
                      <a:pt x="59" y="18"/>
                    </a:cubicBezTo>
                    <a:cubicBezTo>
                      <a:pt x="56" y="15"/>
                      <a:pt x="56" y="15"/>
                      <a:pt x="56" y="15"/>
                    </a:cubicBezTo>
                    <a:cubicBezTo>
                      <a:pt x="51" y="20"/>
                      <a:pt x="51" y="20"/>
                      <a:pt x="51" y="20"/>
                    </a:cubicBezTo>
                    <a:cubicBezTo>
                      <a:pt x="47" y="20"/>
                      <a:pt x="47" y="20"/>
                      <a:pt x="47" y="20"/>
                    </a:cubicBezTo>
                    <a:cubicBezTo>
                      <a:pt x="47" y="18"/>
                      <a:pt x="46" y="17"/>
                      <a:pt x="46" y="16"/>
                    </a:cubicBezTo>
                    <a:cubicBezTo>
                      <a:pt x="48" y="13"/>
                      <a:pt x="48" y="13"/>
                      <a:pt x="48" y="13"/>
                    </a:cubicBezTo>
                    <a:cubicBezTo>
                      <a:pt x="56" y="13"/>
                      <a:pt x="56" y="13"/>
                      <a:pt x="56" y="13"/>
                    </a:cubicBezTo>
                    <a:cubicBezTo>
                      <a:pt x="56" y="9"/>
                      <a:pt x="56" y="9"/>
                      <a:pt x="56" y="9"/>
                    </a:cubicBezTo>
                    <a:cubicBezTo>
                      <a:pt x="52" y="9"/>
                      <a:pt x="52" y="9"/>
                      <a:pt x="52" y="9"/>
                    </a:cubicBezTo>
                    <a:cubicBezTo>
                      <a:pt x="54" y="7"/>
                      <a:pt x="54" y="7"/>
                      <a:pt x="54" y="7"/>
                    </a:cubicBezTo>
                    <a:cubicBezTo>
                      <a:pt x="67" y="7"/>
                      <a:pt x="67" y="7"/>
                      <a:pt x="67" y="7"/>
                    </a:cubicBezTo>
                    <a:cubicBezTo>
                      <a:pt x="67" y="3"/>
                      <a:pt x="67" y="3"/>
                      <a:pt x="67" y="3"/>
                    </a:cubicBezTo>
                    <a:cubicBezTo>
                      <a:pt x="58" y="3"/>
                      <a:pt x="58" y="3"/>
                      <a:pt x="58" y="3"/>
                    </a:cubicBezTo>
                    <a:cubicBezTo>
                      <a:pt x="61" y="0"/>
                      <a:pt x="61" y="0"/>
                      <a:pt x="61" y="0"/>
                    </a:cubicBezTo>
                    <a:cubicBezTo>
                      <a:pt x="58" y="0"/>
                      <a:pt x="54" y="0"/>
                      <a:pt x="51" y="1"/>
                    </a:cubicBezTo>
                    <a:cubicBezTo>
                      <a:pt x="51" y="4"/>
                      <a:pt x="51" y="4"/>
                      <a:pt x="51" y="4"/>
                    </a:cubicBezTo>
                    <a:cubicBezTo>
                      <a:pt x="50" y="6"/>
                      <a:pt x="50" y="6"/>
                      <a:pt x="50" y="6"/>
                    </a:cubicBezTo>
                    <a:cubicBezTo>
                      <a:pt x="50" y="3"/>
                      <a:pt x="50" y="3"/>
                      <a:pt x="50" y="3"/>
                    </a:cubicBezTo>
                    <a:cubicBezTo>
                      <a:pt x="46" y="3"/>
                      <a:pt x="46" y="3"/>
                      <a:pt x="46" y="3"/>
                    </a:cubicBezTo>
                    <a:cubicBezTo>
                      <a:pt x="46" y="10"/>
                      <a:pt x="46" y="10"/>
                      <a:pt x="46" y="10"/>
                    </a:cubicBezTo>
                    <a:cubicBezTo>
                      <a:pt x="43" y="13"/>
                      <a:pt x="43" y="13"/>
                      <a:pt x="43" y="13"/>
                    </a:cubicBezTo>
                    <a:cubicBezTo>
                      <a:pt x="41" y="12"/>
                      <a:pt x="40" y="11"/>
                      <a:pt x="38" y="11"/>
                    </a:cubicBezTo>
                    <a:cubicBezTo>
                      <a:pt x="38" y="7"/>
                      <a:pt x="38" y="7"/>
                      <a:pt x="38" y="7"/>
                    </a:cubicBezTo>
                    <a:cubicBezTo>
                      <a:pt x="44" y="2"/>
                      <a:pt x="44" y="2"/>
                      <a:pt x="44" y="2"/>
                    </a:cubicBezTo>
                    <a:cubicBezTo>
                      <a:pt x="43" y="1"/>
                      <a:pt x="43" y="1"/>
                      <a:pt x="43" y="1"/>
                    </a:cubicBezTo>
                    <a:cubicBezTo>
                      <a:pt x="41" y="1"/>
                      <a:pt x="40" y="1"/>
                      <a:pt x="39" y="1"/>
                    </a:cubicBezTo>
                    <a:cubicBezTo>
                      <a:pt x="38" y="1"/>
                      <a:pt x="38" y="1"/>
                      <a:pt x="38" y="1"/>
                    </a:cubicBezTo>
                    <a:cubicBezTo>
                      <a:pt x="38" y="1"/>
                      <a:pt x="38" y="1"/>
                      <a:pt x="38" y="1"/>
                    </a:cubicBezTo>
                    <a:cubicBezTo>
                      <a:pt x="35" y="2"/>
                      <a:pt x="32" y="2"/>
                      <a:pt x="29" y="2"/>
                    </a:cubicBezTo>
                    <a:cubicBezTo>
                      <a:pt x="34" y="7"/>
                      <a:pt x="34" y="7"/>
                      <a:pt x="34" y="7"/>
                    </a:cubicBezTo>
                    <a:cubicBezTo>
                      <a:pt x="34" y="11"/>
                      <a:pt x="34" y="11"/>
                      <a:pt x="34" y="11"/>
                    </a:cubicBezTo>
                    <a:cubicBezTo>
                      <a:pt x="33" y="11"/>
                      <a:pt x="31" y="12"/>
                      <a:pt x="30" y="13"/>
                    </a:cubicBezTo>
                    <a:cubicBezTo>
                      <a:pt x="27" y="10"/>
                      <a:pt x="27" y="10"/>
                      <a:pt x="27" y="10"/>
                    </a:cubicBezTo>
                    <a:cubicBezTo>
                      <a:pt x="27" y="3"/>
                      <a:pt x="27" y="3"/>
                      <a:pt x="27" y="3"/>
                    </a:cubicBezTo>
                    <a:cubicBezTo>
                      <a:pt x="24" y="3"/>
                      <a:pt x="24" y="3"/>
                      <a:pt x="24" y="3"/>
                    </a:cubicBezTo>
                    <a:cubicBezTo>
                      <a:pt x="24" y="3"/>
                      <a:pt x="23" y="3"/>
                      <a:pt x="23" y="3"/>
                    </a:cubicBezTo>
                    <a:cubicBezTo>
                      <a:pt x="23" y="6"/>
                      <a:pt x="23" y="6"/>
                      <a:pt x="23" y="6"/>
                    </a:cubicBezTo>
                    <a:cubicBezTo>
                      <a:pt x="22" y="4"/>
                      <a:pt x="22" y="4"/>
                      <a:pt x="22" y="4"/>
                    </a:cubicBezTo>
                    <a:cubicBezTo>
                      <a:pt x="22" y="3"/>
                      <a:pt x="22" y="3"/>
                      <a:pt x="22" y="3"/>
                    </a:cubicBezTo>
                    <a:cubicBezTo>
                      <a:pt x="16" y="4"/>
                      <a:pt x="11" y="5"/>
                      <a:pt x="6" y="6"/>
                    </a:cubicBezTo>
                    <a:cubicBezTo>
                      <a:pt x="6" y="7"/>
                      <a:pt x="6" y="7"/>
                      <a:pt x="6" y="7"/>
                    </a:cubicBezTo>
                    <a:cubicBezTo>
                      <a:pt x="19" y="7"/>
                      <a:pt x="19" y="7"/>
                      <a:pt x="19" y="7"/>
                    </a:cubicBezTo>
                    <a:cubicBezTo>
                      <a:pt x="20" y="9"/>
                      <a:pt x="20" y="9"/>
                      <a:pt x="20" y="9"/>
                    </a:cubicBezTo>
                    <a:cubicBezTo>
                      <a:pt x="17" y="9"/>
                      <a:pt x="17" y="9"/>
                      <a:pt x="17" y="9"/>
                    </a:cubicBezTo>
                    <a:cubicBezTo>
                      <a:pt x="17" y="13"/>
                      <a:pt x="17" y="13"/>
                      <a:pt x="17" y="13"/>
                    </a:cubicBezTo>
                    <a:cubicBezTo>
                      <a:pt x="24" y="13"/>
                      <a:pt x="24" y="13"/>
                      <a:pt x="24" y="13"/>
                    </a:cubicBezTo>
                    <a:cubicBezTo>
                      <a:pt x="27" y="16"/>
                      <a:pt x="27" y="16"/>
                      <a:pt x="27" y="16"/>
                    </a:cubicBezTo>
                    <a:cubicBezTo>
                      <a:pt x="26" y="17"/>
                      <a:pt x="26" y="18"/>
                      <a:pt x="25" y="20"/>
                    </a:cubicBezTo>
                    <a:cubicBezTo>
                      <a:pt x="22" y="20"/>
                      <a:pt x="22" y="20"/>
                      <a:pt x="22" y="20"/>
                    </a:cubicBezTo>
                    <a:cubicBezTo>
                      <a:pt x="16" y="15"/>
                      <a:pt x="16" y="15"/>
                      <a:pt x="16" y="15"/>
                    </a:cubicBezTo>
                    <a:cubicBezTo>
                      <a:pt x="14" y="18"/>
                      <a:pt x="14" y="18"/>
                      <a:pt x="14" y="18"/>
                    </a:cubicBezTo>
                    <a:cubicBezTo>
                      <a:pt x="16" y="20"/>
                      <a:pt x="16" y="20"/>
                      <a:pt x="16" y="20"/>
                    </a:cubicBezTo>
                    <a:cubicBezTo>
                      <a:pt x="13" y="20"/>
                      <a:pt x="13" y="20"/>
                      <a:pt x="13" y="20"/>
                    </a:cubicBezTo>
                    <a:cubicBezTo>
                      <a:pt x="4" y="11"/>
                      <a:pt x="4" y="11"/>
                      <a:pt x="4" y="11"/>
                    </a:cubicBezTo>
                    <a:cubicBezTo>
                      <a:pt x="1" y="14"/>
                      <a:pt x="1" y="14"/>
                      <a:pt x="1" y="14"/>
                    </a:cubicBezTo>
                    <a:cubicBezTo>
                      <a:pt x="8" y="20"/>
                      <a:pt x="8" y="20"/>
                      <a:pt x="8" y="20"/>
                    </a:cubicBezTo>
                    <a:cubicBezTo>
                      <a:pt x="0" y="20"/>
                      <a:pt x="0" y="20"/>
                      <a:pt x="0" y="20"/>
                    </a:cubicBezTo>
                    <a:cubicBezTo>
                      <a:pt x="0" y="24"/>
                      <a:pt x="0" y="24"/>
                      <a:pt x="0" y="24"/>
                    </a:cubicBezTo>
                    <a:cubicBezTo>
                      <a:pt x="8" y="24"/>
                      <a:pt x="8" y="24"/>
                      <a:pt x="8" y="24"/>
                    </a:cubicBezTo>
                    <a:cubicBezTo>
                      <a:pt x="1" y="30"/>
                      <a:pt x="1" y="30"/>
                      <a:pt x="1" y="30"/>
                    </a:cubicBezTo>
                    <a:cubicBezTo>
                      <a:pt x="4" y="33"/>
                      <a:pt x="4" y="33"/>
                      <a:pt x="4" y="33"/>
                    </a:cubicBezTo>
                    <a:cubicBezTo>
                      <a:pt x="13" y="24"/>
                      <a:pt x="13" y="24"/>
                      <a:pt x="13" y="24"/>
                    </a:cubicBezTo>
                    <a:cubicBezTo>
                      <a:pt x="16" y="24"/>
                      <a:pt x="16" y="24"/>
                      <a:pt x="16" y="24"/>
                    </a:cubicBezTo>
                    <a:cubicBezTo>
                      <a:pt x="14" y="26"/>
                      <a:pt x="14" y="26"/>
                      <a:pt x="14" y="26"/>
                    </a:cubicBezTo>
                    <a:cubicBezTo>
                      <a:pt x="16" y="29"/>
                      <a:pt x="16" y="29"/>
                      <a:pt x="16" y="29"/>
                    </a:cubicBezTo>
                    <a:cubicBezTo>
                      <a:pt x="22" y="24"/>
                      <a:pt x="22" y="24"/>
                      <a:pt x="22" y="24"/>
                    </a:cubicBezTo>
                    <a:cubicBezTo>
                      <a:pt x="25" y="24"/>
                      <a:pt x="25" y="24"/>
                      <a:pt x="25" y="24"/>
                    </a:cubicBezTo>
                    <a:cubicBezTo>
                      <a:pt x="26" y="26"/>
                      <a:pt x="26" y="27"/>
                      <a:pt x="27" y="28"/>
                    </a:cubicBezTo>
                    <a:cubicBezTo>
                      <a:pt x="24" y="31"/>
                      <a:pt x="24" y="31"/>
                      <a:pt x="24" y="31"/>
                    </a:cubicBezTo>
                    <a:cubicBezTo>
                      <a:pt x="17" y="31"/>
                      <a:pt x="17" y="31"/>
                      <a:pt x="17" y="31"/>
                    </a:cubicBezTo>
                    <a:cubicBezTo>
                      <a:pt x="17" y="35"/>
                      <a:pt x="17" y="35"/>
                      <a:pt x="17" y="35"/>
                    </a:cubicBezTo>
                    <a:cubicBezTo>
                      <a:pt x="20" y="35"/>
                      <a:pt x="20" y="35"/>
                      <a:pt x="20" y="35"/>
                    </a:cubicBezTo>
                    <a:cubicBezTo>
                      <a:pt x="19" y="37"/>
                      <a:pt x="19" y="37"/>
                      <a:pt x="19" y="37"/>
                    </a:cubicBezTo>
                    <a:cubicBezTo>
                      <a:pt x="6" y="37"/>
                      <a:pt x="6" y="37"/>
                      <a:pt x="6" y="37"/>
                    </a:cubicBezTo>
                    <a:cubicBezTo>
                      <a:pt x="6" y="41"/>
                      <a:pt x="6" y="41"/>
                      <a:pt x="6" y="41"/>
                    </a:cubicBezTo>
                    <a:cubicBezTo>
                      <a:pt x="15" y="41"/>
                      <a:pt x="15" y="41"/>
                      <a:pt x="15" y="41"/>
                    </a:cubicBezTo>
                    <a:cubicBezTo>
                      <a:pt x="9" y="46"/>
                      <a:pt x="9" y="46"/>
                      <a:pt x="9" y="46"/>
                    </a:cubicBezTo>
                    <a:cubicBezTo>
                      <a:pt x="12" y="49"/>
                      <a:pt x="12" y="49"/>
                      <a:pt x="12" y="49"/>
                    </a:cubicBezTo>
                    <a:cubicBezTo>
                      <a:pt x="18" y="44"/>
                      <a:pt x="18" y="44"/>
                      <a:pt x="18" y="44"/>
                    </a:cubicBezTo>
                    <a:cubicBezTo>
                      <a:pt x="18" y="53"/>
                      <a:pt x="18" y="53"/>
                      <a:pt x="18" y="53"/>
                    </a:cubicBezTo>
                    <a:cubicBezTo>
                      <a:pt x="22" y="53"/>
                      <a:pt x="22" y="53"/>
                      <a:pt x="22" y="53"/>
                    </a:cubicBezTo>
                    <a:cubicBezTo>
                      <a:pt x="22" y="40"/>
                      <a:pt x="22" y="40"/>
                      <a:pt x="22" y="40"/>
                    </a:cubicBezTo>
                    <a:cubicBezTo>
                      <a:pt x="23" y="38"/>
                      <a:pt x="23" y="38"/>
                      <a:pt x="23" y="38"/>
                    </a:cubicBezTo>
                    <a:cubicBezTo>
                      <a:pt x="23" y="41"/>
                      <a:pt x="23" y="41"/>
                      <a:pt x="23" y="41"/>
                    </a:cubicBezTo>
                    <a:cubicBezTo>
                      <a:pt x="27" y="41"/>
                      <a:pt x="27" y="41"/>
                      <a:pt x="27" y="41"/>
                    </a:cubicBezTo>
                    <a:cubicBezTo>
                      <a:pt x="27" y="34"/>
                      <a:pt x="27" y="34"/>
                      <a:pt x="27" y="34"/>
                    </a:cubicBezTo>
                    <a:cubicBezTo>
                      <a:pt x="30" y="31"/>
                      <a:pt x="30" y="31"/>
                      <a:pt x="30" y="31"/>
                    </a:cubicBezTo>
                    <a:cubicBezTo>
                      <a:pt x="31" y="32"/>
                      <a:pt x="33" y="33"/>
                      <a:pt x="34" y="33"/>
                    </a:cubicBezTo>
                    <a:cubicBezTo>
                      <a:pt x="34" y="37"/>
                      <a:pt x="34" y="37"/>
                      <a:pt x="34" y="37"/>
                    </a:cubicBezTo>
                    <a:cubicBezTo>
                      <a:pt x="29" y="42"/>
                      <a:pt x="29" y="42"/>
                      <a:pt x="29" y="42"/>
                    </a:cubicBezTo>
                    <a:cubicBezTo>
                      <a:pt x="32" y="45"/>
                      <a:pt x="32" y="45"/>
                      <a:pt x="32" y="45"/>
                    </a:cubicBezTo>
                    <a:cubicBezTo>
                      <a:pt x="34" y="43"/>
                      <a:pt x="34" y="43"/>
                      <a:pt x="34" y="43"/>
                    </a:cubicBezTo>
                    <a:cubicBezTo>
                      <a:pt x="34" y="45"/>
                      <a:pt x="34" y="45"/>
                      <a:pt x="34" y="45"/>
                    </a:cubicBezTo>
                    <a:cubicBezTo>
                      <a:pt x="25" y="54"/>
                      <a:pt x="25" y="54"/>
                      <a:pt x="25" y="54"/>
                    </a:cubicBezTo>
                    <a:cubicBezTo>
                      <a:pt x="28" y="57"/>
                      <a:pt x="28" y="57"/>
                      <a:pt x="28" y="57"/>
                    </a:cubicBezTo>
                    <a:cubicBezTo>
                      <a:pt x="34" y="51"/>
                      <a:pt x="34" y="51"/>
                      <a:pt x="34" y="51"/>
                    </a:cubicBezTo>
                    <a:cubicBezTo>
                      <a:pt x="34" y="58"/>
                      <a:pt x="34" y="58"/>
                      <a:pt x="34" y="58"/>
                    </a:cubicBezTo>
                    <a:cubicBezTo>
                      <a:pt x="38" y="58"/>
                      <a:pt x="38" y="58"/>
                      <a:pt x="38" y="58"/>
                    </a:cubicBezTo>
                    <a:cubicBezTo>
                      <a:pt x="38" y="51"/>
                      <a:pt x="38" y="51"/>
                      <a:pt x="38" y="51"/>
                    </a:cubicBezTo>
                    <a:cubicBezTo>
                      <a:pt x="45" y="57"/>
                      <a:pt x="45" y="57"/>
                      <a:pt x="45" y="57"/>
                    </a:cubicBezTo>
                    <a:cubicBezTo>
                      <a:pt x="48" y="54"/>
                      <a:pt x="48" y="54"/>
                      <a:pt x="48" y="54"/>
                    </a:cubicBezTo>
                    <a:cubicBezTo>
                      <a:pt x="38" y="45"/>
                      <a:pt x="38" y="45"/>
                      <a:pt x="38" y="45"/>
                    </a:cubicBezTo>
                    <a:cubicBezTo>
                      <a:pt x="38" y="43"/>
                      <a:pt x="38" y="43"/>
                      <a:pt x="38" y="43"/>
                    </a:cubicBezTo>
                    <a:cubicBezTo>
                      <a:pt x="41" y="45"/>
                      <a:pt x="41" y="45"/>
                      <a:pt x="41" y="45"/>
                    </a:cubicBezTo>
                    <a:cubicBezTo>
                      <a:pt x="44" y="42"/>
                      <a:pt x="44" y="42"/>
                      <a:pt x="44" y="42"/>
                    </a:cubicBezTo>
                    <a:cubicBezTo>
                      <a:pt x="38" y="37"/>
                      <a:pt x="38" y="37"/>
                      <a:pt x="38" y="37"/>
                    </a:cubicBezTo>
                    <a:cubicBezTo>
                      <a:pt x="38" y="33"/>
                      <a:pt x="38" y="33"/>
                      <a:pt x="38" y="33"/>
                    </a:cubicBezTo>
                    <a:cubicBezTo>
                      <a:pt x="40" y="33"/>
                      <a:pt x="41" y="32"/>
                      <a:pt x="43" y="31"/>
                    </a:cubicBezTo>
                    <a:cubicBezTo>
                      <a:pt x="46" y="34"/>
                      <a:pt x="46" y="34"/>
                      <a:pt x="46" y="34"/>
                    </a:cubicBezTo>
                    <a:cubicBezTo>
                      <a:pt x="46" y="41"/>
                      <a:pt x="46" y="41"/>
                      <a:pt x="46" y="41"/>
                    </a:cubicBezTo>
                    <a:cubicBezTo>
                      <a:pt x="50" y="41"/>
                      <a:pt x="50" y="41"/>
                      <a:pt x="50" y="41"/>
                    </a:cubicBezTo>
                    <a:cubicBezTo>
                      <a:pt x="50" y="38"/>
                      <a:pt x="50" y="38"/>
                      <a:pt x="50" y="38"/>
                    </a:cubicBezTo>
                    <a:cubicBezTo>
                      <a:pt x="51" y="40"/>
                      <a:pt x="51" y="40"/>
                      <a:pt x="51" y="40"/>
                    </a:cubicBezTo>
                    <a:cubicBezTo>
                      <a:pt x="51" y="53"/>
                      <a:pt x="51" y="53"/>
                      <a:pt x="51" y="53"/>
                    </a:cubicBezTo>
                    <a:cubicBezTo>
                      <a:pt x="55" y="53"/>
                      <a:pt x="55" y="53"/>
                      <a:pt x="55" y="53"/>
                    </a:cubicBezTo>
                    <a:cubicBezTo>
                      <a:pt x="55" y="44"/>
                      <a:pt x="55" y="44"/>
                      <a:pt x="55" y="44"/>
                    </a:cubicBezTo>
                    <a:cubicBezTo>
                      <a:pt x="61" y="49"/>
                      <a:pt x="61" y="49"/>
                      <a:pt x="61" y="49"/>
                    </a:cubicBezTo>
                    <a:cubicBezTo>
                      <a:pt x="63" y="46"/>
                      <a:pt x="63" y="46"/>
                      <a:pt x="63" y="46"/>
                    </a:cubicBezTo>
                    <a:cubicBezTo>
                      <a:pt x="58" y="41"/>
                      <a:pt x="58" y="41"/>
                      <a:pt x="58" y="41"/>
                    </a:cubicBezTo>
                    <a:cubicBezTo>
                      <a:pt x="67" y="41"/>
                      <a:pt x="67" y="41"/>
                      <a:pt x="67" y="41"/>
                    </a:cubicBezTo>
                    <a:cubicBezTo>
                      <a:pt x="67" y="37"/>
                      <a:pt x="67" y="37"/>
                      <a:pt x="67" y="37"/>
                    </a:cubicBezTo>
                    <a:cubicBezTo>
                      <a:pt x="54" y="37"/>
                      <a:pt x="54" y="37"/>
                      <a:pt x="54" y="37"/>
                    </a:cubicBezTo>
                    <a:cubicBezTo>
                      <a:pt x="52" y="35"/>
                      <a:pt x="52" y="35"/>
                      <a:pt x="52" y="35"/>
                    </a:cubicBezTo>
                    <a:cubicBezTo>
                      <a:pt x="56" y="35"/>
                      <a:pt x="56" y="35"/>
                      <a:pt x="56" y="35"/>
                    </a:cubicBezTo>
                    <a:cubicBezTo>
                      <a:pt x="56" y="31"/>
                      <a:pt x="56" y="31"/>
                      <a:pt x="56" y="31"/>
                    </a:cubicBezTo>
                    <a:cubicBezTo>
                      <a:pt x="48" y="31"/>
                      <a:pt x="48" y="31"/>
                      <a:pt x="48" y="31"/>
                    </a:cubicBezTo>
                    <a:cubicBezTo>
                      <a:pt x="46" y="28"/>
                      <a:pt x="46" y="28"/>
                      <a:pt x="46" y="28"/>
                    </a:cubicBezTo>
                    <a:cubicBezTo>
                      <a:pt x="46" y="27"/>
                      <a:pt x="47" y="26"/>
                      <a:pt x="47" y="24"/>
                    </a:cubicBezTo>
                    <a:cubicBezTo>
                      <a:pt x="51" y="24"/>
                      <a:pt x="51" y="24"/>
                      <a:pt x="51" y="24"/>
                    </a:cubicBezTo>
                    <a:cubicBezTo>
                      <a:pt x="56" y="29"/>
                      <a:pt x="56" y="29"/>
                      <a:pt x="56" y="29"/>
                    </a:cubicBezTo>
                    <a:cubicBezTo>
                      <a:pt x="59" y="26"/>
                      <a:pt x="59" y="26"/>
                      <a:pt x="59" y="26"/>
                    </a:cubicBezTo>
                    <a:cubicBezTo>
                      <a:pt x="57" y="24"/>
                      <a:pt x="57" y="24"/>
                      <a:pt x="57" y="24"/>
                    </a:cubicBezTo>
                    <a:cubicBezTo>
                      <a:pt x="59" y="24"/>
                      <a:pt x="59" y="24"/>
                      <a:pt x="59" y="24"/>
                    </a:cubicBezTo>
                    <a:cubicBezTo>
                      <a:pt x="69" y="33"/>
                      <a:pt x="69" y="33"/>
                      <a:pt x="69" y="33"/>
                    </a:cubicBezTo>
                    <a:cubicBezTo>
                      <a:pt x="71" y="30"/>
                      <a:pt x="71" y="30"/>
                      <a:pt x="71" y="30"/>
                    </a:cubicBezTo>
                    <a:cubicBezTo>
                      <a:pt x="65" y="24"/>
                      <a:pt x="65" y="24"/>
                      <a:pt x="65" y="24"/>
                    </a:cubicBezTo>
                    <a:cubicBezTo>
                      <a:pt x="73" y="24"/>
                      <a:pt x="73" y="24"/>
                      <a:pt x="73" y="24"/>
                    </a:cubicBezTo>
                    <a:lnTo>
                      <a:pt x="73" y="2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34" name="Freeform: Shape 261"/>
              <p:cNvSpPr>
                <a:spLocks/>
              </p:cNvSpPr>
              <p:nvPr/>
            </p:nvSpPr>
            <p:spPr bwMode="auto">
              <a:xfrm>
                <a:off x="3320536" y="2283466"/>
                <a:ext cx="259787" cy="256111"/>
              </a:xfrm>
              <a:custGeom>
                <a:avLst/>
                <a:gdLst>
                  <a:gd name="T0" fmla="*/ 52 w 59"/>
                  <a:gd name="T1" fmla="*/ 41 h 58"/>
                  <a:gd name="T2" fmla="*/ 55 w 59"/>
                  <a:gd name="T3" fmla="*/ 44 h 58"/>
                  <a:gd name="T4" fmla="*/ 48 w 59"/>
                  <a:gd name="T5" fmla="*/ 52 h 58"/>
                  <a:gd name="T6" fmla="*/ 45 w 59"/>
                  <a:gd name="T7" fmla="*/ 49 h 58"/>
                  <a:gd name="T8" fmla="*/ 37 w 59"/>
                  <a:gd name="T9" fmla="*/ 53 h 58"/>
                  <a:gd name="T10" fmla="*/ 37 w 59"/>
                  <a:gd name="T11" fmla="*/ 58 h 58"/>
                  <a:gd name="T12" fmla="*/ 29 w 59"/>
                  <a:gd name="T13" fmla="*/ 58 h 58"/>
                  <a:gd name="T14" fmla="*/ 29 w 59"/>
                  <a:gd name="T15" fmla="*/ 46 h 58"/>
                  <a:gd name="T16" fmla="*/ 42 w 59"/>
                  <a:gd name="T17" fmla="*/ 40 h 58"/>
                  <a:gd name="T18" fmla="*/ 40 w 59"/>
                  <a:gd name="T19" fmla="*/ 16 h 58"/>
                  <a:gd name="T20" fmla="*/ 40 w 59"/>
                  <a:gd name="T21" fmla="*/ 16 h 58"/>
                  <a:gd name="T22" fmla="*/ 34 w 59"/>
                  <a:gd name="T23" fmla="*/ 13 h 58"/>
                  <a:gd name="T24" fmla="*/ 29 w 59"/>
                  <a:gd name="T25" fmla="*/ 12 h 58"/>
                  <a:gd name="T26" fmla="*/ 29 w 59"/>
                  <a:gd name="T27" fmla="*/ 0 h 58"/>
                  <a:gd name="T28" fmla="*/ 32 w 59"/>
                  <a:gd name="T29" fmla="*/ 0 h 58"/>
                  <a:gd name="T30" fmla="*/ 33 w 59"/>
                  <a:gd name="T31" fmla="*/ 4 h 58"/>
                  <a:gd name="T32" fmla="*/ 41 w 59"/>
                  <a:gd name="T33" fmla="*/ 7 h 58"/>
                  <a:gd name="T34" fmla="*/ 44 w 59"/>
                  <a:gd name="T35" fmla="*/ 3 h 58"/>
                  <a:gd name="T36" fmla="*/ 52 w 59"/>
                  <a:gd name="T37" fmla="*/ 10 h 58"/>
                  <a:gd name="T38" fmla="*/ 49 w 59"/>
                  <a:gd name="T39" fmla="*/ 14 h 58"/>
                  <a:gd name="T40" fmla="*/ 53 w 59"/>
                  <a:gd name="T41" fmla="*/ 22 h 58"/>
                  <a:gd name="T42" fmla="*/ 58 w 59"/>
                  <a:gd name="T43" fmla="*/ 21 h 58"/>
                  <a:gd name="T44" fmla="*/ 59 w 59"/>
                  <a:gd name="T45" fmla="*/ 32 h 58"/>
                  <a:gd name="T46" fmla="*/ 54 w 59"/>
                  <a:gd name="T47" fmla="*/ 32 h 58"/>
                  <a:gd name="T48" fmla="*/ 52 w 59"/>
                  <a:gd name="T49" fmla="*/ 41 h 58"/>
                  <a:gd name="T50" fmla="*/ 29 w 59"/>
                  <a:gd name="T51" fmla="*/ 58 h 58"/>
                  <a:gd name="T52" fmla="*/ 26 w 59"/>
                  <a:gd name="T53" fmla="*/ 58 h 58"/>
                  <a:gd name="T54" fmla="*/ 26 w 59"/>
                  <a:gd name="T55" fmla="*/ 54 h 58"/>
                  <a:gd name="T56" fmla="*/ 18 w 59"/>
                  <a:gd name="T57" fmla="*/ 51 h 58"/>
                  <a:gd name="T58" fmla="*/ 15 w 59"/>
                  <a:gd name="T59" fmla="*/ 55 h 58"/>
                  <a:gd name="T60" fmla="*/ 7 w 59"/>
                  <a:gd name="T61" fmla="*/ 48 h 58"/>
                  <a:gd name="T62" fmla="*/ 9 w 59"/>
                  <a:gd name="T63" fmla="*/ 45 h 58"/>
                  <a:gd name="T64" fmla="*/ 5 w 59"/>
                  <a:gd name="T65" fmla="*/ 37 h 58"/>
                  <a:gd name="T66" fmla="*/ 1 w 59"/>
                  <a:gd name="T67" fmla="*/ 37 h 58"/>
                  <a:gd name="T68" fmla="*/ 0 w 59"/>
                  <a:gd name="T69" fmla="*/ 26 h 58"/>
                  <a:gd name="T70" fmla="*/ 4 w 59"/>
                  <a:gd name="T71" fmla="*/ 26 h 58"/>
                  <a:gd name="T72" fmla="*/ 7 w 59"/>
                  <a:gd name="T73" fmla="*/ 17 h 58"/>
                  <a:gd name="T74" fmla="*/ 4 w 59"/>
                  <a:gd name="T75" fmla="*/ 15 h 58"/>
                  <a:gd name="T76" fmla="*/ 11 w 59"/>
                  <a:gd name="T77" fmla="*/ 6 h 58"/>
                  <a:gd name="T78" fmla="*/ 14 w 59"/>
                  <a:gd name="T79" fmla="*/ 9 h 58"/>
                  <a:gd name="T80" fmla="*/ 22 w 59"/>
                  <a:gd name="T81" fmla="*/ 5 h 58"/>
                  <a:gd name="T82" fmla="*/ 21 w 59"/>
                  <a:gd name="T83" fmla="*/ 1 h 58"/>
                  <a:gd name="T84" fmla="*/ 29 w 59"/>
                  <a:gd name="T85" fmla="*/ 0 h 58"/>
                  <a:gd name="T86" fmla="*/ 29 w 59"/>
                  <a:gd name="T87" fmla="*/ 12 h 58"/>
                  <a:gd name="T88" fmla="*/ 16 w 59"/>
                  <a:gd name="T89" fmla="*/ 18 h 58"/>
                  <a:gd name="T90" fmla="*/ 18 w 59"/>
                  <a:gd name="T91" fmla="*/ 42 h 58"/>
                  <a:gd name="T92" fmla="*/ 24 w 59"/>
                  <a:gd name="T93" fmla="*/ 45 h 58"/>
                  <a:gd name="T94" fmla="*/ 29 w 59"/>
                  <a:gd name="T95" fmla="*/ 46 h 58"/>
                  <a:gd name="T96" fmla="*/ 29 w 59"/>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 h="58">
                    <a:moveTo>
                      <a:pt x="52" y="41"/>
                    </a:moveTo>
                    <a:cubicBezTo>
                      <a:pt x="55" y="44"/>
                      <a:pt x="55" y="44"/>
                      <a:pt x="55" y="44"/>
                    </a:cubicBezTo>
                    <a:cubicBezTo>
                      <a:pt x="48" y="52"/>
                      <a:pt x="48" y="52"/>
                      <a:pt x="48" y="52"/>
                    </a:cubicBezTo>
                    <a:cubicBezTo>
                      <a:pt x="45" y="49"/>
                      <a:pt x="45" y="49"/>
                      <a:pt x="45" y="49"/>
                    </a:cubicBezTo>
                    <a:cubicBezTo>
                      <a:pt x="42" y="51"/>
                      <a:pt x="40" y="52"/>
                      <a:pt x="37" y="53"/>
                    </a:cubicBezTo>
                    <a:cubicBezTo>
                      <a:pt x="37" y="58"/>
                      <a:pt x="37" y="58"/>
                      <a:pt x="37" y="58"/>
                    </a:cubicBezTo>
                    <a:cubicBezTo>
                      <a:pt x="29" y="58"/>
                      <a:pt x="29" y="58"/>
                      <a:pt x="29" y="58"/>
                    </a:cubicBezTo>
                    <a:cubicBezTo>
                      <a:pt x="29" y="46"/>
                      <a:pt x="29" y="46"/>
                      <a:pt x="29" y="46"/>
                    </a:cubicBezTo>
                    <a:cubicBezTo>
                      <a:pt x="34" y="46"/>
                      <a:pt x="39" y="44"/>
                      <a:pt x="42" y="40"/>
                    </a:cubicBezTo>
                    <a:cubicBezTo>
                      <a:pt x="48" y="33"/>
                      <a:pt x="47" y="22"/>
                      <a:pt x="40" y="16"/>
                    </a:cubicBezTo>
                    <a:cubicBezTo>
                      <a:pt x="40" y="16"/>
                      <a:pt x="40" y="16"/>
                      <a:pt x="40" y="16"/>
                    </a:cubicBezTo>
                    <a:cubicBezTo>
                      <a:pt x="38" y="15"/>
                      <a:pt x="36" y="14"/>
                      <a:pt x="34" y="13"/>
                    </a:cubicBezTo>
                    <a:cubicBezTo>
                      <a:pt x="33" y="12"/>
                      <a:pt x="31" y="12"/>
                      <a:pt x="29" y="12"/>
                    </a:cubicBezTo>
                    <a:cubicBezTo>
                      <a:pt x="29" y="0"/>
                      <a:pt x="29" y="0"/>
                      <a:pt x="29" y="0"/>
                    </a:cubicBezTo>
                    <a:cubicBezTo>
                      <a:pt x="32" y="0"/>
                      <a:pt x="32" y="0"/>
                      <a:pt x="32" y="0"/>
                    </a:cubicBezTo>
                    <a:cubicBezTo>
                      <a:pt x="33" y="4"/>
                      <a:pt x="33" y="4"/>
                      <a:pt x="33" y="4"/>
                    </a:cubicBezTo>
                    <a:cubicBezTo>
                      <a:pt x="36" y="4"/>
                      <a:pt x="38" y="5"/>
                      <a:pt x="41" y="7"/>
                    </a:cubicBezTo>
                    <a:cubicBezTo>
                      <a:pt x="44" y="3"/>
                      <a:pt x="44" y="3"/>
                      <a:pt x="44" y="3"/>
                    </a:cubicBezTo>
                    <a:cubicBezTo>
                      <a:pt x="52" y="10"/>
                      <a:pt x="52" y="10"/>
                      <a:pt x="52" y="10"/>
                    </a:cubicBezTo>
                    <a:cubicBezTo>
                      <a:pt x="49" y="14"/>
                      <a:pt x="49" y="14"/>
                      <a:pt x="49" y="14"/>
                    </a:cubicBezTo>
                    <a:cubicBezTo>
                      <a:pt x="51" y="16"/>
                      <a:pt x="53" y="19"/>
                      <a:pt x="53" y="22"/>
                    </a:cubicBezTo>
                    <a:cubicBezTo>
                      <a:pt x="58" y="21"/>
                      <a:pt x="58" y="21"/>
                      <a:pt x="58" y="21"/>
                    </a:cubicBezTo>
                    <a:cubicBezTo>
                      <a:pt x="59" y="32"/>
                      <a:pt x="59" y="32"/>
                      <a:pt x="59" y="32"/>
                    </a:cubicBezTo>
                    <a:cubicBezTo>
                      <a:pt x="54" y="32"/>
                      <a:pt x="54" y="32"/>
                      <a:pt x="54" y="32"/>
                    </a:cubicBezTo>
                    <a:cubicBezTo>
                      <a:pt x="54" y="35"/>
                      <a:pt x="53" y="38"/>
                      <a:pt x="52" y="41"/>
                    </a:cubicBezTo>
                    <a:close/>
                    <a:moveTo>
                      <a:pt x="29" y="58"/>
                    </a:moveTo>
                    <a:cubicBezTo>
                      <a:pt x="26" y="58"/>
                      <a:pt x="26" y="58"/>
                      <a:pt x="26" y="58"/>
                    </a:cubicBezTo>
                    <a:cubicBezTo>
                      <a:pt x="26" y="54"/>
                      <a:pt x="26" y="54"/>
                      <a:pt x="26" y="54"/>
                    </a:cubicBezTo>
                    <a:cubicBezTo>
                      <a:pt x="23" y="54"/>
                      <a:pt x="20" y="53"/>
                      <a:pt x="18" y="51"/>
                    </a:cubicBezTo>
                    <a:cubicBezTo>
                      <a:pt x="15" y="55"/>
                      <a:pt x="15" y="55"/>
                      <a:pt x="15" y="55"/>
                    </a:cubicBezTo>
                    <a:cubicBezTo>
                      <a:pt x="7" y="48"/>
                      <a:pt x="7" y="48"/>
                      <a:pt x="7" y="48"/>
                    </a:cubicBezTo>
                    <a:cubicBezTo>
                      <a:pt x="9" y="45"/>
                      <a:pt x="9" y="45"/>
                      <a:pt x="9" y="45"/>
                    </a:cubicBezTo>
                    <a:cubicBezTo>
                      <a:pt x="8" y="42"/>
                      <a:pt x="6" y="40"/>
                      <a:pt x="5" y="37"/>
                    </a:cubicBezTo>
                    <a:cubicBezTo>
                      <a:pt x="1" y="37"/>
                      <a:pt x="1" y="37"/>
                      <a:pt x="1" y="37"/>
                    </a:cubicBezTo>
                    <a:cubicBezTo>
                      <a:pt x="0" y="26"/>
                      <a:pt x="0" y="26"/>
                      <a:pt x="0" y="26"/>
                    </a:cubicBezTo>
                    <a:cubicBezTo>
                      <a:pt x="4" y="26"/>
                      <a:pt x="4" y="26"/>
                      <a:pt x="4" y="26"/>
                    </a:cubicBezTo>
                    <a:cubicBezTo>
                      <a:pt x="5" y="23"/>
                      <a:pt x="6" y="20"/>
                      <a:pt x="7" y="17"/>
                    </a:cubicBezTo>
                    <a:cubicBezTo>
                      <a:pt x="4" y="15"/>
                      <a:pt x="4" y="15"/>
                      <a:pt x="4" y="15"/>
                    </a:cubicBezTo>
                    <a:cubicBezTo>
                      <a:pt x="11" y="6"/>
                      <a:pt x="11" y="6"/>
                      <a:pt x="11" y="6"/>
                    </a:cubicBezTo>
                    <a:cubicBezTo>
                      <a:pt x="14" y="9"/>
                      <a:pt x="14" y="9"/>
                      <a:pt x="14" y="9"/>
                    </a:cubicBezTo>
                    <a:cubicBezTo>
                      <a:pt x="16" y="7"/>
                      <a:pt x="19" y="6"/>
                      <a:pt x="22" y="5"/>
                    </a:cubicBezTo>
                    <a:cubicBezTo>
                      <a:pt x="21" y="1"/>
                      <a:pt x="21" y="1"/>
                      <a:pt x="21" y="1"/>
                    </a:cubicBezTo>
                    <a:cubicBezTo>
                      <a:pt x="29" y="0"/>
                      <a:pt x="29" y="0"/>
                      <a:pt x="29" y="0"/>
                    </a:cubicBezTo>
                    <a:cubicBezTo>
                      <a:pt x="29" y="12"/>
                      <a:pt x="29" y="12"/>
                      <a:pt x="29" y="12"/>
                    </a:cubicBezTo>
                    <a:cubicBezTo>
                      <a:pt x="24" y="12"/>
                      <a:pt x="20" y="14"/>
                      <a:pt x="16" y="18"/>
                    </a:cubicBezTo>
                    <a:cubicBezTo>
                      <a:pt x="10" y="25"/>
                      <a:pt x="11" y="36"/>
                      <a:pt x="18" y="42"/>
                    </a:cubicBezTo>
                    <a:cubicBezTo>
                      <a:pt x="20" y="44"/>
                      <a:pt x="22" y="45"/>
                      <a:pt x="24" y="45"/>
                    </a:cubicBezTo>
                    <a:cubicBezTo>
                      <a:pt x="26" y="46"/>
                      <a:pt x="28" y="46"/>
                      <a:pt x="29" y="46"/>
                    </a:cubicBezTo>
                    <a:lnTo>
                      <a:pt x="29" y="58"/>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35" name="Freeform: Shape 262"/>
              <p:cNvSpPr>
                <a:spLocks/>
              </p:cNvSpPr>
              <p:nvPr/>
            </p:nvSpPr>
            <p:spPr bwMode="auto">
              <a:xfrm>
                <a:off x="3205347" y="2729517"/>
                <a:ext cx="13480" cy="22057"/>
              </a:xfrm>
              <a:custGeom>
                <a:avLst/>
                <a:gdLst>
                  <a:gd name="T0" fmla="*/ 0 w 3"/>
                  <a:gd name="T1" fmla="*/ 5 h 5"/>
                  <a:gd name="T2" fmla="*/ 3 w 3"/>
                  <a:gd name="T3" fmla="*/ 1 h 5"/>
                  <a:gd name="T4" fmla="*/ 0 w 3"/>
                  <a:gd name="T5" fmla="*/ 0 h 5"/>
                  <a:gd name="T6" fmla="*/ 0 w 3"/>
                  <a:gd name="T7" fmla="*/ 5 h 5"/>
                </a:gdLst>
                <a:ahLst/>
                <a:cxnLst>
                  <a:cxn ang="0">
                    <a:pos x="T0" y="T1"/>
                  </a:cxn>
                  <a:cxn ang="0">
                    <a:pos x="T2" y="T3"/>
                  </a:cxn>
                  <a:cxn ang="0">
                    <a:pos x="T4" y="T5"/>
                  </a:cxn>
                  <a:cxn ang="0">
                    <a:pos x="T6" y="T7"/>
                  </a:cxn>
                </a:cxnLst>
                <a:rect l="0" t="0" r="r" b="b"/>
                <a:pathLst>
                  <a:path w="3" h="5">
                    <a:moveTo>
                      <a:pt x="0" y="5"/>
                    </a:moveTo>
                    <a:cubicBezTo>
                      <a:pt x="3" y="1"/>
                      <a:pt x="3" y="1"/>
                      <a:pt x="3" y="1"/>
                    </a:cubicBezTo>
                    <a:cubicBezTo>
                      <a:pt x="2" y="1"/>
                      <a:pt x="1" y="1"/>
                      <a:pt x="0" y="0"/>
                    </a:cubicBezTo>
                    <a:cubicBezTo>
                      <a:pt x="0" y="2"/>
                      <a:pt x="0" y="3"/>
                      <a:pt x="0" y="5"/>
                    </a:cubicBezTo>
                    <a:close/>
                  </a:path>
                </a:pathLst>
              </a:custGeom>
              <a:solidFill>
                <a:schemeClr val="accent4"/>
              </a:solidFill>
              <a:ln>
                <a:noFill/>
              </a:ln>
            </p:spPr>
            <p:txBody>
              <a:bodyPr anchor="ctr"/>
              <a:lstStyle/>
              <a:p>
                <a:pPr algn="ctr"/>
                <a:endParaRPr>
                  <a:cs typeface="+mn-ea"/>
                  <a:sym typeface="+mn-lt"/>
                </a:endParaRPr>
              </a:p>
            </p:txBody>
          </p:sp>
          <p:sp>
            <p:nvSpPr>
              <p:cNvPr id="236" name="Freeform: Shape 263"/>
              <p:cNvSpPr>
                <a:spLocks/>
              </p:cNvSpPr>
              <p:nvPr/>
            </p:nvSpPr>
            <p:spPr bwMode="auto">
              <a:xfrm>
                <a:off x="3200445" y="2671922"/>
                <a:ext cx="49017" cy="53918"/>
              </a:xfrm>
              <a:custGeom>
                <a:avLst/>
                <a:gdLst>
                  <a:gd name="T0" fmla="*/ 5 w 11"/>
                  <a:gd name="T1" fmla="*/ 12 h 12"/>
                  <a:gd name="T2" fmla="*/ 6 w 11"/>
                  <a:gd name="T3" fmla="*/ 12 h 12"/>
                  <a:gd name="T4" fmla="*/ 6 w 11"/>
                  <a:gd name="T5" fmla="*/ 12 h 12"/>
                  <a:gd name="T6" fmla="*/ 11 w 11"/>
                  <a:gd name="T7" fmla="*/ 6 h 12"/>
                  <a:gd name="T8" fmla="*/ 11 w 11"/>
                  <a:gd name="T9" fmla="*/ 6 h 12"/>
                  <a:gd name="T10" fmla="*/ 11 w 11"/>
                  <a:gd name="T11" fmla="*/ 5 h 12"/>
                  <a:gd name="T12" fmla="*/ 5 w 11"/>
                  <a:gd name="T13" fmla="*/ 0 h 12"/>
                  <a:gd name="T14" fmla="*/ 4 w 11"/>
                  <a:gd name="T15" fmla="*/ 0 h 12"/>
                  <a:gd name="T16" fmla="*/ 0 w 11"/>
                  <a:gd name="T17" fmla="*/ 3 h 12"/>
                  <a:gd name="T18" fmla="*/ 1 w 11"/>
                  <a:gd name="T19" fmla="*/ 9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cubicBezTo>
                      <a:pt x="5" y="12"/>
                      <a:pt x="6" y="12"/>
                      <a:pt x="6" y="12"/>
                    </a:cubicBezTo>
                    <a:cubicBezTo>
                      <a:pt x="6" y="12"/>
                      <a:pt x="6" y="12"/>
                      <a:pt x="6" y="12"/>
                    </a:cubicBezTo>
                    <a:cubicBezTo>
                      <a:pt x="9" y="11"/>
                      <a:pt x="11" y="8"/>
                      <a:pt x="11" y="6"/>
                    </a:cubicBezTo>
                    <a:cubicBezTo>
                      <a:pt x="11" y="6"/>
                      <a:pt x="11" y="6"/>
                      <a:pt x="11" y="6"/>
                    </a:cubicBezTo>
                    <a:cubicBezTo>
                      <a:pt x="11" y="5"/>
                      <a:pt x="11" y="5"/>
                      <a:pt x="11" y="5"/>
                    </a:cubicBezTo>
                    <a:cubicBezTo>
                      <a:pt x="10" y="2"/>
                      <a:pt x="8" y="0"/>
                      <a:pt x="5" y="0"/>
                    </a:cubicBezTo>
                    <a:cubicBezTo>
                      <a:pt x="5" y="0"/>
                      <a:pt x="4" y="0"/>
                      <a:pt x="4" y="0"/>
                    </a:cubicBezTo>
                    <a:cubicBezTo>
                      <a:pt x="2" y="1"/>
                      <a:pt x="1" y="2"/>
                      <a:pt x="0" y="3"/>
                    </a:cubicBezTo>
                    <a:cubicBezTo>
                      <a:pt x="0" y="5"/>
                      <a:pt x="0" y="7"/>
                      <a:pt x="1" y="9"/>
                    </a:cubicBezTo>
                    <a:cubicBezTo>
                      <a:pt x="2" y="11"/>
                      <a:pt x="3" y="12"/>
                      <a:pt x="5" y="12"/>
                    </a:cubicBezTo>
                    <a:close/>
                  </a:path>
                </a:pathLst>
              </a:custGeom>
              <a:solidFill>
                <a:schemeClr val="accent4"/>
              </a:solidFill>
              <a:ln>
                <a:noFill/>
              </a:ln>
            </p:spPr>
            <p:txBody>
              <a:bodyPr anchor="ctr"/>
              <a:lstStyle/>
              <a:p>
                <a:pPr algn="ctr"/>
                <a:endParaRPr>
                  <a:cs typeface="+mn-ea"/>
                  <a:sym typeface="+mn-lt"/>
                </a:endParaRPr>
              </a:p>
            </p:txBody>
          </p:sp>
          <p:sp>
            <p:nvSpPr>
              <p:cNvPr id="237" name="Freeform: Shape 264"/>
              <p:cNvSpPr>
                <a:spLocks/>
              </p:cNvSpPr>
              <p:nvPr/>
            </p:nvSpPr>
            <p:spPr bwMode="auto">
              <a:xfrm>
                <a:off x="3293577" y="2712361"/>
                <a:ext cx="96808" cy="91906"/>
              </a:xfrm>
              <a:custGeom>
                <a:avLst/>
                <a:gdLst>
                  <a:gd name="T0" fmla="*/ 12 w 22"/>
                  <a:gd name="T1" fmla="*/ 21 h 21"/>
                  <a:gd name="T2" fmla="*/ 22 w 22"/>
                  <a:gd name="T3" fmla="*/ 21 h 21"/>
                  <a:gd name="T4" fmla="*/ 6 w 22"/>
                  <a:gd name="T5" fmla="*/ 0 h 21"/>
                  <a:gd name="T6" fmla="*/ 0 w 22"/>
                  <a:gd name="T7" fmla="*/ 5 h 21"/>
                  <a:gd name="T8" fmla="*/ 12 w 22"/>
                  <a:gd name="T9" fmla="*/ 21 h 21"/>
                </a:gdLst>
                <a:ahLst/>
                <a:cxnLst>
                  <a:cxn ang="0">
                    <a:pos x="T0" y="T1"/>
                  </a:cxn>
                  <a:cxn ang="0">
                    <a:pos x="T2" y="T3"/>
                  </a:cxn>
                  <a:cxn ang="0">
                    <a:pos x="T4" y="T5"/>
                  </a:cxn>
                  <a:cxn ang="0">
                    <a:pos x="T6" y="T7"/>
                  </a:cxn>
                  <a:cxn ang="0">
                    <a:pos x="T8" y="T9"/>
                  </a:cxn>
                </a:cxnLst>
                <a:rect l="0" t="0" r="r" b="b"/>
                <a:pathLst>
                  <a:path w="22" h="21">
                    <a:moveTo>
                      <a:pt x="12" y="21"/>
                    </a:moveTo>
                    <a:cubicBezTo>
                      <a:pt x="22" y="21"/>
                      <a:pt x="22" y="21"/>
                      <a:pt x="22" y="21"/>
                    </a:cubicBezTo>
                    <a:cubicBezTo>
                      <a:pt x="6" y="0"/>
                      <a:pt x="6" y="0"/>
                      <a:pt x="6" y="0"/>
                    </a:cubicBezTo>
                    <a:cubicBezTo>
                      <a:pt x="5" y="3"/>
                      <a:pt x="2" y="5"/>
                      <a:pt x="0" y="5"/>
                    </a:cubicBezTo>
                    <a:lnTo>
                      <a:pt x="12" y="21"/>
                    </a:lnTo>
                    <a:close/>
                  </a:path>
                </a:pathLst>
              </a:custGeom>
              <a:solidFill>
                <a:schemeClr val="accent4"/>
              </a:solidFill>
              <a:ln>
                <a:noFill/>
              </a:ln>
            </p:spPr>
            <p:txBody>
              <a:bodyPr anchor="ctr"/>
              <a:lstStyle/>
              <a:p>
                <a:pPr algn="ctr"/>
                <a:endParaRPr>
                  <a:cs typeface="+mn-ea"/>
                  <a:sym typeface="+mn-lt"/>
                </a:endParaRPr>
              </a:p>
            </p:txBody>
          </p:sp>
          <p:sp>
            <p:nvSpPr>
              <p:cNvPr id="238" name="Freeform: Shape 265"/>
              <p:cNvSpPr>
                <a:spLocks/>
              </p:cNvSpPr>
              <p:nvPr/>
            </p:nvSpPr>
            <p:spPr bwMode="auto">
              <a:xfrm>
                <a:off x="3258040" y="2671922"/>
                <a:ext cx="52693" cy="53918"/>
              </a:xfrm>
              <a:custGeom>
                <a:avLst/>
                <a:gdLst>
                  <a:gd name="T0" fmla="*/ 8 w 12"/>
                  <a:gd name="T1" fmla="*/ 0 h 12"/>
                  <a:gd name="T2" fmla="*/ 6 w 12"/>
                  <a:gd name="T3" fmla="*/ 0 h 12"/>
                  <a:gd name="T4" fmla="*/ 1 w 12"/>
                  <a:gd name="T5" fmla="*/ 5 h 12"/>
                  <a:gd name="T6" fmla="*/ 1 w 12"/>
                  <a:gd name="T7" fmla="*/ 6 h 12"/>
                  <a:gd name="T8" fmla="*/ 1 w 12"/>
                  <a:gd name="T9" fmla="*/ 6 h 12"/>
                  <a:gd name="T10" fmla="*/ 5 w 12"/>
                  <a:gd name="T11" fmla="*/ 12 h 12"/>
                  <a:gd name="T12" fmla="*/ 6 w 12"/>
                  <a:gd name="T13" fmla="*/ 12 h 12"/>
                  <a:gd name="T14" fmla="*/ 6 w 12"/>
                  <a:gd name="T15" fmla="*/ 12 h 12"/>
                  <a:gd name="T16" fmla="*/ 12 w 12"/>
                  <a:gd name="T17" fmla="*/ 7 h 12"/>
                  <a:gd name="T18" fmla="*/ 12 w 12"/>
                  <a:gd name="T19" fmla="*/ 7 h 12"/>
                  <a:gd name="T20" fmla="*/ 8 w 12"/>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2">
                    <a:moveTo>
                      <a:pt x="8" y="0"/>
                    </a:moveTo>
                    <a:cubicBezTo>
                      <a:pt x="7" y="0"/>
                      <a:pt x="7" y="0"/>
                      <a:pt x="6" y="0"/>
                    </a:cubicBezTo>
                    <a:cubicBezTo>
                      <a:pt x="4" y="0"/>
                      <a:pt x="1" y="2"/>
                      <a:pt x="1" y="5"/>
                    </a:cubicBezTo>
                    <a:cubicBezTo>
                      <a:pt x="1" y="5"/>
                      <a:pt x="1" y="5"/>
                      <a:pt x="1" y="6"/>
                    </a:cubicBezTo>
                    <a:cubicBezTo>
                      <a:pt x="1" y="6"/>
                      <a:pt x="1" y="6"/>
                      <a:pt x="1" y="6"/>
                    </a:cubicBezTo>
                    <a:cubicBezTo>
                      <a:pt x="0" y="8"/>
                      <a:pt x="2" y="11"/>
                      <a:pt x="5" y="12"/>
                    </a:cubicBezTo>
                    <a:cubicBezTo>
                      <a:pt x="5" y="12"/>
                      <a:pt x="5" y="12"/>
                      <a:pt x="6" y="12"/>
                    </a:cubicBezTo>
                    <a:cubicBezTo>
                      <a:pt x="6" y="12"/>
                      <a:pt x="6" y="12"/>
                      <a:pt x="6" y="12"/>
                    </a:cubicBezTo>
                    <a:cubicBezTo>
                      <a:pt x="9" y="12"/>
                      <a:pt x="11" y="10"/>
                      <a:pt x="12" y="7"/>
                    </a:cubicBezTo>
                    <a:cubicBezTo>
                      <a:pt x="12" y="7"/>
                      <a:pt x="12" y="7"/>
                      <a:pt x="12" y="7"/>
                    </a:cubicBezTo>
                    <a:cubicBezTo>
                      <a:pt x="12" y="4"/>
                      <a:pt x="11" y="1"/>
                      <a:pt x="8" y="0"/>
                    </a:cubicBezTo>
                    <a:close/>
                  </a:path>
                </a:pathLst>
              </a:custGeom>
              <a:solidFill>
                <a:schemeClr val="accent4"/>
              </a:solidFill>
              <a:ln>
                <a:noFill/>
              </a:ln>
            </p:spPr>
            <p:txBody>
              <a:bodyPr anchor="ctr"/>
              <a:lstStyle/>
              <a:p>
                <a:pPr algn="ctr"/>
                <a:endParaRPr>
                  <a:cs typeface="+mn-ea"/>
                  <a:sym typeface="+mn-lt"/>
                </a:endParaRPr>
              </a:p>
            </p:txBody>
          </p:sp>
          <p:sp>
            <p:nvSpPr>
              <p:cNvPr id="239" name="Freeform: Shape 266"/>
              <p:cNvSpPr>
                <a:spLocks/>
              </p:cNvSpPr>
              <p:nvPr/>
            </p:nvSpPr>
            <p:spPr bwMode="auto">
              <a:xfrm>
                <a:off x="3213925" y="2814070"/>
                <a:ext cx="220574" cy="180136"/>
              </a:xfrm>
              <a:custGeom>
                <a:avLst/>
                <a:gdLst>
                  <a:gd name="T0" fmla="*/ 9 w 50"/>
                  <a:gd name="T1" fmla="*/ 41 h 41"/>
                  <a:gd name="T2" fmla="*/ 39 w 50"/>
                  <a:gd name="T3" fmla="*/ 41 h 41"/>
                  <a:gd name="T4" fmla="*/ 50 w 50"/>
                  <a:gd name="T5" fmla="*/ 0 h 41"/>
                  <a:gd name="T6" fmla="*/ 41 w 50"/>
                  <a:gd name="T7" fmla="*/ 0 h 41"/>
                  <a:gd name="T8" fmla="*/ 31 w 50"/>
                  <a:gd name="T9" fmla="*/ 0 h 41"/>
                  <a:gd name="T10" fmla="*/ 0 w 50"/>
                  <a:gd name="T11" fmla="*/ 0 h 41"/>
                  <a:gd name="T12" fmla="*/ 9 w 5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50" h="41">
                    <a:moveTo>
                      <a:pt x="9" y="41"/>
                    </a:moveTo>
                    <a:cubicBezTo>
                      <a:pt x="39" y="41"/>
                      <a:pt x="39" y="41"/>
                      <a:pt x="39" y="41"/>
                    </a:cubicBezTo>
                    <a:cubicBezTo>
                      <a:pt x="50" y="0"/>
                      <a:pt x="50" y="0"/>
                      <a:pt x="50" y="0"/>
                    </a:cubicBezTo>
                    <a:cubicBezTo>
                      <a:pt x="41" y="0"/>
                      <a:pt x="41" y="0"/>
                      <a:pt x="41" y="0"/>
                    </a:cubicBezTo>
                    <a:cubicBezTo>
                      <a:pt x="31" y="0"/>
                      <a:pt x="31" y="0"/>
                      <a:pt x="31" y="0"/>
                    </a:cubicBezTo>
                    <a:cubicBezTo>
                      <a:pt x="0" y="0"/>
                      <a:pt x="0" y="0"/>
                      <a:pt x="0" y="0"/>
                    </a:cubicBezTo>
                    <a:cubicBezTo>
                      <a:pt x="2" y="14"/>
                      <a:pt x="5" y="28"/>
                      <a:pt x="9" y="41"/>
                    </a:cubicBezTo>
                    <a:close/>
                  </a:path>
                </a:pathLst>
              </a:custGeom>
              <a:solidFill>
                <a:schemeClr val="accent4"/>
              </a:solidFill>
              <a:ln>
                <a:noFill/>
              </a:ln>
            </p:spPr>
            <p:txBody>
              <a:bodyPr anchor="ctr"/>
              <a:lstStyle/>
              <a:p>
                <a:pPr algn="ctr"/>
                <a:endParaRPr>
                  <a:cs typeface="+mn-ea"/>
                  <a:sym typeface="+mn-lt"/>
                </a:endParaRPr>
              </a:p>
            </p:txBody>
          </p:sp>
          <p:sp>
            <p:nvSpPr>
              <p:cNvPr id="240" name="Freeform: Shape 267"/>
              <p:cNvSpPr>
                <a:spLocks/>
              </p:cNvSpPr>
              <p:nvPr/>
            </p:nvSpPr>
            <p:spPr bwMode="auto">
              <a:xfrm>
                <a:off x="5735824" y="2010199"/>
                <a:ext cx="88230" cy="88230"/>
              </a:xfrm>
              <a:custGeom>
                <a:avLst/>
                <a:gdLst>
                  <a:gd name="T0" fmla="*/ 17 w 20"/>
                  <a:gd name="T1" fmla="*/ 0 h 20"/>
                  <a:gd name="T2" fmla="*/ 9 w 20"/>
                  <a:gd name="T3" fmla="*/ 0 h 20"/>
                  <a:gd name="T4" fmla="*/ 0 w 20"/>
                  <a:gd name="T5" fmla="*/ 9 h 20"/>
                  <a:gd name="T6" fmla="*/ 0 w 20"/>
                  <a:gd name="T7" fmla="*/ 20 h 20"/>
                  <a:gd name="T8" fmla="*/ 7 w 20"/>
                  <a:gd name="T9" fmla="*/ 20 h 20"/>
                  <a:gd name="T10" fmla="*/ 7 w 20"/>
                  <a:gd name="T11" fmla="*/ 9 h 20"/>
                  <a:gd name="T12" fmla="*/ 9 w 20"/>
                  <a:gd name="T13" fmla="*/ 7 h 20"/>
                  <a:gd name="T14" fmla="*/ 20 w 20"/>
                  <a:gd name="T15" fmla="*/ 7 h 20"/>
                  <a:gd name="T16" fmla="*/ 17 w 2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17" y="0"/>
                    </a:moveTo>
                    <a:cubicBezTo>
                      <a:pt x="9" y="0"/>
                      <a:pt x="9" y="0"/>
                      <a:pt x="9" y="0"/>
                    </a:cubicBezTo>
                    <a:cubicBezTo>
                      <a:pt x="4" y="0"/>
                      <a:pt x="0" y="4"/>
                      <a:pt x="0" y="9"/>
                    </a:cubicBezTo>
                    <a:cubicBezTo>
                      <a:pt x="0" y="20"/>
                      <a:pt x="0" y="20"/>
                      <a:pt x="0" y="20"/>
                    </a:cubicBezTo>
                    <a:cubicBezTo>
                      <a:pt x="7" y="20"/>
                      <a:pt x="7" y="20"/>
                      <a:pt x="7" y="20"/>
                    </a:cubicBezTo>
                    <a:cubicBezTo>
                      <a:pt x="7" y="9"/>
                      <a:pt x="7" y="9"/>
                      <a:pt x="7" y="9"/>
                    </a:cubicBezTo>
                    <a:cubicBezTo>
                      <a:pt x="7" y="8"/>
                      <a:pt x="8" y="7"/>
                      <a:pt x="9" y="7"/>
                    </a:cubicBezTo>
                    <a:cubicBezTo>
                      <a:pt x="20" y="7"/>
                      <a:pt x="20" y="7"/>
                      <a:pt x="20" y="7"/>
                    </a:cubicBezTo>
                    <a:cubicBezTo>
                      <a:pt x="19" y="4"/>
                      <a:pt x="18" y="2"/>
                      <a:pt x="17" y="0"/>
                    </a:cubicBezTo>
                    <a:close/>
                  </a:path>
                </a:pathLst>
              </a:custGeom>
              <a:solidFill>
                <a:schemeClr val="accent3"/>
              </a:solidFill>
              <a:ln>
                <a:noFill/>
              </a:ln>
            </p:spPr>
            <p:txBody>
              <a:bodyPr anchor="ctr"/>
              <a:lstStyle/>
              <a:p>
                <a:pPr algn="ctr"/>
                <a:endParaRPr>
                  <a:cs typeface="+mn-ea"/>
                  <a:sym typeface="+mn-lt"/>
                </a:endParaRPr>
              </a:p>
            </p:txBody>
          </p:sp>
          <p:sp>
            <p:nvSpPr>
              <p:cNvPr id="241" name="Freeform: Shape 268"/>
              <p:cNvSpPr>
                <a:spLocks/>
              </p:cNvSpPr>
              <p:nvPr/>
            </p:nvSpPr>
            <p:spPr bwMode="auto">
              <a:xfrm>
                <a:off x="5708865" y="2142544"/>
                <a:ext cx="198517" cy="149500"/>
              </a:xfrm>
              <a:custGeom>
                <a:avLst/>
                <a:gdLst>
                  <a:gd name="T0" fmla="*/ 35 w 45"/>
                  <a:gd name="T1" fmla="*/ 0 h 34"/>
                  <a:gd name="T2" fmla="*/ 29 w 45"/>
                  <a:gd name="T3" fmla="*/ 0 h 34"/>
                  <a:gd name="T4" fmla="*/ 29 w 45"/>
                  <a:gd name="T5" fmla="*/ 9 h 34"/>
                  <a:gd name="T6" fmla="*/ 34 w 45"/>
                  <a:gd name="T7" fmla="*/ 15 h 34"/>
                  <a:gd name="T8" fmla="*/ 31 w 45"/>
                  <a:gd name="T9" fmla="*/ 19 h 34"/>
                  <a:gd name="T10" fmla="*/ 31 w 45"/>
                  <a:gd name="T11" fmla="*/ 19 h 34"/>
                  <a:gd name="T12" fmla="*/ 31 w 45"/>
                  <a:gd name="T13" fmla="*/ 27 h 34"/>
                  <a:gd name="T14" fmla="*/ 29 w 45"/>
                  <a:gd name="T15" fmla="*/ 27 h 34"/>
                  <a:gd name="T16" fmla="*/ 29 w 45"/>
                  <a:gd name="T17" fmla="*/ 34 h 34"/>
                  <a:gd name="T18" fmla="*/ 45 w 45"/>
                  <a:gd name="T19" fmla="*/ 34 h 34"/>
                  <a:gd name="T20" fmla="*/ 35 w 45"/>
                  <a:gd name="T21" fmla="*/ 0 h 34"/>
                  <a:gd name="T22" fmla="*/ 29 w 45"/>
                  <a:gd name="T23" fmla="*/ 0 h 34"/>
                  <a:gd name="T24" fmla="*/ 0 w 45"/>
                  <a:gd name="T25" fmla="*/ 0 h 34"/>
                  <a:gd name="T26" fmla="*/ 0 w 45"/>
                  <a:gd name="T27" fmla="*/ 34 h 34"/>
                  <a:gd name="T28" fmla="*/ 29 w 45"/>
                  <a:gd name="T29" fmla="*/ 34 h 34"/>
                  <a:gd name="T30" fmla="*/ 29 w 45"/>
                  <a:gd name="T31" fmla="*/ 27 h 34"/>
                  <a:gd name="T32" fmla="*/ 27 w 45"/>
                  <a:gd name="T33" fmla="*/ 27 h 34"/>
                  <a:gd name="T34" fmla="*/ 27 w 45"/>
                  <a:gd name="T35" fmla="*/ 19 h 34"/>
                  <a:gd name="T36" fmla="*/ 24 w 45"/>
                  <a:gd name="T37" fmla="*/ 15 h 34"/>
                  <a:gd name="T38" fmla="*/ 29 w 45"/>
                  <a:gd name="T39" fmla="*/ 9 h 34"/>
                  <a:gd name="T40" fmla="*/ 29 w 45"/>
                  <a:gd name="T41" fmla="*/ 9 h 34"/>
                  <a:gd name="T42" fmla="*/ 29 w 45"/>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 h="34">
                    <a:moveTo>
                      <a:pt x="35" y="0"/>
                    </a:moveTo>
                    <a:cubicBezTo>
                      <a:pt x="29" y="0"/>
                      <a:pt x="29" y="0"/>
                      <a:pt x="29" y="0"/>
                    </a:cubicBezTo>
                    <a:cubicBezTo>
                      <a:pt x="29" y="9"/>
                      <a:pt x="29" y="9"/>
                      <a:pt x="29" y="9"/>
                    </a:cubicBezTo>
                    <a:cubicBezTo>
                      <a:pt x="32" y="9"/>
                      <a:pt x="34" y="12"/>
                      <a:pt x="34" y="15"/>
                    </a:cubicBezTo>
                    <a:cubicBezTo>
                      <a:pt x="34" y="17"/>
                      <a:pt x="33" y="19"/>
                      <a:pt x="31" y="19"/>
                    </a:cubicBezTo>
                    <a:cubicBezTo>
                      <a:pt x="31" y="19"/>
                      <a:pt x="31" y="19"/>
                      <a:pt x="31" y="19"/>
                    </a:cubicBezTo>
                    <a:cubicBezTo>
                      <a:pt x="31" y="27"/>
                      <a:pt x="31" y="27"/>
                      <a:pt x="31" y="27"/>
                    </a:cubicBezTo>
                    <a:cubicBezTo>
                      <a:pt x="29" y="27"/>
                      <a:pt x="29" y="27"/>
                      <a:pt x="29" y="27"/>
                    </a:cubicBezTo>
                    <a:cubicBezTo>
                      <a:pt x="29" y="34"/>
                      <a:pt x="29" y="34"/>
                      <a:pt x="29" y="34"/>
                    </a:cubicBezTo>
                    <a:cubicBezTo>
                      <a:pt x="45" y="34"/>
                      <a:pt x="45" y="34"/>
                      <a:pt x="45" y="34"/>
                    </a:cubicBezTo>
                    <a:cubicBezTo>
                      <a:pt x="42" y="22"/>
                      <a:pt x="39" y="11"/>
                      <a:pt x="35" y="0"/>
                    </a:cubicBezTo>
                    <a:close/>
                    <a:moveTo>
                      <a:pt x="29" y="0"/>
                    </a:moveTo>
                    <a:cubicBezTo>
                      <a:pt x="0" y="0"/>
                      <a:pt x="0" y="0"/>
                      <a:pt x="0" y="0"/>
                    </a:cubicBezTo>
                    <a:cubicBezTo>
                      <a:pt x="0" y="34"/>
                      <a:pt x="0" y="34"/>
                      <a:pt x="0" y="34"/>
                    </a:cubicBezTo>
                    <a:cubicBezTo>
                      <a:pt x="29" y="34"/>
                      <a:pt x="29" y="34"/>
                      <a:pt x="29" y="34"/>
                    </a:cubicBezTo>
                    <a:cubicBezTo>
                      <a:pt x="29" y="27"/>
                      <a:pt x="29" y="27"/>
                      <a:pt x="29" y="27"/>
                    </a:cubicBezTo>
                    <a:cubicBezTo>
                      <a:pt x="27" y="27"/>
                      <a:pt x="27" y="27"/>
                      <a:pt x="27" y="27"/>
                    </a:cubicBezTo>
                    <a:cubicBezTo>
                      <a:pt x="27" y="19"/>
                      <a:pt x="27" y="19"/>
                      <a:pt x="27" y="19"/>
                    </a:cubicBezTo>
                    <a:cubicBezTo>
                      <a:pt x="25" y="19"/>
                      <a:pt x="24" y="17"/>
                      <a:pt x="24" y="15"/>
                    </a:cubicBezTo>
                    <a:cubicBezTo>
                      <a:pt x="24" y="12"/>
                      <a:pt x="26" y="9"/>
                      <a:pt x="29" y="9"/>
                    </a:cubicBezTo>
                    <a:cubicBezTo>
                      <a:pt x="29" y="9"/>
                      <a:pt x="29" y="9"/>
                      <a:pt x="29" y="9"/>
                    </a:cubicBezTo>
                    <a:lnTo>
                      <a:pt x="29" y="0"/>
                    </a:lnTo>
                    <a:close/>
                  </a:path>
                </a:pathLst>
              </a:custGeom>
              <a:solidFill>
                <a:schemeClr val="accent3"/>
              </a:solidFill>
              <a:ln>
                <a:noFill/>
              </a:ln>
            </p:spPr>
            <p:txBody>
              <a:bodyPr anchor="ctr"/>
              <a:lstStyle/>
              <a:p>
                <a:pPr algn="ctr"/>
                <a:endParaRPr>
                  <a:cs typeface="+mn-ea"/>
                  <a:sym typeface="+mn-lt"/>
                </a:endParaRPr>
              </a:p>
            </p:txBody>
          </p:sp>
          <p:sp>
            <p:nvSpPr>
              <p:cNvPr id="242" name="Freeform: Shape 269"/>
              <p:cNvSpPr>
                <a:spLocks/>
              </p:cNvSpPr>
              <p:nvPr/>
            </p:nvSpPr>
            <p:spPr bwMode="auto">
              <a:xfrm>
                <a:off x="4269005" y="1537190"/>
                <a:ext cx="155627" cy="66172"/>
              </a:xfrm>
              <a:custGeom>
                <a:avLst/>
                <a:gdLst>
                  <a:gd name="T0" fmla="*/ 0 w 127"/>
                  <a:gd name="T1" fmla="*/ 29 h 54"/>
                  <a:gd name="T2" fmla="*/ 51 w 127"/>
                  <a:gd name="T3" fmla="*/ 54 h 54"/>
                  <a:gd name="T4" fmla="*/ 127 w 127"/>
                  <a:gd name="T5" fmla="*/ 54 h 54"/>
                  <a:gd name="T6" fmla="*/ 15 w 127"/>
                  <a:gd name="T7" fmla="*/ 0 h 54"/>
                  <a:gd name="T8" fmla="*/ 0 w 127"/>
                  <a:gd name="T9" fmla="*/ 29 h 54"/>
                </a:gdLst>
                <a:ahLst/>
                <a:cxnLst>
                  <a:cxn ang="0">
                    <a:pos x="T0" y="T1"/>
                  </a:cxn>
                  <a:cxn ang="0">
                    <a:pos x="T2" y="T3"/>
                  </a:cxn>
                  <a:cxn ang="0">
                    <a:pos x="T4" y="T5"/>
                  </a:cxn>
                  <a:cxn ang="0">
                    <a:pos x="T6" y="T7"/>
                  </a:cxn>
                  <a:cxn ang="0">
                    <a:pos x="T8" y="T9"/>
                  </a:cxn>
                </a:cxnLst>
                <a:rect l="0" t="0" r="r" b="b"/>
                <a:pathLst>
                  <a:path w="127" h="54">
                    <a:moveTo>
                      <a:pt x="0" y="29"/>
                    </a:moveTo>
                    <a:lnTo>
                      <a:pt x="51" y="54"/>
                    </a:lnTo>
                    <a:lnTo>
                      <a:pt x="127" y="54"/>
                    </a:lnTo>
                    <a:lnTo>
                      <a:pt x="15" y="0"/>
                    </a:lnTo>
                    <a:lnTo>
                      <a:pt x="0" y="29"/>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3" name="Freeform: Shape 270"/>
              <p:cNvSpPr>
                <a:spLocks/>
              </p:cNvSpPr>
              <p:nvPr/>
            </p:nvSpPr>
            <p:spPr bwMode="auto">
              <a:xfrm>
                <a:off x="4269005" y="1611940"/>
                <a:ext cx="376202" cy="189939"/>
              </a:xfrm>
              <a:custGeom>
                <a:avLst/>
                <a:gdLst>
                  <a:gd name="T0" fmla="*/ 123 w 307"/>
                  <a:gd name="T1" fmla="*/ 155 h 155"/>
                  <a:gd name="T2" fmla="*/ 245 w 307"/>
                  <a:gd name="T3" fmla="*/ 155 h 155"/>
                  <a:gd name="T4" fmla="*/ 245 w 307"/>
                  <a:gd name="T5" fmla="*/ 123 h 155"/>
                  <a:gd name="T6" fmla="*/ 307 w 307"/>
                  <a:gd name="T7" fmla="*/ 123 h 155"/>
                  <a:gd name="T8" fmla="*/ 307 w 307"/>
                  <a:gd name="T9" fmla="*/ 33 h 155"/>
                  <a:gd name="T10" fmla="*/ 245 w 307"/>
                  <a:gd name="T11" fmla="*/ 33 h 155"/>
                  <a:gd name="T12" fmla="*/ 245 w 307"/>
                  <a:gd name="T13" fmla="*/ 0 h 155"/>
                  <a:gd name="T14" fmla="*/ 145 w 307"/>
                  <a:gd name="T15" fmla="*/ 0 h 155"/>
                  <a:gd name="T16" fmla="*/ 123 w 307"/>
                  <a:gd name="T17" fmla="*/ 0 h 155"/>
                  <a:gd name="T18" fmla="*/ 123 w 307"/>
                  <a:gd name="T19" fmla="*/ 62 h 155"/>
                  <a:gd name="T20" fmla="*/ 184 w 307"/>
                  <a:gd name="T21" fmla="*/ 62 h 155"/>
                  <a:gd name="T22" fmla="*/ 184 w 307"/>
                  <a:gd name="T23" fmla="*/ 94 h 155"/>
                  <a:gd name="T24" fmla="*/ 123 w 307"/>
                  <a:gd name="T25" fmla="*/ 94 h 155"/>
                  <a:gd name="T26" fmla="*/ 123 w 307"/>
                  <a:gd name="T27" fmla="*/ 155 h 155"/>
                  <a:gd name="T28" fmla="*/ 0 w 307"/>
                  <a:gd name="T29" fmla="*/ 155 h 155"/>
                  <a:gd name="T30" fmla="*/ 123 w 307"/>
                  <a:gd name="T31" fmla="*/ 155 h 155"/>
                  <a:gd name="T32" fmla="*/ 123 w 307"/>
                  <a:gd name="T33" fmla="*/ 94 h 155"/>
                  <a:gd name="T34" fmla="*/ 62 w 307"/>
                  <a:gd name="T35" fmla="*/ 94 h 155"/>
                  <a:gd name="T36" fmla="*/ 62 w 307"/>
                  <a:gd name="T37" fmla="*/ 62 h 155"/>
                  <a:gd name="T38" fmla="*/ 62 w 307"/>
                  <a:gd name="T39" fmla="*/ 62 h 155"/>
                  <a:gd name="T40" fmla="*/ 123 w 307"/>
                  <a:gd name="T41" fmla="*/ 62 h 155"/>
                  <a:gd name="T42" fmla="*/ 123 w 307"/>
                  <a:gd name="T43" fmla="*/ 0 h 155"/>
                  <a:gd name="T44" fmla="*/ 65 w 307"/>
                  <a:gd name="T45" fmla="*/ 0 h 155"/>
                  <a:gd name="T46" fmla="*/ 0 w 307"/>
                  <a:gd name="T47" fmla="*/ 0 h 155"/>
                  <a:gd name="T48" fmla="*/ 0 w 307"/>
                  <a:gd name="T4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7" h="155">
                    <a:moveTo>
                      <a:pt x="123" y="155"/>
                    </a:moveTo>
                    <a:lnTo>
                      <a:pt x="245" y="155"/>
                    </a:lnTo>
                    <a:lnTo>
                      <a:pt x="245" y="123"/>
                    </a:lnTo>
                    <a:lnTo>
                      <a:pt x="307" y="123"/>
                    </a:lnTo>
                    <a:lnTo>
                      <a:pt x="307" y="33"/>
                    </a:lnTo>
                    <a:lnTo>
                      <a:pt x="245" y="33"/>
                    </a:lnTo>
                    <a:lnTo>
                      <a:pt x="245" y="0"/>
                    </a:lnTo>
                    <a:lnTo>
                      <a:pt x="145" y="0"/>
                    </a:lnTo>
                    <a:lnTo>
                      <a:pt x="123" y="0"/>
                    </a:lnTo>
                    <a:lnTo>
                      <a:pt x="123" y="62"/>
                    </a:lnTo>
                    <a:lnTo>
                      <a:pt x="184" y="62"/>
                    </a:lnTo>
                    <a:lnTo>
                      <a:pt x="184" y="94"/>
                    </a:lnTo>
                    <a:lnTo>
                      <a:pt x="123" y="94"/>
                    </a:lnTo>
                    <a:lnTo>
                      <a:pt x="123" y="155"/>
                    </a:lnTo>
                    <a:close/>
                    <a:moveTo>
                      <a:pt x="0" y="155"/>
                    </a:moveTo>
                    <a:lnTo>
                      <a:pt x="123" y="155"/>
                    </a:lnTo>
                    <a:lnTo>
                      <a:pt x="123" y="94"/>
                    </a:lnTo>
                    <a:lnTo>
                      <a:pt x="62" y="94"/>
                    </a:lnTo>
                    <a:lnTo>
                      <a:pt x="62" y="62"/>
                    </a:lnTo>
                    <a:lnTo>
                      <a:pt x="62" y="62"/>
                    </a:lnTo>
                    <a:lnTo>
                      <a:pt x="123" y="62"/>
                    </a:lnTo>
                    <a:lnTo>
                      <a:pt x="123" y="0"/>
                    </a:lnTo>
                    <a:lnTo>
                      <a:pt x="65" y="0"/>
                    </a:lnTo>
                    <a:lnTo>
                      <a:pt x="0" y="0"/>
                    </a:lnTo>
                    <a:lnTo>
                      <a:pt x="0" y="155"/>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4" name="Freeform: Shape 271"/>
              <p:cNvSpPr>
                <a:spLocks/>
              </p:cNvSpPr>
              <p:nvPr/>
            </p:nvSpPr>
            <p:spPr bwMode="auto">
              <a:xfrm>
                <a:off x="3637918" y="1788400"/>
                <a:ext cx="84553" cy="142148"/>
              </a:xfrm>
              <a:custGeom>
                <a:avLst/>
                <a:gdLst>
                  <a:gd name="T0" fmla="*/ 0 w 19"/>
                  <a:gd name="T1" fmla="*/ 22 h 32"/>
                  <a:gd name="T2" fmla="*/ 0 w 19"/>
                  <a:gd name="T3" fmla="*/ 27 h 32"/>
                  <a:gd name="T4" fmla="*/ 6 w 19"/>
                  <a:gd name="T5" fmla="*/ 32 h 32"/>
                  <a:gd name="T6" fmla="*/ 14 w 19"/>
                  <a:gd name="T7" fmla="*/ 32 h 32"/>
                  <a:gd name="T8" fmla="*/ 19 w 19"/>
                  <a:gd name="T9" fmla="*/ 27 h 32"/>
                  <a:gd name="T10" fmla="*/ 19 w 19"/>
                  <a:gd name="T11" fmla="*/ 22 h 32"/>
                  <a:gd name="T12" fmla="*/ 12 w 19"/>
                  <a:gd name="T13" fmla="*/ 22 h 32"/>
                  <a:gd name="T14" fmla="*/ 12 w 19"/>
                  <a:gd name="T15" fmla="*/ 18 h 32"/>
                  <a:gd name="T16" fmla="*/ 19 w 19"/>
                  <a:gd name="T17" fmla="*/ 18 h 32"/>
                  <a:gd name="T18" fmla="*/ 19 w 19"/>
                  <a:gd name="T19" fmla="*/ 12 h 32"/>
                  <a:gd name="T20" fmla="*/ 12 w 19"/>
                  <a:gd name="T21" fmla="*/ 12 h 32"/>
                  <a:gd name="T22" fmla="*/ 12 w 19"/>
                  <a:gd name="T23" fmla="*/ 8 h 32"/>
                  <a:gd name="T24" fmla="*/ 19 w 19"/>
                  <a:gd name="T25" fmla="*/ 8 h 32"/>
                  <a:gd name="T26" fmla="*/ 19 w 19"/>
                  <a:gd name="T27" fmla="*/ 6 h 32"/>
                  <a:gd name="T28" fmla="*/ 14 w 19"/>
                  <a:gd name="T29" fmla="*/ 0 h 32"/>
                  <a:gd name="T30" fmla="*/ 6 w 19"/>
                  <a:gd name="T31" fmla="*/ 0 h 32"/>
                  <a:gd name="T32" fmla="*/ 0 w 19"/>
                  <a:gd name="T33" fmla="*/ 6 h 32"/>
                  <a:gd name="T34" fmla="*/ 0 w 19"/>
                  <a:gd name="T35" fmla="*/ 8 h 32"/>
                  <a:gd name="T36" fmla="*/ 7 w 19"/>
                  <a:gd name="T37" fmla="*/ 8 h 32"/>
                  <a:gd name="T38" fmla="*/ 7 w 19"/>
                  <a:gd name="T39" fmla="*/ 12 h 32"/>
                  <a:gd name="T40" fmla="*/ 0 w 19"/>
                  <a:gd name="T41" fmla="*/ 12 h 32"/>
                  <a:gd name="T42" fmla="*/ 0 w 19"/>
                  <a:gd name="T43" fmla="*/ 18 h 32"/>
                  <a:gd name="T44" fmla="*/ 7 w 19"/>
                  <a:gd name="T45" fmla="*/ 18 h 32"/>
                  <a:gd name="T46" fmla="*/ 7 w 19"/>
                  <a:gd name="T47" fmla="*/ 22 h 32"/>
                  <a:gd name="T48" fmla="*/ 0 w 19"/>
                  <a:gd name="T49"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2">
                    <a:moveTo>
                      <a:pt x="0" y="22"/>
                    </a:moveTo>
                    <a:cubicBezTo>
                      <a:pt x="0" y="27"/>
                      <a:pt x="0" y="27"/>
                      <a:pt x="0" y="27"/>
                    </a:cubicBezTo>
                    <a:cubicBezTo>
                      <a:pt x="0" y="30"/>
                      <a:pt x="3" y="32"/>
                      <a:pt x="6" y="32"/>
                    </a:cubicBezTo>
                    <a:cubicBezTo>
                      <a:pt x="14" y="32"/>
                      <a:pt x="14" y="32"/>
                      <a:pt x="14" y="32"/>
                    </a:cubicBezTo>
                    <a:cubicBezTo>
                      <a:pt x="17" y="32"/>
                      <a:pt x="19" y="30"/>
                      <a:pt x="19" y="27"/>
                    </a:cubicBezTo>
                    <a:cubicBezTo>
                      <a:pt x="19" y="22"/>
                      <a:pt x="19" y="22"/>
                      <a:pt x="19" y="22"/>
                    </a:cubicBezTo>
                    <a:cubicBezTo>
                      <a:pt x="12" y="22"/>
                      <a:pt x="12" y="22"/>
                      <a:pt x="12" y="22"/>
                    </a:cubicBezTo>
                    <a:cubicBezTo>
                      <a:pt x="12" y="18"/>
                      <a:pt x="12" y="18"/>
                      <a:pt x="12" y="18"/>
                    </a:cubicBezTo>
                    <a:cubicBezTo>
                      <a:pt x="19" y="18"/>
                      <a:pt x="19" y="18"/>
                      <a:pt x="19" y="18"/>
                    </a:cubicBezTo>
                    <a:cubicBezTo>
                      <a:pt x="19" y="12"/>
                      <a:pt x="19" y="12"/>
                      <a:pt x="19" y="12"/>
                    </a:cubicBezTo>
                    <a:cubicBezTo>
                      <a:pt x="12" y="12"/>
                      <a:pt x="12" y="12"/>
                      <a:pt x="12" y="12"/>
                    </a:cubicBezTo>
                    <a:cubicBezTo>
                      <a:pt x="12" y="8"/>
                      <a:pt x="12" y="8"/>
                      <a:pt x="12" y="8"/>
                    </a:cubicBezTo>
                    <a:cubicBezTo>
                      <a:pt x="19" y="8"/>
                      <a:pt x="19" y="8"/>
                      <a:pt x="19" y="8"/>
                    </a:cubicBezTo>
                    <a:cubicBezTo>
                      <a:pt x="19" y="6"/>
                      <a:pt x="19" y="6"/>
                      <a:pt x="19" y="6"/>
                    </a:cubicBezTo>
                    <a:cubicBezTo>
                      <a:pt x="19" y="3"/>
                      <a:pt x="17" y="0"/>
                      <a:pt x="14" y="0"/>
                    </a:cubicBezTo>
                    <a:cubicBezTo>
                      <a:pt x="6" y="0"/>
                      <a:pt x="6" y="0"/>
                      <a:pt x="6" y="0"/>
                    </a:cubicBezTo>
                    <a:cubicBezTo>
                      <a:pt x="3" y="0"/>
                      <a:pt x="0" y="3"/>
                      <a:pt x="0" y="6"/>
                    </a:cubicBezTo>
                    <a:cubicBezTo>
                      <a:pt x="0" y="8"/>
                      <a:pt x="0" y="8"/>
                      <a:pt x="0" y="8"/>
                    </a:cubicBezTo>
                    <a:cubicBezTo>
                      <a:pt x="7" y="8"/>
                      <a:pt x="7" y="8"/>
                      <a:pt x="7" y="8"/>
                    </a:cubicBezTo>
                    <a:cubicBezTo>
                      <a:pt x="7" y="12"/>
                      <a:pt x="7" y="12"/>
                      <a:pt x="7" y="12"/>
                    </a:cubicBezTo>
                    <a:cubicBezTo>
                      <a:pt x="0" y="12"/>
                      <a:pt x="0" y="12"/>
                      <a:pt x="0" y="12"/>
                    </a:cubicBezTo>
                    <a:cubicBezTo>
                      <a:pt x="0" y="18"/>
                      <a:pt x="0" y="18"/>
                      <a:pt x="0" y="18"/>
                    </a:cubicBezTo>
                    <a:cubicBezTo>
                      <a:pt x="7" y="18"/>
                      <a:pt x="7" y="18"/>
                      <a:pt x="7" y="18"/>
                    </a:cubicBezTo>
                    <a:cubicBezTo>
                      <a:pt x="7" y="22"/>
                      <a:pt x="7" y="22"/>
                      <a:pt x="7" y="22"/>
                    </a:cubicBezTo>
                    <a:lnTo>
                      <a:pt x="0" y="22"/>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5" name="Freeform: Shape 272"/>
              <p:cNvSpPr>
                <a:spLocks/>
              </p:cNvSpPr>
              <p:nvPr/>
            </p:nvSpPr>
            <p:spPr bwMode="auto">
              <a:xfrm>
                <a:off x="3615860" y="1917068"/>
                <a:ext cx="132345" cy="83328"/>
              </a:xfrm>
              <a:custGeom>
                <a:avLst/>
                <a:gdLst>
                  <a:gd name="T0" fmla="*/ 0 w 30"/>
                  <a:gd name="T1" fmla="*/ 0 h 19"/>
                  <a:gd name="T2" fmla="*/ 10 w 30"/>
                  <a:gd name="T3" fmla="*/ 9 h 19"/>
                  <a:gd name="T4" fmla="*/ 13 w 30"/>
                  <a:gd name="T5" fmla="*/ 9 h 19"/>
                  <a:gd name="T6" fmla="*/ 13 w 30"/>
                  <a:gd name="T7" fmla="*/ 15 h 19"/>
                  <a:gd name="T8" fmla="*/ 9 w 30"/>
                  <a:gd name="T9" fmla="*/ 15 h 19"/>
                  <a:gd name="T10" fmla="*/ 9 w 30"/>
                  <a:gd name="T11" fmla="*/ 19 h 19"/>
                  <a:gd name="T12" fmla="*/ 21 w 30"/>
                  <a:gd name="T13" fmla="*/ 19 h 19"/>
                  <a:gd name="T14" fmla="*/ 21 w 30"/>
                  <a:gd name="T15" fmla="*/ 15 h 19"/>
                  <a:gd name="T16" fmla="*/ 17 w 30"/>
                  <a:gd name="T17" fmla="*/ 15 h 19"/>
                  <a:gd name="T18" fmla="*/ 17 w 30"/>
                  <a:gd name="T19" fmla="*/ 9 h 19"/>
                  <a:gd name="T20" fmla="*/ 20 w 30"/>
                  <a:gd name="T21" fmla="*/ 9 h 19"/>
                  <a:gd name="T22" fmla="*/ 30 w 30"/>
                  <a:gd name="T23" fmla="*/ 0 h 19"/>
                  <a:gd name="T24" fmla="*/ 26 w 30"/>
                  <a:gd name="T25" fmla="*/ 0 h 19"/>
                  <a:gd name="T26" fmla="*/ 20 w 30"/>
                  <a:gd name="T27" fmla="*/ 5 h 19"/>
                  <a:gd name="T28" fmla="*/ 10 w 30"/>
                  <a:gd name="T29" fmla="*/ 5 h 19"/>
                  <a:gd name="T30" fmla="*/ 4 w 30"/>
                  <a:gd name="T31" fmla="*/ 0 h 19"/>
                  <a:gd name="T32" fmla="*/ 0 w 30"/>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9">
                    <a:moveTo>
                      <a:pt x="0" y="0"/>
                    </a:moveTo>
                    <a:cubicBezTo>
                      <a:pt x="1" y="5"/>
                      <a:pt x="5" y="9"/>
                      <a:pt x="10" y="9"/>
                    </a:cubicBezTo>
                    <a:cubicBezTo>
                      <a:pt x="13" y="9"/>
                      <a:pt x="13" y="9"/>
                      <a:pt x="13" y="9"/>
                    </a:cubicBezTo>
                    <a:cubicBezTo>
                      <a:pt x="13" y="15"/>
                      <a:pt x="13" y="15"/>
                      <a:pt x="13" y="15"/>
                    </a:cubicBezTo>
                    <a:cubicBezTo>
                      <a:pt x="9" y="15"/>
                      <a:pt x="9" y="15"/>
                      <a:pt x="9" y="15"/>
                    </a:cubicBezTo>
                    <a:cubicBezTo>
                      <a:pt x="9" y="19"/>
                      <a:pt x="9" y="19"/>
                      <a:pt x="9" y="19"/>
                    </a:cubicBezTo>
                    <a:cubicBezTo>
                      <a:pt x="21" y="19"/>
                      <a:pt x="21" y="19"/>
                      <a:pt x="21" y="19"/>
                    </a:cubicBezTo>
                    <a:cubicBezTo>
                      <a:pt x="21" y="15"/>
                      <a:pt x="21" y="15"/>
                      <a:pt x="21" y="15"/>
                    </a:cubicBezTo>
                    <a:cubicBezTo>
                      <a:pt x="17" y="15"/>
                      <a:pt x="17" y="15"/>
                      <a:pt x="17" y="15"/>
                    </a:cubicBezTo>
                    <a:cubicBezTo>
                      <a:pt x="17" y="9"/>
                      <a:pt x="17" y="9"/>
                      <a:pt x="17" y="9"/>
                    </a:cubicBezTo>
                    <a:cubicBezTo>
                      <a:pt x="20" y="9"/>
                      <a:pt x="20" y="9"/>
                      <a:pt x="20" y="9"/>
                    </a:cubicBezTo>
                    <a:cubicBezTo>
                      <a:pt x="25" y="9"/>
                      <a:pt x="29" y="5"/>
                      <a:pt x="30" y="0"/>
                    </a:cubicBezTo>
                    <a:cubicBezTo>
                      <a:pt x="26" y="0"/>
                      <a:pt x="26" y="0"/>
                      <a:pt x="26" y="0"/>
                    </a:cubicBezTo>
                    <a:cubicBezTo>
                      <a:pt x="25" y="2"/>
                      <a:pt x="23" y="5"/>
                      <a:pt x="20" y="5"/>
                    </a:cubicBezTo>
                    <a:cubicBezTo>
                      <a:pt x="10" y="5"/>
                      <a:pt x="10" y="5"/>
                      <a:pt x="10" y="5"/>
                    </a:cubicBezTo>
                    <a:cubicBezTo>
                      <a:pt x="7" y="5"/>
                      <a:pt x="4" y="2"/>
                      <a:pt x="4" y="0"/>
                    </a:cubicBezTo>
                    <a:lnTo>
                      <a:pt x="0" y="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6" name="Freeform: Shape 273"/>
              <p:cNvSpPr>
                <a:spLocks/>
              </p:cNvSpPr>
              <p:nvPr/>
            </p:nvSpPr>
            <p:spPr bwMode="auto">
              <a:xfrm>
                <a:off x="5369426" y="2200138"/>
                <a:ext cx="269591" cy="136021"/>
              </a:xfrm>
              <a:custGeom>
                <a:avLst/>
                <a:gdLst>
                  <a:gd name="T0" fmla="*/ 53 w 61"/>
                  <a:gd name="T1" fmla="*/ 22 h 31"/>
                  <a:gd name="T2" fmla="*/ 61 w 61"/>
                  <a:gd name="T3" fmla="*/ 11 h 31"/>
                  <a:gd name="T4" fmla="*/ 53 w 61"/>
                  <a:gd name="T5" fmla="*/ 1 h 31"/>
                  <a:gd name="T6" fmla="*/ 53 w 61"/>
                  <a:gd name="T7" fmla="*/ 5 h 31"/>
                  <a:gd name="T8" fmla="*/ 57 w 61"/>
                  <a:gd name="T9" fmla="*/ 11 h 31"/>
                  <a:gd name="T10" fmla="*/ 53 w 61"/>
                  <a:gd name="T11" fmla="*/ 17 h 31"/>
                  <a:gd name="T12" fmla="*/ 53 w 61"/>
                  <a:gd name="T13" fmla="*/ 22 h 31"/>
                  <a:gd name="T14" fmla="*/ 26 w 61"/>
                  <a:gd name="T15" fmla="*/ 31 h 31"/>
                  <a:gd name="T16" fmla="*/ 46 w 61"/>
                  <a:gd name="T17" fmla="*/ 21 h 31"/>
                  <a:gd name="T18" fmla="*/ 51 w 61"/>
                  <a:gd name="T19" fmla="*/ 22 h 31"/>
                  <a:gd name="T20" fmla="*/ 53 w 61"/>
                  <a:gd name="T21" fmla="*/ 22 h 31"/>
                  <a:gd name="T22" fmla="*/ 53 w 61"/>
                  <a:gd name="T23" fmla="*/ 17 h 31"/>
                  <a:gd name="T24" fmla="*/ 51 w 61"/>
                  <a:gd name="T25" fmla="*/ 17 h 31"/>
                  <a:gd name="T26" fmla="*/ 49 w 61"/>
                  <a:gd name="T27" fmla="*/ 17 h 31"/>
                  <a:gd name="T28" fmla="*/ 52 w 61"/>
                  <a:gd name="T29" fmla="*/ 5 h 31"/>
                  <a:gd name="T30" fmla="*/ 52 w 61"/>
                  <a:gd name="T31" fmla="*/ 5 h 31"/>
                  <a:gd name="T32" fmla="*/ 52 w 61"/>
                  <a:gd name="T33" fmla="*/ 5 h 31"/>
                  <a:gd name="T34" fmla="*/ 53 w 61"/>
                  <a:gd name="T35" fmla="*/ 5 h 31"/>
                  <a:gd name="T36" fmla="*/ 53 w 61"/>
                  <a:gd name="T37" fmla="*/ 1 h 31"/>
                  <a:gd name="T38" fmla="*/ 51 w 61"/>
                  <a:gd name="T39" fmla="*/ 0 h 31"/>
                  <a:gd name="T40" fmla="*/ 51 w 61"/>
                  <a:gd name="T41" fmla="*/ 0 h 31"/>
                  <a:gd name="T42" fmla="*/ 1 w 61"/>
                  <a:gd name="T43" fmla="*/ 0 h 31"/>
                  <a:gd name="T44" fmla="*/ 0 w 61"/>
                  <a:gd name="T45" fmla="*/ 5 h 31"/>
                  <a:gd name="T46" fmla="*/ 26 w 61"/>
                  <a:gd name="T4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31">
                    <a:moveTo>
                      <a:pt x="53" y="22"/>
                    </a:moveTo>
                    <a:cubicBezTo>
                      <a:pt x="58" y="21"/>
                      <a:pt x="61" y="16"/>
                      <a:pt x="61" y="11"/>
                    </a:cubicBezTo>
                    <a:cubicBezTo>
                      <a:pt x="61" y="6"/>
                      <a:pt x="58" y="1"/>
                      <a:pt x="53" y="1"/>
                    </a:cubicBezTo>
                    <a:cubicBezTo>
                      <a:pt x="53" y="5"/>
                      <a:pt x="53" y="5"/>
                      <a:pt x="53" y="5"/>
                    </a:cubicBezTo>
                    <a:cubicBezTo>
                      <a:pt x="55" y="6"/>
                      <a:pt x="57" y="8"/>
                      <a:pt x="57" y="11"/>
                    </a:cubicBezTo>
                    <a:cubicBezTo>
                      <a:pt x="57" y="14"/>
                      <a:pt x="55" y="16"/>
                      <a:pt x="53" y="17"/>
                    </a:cubicBezTo>
                    <a:lnTo>
                      <a:pt x="53" y="22"/>
                    </a:lnTo>
                    <a:close/>
                    <a:moveTo>
                      <a:pt x="26" y="31"/>
                    </a:moveTo>
                    <a:cubicBezTo>
                      <a:pt x="34" y="31"/>
                      <a:pt x="41" y="27"/>
                      <a:pt x="46" y="21"/>
                    </a:cubicBezTo>
                    <a:cubicBezTo>
                      <a:pt x="47" y="22"/>
                      <a:pt x="49" y="22"/>
                      <a:pt x="51" y="22"/>
                    </a:cubicBezTo>
                    <a:cubicBezTo>
                      <a:pt x="51" y="22"/>
                      <a:pt x="52" y="22"/>
                      <a:pt x="53" y="22"/>
                    </a:cubicBezTo>
                    <a:cubicBezTo>
                      <a:pt x="53" y="17"/>
                      <a:pt x="53" y="17"/>
                      <a:pt x="53" y="17"/>
                    </a:cubicBezTo>
                    <a:cubicBezTo>
                      <a:pt x="52" y="17"/>
                      <a:pt x="51" y="17"/>
                      <a:pt x="51" y="17"/>
                    </a:cubicBezTo>
                    <a:cubicBezTo>
                      <a:pt x="50" y="17"/>
                      <a:pt x="49" y="17"/>
                      <a:pt x="49" y="17"/>
                    </a:cubicBezTo>
                    <a:cubicBezTo>
                      <a:pt x="51" y="13"/>
                      <a:pt x="52" y="9"/>
                      <a:pt x="52" y="5"/>
                    </a:cubicBezTo>
                    <a:cubicBezTo>
                      <a:pt x="52" y="5"/>
                      <a:pt x="52" y="5"/>
                      <a:pt x="52" y="5"/>
                    </a:cubicBezTo>
                    <a:cubicBezTo>
                      <a:pt x="52" y="5"/>
                      <a:pt x="52" y="5"/>
                      <a:pt x="52" y="5"/>
                    </a:cubicBezTo>
                    <a:cubicBezTo>
                      <a:pt x="52" y="5"/>
                      <a:pt x="52" y="5"/>
                      <a:pt x="53" y="5"/>
                    </a:cubicBezTo>
                    <a:cubicBezTo>
                      <a:pt x="53" y="1"/>
                      <a:pt x="53" y="1"/>
                      <a:pt x="53" y="1"/>
                    </a:cubicBezTo>
                    <a:cubicBezTo>
                      <a:pt x="52" y="0"/>
                      <a:pt x="52" y="0"/>
                      <a:pt x="51" y="0"/>
                    </a:cubicBezTo>
                    <a:cubicBezTo>
                      <a:pt x="51" y="0"/>
                      <a:pt x="51" y="0"/>
                      <a:pt x="51" y="0"/>
                    </a:cubicBezTo>
                    <a:cubicBezTo>
                      <a:pt x="1" y="0"/>
                      <a:pt x="1" y="0"/>
                      <a:pt x="1" y="0"/>
                    </a:cubicBezTo>
                    <a:cubicBezTo>
                      <a:pt x="0" y="2"/>
                      <a:pt x="0" y="3"/>
                      <a:pt x="0" y="5"/>
                    </a:cubicBezTo>
                    <a:cubicBezTo>
                      <a:pt x="0" y="19"/>
                      <a:pt x="12" y="31"/>
                      <a:pt x="26" y="31"/>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7" name="Rectangle 274"/>
              <p:cNvSpPr>
                <a:spLocks/>
              </p:cNvSpPr>
              <p:nvPr/>
            </p:nvSpPr>
            <p:spPr bwMode="auto">
              <a:xfrm>
                <a:off x="5369426" y="2345962"/>
                <a:ext cx="247533" cy="22057"/>
              </a:xfrm>
              <a:prstGeom prst="rect">
                <a:avLst/>
              </a:pr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248" name="Freeform: Shape 275"/>
              <p:cNvSpPr>
                <a:spLocks/>
              </p:cNvSpPr>
              <p:nvPr/>
            </p:nvSpPr>
            <p:spPr bwMode="auto">
              <a:xfrm>
                <a:off x="5427020" y="2080048"/>
                <a:ext cx="44115" cy="115189"/>
              </a:xfrm>
              <a:custGeom>
                <a:avLst/>
                <a:gdLst>
                  <a:gd name="T0" fmla="*/ 3 w 10"/>
                  <a:gd name="T1" fmla="*/ 19 h 26"/>
                  <a:gd name="T2" fmla="*/ 5 w 10"/>
                  <a:gd name="T3" fmla="*/ 25 h 26"/>
                  <a:gd name="T4" fmla="*/ 9 w 10"/>
                  <a:gd name="T5" fmla="*/ 16 h 26"/>
                  <a:gd name="T6" fmla="*/ 7 w 10"/>
                  <a:gd name="T7" fmla="*/ 11 h 26"/>
                  <a:gd name="T8" fmla="*/ 6 w 10"/>
                  <a:gd name="T9" fmla="*/ 7 h 26"/>
                  <a:gd name="T10" fmla="*/ 4 w 10"/>
                  <a:gd name="T11" fmla="*/ 2 h 26"/>
                  <a:gd name="T12" fmla="*/ 1 w 10"/>
                  <a:gd name="T13" fmla="*/ 11 h 26"/>
                  <a:gd name="T14" fmla="*/ 3 w 10"/>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6">
                    <a:moveTo>
                      <a:pt x="3" y="19"/>
                    </a:moveTo>
                    <a:cubicBezTo>
                      <a:pt x="0" y="21"/>
                      <a:pt x="2" y="26"/>
                      <a:pt x="5" y="25"/>
                    </a:cubicBezTo>
                    <a:cubicBezTo>
                      <a:pt x="9" y="23"/>
                      <a:pt x="10" y="19"/>
                      <a:pt x="9" y="16"/>
                    </a:cubicBezTo>
                    <a:cubicBezTo>
                      <a:pt x="9" y="14"/>
                      <a:pt x="7" y="12"/>
                      <a:pt x="7" y="11"/>
                    </a:cubicBezTo>
                    <a:cubicBezTo>
                      <a:pt x="6" y="10"/>
                      <a:pt x="5" y="7"/>
                      <a:pt x="6" y="7"/>
                    </a:cubicBezTo>
                    <a:cubicBezTo>
                      <a:pt x="9" y="5"/>
                      <a:pt x="7" y="0"/>
                      <a:pt x="4" y="2"/>
                    </a:cubicBezTo>
                    <a:cubicBezTo>
                      <a:pt x="1" y="4"/>
                      <a:pt x="0" y="8"/>
                      <a:pt x="1" y="11"/>
                    </a:cubicBezTo>
                    <a:cubicBezTo>
                      <a:pt x="1" y="12"/>
                      <a:pt x="6" y="19"/>
                      <a:pt x="3" y="19"/>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9" name="Freeform: Shape 276"/>
              <p:cNvSpPr>
                <a:spLocks/>
              </p:cNvSpPr>
              <p:nvPr/>
            </p:nvSpPr>
            <p:spPr bwMode="auto">
              <a:xfrm>
                <a:off x="5488291" y="2080048"/>
                <a:ext cx="44115" cy="115189"/>
              </a:xfrm>
              <a:custGeom>
                <a:avLst/>
                <a:gdLst>
                  <a:gd name="T0" fmla="*/ 4 w 10"/>
                  <a:gd name="T1" fmla="*/ 19 h 26"/>
                  <a:gd name="T2" fmla="*/ 5 w 10"/>
                  <a:gd name="T3" fmla="*/ 25 h 26"/>
                  <a:gd name="T4" fmla="*/ 9 w 10"/>
                  <a:gd name="T5" fmla="*/ 16 h 26"/>
                  <a:gd name="T6" fmla="*/ 7 w 10"/>
                  <a:gd name="T7" fmla="*/ 11 h 26"/>
                  <a:gd name="T8" fmla="*/ 7 w 10"/>
                  <a:gd name="T9" fmla="*/ 7 h 26"/>
                  <a:gd name="T10" fmla="*/ 4 w 10"/>
                  <a:gd name="T11" fmla="*/ 2 h 26"/>
                  <a:gd name="T12" fmla="*/ 1 w 10"/>
                  <a:gd name="T13" fmla="*/ 11 h 26"/>
                  <a:gd name="T14" fmla="*/ 4 w 10"/>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6">
                    <a:moveTo>
                      <a:pt x="4" y="19"/>
                    </a:moveTo>
                    <a:cubicBezTo>
                      <a:pt x="1" y="21"/>
                      <a:pt x="2" y="26"/>
                      <a:pt x="5" y="25"/>
                    </a:cubicBezTo>
                    <a:cubicBezTo>
                      <a:pt x="9" y="23"/>
                      <a:pt x="10" y="19"/>
                      <a:pt x="9" y="16"/>
                    </a:cubicBezTo>
                    <a:cubicBezTo>
                      <a:pt x="9" y="14"/>
                      <a:pt x="8" y="12"/>
                      <a:pt x="7" y="11"/>
                    </a:cubicBezTo>
                    <a:cubicBezTo>
                      <a:pt x="6" y="10"/>
                      <a:pt x="5" y="7"/>
                      <a:pt x="7" y="7"/>
                    </a:cubicBezTo>
                    <a:cubicBezTo>
                      <a:pt x="10" y="5"/>
                      <a:pt x="7" y="0"/>
                      <a:pt x="4" y="2"/>
                    </a:cubicBezTo>
                    <a:cubicBezTo>
                      <a:pt x="1" y="4"/>
                      <a:pt x="0" y="8"/>
                      <a:pt x="1" y="11"/>
                    </a:cubicBezTo>
                    <a:cubicBezTo>
                      <a:pt x="2" y="12"/>
                      <a:pt x="6" y="19"/>
                      <a:pt x="4" y="19"/>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0" name="Freeform: Shape 277"/>
              <p:cNvSpPr>
                <a:spLocks/>
              </p:cNvSpPr>
              <p:nvPr/>
            </p:nvSpPr>
            <p:spPr bwMode="auto">
              <a:xfrm>
                <a:off x="4794707" y="1638899"/>
                <a:ext cx="220574" cy="220574"/>
              </a:xfrm>
              <a:custGeom>
                <a:avLst/>
                <a:gdLst>
                  <a:gd name="T0" fmla="*/ 25 w 50"/>
                  <a:gd name="T1" fmla="*/ 47 h 50"/>
                  <a:gd name="T2" fmla="*/ 29 w 50"/>
                  <a:gd name="T3" fmla="*/ 46 h 50"/>
                  <a:gd name="T4" fmla="*/ 30 w 50"/>
                  <a:gd name="T5" fmla="*/ 50 h 50"/>
                  <a:gd name="T6" fmla="*/ 39 w 50"/>
                  <a:gd name="T7" fmla="*/ 46 h 50"/>
                  <a:gd name="T8" fmla="*/ 38 w 50"/>
                  <a:gd name="T9" fmla="*/ 43 h 50"/>
                  <a:gd name="T10" fmla="*/ 43 w 50"/>
                  <a:gd name="T11" fmla="*/ 37 h 50"/>
                  <a:gd name="T12" fmla="*/ 46 w 50"/>
                  <a:gd name="T13" fmla="*/ 39 h 50"/>
                  <a:gd name="T14" fmla="*/ 50 w 50"/>
                  <a:gd name="T15" fmla="*/ 30 h 50"/>
                  <a:gd name="T16" fmla="*/ 46 w 50"/>
                  <a:gd name="T17" fmla="*/ 29 h 50"/>
                  <a:gd name="T18" fmla="*/ 46 w 50"/>
                  <a:gd name="T19" fmla="*/ 21 h 50"/>
                  <a:gd name="T20" fmla="*/ 50 w 50"/>
                  <a:gd name="T21" fmla="*/ 20 h 50"/>
                  <a:gd name="T22" fmla="*/ 46 w 50"/>
                  <a:gd name="T23" fmla="*/ 11 h 50"/>
                  <a:gd name="T24" fmla="*/ 43 w 50"/>
                  <a:gd name="T25" fmla="*/ 12 h 50"/>
                  <a:gd name="T26" fmla="*/ 37 w 50"/>
                  <a:gd name="T27" fmla="*/ 7 h 50"/>
                  <a:gd name="T28" fmla="*/ 39 w 50"/>
                  <a:gd name="T29" fmla="*/ 4 h 50"/>
                  <a:gd name="T30" fmla="*/ 30 w 50"/>
                  <a:gd name="T31" fmla="*/ 0 h 50"/>
                  <a:gd name="T32" fmla="*/ 29 w 50"/>
                  <a:gd name="T33" fmla="*/ 4 h 50"/>
                  <a:gd name="T34" fmla="*/ 25 w 50"/>
                  <a:gd name="T35" fmla="*/ 3 h 50"/>
                  <a:gd name="T36" fmla="*/ 25 w 50"/>
                  <a:gd name="T37" fmla="*/ 10 h 50"/>
                  <a:gd name="T38" fmla="*/ 38 w 50"/>
                  <a:gd name="T39" fmla="*/ 19 h 50"/>
                  <a:gd name="T40" fmla="*/ 31 w 50"/>
                  <a:gd name="T41" fmla="*/ 38 h 50"/>
                  <a:gd name="T42" fmla="*/ 25 w 50"/>
                  <a:gd name="T43" fmla="*/ 40 h 50"/>
                  <a:gd name="T44" fmla="*/ 25 w 50"/>
                  <a:gd name="T45" fmla="*/ 40 h 50"/>
                  <a:gd name="T46" fmla="*/ 25 w 50"/>
                  <a:gd name="T47" fmla="*/ 47 h 50"/>
                  <a:gd name="T48" fmla="*/ 4 w 50"/>
                  <a:gd name="T49" fmla="*/ 29 h 50"/>
                  <a:gd name="T50" fmla="*/ 0 w 50"/>
                  <a:gd name="T51" fmla="*/ 31 h 50"/>
                  <a:gd name="T52" fmla="*/ 4 w 50"/>
                  <a:gd name="T53" fmla="*/ 39 h 50"/>
                  <a:gd name="T54" fmla="*/ 7 w 50"/>
                  <a:gd name="T55" fmla="*/ 38 h 50"/>
                  <a:gd name="T56" fmla="*/ 13 w 50"/>
                  <a:gd name="T57" fmla="*/ 43 h 50"/>
                  <a:gd name="T58" fmla="*/ 11 w 50"/>
                  <a:gd name="T59" fmla="*/ 46 h 50"/>
                  <a:gd name="T60" fmla="*/ 20 w 50"/>
                  <a:gd name="T61" fmla="*/ 50 h 50"/>
                  <a:gd name="T62" fmla="*/ 21 w 50"/>
                  <a:gd name="T63" fmla="*/ 46 h 50"/>
                  <a:gd name="T64" fmla="*/ 25 w 50"/>
                  <a:gd name="T65" fmla="*/ 47 h 50"/>
                  <a:gd name="T66" fmla="*/ 25 w 50"/>
                  <a:gd name="T67" fmla="*/ 40 h 50"/>
                  <a:gd name="T68" fmla="*/ 12 w 50"/>
                  <a:gd name="T69" fmla="*/ 31 h 50"/>
                  <a:gd name="T70" fmla="*/ 19 w 50"/>
                  <a:gd name="T71" fmla="*/ 12 h 50"/>
                  <a:gd name="T72" fmla="*/ 19 w 50"/>
                  <a:gd name="T73" fmla="*/ 12 h 50"/>
                  <a:gd name="T74" fmla="*/ 25 w 50"/>
                  <a:gd name="T75" fmla="*/ 10 h 50"/>
                  <a:gd name="T76" fmla="*/ 25 w 50"/>
                  <a:gd name="T77" fmla="*/ 10 h 50"/>
                  <a:gd name="T78" fmla="*/ 25 w 50"/>
                  <a:gd name="T79" fmla="*/ 3 h 50"/>
                  <a:gd name="T80" fmla="*/ 21 w 50"/>
                  <a:gd name="T81" fmla="*/ 4 h 50"/>
                  <a:gd name="T82" fmla="*/ 19 w 50"/>
                  <a:gd name="T83" fmla="*/ 0 h 50"/>
                  <a:gd name="T84" fmla="*/ 11 w 50"/>
                  <a:gd name="T85" fmla="*/ 4 h 50"/>
                  <a:gd name="T86" fmla="*/ 12 w 50"/>
                  <a:gd name="T87" fmla="*/ 7 h 50"/>
                  <a:gd name="T88" fmla="*/ 7 w 50"/>
                  <a:gd name="T89" fmla="*/ 13 h 50"/>
                  <a:gd name="T90" fmla="*/ 4 w 50"/>
                  <a:gd name="T91" fmla="*/ 11 h 50"/>
                  <a:gd name="T92" fmla="*/ 0 w 50"/>
                  <a:gd name="T93" fmla="*/ 20 h 50"/>
                  <a:gd name="T94" fmla="*/ 4 w 50"/>
                  <a:gd name="T95" fmla="*/ 21 h 50"/>
                  <a:gd name="T96" fmla="*/ 4 w 50"/>
                  <a:gd name="T97" fmla="*/ 2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50">
                    <a:moveTo>
                      <a:pt x="25" y="47"/>
                    </a:moveTo>
                    <a:cubicBezTo>
                      <a:pt x="26" y="47"/>
                      <a:pt x="28" y="47"/>
                      <a:pt x="29" y="46"/>
                    </a:cubicBezTo>
                    <a:cubicBezTo>
                      <a:pt x="30" y="50"/>
                      <a:pt x="30" y="50"/>
                      <a:pt x="30" y="50"/>
                    </a:cubicBezTo>
                    <a:cubicBezTo>
                      <a:pt x="39" y="46"/>
                      <a:pt x="39" y="46"/>
                      <a:pt x="39" y="46"/>
                    </a:cubicBezTo>
                    <a:cubicBezTo>
                      <a:pt x="38" y="43"/>
                      <a:pt x="38" y="43"/>
                      <a:pt x="38" y="43"/>
                    </a:cubicBezTo>
                    <a:cubicBezTo>
                      <a:pt x="40" y="41"/>
                      <a:pt x="41" y="39"/>
                      <a:pt x="43" y="37"/>
                    </a:cubicBezTo>
                    <a:cubicBezTo>
                      <a:pt x="46" y="39"/>
                      <a:pt x="46" y="39"/>
                      <a:pt x="46" y="39"/>
                    </a:cubicBezTo>
                    <a:cubicBezTo>
                      <a:pt x="50" y="30"/>
                      <a:pt x="50" y="30"/>
                      <a:pt x="50" y="30"/>
                    </a:cubicBezTo>
                    <a:cubicBezTo>
                      <a:pt x="46" y="29"/>
                      <a:pt x="46" y="29"/>
                      <a:pt x="46" y="29"/>
                    </a:cubicBezTo>
                    <a:cubicBezTo>
                      <a:pt x="47" y="26"/>
                      <a:pt x="47" y="24"/>
                      <a:pt x="46" y="21"/>
                    </a:cubicBezTo>
                    <a:cubicBezTo>
                      <a:pt x="50" y="20"/>
                      <a:pt x="50" y="20"/>
                      <a:pt x="50" y="20"/>
                    </a:cubicBezTo>
                    <a:cubicBezTo>
                      <a:pt x="46" y="11"/>
                      <a:pt x="46" y="11"/>
                      <a:pt x="46" y="11"/>
                    </a:cubicBezTo>
                    <a:cubicBezTo>
                      <a:pt x="43" y="12"/>
                      <a:pt x="43" y="12"/>
                      <a:pt x="43" y="12"/>
                    </a:cubicBezTo>
                    <a:cubicBezTo>
                      <a:pt x="41" y="10"/>
                      <a:pt x="39" y="9"/>
                      <a:pt x="37" y="7"/>
                    </a:cubicBezTo>
                    <a:cubicBezTo>
                      <a:pt x="39" y="4"/>
                      <a:pt x="39" y="4"/>
                      <a:pt x="39" y="4"/>
                    </a:cubicBezTo>
                    <a:cubicBezTo>
                      <a:pt x="30" y="0"/>
                      <a:pt x="30" y="0"/>
                      <a:pt x="30" y="0"/>
                    </a:cubicBezTo>
                    <a:cubicBezTo>
                      <a:pt x="29" y="4"/>
                      <a:pt x="29" y="4"/>
                      <a:pt x="29" y="4"/>
                    </a:cubicBezTo>
                    <a:cubicBezTo>
                      <a:pt x="27" y="3"/>
                      <a:pt x="26" y="3"/>
                      <a:pt x="25" y="3"/>
                    </a:cubicBezTo>
                    <a:cubicBezTo>
                      <a:pt x="25" y="10"/>
                      <a:pt x="25" y="10"/>
                      <a:pt x="25" y="10"/>
                    </a:cubicBezTo>
                    <a:cubicBezTo>
                      <a:pt x="31" y="10"/>
                      <a:pt x="36" y="14"/>
                      <a:pt x="38" y="19"/>
                    </a:cubicBezTo>
                    <a:cubicBezTo>
                      <a:pt x="42" y="27"/>
                      <a:pt x="38" y="35"/>
                      <a:pt x="31" y="38"/>
                    </a:cubicBezTo>
                    <a:cubicBezTo>
                      <a:pt x="29" y="39"/>
                      <a:pt x="27" y="40"/>
                      <a:pt x="25" y="40"/>
                    </a:cubicBezTo>
                    <a:cubicBezTo>
                      <a:pt x="25" y="40"/>
                      <a:pt x="25" y="40"/>
                      <a:pt x="25" y="40"/>
                    </a:cubicBezTo>
                    <a:lnTo>
                      <a:pt x="25" y="47"/>
                    </a:lnTo>
                    <a:close/>
                    <a:moveTo>
                      <a:pt x="4" y="29"/>
                    </a:moveTo>
                    <a:cubicBezTo>
                      <a:pt x="0" y="31"/>
                      <a:pt x="0" y="31"/>
                      <a:pt x="0" y="31"/>
                    </a:cubicBezTo>
                    <a:cubicBezTo>
                      <a:pt x="4" y="39"/>
                      <a:pt x="4" y="39"/>
                      <a:pt x="4" y="39"/>
                    </a:cubicBezTo>
                    <a:cubicBezTo>
                      <a:pt x="7" y="38"/>
                      <a:pt x="7" y="38"/>
                      <a:pt x="7" y="38"/>
                    </a:cubicBezTo>
                    <a:cubicBezTo>
                      <a:pt x="9" y="40"/>
                      <a:pt x="11" y="42"/>
                      <a:pt x="13" y="43"/>
                    </a:cubicBezTo>
                    <a:cubicBezTo>
                      <a:pt x="11" y="46"/>
                      <a:pt x="11" y="46"/>
                      <a:pt x="11" y="46"/>
                    </a:cubicBezTo>
                    <a:cubicBezTo>
                      <a:pt x="20" y="50"/>
                      <a:pt x="20" y="50"/>
                      <a:pt x="20" y="50"/>
                    </a:cubicBezTo>
                    <a:cubicBezTo>
                      <a:pt x="21" y="46"/>
                      <a:pt x="21" y="46"/>
                      <a:pt x="21" y="46"/>
                    </a:cubicBezTo>
                    <a:cubicBezTo>
                      <a:pt x="23" y="47"/>
                      <a:pt x="24" y="47"/>
                      <a:pt x="25" y="47"/>
                    </a:cubicBezTo>
                    <a:cubicBezTo>
                      <a:pt x="25" y="40"/>
                      <a:pt x="25" y="40"/>
                      <a:pt x="25" y="40"/>
                    </a:cubicBezTo>
                    <a:cubicBezTo>
                      <a:pt x="19" y="40"/>
                      <a:pt x="14" y="36"/>
                      <a:pt x="12" y="31"/>
                    </a:cubicBezTo>
                    <a:cubicBezTo>
                      <a:pt x="8" y="23"/>
                      <a:pt x="12" y="15"/>
                      <a:pt x="19" y="12"/>
                    </a:cubicBezTo>
                    <a:cubicBezTo>
                      <a:pt x="19" y="12"/>
                      <a:pt x="19" y="12"/>
                      <a:pt x="19" y="12"/>
                    </a:cubicBezTo>
                    <a:cubicBezTo>
                      <a:pt x="21" y="11"/>
                      <a:pt x="23" y="10"/>
                      <a:pt x="25" y="10"/>
                    </a:cubicBezTo>
                    <a:cubicBezTo>
                      <a:pt x="25" y="10"/>
                      <a:pt x="25" y="10"/>
                      <a:pt x="25" y="10"/>
                    </a:cubicBezTo>
                    <a:cubicBezTo>
                      <a:pt x="25" y="3"/>
                      <a:pt x="25" y="3"/>
                      <a:pt x="25" y="3"/>
                    </a:cubicBezTo>
                    <a:cubicBezTo>
                      <a:pt x="24" y="3"/>
                      <a:pt x="22" y="3"/>
                      <a:pt x="21" y="4"/>
                    </a:cubicBezTo>
                    <a:cubicBezTo>
                      <a:pt x="19" y="0"/>
                      <a:pt x="19" y="0"/>
                      <a:pt x="19" y="0"/>
                    </a:cubicBezTo>
                    <a:cubicBezTo>
                      <a:pt x="11" y="4"/>
                      <a:pt x="11" y="4"/>
                      <a:pt x="11" y="4"/>
                    </a:cubicBezTo>
                    <a:cubicBezTo>
                      <a:pt x="12" y="7"/>
                      <a:pt x="12" y="7"/>
                      <a:pt x="12" y="7"/>
                    </a:cubicBezTo>
                    <a:cubicBezTo>
                      <a:pt x="10" y="9"/>
                      <a:pt x="8" y="11"/>
                      <a:pt x="7" y="13"/>
                    </a:cubicBezTo>
                    <a:cubicBezTo>
                      <a:pt x="4" y="11"/>
                      <a:pt x="4" y="11"/>
                      <a:pt x="4" y="11"/>
                    </a:cubicBezTo>
                    <a:cubicBezTo>
                      <a:pt x="0" y="20"/>
                      <a:pt x="0" y="20"/>
                      <a:pt x="0" y="20"/>
                    </a:cubicBezTo>
                    <a:cubicBezTo>
                      <a:pt x="4" y="21"/>
                      <a:pt x="4" y="21"/>
                      <a:pt x="4" y="21"/>
                    </a:cubicBezTo>
                    <a:cubicBezTo>
                      <a:pt x="3" y="24"/>
                      <a:pt x="3" y="27"/>
                      <a:pt x="4" y="29"/>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1" name="Freeform: Shape 278"/>
              <p:cNvSpPr>
                <a:spLocks/>
              </p:cNvSpPr>
              <p:nvPr/>
            </p:nvSpPr>
            <p:spPr bwMode="auto">
              <a:xfrm>
                <a:off x="4163620" y="3246641"/>
                <a:ext cx="225476" cy="229152"/>
              </a:xfrm>
              <a:custGeom>
                <a:avLst/>
                <a:gdLst>
                  <a:gd name="T0" fmla="*/ 38 w 51"/>
                  <a:gd name="T1" fmla="*/ 52 h 52"/>
                  <a:gd name="T2" fmla="*/ 35 w 51"/>
                  <a:gd name="T3" fmla="*/ 52 h 52"/>
                  <a:gd name="T4" fmla="*/ 34 w 51"/>
                  <a:gd name="T5" fmla="*/ 51 h 52"/>
                  <a:gd name="T6" fmla="*/ 30 w 51"/>
                  <a:gd name="T7" fmla="*/ 49 h 52"/>
                  <a:gd name="T8" fmla="*/ 12 w 51"/>
                  <a:gd name="T9" fmla="*/ 49 h 52"/>
                  <a:gd name="T10" fmla="*/ 8 w 51"/>
                  <a:gd name="T11" fmla="*/ 47 h 52"/>
                  <a:gd name="T12" fmla="*/ 1 w 51"/>
                  <a:gd name="T13" fmla="*/ 25 h 52"/>
                  <a:gd name="T14" fmla="*/ 4 w 51"/>
                  <a:gd name="T15" fmla="*/ 20 h 52"/>
                  <a:gd name="T16" fmla="*/ 20 w 51"/>
                  <a:gd name="T17" fmla="*/ 20 h 52"/>
                  <a:gd name="T18" fmla="*/ 19 w 51"/>
                  <a:gd name="T19" fmla="*/ 15 h 52"/>
                  <a:gd name="T20" fmla="*/ 16 w 51"/>
                  <a:gd name="T21" fmla="*/ 7 h 52"/>
                  <a:gd name="T22" fmla="*/ 18 w 51"/>
                  <a:gd name="T23" fmla="*/ 3 h 52"/>
                  <a:gd name="T24" fmla="*/ 24 w 51"/>
                  <a:gd name="T25" fmla="*/ 3 h 52"/>
                  <a:gd name="T26" fmla="*/ 28 w 51"/>
                  <a:gd name="T27" fmla="*/ 13 h 52"/>
                  <a:gd name="T28" fmla="*/ 38 w 51"/>
                  <a:gd name="T29" fmla="*/ 25 h 52"/>
                  <a:gd name="T30" fmla="*/ 40 w 51"/>
                  <a:gd name="T31" fmla="*/ 27 h 52"/>
                  <a:gd name="T32" fmla="*/ 50 w 51"/>
                  <a:gd name="T33" fmla="*/ 37 h 52"/>
                  <a:gd name="T34" fmla="*/ 50 w 51"/>
                  <a:gd name="T35" fmla="*/ 40 h 52"/>
                  <a:gd name="T36" fmla="*/ 38 w 51"/>
                  <a:gd name="T3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2">
                    <a:moveTo>
                      <a:pt x="38" y="52"/>
                    </a:moveTo>
                    <a:cubicBezTo>
                      <a:pt x="37" y="52"/>
                      <a:pt x="36" y="52"/>
                      <a:pt x="35" y="52"/>
                    </a:cubicBezTo>
                    <a:cubicBezTo>
                      <a:pt x="34" y="51"/>
                      <a:pt x="34" y="51"/>
                      <a:pt x="34" y="51"/>
                    </a:cubicBezTo>
                    <a:cubicBezTo>
                      <a:pt x="33" y="50"/>
                      <a:pt x="31" y="49"/>
                      <a:pt x="30" y="49"/>
                    </a:cubicBezTo>
                    <a:cubicBezTo>
                      <a:pt x="12" y="49"/>
                      <a:pt x="12" y="49"/>
                      <a:pt x="12" y="49"/>
                    </a:cubicBezTo>
                    <a:cubicBezTo>
                      <a:pt x="10" y="49"/>
                      <a:pt x="9" y="48"/>
                      <a:pt x="8" y="47"/>
                    </a:cubicBezTo>
                    <a:cubicBezTo>
                      <a:pt x="1" y="25"/>
                      <a:pt x="1" y="25"/>
                      <a:pt x="1" y="25"/>
                    </a:cubicBezTo>
                    <a:cubicBezTo>
                      <a:pt x="0" y="22"/>
                      <a:pt x="1" y="20"/>
                      <a:pt x="4" y="20"/>
                    </a:cubicBezTo>
                    <a:cubicBezTo>
                      <a:pt x="20" y="20"/>
                      <a:pt x="20" y="20"/>
                      <a:pt x="20" y="20"/>
                    </a:cubicBezTo>
                    <a:cubicBezTo>
                      <a:pt x="20" y="18"/>
                      <a:pt x="20" y="16"/>
                      <a:pt x="19" y="15"/>
                    </a:cubicBezTo>
                    <a:cubicBezTo>
                      <a:pt x="18" y="14"/>
                      <a:pt x="16" y="11"/>
                      <a:pt x="16" y="7"/>
                    </a:cubicBezTo>
                    <a:cubicBezTo>
                      <a:pt x="16" y="6"/>
                      <a:pt x="17" y="4"/>
                      <a:pt x="18" y="3"/>
                    </a:cubicBezTo>
                    <a:cubicBezTo>
                      <a:pt x="20" y="0"/>
                      <a:pt x="24" y="0"/>
                      <a:pt x="24" y="3"/>
                    </a:cubicBezTo>
                    <a:cubicBezTo>
                      <a:pt x="24" y="6"/>
                      <a:pt x="22" y="10"/>
                      <a:pt x="28" y="13"/>
                    </a:cubicBezTo>
                    <a:cubicBezTo>
                      <a:pt x="34" y="17"/>
                      <a:pt x="38" y="25"/>
                      <a:pt x="38" y="25"/>
                    </a:cubicBezTo>
                    <a:cubicBezTo>
                      <a:pt x="38" y="25"/>
                      <a:pt x="39" y="26"/>
                      <a:pt x="40" y="27"/>
                    </a:cubicBezTo>
                    <a:cubicBezTo>
                      <a:pt x="50" y="37"/>
                      <a:pt x="50" y="37"/>
                      <a:pt x="50" y="37"/>
                    </a:cubicBezTo>
                    <a:cubicBezTo>
                      <a:pt x="51" y="38"/>
                      <a:pt x="51" y="39"/>
                      <a:pt x="50" y="40"/>
                    </a:cubicBezTo>
                    <a:lnTo>
                      <a:pt x="38" y="52"/>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2" name="Freeform: Shape 279"/>
              <p:cNvSpPr>
                <a:spLocks/>
              </p:cNvSpPr>
              <p:nvPr/>
            </p:nvSpPr>
            <p:spPr bwMode="auto">
              <a:xfrm>
                <a:off x="4335177" y="3428002"/>
                <a:ext cx="71074" cy="69849"/>
              </a:xfrm>
              <a:custGeom>
                <a:avLst/>
                <a:gdLst>
                  <a:gd name="T0" fmla="*/ 47 w 58"/>
                  <a:gd name="T1" fmla="*/ 0 h 57"/>
                  <a:gd name="T2" fmla="*/ 0 w 58"/>
                  <a:gd name="T3" fmla="*/ 46 h 57"/>
                  <a:gd name="T4" fmla="*/ 11 w 58"/>
                  <a:gd name="T5" fmla="*/ 57 h 57"/>
                  <a:gd name="T6" fmla="*/ 58 w 58"/>
                  <a:gd name="T7" fmla="*/ 10 h 57"/>
                  <a:gd name="T8" fmla="*/ 47 w 58"/>
                  <a:gd name="T9" fmla="*/ 0 h 57"/>
                </a:gdLst>
                <a:ahLst/>
                <a:cxnLst>
                  <a:cxn ang="0">
                    <a:pos x="T0" y="T1"/>
                  </a:cxn>
                  <a:cxn ang="0">
                    <a:pos x="T2" y="T3"/>
                  </a:cxn>
                  <a:cxn ang="0">
                    <a:pos x="T4" y="T5"/>
                  </a:cxn>
                  <a:cxn ang="0">
                    <a:pos x="T6" y="T7"/>
                  </a:cxn>
                  <a:cxn ang="0">
                    <a:pos x="T8" y="T9"/>
                  </a:cxn>
                </a:cxnLst>
                <a:rect l="0" t="0" r="r" b="b"/>
                <a:pathLst>
                  <a:path w="58" h="57">
                    <a:moveTo>
                      <a:pt x="47" y="0"/>
                    </a:moveTo>
                    <a:lnTo>
                      <a:pt x="0" y="46"/>
                    </a:lnTo>
                    <a:lnTo>
                      <a:pt x="11" y="57"/>
                    </a:lnTo>
                    <a:lnTo>
                      <a:pt x="58" y="10"/>
                    </a:lnTo>
                    <a:lnTo>
                      <a:pt x="47" y="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3" name="Oval 280"/>
              <p:cNvSpPr>
                <a:spLocks/>
              </p:cNvSpPr>
              <p:nvPr/>
            </p:nvSpPr>
            <p:spPr bwMode="auto">
              <a:xfrm>
                <a:off x="6017669" y="2646188"/>
                <a:ext cx="35537" cy="34312"/>
              </a:xfrm>
              <a:prstGeom prst="ellipse">
                <a:avLst/>
              </a:pr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4" name="Freeform: Shape 281"/>
              <p:cNvSpPr>
                <a:spLocks/>
              </p:cNvSpPr>
              <p:nvPr/>
            </p:nvSpPr>
            <p:spPr bwMode="auto">
              <a:xfrm>
                <a:off x="3634242" y="1364407"/>
                <a:ext cx="74750" cy="75976"/>
              </a:xfrm>
              <a:custGeom>
                <a:avLst/>
                <a:gdLst>
                  <a:gd name="T0" fmla="*/ 9 w 17"/>
                  <a:gd name="T1" fmla="*/ 17 h 17"/>
                  <a:gd name="T2" fmla="*/ 17 w 17"/>
                  <a:gd name="T3" fmla="*/ 9 h 17"/>
                  <a:gd name="T4" fmla="*/ 9 w 17"/>
                  <a:gd name="T5" fmla="*/ 0 h 17"/>
                  <a:gd name="T6" fmla="*/ 9 w 17"/>
                  <a:gd name="T7" fmla="*/ 3 h 17"/>
                  <a:gd name="T8" fmla="*/ 14 w 17"/>
                  <a:gd name="T9" fmla="*/ 9 h 17"/>
                  <a:gd name="T10" fmla="*/ 9 w 17"/>
                  <a:gd name="T11" fmla="*/ 14 h 17"/>
                  <a:gd name="T12" fmla="*/ 9 w 17"/>
                  <a:gd name="T13" fmla="*/ 17 h 17"/>
                  <a:gd name="T14" fmla="*/ 9 w 17"/>
                  <a:gd name="T15" fmla="*/ 0 h 17"/>
                  <a:gd name="T16" fmla="*/ 0 w 17"/>
                  <a:gd name="T17" fmla="*/ 9 h 17"/>
                  <a:gd name="T18" fmla="*/ 9 w 17"/>
                  <a:gd name="T19" fmla="*/ 17 h 17"/>
                  <a:gd name="T20" fmla="*/ 9 w 17"/>
                  <a:gd name="T21" fmla="*/ 17 h 17"/>
                  <a:gd name="T22" fmla="*/ 9 w 17"/>
                  <a:gd name="T23" fmla="*/ 14 h 17"/>
                  <a:gd name="T24" fmla="*/ 9 w 17"/>
                  <a:gd name="T25" fmla="*/ 14 h 17"/>
                  <a:gd name="T26" fmla="*/ 9 w 17"/>
                  <a:gd name="T27" fmla="*/ 14 h 17"/>
                  <a:gd name="T28" fmla="*/ 3 w 17"/>
                  <a:gd name="T29" fmla="*/ 9 h 17"/>
                  <a:gd name="T30" fmla="*/ 9 w 17"/>
                  <a:gd name="T31" fmla="*/ 3 h 17"/>
                  <a:gd name="T32" fmla="*/ 9 w 17"/>
                  <a:gd name="T33" fmla="*/ 3 h 17"/>
                  <a:gd name="T34" fmla="*/ 9 w 17"/>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7">
                    <a:moveTo>
                      <a:pt x="9" y="17"/>
                    </a:moveTo>
                    <a:cubicBezTo>
                      <a:pt x="13" y="17"/>
                      <a:pt x="17" y="13"/>
                      <a:pt x="17" y="9"/>
                    </a:cubicBezTo>
                    <a:cubicBezTo>
                      <a:pt x="17" y="4"/>
                      <a:pt x="13" y="0"/>
                      <a:pt x="9" y="0"/>
                    </a:cubicBezTo>
                    <a:cubicBezTo>
                      <a:pt x="9" y="3"/>
                      <a:pt x="9" y="3"/>
                      <a:pt x="9" y="3"/>
                    </a:cubicBezTo>
                    <a:cubicBezTo>
                      <a:pt x="12" y="3"/>
                      <a:pt x="14" y="5"/>
                      <a:pt x="14" y="9"/>
                    </a:cubicBezTo>
                    <a:cubicBezTo>
                      <a:pt x="14" y="12"/>
                      <a:pt x="12" y="14"/>
                      <a:pt x="9" y="14"/>
                    </a:cubicBezTo>
                    <a:lnTo>
                      <a:pt x="9" y="17"/>
                    </a:lnTo>
                    <a:close/>
                    <a:moveTo>
                      <a:pt x="9" y="0"/>
                    </a:moveTo>
                    <a:cubicBezTo>
                      <a:pt x="4" y="0"/>
                      <a:pt x="0" y="4"/>
                      <a:pt x="0" y="9"/>
                    </a:cubicBezTo>
                    <a:cubicBezTo>
                      <a:pt x="0" y="13"/>
                      <a:pt x="4" y="17"/>
                      <a:pt x="9" y="17"/>
                    </a:cubicBezTo>
                    <a:cubicBezTo>
                      <a:pt x="9" y="17"/>
                      <a:pt x="9" y="17"/>
                      <a:pt x="9" y="17"/>
                    </a:cubicBezTo>
                    <a:cubicBezTo>
                      <a:pt x="9" y="14"/>
                      <a:pt x="9" y="14"/>
                      <a:pt x="9" y="14"/>
                    </a:cubicBezTo>
                    <a:cubicBezTo>
                      <a:pt x="9" y="14"/>
                      <a:pt x="9" y="14"/>
                      <a:pt x="9" y="14"/>
                    </a:cubicBezTo>
                    <a:cubicBezTo>
                      <a:pt x="9" y="14"/>
                      <a:pt x="9" y="14"/>
                      <a:pt x="9" y="14"/>
                    </a:cubicBezTo>
                    <a:cubicBezTo>
                      <a:pt x="5" y="14"/>
                      <a:pt x="3" y="12"/>
                      <a:pt x="3" y="9"/>
                    </a:cubicBezTo>
                    <a:cubicBezTo>
                      <a:pt x="3" y="5"/>
                      <a:pt x="5" y="3"/>
                      <a:pt x="9" y="3"/>
                    </a:cubicBezTo>
                    <a:cubicBezTo>
                      <a:pt x="9" y="3"/>
                      <a:pt x="9" y="3"/>
                      <a:pt x="9" y="3"/>
                    </a:cubicBezTo>
                    <a:cubicBezTo>
                      <a:pt x="9" y="0"/>
                      <a:pt x="9" y="0"/>
                      <a:pt x="9" y="0"/>
                    </a:cubicBezTo>
                    <a:close/>
                  </a:path>
                </a:pathLst>
              </a:cu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5" name="Freeform: Shape 282"/>
              <p:cNvSpPr>
                <a:spLocks/>
              </p:cNvSpPr>
              <p:nvPr/>
            </p:nvSpPr>
            <p:spPr bwMode="auto">
              <a:xfrm>
                <a:off x="3588901" y="3533387"/>
                <a:ext cx="18381" cy="44115"/>
              </a:xfrm>
              <a:custGeom>
                <a:avLst/>
                <a:gdLst>
                  <a:gd name="T0" fmla="*/ 1 w 4"/>
                  <a:gd name="T1" fmla="*/ 8 h 10"/>
                  <a:gd name="T2" fmla="*/ 4 w 4"/>
                  <a:gd name="T3" fmla="*/ 3 h 10"/>
                  <a:gd name="T4" fmla="*/ 1 w 4"/>
                  <a:gd name="T5" fmla="*/ 0 h 10"/>
                  <a:gd name="T6" fmla="*/ 1 w 4"/>
                  <a:gd name="T7" fmla="*/ 8 h 10"/>
                  <a:gd name="T8" fmla="*/ 1 w 4"/>
                  <a:gd name="T9" fmla="*/ 8 h 10"/>
                </a:gdLst>
                <a:ahLst/>
                <a:cxnLst>
                  <a:cxn ang="0">
                    <a:pos x="T0" y="T1"/>
                  </a:cxn>
                  <a:cxn ang="0">
                    <a:pos x="T2" y="T3"/>
                  </a:cxn>
                  <a:cxn ang="0">
                    <a:pos x="T4" y="T5"/>
                  </a:cxn>
                  <a:cxn ang="0">
                    <a:pos x="T6" y="T7"/>
                  </a:cxn>
                  <a:cxn ang="0">
                    <a:pos x="T8" y="T9"/>
                  </a:cxn>
                </a:cxnLst>
                <a:rect l="0" t="0" r="r" b="b"/>
                <a:pathLst>
                  <a:path w="4" h="10">
                    <a:moveTo>
                      <a:pt x="1" y="8"/>
                    </a:moveTo>
                    <a:cubicBezTo>
                      <a:pt x="2" y="6"/>
                      <a:pt x="3" y="5"/>
                      <a:pt x="4" y="3"/>
                    </a:cubicBezTo>
                    <a:cubicBezTo>
                      <a:pt x="3" y="2"/>
                      <a:pt x="2" y="1"/>
                      <a:pt x="1" y="0"/>
                    </a:cubicBezTo>
                    <a:cubicBezTo>
                      <a:pt x="1" y="8"/>
                      <a:pt x="1" y="8"/>
                      <a:pt x="1" y="8"/>
                    </a:cubicBezTo>
                    <a:cubicBezTo>
                      <a:pt x="1" y="10"/>
                      <a:pt x="0" y="10"/>
                      <a:pt x="1" y="8"/>
                    </a:cubicBezTo>
                    <a:close/>
                  </a:path>
                </a:pathLst>
              </a:cu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grpSp>
          <p:nvGrpSpPr>
            <p:cNvPr id="31" name="Group 57"/>
            <p:cNvGrpSpPr/>
            <p:nvPr/>
          </p:nvGrpSpPr>
          <p:grpSpPr>
            <a:xfrm>
              <a:off x="6230840" y="1044862"/>
              <a:ext cx="5334632" cy="5300318"/>
              <a:chOff x="2569358" y="623032"/>
              <a:chExt cx="4000972" cy="3975239"/>
            </a:xfrm>
          </p:grpSpPr>
          <p:sp>
            <p:nvSpPr>
              <p:cNvPr id="103" name="Freeform: Shape 130"/>
              <p:cNvSpPr>
                <a:spLocks/>
              </p:cNvSpPr>
              <p:nvPr/>
            </p:nvSpPr>
            <p:spPr bwMode="auto">
              <a:xfrm>
                <a:off x="6256624" y="2084949"/>
                <a:ext cx="225476" cy="145824"/>
              </a:xfrm>
              <a:custGeom>
                <a:avLst/>
                <a:gdLst>
                  <a:gd name="T0" fmla="*/ 0 w 51"/>
                  <a:gd name="T1" fmla="*/ 1 h 33"/>
                  <a:gd name="T2" fmla="*/ 17 w 51"/>
                  <a:gd name="T3" fmla="*/ 15 h 33"/>
                  <a:gd name="T4" fmla="*/ 22 w 51"/>
                  <a:gd name="T5" fmla="*/ 15 h 33"/>
                  <a:gd name="T6" fmla="*/ 22 w 51"/>
                  <a:gd name="T7" fmla="*/ 26 h 33"/>
                  <a:gd name="T8" fmla="*/ 16 w 51"/>
                  <a:gd name="T9" fmla="*/ 26 h 33"/>
                  <a:gd name="T10" fmla="*/ 16 w 51"/>
                  <a:gd name="T11" fmla="*/ 33 h 33"/>
                  <a:gd name="T12" fmla="*/ 36 w 51"/>
                  <a:gd name="T13" fmla="*/ 33 h 33"/>
                  <a:gd name="T14" fmla="*/ 36 w 51"/>
                  <a:gd name="T15" fmla="*/ 26 h 33"/>
                  <a:gd name="T16" fmla="*/ 29 w 51"/>
                  <a:gd name="T17" fmla="*/ 26 h 33"/>
                  <a:gd name="T18" fmla="*/ 29 w 51"/>
                  <a:gd name="T19" fmla="*/ 15 h 33"/>
                  <a:gd name="T20" fmla="*/ 35 w 51"/>
                  <a:gd name="T21" fmla="*/ 15 h 33"/>
                  <a:gd name="T22" fmla="*/ 51 w 51"/>
                  <a:gd name="T23" fmla="*/ 1 h 33"/>
                  <a:gd name="T24" fmla="*/ 45 w 51"/>
                  <a:gd name="T25" fmla="*/ 0 h 33"/>
                  <a:gd name="T26" fmla="*/ 35 w 51"/>
                  <a:gd name="T27" fmla="*/ 9 h 33"/>
                  <a:gd name="T28" fmla="*/ 17 w 51"/>
                  <a:gd name="T29" fmla="*/ 9 h 33"/>
                  <a:gd name="T30" fmla="*/ 7 w 51"/>
                  <a:gd name="T31" fmla="*/ 0 h 33"/>
                  <a:gd name="T32" fmla="*/ 0 w 51"/>
                  <a:gd name="T33"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3">
                    <a:moveTo>
                      <a:pt x="0" y="1"/>
                    </a:moveTo>
                    <a:cubicBezTo>
                      <a:pt x="2" y="9"/>
                      <a:pt x="9" y="15"/>
                      <a:pt x="17" y="15"/>
                    </a:cubicBezTo>
                    <a:cubicBezTo>
                      <a:pt x="22" y="15"/>
                      <a:pt x="22" y="15"/>
                      <a:pt x="22" y="15"/>
                    </a:cubicBezTo>
                    <a:cubicBezTo>
                      <a:pt x="22" y="26"/>
                      <a:pt x="22" y="26"/>
                      <a:pt x="22" y="26"/>
                    </a:cubicBezTo>
                    <a:cubicBezTo>
                      <a:pt x="16" y="26"/>
                      <a:pt x="16" y="26"/>
                      <a:pt x="16" y="26"/>
                    </a:cubicBezTo>
                    <a:cubicBezTo>
                      <a:pt x="16" y="33"/>
                      <a:pt x="16" y="33"/>
                      <a:pt x="16" y="33"/>
                    </a:cubicBezTo>
                    <a:cubicBezTo>
                      <a:pt x="36" y="33"/>
                      <a:pt x="36" y="33"/>
                      <a:pt x="36" y="33"/>
                    </a:cubicBezTo>
                    <a:cubicBezTo>
                      <a:pt x="36" y="26"/>
                      <a:pt x="36" y="26"/>
                      <a:pt x="36" y="26"/>
                    </a:cubicBezTo>
                    <a:cubicBezTo>
                      <a:pt x="29" y="26"/>
                      <a:pt x="29" y="26"/>
                      <a:pt x="29" y="26"/>
                    </a:cubicBezTo>
                    <a:cubicBezTo>
                      <a:pt x="29" y="15"/>
                      <a:pt x="29" y="15"/>
                      <a:pt x="29" y="15"/>
                    </a:cubicBezTo>
                    <a:cubicBezTo>
                      <a:pt x="35" y="15"/>
                      <a:pt x="35" y="15"/>
                      <a:pt x="35" y="15"/>
                    </a:cubicBezTo>
                    <a:cubicBezTo>
                      <a:pt x="43" y="15"/>
                      <a:pt x="50" y="8"/>
                      <a:pt x="51" y="1"/>
                    </a:cubicBezTo>
                    <a:cubicBezTo>
                      <a:pt x="45" y="0"/>
                      <a:pt x="45" y="0"/>
                      <a:pt x="45" y="0"/>
                    </a:cubicBezTo>
                    <a:cubicBezTo>
                      <a:pt x="44" y="4"/>
                      <a:pt x="39" y="9"/>
                      <a:pt x="35" y="9"/>
                    </a:cubicBezTo>
                    <a:cubicBezTo>
                      <a:pt x="17" y="9"/>
                      <a:pt x="17" y="9"/>
                      <a:pt x="17" y="9"/>
                    </a:cubicBezTo>
                    <a:cubicBezTo>
                      <a:pt x="13" y="9"/>
                      <a:pt x="8" y="5"/>
                      <a:pt x="7" y="0"/>
                    </a:cubicBezTo>
                    <a:lnTo>
                      <a:pt x="0" y="1"/>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04" name="Freeform: Shape 131"/>
              <p:cNvSpPr>
                <a:spLocks/>
              </p:cNvSpPr>
              <p:nvPr/>
            </p:nvSpPr>
            <p:spPr bwMode="auto">
              <a:xfrm>
                <a:off x="6151239" y="1925646"/>
                <a:ext cx="100484" cy="110287"/>
              </a:xfrm>
              <a:custGeom>
                <a:avLst/>
                <a:gdLst>
                  <a:gd name="T0" fmla="*/ 19 w 23"/>
                  <a:gd name="T1" fmla="*/ 17 h 25"/>
                  <a:gd name="T2" fmla="*/ 20 w 23"/>
                  <a:gd name="T3" fmla="*/ 16 h 25"/>
                  <a:gd name="T4" fmla="*/ 22 w 23"/>
                  <a:gd name="T5" fmla="*/ 16 h 25"/>
                  <a:gd name="T6" fmla="*/ 23 w 23"/>
                  <a:gd name="T7" fmla="*/ 13 h 25"/>
                  <a:gd name="T8" fmla="*/ 22 w 23"/>
                  <a:gd name="T9" fmla="*/ 7 h 25"/>
                  <a:gd name="T10" fmla="*/ 17 w 23"/>
                  <a:gd name="T11" fmla="*/ 12 h 25"/>
                  <a:gd name="T12" fmla="*/ 15 w 23"/>
                  <a:gd name="T13" fmla="*/ 14 h 25"/>
                  <a:gd name="T14" fmla="*/ 15 w 23"/>
                  <a:gd name="T15" fmla="*/ 12 h 25"/>
                  <a:gd name="T16" fmla="*/ 17 w 23"/>
                  <a:gd name="T17" fmla="*/ 8 h 25"/>
                  <a:gd name="T18" fmla="*/ 15 w 23"/>
                  <a:gd name="T19" fmla="*/ 5 h 25"/>
                  <a:gd name="T20" fmla="*/ 11 w 23"/>
                  <a:gd name="T21" fmla="*/ 0 h 25"/>
                  <a:gd name="T22" fmla="*/ 11 w 23"/>
                  <a:gd name="T23" fmla="*/ 0 h 25"/>
                  <a:gd name="T24" fmla="*/ 11 w 23"/>
                  <a:gd name="T25" fmla="*/ 0 h 25"/>
                  <a:gd name="T26" fmla="*/ 11 w 23"/>
                  <a:gd name="T27" fmla="*/ 0 h 25"/>
                  <a:gd name="T28" fmla="*/ 11 w 23"/>
                  <a:gd name="T29" fmla="*/ 0 h 25"/>
                  <a:gd name="T30" fmla="*/ 7 w 23"/>
                  <a:gd name="T31" fmla="*/ 5 h 25"/>
                  <a:gd name="T32" fmla="*/ 5 w 23"/>
                  <a:gd name="T33" fmla="*/ 8 h 25"/>
                  <a:gd name="T34" fmla="*/ 7 w 23"/>
                  <a:gd name="T35" fmla="*/ 12 h 25"/>
                  <a:gd name="T36" fmla="*/ 7 w 23"/>
                  <a:gd name="T37" fmla="*/ 14 h 25"/>
                  <a:gd name="T38" fmla="*/ 5 w 23"/>
                  <a:gd name="T39" fmla="*/ 12 h 25"/>
                  <a:gd name="T40" fmla="*/ 0 w 23"/>
                  <a:gd name="T41" fmla="*/ 7 h 25"/>
                  <a:gd name="T42" fmla="*/ 0 w 23"/>
                  <a:gd name="T43" fmla="*/ 13 h 25"/>
                  <a:gd name="T44" fmla="*/ 0 w 23"/>
                  <a:gd name="T45" fmla="*/ 16 h 25"/>
                  <a:gd name="T46" fmla="*/ 2 w 23"/>
                  <a:gd name="T47" fmla="*/ 16 h 25"/>
                  <a:gd name="T48" fmla="*/ 4 w 23"/>
                  <a:gd name="T49" fmla="*/ 17 h 25"/>
                  <a:gd name="T50" fmla="*/ 3 w 23"/>
                  <a:gd name="T51" fmla="*/ 18 h 25"/>
                  <a:gd name="T52" fmla="*/ 0 w 23"/>
                  <a:gd name="T53" fmla="*/ 17 h 25"/>
                  <a:gd name="T54" fmla="*/ 5 w 23"/>
                  <a:gd name="T55" fmla="*/ 24 h 25"/>
                  <a:gd name="T56" fmla="*/ 7 w 23"/>
                  <a:gd name="T57" fmla="*/ 24 h 25"/>
                  <a:gd name="T58" fmla="*/ 10 w 23"/>
                  <a:gd name="T59" fmla="*/ 22 h 25"/>
                  <a:gd name="T60" fmla="*/ 11 w 23"/>
                  <a:gd name="T61" fmla="*/ 22 h 25"/>
                  <a:gd name="T62" fmla="*/ 11 w 23"/>
                  <a:gd name="T63" fmla="*/ 21 h 25"/>
                  <a:gd name="T64" fmla="*/ 11 w 23"/>
                  <a:gd name="T65" fmla="*/ 11 h 25"/>
                  <a:gd name="T66" fmla="*/ 12 w 23"/>
                  <a:gd name="T67" fmla="*/ 21 h 25"/>
                  <a:gd name="T68" fmla="*/ 12 w 23"/>
                  <a:gd name="T69" fmla="*/ 22 h 25"/>
                  <a:gd name="T70" fmla="*/ 12 w 23"/>
                  <a:gd name="T71" fmla="*/ 22 h 25"/>
                  <a:gd name="T72" fmla="*/ 15 w 23"/>
                  <a:gd name="T73" fmla="*/ 24 h 25"/>
                  <a:gd name="T74" fmla="*/ 17 w 23"/>
                  <a:gd name="T75" fmla="*/ 24 h 25"/>
                  <a:gd name="T76" fmla="*/ 23 w 23"/>
                  <a:gd name="T77" fmla="*/ 17 h 25"/>
                  <a:gd name="T78" fmla="*/ 19 w 23"/>
                  <a:gd name="T79" fmla="*/ 18 h 25"/>
                  <a:gd name="T80" fmla="*/ 19 w 23"/>
                  <a:gd name="T81"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 h="25">
                    <a:moveTo>
                      <a:pt x="19" y="17"/>
                    </a:moveTo>
                    <a:cubicBezTo>
                      <a:pt x="19" y="17"/>
                      <a:pt x="20" y="17"/>
                      <a:pt x="20" y="16"/>
                    </a:cubicBezTo>
                    <a:cubicBezTo>
                      <a:pt x="21" y="16"/>
                      <a:pt x="22" y="16"/>
                      <a:pt x="22" y="16"/>
                    </a:cubicBezTo>
                    <a:cubicBezTo>
                      <a:pt x="23" y="15"/>
                      <a:pt x="23" y="14"/>
                      <a:pt x="23" y="13"/>
                    </a:cubicBezTo>
                    <a:cubicBezTo>
                      <a:pt x="22" y="11"/>
                      <a:pt x="22" y="9"/>
                      <a:pt x="22" y="7"/>
                    </a:cubicBezTo>
                    <a:cubicBezTo>
                      <a:pt x="20" y="9"/>
                      <a:pt x="17" y="9"/>
                      <a:pt x="17" y="12"/>
                    </a:cubicBezTo>
                    <a:cubicBezTo>
                      <a:pt x="17" y="12"/>
                      <a:pt x="16" y="14"/>
                      <a:pt x="15" y="14"/>
                    </a:cubicBezTo>
                    <a:cubicBezTo>
                      <a:pt x="14" y="13"/>
                      <a:pt x="15" y="12"/>
                      <a:pt x="15" y="12"/>
                    </a:cubicBezTo>
                    <a:cubicBezTo>
                      <a:pt x="16" y="11"/>
                      <a:pt x="17" y="10"/>
                      <a:pt x="17" y="8"/>
                    </a:cubicBezTo>
                    <a:cubicBezTo>
                      <a:pt x="17" y="7"/>
                      <a:pt x="16" y="6"/>
                      <a:pt x="15" y="5"/>
                    </a:cubicBezTo>
                    <a:cubicBezTo>
                      <a:pt x="14" y="3"/>
                      <a:pt x="12" y="2"/>
                      <a:pt x="11" y="0"/>
                    </a:cubicBezTo>
                    <a:cubicBezTo>
                      <a:pt x="11" y="0"/>
                      <a:pt x="11" y="0"/>
                      <a:pt x="11" y="0"/>
                    </a:cubicBezTo>
                    <a:cubicBezTo>
                      <a:pt x="11" y="0"/>
                      <a:pt x="11" y="0"/>
                      <a:pt x="11" y="0"/>
                    </a:cubicBezTo>
                    <a:cubicBezTo>
                      <a:pt x="11" y="0"/>
                      <a:pt x="11" y="0"/>
                      <a:pt x="11" y="0"/>
                    </a:cubicBezTo>
                    <a:cubicBezTo>
                      <a:pt x="11" y="0"/>
                      <a:pt x="11" y="0"/>
                      <a:pt x="11" y="0"/>
                    </a:cubicBezTo>
                    <a:cubicBezTo>
                      <a:pt x="10" y="2"/>
                      <a:pt x="8" y="3"/>
                      <a:pt x="7" y="5"/>
                    </a:cubicBezTo>
                    <a:cubicBezTo>
                      <a:pt x="6" y="6"/>
                      <a:pt x="5" y="7"/>
                      <a:pt x="5" y="8"/>
                    </a:cubicBezTo>
                    <a:cubicBezTo>
                      <a:pt x="5" y="10"/>
                      <a:pt x="6" y="11"/>
                      <a:pt x="7" y="12"/>
                    </a:cubicBezTo>
                    <a:cubicBezTo>
                      <a:pt x="7" y="12"/>
                      <a:pt x="8" y="13"/>
                      <a:pt x="7" y="14"/>
                    </a:cubicBezTo>
                    <a:cubicBezTo>
                      <a:pt x="6" y="14"/>
                      <a:pt x="6" y="12"/>
                      <a:pt x="5" y="12"/>
                    </a:cubicBezTo>
                    <a:cubicBezTo>
                      <a:pt x="5" y="9"/>
                      <a:pt x="2" y="9"/>
                      <a:pt x="0" y="7"/>
                    </a:cubicBezTo>
                    <a:cubicBezTo>
                      <a:pt x="0" y="9"/>
                      <a:pt x="0" y="11"/>
                      <a:pt x="0" y="13"/>
                    </a:cubicBezTo>
                    <a:cubicBezTo>
                      <a:pt x="0" y="14"/>
                      <a:pt x="0" y="15"/>
                      <a:pt x="0" y="16"/>
                    </a:cubicBezTo>
                    <a:cubicBezTo>
                      <a:pt x="1" y="16"/>
                      <a:pt x="1" y="16"/>
                      <a:pt x="2" y="16"/>
                    </a:cubicBezTo>
                    <a:cubicBezTo>
                      <a:pt x="2" y="17"/>
                      <a:pt x="3" y="17"/>
                      <a:pt x="4" y="17"/>
                    </a:cubicBezTo>
                    <a:cubicBezTo>
                      <a:pt x="4" y="18"/>
                      <a:pt x="4" y="18"/>
                      <a:pt x="3" y="18"/>
                    </a:cubicBezTo>
                    <a:cubicBezTo>
                      <a:pt x="2" y="18"/>
                      <a:pt x="1" y="17"/>
                      <a:pt x="0" y="17"/>
                    </a:cubicBezTo>
                    <a:cubicBezTo>
                      <a:pt x="0" y="20"/>
                      <a:pt x="2" y="23"/>
                      <a:pt x="5" y="24"/>
                    </a:cubicBezTo>
                    <a:cubicBezTo>
                      <a:pt x="6" y="25"/>
                      <a:pt x="6" y="25"/>
                      <a:pt x="7" y="24"/>
                    </a:cubicBezTo>
                    <a:cubicBezTo>
                      <a:pt x="8" y="23"/>
                      <a:pt x="9" y="23"/>
                      <a:pt x="10" y="22"/>
                    </a:cubicBezTo>
                    <a:cubicBezTo>
                      <a:pt x="10" y="22"/>
                      <a:pt x="10" y="23"/>
                      <a:pt x="11" y="22"/>
                    </a:cubicBezTo>
                    <a:cubicBezTo>
                      <a:pt x="11" y="22"/>
                      <a:pt x="11" y="21"/>
                      <a:pt x="11" y="21"/>
                    </a:cubicBezTo>
                    <a:cubicBezTo>
                      <a:pt x="11" y="17"/>
                      <a:pt x="11" y="15"/>
                      <a:pt x="11" y="11"/>
                    </a:cubicBezTo>
                    <a:cubicBezTo>
                      <a:pt x="11" y="15"/>
                      <a:pt x="12" y="17"/>
                      <a:pt x="12" y="21"/>
                    </a:cubicBezTo>
                    <a:cubicBezTo>
                      <a:pt x="12" y="21"/>
                      <a:pt x="12" y="22"/>
                      <a:pt x="12" y="22"/>
                    </a:cubicBezTo>
                    <a:cubicBezTo>
                      <a:pt x="12" y="23"/>
                      <a:pt x="12" y="22"/>
                      <a:pt x="12" y="22"/>
                    </a:cubicBezTo>
                    <a:cubicBezTo>
                      <a:pt x="13" y="23"/>
                      <a:pt x="14" y="23"/>
                      <a:pt x="15" y="24"/>
                    </a:cubicBezTo>
                    <a:cubicBezTo>
                      <a:pt x="16" y="25"/>
                      <a:pt x="16" y="25"/>
                      <a:pt x="17" y="24"/>
                    </a:cubicBezTo>
                    <a:cubicBezTo>
                      <a:pt x="20" y="23"/>
                      <a:pt x="22" y="20"/>
                      <a:pt x="23" y="17"/>
                    </a:cubicBezTo>
                    <a:cubicBezTo>
                      <a:pt x="21" y="17"/>
                      <a:pt x="20" y="18"/>
                      <a:pt x="19" y="18"/>
                    </a:cubicBezTo>
                    <a:cubicBezTo>
                      <a:pt x="18" y="18"/>
                      <a:pt x="18" y="18"/>
                      <a:pt x="19" y="17"/>
                    </a:cubicBezTo>
                    <a:close/>
                  </a:path>
                </a:pathLst>
              </a:cu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nvGrpSpPr>
              <p:cNvPr id="105" name="Group 132"/>
              <p:cNvGrpSpPr/>
              <p:nvPr/>
            </p:nvGrpSpPr>
            <p:grpSpPr>
              <a:xfrm>
                <a:off x="2569358" y="623032"/>
                <a:ext cx="4000972" cy="3975239"/>
                <a:chOff x="2569358" y="623032"/>
                <a:chExt cx="4000972" cy="3975239"/>
              </a:xfrm>
              <a:solidFill>
                <a:schemeClr val="bg1">
                  <a:lumMod val="95000"/>
                </a:schemeClr>
              </a:solidFill>
            </p:grpSpPr>
            <p:sp>
              <p:nvSpPr>
                <p:cNvPr id="106" name="Freeform: Shape 133"/>
                <p:cNvSpPr>
                  <a:spLocks/>
                </p:cNvSpPr>
                <p:nvPr/>
              </p:nvSpPr>
              <p:spPr bwMode="auto">
                <a:xfrm>
                  <a:off x="6256624" y="2680500"/>
                  <a:ext cx="300226" cy="301452"/>
                </a:xfrm>
                <a:custGeom>
                  <a:avLst/>
                  <a:gdLst>
                    <a:gd name="T0" fmla="*/ 67 w 68"/>
                    <a:gd name="T1" fmla="*/ 26 h 68"/>
                    <a:gd name="T2" fmla="*/ 53 w 68"/>
                    <a:gd name="T3" fmla="*/ 32 h 68"/>
                    <a:gd name="T4" fmla="*/ 48 w 68"/>
                    <a:gd name="T5" fmla="*/ 32 h 68"/>
                    <a:gd name="T6" fmla="*/ 45 w 68"/>
                    <a:gd name="T7" fmla="*/ 25 h 68"/>
                    <a:gd name="T8" fmla="*/ 49 w 68"/>
                    <a:gd name="T9" fmla="*/ 21 h 68"/>
                    <a:gd name="T10" fmla="*/ 63 w 68"/>
                    <a:gd name="T11" fmla="*/ 16 h 68"/>
                    <a:gd name="T12" fmla="*/ 56 w 68"/>
                    <a:gd name="T13" fmla="*/ 8 h 68"/>
                    <a:gd name="T14" fmla="*/ 48 w 68"/>
                    <a:gd name="T15" fmla="*/ 5 h 68"/>
                    <a:gd name="T16" fmla="*/ 46 w 68"/>
                    <a:gd name="T17" fmla="*/ 16 h 68"/>
                    <a:gd name="T18" fmla="*/ 40 w 68"/>
                    <a:gd name="T19" fmla="*/ 25 h 68"/>
                    <a:gd name="T20" fmla="*/ 40 w 68"/>
                    <a:gd name="T21" fmla="*/ 15 h 68"/>
                    <a:gd name="T22" fmla="*/ 36 w 68"/>
                    <a:gd name="T23" fmla="*/ 12 h 68"/>
                    <a:gd name="T24" fmla="*/ 36 w 68"/>
                    <a:gd name="T25" fmla="*/ 7 h 68"/>
                    <a:gd name="T26" fmla="*/ 32 w 68"/>
                    <a:gd name="T27" fmla="*/ 7 h 68"/>
                    <a:gd name="T28" fmla="*/ 32 w 68"/>
                    <a:gd name="T29" fmla="*/ 12 h 68"/>
                    <a:gd name="T30" fmla="*/ 27 w 68"/>
                    <a:gd name="T31" fmla="*/ 15 h 68"/>
                    <a:gd name="T32" fmla="*/ 28 w 68"/>
                    <a:gd name="T33" fmla="*/ 25 h 68"/>
                    <a:gd name="T34" fmla="*/ 21 w 68"/>
                    <a:gd name="T35" fmla="*/ 16 h 68"/>
                    <a:gd name="T36" fmla="*/ 20 w 68"/>
                    <a:gd name="T37" fmla="*/ 5 h 68"/>
                    <a:gd name="T38" fmla="*/ 11 w 68"/>
                    <a:gd name="T39" fmla="*/ 8 h 68"/>
                    <a:gd name="T40" fmla="*/ 5 w 68"/>
                    <a:gd name="T41" fmla="*/ 16 h 68"/>
                    <a:gd name="T42" fmla="*/ 19 w 68"/>
                    <a:gd name="T43" fmla="*/ 21 h 68"/>
                    <a:gd name="T44" fmla="*/ 22 w 68"/>
                    <a:gd name="T45" fmla="*/ 25 h 68"/>
                    <a:gd name="T46" fmla="*/ 20 w 68"/>
                    <a:gd name="T47" fmla="*/ 32 h 68"/>
                    <a:gd name="T48" fmla="*/ 14 w 68"/>
                    <a:gd name="T49" fmla="*/ 32 h 68"/>
                    <a:gd name="T50" fmla="*/ 1 w 68"/>
                    <a:gd name="T51" fmla="*/ 26 h 68"/>
                    <a:gd name="T52" fmla="*/ 0 w 68"/>
                    <a:gd name="T53" fmla="*/ 36 h 68"/>
                    <a:gd name="T54" fmla="*/ 3 w 68"/>
                    <a:gd name="T55" fmla="*/ 44 h 68"/>
                    <a:gd name="T56" fmla="*/ 12 w 68"/>
                    <a:gd name="T57" fmla="*/ 38 h 68"/>
                    <a:gd name="T58" fmla="*/ 23 w 68"/>
                    <a:gd name="T59" fmla="*/ 36 h 68"/>
                    <a:gd name="T60" fmla="*/ 16 w 68"/>
                    <a:gd name="T61" fmla="*/ 42 h 68"/>
                    <a:gd name="T62" fmla="*/ 17 w 68"/>
                    <a:gd name="T63" fmla="*/ 48 h 68"/>
                    <a:gd name="T64" fmla="*/ 13 w 68"/>
                    <a:gd name="T65" fmla="*/ 52 h 68"/>
                    <a:gd name="T66" fmla="*/ 16 w 68"/>
                    <a:gd name="T67" fmla="*/ 54 h 68"/>
                    <a:gd name="T68" fmla="*/ 20 w 68"/>
                    <a:gd name="T69" fmla="*/ 50 h 68"/>
                    <a:gd name="T70" fmla="*/ 25 w 68"/>
                    <a:gd name="T71" fmla="*/ 52 h 68"/>
                    <a:gd name="T72" fmla="*/ 32 w 68"/>
                    <a:gd name="T73" fmla="*/ 44 h 68"/>
                    <a:gd name="T74" fmla="*/ 30 w 68"/>
                    <a:gd name="T75" fmla="*/ 55 h 68"/>
                    <a:gd name="T76" fmla="*/ 23 w 68"/>
                    <a:gd name="T77" fmla="*/ 64 h 68"/>
                    <a:gd name="T78" fmla="*/ 32 w 68"/>
                    <a:gd name="T79" fmla="*/ 68 h 68"/>
                    <a:gd name="T80" fmla="*/ 42 w 68"/>
                    <a:gd name="T81" fmla="*/ 67 h 68"/>
                    <a:gd name="T82" fmla="*/ 36 w 68"/>
                    <a:gd name="T83" fmla="*/ 53 h 68"/>
                    <a:gd name="T84" fmla="*/ 36 w 68"/>
                    <a:gd name="T85" fmla="*/ 48 h 68"/>
                    <a:gd name="T86" fmla="*/ 42 w 68"/>
                    <a:gd name="T87" fmla="*/ 45 h 68"/>
                    <a:gd name="T88" fmla="*/ 46 w 68"/>
                    <a:gd name="T89" fmla="*/ 49 h 68"/>
                    <a:gd name="T90" fmla="*/ 52 w 68"/>
                    <a:gd name="T91" fmla="*/ 63 h 68"/>
                    <a:gd name="T92" fmla="*/ 59 w 68"/>
                    <a:gd name="T93" fmla="*/ 56 h 68"/>
                    <a:gd name="T94" fmla="*/ 63 w 68"/>
                    <a:gd name="T95" fmla="*/ 48 h 68"/>
                    <a:gd name="T96" fmla="*/ 52 w 68"/>
                    <a:gd name="T97" fmla="*/ 46 h 68"/>
                    <a:gd name="T98" fmla="*/ 42 w 68"/>
                    <a:gd name="T99" fmla="*/ 40 h 68"/>
                    <a:gd name="T100" fmla="*/ 53 w 68"/>
                    <a:gd name="T101" fmla="*/ 40 h 68"/>
                    <a:gd name="T102" fmla="*/ 55 w 68"/>
                    <a:gd name="T103" fmla="*/ 36 h 68"/>
                    <a:gd name="T104" fmla="*/ 61 w 68"/>
                    <a:gd name="T105" fmla="*/ 3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8">
                      <a:moveTo>
                        <a:pt x="68" y="32"/>
                      </a:moveTo>
                      <a:cubicBezTo>
                        <a:pt x="61" y="32"/>
                        <a:pt x="61" y="32"/>
                        <a:pt x="61" y="32"/>
                      </a:cubicBezTo>
                      <a:cubicBezTo>
                        <a:pt x="67" y="26"/>
                        <a:pt x="67" y="26"/>
                        <a:pt x="67" y="26"/>
                      </a:cubicBezTo>
                      <a:cubicBezTo>
                        <a:pt x="64" y="23"/>
                        <a:pt x="64" y="23"/>
                        <a:pt x="64" y="23"/>
                      </a:cubicBezTo>
                      <a:cubicBezTo>
                        <a:pt x="55" y="32"/>
                        <a:pt x="55" y="32"/>
                        <a:pt x="55" y="32"/>
                      </a:cubicBezTo>
                      <a:cubicBezTo>
                        <a:pt x="53" y="32"/>
                        <a:pt x="53" y="32"/>
                        <a:pt x="53" y="32"/>
                      </a:cubicBezTo>
                      <a:cubicBezTo>
                        <a:pt x="55" y="30"/>
                        <a:pt x="55" y="30"/>
                        <a:pt x="55" y="30"/>
                      </a:cubicBezTo>
                      <a:cubicBezTo>
                        <a:pt x="53" y="27"/>
                        <a:pt x="53" y="27"/>
                        <a:pt x="53" y="27"/>
                      </a:cubicBezTo>
                      <a:cubicBezTo>
                        <a:pt x="48" y="32"/>
                        <a:pt x="48" y="32"/>
                        <a:pt x="48" y="32"/>
                      </a:cubicBezTo>
                      <a:cubicBezTo>
                        <a:pt x="44" y="32"/>
                        <a:pt x="44" y="32"/>
                        <a:pt x="44" y="32"/>
                      </a:cubicBezTo>
                      <a:cubicBezTo>
                        <a:pt x="44" y="30"/>
                        <a:pt x="43" y="29"/>
                        <a:pt x="42" y="28"/>
                      </a:cubicBezTo>
                      <a:cubicBezTo>
                        <a:pt x="45" y="25"/>
                        <a:pt x="45" y="25"/>
                        <a:pt x="45" y="25"/>
                      </a:cubicBezTo>
                      <a:cubicBezTo>
                        <a:pt x="52" y="25"/>
                        <a:pt x="52" y="25"/>
                        <a:pt x="52" y="25"/>
                      </a:cubicBezTo>
                      <a:cubicBezTo>
                        <a:pt x="52" y="21"/>
                        <a:pt x="52" y="21"/>
                        <a:pt x="52" y="21"/>
                      </a:cubicBezTo>
                      <a:cubicBezTo>
                        <a:pt x="49" y="21"/>
                        <a:pt x="49" y="21"/>
                        <a:pt x="49" y="21"/>
                      </a:cubicBezTo>
                      <a:cubicBezTo>
                        <a:pt x="50" y="20"/>
                        <a:pt x="50" y="20"/>
                        <a:pt x="50" y="20"/>
                      </a:cubicBezTo>
                      <a:cubicBezTo>
                        <a:pt x="63" y="20"/>
                        <a:pt x="63" y="20"/>
                        <a:pt x="63" y="20"/>
                      </a:cubicBezTo>
                      <a:cubicBezTo>
                        <a:pt x="63" y="16"/>
                        <a:pt x="63" y="16"/>
                        <a:pt x="63" y="16"/>
                      </a:cubicBezTo>
                      <a:cubicBezTo>
                        <a:pt x="54" y="16"/>
                        <a:pt x="54" y="16"/>
                        <a:pt x="54" y="16"/>
                      </a:cubicBezTo>
                      <a:cubicBezTo>
                        <a:pt x="59" y="11"/>
                        <a:pt x="59" y="11"/>
                        <a:pt x="59" y="11"/>
                      </a:cubicBezTo>
                      <a:cubicBezTo>
                        <a:pt x="56" y="8"/>
                        <a:pt x="56" y="8"/>
                        <a:pt x="56" y="8"/>
                      </a:cubicBezTo>
                      <a:cubicBezTo>
                        <a:pt x="52" y="13"/>
                        <a:pt x="52" y="13"/>
                        <a:pt x="52" y="13"/>
                      </a:cubicBezTo>
                      <a:cubicBezTo>
                        <a:pt x="52" y="5"/>
                        <a:pt x="52" y="5"/>
                        <a:pt x="52" y="5"/>
                      </a:cubicBezTo>
                      <a:cubicBezTo>
                        <a:pt x="48" y="5"/>
                        <a:pt x="48" y="5"/>
                        <a:pt x="48" y="5"/>
                      </a:cubicBezTo>
                      <a:cubicBezTo>
                        <a:pt x="48" y="17"/>
                        <a:pt x="48" y="17"/>
                        <a:pt x="48" y="17"/>
                      </a:cubicBezTo>
                      <a:cubicBezTo>
                        <a:pt x="46" y="19"/>
                        <a:pt x="46" y="19"/>
                        <a:pt x="46" y="19"/>
                      </a:cubicBezTo>
                      <a:cubicBezTo>
                        <a:pt x="46" y="16"/>
                        <a:pt x="46" y="16"/>
                        <a:pt x="46" y="16"/>
                      </a:cubicBezTo>
                      <a:cubicBezTo>
                        <a:pt x="42" y="16"/>
                        <a:pt x="42" y="16"/>
                        <a:pt x="42" y="16"/>
                      </a:cubicBezTo>
                      <a:cubicBezTo>
                        <a:pt x="42" y="22"/>
                        <a:pt x="42" y="22"/>
                        <a:pt x="42" y="22"/>
                      </a:cubicBezTo>
                      <a:cubicBezTo>
                        <a:pt x="40" y="25"/>
                        <a:pt x="40" y="25"/>
                        <a:pt x="40" y="25"/>
                      </a:cubicBezTo>
                      <a:cubicBezTo>
                        <a:pt x="38" y="24"/>
                        <a:pt x="37" y="24"/>
                        <a:pt x="36" y="23"/>
                      </a:cubicBezTo>
                      <a:cubicBezTo>
                        <a:pt x="36" y="20"/>
                        <a:pt x="36" y="20"/>
                        <a:pt x="36" y="20"/>
                      </a:cubicBezTo>
                      <a:cubicBezTo>
                        <a:pt x="40" y="15"/>
                        <a:pt x="40" y="15"/>
                        <a:pt x="40" y="15"/>
                      </a:cubicBezTo>
                      <a:cubicBezTo>
                        <a:pt x="38" y="12"/>
                        <a:pt x="38" y="12"/>
                        <a:pt x="38" y="12"/>
                      </a:cubicBezTo>
                      <a:cubicBezTo>
                        <a:pt x="36" y="14"/>
                        <a:pt x="36" y="14"/>
                        <a:pt x="36" y="14"/>
                      </a:cubicBezTo>
                      <a:cubicBezTo>
                        <a:pt x="36" y="12"/>
                        <a:pt x="36" y="12"/>
                        <a:pt x="36" y="12"/>
                      </a:cubicBezTo>
                      <a:cubicBezTo>
                        <a:pt x="44" y="3"/>
                        <a:pt x="44" y="3"/>
                        <a:pt x="44" y="3"/>
                      </a:cubicBezTo>
                      <a:cubicBezTo>
                        <a:pt x="42" y="1"/>
                        <a:pt x="42" y="1"/>
                        <a:pt x="42" y="1"/>
                      </a:cubicBezTo>
                      <a:cubicBezTo>
                        <a:pt x="36" y="7"/>
                        <a:pt x="36" y="7"/>
                        <a:pt x="36" y="7"/>
                      </a:cubicBezTo>
                      <a:cubicBezTo>
                        <a:pt x="36" y="0"/>
                        <a:pt x="36" y="0"/>
                        <a:pt x="36" y="0"/>
                      </a:cubicBezTo>
                      <a:cubicBezTo>
                        <a:pt x="32" y="0"/>
                        <a:pt x="32" y="0"/>
                        <a:pt x="32" y="0"/>
                      </a:cubicBezTo>
                      <a:cubicBezTo>
                        <a:pt x="32" y="7"/>
                        <a:pt x="32" y="7"/>
                        <a:pt x="32" y="7"/>
                      </a:cubicBezTo>
                      <a:cubicBezTo>
                        <a:pt x="26" y="1"/>
                        <a:pt x="26" y="1"/>
                        <a:pt x="26" y="1"/>
                      </a:cubicBezTo>
                      <a:cubicBezTo>
                        <a:pt x="23" y="3"/>
                        <a:pt x="23" y="3"/>
                        <a:pt x="23" y="3"/>
                      </a:cubicBezTo>
                      <a:cubicBezTo>
                        <a:pt x="32" y="12"/>
                        <a:pt x="32" y="12"/>
                        <a:pt x="32" y="12"/>
                      </a:cubicBezTo>
                      <a:cubicBezTo>
                        <a:pt x="32" y="14"/>
                        <a:pt x="32" y="14"/>
                        <a:pt x="32" y="14"/>
                      </a:cubicBezTo>
                      <a:cubicBezTo>
                        <a:pt x="30" y="12"/>
                        <a:pt x="30" y="12"/>
                        <a:pt x="30" y="12"/>
                      </a:cubicBezTo>
                      <a:cubicBezTo>
                        <a:pt x="27" y="15"/>
                        <a:pt x="27" y="15"/>
                        <a:pt x="27" y="15"/>
                      </a:cubicBezTo>
                      <a:cubicBezTo>
                        <a:pt x="32" y="20"/>
                        <a:pt x="32" y="20"/>
                        <a:pt x="32" y="20"/>
                      </a:cubicBezTo>
                      <a:cubicBezTo>
                        <a:pt x="32" y="23"/>
                        <a:pt x="32" y="23"/>
                        <a:pt x="32" y="23"/>
                      </a:cubicBezTo>
                      <a:cubicBezTo>
                        <a:pt x="30" y="24"/>
                        <a:pt x="29" y="24"/>
                        <a:pt x="28" y="25"/>
                      </a:cubicBezTo>
                      <a:cubicBezTo>
                        <a:pt x="25" y="22"/>
                        <a:pt x="25" y="22"/>
                        <a:pt x="25" y="22"/>
                      </a:cubicBezTo>
                      <a:cubicBezTo>
                        <a:pt x="25" y="16"/>
                        <a:pt x="25" y="16"/>
                        <a:pt x="25" y="16"/>
                      </a:cubicBezTo>
                      <a:cubicBezTo>
                        <a:pt x="21" y="16"/>
                        <a:pt x="21" y="16"/>
                        <a:pt x="21" y="16"/>
                      </a:cubicBezTo>
                      <a:cubicBezTo>
                        <a:pt x="21" y="19"/>
                        <a:pt x="21" y="19"/>
                        <a:pt x="21" y="19"/>
                      </a:cubicBezTo>
                      <a:cubicBezTo>
                        <a:pt x="20" y="17"/>
                        <a:pt x="20" y="17"/>
                        <a:pt x="20" y="17"/>
                      </a:cubicBezTo>
                      <a:cubicBezTo>
                        <a:pt x="20" y="5"/>
                        <a:pt x="20" y="5"/>
                        <a:pt x="20" y="5"/>
                      </a:cubicBezTo>
                      <a:cubicBezTo>
                        <a:pt x="16" y="5"/>
                        <a:pt x="16" y="5"/>
                        <a:pt x="16" y="5"/>
                      </a:cubicBezTo>
                      <a:cubicBezTo>
                        <a:pt x="16" y="13"/>
                        <a:pt x="16" y="13"/>
                        <a:pt x="16" y="13"/>
                      </a:cubicBezTo>
                      <a:cubicBezTo>
                        <a:pt x="11" y="8"/>
                        <a:pt x="11" y="8"/>
                        <a:pt x="11" y="8"/>
                      </a:cubicBezTo>
                      <a:cubicBezTo>
                        <a:pt x="8" y="11"/>
                        <a:pt x="8" y="11"/>
                        <a:pt x="8" y="11"/>
                      </a:cubicBezTo>
                      <a:cubicBezTo>
                        <a:pt x="13" y="16"/>
                        <a:pt x="13" y="16"/>
                        <a:pt x="13" y="16"/>
                      </a:cubicBezTo>
                      <a:cubicBezTo>
                        <a:pt x="5" y="16"/>
                        <a:pt x="5" y="16"/>
                        <a:pt x="5" y="16"/>
                      </a:cubicBezTo>
                      <a:cubicBezTo>
                        <a:pt x="5" y="20"/>
                        <a:pt x="5" y="20"/>
                        <a:pt x="5" y="20"/>
                      </a:cubicBezTo>
                      <a:cubicBezTo>
                        <a:pt x="17" y="20"/>
                        <a:pt x="17" y="20"/>
                        <a:pt x="17" y="20"/>
                      </a:cubicBezTo>
                      <a:cubicBezTo>
                        <a:pt x="19" y="21"/>
                        <a:pt x="19" y="21"/>
                        <a:pt x="19" y="21"/>
                      </a:cubicBezTo>
                      <a:cubicBezTo>
                        <a:pt x="16" y="21"/>
                        <a:pt x="16" y="21"/>
                        <a:pt x="16" y="21"/>
                      </a:cubicBezTo>
                      <a:cubicBezTo>
                        <a:pt x="16" y="25"/>
                        <a:pt x="16" y="25"/>
                        <a:pt x="16" y="25"/>
                      </a:cubicBezTo>
                      <a:cubicBezTo>
                        <a:pt x="22" y="25"/>
                        <a:pt x="22" y="25"/>
                        <a:pt x="22" y="25"/>
                      </a:cubicBezTo>
                      <a:cubicBezTo>
                        <a:pt x="25" y="28"/>
                        <a:pt x="25" y="28"/>
                        <a:pt x="25" y="28"/>
                      </a:cubicBezTo>
                      <a:cubicBezTo>
                        <a:pt x="24" y="29"/>
                        <a:pt x="24" y="30"/>
                        <a:pt x="23" y="32"/>
                      </a:cubicBezTo>
                      <a:cubicBezTo>
                        <a:pt x="20" y="32"/>
                        <a:pt x="20" y="32"/>
                        <a:pt x="20" y="32"/>
                      </a:cubicBezTo>
                      <a:cubicBezTo>
                        <a:pt x="15" y="27"/>
                        <a:pt x="15" y="27"/>
                        <a:pt x="15" y="27"/>
                      </a:cubicBezTo>
                      <a:cubicBezTo>
                        <a:pt x="12" y="30"/>
                        <a:pt x="12" y="30"/>
                        <a:pt x="12" y="30"/>
                      </a:cubicBezTo>
                      <a:cubicBezTo>
                        <a:pt x="14" y="32"/>
                        <a:pt x="14" y="32"/>
                        <a:pt x="14" y="32"/>
                      </a:cubicBezTo>
                      <a:cubicBezTo>
                        <a:pt x="12" y="32"/>
                        <a:pt x="12" y="32"/>
                        <a:pt x="12" y="32"/>
                      </a:cubicBezTo>
                      <a:cubicBezTo>
                        <a:pt x="3" y="23"/>
                        <a:pt x="3" y="23"/>
                        <a:pt x="3" y="23"/>
                      </a:cubicBezTo>
                      <a:cubicBezTo>
                        <a:pt x="1" y="26"/>
                        <a:pt x="1" y="26"/>
                        <a:pt x="1" y="26"/>
                      </a:cubicBezTo>
                      <a:cubicBezTo>
                        <a:pt x="7" y="32"/>
                        <a:pt x="7" y="32"/>
                        <a:pt x="7" y="32"/>
                      </a:cubicBezTo>
                      <a:cubicBezTo>
                        <a:pt x="0" y="32"/>
                        <a:pt x="0" y="32"/>
                        <a:pt x="0" y="32"/>
                      </a:cubicBezTo>
                      <a:cubicBezTo>
                        <a:pt x="0" y="36"/>
                        <a:pt x="0" y="36"/>
                        <a:pt x="0" y="36"/>
                      </a:cubicBezTo>
                      <a:cubicBezTo>
                        <a:pt x="7" y="36"/>
                        <a:pt x="7" y="36"/>
                        <a:pt x="7" y="36"/>
                      </a:cubicBezTo>
                      <a:cubicBezTo>
                        <a:pt x="1" y="42"/>
                        <a:pt x="1" y="42"/>
                        <a:pt x="1" y="42"/>
                      </a:cubicBezTo>
                      <a:cubicBezTo>
                        <a:pt x="3" y="44"/>
                        <a:pt x="3" y="44"/>
                        <a:pt x="3" y="44"/>
                      </a:cubicBezTo>
                      <a:cubicBezTo>
                        <a:pt x="12" y="36"/>
                        <a:pt x="12" y="36"/>
                        <a:pt x="12" y="36"/>
                      </a:cubicBezTo>
                      <a:cubicBezTo>
                        <a:pt x="14" y="36"/>
                        <a:pt x="14" y="36"/>
                        <a:pt x="14" y="36"/>
                      </a:cubicBezTo>
                      <a:cubicBezTo>
                        <a:pt x="12" y="38"/>
                        <a:pt x="12" y="38"/>
                        <a:pt x="12" y="38"/>
                      </a:cubicBezTo>
                      <a:cubicBezTo>
                        <a:pt x="15" y="40"/>
                        <a:pt x="15" y="40"/>
                        <a:pt x="15" y="40"/>
                      </a:cubicBezTo>
                      <a:cubicBezTo>
                        <a:pt x="20" y="36"/>
                        <a:pt x="20" y="36"/>
                        <a:pt x="20" y="36"/>
                      </a:cubicBezTo>
                      <a:cubicBezTo>
                        <a:pt x="23" y="36"/>
                        <a:pt x="23" y="36"/>
                        <a:pt x="23" y="36"/>
                      </a:cubicBezTo>
                      <a:cubicBezTo>
                        <a:pt x="24" y="37"/>
                        <a:pt x="24" y="38"/>
                        <a:pt x="25" y="40"/>
                      </a:cubicBezTo>
                      <a:cubicBezTo>
                        <a:pt x="22" y="42"/>
                        <a:pt x="22" y="42"/>
                        <a:pt x="22" y="42"/>
                      </a:cubicBezTo>
                      <a:cubicBezTo>
                        <a:pt x="16" y="42"/>
                        <a:pt x="16" y="42"/>
                        <a:pt x="16" y="42"/>
                      </a:cubicBezTo>
                      <a:cubicBezTo>
                        <a:pt x="16" y="46"/>
                        <a:pt x="16" y="46"/>
                        <a:pt x="16" y="46"/>
                      </a:cubicBezTo>
                      <a:cubicBezTo>
                        <a:pt x="19" y="46"/>
                        <a:pt x="19" y="46"/>
                        <a:pt x="19" y="46"/>
                      </a:cubicBezTo>
                      <a:cubicBezTo>
                        <a:pt x="17" y="48"/>
                        <a:pt x="17" y="48"/>
                        <a:pt x="17" y="48"/>
                      </a:cubicBezTo>
                      <a:cubicBezTo>
                        <a:pt x="5" y="48"/>
                        <a:pt x="5" y="48"/>
                        <a:pt x="5" y="48"/>
                      </a:cubicBezTo>
                      <a:cubicBezTo>
                        <a:pt x="5" y="52"/>
                        <a:pt x="5" y="52"/>
                        <a:pt x="5" y="52"/>
                      </a:cubicBezTo>
                      <a:cubicBezTo>
                        <a:pt x="13" y="52"/>
                        <a:pt x="13" y="52"/>
                        <a:pt x="13" y="52"/>
                      </a:cubicBezTo>
                      <a:cubicBezTo>
                        <a:pt x="8" y="56"/>
                        <a:pt x="8" y="56"/>
                        <a:pt x="8" y="56"/>
                      </a:cubicBezTo>
                      <a:cubicBezTo>
                        <a:pt x="11" y="59"/>
                        <a:pt x="11" y="59"/>
                        <a:pt x="11" y="59"/>
                      </a:cubicBezTo>
                      <a:cubicBezTo>
                        <a:pt x="16" y="54"/>
                        <a:pt x="16" y="54"/>
                        <a:pt x="16" y="54"/>
                      </a:cubicBezTo>
                      <a:cubicBezTo>
                        <a:pt x="16" y="63"/>
                        <a:pt x="16" y="63"/>
                        <a:pt x="16" y="63"/>
                      </a:cubicBezTo>
                      <a:cubicBezTo>
                        <a:pt x="20" y="63"/>
                        <a:pt x="20" y="63"/>
                        <a:pt x="20" y="63"/>
                      </a:cubicBezTo>
                      <a:cubicBezTo>
                        <a:pt x="20" y="50"/>
                        <a:pt x="20" y="50"/>
                        <a:pt x="20" y="50"/>
                      </a:cubicBezTo>
                      <a:cubicBezTo>
                        <a:pt x="21" y="49"/>
                        <a:pt x="21" y="49"/>
                        <a:pt x="21" y="49"/>
                      </a:cubicBezTo>
                      <a:cubicBezTo>
                        <a:pt x="21" y="52"/>
                        <a:pt x="21" y="52"/>
                        <a:pt x="21" y="52"/>
                      </a:cubicBezTo>
                      <a:cubicBezTo>
                        <a:pt x="25" y="52"/>
                        <a:pt x="25" y="52"/>
                        <a:pt x="25" y="52"/>
                      </a:cubicBezTo>
                      <a:cubicBezTo>
                        <a:pt x="25" y="45"/>
                        <a:pt x="25" y="45"/>
                        <a:pt x="25" y="45"/>
                      </a:cubicBezTo>
                      <a:cubicBezTo>
                        <a:pt x="28" y="42"/>
                        <a:pt x="28" y="42"/>
                        <a:pt x="28" y="42"/>
                      </a:cubicBezTo>
                      <a:cubicBezTo>
                        <a:pt x="29" y="43"/>
                        <a:pt x="30" y="44"/>
                        <a:pt x="32" y="44"/>
                      </a:cubicBezTo>
                      <a:cubicBezTo>
                        <a:pt x="32" y="48"/>
                        <a:pt x="32" y="48"/>
                        <a:pt x="32" y="48"/>
                      </a:cubicBezTo>
                      <a:cubicBezTo>
                        <a:pt x="27" y="53"/>
                        <a:pt x="27" y="53"/>
                        <a:pt x="27" y="53"/>
                      </a:cubicBezTo>
                      <a:cubicBezTo>
                        <a:pt x="30" y="55"/>
                        <a:pt x="30" y="55"/>
                        <a:pt x="30" y="55"/>
                      </a:cubicBezTo>
                      <a:cubicBezTo>
                        <a:pt x="32" y="53"/>
                        <a:pt x="32" y="53"/>
                        <a:pt x="32" y="53"/>
                      </a:cubicBezTo>
                      <a:cubicBezTo>
                        <a:pt x="32" y="55"/>
                        <a:pt x="32" y="55"/>
                        <a:pt x="32" y="55"/>
                      </a:cubicBezTo>
                      <a:cubicBezTo>
                        <a:pt x="23" y="64"/>
                        <a:pt x="23" y="64"/>
                        <a:pt x="23" y="64"/>
                      </a:cubicBezTo>
                      <a:cubicBezTo>
                        <a:pt x="26" y="67"/>
                        <a:pt x="26" y="67"/>
                        <a:pt x="26" y="67"/>
                      </a:cubicBezTo>
                      <a:cubicBezTo>
                        <a:pt x="32" y="61"/>
                        <a:pt x="32" y="61"/>
                        <a:pt x="32" y="61"/>
                      </a:cubicBezTo>
                      <a:cubicBezTo>
                        <a:pt x="32" y="68"/>
                        <a:pt x="32" y="68"/>
                        <a:pt x="32" y="68"/>
                      </a:cubicBezTo>
                      <a:cubicBezTo>
                        <a:pt x="36" y="68"/>
                        <a:pt x="36" y="68"/>
                        <a:pt x="36" y="68"/>
                      </a:cubicBezTo>
                      <a:cubicBezTo>
                        <a:pt x="36" y="61"/>
                        <a:pt x="36" y="61"/>
                        <a:pt x="36" y="61"/>
                      </a:cubicBezTo>
                      <a:cubicBezTo>
                        <a:pt x="42" y="67"/>
                        <a:pt x="42" y="67"/>
                        <a:pt x="42" y="67"/>
                      </a:cubicBezTo>
                      <a:cubicBezTo>
                        <a:pt x="44" y="64"/>
                        <a:pt x="44" y="64"/>
                        <a:pt x="44" y="64"/>
                      </a:cubicBezTo>
                      <a:cubicBezTo>
                        <a:pt x="36" y="55"/>
                        <a:pt x="36" y="55"/>
                        <a:pt x="36" y="55"/>
                      </a:cubicBezTo>
                      <a:cubicBezTo>
                        <a:pt x="36" y="53"/>
                        <a:pt x="36" y="53"/>
                        <a:pt x="36" y="53"/>
                      </a:cubicBezTo>
                      <a:cubicBezTo>
                        <a:pt x="38" y="55"/>
                        <a:pt x="38" y="55"/>
                        <a:pt x="38" y="55"/>
                      </a:cubicBezTo>
                      <a:cubicBezTo>
                        <a:pt x="40" y="53"/>
                        <a:pt x="40" y="53"/>
                        <a:pt x="40" y="53"/>
                      </a:cubicBezTo>
                      <a:cubicBezTo>
                        <a:pt x="36" y="48"/>
                        <a:pt x="36" y="48"/>
                        <a:pt x="36" y="48"/>
                      </a:cubicBezTo>
                      <a:cubicBezTo>
                        <a:pt x="36" y="44"/>
                        <a:pt x="36" y="44"/>
                        <a:pt x="36" y="44"/>
                      </a:cubicBezTo>
                      <a:cubicBezTo>
                        <a:pt x="37" y="44"/>
                        <a:pt x="38" y="43"/>
                        <a:pt x="40" y="42"/>
                      </a:cubicBezTo>
                      <a:cubicBezTo>
                        <a:pt x="42" y="45"/>
                        <a:pt x="42" y="45"/>
                        <a:pt x="42" y="45"/>
                      </a:cubicBezTo>
                      <a:cubicBezTo>
                        <a:pt x="42" y="52"/>
                        <a:pt x="42" y="52"/>
                        <a:pt x="42" y="52"/>
                      </a:cubicBezTo>
                      <a:cubicBezTo>
                        <a:pt x="46" y="52"/>
                        <a:pt x="46" y="52"/>
                        <a:pt x="46" y="52"/>
                      </a:cubicBezTo>
                      <a:cubicBezTo>
                        <a:pt x="46" y="49"/>
                        <a:pt x="46" y="49"/>
                        <a:pt x="46" y="49"/>
                      </a:cubicBezTo>
                      <a:cubicBezTo>
                        <a:pt x="48" y="50"/>
                        <a:pt x="48" y="50"/>
                        <a:pt x="48" y="50"/>
                      </a:cubicBezTo>
                      <a:cubicBezTo>
                        <a:pt x="48" y="63"/>
                        <a:pt x="48" y="63"/>
                        <a:pt x="48" y="63"/>
                      </a:cubicBezTo>
                      <a:cubicBezTo>
                        <a:pt x="52" y="63"/>
                        <a:pt x="52" y="63"/>
                        <a:pt x="52" y="63"/>
                      </a:cubicBezTo>
                      <a:cubicBezTo>
                        <a:pt x="52" y="54"/>
                        <a:pt x="52" y="54"/>
                        <a:pt x="52" y="54"/>
                      </a:cubicBezTo>
                      <a:cubicBezTo>
                        <a:pt x="56" y="59"/>
                        <a:pt x="56" y="59"/>
                        <a:pt x="56" y="59"/>
                      </a:cubicBezTo>
                      <a:cubicBezTo>
                        <a:pt x="59" y="56"/>
                        <a:pt x="59" y="56"/>
                        <a:pt x="59" y="56"/>
                      </a:cubicBezTo>
                      <a:cubicBezTo>
                        <a:pt x="54" y="52"/>
                        <a:pt x="54" y="52"/>
                        <a:pt x="54" y="52"/>
                      </a:cubicBezTo>
                      <a:cubicBezTo>
                        <a:pt x="63" y="52"/>
                        <a:pt x="63" y="52"/>
                        <a:pt x="63" y="52"/>
                      </a:cubicBezTo>
                      <a:cubicBezTo>
                        <a:pt x="63" y="48"/>
                        <a:pt x="63" y="48"/>
                        <a:pt x="63" y="48"/>
                      </a:cubicBezTo>
                      <a:cubicBezTo>
                        <a:pt x="50" y="48"/>
                        <a:pt x="50" y="48"/>
                        <a:pt x="50" y="48"/>
                      </a:cubicBezTo>
                      <a:cubicBezTo>
                        <a:pt x="49" y="46"/>
                        <a:pt x="49" y="46"/>
                        <a:pt x="49" y="46"/>
                      </a:cubicBezTo>
                      <a:cubicBezTo>
                        <a:pt x="52" y="46"/>
                        <a:pt x="52" y="46"/>
                        <a:pt x="52" y="46"/>
                      </a:cubicBezTo>
                      <a:cubicBezTo>
                        <a:pt x="52" y="42"/>
                        <a:pt x="52" y="42"/>
                        <a:pt x="52" y="42"/>
                      </a:cubicBezTo>
                      <a:cubicBezTo>
                        <a:pt x="45" y="42"/>
                        <a:pt x="45" y="42"/>
                        <a:pt x="45" y="42"/>
                      </a:cubicBezTo>
                      <a:cubicBezTo>
                        <a:pt x="42" y="40"/>
                        <a:pt x="42" y="40"/>
                        <a:pt x="42" y="40"/>
                      </a:cubicBezTo>
                      <a:cubicBezTo>
                        <a:pt x="43" y="38"/>
                        <a:pt x="44" y="37"/>
                        <a:pt x="44" y="36"/>
                      </a:cubicBezTo>
                      <a:cubicBezTo>
                        <a:pt x="48" y="36"/>
                        <a:pt x="48" y="36"/>
                        <a:pt x="48" y="36"/>
                      </a:cubicBezTo>
                      <a:cubicBezTo>
                        <a:pt x="53" y="40"/>
                        <a:pt x="53" y="40"/>
                        <a:pt x="53" y="40"/>
                      </a:cubicBezTo>
                      <a:cubicBezTo>
                        <a:pt x="55" y="38"/>
                        <a:pt x="55" y="38"/>
                        <a:pt x="55" y="38"/>
                      </a:cubicBezTo>
                      <a:cubicBezTo>
                        <a:pt x="53" y="36"/>
                        <a:pt x="53" y="36"/>
                        <a:pt x="53" y="36"/>
                      </a:cubicBezTo>
                      <a:cubicBezTo>
                        <a:pt x="55" y="36"/>
                        <a:pt x="55" y="36"/>
                        <a:pt x="55" y="36"/>
                      </a:cubicBezTo>
                      <a:cubicBezTo>
                        <a:pt x="64" y="44"/>
                        <a:pt x="64" y="44"/>
                        <a:pt x="64" y="44"/>
                      </a:cubicBezTo>
                      <a:cubicBezTo>
                        <a:pt x="67" y="42"/>
                        <a:pt x="67" y="42"/>
                        <a:pt x="67" y="42"/>
                      </a:cubicBezTo>
                      <a:cubicBezTo>
                        <a:pt x="61" y="36"/>
                        <a:pt x="61" y="36"/>
                        <a:pt x="61" y="36"/>
                      </a:cubicBezTo>
                      <a:cubicBezTo>
                        <a:pt x="68" y="36"/>
                        <a:pt x="68" y="36"/>
                        <a:pt x="68" y="36"/>
                      </a:cubicBezTo>
                      <a:lnTo>
                        <a:pt x="68" y="32"/>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07" name="Freeform: Shape 134"/>
                <p:cNvSpPr>
                  <a:spLocks/>
                </p:cNvSpPr>
                <p:nvPr/>
              </p:nvSpPr>
              <p:spPr bwMode="auto">
                <a:xfrm>
                  <a:off x="2582838" y="2159700"/>
                  <a:ext cx="344341" cy="401935"/>
                </a:xfrm>
                <a:custGeom>
                  <a:avLst/>
                  <a:gdLst>
                    <a:gd name="T0" fmla="*/ 73 w 78"/>
                    <a:gd name="T1" fmla="*/ 84 h 91"/>
                    <a:gd name="T2" fmla="*/ 78 w 78"/>
                    <a:gd name="T3" fmla="*/ 16 h 91"/>
                    <a:gd name="T4" fmla="*/ 66 w 78"/>
                    <a:gd name="T5" fmla="*/ 12 h 91"/>
                    <a:gd name="T6" fmla="*/ 77 w 78"/>
                    <a:gd name="T7" fmla="*/ 1 h 91"/>
                    <a:gd name="T8" fmla="*/ 65 w 78"/>
                    <a:gd name="T9" fmla="*/ 7 h 91"/>
                    <a:gd name="T10" fmla="*/ 71 w 78"/>
                    <a:gd name="T11" fmla="*/ 23 h 91"/>
                    <a:gd name="T12" fmla="*/ 65 w 78"/>
                    <a:gd name="T13" fmla="*/ 63 h 91"/>
                    <a:gd name="T14" fmla="*/ 70 w 78"/>
                    <a:gd name="T15" fmla="*/ 74 h 91"/>
                    <a:gd name="T16" fmla="*/ 65 w 78"/>
                    <a:gd name="T17" fmla="*/ 91 h 91"/>
                    <a:gd name="T18" fmla="*/ 65 w 78"/>
                    <a:gd name="T19" fmla="*/ 7 h 91"/>
                    <a:gd name="T20" fmla="*/ 60 w 78"/>
                    <a:gd name="T21" fmla="*/ 8 h 91"/>
                    <a:gd name="T22" fmla="*/ 50 w 78"/>
                    <a:gd name="T23" fmla="*/ 4 h 91"/>
                    <a:gd name="T24" fmla="*/ 53 w 78"/>
                    <a:gd name="T25" fmla="*/ 12 h 91"/>
                    <a:gd name="T26" fmla="*/ 50 w 78"/>
                    <a:gd name="T27" fmla="*/ 16 h 91"/>
                    <a:gd name="T28" fmla="*/ 65 w 78"/>
                    <a:gd name="T29" fmla="*/ 23 h 91"/>
                    <a:gd name="T30" fmla="*/ 50 w 78"/>
                    <a:gd name="T31" fmla="*/ 84 h 91"/>
                    <a:gd name="T32" fmla="*/ 63 w 78"/>
                    <a:gd name="T33" fmla="*/ 91 h 91"/>
                    <a:gd name="T34" fmla="*/ 65 w 78"/>
                    <a:gd name="T35" fmla="*/ 78 h 91"/>
                    <a:gd name="T36" fmla="*/ 61 w 78"/>
                    <a:gd name="T37" fmla="*/ 74 h 91"/>
                    <a:gd name="T38" fmla="*/ 65 w 78"/>
                    <a:gd name="T39" fmla="*/ 69 h 91"/>
                    <a:gd name="T40" fmla="*/ 65 w 78"/>
                    <a:gd name="T41" fmla="*/ 63 h 91"/>
                    <a:gd name="T42" fmla="*/ 50 w 78"/>
                    <a:gd name="T43" fmla="*/ 69 h 91"/>
                    <a:gd name="T44" fmla="*/ 55 w 78"/>
                    <a:gd name="T45" fmla="*/ 74 h 91"/>
                    <a:gd name="T46" fmla="*/ 50 w 78"/>
                    <a:gd name="T47" fmla="*/ 78 h 91"/>
                    <a:gd name="T48" fmla="*/ 50 w 78"/>
                    <a:gd name="T49" fmla="*/ 84 h 91"/>
                    <a:gd name="T50" fmla="*/ 46 w 78"/>
                    <a:gd name="T51" fmla="*/ 0 h 91"/>
                    <a:gd name="T52" fmla="*/ 43 w 78"/>
                    <a:gd name="T53" fmla="*/ 4 h 91"/>
                    <a:gd name="T54" fmla="*/ 50 w 78"/>
                    <a:gd name="T55" fmla="*/ 4 h 91"/>
                    <a:gd name="T56" fmla="*/ 39 w 78"/>
                    <a:gd name="T57" fmla="*/ 16 h 91"/>
                    <a:gd name="T58" fmla="*/ 50 w 78"/>
                    <a:gd name="T59" fmla="*/ 23 h 91"/>
                    <a:gd name="T60" fmla="*/ 39 w 78"/>
                    <a:gd name="T61" fmla="*/ 84 h 91"/>
                    <a:gd name="T62" fmla="*/ 50 w 78"/>
                    <a:gd name="T63" fmla="*/ 78 h 91"/>
                    <a:gd name="T64" fmla="*/ 50 w 78"/>
                    <a:gd name="T65" fmla="*/ 69 h 91"/>
                    <a:gd name="T66" fmla="*/ 39 w 78"/>
                    <a:gd name="T67" fmla="*/ 63 h 91"/>
                    <a:gd name="T68" fmla="*/ 39 w 78"/>
                    <a:gd name="T69" fmla="*/ 16 h 91"/>
                    <a:gd name="T70" fmla="*/ 0 w 78"/>
                    <a:gd name="T71" fmla="*/ 84 h 91"/>
                    <a:gd name="T72" fmla="*/ 6 w 78"/>
                    <a:gd name="T73" fmla="*/ 91 h 91"/>
                    <a:gd name="T74" fmla="*/ 16 w 78"/>
                    <a:gd name="T75" fmla="*/ 84 h 91"/>
                    <a:gd name="T76" fmla="*/ 39 w 78"/>
                    <a:gd name="T77" fmla="*/ 63 h 91"/>
                    <a:gd name="T78" fmla="*/ 7 w 78"/>
                    <a:gd name="T79" fmla="*/ 23 h 91"/>
                    <a:gd name="T80" fmla="*/ 39 w 78"/>
                    <a:gd name="T81" fmla="*/ 2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91">
                      <a:moveTo>
                        <a:pt x="73" y="91"/>
                      </a:moveTo>
                      <a:cubicBezTo>
                        <a:pt x="73" y="84"/>
                        <a:pt x="73" y="84"/>
                        <a:pt x="73" y="84"/>
                      </a:cubicBezTo>
                      <a:cubicBezTo>
                        <a:pt x="78" y="84"/>
                        <a:pt x="78" y="84"/>
                        <a:pt x="78" y="84"/>
                      </a:cubicBezTo>
                      <a:cubicBezTo>
                        <a:pt x="78" y="16"/>
                        <a:pt x="78" y="16"/>
                        <a:pt x="78" y="16"/>
                      </a:cubicBezTo>
                      <a:cubicBezTo>
                        <a:pt x="67" y="16"/>
                        <a:pt x="67" y="16"/>
                        <a:pt x="67" y="16"/>
                      </a:cubicBezTo>
                      <a:cubicBezTo>
                        <a:pt x="67" y="15"/>
                        <a:pt x="67" y="13"/>
                        <a:pt x="66" y="12"/>
                      </a:cubicBezTo>
                      <a:cubicBezTo>
                        <a:pt x="77" y="4"/>
                        <a:pt x="77" y="4"/>
                        <a:pt x="77" y="4"/>
                      </a:cubicBezTo>
                      <a:cubicBezTo>
                        <a:pt x="78" y="3"/>
                        <a:pt x="78" y="2"/>
                        <a:pt x="77" y="1"/>
                      </a:cubicBezTo>
                      <a:cubicBezTo>
                        <a:pt x="76" y="0"/>
                        <a:pt x="75" y="0"/>
                        <a:pt x="74" y="0"/>
                      </a:cubicBezTo>
                      <a:cubicBezTo>
                        <a:pt x="65" y="7"/>
                        <a:pt x="65" y="7"/>
                        <a:pt x="65" y="7"/>
                      </a:cubicBezTo>
                      <a:cubicBezTo>
                        <a:pt x="65" y="23"/>
                        <a:pt x="65" y="23"/>
                        <a:pt x="65" y="23"/>
                      </a:cubicBezTo>
                      <a:cubicBezTo>
                        <a:pt x="71" y="23"/>
                        <a:pt x="71" y="23"/>
                        <a:pt x="71" y="23"/>
                      </a:cubicBezTo>
                      <a:cubicBezTo>
                        <a:pt x="71" y="63"/>
                        <a:pt x="71" y="63"/>
                        <a:pt x="71" y="63"/>
                      </a:cubicBezTo>
                      <a:cubicBezTo>
                        <a:pt x="65" y="63"/>
                        <a:pt x="65" y="63"/>
                        <a:pt x="65" y="63"/>
                      </a:cubicBezTo>
                      <a:cubicBezTo>
                        <a:pt x="65" y="69"/>
                        <a:pt x="65" y="69"/>
                        <a:pt x="65" y="69"/>
                      </a:cubicBezTo>
                      <a:cubicBezTo>
                        <a:pt x="68" y="69"/>
                        <a:pt x="70" y="71"/>
                        <a:pt x="70" y="74"/>
                      </a:cubicBezTo>
                      <a:cubicBezTo>
                        <a:pt x="70" y="76"/>
                        <a:pt x="68" y="78"/>
                        <a:pt x="65" y="78"/>
                      </a:cubicBezTo>
                      <a:cubicBezTo>
                        <a:pt x="65" y="91"/>
                        <a:pt x="65" y="91"/>
                        <a:pt x="65" y="91"/>
                      </a:cubicBezTo>
                      <a:lnTo>
                        <a:pt x="73" y="91"/>
                      </a:lnTo>
                      <a:close/>
                      <a:moveTo>
                        <a:pt x="65" y="7"/>
                      </a:moveTo>
                      <a:cubicBezTo>
                        <a:pt x="63" y="9"/>
                        <a:pt x="63" y="9"/>
                        <a:pt x="63" y="9"/>
                      </a:cubicBezTo>
                      <a:cubicBezTo>
                        <a:pt x="62" y="9"/>
                        <a:pt x="61" y="8"/>
                        <a:pt x="60" y="8"/>
                      </a:cubicBezTo>
                      <a:cubicBezTo>
                        <a:pt x="59" y="8"/>
                        <a:pt x="58" y="9"/>
                        <a:pt x="57" y="9"/>
                      </a:cubicBezTo>
                      <a:cubicBezTo>
                        <a:pt x="50" y="4"/>
                        <a:pt x="50" y="4"/>
                        <a:pt x="50" y="4"/>
                      </a:cubicBezTo>
                      <a:cubicBezTo>
                        <a:pt x="50" y="10"/>
                        <a:pt x="50" y="10"/>
                        <a:pt x="50" y="10"/>
                      </a:cubicBezTo>
                      <a:cubicBezTo>
                        <a:pt x="53" y="12"/>
                        <a:pt x="53" y="12"/>
                        <a:pt x="53" y="12"/>
                      </a:cubicBezTo>
                      <a:cubicBezTo>
                        <a:pt x="52" y="13"/>
                        <a:pt x="52" y="15"/>
                        <a:pt x="52" y="16"/>
                      </a:cubicBezTo>
                      <a:cubicBezTo>
                        <a:pt x="50" y="16"/>
                        <a:pt x="50" y="16"/>
                        <a:pt x="50" y="16"/>
                      </a:cubicBezTo>
                      <a:cubicBezTo>
                        <a:pt x="50" y="23"/>
                        <a:pt x="50" y="23"/>
                        <a:pt x="50" y="23"/>
                      </a:cubicBezTo>
                      <a:cubicBezTo>
                        <a:pt x="65" y="23"/>
                        <a:pt x="65" y="23"/>
                        <a:pt x="65" y="23"/>
                      </a:cubicBezTo>
                      <a:cubicBezTo>
                        <a:pt x="65" y="7"/>
                        <a:pt x="65" y="7"/>
                        <a:pt x="65" y="7"/>
                      </a:cubicBezTo>
                      <a:close/>
                      <a:moveTo>
                        <a:pt x="50" y="84"/>
                      </a:moveTo>
                      <a:cubicBezTo>
                        <a:pt x="63" y="84"/>
                        <a:pt x="63" y="84"/>
                        <a:pt x="63" y="84"/>
                      </a:cubicBezTo>
                      <a:cubicBezTo>
                        <a:pt x="63" y="91"/>
                        <a:pt x="63" y="91"/>
                        <a:pt x="63" y="91"/>
                      </a:cubicBezTo>
                      <a:cubicBezTo>
                        <a:pt x="65" y="91"/>
                        <a:pt x="65" y="91"/>
                        <a:pt x="65" y="91"/>
                      </a:cubicBezTo>
                      <a:cubicBezTo>
                        <a:pt x="65" y="78"/>
                        <a:pt x="65" y="78"/>
                        <a:pt x="65" y="78"/>
                      </a:cubicBezTo>
                      <a:cubicBezTo>
                        <a:pt x="65" y="78"/>
                        <a:pt x="65" y="78"/>
                        <a:pt x="65" y="78"/>
                      </a:cubicBezTo>
                      <a:cubicBezTo>
                        <a:pt x="63" y="78"/>
                        <a:pt x="61" y="76"/>
                        <a:pt x="61" y="74"/>
                      </a:cubicBezTo>
                      <a:cubicBezTo>
                        <a:pt x="61" y="74"/>
                        <a:pt x="61" y="74"/>
                        <a:pt x="61" y="74"/>
                      </a:cubicBezTo>
                      <a:cubicBezTo>
                        <a:pt x="61" y="71"/>
                        <a:pt x="63" y="69"/>
                        <a:pt x="65" y="69"/>
                      </a:cubicBezTo>
                      <a:cubicBezTo>
                        <a:pt x="65" y="69"/>
                        <a:pt x="65" y="69"/>
                        <a:pt x="65" y="69"/>
                      </a:cubicBezTo>
                      <a:cubicBezTo>
                        <a:pt x="65" y="63"/>
                        <a:pt x="65" y="63"/>
                        <a:pt x="65" y="63"/>
                      </a:cubicBezTo>
                      <a:cubicBezTo>
                        <a:pt x="50" y="63"/>
                        <a:pt x="50" y="63"/>
                        <a:pt x="50" y="63"/>
                      </a:cubicBezTo>
                      <a:cubicBezTo>
                        <a:pt x="50" y="69"/>
                        <a:pt x="50" y="69"/>
                        <a:pt x="50" y="69"/>
                      </a:cubicBezTo>
                      <a:cubicBezTo>
                        <a:pt x="50" y="69"/>
                        <a:pt x="50" y="69"/>
                        <a:pt x="50" y="69"/>
                      </a:cubicBezTo>
                      <a:cubicBezTo>
                        <a:pt x="53" y="69"/>
                        <a:pt x="55" y="71"/>
                        <a:pt x="55" y="74"/>
                      </a:cubicBezTo>
                      <a:cubicBezTo>
                        <a:pt x="55" y="76"/>
                        <a:pt x="53" y="78"/>
                        <a:pt x="50" y="78"/>
                      </a:cubicBezTo>
                      <a:cubicBezTo>
                        <a:pt x="50" y="78"/>
                        <a:pt x="50" y="78"/>
                        <a:pt x="50" y="78"/>
                      </a:cubicBezTo>
                      <a:cubicBezTo>
                        <a:pt x="50" y="78"/>
                        <a:pt x="50" y="78"/>
                        <a:pt x="50" y="78"/>
                      </a:cubicBezTo>
                      <a:lnTo>
                        <a:pt x="50" y="84"/>
                      </a:lnTo>
                      <a:close/>
                      <a:moveTo>
                        <a:pt x="50" y="4"/>
                      </a:moveTo>
                      <a:cubicBezTo>
                        <a:pt x="46" y="0"/>
                        <a:pt x="46" y="0"/>
                        <a:pt x="46" y="0"/>
                      </a:cubicBezTo>
                      <a:cubicBezTo>
                        <a:pt x="45" y="0"/>
                        <a:pt x="43" y="0"/>
                        <a:pt x="42" y="1"/>
                      </a:cubicBezTo>
                      <a:cubicBezTo>
                        <a:pt x="42" y="2"/>
                        <a:pt x="42" y="3"/>
                        <a:pt x="43" y="4"/>
                      </a:cubicBezTo>
                      <a:cubicBezTo>
                        <a:pt x="50" y="10"/>
                        <a:pt x="50" y="10"/>
                        <a:pt x="50" y="10"/>
                      </a:cubicBezTo>
                      <a:cubicBezTo>
                        <a:pt x="50" y="4"/>
                        <a:pt x="50" y="4"/>
                        <a:pt x="50" y="4"/>
                      </a:cubicBezTo>
                      <a:close/>
                      <a:moveTo>
                        <a:pt x="50" y="16"/>
                      </a:moveTo>
                      <a:cubicBezTo>
                        <a:pt x="39" y="16"/>
                        <a:pt x="39" y="16"/>
                        <a:pt x="39" y="16"/>
                      </a:cubicBezTo>
                      <a:cubicBezTo>
                        <a:pt x="39" y="23"/>
                        <a:pt x="39" y="23"/>
                        <a:pt x="39" y="23"/>
                      </a:cubicBezTo>
                      <a:cubicBezTo>
                        <a:pt x="50" y="23"/>
                        <a:pt x="50" y="23"/>
                        <a:pt x="50" y="23"/>
                      </a:cubicBezTo>
                      <a:cubicBezTo>
                        <a:pt x="50" y="16"/>
                        <a:pt x="50" y="16"/>
                        <a:pt x="50" y="16"/>
                      </a:cubicBezTo>
                      <a:close/>
                      <a:moveTo>
                        <a:pt x="39" y="84"/>
                      </a:moveTo>
                      <a:cubicBezTo>
                        <a:pt x="50" y="84"/>
                        <a:pt x="50" y="84"/>
                        <a:pt x="50" y="84"/>
                      </a:cubicBezTo>
                      <a:cubicBezTo>
                        <a:pt x="50" y="78"/>
                        <a:pt x="50" y="78"/>
                        <a:pt x="50" y="78"/>
                      </a:cubicBezTo>
                      <a:cubicBezTo>
                        <a:pt x="48" y="78"/>
                        <a:pt x="46" y="76"/>
                        <a:pt x="46" y="74"/>
                      </a:cubicBezTo>
                      <a:cubicBezTo>
                        <a:pt x="46" y="71"/>
                        <a:pt x="48" y="69"/>
                        <a:pt x="50" y="69"/>
                      </a:cubicBezTo>
                      <a:cubicBezTo>
                        <a:pt x="50" y="63"/>
                        <a:pt x="50" y="63"/>
                        <a:pt x="50" y="63"/>
                      </a:cubicBezTo>
                      <a:cubicBezTo>
                        <a:pt x="39" y="63"/>
                        <a:pt x="39" y="63"/>
                        <a:pt x="39" y="63"/>
                      </a:cubicBezTo>
                      <a:lnTo>
                        <a:pt x="39" y="84"/>
                      </a:lnTo>
                      <a:close/>
                      <a:moveTo>
                        <a:pt x="39" y="16"/>
                      </a:moveTo>
                      <a:cubicBezTo>
                        <a:pt x="0" y="16"/>
                        <a:pt x="0" y="16"/>
                        <a:pt x="0" y="16"/>
                      </a:cubicBezTo>
                      <a:cubicBezTo>
                        <a:pt x="0" y="84"/>
                        <a:pt x="0" y="84"/>
                        <a:pt x="0" y="84"/>
                      </a:cubicBezTo>
                      <a:cubicBezTo>
                        <a:pt x="6" y="84"/>
                        <a:pt x="6" y="84"/>
                        <a:pt x="6" y="84"/>
                      </a:cubicBezTo>
                      <a:cubicBezTo>
                        <a:pt x="6" y="91"/>
                        <a:pt x="6" y="91"/>
                        <a:pt x="6" y="91"/>
                      </a:cubicBezTo>
                      <a:cubicBezTo>
                        <a:pt x="16" y="91"/>
                        <a:pt x="16" y="91"/>
                        <a:pt x="16" y="91"/>
                      </a:cubicBezTo>
                      <a:cubicBezTo>
                        <a:pt x="16" y="84"/>
                        <a:pt x="16" y="84"/>
                        <a:pt x="16" y="84"/>
                      </a:cubicBezTo>
                      <a:cubicBezTo>
                        <a:pt x="39" y="84"/>
                        <a:pt x="39" y="84"/>
                        <a:pt x="39" y="84"/>
                      </a:cubicBezTo>
                      <a:cubicBezTo>
                        <a:pt x="39" y="63"/>
                        <a:pt x="39" y="63"/>
                        <a:pt x="39" y="63"/>
                      </a:cubicBezTo>
                      <a:cubicBezTo>
                        <a:pt x="7" y="63"/>
                        <a:pt x="7" y="63"/>
                        <a:pt x="7" y="63"/>
                      </a:cubicBezTo>
                      <a:cubicBezTo>
                        <a:pt x="7" y="23"/>
                        <a:pt x="7" y="23"/>
                        <a:pt x="7" y="23"/>
                      </a:cubicBezTo>
                      <a:cubicBezTo>
                        <a:pt x="7" y="23"/>
                        <a:pt x="7" y="23"/>
                        <a:pt x="7" y="23"/>
                      </a:cubicBezTo>
                      <a:cubicBezTo>
                        <a:pt x="39" y="23"/>
                        <a:pt x="39" y="23"/>
                        <a:pt x="39" y="23"/>
                      </a:cubicBezTo>
                      <a:lnTo>
                        <a:pt x="39" y="16"/>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08" name="Freeform: Shape 135"/>
                <p:cNvSpPr>
                  <a:spLocks/>
                </p:cNvSpPr>
                <p:nvPr/>
              </p:nvSpPr>
              <p:spPr bwMode="auto">
                <a:xfrm>
                  <a:off x="6110800" y="1687916"/>
                  <a:ext cx="208320" cy="122541"/>
                </a:xfrm>
                <a:custGeom>
                  <a:avLst/>
                  <a:gdLst>
                    <a:gd name="T0" fmla="*/ 170 w 170"/>
                    <a:gd name="T1" fmla="*/ 0 h 100"/>
                    <a:gd name="T2" fmla="*/ 11 w 170"/>
                    <a:gd name="T3" fmla="*/ 0 h 100"/>
                    <a:gd name="T4" fmla="*/ 11 w 170"/>
                    <a:gd name="T5" fmla="*/ 28 h 100"/>
                    <a:gd name="T6" fmla="*/ 0 w 170"/>
                    <a:gd name="T7" fmla="*/ 28 h 100"/>
                    <a:gd name="T8" fmla="*/ 0 w 170"/>
                    <a:gd name="T9" fmla="*/ 72 h 100"/>
                    <a:gd name="T10" fmla="*/ 11 w 170"/>
                    <a:gd name="T11" fmla="*/ 72 h 100"/>
                    <a:gd name="T12" fmla="*/ 11 w 170"/>
                    <a:gd name="T13" fmla="*/ 100 h 100"/>
                    <a:gd name="T14" fmla="*/ 170 w 170"/>
                    <a:gd name="T15" fmla="*/ 100 h 100"/>
                    <a:gd name="T16" fmla="*/ 170 w 170"/>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00">
                      <a:moveTo>
                        <a:pt x="170" y="0"/>
                      </a:moveTo>
                      <a:lnTo>
                        <a:pt x="11" y="0"/>
                      </a:lnTo>
                      <a:lnTo>
                        <a:pt x="11" y="28"/>
                      </a:lnTo>
                      <a:lnTo>
                        <a:pt x="0" y="28"/>
                      </a:lnTo>
                      <a:lnTo>
                        <a:pt x="0" y="72"/>
                      </a:lnTo>
                      <a:lnTo>
                        <a:pt x="11" y="72"/>
                      </a:lnTo>
                      <a:lnTo>
                        <a:pt x="11" y="100"/>
                      </a:lnTo>
                      <a:lnTo>
                        <a:pt x="170" y="100"/>
                      </a:lnTo>
                      <a:lnTo>
                        <a:pt x="170"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09" name="Oval 136"/>
                <p:cNvSpPr>
                  <a:spLocks/>
                </p:cNvSpPr>
                <p:nvPr/>
              </p:nvSpPr>
              <p:spPr bwMode="auto">
                <a:xfrm>
                  <a:off x="5983357" y="1709973"/>
                  <a:ext cx="66172" cy="66172"/>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0" name="Freeform: Shape 137"/>
                <p:cNvSpPr>
                  <a:spLocks/>
                </p:cNvSpPr>
                <p:nvPr/>
              </p:nvSpPr>
              <p:spPr bwMode="auto">
                <a:xfrm>
                  <a:off x="5925763" y="1660957"/>
                  <a:ext cx="176459" cy="330861"/>
                </a:xfrm>
                <a:custGeom>
                  <a:avLst/>
                  <a:gdLst>
                    <a:gd name="T0" fmla="*/ 20 w 40"/>
                    <a:gd name="T1" fmla="*/ 75 h 75"/>
                    <a:gd name="T2" fmla="*/ 40 w 40"/>
                    <a:gd name="T3" fmla="*/ 75 h 75"/>
                    <a:gd name="T4" fmla="*/ 40 w 40"/>
                    <a:gd name="T5" fmla="*/ 26 h 75"/>
                    <a:gd name="T6" fmla="*/ 40 w 40"/>
                    <a:gd name="T7" fmla="*/ 14 h 75"/>
                    <a:gd name="T8" fmla="*/ 40 w 40"/>
                    <a:gd name="T9" fmla="*/ 0 h 75"/>
                    <a:gd name="T10" fmla="*/ 20 w 40"/>
                    <a:gd name="T11" fmla="*/ 0 h 75"/>
                    <a:gd name="T12" fmla="*/ 20 w 40"/>
                    <a:gd name="T13" fmla="*/ 4 h 75"/>
                    <a:gd name="T14" fmla="*/ 35 w 40"/>
                    <a:gd name="T15" fmla="*/ 19 h 75"/>
                    <a:gd name="T16" fmla="*/ 20 w 40"/>
                    <a:gd name="T17" fmla="*/ 33 h 75"/>
                    <a:gd name="T18" fmla="*/ 20 w 40"/>
                    <a:gd name="T19" fmla="*/ 75 h 75"/>
                    <a:gd name="T20" fmla="*/ 0 w 40"/>
                    <a:gd name="T21" fmla="*/ 75 h 75"/>
                    <a:gd name="T22" fmla="*/ 20 w 40"/>
                    <a:gd name="T23" fmla="*/ 75 h 75"/>
                    <a:gd name="T24" fmla="*/ 20 w 40"/>
                    <a:gd name="T25" fmla="*/ 33 h 75"/>
                    <a:gd name="T26" fmla="*/ 20 w 40"/>
                    <a:gd name="T27" fmla="*/ 33 h 75"/>
                    <a:gd name="T28" fmla="*/ 5 w 40"/>
                    <a:gd name="T29" fmla="*/ 19 h 75"/>
                    <a:gd name="T30" fmla="*/ 20 w 40"/>
                    <a:gd name="T31" fmla="*/ 4 h 75"/>
                    <a:gd name="T32" fmla="*/ 20 w 40"/>
                    <a:gd name="T33" fmla="*/ 4 h 75"/>
                    <a:gd name="T34" fmla="*/ 20 w 40"/>
                    <a:gd name="T35" fmla="*/ 4 h 75"/>
                    <a:gd name="T36" fmla="*/ 20 w 40"/>
                    <a:gd name="T37" fmla="*/ 0 h 75"/>
                    <a:gd name="T38" fmla="*/ 0 w 40"/>
                    <a:gd name="T39" fmla="*/ 0 h 75"/>
                    <a:gd name="T40" fmla="*/ 0 w 40"/>
                    <a:gd name="T4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5">
                      <a:moveTo>
                        <a:pt x="20" y="75"/>
                      </a:moveTo>
                      <a:cubicBezTo>
                        <a:pt x="40" y="75"/>
                        <a:pt x="40" y="75"/>
                        <a:pt x="40" y="75"/>
                      </a:cubicBezTo>
                      <a:cubicBezTo>
                        <a:pt x="40" y="26"/>
                        <a:pt x="40" y="26"/>
                        <a:pt x="40" y="26"/>
                      </a:cubicBezTo>
                      <a:cubicBezTo>
                        <a:pt x="40" y="14"/>
                        <a:pt x="40" y="14"/>
                        <a:pt x="40" y="14"/>
                      </a:cubicBezTo>
                      <a:cubicBezTo>
                        <a:pt x="40" y="0"/>
                        <a:pt x="40" y="0"/>
                        <a:pt x="40" y="0"/>
                      </a:cubicBezTo>
                      <a:cubicBezTo>
                        <a:pt x="20" y="0"/>
                        <a:pt x="20" y="0"/>
                        <a:pt x="20" y="0"/>
                      </a:cubicBezTo>
                      <a:cubicBezTo>
                        <a:pt x="20" y="4"/>
                        <a:pt x="20" y="4"/>
                        <a:pt x="20" y="4"/>
                      </a:cubicBezTo>
                      <a:cubicBezTo>
                        <a:pt x="28" y="4"/>
                        <a:pt x="35" y="10"/>
                        <a:pt x="35" y="19"/>
                      </a:cubicBezTo>
                      <a:cubicBezTo>
                        <a:pt x="35" y="27"/>
                        <a:pt x="28" y="33"/>
                        <a:pt x="20" y="33"/>
                      </a:cubicBezTo>
                      <a:lnTo>
                        <a:pt x="20" y="75"/>
                      </a:lnTo>
                      <a:close/>
                      <a:moveTo>
                        <a:pt x="0" y="75"/>
                      </a:moveTo>
                      <a:cubicBezTo>
                        <a:pt x="20" y="75"/>
                        <a:pt x="20" y="75"/>
                        <a:pt x="20" y="75"/>
                      </a:cubicBezTo>
                      <a:cubicBezTo>
                        <a:pt x="20" y="33"/>
                        <a:pt x="20" y="33"/>
                        <a:pt x="20" y="33"/>
                      </a:cubicBezTo>
                      <a:cubicBezTo>
                        <a:pt x="20" y="33"/>
                        <a:pt x="20" y="33"/>
                        <a:pt x="20" y="33"/>
                      </a:cubicBezTo>
                      <a:cubicBezTo>
                        <a:pt x="12" y="33"/>
                        <a:pt x="5" y="27"/>
                        <a:pt x="5" y="19"/>
                      </a:cubicBezTo>
                      <a:cubicBezTo>
                        <a:pt x="5" y="10"/>
                        <a:pt x="12" y="4"/>
                        <a:pt x="20" y="4"/>
                      </a:cubicBezTo>
                      <a:cubicBezTo>
                        <a:pt x="20" y="4"/>
                        <a:pt x="20" y="4"/>
                        <a:pt x="20" y="4"/>
                      </a:cubicBezTo>
                      <a:cubicBezTo>
                        <a:pt x="20" y="4"/>
                        <a:pt x="20" y="4"/>
                        <a:pt x="20" y="4"/>
                      </a:cubicBezTo>
                      <a:cubicBezTo>
                        <a:pt x="20" y="0"/>
                        <a:pt x="20" y="0"/>
                        <a:pt x="20" y="0"/>
                      </a:cubicBezTo>
                      <a:cubicBezTo>
                        <a:pt x="0" y="0"/>
                        <a:pt x="0" y="0"/>
                        <a:pt x="0" y="0"/>
                      </a:cubicBezTo>
                      <a:lnTo>
                        <a:pt x="0" y="75"/>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1" name="Freeform: Shape 138"/>
                <p:cNvSpPr>
                  <a:spLocks/>
                </p:cNvSpPr>
                <p:nvPr/>
              </p:nvSpPr>
              <p:spPr bwMode="auto">
                <a:xfrm>
                  <a:off x="5360848" y="4169377"/>
                  <a:ext cx="202193" cy="203419"/>
                </a:xfrm>
                <a:custGeom>
                  <a:avLst/>
                  <a:gdLst>
                    <a:gd name="T0" fmla="*/ 41 w 46"/>
                    <a:gd name="T1" fmla="*/ 32 h 46"/>
                    <a:gd name="T2" fmla="*/ 43 w 46"/>
                    <a:gd name="T3" fmla="*/ 34 h 46"/>
                    <a:gd name="T4" fmla="*/ 38 w 46"/>
                    <a:gd name="T5" fmla="*/ 41 h 46"/>
                    <a:gd name="T6" fmla="*/ 35 w 46"/>
                    <a:gd name="T7" fmla="*/ 38 h 46"/>
                    <a:gd name="T8" fmla="*/ 29 w 46"/>
                    <a:gd name="T9" fmla="*/ 42 h 46"/>
                    <a:gd name="T10" fmla="*/ 29 w 46"/>
                    <a:gd name="T11" fmla="*/ 45 h 46"/>
                    <a:gd name="T12" fmla="*/ 23 w 46"/>
                    <a:gd name="T13" fmla="*/ 45 h 46"/>
                    <a:gd name="T14" fmla="*/ 23 w 46"/>
                    <a:gd name="T15" fmla="*/ 36 h 46"/>
                    <a:gd name="T16" fmla="*/ 33 w 46"/>
                    <a:gd name="T17" fmla="*/ 31 h 46"/>
                    <a:gd name="T18" fmla="*/ 32 w 46"/>
                    <a:gd name="T19" fmla="*/ 13 h 46"/>
                    <a:gd name="T20" fmla="*/ 32 w 46"/>
                    <a:gd name="T21" fmla="*/ 13 h 46"/>
                    <a:gd name="T22" fmla="*/ 27 w 46"/>
                    <a:gd name="T23" fmla="*/ 10 h 46"/>
                    <a:gd name="T24" fmla="*/ 23 w 46"/>
                    <a:gd name="T25" fmla="*/ 10 h 46"/>
                    <a:gd name="T26" fmla="*/ 23 w 46"/>
                    <a:gd name="T27" fmla="*/ 0 h 46"/>
                    <a:gd name="T28" fmla="*/ 26 w 46"/>
                    <a:gd name="T29" fmla="*/ 0 h 46"/>
                    <a:gd name="T30" fmla="*/ 26 w 46"/>
                    <a:gd name="T31" fmla="*/ 3 h 46"/>
                    <a:gd name="T32" fmla="*/ 32 w 46"/>
                    <a:gd name="T33" fmla="*/ 5 h 46"/>
                    <a:gd name="T34" fmla="*/ 35 w 46"/>
                    <a:gd name="T35" fmla="*/ 3 h 46"/>
                    <a:gd name="T36" fmla="*/ 41 w 46"/>
                    <a:gd name="T37" fmla="*/ 8 h 46"/>
                    <a:gd name="T38" fmla="*/ 39 w 46"/>
                    <a:gd name="T39" fmla="*/ 11 h 46"/>
                    <a:gd name="T40" fmla="*/ 42 w 46"/>
                    <a:gd name="T41" fmla="*/ 17 h 46"/>
                    <a:gd name="T42" fmla="*/ 45 w 46"/>
                    <a:gd name="T43" fmla="*/ 17 h 46"/>
                    <a:gd name="T44" fmla="*/ 46 w 46"/>
                    <a:gd name="T45" fmla="*/ 25 h 46"/>
                    <a:gd name="T46" fmla="*/ 43 w 46"/>
                    <a:gd name="T47" fmla="*/ 25 h 46"/>
                    <a:gd name="T48" fmla="*/ 41 w 46"/>
                    <a:gd name="T49" fmla="*/ 32 h 46"/>
                    <a:gd name="T50" fmla="*/ 23 w 46"/>
                    <a:gd name="T51" fmla="*/ 45 h 46"/>
                    <a:gd name="T52" fmla="*/ 21 w 46"/>
                    <a:gd name="T53" fmla="*/ 46 h 46"/>
                    <a:gd name="T54" fmla="*/ 21 w 46"/>
                    <a:gd name="T55" fmla="*/ 42 h 46"/>
                    <a:gd name="T56" fmla="*/ 14 w 46"/>
                    <a:gd name="T57" fmla="*/ 40 h 46"/>
                    <a:gd name="T58" fmla="*/ 12 w 46"/>
                    <a:gd name="T59" fmla="*/ 43 h 46"/>
                    <a:gd name="T60" fmla="*/ 6 w 46"/>
                    <a:gd name="T61" fmla="*/ 37 h 46"/>
                    <a:gd name="T62" fmla="*/ 8 w 46"/>
                    <a:gd name="T63" fmla="*/ 35 h 46"/>
                    <a:gd name="T64" fmla="*/ 5 w 46"/>
                    <a:gd name="T65" fmla="*/ 29 h 46"/>
                    <a:gd name="T66" fmla="*/ 1 w 46"/>
                    <a:gd name="T67" fmla="*/ 29 h 46"/>
                    <a:gd name="T68" fmla="*/ 0 w 46"/>
                    <a:gd name="T69" fmla="*/ 21 h 46"/>
                    <a:gd name="T70" fmla="*/ 4 w 46"/>
                    <a:gd name="T71" fmla="*/ 20 h 46"/>
                    <a:gd name="T72" fmla="*/ 6 w 46"/>
                    <a:gd name="T73" fmla="*/ 14 h 46"/>
                    <a:gd name="T74" fmla="*/ 3 w 46"/>
                    <a:gd name="T75" fmla="*/ 12 h 46"/>
                    <a:gd name="T76" fmla="*/ 9 w 46"/>
                    <a:gd name="T77" fmla="*/ 5 h 46"/>
                    <a:gd name="T78" fmla="*/ 11 w 46"/>
                    <a:gd name="T79" fmla="*/ 7 h 46"/>
                    <a:gd name="T80" fmla="*/ 17 w 46"/>
                    <a:gd name="T81" fmla="*/ 4 h 46"/>
                    <a:gd name="T82" fmla="*/ 17 w 46"/>
                    <a:gd name="T83" fmla="*/ 1 h 46"/>
                    <a:gd name="T84" fmla="*/ 23 w 46"/>
                    <a:gd name="T85" fmla="*/ 0 h 46"/>
                    <a:gd name="T86" fmla="*/ 23 w 46"/>
                    <a:gd name="T87" fmla="*/ 10 h 46"/>
                    <a:gd name="T88" fmla="*/ 13 w 46"/>
                    <a:gd name="T89" fmla="*/ 14 h 46"/>
                    <a:gd name="T90" fmla="*/ 15 w 46"/>
                    <a:gd name="T91" fmla="*/ 33 h 46"/>
                    <a:gd name="T92" fmla="*/ 19 w 46"/>
                    <a:gd name="T93" fmla="*/ 35 h 46"/>
                    <a:gd name="T94" fmla="*/ 23 w 46"/>
                    <a:gd name="T95" fmla="*/ 36 h 46"/>
                    <a:gd name="T96" fmla="*/ 23 w 46"/>
                    <a:gd name="T97"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 h="46">
                      <a:moveTo>
                        <a:pt x="41" y="32"/>
                      </a:moveTo>
                      <a:cubicBezTo>
                        <a:pt x="43" y="34"/>
                        <a:pt x="43" y="34"/>
                        <a:pt x="43" y="34"/>
                      </a:cubicBezTo>
                      <a:cubicBezTo>
                        <a:pt x="38" y="41"/>
                        <a:pt x="38" y="41"/>
                        <a:pt x="38" y="41"/>
                      </a:cubicBezTo>
                      <a:cubicBezTo>
                        <a:pt x="35" y="38"/>
                        <a:pt x="35" y="38"/>
                        <a:pt x="35" y="38"/>
                      </a:cubicBezTo>
                      <a:cubicBezTo>
                        <a:pt x="33" y="40"/>
                        <a:pt x="31" y="41"/>
                        <a:pt x="29" y="42"/>
                      </a:cubicBezTo>
                      <a:cubicBezTo>
                        <a:pt x="29" y="45"/>
                        <a:pt x="29" y="45"/>
                        <a:pt x="29" y="45"/>
                      </a:cubicBezTo>
                      <a:cubicBezTo>
                        <a:pt x="23" y="45"/>
                        <a:pt x="23" y="45"/>
                        <a:pt x="23" y="45"/>
                      </a:cubicBezTo>
                      <a:cubicBezTo>
                        <a:pt x="23" y="36"/>
                        <a:pt x="23" y="36"/>
                        <a:pt x="23" y="36"/>
                      </a:cubicBezTo>
                      <a:cubicBezTo>
                        <a:pt x="27" y="36"/>
                        <a:pt x="31" y="34"/>
                        <a:pt x="33" y="31"/>
                      </a:cubicBezTo>
                      <a:cubicBezTo>
                        <a:pt x="38" y="26"/>
                        <a:pt x="37" y="17"/>
                        <a:pt x="32" y="13"/>
                      </a:cubicBezTo>
                      <a:cubicBezTo>
                        <a:pt x="32" y="13"/>
                        <a:pt x="32" y="13"/>
                        <a:pt x="32" y="13"/>
                      </a:cubicBezTo>
                      <a:cubicBezTo>
                        <a:pt x="30" y="12"/>
                        <a:pt x="29" y="11"/>
                        <a:pt x="27" y="10"/>
                      </a:cubicBezTo>
                      <a:cubicBezTo>
                        <a:pt x="26" y="10"/>
                        <a:pt x="25" y="10"/>
                        <a:pt x="23" y="10"/>
                      </a:cubicBezTo>
                      <a:cubicBezTo>
                        <a:pt x="23" y="0"/>
                        <a:pt x="23" y="0"/>
                        <a:pt x="23" y="0"/>
                      </a:cubicBezTo>
                      <a:cubicBezTo>
                        <a:pt x="26" y="0"/>
                        <a:pt x="26" y="0"/>
                        <a:pt x="26" y="0"/>
                      </a:cubicBezTo>
                      <a:cubicBezTo>
                        <a:pt x="26" y="3"/>
                        <a:pt x="26" y="3"/>
                        <a:pt x="26" y="3"/>
                      </a:cubicBezTo>
                      <a:cubicBezTo>
                        <a:pt x="28" y="4"/>
                        <a:pt x="30" y="4"/>
                        <a:pt x="32" y="5"/>
                      </a:cubicBezTo>
                      <a:cubicBezTo>
                        <a:pt x="35" y="3"/>
                        <a:pt x="35" y="3"/>
                        <a:pt x="35" y="3"/>
                      </a:cubicBezTo>
                      <a:cubicBezTo>
                        <a:pt x="41" y="8"/>
                        <a:pt x="41" y="8"/>
                        <a:pt x="41" y="8"/>
                      </a:cubicBezTo>
                      <a:cubicBezTo>
                        <a:pt x="39" y="11"/>
                        <a:pt x="39" y="11"/>
                        <a:pt x="39" y="11"/>
                      </a:cubicBezTo>
                      <a:cubicBezTo>
                        <a:pt x="40" y="13"/>
                        <a:pt x="41" y="15"/>
                        <a:pt x="42" y="17"/>
                      </a:cubicBezTo>
                      <a:cubicBezTo>
                        <a:pt x="45" y="17"/>
                        <a:pt x="45" y="17"/>
                        <a:pt x="45" y="17"/>
                      </a:cubicBezTo>
                      <a:cubicBezTo>
                        <a:pt x="46" y="25"/>
                        <a:pt x="46" y="25"/>
                        <a:pt x="46" y="25"/>
                      </a:cubicBezTo>
                      <a:cubicBezTo>
                        <a:pt x="43" y="25"/>
                        <a:pt x="43" y="25"/>
                        <a:pt x="43" y="25"/>
                      </a:cubicBezTo>
                      <a:cubicBezTo>
                        <a:pt x="42" y="28"/>
                        <a:pt x="42" y="30"/>
                        <a:pt x="41" y="32"/>
                      </a:cubicBezTo>
                      <a:close/>
                      <a:moveTo>
                        <a:pt x="23" y="45"/>
                      </a:moveTo>
                      <a:cubicBezTo>
                        <a:pt x="21" y="46"/>
                        <a:pt x="21" y="46"/>
                        <a:pt x="21" y="46"/>
                      </a:cubicBezTo>
                      <a:cubicBezTo>
                        <a:pt x="21" y="42"/>
                        <a:pt x="21" y="42"/>
                        <a:pt x="21" y="42"/>
                      </a:cubicBezTo>
                      <a:cubicBezTo>
                        <a:pt x="18" y="42"/>
                        <a:pt x="16" y="41"/>
                        <a:pt x="14" y="40"/>
                      </a:cubicBezTo>
                      <a:cubicBezTo>
                        <a:pt x="12" y="43"/>
                        <a:pt x="12" y="43"/>
                        <a:pt x="12" y="43"/>
                      </a:cubicBezTo>
                      <a:cubicBezTo>
                        <a:pt x="6" y="37"/>
                        <a:pt x="6" y="37"/>
                        <a:pt x="6" y="37"/>
                      </a:cubicBezTo>
                      <a:cubicBezTo>
                        <a:pt x="8" y="35"/>
                        <a:pt x="8" y="35"/>
                        <a:pt x="8" y="35"/>
                      </a:cubicBezTo>
                      <a:cubicBezTo>
                        <a:pt x="6" y="33"/>
                        <a:pt x="5" y="31"/>
                        <a:pt x="5" y="29"/>
                      </a:cubicBezTo>
                      <a:cubicBezTo>
                        <a:pt x="1" y="29"/>
                        <a:pt x="1" y="29"/>
                        <a:pt x="1" y="29"/>
                      </a:cubicBezTo>
                      <a:cubicBezTo>
                        <a:pt x="0" y="21"/>
                        <a:pt x="0" y="21"/>
                        <a:pt x="0" y="21"/>
                      </a:cubicBezTo>
                      <a:cubicBezTo>
                        <a:pt x="4" y="20"/>
                        <a:pt x="4" y="20"/>
                        <a:pt x="4" y="20"/>
                      </a:cubicBezTo>
                      <a:cubicBezTo>
                        <a:pt x="4" y="18"/>
                        <a:pt x="5" y="16"/>
                        <a:pt x="6" y="14"/>
                      </a:cubicBezTo>
                      <a:cubicBezTo>
                        <a:pt x="3" y="12"/>
                        <a:pt x="3" y="12"/>
                        <a:pt x="3" y="12"/>
                      </a:cubicBezTo>
                      <a:cubicBezTo>
                        <a:pt x="9" y="5"/>
                        <a:pt x="9" y="5"/>
                        <a:pt x="9" y="5"/>
                      </a:cubicBezTo>
                      <a:cubicBezTo>
                        <a:pt x="11" y="7"/>
                        <a:pt x="11" y="7"/>
                        <a:pt x="11" y="7"/>
                      </a:cubicBezTo>
                      <a:cubicBezTo>
                        <a:pt x="13" y="6"/>
                        <a:pt x="15" y="5"/>
                        <a:pt x="17" y="4"/>
                      </a:cubicBezTo>
                      <a:cubicBezTo>
                        <a:pt x="17" y="1"/>
                        <a:pt x="17" y="1"/>
                        <a:pt x="17" y="1"/>
                      </a:cubicBezTo>
                      <a:cubicBezTo>
                        <a:pt x="23" y="0"/>
                        <a:pt x="23" y="0"/>
                        <a:pt x="23" y="0"/>
                      </a:cubicBezTo>
                      <a:cubicBezTo>
                        <a:pt x="23" y="10"/>
                        <a:pt x="23" y="10"/>
                        <a:pt x="23" y="10"/>
                      </a:cubicBezTo>
                      <a:cubicBezTo>
                        <a:pt x="19" y="10"/>
                        <a:pt x="16" y="11"/>
                        <a:pt x="13" y="14"/>
                      </a:cubicBezTo>
                      <a:cubicBezTo>
                        <a:pt x="9" y="20"/>
                        <a:pt x="9" y="28"/>
                        <a:pt x="15" y="33"/>
                      </a:cubicBezTo>
                      <a:cubicBezTo>
                        <a:pt x="16" y="34"/>
                        <a:pt x="18" y="35"/>
                        <a:pt x="19" y="35"/>
                      </a:cubicBezTo>
                      <a:cubicBezTo>
                        <a:pt x="21" y="36"/>
                        <a:pt x="22" y="36"/>
                        <a:pt x="23" y="36"/>
                      </a:cubicBezTo>
                      <a:lnTo>
                        <a:pt x="23" y="45"/>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2" name="Freeform: Shape 139"/>
                <p:cNvSpPr>
                  <a:spLocks/>
                </p:cNvSpPr>
                <p:nvPr/>
              </p:nvSpPr>
              <p:spPr bwMode="auto">
                <a:xfrm>
                  <a:off x="6066685" y="3104493"/>
                  <a:ext cx="208320" cy="398259"/>
                </a:xfrm>
                <a:custGeom>
                  <a:avLst/>
                  <a:gdLst>
                    <a:gd name="T0" fmla="*/ 24 w 47"/>
                    <a:gd name="T1" fmla="*/ 90 h 90"/>
                    <a:gd name="T2" fmla="*/ 47 w 47"/>
                    <a:gd name="T3" fmla="*/ 90 h 90"/>
                    <a:gd name="T4" fmla="*/ 47 w 47"/>
                    <a:gd name="T5" fmla="*/ 0 h 90"/>
                    <a:gd name="T6" fmla="*/ 24 w 47"/>
                    <a:gd name="T7" fmla="*/ 0 h 90"/>
                    <a:gd name="T8" fmla="*/ 24 w 47"/>
                    <a:gd name="T9" fmla="*/ 5 h 90"/>
                    <a:gd name="T10" fmla="*/ 42 w 47"/>
                    <a:gd name="T11" fmla="*/ 5 h 90"/>
                    <a:gd name="T12" fmla="*/ 42 w 47"/>
                    <a:gd name="T13" fmla="*/ 23 h 90"/>
                    <a:gd name="T14" fmla="*/ 24 w 47"/>
                    <a:gd name="T15" fmla="*/ 23 h 90"/>
                    <a:gd name="T16" fmla="*/ 24 w 47"/>
                    <a:gd name="T17" fmla="*/ 27 h 90"/>
                    <a:gd name="T18" fmla="*/ 42 w 47"/>
                    <a:gd name="T19" fmla="*/ 27 h 90"/>
                    <a:gd name="T20" fmla="*/ 42 w 47"/>
                    <a:gd name="T21" fmla="*/ 44 h 90"/>
                    <a:gd name="T22" fmla="*/ 24 w 47"/>
                    <a:gd name="T23" fmla="*/ 44 h 90"/>
                    <a:gd name="T24" fmla="*/ 24 w 47"/>
                    <a:gd name="T25" fmla="*/ 51 h 90"/>
                    <a:gd name="T26" fmla="*/ 24 w 47"/>
                    <a:gd name="T27" fmla="*/ 51 h 90"/>
                    <a:gd name="T28" fmla="*/ 29 w 47"/>
                    <a:gd name="T29" fmla="*/ 57 h 90"/>
                    <a:gd name="T30" fmla="*/ 24 w 47"/>
                    <a:gd name="T31" fmla="*/ 62 h 90"/>
                    <a:gd name="T32" fmla="*/ 24 w 47"/>
                    <a:gd name="T33" fmla="*/ 62 h 90"/>
                    <a:gd name="T34" fmla="*/ 24 w 47"/>
                    <a:gd name="T35" fmla="*/ 62 h 90"/>
                    <a:gd name="T36" fmla="*/ 24 w 47"/>
                    <a:gd name="T37" fmla="*/ 71 h 90"/>
                    <a:gd name="T38" fmla="*/ 24 w 47"/>
                    <a:gd name="T39" fmla="*/ 71 h 90"/>
                    <a:gd name="T40" fmla="*/ 29 w 47"/>
                    <a:gd name="T41" fmla="*/ 77 h 90"/>
                    <a:gd name="T42" fmla="*/ 24 w 47"/>
                    <a:gd name="T43" fmla="*/ 82 h 90"/>
                    <a:gd name="T44" fmla="*/ 24 w 47"/>
                    <a:gd name="T45" fmla="*/ 82 h 90"/>
                    <a:gd name="T46" fmla="*/ 24 w 47"/>
                    <a:gd name="T47" fmla="*/ 82 h 90"/>
                    <a:gd name="T48" fmla="*/ 24 w 47"/>
                    <a:gd name="T49" fmla="*/ 90 h 90"/>
                    <a:gd name="T50" fmla="*/ 0 w 47"/>
                    <a:gd name="T51" fmla="*/ 90 h 90"/>
                    <a:gd name="T52" fmla="*/ 24 w 47"/>
                    <a:gd name="T53" fmla="*/ 90 h 90"/>
                    <a:gd name="T54" fmla="*/ 24 w 47"/>
                    <a:gd name="T55" fmla="*/ 82 h 90"/>
                    <a:gd name="T56" fmla="*/ 18 w 47"/>
                    <a:gd name="T57" fmla="*/ 77 h 90"/>
                    <a:gd name="T58" fmla="*/ 24 w 47"/>
                    <a:gd name="T59" fmla="*/ 71 h 90"/>
                    <a:gd name="T60" fmla="*/ 24 w 47"/>
                    <a:gd name="T61" fmla="*/ 62 h 90"/>
                    <a:gd name="T62" fmla="*/ 18 w 47"/>
                    <a:gd name="T63" fmla="*/ 57 h 90"/>
                    <a:gd name="T64" fmla="*/ 24 w 47"/>
                    <a:gd name="T65" fmla="*/ 51 h 90"/>
                    <a:gd name="T66" fmla="*/ 24 w 47"/>
                    <a:gd name="T67" fmla="*/ 44 h 90"/>
                    <a:gd name="T68" fmla="*/ 5 w 47"/>
                    <a:gd name="T69" fmla="*/ 44 h 90"/>
                    <a:gd name="T70" fmla="*/ 5 w 47"/>
                    <a:gd name="T71" fmla="*/ 27 h 90"/>
                    <a:gd name="T72" fmla="*/ 5 w 47"/>
                    <a:gd name="T73" fmla="*/ 27 h 90"/>
                    <a:gd name="T74" fmla="*/ 24 w 47"/>
                    <a:gd name="T75" fmla="*/ 27 h 90"/>
                    <a:gd name="T76" fmla="*/ 24 w 47"/>
                    <a:gd name="T77" fmla="*/ 23 h 90"/>
                    <a:gd name="T78" fmla="*/ 5 w 47"/>
                    <a:gd name="T79" fmla="*/ 23 h 90"/>
                    <a:gd name="T80" fmla="*/ 5 w 47"/>
                    <a:gd name="T81" fmla="*/ 5 h 90"/>
                    <a:gd name="T82" fmla="*/ 5 w 47"/>
                    <a:gd name="T83" fmla="*/ 5 h 90"/>
                    <a:gd name="T84" fmla="*/ 24 w 47"/>
                    <a:gd name="T85" fmla="*/ 5 h 90"/>
                    <a:gd name="T86" fmla="*/ 24 w 47"/>
                    <a:gd name="T87" fmla="*/ 0 h 90"/>
                    <a:gd name="T88" fmla="*/ 0 w 47"/>
                    <a:gd name="T89" fmla="*/ 0 h 90"/>
                    <a:gd name="T90" fmla="*/ 0 w 47"/>
                    <a:gd name="T9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90">
                      <a:moveTo>
                        <a:pt x="24" y="90"/>
                      </a:moveTo>
                      <a:cubicBezTo>
                        <a:pt x="47" y="90"/>
                        <a:pt x="47" y="90"/>
                        <a:pt x="47" y="90"/>
                      </a:cubicBezTo>
                      <a:cubicBezTo>
                        <a:pt x="47" y="0"/>
                        <a:pt x="47" y="0"/>
                        <a:pt x="47" y="0"/>
                      </a:cubicBezTo>
                      <a:cubicBezTo>
                        <a:pt x="24" y="0"/>
                        <a:pt x="24" y="0"/>
                        <a:pt x="24" y="0"/>
                      </a:cubicBezTo>
                      <a:cubicBezTo>
                        <a:pt x="24" y="5"/>
                        <a:pt x="24" y="5"/>
                        <a:pt x="24" y="5"/>
                      </a:cubicBezTo>
                      <a:cubicBezTo>
                        <a:pt x="42" y="5"/>
                        <a:pt x="42" y="5"/>
                        <a:pt x="42" y="5"/>
                      </a:cubicBezTo>
                      <a:cubicBezTo>
                        <a:pt x="42" y="23"/>
                        <a:pt x="42" y="23"/>
                        <a:pt x="42" y="23"/>
                      </a:cubicBezTo>
                      <a:cubicBezTo>
                        <a:pt x="24" y="23"/>
                        <a:pt x="24" y="23"/>
                        <a:pt x="24" y="23"/>
                      </a:cubicBezTo>
                      <a:cubicBezTo>
                        <a:pt x="24" y="27"/>
                        <a:pt x="24" y="27"/>
                        <a:pt x="24" y="27"/>
                      </a:cubicBezTo>
                      <a:cubicBezTo>
                        <a:pt x="42" y="27"/>
                        <a:pt x="42" y="27"/>
                        <a:pt x="42" y="27"/>
                      </a:cubicBezTo>
                      <a:cubicBezTo>
                        <a:pt x="42" y="44"/>
                        <a:pt x="42" y="44"/>
                        <a:pt x="42" y="44"/>
                      </a:cubicBezTo>
                      <a:cubicBezTo>
                        <a:pt x="24" y="44"/>
                        <a:pt x="24" y="44"/>
                        <a:pt x="24" y="44"/>
                      </a:cubicBezTo>
                      <a:cubicBezTo>
                        <a:pt x="24" y="51"/>
                        <a:pt x="24" y="51"/>
                        <a:pt x="24" y="51"/>
                      </a:cubicBezTo>
                      <a:cubicBezTo>
                        <a:pt x="24" y="51"/>
                        <a:pt x="24" y="51"/>
                        <a:pt x="24" y="51"/>
                      </a:cubicBezTo>
                      <a:cubicBezTo>
                        <a:pt x="27" y="51"/>
                        <a:pt x="29" y="54"/>
                        <a:pt x="29" y="57"/>
                      </a:cubicBezTo>
                      <a:cubicBezTo>
                        <a:pt x="29" y="60"/>
                        <a:pt x="27" y="62"/>
                        <a:pt x="24" y="62"/>
                      </a:cubicBezTo>
                      <a:cubicBezTo>
                        <a:pt x="24" y="62"/>
                        <a:pt x="24" y="62"/>
                        <a:pt x="24" y="62"/>
                      </a:cubicBezTo>
                      <a:cubicBezTo>
                        <a:pt x="24" y="62"/>
                        <a:pt x="24" y="62"/>
                        <a:pt x="24" y="62"/>
                      </a:cubicBezTo>
                      <a:cubicBezTo>
                        <a:pt x="24" y="71"/>
                        <a:pt x="24" y="71"/>
                        <a:pt x="24" y="71"/>
                      </a:cubicBezTo>
                      <a:cubicBezTo>
                        <a:pt x="24" y="71"/>
                        <a:pt x="24" y="71"/>
                        <a:pt x="24" y="71"/>
                      </a:cubicBezTo>
                      <a:cubicBezTo>
                        <a:pt x="27" y="71"/>
                        <a:pt x="29" y="74"/>
                        <a:pt x="29" y="77"/>
                      </a:cubicBezTo>
                      <a:cubicBezTo>
                        <a:pt x="29" y="80"/>
                        <a:pt x="27" y="82"/>
                        <a:pt x="24" y="82"/>
                      </a:cubicBezTo>
                      <a:cubicBezTo>
                        <a:pt x="24" y="82"/>
                        <a:pt x="24" y="82"/>
                        <a:pt x="24" y="82"/>
                      </a:cubicBezTo>
                      <a:cubicBezTo>
                        <a:pt x="24" y="82"/>
                        <a:pt x="24" y="82"/>
                        <a:pt x="24" y="82"/>
                      </a:cubicBezTo>
                      <a:lnTo>
                        <a:pt x="24" y="90"/>
                      </a:lnTo>
                      <a:close/>
                      <a:moveTo>
                        <a:pt x="0" y="90"/>
                      </a:moveTo>
                      <a:cubicBezTo>
                        <a:pt x="24" y="90"/>
                        <a:pt x="24" y="90"/>
                        <a:pt x="24" y="90"/>
                      </a:cubicBezTo>
                      <a:cubicBezTo>
                        <a:pt x="24" y="82"/>
                        <a:pt x="24" y="82"/>
                        <a:pt x="24" y="82"/>
                      </a:cubicBezTo>
                      <a:cubicBezTo>
                        <a:pt x="21" y="82"/>
                        <a:pt x="18" y="80"/>
                        <a:pt x="18" y="77"/>
                      </a:cubicBezTo>
                      <a:cubicBezTo>
                        <a:pt x="18" y="74"/>
                        <a:pt x="21" y="71"/>
                        <a:pt x="24" y="71"/>
                      </a:cubicBezTo>
                      <a:cubicBezTo>
                        <a:pt x="24" y="62"/>
                        <a:pt x="24" y="62"/>
                        <a:pt x="24" y="62"/>
                      </a:cubicBezTo>
                      <a:cubicBezTo>
                        <a:pt x="21" y="62"/>
                        <a:pt x="18" y="60"/>
                        <a:pt x="18" y="57"/>
                      </a:cubicBezTo>
                      <a:cubicBezTo>
                        <a:pt x="18" y="54"/>
                        <a:pt x="21" y="51"/>
                        <a:pt x="24" y="51"/>
                      </a:cubicBezTo>
                      <a:cubicBezTo>
                        <a:pt x="24" y="44"/>
                        <a:pt x="24" y="44"/>
                        <a:pt x="24" y="44"/>
                      </a:cubicBezTo>
                      <a:cubicBezTo>
                        <a:pt x="5" y="44"/>
                        <a:pt x="5" y="44"/>
                        <a:pt x="5" y="44"/>
                      </a:cubicBezTo>
                      <a:cubicBezTo>
                        <a:pt x="5" y="27"/>
                        <a:pt x="5" y="27"/>
                        <a:pt x="5" y="27"/>
                      </a:cubicBezTo>
                      <a:cubicBezTo>
                        <a:pt x="5" y="27"/>
                        <a:pt x="5" y="27"/>
                        <a:pt x="5" y="27"/>
                      </a:cubicBezTo>
                      <a:cubicBezTo>
                        <a:pt x="24" y="27"/>
                        <a:pt x="24" y="27"/>
                        <a:pt x="24" y="27"/>
                      </a:cubicBezTo>
                      <a:cubicBezTo>
                        <a:pt x="24" y="23"/>
                        <a:pt x="24" y="23"/>
                        <a:pt x="24" y="23"/>
                      </a:cubicBezTo>
                      <a:cubicBezTo>
                        <a:pt x="5" y="23"/>
                        <a:pt x="5" y="23"/>
                        <a:pt x="5" y="23"/>
                      </a:cubicBezTo>
                      <a:cubicBezTo>
                        <a:pt x="5" y="5"/>
                        <a:pt x="5" y="5"/>
                        <a:pt x="5" y="5"/>
                      </a:cubicBezTo>
                      <a:cubicBezTo>
                        <a:pt x="5" y="5"/>
                        <a:pt x="5" y="5"/>
                        <a:pt x="5" y="5"/>
                      </a:cubicBezTo>
                      <a:cubicBezTo>
                        <a:pt x="24" y="5"/>
                        <a:pt x="24" y="5"/>
                        <a:pt x="24" y="5"/>
                      </a:cubicBezTo>
                      <a:cubicBezTo>
                        <a:pt x="24" y="0"/>
                        <a:pt x="24" y="0"/>
                        <a:pt x="24" y="0"/>
                      </a:cubicBezTo>
                      <a:cubicBezTo>
                        <a:pt x="0" y="0"/>
                        <a:pt x="0" y="0"/>
                        <a:pt x="0" y="0"/>
                      </a:cubicBezTo>
                      <a:lnTo>
                        <a:pt x="0" y="9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3" name="Freeform: Shape 140"/>
                <p:cNvSpPr>
                  <a:spLocks/>
                </p:cNvSpPr>
                <p:nvPr/>
              </p:nvSpPr>
              <p:spPr bwMode="auto">
                <a:xfrm>
                  <a:off x="6292161" y="3104493"/>
                  <a:ext cx="83328" cy="398259"/>
                </a:xfrm>
                <a:custGeom>
                  <a:avLst/>
                  <a:gdLst>
                    <a:gd name="T0" fmla="*/ 68 w 68"/>
                    <a:gd name="T1" fmla="*/ 307 h 325"/>
                    <a:gd name="T2" fmla="*/ 68 w 68"/>
                    <a:gd name="T3" fmla="*/ 55 h 325"/>
                    <a:gd name="T4" fmla="*/ 0 w 68"/>
                    <a:gd name="T5" fmla="*/ 0 h 325"/>
                    <a:gd name="T6" fmla="*/ 0 w 68"/>
                    <a:gd name="T7" fmla="*/ 325 h 325"/>
                    <a:gd name="T8" fmla="*/ 68 w 68"/>
                    <a:gd name="T9" fmla="*/ 307 h 325"/>
                  </a:gdLst>
                  <a:ahLst/>
                  <a:cxnLst>
                    <a:cxn ang="0">
                      <a:pos x="T0" y="T1"/>
                    </a:cxn>
                    <a:cxn ang="0">
                      <a:pos x="T2" y="T3"/>
                    </a:cxn>
                    <a:cxn ang="0">
                      <a:pos x="T4" y="T5"/>
                    </a:cxn>
                    <a:cxn ang="0">
                      <a:pos x="T6" y="T7"/>
                    </a:cxn>
                    <a:cxn ang="0">
                      <a:pos x="T8" y="T9"/>
                    </a:cxn>
                  </a:cxnLst>
                  <a:rect l="0" t="0" r="r" b="b"/>
                  <a:pathLst>
                    <a:path w="68" h="325">
                      <a:moveTo>
                        <a:pt x="68" y="307"/>
                      </a:moveTo>
                      <a:lnTo>
                        <a:pt x="68" y="55"/>
                      </a:lnTo>
                      <a:lnTo>
                        <a:pt x="0" y="0"/>
                      </a:lnTo>
                      <a:lnTo>
                        <a:pt x="0" y="325"/>
                      </a:lnTo>
                      <a:lnTo>
                        <a:pt x="68" y="307"/>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4" name="Rectangle 141"/>
                <p:cNvSpPr>
                  <a:spLocks/>
                </p:cNvSpPr>
                <p:nvPr/>
              </p:nvSpPr>
              <p:spPr bwMode="auto">
                <a:xfrm>
                  <a:off x="6102222" y="3140030"/>
                  <a:ext cx="140922" cy="5391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15" name="Rectangle 142"/>
                <p:cNvSpPr>
                  <a:spLocks/>
                </p:cNvSpPr>
                <p:nvPr/>
              </p:nvSpPr>
              <p:spPr bwMode="auto">
                <a:xfrm>
                  <a:off x="6102222" y="3233161"/>
                  <a:ext cx="140922" cy="52693"/>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16" name="Freeform: Shape 143"/>
                <p:cNvSpPr>
                  <a:spLocks/>
                </p:cNvSpPr>
                <p:nvPr/>
              </p:nvSpPr>
              <p:spPr bwMode="auto">
                <a:xfrm>
                  <a:off x="6300739" y="1872953"/>
                  <a:ext cx="140922" cy="238955"/>
                </a:xfrm>
                <a:custGeom>
                  <a:avLst/>
                  <a:gdLst>
                    <a:gd name="T0" fmla="*/ 0 w 32"/>
                    <a:gd name="T1" fmla="*/ 37 h 54"/>
                    <a:gd name="T2" fmla="*/ 0 w 32"/>
                    <a:gd name="T3" fmla="*/ 45 h 54"/>
                    <a:gd name="T4" fmla="*/ 9 w 32"/>
                    <a:gd name="T5" fmla="*/ 54 h 54"/>
                    <a:gd name="T6" fmla="*/ 23 w 32"/>
                    <a:gd name="T7" fmla="*/ 54 h 54"/>
                    <a:gd name="T8" fmla="*/ 32 w 32"/>
                    <a:gd name="T9" fmla="*/ 45 h 54"/>
                    <a:gd name="T10" fmla="*/ 32 w 32"/>
                    <a:gd name="T11" fmla="*/ 37 h 54"/>
                    <a:gd name="T12" fmla="*/ 20 w 32"/>
                    <a:gd name="T13" fmla="*/ 37 h 54"/>
                    <a:gd name="T14" fmla="*/ 20 w 32"/>
                    <a:gd name="T15" fmla="*/ 30 h 54"/>
                    <a:gd name="T16" fmla="*/ 32 w 32"/>
                    <a:gd name="T17" fmla="*/ 30 h 54"/>
                    <a:gd name="T18" fmla="*/ 32 w 32"/>
                    <a:gd name="T19" fmla="*/ 20 h 54"/>
                    <a:gd name="T20" fmla="*/ 20 w 32"/>
                    <a:gd name="T21" fmla="*/ 20 h 54"/>
                    <a:gd name="T22" fmla="*/ 20 w 32"/>
                    <a:gd name="T23" fmla="*/ 13 h 54"/>
                    <a:gd name="T24" fmla="*/ 32 w 32"/>
                    <a:gd name="T25" fmla="*/ 13 h 54"/>
                    <a:gd name="T26" fmla="*/ 32 w 32"/>
                    <a:gd name="T27" fmla="*/ 9 h 54"/>
                    <a:gd name="T28" fmla="*/ 23 w 32"/>
                    <a:gd name="T29" fmla="*/ 0 h 54"/>
                    <a:gd name="T30" fmla="*/ 9 w 32"/>
                    <a:gd name="T31" fmla="*/ 0 h 54"/>
                    <a:gd name="T32" fmla="*/ 0 w 32"/>
                    <a:gd name="T33" fmla="*/ 9 h 54"/>
                    <a:gd name="T34" fmla="*/ 0 w 32"/>
                    <a:gd name="T35" fmla="*/ 13 h 54"/>
                    <a:gd name="T36" fmla="*/ 11 w 32"/>
                    <a:gd name="T37" fmla="*/ 13 h 54"/>
                    <a:gd name="T38" fmla="*/ 11 w 32"/>
                    <a:gd name="T39" fmla="*/ 20 h 54"/>
                    <a:gd name="T40" fmla="*/ 0 w 32"/>
                    <a:gd name="T41" fmla="*/ 20 h 54"/>
                    <a:gd name="T42" fmla="*/ 0 w 32"/>
                    <a:gd name="T43" fmla="*/ 30 h 54"/>
                    <a:gd name="T44" fmla="*/ 11 w 32"/>
                    <a:gd name="T45" fmla="*/ 30 h 54"/>
                    <a:gd name="T46" fmla="*/ 11 w 32"/>
                    <a:gd name="T47" fmla="*/ 37 h 54"/>
                    <a:gd name="T48" fmla="*/ 0 w 32"/>
                    <a:gd name="T49" fmla="*/ 3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54">
                      <a:moveTo>
                        <a:pt x="0" y="37"/>
                      </a:moveTo>
                      <a:cubicBezTo>
                        <a:pt x="0" y="45"/>
                        <a:pt x="0" y="45"/>
                        <a:pt x="0" y="45"/>
                      </a:cubicBezTo>
                      <a:cubicBezTo>
                        <a:pt x="0" y="50"/>
                        <a:pt x="4" y="54"/>
                        <a:pt x="9" y="54"/>
                      </a:cubicBezTo>
                      <a:cubicBezTo>
                        <a:pt x="23" y="54"/>
                        <a:pt x="23" y="54"/>
                        <a:pt x="23" y="54"/>
                      </a:cubicBezTo>
                      <a:cubicBezTo>
                        <a:pt x="28" y="54"/>
                        <a:pt x="32" y="50"/>
                        <a:pt x="32" y="45"/>
                      </a:cubicBezTo>
                      <a:cubicBezTo>
                        <a:pt x="32" y="37"/>
                        <a:pt x="32" y="37"/>
                        <a:pt x="32" y="37"/>
                      </a:cubicBezTo>
                      <a:cubicBezTo>
                        <a:pt x="20" y="37"/>
                        <a:pt x="20" y="37"/>
                        <a:pt x="20" y="37"/>
                      </a:cubicBezTo>
                      <a:cubicBezTo>
                        <a:pt x="20" y="30"/>
                        <a:pt x="20" y="30"/>
                        <a:pt x="20" y="30"/>
                      </a:cubicBezTo>
                      <a:cubicBezTo>
                        <a:pt x="32" y="30"/>
                        <a:pt x="32" y="30"/>
                        <a:pt x="32" y="30"/>
                      </a:cubicBezTo>
                      <a:cubicBezTo>
                        <a:pt x="32" y="20"/>
                        <a:pt x="32" y="20"/>
                        <a:pt x="32" y="20"/>
                      </a:cubicBezTo>
                      <a:cubicBezTo>
                        <a:pt x="20" y="20"/>
                        <a:pt x="20" y="20"/>
                        <a:pt x="20" y="20"/>
                      </a:cubicBezTo>
                      <a:cubicBezTo>
                        <a:pt x="20" y="13"/>
                        <a:pt x="20" y="13"/>
                        <a:pt x="20" y="13"/>
                      </a:cubicBezTo>
                      <a:cubicBezTo>
                        <a:pt x="32" y="13"/>
                        <a:pt x="32" y="13"/>
                        <a:pt x="32" y="13"/>
                      </a:cubicBezTo>
                      <a:cubicBezTo>
                        <a:pt x="32" y="9"/>
                        <a:pt x="32" y="9"/>
                        <a:pt x="32" y="9"/>
                      </a:cubicBezTo>
                      <a:cubicBezTo>
                        <a:pt x="32" y="4"/>
                        <a:pt x="28" y="0"/>
                        <a:pt x="23" y="0"/>
                      </a:cubicBezTo>
                      <a:cubicBezTo>
                        <a:pt x="9" y="0"/>
                        <a:pt x="9" y="0"/>
                        <a:pt x="9" y="0"/>
                      </a:cubicBezTo>
                      <a:cubicBezTo>
                        <a:pt x="4" y="0"/>
                        <a:pt x="0" y="4"/>
                        <a:pt x="0" y="9"/>
                      </a:cubicBezTo>
                      <a:cubicBezTo>
                        <a:pt x="0" y="13"/>
                        <a:pt x="0" y="13"/>
                        <a:pt x="0" y="13"/>
                      </a:cubicBezTo>
                      <a:cubicBezTo>
                        <a:pt x="11" y="13"/>
                        <a:pt x="11" y="13"/>
                        <a:pt x="11" y="13"/>
                      </a:cubicBezTo>
                      <a:cubicBezTo>
                        <a:pt x="11" y="20"/>
                        <a:pt x="11" y="20"/>
                        <a:pt x="11" y="20"/>
                      </a:cubicBezTo>
                      <a:cubicBezTo>
                        <a:pt x="0" y="20"/>
                        <a:pt x="0" y="20"/>
                        <a:pt x="0" y="20"/>
                      </a:cubicBezTo>
                      <a:cubicBezTo>
                        <a:pt x="0" y="30"/>
                        <a:pt x="0" y="30"/>
                        <a:pt x="0" y="30"/>
                      </a:cubicBezTo>
                      <a:cubicBezTo>
                        <a:pt x="11" y="30"/>
                        <a:pt x="11" y="30"/>
                        <a:pt x="11" y="30"/>
                      </a:cubicBezTo>
                      <a:cubicBezTo>
                        <a:pt x="11" y="37"/>
                        <a:pt x="11" y="37"/>
                        <a:pt x="11" y="37"/>
                      </a:cubicBezTo>
                      <a:lnTo>
                        <a:pt x="0" y="37"/>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7" name="Rectangle 144"/>
                <p:cNvSpPr>
                  <a:spLocks/>
                </p:cNvSpPr>
                <p:nvPr/>
              </p:nvSpPr>
              <p:spPr bwMode="auto">
                <a:xfrm>
                  <a:off x="4202833" y="680626"/>
                  <a:ext cx="44115" cy="101709"/>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18" name="Rectangle 145"/>
                <p:cNvSpPr>
                  <a:spLocks/>
                </p:cNvSpPr>
                <p:nvPr/>
              </p:nvSpPr>
              <p:spPr bwMode="auto">
                <a:xfrm>
                  <a:off x="4202833" y="835028"/>
                  <a:ext cx="44115" cy="181361"/>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19" name="Rectangle 146"/>
                <p:cNvSpPr>
                  <a:spLocks/>
                </p:cNvSpPr>
                <p:nvPr/>
              </p:nvSpPr>
              <p:spPr bwMode="auto">
                <a:xfrm>
                  <a:off x="4092546" y="680626"/>
                  <a:ext cx="49017" cy="185037"/>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20" name="Rectangle 147"/>
                <p:cNvSpPr>
                  <a:spLocks/>
                </p:cNvSpPr>
                <p:nvPr/>
              </p:nvSpPr>
              <p:spPr bwMode="auto">
                <a:xfrm>
                  <a:off x="4092546" y="923258"/>
                  <a:ext cx="49017" cy="93131"/>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21" name="Rectangle 148"/>
                <p:cNvSpPr>
                  <a:spLocks/>
                </p:cNvSpPr>
                <p:nvPr/>
              </p:nvSpPr>
              <p:spPr bwMode="auto">
                <a:xfrm>
                  <a:off x="3987160" y="680626"/>
                  <a:ext cx="44115" cy="3063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22" name="Rectangle 149"/>
                <p:cNvSpPr>
                  <a:spLocks/>
                </p:cNvSpPr>
                <p:nvPr/>
              </p:nvSpPr>
              <p:spPr bwMode="auto">
                <a:xfrm>
                  <a:off x="3987160" y="763954"/>
                  <a:ext cx="44115" cy="25243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23" name="Freeform: Shape 150"/>
                <p:cNvSpPr>
                  <a:spLocks/>
                </p:cNvSpPr>
                <p:nvPr/>
              </p:nvSpPr>
              <p:spPr bwMode="auto">
                <a:xfrm>
                  <a:off x="3968779" y="719840"/>
                  <a:ext cx="79652" cy="35537"/>
                </a:xfrm>
                <a:custGeom>
                  <a:avLst/>
                  <a:gdLst>
                    <a:gd name="T0" fmla="*/ 0 w 65"/>
                    <a:gd name="T1" fmla="*/ 0 h 29"/>
                    <a:gd name="T2" fmla="*/ 0 w 65"/>
                    <a:gd name="T3" fmla="*/ 29 h 29"/>
                    <a:gd name="T4" fmla="*/ 15 w 65"/>
                    <a:gd name="T5" fmla="*/ 29 h 29"/>
                    <a:gd name="T6" fmla="*/ 51 w 65"/>
                    <a:gd name="T7" fmla="*/ 29 h 29"/>
                    <a:gd name="T8" fmla="*/ 65 w 65"/>
                    <a:gd name="T9" fmla="*/ 29 h 29"/>
                    <a:gd name="T10" fmla="*/ 65 w 65"/>
                    <a:gd name="T11" fmla="*/ 0 h 29"/>
                    <a:gd name="T12" fmla="*/ 51 w 65"/>
                    <a:gd name="T13" fmla="*/ 0 h 29"/>
                    <a:gd name="T14" fmla="*/ 15 w 65"/>
                    <a:gd name="T15" fmla="*/ 0 h 29"/>
                    <a:gd name="T16" fmla="*/ 0 w 6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29">
                      <a:moveTo>
                        <a:pt x="0" y="0"/>
                      </a:moveTo>
                      <a:lnTo>
                        <a:pt x="0" y="29"/>
                      </a:lnTo>
                      <a:lnTo>
                        <a:pt x="15" y="29"/>
                      </a:lnTo>
                      <a:lnTo>
                        <a:pt x="51" y="29"/>
                      </a:lnTo>
                      <a:lnTo>
                        <a:pt x="65" y="29"/>
                      </a:lnTo>
                      <a:lnTo>
                        <a:pt x="65" y="0"/>
                      </a:lnTo>
                      <a:lnTo>
                        <a:pt x="51" y="0"/>
                      </a:lnTo>
                      <a:lnTo>
                        <a:pt x="15" y="0"/>
                      </a:lnTo>
                      <a:lnTo>
                        <a:pt x="0"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4" name="Freeform: Shape 151"/>
                <p:cNvSpPr>
                  <a:spLocks/>
                </p:cNvSpPr>
                <p:nvPr/>
              </p:nvSpPr>
              <p:spPr bwMode="auto">
                <a:xfrm>
                  <a:off x="4075390" y="874242"/>
                  <a:ext cx="83328" cy="35537"/>
                </a:xfrm>
                <a:custGeom>
                  <a:avLst/>
                  <a:gdLst>
                    <a:gd name="T0" fmla="*/ 0 w 68"/>
                    <a:gd name="T1" fmla="*/ 0 h 29"/>
                    <a:gd name="T2" fmla="*/ 0 w 68"/>
                    <a:gd name="T3" fmla="*/ 29 h 29"/>
                    <a:gd name="T4" fmla="*/ 14 w 68"/>
                    <a:gd name="T5" fmla="*/ 29 h 29"/>
                    <a:gd name="T6" fmla="*/ 54 w 68"/>
                    <a:gd name="T7" fmla="*/ 29 h 29"/>
                    <a:gd name="T8" fmla="*/ 68 w 68"/>
                    <a:gd name="T9" fmla="*/ 29 h 29"/>
                    <a:gd name="T10" fmla="*/ 68 w 68"/>
                    <a:gd name="T11" fmla="*/ 0 h 29"/>
                    <a:gd name="T12" fmla="*/ 54 w 68"/>
                    <a:gd name="T13" fmla="*/ 0 h 29"/>
                    <a:gd name="T14" fmla="*/ 14 w 68"/>
                    <a:gd name="T15" fmla="*/ 0 h 29"/>
                    <a:gd name="T16" fmla="*/ 0 w 6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
                      <a:moveTo>
                        <a:pt x="0" y="0"/>
                      </a:moveTo>
                      <a:lnTo>
                        <a:pt x="0" y="29"/>
                      </a:lnTo>
                      <a:lnTo>
                        <a:pt x="14" y="29"/>
                      </a:lnTo>
                      <a:lnTo>
                        <a:pt x="54" y="29"/>
                      </a:lnTo>
                      <a:lnTo>
                        <a:pt x="68" y="29"/>
                      </a:lnTo>
                      <a:lnTo>
                        <a:pt x="68" y="0"/>
                      </a:lnTo>
                      <a:lnTo>
                        <a:pt x="54" y="0"/>
                      </a:lnTo>
                      <a:lnTo>
                        <a:pt x="14" y="0"/>
                      </a:lnTo>
                      <a:lnTo>
                        <a:pt x="0"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5" name="Freeform: Shape 152"/>
                <p:cNvSpPr>
                  <a:spLocks/>
                </p:cNvSpPr>
                <p:nvPr/>
              </p:nvSpPr>
              <p:spPr bwMode="auto">
                <a:xfrm>
                  <a:off x="4185677" y="790914"/>
                  <a:ext cx="83328" cy="35537"/>
                </a:xfrm>
                <a:custGeom>
                  <a:avLst/>
                  <a:gdLst>
                    <a:gd name="T0" fmla="*/ 14 w 68"/>
                    <a:gd name="T1" fmla="*/ 0 h 29"/>
                    <a:gd name="T2" fmla="*/ 0 w 68"/>
                    <a:gd name="T3" fmla="*/ 0 h 29"/>
                    <a:gd name="T4" fmla="*/ 0 w 68"/>
                    <a:gd name="T5" fmla="*/ 29 h 29"/>
                    <a:gd name="T6" fmla="*/ 14 w 68"/>
                    <a:gd name="T7" fmla="*/ 29 h 29"/>
                    <a:gd name="T8" fmla="*/ 50 w 68"/>
                    <a:gd name="T9" fmla="*/ 29 h 29"/>
                    <a:gd name="T10" fmla="*/ 68 w 68"/>
                    <a:gd name="T11" fmla="*/ 29 h 29"/>
                    <a:gd name="T12" fmla="*/ 68 w 68"/>
                    <a:gd name="T13" fmla="*/ 0 h 29"/>
                    <a:gd name="T14" fmla="*/ 50 w 68"/>
                    <a:gd name="T15" fmla="*/ 0 h 29"/>
                    <a:gd name="T16" fmla="*/ 14 w 6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
                      <a:moveTo>
                        <a:pt x="14" y="0"/>
                      </a:moveTo>
                      <a:lnTo>
                        <a:pt x="0" y="0"/>
                      </a:lnTo>
                      <a:lnTo>
                        <a:pt x="0" y="29"/>
                      </a:lnTo>
                      <a:lnTo>
                        <a:pt x="14" y="29"/>
                      </a:lnTo>
                      <a:lnTo>
                        <a:pt x="50" y="29"/>
                      </a:lnTo>
                      <a:lnTo>
                        <a:pt x="68" y="29"/>
                      </a:lnTo>
                      <a:lnTo>
                        <a:pt x="68" y="0"/>
                      </a:lnTo>
                      <a:lnTo>
                        <a:pt x="50" y="0"/>
                      </a:lnTo>
                      <a:lnTo>
                        <a:pt x="14"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6" name="Freeform: Shape 153"/>
                <p:cNvSpPr>
                  <a:spLocks/>
                </p:cNvSpPr>
                <p:nvPr/>
              </p:nvSpPr>
              <p:spPr bwMode="auto">
                <a:xfrm>
                  <a:off x="4335177" y="623032"/>
                  <a:ext cx="442374" cy="344341"/>
                </a:xfrm>
                <a:custGeom>
                  <a:avLst/>
                  <a:gdLst>
                    <a:gd name="T0" fmla="*/ 89 w 100"/>
                    <a:gd name="T1" fmla="*/ 17 h 78"/>
                    <a:gd name="T2" fmla="*/ 81 w 100"/>
                    <a:gd name="T3" fmla="*/ 18 h 78"/>
                    <a:gd name="T4" fmla="*/ 81 w 100"/>
                    <a:gd name="T5" fmla="*/ 22 h 78"/>
                    <a:gd name="T6" fmla="*/ 91 w 100"/>
                    <a:gd name="T7" fmla="*/ 44 h 78"/>
                    <a:gd name="T8" fmla="*/ 91 w 100"/>
                    <a:gd name="T9" fmla="*/ 55 h 78"/>
                    <a:gd name="T10" fmla="*/ 81 w 100"/>
                    <a:gd name="T11" fmla="*/ 78 h 78"/>
                    <a:gd name="T12" fmla="*/ 100 w 100"/>
                    <a:gd name="T13" fmla="*/ 74 h 78"/>
                    <a:gd name="T14" fmla="*/ 100 w 100"/>
                    <a:gd name="T15" fmla="*/ 28 h 78"/>
                    <a:gd name="T16" fmla="*/ 80 w 100"/>
                    <a:gd name="T17" fmla="*/ 0 h 78"/>
                    <a:gd name="T18" fmla="*/ 50 w 100"/>
                    <a:gd name="T19" fmla="*/ 6 h 78"/>
                    <a:gd name="T20" fmla="*/ 81 w 100"/>
                    <a:gd name="T21" fmla="*/ 18 h 78"/>
                    <a:gd name="T22" fmla="*/ 50 w 100"/>
                    <a:gd name="T23" fmla="*/ 63 h 78"/>
                    <a:gd name="T24" fmla="*/ 76 w 100"/>
                    <a:gd name="T25" fmla="*/ 74 h 78"/>
                    <a:gd name="T26" fmla="*/ 81 w 100"/>
                    <a:gd name="T27" fmla="*/ 78 h 78"/>
                    <a:gd name="T28" fmla="*/ 71 w 100"/>
                    <a:gd name="T29" fmla="*/ 55 h 78"/>
                    <a:gd name="T30" fmla="*/ 81 w 100"/>
                    <a:gd name="T31" fmla="*/ 44 h 78"/>
                    <a:gd name="T32" fmla="*/ 50 w 100"/>
                    <a:gd name="T33" fmla="*/ 22 h 78"/>
                    <a:gd name="T34" fmla="*/ 50 w 100"/>
                    <a:gd name="T35" fmla="*/ 0 h 78"/>
                    <a:gd name="T36" fmla="*/ 19 w 100"/>
                    <a:gd name="T37" fmla="*/ 1 h 78"/>
                    <a:gd name="T38" fmla="*/ 25 w 100"/>
                    <a:gd name="T39" fmla="*/ 6 h 78"/>
                    <a:gd name="T40" fmla="*/ 50 w 100"/>
                    <a:gd name="T41" fmla="*/ 6 h 78"/>
                    <a:gd name="T42" fmla="*/ 19 w 100"/>
                    <a:gd name="T43" fmla="*/ 78 h 78"/>
                    <a:gd name="T44" fmla="*/ 24 w 100"/>
                    <a:gd name="T45" fmla="*/ 74 h 78"/>
                    <a:gd name="T46" fmla="*/ 50 w 100"/>
                    <a:gd name="T47" fmla="*/ 63 h 78"/>
                    <a:gd name="T48" fmla="*/ 19 w 100"/>
                    <a:gd name="T49" fmla="*/ 22 h 78"/>
                    <a:gd name="T50" fmla="*/ 29 w 100"/>
                    <a:gd name="T51" fmla="*/ 44 h 78"/>
                    <a:gd name="T52" fmla="*/ 29 w 100"/>
                    <a:gd name="T53" fmla="*/ 55 h 78"/>
                    <a:gd name="T54" fmla="*/ 19 w 100"/>
                    <a:gd name="T55" fmla="*/ 78 h 78"/>
                    <a:gd name="T56" fmla="*/ 10 w 100"/>
                    <a:gd name="T57" fmla="*/ 17 h 78"/>
                    <a:gd name="T58" fmla="*/ 0 w 100"/>
                    <a:gd name="T59" fmla="*/ 60 h 78"/>
                    <a:gd name="T60" fmla="*/ 0 w 100"/>
                    <a:gd name="T61" fmla="*/ 74 h 78"/>
                    <a:gd name="T62" fmla="*/ 19 w 100"/>
                    <a:gd name="T63" fmla="*/ 78 h 78"/>
                    <a:gd name="T64" fmla="*/ 9 w 100"/>
                    <a:gd name="T65" fmla="*/ 55 h 78"/>
                    <a:gd name="T66" fmla="*/ 19 w 100"/>
                    <a:gd name="T67" fmla="*/ 44 h 78"/>
                    <a:gd name="T68" fmla="*/ 17 w 100"/>
                    <a:gd name="T69" fmla="*/ 22 h 78"/>
                    <a:gd name="T70" fmla="*/ 19 w 100"/>
                    <a:gd name="T71"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78">
                      <a:moveTo>
                        <a:pt x="100" y="28"/>
                      </a:moveTo>
                      <a:cubicBezTo>
                        <a:pt x="89" y="17"/>
                        <a:pt x="89" y="17"/>
                        <a:pt x="89" y="17"/>
                      </a:cubicBezTo>
                      <a:cubicBezTo>
                        <a:pt x="81" y="1"/>
                        <a:pt x="81" y="1"/>
                        <a:pt x="81" y="1"/>
                      </a:cubicBezTo>
                      <a:cubicBezTo>
                        <a:pt x="81" y="18"/>
                        <a:pt x="81" y="18"/>
                        <a:pt x="81" y="18"/>
                      </a:cubicBezTo>
                      <a:cubicBezTo>
                        <a:pt x="83" y="22"/>
                        <a:pt x="83" y="22"/>
                        <a:pt x="83" y="22"/>
                      </a:cubicBezTo>
                      <a:cubicBezTo>
                        <a:pt x="81" y="22"/>
                        <a:pt x="81" y="22"/>
                        <a:pt x="81" y="22"/>
                      </a:cubicBezTo>
                      <a:cubicBezTo>
                        <a:pt x="81" y="44"/>
                        <a:pt x="81" y="44"/>
                        <a:pt x="81" y="44"/>
                      </a:cubicBezTo>
                      <a:cubicBezTo>
                        <a:pt x="91" y="44"/>
                        <a:pt x="91" y="44"/>
                        <a:pt x="91" y="44"/>
                      </a:cubicBezTo>
                      <a:cubicBezTo>
                        <a:pt x="91" y="55"/>
                        <a:pt x="91" y="55"/>
                        <a:pt x="91" y="55"/>
                      </a:cubicBezTo>
                      <a:cubicBezTo>
                        <a:pt x="91" y="55"/>
                        <a:pt x="91" y="55"/>
                        <a:pt x="91" y="55"/>
                      </a:cubicBezTo>
                      <a:cubicBezTo>
                        <a:pt x="81" y="55"/>
                        <a:pt x="81" y="55"/>
                        <a:pt x="81" y="55"/>
                      </a:cubicBezTo>
                      <a:cubicBezTo>
                        <a:pt x="81" y="78"/>
                        <a:pt x="81" y="78"/>
                        <a:pt x="81" y="78"/>
                      </a:cubicBezTo>
                      <a:cubicBezTo>
                        <a:pt x="95" y="78"/>
                        <a:pt x="95" y="78"/>
                        <a:pt x="95" y="78"/>
                      </a:cubicBezTo>
                      <a:cubicBezTo>
                        <a:pt x="97" y="78"/>
                        <a:pt x="100" y="76"/>
                        <a:pt x="100" y="74"/>
                      </a:cubicBezTo>
                      <a:cubicBezTo>
                        <a:pt x="100" y="63"/>
                        <a:pt x="100" y="63"/>
                        <a:pt x="100" y="63"/>
                      </a:cubicBezTo>
                      <a:lnTo>
                        <a:pt x="100" y="28"/>
                      </a:lnTo>
                      <a:close/>
                      <a:moveTo>
                        <a:pt x="81" y="1"/>
                      </a:moveTo>
                      <a:cubicBezTo>
                        <a:pt x="80" y="0"/>
                        <a:pt x="80" y="0"/>
                        <a:pt x="80" y="0"/>
                      </a:cubicBezTo>
                      <a:cubicBezTo>
                        <a:pt x="50" y="0"/>
                        <a:pt x="50" y="0"/>
                        <a:pt x="50" y="0"/>
                      </a:cubicBezTo>
                      <a:cubicBezTo>
                        <a:pt x="50" y="6"/>
                        <a:pt x="50" y="6"/>
                        <a:pt x="50" y="6"/>
                      </a:cubicBezTo>
                      <a:cubicBezTo>
                        <a:pt x="75" y="6"/>
                        <a:pt x="75" y="6"/>
                        <a:pt x="75" y="6"/>
                      </a:cubicBezTo>
                      <a:cubicBezTo>
                        <a:pt x="81" y="18"/>
                        <a:pt x="81" y="18"/>
                        <a:pt x="81" y="18"/>
                      </a:cubicBezTo>
                      <a:cubicBezTo>
                        <a:pt x="81" y="1"/>
                        <a:pt x="81" y="1"/>
                        <a:pt x="81" y="1"/>
                      </a:cubicBezTo>
                      <a:close/>
                      <a:moveTo>
                        <a:pt x="50" y="63"/>
                      </a:moveTo>
                      <a:cubicBezTo>
                        <a:pt x="76" y="63"/>
                        <a:pt x="76" y="63"/>
                        <a:pt x="76" y="63"/>
                      </a:cubicBezTo>
                      <a:cubicBezTo>
                        <a:pt x="76" y="74"/>
                        <a:pt x="76" y="74"/>
                        <a:pt x="76" y="74"/>
                      </a:cubicBezTo>
                      <a:cubicBezTo>
                        <a:pt x="76" y="76"/>
                        <a:pt x="78" y="78"/>
                        <a:pt x="80" y="78"/>
                      </a:cubicBezTo>
                      <a:cubicBezTo>
                        <a:pt x="81" y="78"/>
                        <a:pt x="81" y="78"/>
                        <a:pt x="81" y="78"/>
                      </a:cubicBezTo>
                      <a:cubicBezTo>
                        <a:pt x="81" y="55"/>
                        <a:pt x="81" y="55"/>
                        <a:pt x="81" y="55"/>
                      </a:cubicBezTo>
                      <a:cubicBezTo>
                        <a:pt x="71" y="55"/>
                        <a:pt x="71" y="55"/>
                        <a:pt x="71" y="55"/>
                      </a:cubicBezTo>
                      <a:cubicBezTo>
                        <a:pt x="71" y="44"/>
                        <a:pt x="71" y="44"/>
                        <a:pt x="71" y="44"/>
                      </a:cubicBezTo>
                      <a:cubicBezTo>
                        <a:pt x="81" y="44"/>
                        <a:pt x="81" y="44"/>
                        <a:pt x="81" y="44"/>
                      </a:cubicBezTo>
                      <a:cubicBezTo>
                        <a:pt x="81" y="22"/>
                        <a:pt x="81" y="22"/>
                        <a:pt x="81" y="22"/>
                      </a:cubicBezTo>
                      <a:cubicBezTo>
                        <a:pt x="50" y="22"/>
                        <a:pt x="50" y="22"/>
                        <a:pt x="50" y="22"/>
                      </a:cubicBezTo>
                      <a:lnTo>
                        <a:pt x="50" y="63"/>
                      </a:lnTo>
                      <a:close/>
                      <a:moveTo>
                        <a:pt x="50" y="0"/>
                      </a:moveTo>
                      <a:cubicBezTo>
                        <a:pt x="20" y="0"/>
                        <a:pt x="20" y="0"/>
                        <a:pt x="20" y="0"/>
                      </a:cubicBezTo>
                      <a:cubicBezTo>
                        <a:pt x="19" y="1"/>
                        <a:pt x="19" y="1"/>
                        <a:pt x="19" y="1"/>
                      </a:cubicBezTo>
                      <a:cubicBezTo>
                        <a:pt x="19" y="18"/>
                        <a:pt x="19" y="18"/>
                        <a:pt x="19" y="18"/>
                      </a:cubicBezTo>
                      <a:cubicBezTo>
                        <a:pt x="25" y="6"/>
                        <a:pt x="25" y="6"/>
                        <a:pt x="25" y="6"/>
                      </a:cubicBezTo>
                      <a:cubicBezTo>
                        <a:pt x="25" y="6"/>
                        <a:pt x="25" y="6"/>
                        <a:pt x="25" y="6"/>
                      </a:cubicBezTo>
                      <a:cubicBezTo>
                        <a:pt x="50" y="6"/>
                        <a:pt x="50" y="6"/>
                        <a:pt x="50" y="6"/>
                      </a:cubicBezTo>
                      <a:cubicBezTo>
                        <a:pt x="50" y="0"/>
                        <a:pt x="50" y="0"/>
                        <a:pt x="50" y="0"/>
                      </a:cubicBezTo>
                      <a:close/>
                      <a:moveTo>
                        <a:pt x="19" y="78"/>
                      </a:moveTo>
                      <a:cubicBezTo>
                        <a:pt x="19" y="78"/>
                        <a:pt x="19" y="78"/>
                        <a:pt x="19" y="78"/>
                      </a:cubicBezTo>
                      <a:cubicBezTo>
                        <a:pt x="22" y="78"/>
                        <a:pt x="24" y="76"/>
                        <a:pt x="24" y="74"/>
                      </a:cubicBezTo>
                      <a:cubicBezTo>
                        <a:pt x="24" y="63"/>
                        <a:pt x="24" y="63"/>
                        <a:pt x="24" y="63"/>
                      </a:cubicBezTo>
                      <a:cubicBezTo>
                        <a:pt x="50" y="63"/>
                        <a:pt x="50" y="63"/>
                        <a:pt x="50" y="63"/>
                      </a:cubicBezTo>
                      <a:cubicBezTo>
                        <a:pt x="50" y="22"/>
                        <a:pt x="50" y="22"/>
                        <a:pt x="50" y="22"/>
                      </a:cubicBezTo>
                      <a:cubicBezTo>
                        <a:pt x="19" y="22"/>
                        <a:pt x="19" y="22"/>
                        <a:pt x="19" y="22"/>
                      </a:cubicBezTo>
                      <a:cubicBezTo>
                        <a:pt x="19" y="44"/>
                        <a:pt x="19" y="44"/>
                        <a:pt x="19" y="44"/>
                      </a:cubicBezTo>
                      <a:cubicBezTo>
                        <a:pt x="29" y="44"/>
                        <a:pt x="29" y="44"/>
                        <a:pt x="29" y="44"/>
                      </a:cubicBezTo>
                      <a:cubicBezTo>
                        <a:pt x="29" y="55"/>
                        <a:pt x="29" y="55"/>
                        <a:pt x="29" y="55"/>
                      </a:cubicBezTo>
                      <a:cubicBezTo>
                        <a:pt x="29" y="55"/>
                        <a:pt x="29" y="55"/>
                        <a:pt x="29" y="55"/>
                      </a:cubicBezTo>
                      <a:cubicBezTo>
                        <a:pt x="19" y="55"/>
                        <a:pt x="19" y="55"/>
                        <a:pt x="19" y="55"/>
                      </a:cubicBezTo>
                      <a:lnTo>
                        <a:pt x="19" y="78"/>
                      </a:lnTo>
                      <a:close/>
                      <a:moveTo>
                        <a:pt x="19" y="1"/>
                      </a:moveTo>
                      <a:cubicBezTo>
                        <a:pt x="10" y="17"/>
                        <a:pt x="10" y="17"/>
                        <a:pt x="10" y="17"/>
                      </a:cubicBezTo>
                      <a:cubicBezTo>
                        <a:pt x="0" y="28"/>
                        <a:pt x="0" y="28"/>
                        <a:pt x="0" y="28"/>
                      </a:cubicBezTo>
                      <a:cubicBezTo>
                        <a:pt x="0" y="60"/>
                        <a:pt x="0" y="60"/>
                        <a:pt x="0" y="60"/>
                      </a:cubicBezTo>
                      <a:cubicBezTo>
                        <a:pt x="0" y="63"/>
                        <a:pt x="0" y="63"/>
                        <a:pt x="0" y="63"/>
                      </a:cubicBezTo>
                      <a:cubicBezTo>
                        <a:pt x="0" y="74"/>
                        <a:pt x="0" y="74"/>
                        <a:pt x="0" y="74"/>
                      </a:cubicBezTo>
                      <a:cubicBezTo>
                        <a:pt x="0" y="76"/>
                        <a:pt x="2" y="78"/>
                        <a:pt x="5" y="78"/>
                      </a:cubicBezTo>
                      <a:cubicBezTo>
                        <a:pt x="19" y="78"/>
                        <a:pt x="19" y="78"/>
                        <a:pt x="19" y="78"/>
                      </a:cubicBezTo>
                      <a:cubicBezTo>
                        <a:pt x="19" y="55"/>
                        <a:pt x="19" y="55"/>
                        <a:pt x="19" y="55"/>
                      </a:cubicBezTo>
                      <a:cubicBezTo>
                        <a:pt x="9" y="55"/>
                        <a:pt x="9" y="55"/>
                        <a:pt x="9" y="55"/>
                      </a:cubicBezTo>
                      <a:cubicBezTo>
                        <a:pt x="9" y="44"/>
                        <a:pt x="9" y="44"/>
                        <a:pt x="9" y="44"/>
                      </a:cubicBezTo>
                      <a:cubicBezTo>
                        <a:pt x="19" y="44"/>
                        <a:pt x="19" y="44"/>
                        <a:pt x="19" y="44"/>
                      </a:cubicBezTo>
                      <a:cubicBezTo>
                        <a:pt x="19" y="22"/>
                        <a:pt x="19" y="22"/>
                        <a:pt x="19" y="22"/>
                      </a:cubicBezTo>
                      <a:cubicBezTo>
                        <a:pt x="17" y="22"/>
                        <a:pt x="17" y="22"/>
                        <a:pt x="17" y="22"/>
                      </a:cubicBezTo>
                      <a:cubicBezTo>
                        <a:pt x="19" y="18"/>
                        <a:pt x="19" y="18"/>
                        <a:pt x="19" y="18"/>
                      </a:cubicBezTo>
                      <a:lnTo>
                        <a:pt x="19" y="1"/>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7" name="Freeform: Shape 154"/>
                <p:cNvSpPr>
                  <a:spLocks/>
                </p:cNvSpPr>
                <p:nvPr/>
              </p:nvSpPr>
              <p:spPr bwMode="auto">
                <a:xfrm>
                  <a:off x="2913699" y="3453735"/>
                  <a:ext cx="374976" cy="379878"/>
                </a:xfrm>
                <a:custGeom>
                  <a:avLst/>
                  <a:gdLst>
                    <a:gd name="T0" fmla="*/ 64 w 85"/>
                    <a:gd name="T1" fmla="*/ 80 h 86"/>
                    <a:gd name="T2" fmla="*/ 79 w 85"/>
                    <a:gd name="T3" fmla="*/ 64 h 86"/>
                    <a:gd name="T4" fmla="*/ 84 w 85"/>
                    <a:gd name="T5" fmla="*/ 52 h 86"/>
                    <a:gd name="T6" fmla="*/ 84 w 85"/>
                    <a:gd name="T7" fmla="*/ 34 h 86"/>
                    <a:gd name="T8" fmla="*/ 79 w 85"/>
                    <a:gd name="T9" fmla="*/ 22 h 86"/>
                    <a:gd name="T10" fmla="*/ 64 w 85"/>
                    <a:gd name="T11" fmla="*/ 6 h 86"/>
                    <a:gd name="T12" fmla="*/ 58 w 85"/>
                    <a:gd name="T13" fmla="*/ 3 h 86"/>
                    <a:gd name="T14" fmla="*/ 45 w 85"/>
                    <a:gd name="T15" fmla="*/ 0 h 86"/>
                    <a:gd name="T16" fmla="*/ 47 w 85"/>
                    <a:gd name="T17" fmla="*/ 5 h 86"/>
                    <a:gd name="T18" fmla="*/ 53 w 85"/>
                    <a:gd name="T19" fmla="*/ 5 h 86"/>
                    <a:gd name="T20" fmla="*/ 57 w 85"/>
                    <a:gd name="T21" fmla="*/ 6 h 86"/>
                    <a:gd name="T22" fmla="*/ 56 w 85"/>
                    <a:gd name="T23" fmla="*/ 7 h 86"/>
                    <a:gd name="T24" fmla="*/ 49 w 85"/>
                    <a:gd name="T25" fmla="*/ 9 h 86"/>
                    <a:gd name="T26" fmla="*/ 50 w 85"/>
                    <a:gd name="T27" fmla="*/ 14 h 86"/>
                    <a:gd name="T28" fmla="*/ 54 w 85"/>
                    <a:gd name="T29" fmla="*/ 17 h 86"/>
                    <a:gd name="T30" fmla="*/ 60 w 85"/>
                    <a:gd name="T31" fmla="*/ 9 h 86"/>
                    <a:gd name="T32" fmla="*/ 65 w 85"/>
                    <a:gd name="T33" fmla="*/ 10 h 86"/>
                    <a:gd name="T34" fmla="*/ 68 w 85"/>
                    <a:gd name="T35" fmla="*/ 12 h 86"/>
                    <a:gd name="T36" fmla="*/ 70 w 85"/>
                    <a:gd name="T37" fmla="*/ 18 h 86"/>
                    <a:gd name="T38" fmla="*/ 69 w 85"/>
                    <a:gd name="T39" fmla="*/ 21 h 86"/>
                    <a:gd name="T40" fmla="*/ 67 w 85"/>
                    <a:gd name="T41" fmla="*/ 19 h 86"/>
                    <a:gd name="T42" fmla="*/ 61 w 85"/>
                    <a:gd name="T43" fmla="*/ 19 h 86"/>
                    <a:gd name="T44" fmla="*/ 65 w 85"/>
                    <a:gd name="T45" fmla="*/ 21 h 86"/>
                    <a:gd name="T46" fmla="*/ 56 w 85"/>
                    <a:gd name="T47" fmla="*/ 25 h 86"/>
                    <a:gd name="T48" fmla="*/ 52 w 85"/>
                    <a:gd name="T49" fmla="*/ 28 h 86"/>
                    <a:gd name="T50" fmla="*/ 46 w 85"/>
                    <a:gd name="T51" fmla="*/ 33 h 86"/>
                    <a:gd name="T52" fmla="*/ 49 w 85"/>
                    <a:gd name="T53" fmla="*/ 51 h 86"/>
                    <a:gd name="T54" fmla="*/ 54 w 85"/>
                    <a:gd name="T55" fmla="*/ 52 h 86"/>
                    <a:gd name="T56" fmla="*/ 59 w 85"/>
                    <a:gd name="T57" fmla="*/ 54 h 86"/>
                    <a:gd name="T58" fmla="*/ 66 w 85"/>
                    <a:gd name="T59" fmla="*/ 58 h 86"/>
                    <a:gd name="T60" fmla="*/ 71 w 85"/>
                    <a:gd name="T61" fmla="*/ 62 h 86"/>
                    <a:gd name="T62" fmla="*/ 77 w 85"/>
                    <a:gd name="T63" fmla="*/ 64 h 86"/>
                    <a:gd name="T64" fmla="*/ 49 w 85"/>
                    <a:gd name="T65" fmla="*/ 75 h 86"/>
                    <a:gd name="T66" fmla="*/ 0 w 85"/>
                    <a:gd name="T67" fmla="*/ 36 h 86"/>
                    <a:gd name="T68" fmla="*/ 1 w 85"/>
                    <a:gd name="T69" fmla="*/ 54 h 86"/>
                    <a:gd name="T70" fmla="*/ 9 w 85"/>
                    <a:gd name="T71" fmla="*/ 69 h 86"/>
                    <a:gd name="T72" fmla="*/ 27 w 85"/>
                    <a:gd name="T73" fmla="*/ 83 h 86"/>
                    <a:gd name="T74" fmla="*/ 43 w 85"/>
                    <a:gd name="T75" fmla="*/ 68 h 86"/>
                    <a:gd name="T76" fmla="*/ 42 w 85"/>
                    <a:gd name="T77" fmla="*/ 61 h 86"/>
                    <a:gd name="T78" fmla="*/ 44 w 85"/>
                    <a:gd name="T79" fmla="*/ 55 h 86"/>
                    <a:gd name="T80" fmla="*/ 39 w 85"/>
                    <a:gd name="T81" fmla="*/ 53 h 86"/>
                    <a:gd name="T82" fmla="*/ 33 w 85"/>
                    <a:gd name="T83" fmla="*/ 49 h 86"/>
                    <a:gd name="T84" fmla="*/ 24 w 85"/>
                    <a:gd name="T85" fmla="*/ 46 h 86"/>
                    <a:gd name="T86" fmla="*/ 21 w 85"/>
                    <a:gd name="T87" fmla="*/ 38 h 86"/>
                    <a:gd name="T88" fmla="*/ 18 w 85"/>
                    <a:gd name="T89" fmla="*/ 37 h 86"/>
                    <a:gd name="T90" fmla="*/ 18 w 85"/>
                    <a:gd name="T91" fmla="*/ 39 h 86"/>
                    <a:gd name="T92" fmla="*/ 15 w 85"/>
                    <a:gd name="T93" fmla="*/ 32 h 86"/>
                    <a:gd name="T94" fmla="*/ 15 w 85"/>
                    <a:gd name="T95" fmla="*/ 25 h 86"/>
                    <a:gd name="T96" fmla="*/ 19 w 85"/>
                    <a:gd name="T97" fmla="*/ 17 h 86"/>
                    <a:gd name="T98" fmla="*/ 18 w 85"/>
                    <a:gd name="T99" fmla="*/ 12 h 86"/>
                    <a:gd name="T100" fmla="*/ 38 w 85"/>
                    <a:gd name="T101" fmla="*/ 3 h 86"/>
                    <a:gd name="T102" fmla="*/ 45 w 85"/>
                    <a:gd name="T103" fmla="*/ 0 h 86"/>
                    <a:gd name="T104" fmla="*/ 26 w 85"/>
                    <a:gd name="T105" fmla="*/ 3 h 86"/>
                    <a:gd name="T106" fmla="*/ 12 w 85"/>
                    <a:gd name="T107" fmla="*/ 13 h 86"/>
                    <a:gd name="T108" fmla="*/ 3 w 85"/>
                    <a:gd name="T109" fmla="*/ 27 h 86"/>
                    <a:gd name="T110" fmla="*/ 45 w 85"/>
                    <a:gd name="T111" fmla="*/ 54 h 86"/>
                    <a:gd name="T112" fmla="*/ 39 w 85"/>
                    <a:gd name="T113" fmla="*/ 47 h 86"/>
                    <a:gd name="T114" fmla="*/ 38 w 85"/>
                    <a:gd name="T115" fmla="*/ 44 h 86"/>
                    <a:gd name="T116" fmla="*/ 30 w 85"/>
                    <a:gd name="T117" fmla="*/ 45 h 86"/>
                    <a:gd name="T118" fmla="*/ 34 w 85"/>
                    <a:gd name="T119" fmla="*/ 36 h 86"/>
                    <a:gd name="T120" fmla="*/ 42 w 85"/>
                    <a:gd name="T121" fmla="*/ 36 h 86"/>
                    <a:gd name="T122" fmla="*/ 44 w 85"/>
                    <a:gd name="T123"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6">
                      <a:moveTo>
                        <a:pt x="45" y="85"/>
                      </a:moveTo>
                      <a:cubicBezTo>
                        <a:pt x="48" y="85"/>
                        <a:pt x="50" y="85"/>
                        <a:pt x="52" y="84"/>
                      </a:cubicBezTo>
                      <a:cubicBezTo>
                        <a:pt x="53" y="84"/>
                        <a:pt x="55" y="84"/>
                        <a:pt x="56" y="83"/>
                      </a:cubicBezTo>
                      <a:cubicBezTo>
                        <a:pt x="57" y="83"/>
                        <a:pt x="57" y="83"/>
                        <a:pt x="58" y="83"/>
                      </a:cubicBezTo>
                      <a:cubicBezTo>
                        <a:pt x="59" y="82"/>
                        <a:pt x="61" y="82"/>
                        <a:pt x="62" y="81"/>
                      </a:cubicBezTo>
                      <a:cubicBezTo>
                        <a:pt x="63" y="81"/>
                        <a:pt x="63" y="80"/>
                        <a:pt x="64" y="80"/>
                      </a:cubicBezTo>
                      <a:cubicBezTo>
                        <a:pt x="66" y="78"/>
                        <a:pt x="69" y="77"/>
                        <a:pt x="71" y="74"/>
                      </a:cubicBezTo>
                      <a:cubicBezTo>
                        <a:pt x="72" y="74"/>
                        <a:pt x="72" y="74"/>
                        <a:pt x="73" y="73"/>
                      </a:cubicBezTo>
                      <a:cubicBezTo>
                        <a:pt x="73" y="73"/>
                        <a:pt x="74" y="72"/>
                        <a:pt x="74" y="72"/>
                      </a:cubicBezTo>
                      <a:cubicBezTo>
                        <a:pt x="75" y="71"/>
                        <a:pt x="75" y="70"/>
                        <a:pt x="76" y="69"/>
                      </a:cubicBezTo>
                      <a:cubicBezTo>
                        <a:pt x="77" y="68"/>
                        <a:pt x="78" y="67"/>
                        <a:pt x="79" y="65"/>
                      </a:cubicBezTo>
                      <a:cubicBezTo>
                        <a:pt x="79" y="65"/>
                        <a:pt x="79" y="65"/>
                        <a:pt x="79" y="64"/>
                      </a:cubicBezTo>
                      <a:cubicBezTo>
                        <a:pt x="80" y="64"/>
                        <a:pt x="80" y="63"/>
                        <a:pt x="80" y="62"/>
                      </a:cubicBezTo>
                      <a:cubicBezTo>
                        <a:pt x="81" y="62"/>
                        <a:pt x="81" y="62"/>
                        <a:pt x="81" y="61"/>
                      </a:cubicBezTo>
                      <a:cubicBezTo>
                        <a:pt x="81" y="61"/>
                        <a:pt x="82" y="60"/>
                        <a:pt x="82" y="60"/>
                      </a:cubicBezTo>
                      <a:cubicBezTo>
                        <a:pt x="82" y="59"/>
                        <a:pt x="82" y="58"/>
                        <a:pt x="83" y="58"/>
                      </a:cubicBezTo>
                      <a:cubicBezTo>
                        <a:pt x="83" y="56"/>
                        <a:pt x="83" y="55"/>
                        <a:pt x="84" y="54"/>
                      </a:cubicBezTo>
                      <a:cubicBezTo>
                        <a:pt x="84" y="53"/>
                        <a:pt x="84" y="52"/>
                        <a:pt x="84" y="52"/>
                      </a:cubicBezTo>
                      <a:cubicBezTo>
                        <a:pt x="84" y="51"/>
                        <a:pt x="85" y="50"/>
                        <a:pt x="85" y="49"/>
                      </a:cubicBezTo>
                      <a:cubicBezTo>
                        <a:pt x="85" y="49"/>
                        <a:pt x="85" y="48"/>
                        <a:pt x="85" y="47"/>
                      </a:cubicBezTo>
                      <a:cubicBezTo>
                        <a:pt x="85" y="46"/>
                        <a:pt x="85" y="44"/>
                        <a:pt x="85" y="43"/>
                      </a:cubicBezTo>
                      <a:cubicBezTo>
                        <a:pt x="85" y="41"/>
                        <a:pt x="85" y="40"/>
                        <a:pt x="85" y="39"/>
                      </a:cubicBezTo>
                      <a:cubicBezTo>
                        <a:pt x="85" y="38"/>
                        <a:pt x="85" y="37"/>
                        <a:pt x="85" y="36"/>
                      </a:cubicBezTo>
                      <a:cubicBezTo>
                        <a:pt x="85" y="36"/>
                        <a:pt x="84" y="35"/>
                        <a:pt x="84" y="34"/>
                      </a:cubicBezTo>
                      <a:cubicBezTo>
                        <a:pt x="84" y="34"/>
                        <a:pt x="84" y="33"/>
                        <a:pt x="84" y="32"/>
                      </a:cubicBezTo>
                      <a:cubicBezTo>
                        <a:pt x="83" y="31"/>
                        <a:pt x="83" y="30"/>
                        <a:pt x="83" y="28"/>
                      </a:cubicBezTo>
                      <a:cubicBezTo>
                        <a:pt x="82" y="28"/>
                        <a:pt x="82" y="28"/>
                        <a:pt x="82" y="27"/>
                      </a:cubicBezTo>
                      <a:cubicBezTo>
                        <a:pt x="82" y="26"/>
                        <a:pt x="81" y="25"/>
                        <a:pt x="81" y="24"/>
                      </a:cubicBezTo>
                      <a:cubicBezTo>
                        <a:pt x="81" y="24"/>
                        <a:pt x="81" y="24"/>
                        <a:pt x="80" y="23"/>
                      </a:cubicBezTo>
                      <a:cubicBezTo>
                        <a:pt x="80" y="23"/>
                        <a:pt x="80" y="22"/>
                        <a:pt x="79" y="22"/>
                      </a:cubicBezTo>
                      <a:cubicBezTo>
                        <a:pt x="78" y="20"/>
                        <a:pt x="77" y="18"/>
                        <a:pt x="76" y="17"/>
                      </a:cubicBezTo>
                      <a:cubicBezTo>
                        <a:pt x="75" y="16"/>
                        <a:pt x="75" y="15"/>
                        <a:pt x="74" y="14"/>
                      </a:cubicBezTo>
                      <a:cubicBezTo>
                        <a:pt x="74" y="14"/>
                        <a:pt x="73" y="13"/>
                        <a:pt x="73" y="13"/>
                      </a:cubicBezTo>
                      <a:cubicBezTo>
                        <a:pt x="72" y="12"/>
                        <a:pt x="72" y="12"/>
                        <a:pt x="71" y="11"/>
                      </a:cubicBezTo>
                      <a:cubicBezTo>
                        <a:pt x="70" y="10"/>
                        <a:pt x="69" y="10"/>
                        <a:pt x="68" y="9"/>
                      </a:cubicBezTo>
                      <a:cubicBezTo>
                        <a:pt x="67" y="8"/>
                        <a:pt x="65" y="7"/>
                        <a:pt x="64" y="6"/>
                      </a:cubicBezTo>
                      <a:cubicBezTo>
                        <a:pt x="63" y="6"/>
                        <a:pt x="63" y="5"/>
                        <a:pt x="62" y="5"/>
                      </a:cubicBezTo>
                      <a:cubicBezTo>
                        <a:pt x="62" y="5"/>
                        <a:pt x="61" y="5"/>
                        <a:pt x="61" y="5"/>
                      </a:cubicBezTo>
                      <a:cubicBezTo>
                        <a:pt x="61" y="4"/>
                        <a:pt x="60" y="4"/>
                        <a:pt x="60" y="4"/>
                      </a:cubicBezTo>
                      <a:cubicBezTo>
                        <a:pt x="60" y="4"/>
                        <a:pt x="60" y="4"/>
                        <a:pt x="60" y="4"/>
                      </a:cubicBezTo>
                      <a:cubicBezTo>
                        <a:pt x="59" y="4"/>
                        <a:pt x="59" y="3"/>
                        <a:pt x="58" y="3"/>
                      </a:cubicBezTo>
                      <a:cubicBezTo>
                        <a:pt x="58" y="3"/>
                        <a:pt x="58" y="3"/>
                        <a:pt x="58" y="3"/>
                      </a:cubicBezTo>
                      <a:cubicBezTo>
                        <a:pt x="58" y="3"/>
                        <a:pt x="57" y="3"/>
                        <a:pt x="56" y="3"/>
                      </a:cubicBezTo>
                      <a:cubicBezTo>
                        <a:pt x="56" y="3"/>
                        <a:pt x="56" y="3"/>
                        <a:pt x="56" y="3"/>
                      </a:cubicBezTo>
                      <a:cubicBezTo>
                        <a:pt x="55" y="2"/>
                        <a:pt x="54" y="2"/>
                        <a:pt x="52" y="1"/>
                      </a:cubicBezTo>
                      <a:cubicBezTo>
                        <a:pt x="52" y="1"/>
                        <a:pt x="51" y="1"/>
                        <a:pt x="51" y="1"/>
                      </a:cubicBezTo>
                      <a:cubicBezTo>
                        <a:pt x="51" y="1"/>
                        <a:pt x="50" y="1"/>
                        <a:pt x="50" y="1"/>
                      </a:cubicBezTo>
                      <a:cubicBezTo>
                        <a:pt x="49" y="1"/>
                        <a:pt x="47" y="0"/>
                        <a:pt x="45" y="0"/>
                      </a:cubicBezTo>
                      <a:cubicBezTo>
                        <a:pt x="45" y="3"/>
                        <a:pt x="45" y="3"/>
                        <a:pt x="45" y="3"/>
                      </a:cubicBezTo>
                      <a:cubicBezTo>
                        <a:pt x="47" y="3"/>
                        <a:pt x="49" y="3"/>
                        <a:pt x="51" y="3"/>
                      </a:cubicBezTo>
                      <a:cubicBezTo>
                        <a:pt x="50" y="4"/>
                        <a:pt x="50" y="4"/>
                        <a:pt x="50" y="4"/>
                      </a:cubicBezTo>
                      <a:cubicBezTo>
                        <a:pt x="49" y="4"/>
                        <a:pt x="49" y="4"/>
                        <a:pt x="49" y="4"/>
                      </a:cubicBezTo>
                      <a:cubicBezTo>
                        <a:pt x="48" y="4"/>
                        <a:pt x="48" y="4"/>
                        <a:pt x="47" y="4"/>
                      </a:cubicBezTo>
                      <a:cubicBezTo>
                        <a:pt x="47" y="4"/>
                        <a:pt x="47" y="4"/>
                        <a:pt x="47" y="5"/>
                      </a:cubicBezTo>
                      <a:cubicBezTo>
                        <a:pt x="48" y="5"/>
                        <a:pt x="49" y="5"/>
                        <a:pt x="49" y="5"/>
                      </a:cubicBezTo>
                      <a:cubicBezTo>
                        <a:pt x="50" y="5"/>
                        <a:pt x="51" y="5"/>
                        <a:pt x="51" y="5"/>
                      </a:cubicBezTo>
                      <a:cubicBezTo>
                        <a:pt x="51" y="4"/>
                        <a:pt x="51" y="4"/>
                        <a:pt x="51" y="4"/>
                      </a:cubicBezTo>
                      <a:cubicBezTo>
                        <a:pt x="51" y="4"/>
                        <a:pt x="52" y="4"/>
                        <a:pt x="52" y="4"/>
                      </a:cubicBezTo>
                      <a:cubicBezTo>
                        <a:pt x="52" y="4"/>
                        <a:pt x="53" y="4"/>
                        <a:pt x="53" y="4"/>
                      </a:cubicBezTo>
                      <a:cubicBezTo>
                        <a:pt x="53" y="4"/>
                        <a:pt x="53" y="4"/>
                        <a:pt x="53" y="5"/>
                      </a:cubicBezTo>
                      <a:cubicBezTo>
                        <a:pt x="53" y="5"/>
                        <a:pt x="54" y="5"/>
                        <a:pt x="54" y="4"/>
                      </a:cubicBezTo>
                      <a:cubicBezTo>
                        <a:pt x="54" y="4"/>
                        <a:pt x="54" y="4"/>
                        <a:pt x="54" y="4"/>
                      </a:cubicBezTo>
                      <a:cubicBezTo>
                        <a:pt x="55" y="4"/>
                        <a:pt x="55" y="5"/>
                        <a:pt x="56" y="5"/>
                      </a:cubicBezTo>
                      <a:cubicBezTo>
                        <a:pt x="57" y="5"/>
                        <a:pt x="58" y="6"/>
                        <a:pt x="59" y="6"/>
                      </a:cubicBezTo>
                      <a:cubicBezTo>
                        <a:pt x="59" y="6"/>
                        <a:pt x="58" y="6"/>
                        <a:pt x="58" y="6"/>
                      </a:cubicBezTo>
                      <a:cubicBezTo>
                        <a:pt x="58" y="6"/>
                        <a:pt x="58" y="6"/>
                        <a:pt x="57" y="6"/>
                      </a:cubicBezTo>
                      <a:cubicBezTo>
                        <a:pt x="57" y="6"/>
                        <a:pt x="58" y="7"/>
                        <a:pt x="58" y="7"/>
                      </a:cubicBezTo>
                      <a:cubicBezTo>
                        <a:pt x="59" y="7"/>
                        <a:pt x="59" y="7"/>
                        <a:pt x="59" y="8"/>
                      </a:cubicBezTo>
                      <a:cubicBezTo>
                        <a:pt x="59" y="9"/>
                        <a:pt x="58" y="8"/>
                        <a:pt x="58" y="8"/>
                      </a:cubicBezTo>
                      <a:cubicBezTo>
                        <a:pt x="57" y="8"/>
                        <a:pt x="56" y="9"/>
                        <a:pt x="55" y="8"/>
                      </a:cubicBezTo>
                      <a:cubicBezTo>
                        <a:pt x="56" y="7"/>
                        <a:pt x="56" y="7"/>
                        <a:pt x="56" y="7"/>
                      </a:cubicBezTo>
                      <a:cubicBezTo>
                        <a:pt x="56" y="7"/>
                        <a:pt x="56" y="7"/>
                        <a:pt x="56" y="7"/>
                      </a:cubicBezTo>
                      <a:cubicBezTo>
                        <a:pt x="56" y="7"/>
                        <a:pt x="55" y="7"/>
                        <a:pt x="55" y="7"/>
                      </a:cubicBezTo>
                      <a:cubicBezTo>
                        <a:pt x="55" y="7"/>
                        <a:pt x="55" y="8"/>
                        <a:pt x="54" y="8"/>
                      </a:cubicBezTo>
                      <a:cubicBezTo>
                        <a:pt x="54" y="8"/>
                        <a:pt x="54" y="8"/>
                        <a:pt x="53" y="8"/>
                      </a:cubicBezTo>
                      <a:cubicBezTo>
                        <a:pt x="53" y="8"/>
                        <a:pt x="52" y="8"/>
                        <a:pt x="52" y="9"/>
                      </a:cubicBezTo>
                      <a:cubicBezTo>
                        <a:pt x="52" y="9"/>
                        <a:pt x="51" y="9"/>
                        <a:pt x="51" y="9"/>
                      </a:cubicBezTo>
                      <a:cubicBezTo>
                        <a:pt x="51" y="9"/>
                        <a:pt x="50" y="9"/>
                        <a:pt x="49" y="9"/>
                      </a:cubicBezTo>
                      <a:cubicBezTo>
                        <a:pt x="49" y="10"/>
                        <a:pt x="48" y="10"/>
                        <a:pt x="48" y="10"/>
                      </a:cubicBezTo>
                      <a:cubicBezTo>
                        <a:pt x="48" y="11"/>
                        <a:pt x="47" y="11"/>
                        <a:pt x="47" y="11"/>
                      </a:cubicBezTo>
                      <a:cubicBezTo>
                        <a:pt x="47" y="12"/>
                        <a:pt x="48" y="12"/>
                        <a:pt x="48" y="12"/>
                      </a:cubicBezTo>
                      <a:cubicBezTo>
                        <a:pt x="48" y="12"/>
                        <a:pt x="47" y="13"/>
                        <a:pt x="48" y="13"/>
                      </a:cubicBezTo>
                      <a:cubicBezTo>
                        <a:pt x="48" y="13"/>
                        <a:pt x="48" y="13"/>
                        <a:pt x="48" y="13"/>
                      </a:cubicBezTo>
                      <a:cubicBezTo>
                        <a:pt x="49" y="13"/>
                        <a:pt x="50" y="14"/>
                        <a:pt x="50" y="14"/>
                      </a:cubicBezTo>
                      <a:cubicBezTo>
                        <a:pt x="51" y="14"/>
                        <a:pt x="51" y="14"/>
                        <a:pt x="52" y="14"/>
                      </a:cubicBezTo>
                      <a:cubicBezTo>
                        <a:pt x="52" y="14"/>
                        <a:pt x="53" y="14"/>
                        <a:pt x="53" y="15"/>
                      </a:cubicBezTo>
                      <a:cubicBezTo>
                        <a:pt x="53" y="15"/>
                        <a:pt x="52" y="15"/>
                        <a:pt x="52" y="16"/>
                      </a:cubicBezTo>
                      <a:cubicBezTo>
                        <a:pt x="53" y="16"/>
                        <a:pt x="52" y="16"/>
                        <a:pt x="52" y="17"/>
                      </a:cubicBezTo>
                      <a:cubicBezTo>
                        <a:pt x="52" y="17"/>
                        <a:pt x="53" y="18"/>
                        <a:pt x="53" y="18"/>
                      </a:cubicBezTo>
                      <a:cubicBezTo>
                        <a:pt x="53" y="18"/>
                        <a:pt x="54" y="17"/>
                        <a:pt x="54" y="17"/>
                      </a:cubicBezTo>
                      <a:cubicBezTo>
                        <a:pt x="54" y="16"/>
                        <a:pt x="54" y="15"/>
                        <a:pt x="55" y="15"/>
                      </a:cubicBezTo>
                      <a:cubicBezTo>
                        <a:pt x="57" y="15"/>
                        <a:pt x="59" y="14"/>
                        <a:pt x="59" y="12"/>
                      </a:cubicBezTo>
                      <a:cubicBezTo>
                        <a:pt x="59" y="12"/>
                        <a:pt x="58" y="11"/>
                        <a:pt x="59" y="11"/>
                      </a:cubicBezTo>
                      <a:cubicBezTo>
                        <a:pt x="59" y="11"/>
                        <a:pt x="59" y="10"/>
                        <a:pt x="59" y="10"/>
                      </a:cubicBezTo>
                      <a:cubicBezTo>
                        <a:pt x="59" y="10"/>
                        <a:pt x="59" y="10"/>
                        <a:pt x="60" y="10"/>
                      </a:cubicBezTo>
                      <a:cubicBezTo>
                        <a:pt x="60" y="9"/>
                        <a:pt x="60" y="9"/>
                        <a:pt x="60" y="9"/>
                      </a:cubicBezTo>
                      <a:cubicBezTo>
                        <a:pt x="60" y="9"/>
                        <a:pt x="60" y="9"/>
                        <a:pt x="60" y="9"/>
                      </a:cubicBezTo>
                      <a:cubicBezTo>
                        <a:pt x="60" y="9"/>
                        <a:pt x="61" y="9"/>
                        <a:pt x="61" y="9"/>
                      </a:cubicBezTo>
                      <a:cubicBezTo>
                        <a:pt x="61" y="9"/>
                        <a:pt x="62" y="9"/>
                        <a:pt x="62" y="9"/>
                      </a:cubicBezTo>
                      <a:cubicBezTo>
                        <a:pt x="62" y="9"/>
                        <a:pt x="63" y="9"/>
                        <a:pt x="63" y="9"/>
                      </a:cubicBezTo>
                      <a:cubicBezTo>
                        <a:pt x="63" y="9"/>
                        <a:pt x="64" y="9"/>
                        <a:pt x="64" y="10"/>
                      </a:cubicBezTo>
                      <a:cubicBezTo>
                        <a:pt x="64" y="10"/>
                        <a:pt x="64" y="10"/>
                        <a:pt x="65" y="10"/>
                      </a:cubicBezTo>
                      <a:cubicBezTo>
                        <a:pt x="64" y="11"/>
                        <a:pt x="64" y="11"/>
                        <a:pt x="64" y="11"/>
                      </a:cubicBezTo>
                      <a:cubicBezTo>
                        <a:pt x="64" y="11"/>
                        <a:pt x="64" y="11"/>
                        <a:pt x="64" y="11"/>
                      </a:cubicBezTo>
                      <a:cubicBezTo>
                        <a:pt x="64" y="12"/>
                        <a:pt x="65" y="12"/>
                        <a:pt x="65" y="12"/>
                      </a:cubicBezTo>
                      <a:cubicBezTo>
                        <a:pt x="65" y="12"/>
                        <a:pt x="66" y="12"/>
                        <a:pt x="66" y="12"/>
                      </a:cubicBezTo>
                      <a:cubicBezTo>
                        <a:pt x="66" y="11"/>
                        <a:pt x="67" y="11"/>
                        <a:pt x="67" y="11"/>
                      </a:cubicBezTo>
                      <a:cubicBezTo>
                        <a:pt x="67" y="11"/>
                        <a:pt x="68" y="12"/>
                        <a:pt x="68" y="12"/>
                      </a:cubicBezTo>
                      <a:cubicBezTo>
                        <a:pt x="68" y="12"/>
                        <a:pt x="68" y="12"/>
                        <a:pt x="68" y="12"/>
                      </a:cubicBezTo>
                      <a:cubicBezTo>
                        <a:pt x="68" y="13"/>
                        <a:pt x="68" y="13"/>
                        <a:pt x="68" y="14"/>
                      </a:cubicBezTo>
                      <a:cubicBezTo>
                        <a:pt x="68" y="15"/>
                        <a:pt x="69" y="14"/>
                        <a:pt x="70" y="15"/>
                      </a:cubicBezTo>
                      <a:cubicBezTo>
                        <a:pt x="70" y="15"/>
                        <a:pt x="70" y="15"/>
                        <a:pt x="70" y="15"/>
                      </a:cubicBezTo>
                      <a:cubicBezTo>
                        <a:pt x="70" y="16"/>
                        <a:pt x="71" y="16"/>
                        <a:pt x="71" y="16"/>
                      </a:cubicBezTo>
                      <a:cubicBezTo>
                        <a:pt x="71" y="17"/>
                        <a:pt x="70" y="17"/>
                        <a:pt x="70" y="18"/>
                      </a:cubicBezTo>
                      <a:cubicBezTo>
                        <a:pt x="70" y="18"/>
                        <a:pt x="70" y="18"/>
                        <a:pt x="70" y="19"/>
                      </a:cubicBezTo>
                      <a:cubicBezTo>
                        <a:pt x="70" y="19"/>
                        <a:pt x="71" y="19"/>
                        <a:pt x="71" y="19"/>
                      </a:cubicBezTo>
                      <a:cubicBezTo>
                        <a:pt x="71" y="20"/>
                        <a:pt x="71" y="20"/>
                        <a:pt x="71" y="20"/>
                      </a:cubicBezTo>
                      <a:cubicBezTo>
                        <a:pt x="71" y="21"/>
                        <a:pt x="71" y="21"/>
                        <a:pt x="71" y="21"/>
                      </a:cubicBezTo>
                      <a:cubicBezTo>
                        <a:pt x="70" y="21"/>
                        <a:pt x="70" y="21"/>
                        <a:pt x="70" y="21"/>
                      </a:cubicBezTo>
                      <a:cubicBezTo>
                        <a:pt x="69" y="21"/>
                        <a:pt x="69" y="21"/>
                        <a:pt x="69" y="21"/>
                      </a:cubicBezTo>
                      <a:cubicBezTo>
                        <a:pt x="69" y="21"/>
                        <a:pt x="68" y="21"/>
                        <a:pt x="68" y="21"/>
                      </a:cubicBezTo>
                      <a:cubicBezTo>
                        <a:pt x="68" y="21"/>
                        <a:pt x="67" y="21"/>
                        <a:pt x="67" y="20"/>
                      </a:cubicBezTo>
                      <a:cubicBezTo>
                        <a:pt x="67" y="20"/>
                        <a:pt x="68" y="19"/>
                        <a:pt x="69" y="18"/>
                      </a:cubicBezTo>
                      <a:cubicBezTo>
                        <a:pt x="69" y="18"/>
                        <a:pt x="69" y="18"/>
                        <a:pt x="69" y="18"/>
                      </a:cubicBezTo>
                      <a:cubicBezTo>
                        <a:pt x="69" y="17"/>
                        <a:pt x="68" y="18"/>
                        <a:pt x="68" y="18"/>
                      </a:cubicBezTo>
                      <a:cubicBezTo>
                        <a:pt x="68" y="18"/>
                        <a:pt x="67" y="18"/>
                        <a:pt x="67" y="19"/>
                      </a:cubicBezTo>
                      <a:cubicBezTo>
                        <a:pt x="66" y="19"/>
                        <a:pt x="65" y="18"/>
                        <a:pt x="64" y="19"/>
                      </a:cubicBezTo>
                      <a:cubicBezTo>
                        <a:pt x="64" y="19"/>
                        <a:pt x="65" y="19"/>
                        <a:pt x="65" y="19"/>
                      </a:cubicBezTo>
                      <a:cubicBezTo>
                        <a:pt x="65" y="19"/>
                        <a:pt x="64" y="20"/>
                        <a:pt x="64" y="19"/>
                      </a:cubicBezTo>
                      <a:cubicBezTo>
                        <a:pt x="64" y="19"/>
                        <a:pt x="64" y="19"/>
                        <a:pt x="64" y="19"/>
                      </a:cubicBezTo>
                      <a:cubicBezTo>
                        <a:pt x="64" y="19"/>
                        <a:pt x="63" y="18"/>
                        <a:pt x="62" y="19"/>
                      </a:cubicBezTo>
                      <a:cubicBezTo>
                        <a:pt x="62" y="19"/>
                        <a:pt x="61" y="19"/>
                        <a:pt x="61" y="19"/>
                      </a:cubicBezTo>
                      <a:cubicBezTo>
                        <a:pt x="62" y="20"/>
                        <a:pt x="63" y="19"/>
                        <a:pt x="63" y="20"/>
                      </a:cubicBezTo>
                      <a:cubicBezTo>
                        <a:pt x="63" y="20"/>
                        <a:pt x="62" y="21"/>
                        <a:pt x="62" y="21"/>
                      </a:cubicBezTo>
                      <a:cubicBezTo>
                        <a:pt x="62" y="22"/>
                        <a:pt x="62" y="22"/>
                        <a:pt x="63" y="22"/>
                      </a:cubicBezTo>
                      <a:cubicBezTo>
                        <a:pt x="63" y="22"/>
                        <a:pt x="63" y="22"/>
                        <a:pt x="63" y="22"/>
                      </a:cubicBezTo>
                      <a:cubicBezTo>
                        <a:pt x="64" y="22"/>
                        <a:pt x="64" y="22"/>
                        <a:pt x="64" y="22"/>
                      </a:cubicBezTo>
                      <a:cubicBezTo>
                        <a:pt x="64" y="22"/>
                        <a:pt x="65" y="21"/>
                        <a:pt x="65" y="21"/>
                      </a:cubicBezTo>
                      <a:cubicBezTo>
                        <a:pt x="66" y="22"/>
                        <a:pt x="65" y="22"/>
                        <a:pt x="64" y="23"/>
                      </a:cubicBezTo>
                      <a:cubicBezTo>
                        <a:pt x="63" y="23"/>
                        <a:pt x="62" y="23"/>
                        <a:pt x="62" y="23"/>
                      </a:cubicBezTo>
                      <a:cubicBezTo>
                        <a:pt x="61" y="23"/>
                        <a:pt x="60" y="25"/>
                        <a:pt x="60" y="24"/>
                      </a:cubicBezTo>
                      <a:cubicBezTo>
                        <a:pt x="60" y="23"/>
                        <a:pt x="61" y="23"/>
                        <a:pt x="61" y="23"/>
                      </a:cubicBezTo>
                      <a:cubicBezTo>
                        <a:pt x="60" y="23"/>
                        <a:pt x="59" y="23"/>
                        <a:pt x="59" y="23"/>
                      </a:cubicBezTo>
                      <a:cubicBezTo>
                        <a:pt x="58" y="24"/>
                        <a:pt x="56" y="24"/>
                        <a:pt x="56" y="25"/>
                      </a:cubicBezTo>
                      <a:cubicBezTo>
                        <a:pt x="56" y="25"/>
                        <a:pt x="56" y="26"/>
                        <a:pt x="56" y="26"/>
                      </a:cubicBezTo>
                      <a:cubicBezTo>
                        <a:pt x="56" y="26"/>
                        <a:pt x="55" y="26"/>
                        <a:pt x="55" y="26"/>
                      </a:cubicBezTo>
                      <a:cubicBezTo>
                        <a:pt x="55" y="26"/>
                        <a:pt x="54" y="26"/>
                        <a:pt x="54" y="26"/>
                      </a:cubicBezTo>
                      <a:cubicBezTo>
                        <a:pt x="54" y="27"/>
                        <a:pt x="53" y="27"/>
                        <a:pt x="53" y="27"/>
                      </a:cubicBezTo>
                      <a:cubicBezTo>
                        <a:pt x="53" y="27"/>
                        <a:pt x="53" y="27"/>
                        <a:pt x="52" y="28"/>
                      </a:cubicBezTo>
                      <a:cubicBezTo>
                        <a:pt x="52" y="28"/>
                        <a:pt x="52" y="28"/>
                        <a:pt x="52" y="28"/>
                      </a:cubicBezTo>
                      <a:cubicBezTo>
                        <a:pt x="51" y="28"/>
                        <a:pt x="51" y="29"/>
                        <a:pt x="51" y="29"/>
                      </a:cubicBezTo>
                      <a:cubicBezTo>
                        <a:pt x="51" y="29"/>
                        <a:pt x="50" y="29"/>
                        <a:pt x="50" y="29"/>
                      </a:cubicBezTo>
                      <a:cubicBezTo>
                        <a:pt x="50" y="29"/>
                        <a:pt x="50" y="30"/>
                        <a:pt x="50" y="31"/>
                      </a:cubicBezTo>
                      <a:cubicBezTo>
                        <a:pt x="50" y="31"/>
                        <a:pt x="49" y="31"/>
                        <a:pt x="48" y="32"/>
                      </a:cubicBezTo>
                      <a:cubicBezTo>
                        <a:pt x="48" y="32"/>
                        <a:pt x="48" y="32"/>
                        <a:pt x="47" y="32"/>
                      </a:cubicBezTo>
                      <a:cubicBezTo>
                        <a:pt x="47" y="33"/>
                        <a:pt x="46" y="33"/>
                        <a:pt x="46" y="33"/>
                      </a:cubicBezTo>
                      <a:cubicBezTo>
                        <a:pt x="46" y="33"/>
                        <a:pt x="46" y="33"/>
                        <a:pt x="45" y="34"/>
                      </a:cubicBezTo>
                      <a:cubicBezTo>
                        <a:pt x="45" y="53"/>
                        <a:pt x="45" y="53"/>
                        <a:pt x="45" y="53"/>
                      </a:cubicBezTo>
                      <a:cubicBezTo>
                        <a:pt x="46" y="53"/>
                        <a:pt x="46" y="53"/>
                        <a:pt x="46" y="53"/>
                      </a:cubicBezTo>
                      <a:cubicBezTo>
                        <a:pt x="46" y="52"/>
                        <a:pt x="46" y="52"/>
                        <a:pt x="47" y="52"/>
                      </a:cubicBezTo>
                      <a:cubicBezTo>
                        <a:pt x="47" y="51"/>
                        <a:pt x="48" y="52"/>
                        <a:pt x="48" y="51"/>
                      </a:cubicBezTo>
                      <a:cubicBezTo>
                        <a:pt x="49" y="51"/>
                        <a:pt x="49" y="51"/>
                        <a:pt x="49" y="51"/>
                      </a:cubicBezTo>
                      <a:cubicBezTo>
                        <a:pt x="49" y="51"/>
                        <a:pt x="49" y="50"/>
                        <a:pt x="50" y="51"/>
                      </a:cubicBezTo>
                      <a:cubicBezTo>
                        <a:pt x="50" y="51"/>
                        <a:pt x="49" y="51"/>
                        <a:pt x="50" y="52"/>
                      </a:cubicBezTo>
                      <a:cubicBezTo>
                        <a:pt x="50" y="52"/>
                        <a:pt x="51" y="51"/>
                        <a:pt x="51" y="51"/>
                      </a:cubicBezTo>
                      <a:cubicBezTo>
                        <a:pt x="51" y="51"/>
                        <a:pt x="52" y="51"/>
                        <a:pt x="52" y="51"/>
                      </a:cubicBezTo>
                      <a:cubicBezTo>
                        <a:pt x="52" y="52"/>
                        <a:pt x="52" y="52"/>
                        <a:pt x="53" y="52"/>
                      </a:cubicBezTo>
                      <a:cubicBezTo>
                        <a:pt x="53" y="52"/>
                        <a:pt x="53" y="52"/>
                        <a:pt x="54" y="52"/>
                      </a:cubicBezTo>
                      <a:cubicBezTo>
                        <a:pt x="54" y="52"/>
                        <a:pt x="55" y="52"/>
                        <a:pt x="55" y="52"/>
                      </a:cubicBezTo>
                      <a:cubicBezTo>
                        <a:pt x="55" y="52"/>
                        <a:pt x="56" y="52"/>
                        <a:pt x="56" y="52"/>
                      </a:cubicBezTo>
                      <a:cubicBezTo>
                        <a:pt x="57" y="52"/>
                        <a:pt x="57" y="52"/>
                        <a:pt x="57" y="52"/>
                      </a:cubicBezTo>
                      <a:cubicBezTo>
                        <a:pt x="58" y="53"/>
                        <a:pt x="58" y="52"/>
                        <a:pt x="58" y="52"/>
                      </a:cubicBezTo>
                      <a:cubicBezTo>
                        <a:pt x="58" y="53"/>
                        <a:pt x="58" y="53"/>
                        <a:pt x="58" y="53"/>
                      </a:cubicBezTo>
                      <a:cubicBezTo>
                        <a:pt x="59" y="53"/>
                        <a:pt x="59" y="53"/>
                        <a:pt x="59" y="54"/>
                      </a:cubicBezTo>
                      <a:cubicBezTo>
                        <a:pt x="59" y="54"/>
                        <a:pt x="59" y="54"/>
                        <a:pt x="60" y="54"/>
                      </a:cubicBezTo>
                      <a:cubicBezTo>
                        <a:pt x="60" y="54"/>
                        <a:pt x="60" y="55"/>
                        <a:pt x="60" y="55"/>
                      </a:cubicBezTo>
                      <a:cubicBezTo>
                        <a:pt x="61" y="55"/>
                        <a:pt x="62" y="56"/>
                        <a:pt x="62" y="56"/>
                      </a:cubicBezTo>
                      <a:cubicBezTo>
                        <a:pt x="63" y="56"/>
                        <a:pt x="63" y="56"/>
                        <a:pt x="63" y="56"/>
                      </a:cubicBezTo>
                      <a:cubicBezTo>
                        <a:pt x="64" y="56"/>
                        <a:pt x="65" y="56"/>
                        <a:pt x="66" y="57"/>
                      </a:cubicBezTo>
                      <a:cubicBezTo>
                        <a:pt x="66" y="57"/>
                        <a:pt x="66" y="57"/>
                        <a:pt x="66" y="58"/>
                      </a:cubicBezTo>
                      <a:cubicBezTo>
                        <a:pt x="67" y="58"/>
                        <a:pt x="66" y="58"/>
                        <a:pt x="67" y="59"/>
                      </a:cubicBezTo>
                      <a:cubicBezTo>
                        <a:pt x="67" y="59"/>
                        <a:pt x="68" y="59"/>
                        <a:pt x="67" y="60"/>
                      </a:cubicBezTo>
                      <a:cubicBezTo>
                        <a:pt x="67" y="61"/>
                        <a:pt x="68" y="61"/>
                        <a:pt x="68" y="61"/>
                      </a:cubicBezTo>
                      <a:cubicBezTo>
                        <a:pt x="68" y="61"/>
                        <a:pt x="69" y="62"/>
                        <a:pt x="69" y="62"/>
                      </a:cubicBezTo>
                      <a:cubicBezTo>
                        <a:pt x="69" y="62"/>
                        <a:pt x="69" y="62"/>
                        <a:pt x="69" y="62"/>
                      </a:cubicBezTo>
                      <a:cubicBezTo>
                        <a:pt x="70" y="62"/>
                        <a:pt x="70" y="62"/>
                        <a:pt x="71" y="62"/>
                      </a:cubicBezTo>
                      <a:cubicBezTo>
                        <a:pt x="71" y="62"/>
                        <a:pt x="71" y="62"/>
                        <a:pt x="72" y="62"/>
                      </a:cubicBezTo>
                      <a:cubicBezTo>
                        <a:pt x="72" y="62"/>
                        <a:pt x="72" y="63"/>
                        <a:pt x="72" y="63"/>
                      </a:cubicBezTo>
                      <a:cubicBezTo>
                        <a:pt x="72" y="63"/>
                        <a:pt x="73" y="63"/>
                        <a:pt x="73" y="63"/>
                      </a:cubicBezTo>
                      <a:cubicBezTo>
                        <a:pt x="74" y="63"/>
                        <a:pt x="74" y="63"/>
                        <a:pt x="75" y="63"/>
                      </a:cubicBezTo>
                      <a:cubicBezTo>
                        <a:pt x="75" y="63"/>
                        <a:pt x="75" y="63"/>
                        <a:pt x="75" y="63"/>
                      </a:cubicBezTo>
                      <a:cubicBezTo>
                        <a:pt x="76" y="63"/>
                        <a:pt x="76" y="64"/>
                        <a:pt x="77" y="64"/>
                      </a:cubicBezTo>
                      <a:cubicBezTo>
                        <a:pt x="71" y="73"/>
                        <a:pt x="62" y="80"/>
                        <a:pt x="52" y="82"/>
                      </a:cubicBezTo>
                      <a:cubicBezTo>
                        <a:pt x="52" y="82"/>
                        <a:pt x="52" y="81"/>
                        <a:pt x="52" y="81"/>
                      </a:cubicBezTo>
                      <a:cubicBezTo>
                        <a:pt x="52" y="80"/>
                        <a:pt x="52" y="79"/>
                        <a:pt x="52" y="79"/>
                      </a:cubicBezTo>
                      <a:cubicBezTo>
                        <a:pt x="52" y="78"/>
                        <a:pt x="52" y="77"/>
                        <a:pt x="51" y="77"/>
                      </a:cubicBezTo>
                      <a:cubicBezTo>
                        <a:pt x="51" y="76"/>
                        <a:pt x="50" y="76"/>
                        <a:pt x="50" y="75"/>
                      </a:cubicBezTo>
                      <a:cubicBezTo>
                        <a:pt x="49" y="75"/>
                        <a:pt x="49" y="75"/>
                        <a:pt x="49" y="75"/>
                      </a:cubicBezTo>
                      <a:cubicBezTo>
                        <a:pt x="48" y="75"/>
                        <a:pt x="46" y="74"/>
                        <a:pt x="46" y="73"/>
                      </a:cubicBezTo>
                      <a:cubicBezTo>
                        <a:pt x="46" y="73"/>
                        <a:pt x="46" y="73"/>
                        <a:pt x="46" y="72"/>
                      </a:cubicBezTo>
                      <a:cubicBezTo>
                        <a:pt x="46" y="72"/>
                        <a:pt x="46" y="72"/>
                        <a:pt x="45" y="72"/>
                      </a:cubicBezTo>
                      <a:lnTo>
                        <a:pt x="45" y="85"/>
                      </a:lnTo>
                      <a:close/>
                      <a:moveTo>
                        <a:pt x="1" y="34"/>
                      </a:moveTo>
                      <a:cubicBezTo>
                        <a:pt x="1" y="35"/>
                        <a:pt x="0" y="36"/>
                        <a:pt x="0" y="36"/>
                      </a:cubicBezTo>
                      <a:cubicBezTo>
                        <a:pt x="0" y="37"/>
                        <a:pt x="0" y="38"/>
                        <a:pt x="0" y="39"/>
                      </a:cubicBezTo>
                      <a:cubicBezTo>
                        <a:pt x="0" y="40"/>
                        <a:pt x="0" y="41"/>
                        <a:pt x="0" y="43"/>
                      </a:cubicBezTo>
                      <a:cubicBezTo>
                        <a:pt x="0" y="44"/>
                        <a:pt x="0" y="46"/>
                        <a:pt x="0" y="47"/>
                      </a:cubicBezTo>
                      <a:cubicBezTo>
                        <a:pt x="0" y="48"/>
                        <a:pt x="0" y="49"/>
                        <a:pt x="0" y="49"/>
                      </a:cubicBezTo>
                      <a:cubicBezTo>
                        <a:pt x="0" y="50"/>
                        <a:pt x="1" y="51"/>
                        <a:pt x="1" y="52"/>
                      </a:cubicBezTo>
                      <a:cubicBezTo>
                        <a:pt x="1" y="52"/>
                        <a:pt x="1" y="53"/>
                        <a:pt x="1" y="54"/>
                      </a:cubicBezTo>
                      <a:cubicBezTo>
                        <a:pt x="2" y="55"/>
                        <a:pt x="2" y="56"/>
                        <a:pt x="2" y="58"/>
                      </a:cubicBezTo>
                      <a:cubicBezTo>
                        <a:pt x="3" y="58"/>
                        <a:pt x="3" y="59"/>
                        <a:pt x="3" y="60"/>
                      </a:cubicBezTo>
                      <a:cubicBezTo>
                        <a:pt x="3" y="60"/>
                        <a:pt x="4" y="61"/>
                        <a:pt x="4" y="61"/>
                      </a:cubicBezTo>
                      <a:cubicBezTo>
                        <a:pt x="4" y="62"/>
                        <a:pt x="4" y="62"/>
                        <a:pt x="5" y="62"/>
                      </a:cubicBezTo>
                      <a:cubicBezTo>
                        <a:pt x="5" y="63"/>
                        <a:pt x="5" y="64"/>
                        <a:pt x="5" y="64"/>
                      </a:cubicBezTo>
                      <a:cubicBezTo>
                        <a:pt x="7" y="66"/>
                        <a:pt x="8" y="68"/>
                        <a:pt x="9" y="69"/>
                      </a:cubicBezTo>
                      <a:cubicBezTo>
                        <a:pt x="10" y="70"/>
                        <a:pt x="10" y="71"/>
                        <a:pt x="11" y="72"/>
                      </a:cubicBezTo>
                      <a:cubicBezTo>
                        <a:pt x="11" y="72"/>
                        <a:pt x="12" y="73"/>
                        <a:pt x="12" y="73"/>
                      </a:cubicBezTo>
                      <a:cubicBezTo>
                        <a:pt x="13" y="74"/>
                        <a:pt x="13" y="74"/>
                        <a:pt x="14" y="74"/>
                      </a:cubicBezTo>
                      <a:cubicBezTo>
                        <a:pt x="16" y="77"/>
                        <a:pt x="19" y="78"/>
                        <a:pt x="21" y="80"/>
                      </a:cubicBezTo>
                      <a:cubicBezTo>
                        <a:pt x="22" y="80"/>
                        <a:pt x="22" y="81"/>
                        <a:pt x="23" y="81"/>
                      </a:cubicBezTo>
                      <a:cubicBezTo>
                        <a:pt x="24" y="82"/>
                        <a:pt x="26" y="82"/>
                        <a:pt x="27" y="83"/>
                      </a:cubicBezTo>
                      <a:cubicBezTo>
                        <a:pt x="27" y="83"/>
                        <a:pt x="28" y="83"/>
                        <a:pt x="29" y="83"/>
                      </a:cubicBezTo>
                      <a:cubicBezTo>
                        <a:pt x="33" y="85"/>
                        <a:pt x="38" y="86"/>
                        <a:pt x="42" y="86"/>
                      </a:cubicBezTo>
                      <a:cubicBezTo>
                        <a:pt x="43" y="86"/>
                        <a:pt x="44" y="86"/>
                        <a:pt x="45" y="85"/>
                      </a:cubicBezTo>
                      <a:cubicBezTo>
                        <a:pt x="45" y="72"/>
                        <a:pt x="45" y="72"/>
                        <a:pt x="45" y="72"/>
                      </a:cubicBezTo>
                      <a:cubicBezTo>
                        <a:pt x="45" y="71"/>
                        <a:pt x="45" y="71"/>
                        <a:pt x="45" y="71"/>
                      </a:cubicBezTo>
                      <a:cubicBezTo>
                        <a:pt x="44" y="70"/>
                        <a:pt x="44" y="69"/>
                        <a:pt x="43" y="68"/>
                      </a:cubicBezTo>
                      <a:cubicBezTo>
                        <a:pt x="43" y="68"/>
                        <a:pt x="43" y="67"/>
                        <a:pt x="42" y="67"/>
                      </a:cubicBezTo>
                      <a:cubicBezTo>
                        <a:pt x="42" y="67"/>
                        <a:pt x="42" y="66"/>
                        <a:pt x="42" y="66"/>
                      </a:cubicBezTo>
                      <a:cubicBezTo>
                        <a:pt x="41" y="66"/>
                        <a:pt x="41" y="65"/>
                        <a:pt x="41" y="65"/>
                      </a:cubicBezTo>
                      <a:cubicBezTo>
                        <a:pt x="41" y="64"/>
                        <a:pt x="42" y="64"/>
                        <a:pt x="42" y="64"/>
                      </a:cubicBezTo>
                      <a:cubicBezTo>
                        <a:pt x="42" y="63"/>
                        <a:pt x="42" y="63"/>
                        <a:pt x="42" y="63"/>
                      </a:cubicBezTo>
                      <a:cubicBezTo>
                        <a:pt x="41" y="62"/>
                        <a:pt x="42" y="62"/>
                        <a:pt x="42" y="61"/>
                      </a:cubicBezTo>
                      <a:cubicBezTo>
                        <a:pt x="42" y="61"/>
                        <a:pt x="42" y="61"/>
                        <a:pt x="42" y="60"/>
                      </a:cubicBezTo>
                      <a:cubicBezTo>
                        <a:pt x="42" y="60"/>
                        <a:pt x="43" y="60"/>
                        <a:pt x="43" y="60"/>
                      </a:cubicBezTo>
                      <a:cubicBezTo>
                        <a:pt x="43" y="60"/>
                        <a:pt x="43" y="59"/>
                        <a:pt x="43" y="59"/>
                      </a:cubicBezTo>
                      <a:cubicBezTo>
                        <a:pt x="44" y="59"/>
                        <a:pt x="44" y="58"/>
                        <a:pt x="44" y="58"/>
                      </a:cubicBezTo>
                      <a:cubicBezTo>
                        <a:pt x="45" y="58"/>
                        <a:pt x="45" y="56"/>
                        <a:pt x="44" y="55"/>
                      </a:cubicBezTo>
                      <a:cubicBezTo>
                        <a:pt x="44" y="55"/>
                        <a:pt x="44" y="55"/>
                        <a:pt x="44" y="55"/>
                      </a:cubicBezTo>
                      <a:cubicBezTo>
                        <a:pt x="44" y="54"/>
                        <a:pt x="44" y="53"/>
                        <a:pt x="43" y="53"/>
                      </a:cubicBezTo>
                      <a:cubicBezTo>
                        <a:pt x="43" y="53"/>
                        <a:pt x="43" y="54"/>
                        <a:pt x="42" y="54"/>
                      </a:cubicBezTo>
                      <a:cubicBezTo>
                        <a:pt x="42" y="54"/>
                        <a:pt x="42" y="55"/>
                        <a:pt x="42" y="55"/>
                      </a:cubicBezTo>
                      <a:cubicBezTo>
                        <a:pt x="41" y="55"/>
                        <a:pt x="41" y="54"/>
                        <a:pt x="41" y="54"/>
                      </a:cubicBezTo>
                      <a:cubicBezTo>
                        <a:pt x="40" y="54"/>
                        <a:pt x="40" y="54"/>
                        <a:pt x="40" y="54"/>
                      </a:cubicBezTo>
                      <a:cubicBezTo>
                        <a:pt x="39" y="54"/>
                        <a:pt x="39" y="53"/>
                        <a:pt x="39" y="53"/>
                      </a:cubicBezTo>
                      <a:cubicBezTo>
                        <a:pt x="38" y="53"/>
                        <a:pt x="38" y="53"/>
                        <a:pt x="38" y="52"/>
                      </a:cubicBezTo>
                      <a:cubicBezTo>
                        <a:pt x="38" y="52"/>
                        <a:pt x="38" y="52"/>
                        <a:pt x="38" y="51"/>
                      </a:cubicBezTo>
                      <a:cubicBezTo>
                        <a:pt x="37" y="51"/>
                        <a:pt x="37" y="50"/>
                        <a:pt x="36" y="50"/>
                      </a:cubicBezTo>
                      <a:cubicBezTo>
                        <a:pt x="36" y="50"/>
                        <a:pt x="35" y="50"/>
                        <a:pt x="35" y="50"/>
                      </a:cubicBezTo>
                      <a:cubicBezTo>
                        <a:pt x="35" y="49"/>
                        <a:pt x="34" y="49"/>
                        <a:pt x="34" y="49"/>
                      </a:cubicBezTo>
                      <a:cubicBezTo>
                        <a:pt x="34" y="49"/>
                        <a:pt x="34" y="49"/>
                        <a:pt x="33" y="49"/>
                      </a:cubicBezTo>
                      <a:cubicBezTo>
                        <a:pt x="32" y="49"/>
                        <a:pt x="32" y="47"/>
                        <a:pt x="31" y="47"/>
                      </a:cubicBezTo>
                      <a:cubicBezTo>
                        <a:pt x="30" y="47"/>
                        <a:pt x="30" y="48"/>
                        <a:pt x="29" y="48"/>
                      </a:cubicBezTo>
                      <a:cubicBezTo>
                        <a:pt x="29" y="48"/>
                        <a:pt x="28" y="47"/>
                        <a:pt x="28" y="47"/>
                      </a:cubicBezTo>
                      <a:cubicBezTo>
                        <a:pt x="27" y="47"/>
                        <a:pt x="27" y="47"/>
                        <a:pt x="26" y="46"/>
                      </a:cubicBezTo>
                      <a:cubicBezTo>
                        <a:pt x="26" y="46"/>
                        <a:pt x="25" y="46"/>
                        <a:pt x="25" y="46"/>
                      </a:cubicBezTo>
                      <a:cubicBezTo>
                        <a:pt x="25" y="46"/>
                        <a:pt x="25" y="46"/>
                        <a:pt x="24" y="46"/>
                      </a:cubicBezTo>
                      <a:cubicBezTo>
                        <a:pt x="24" y="45"/>
                        <a:pt x="24" y="45"/>
                        <a:pt x="23" y="45"/>
                      </a:cubicBezTo>
                      <a:cubicBezTo>
                        <a:pt x="23" y="45"/>
                        <a:pt x="23" y="44"/>
                        <a:pt x="23" y="44"/>
                      </a:cubicBezTo>
                      <a:cubicBezTo>
                        <a:pt x="23" y="44"/>
                        <a:pt x="23" y="43"/>
                        <a:pt x="23" y="43"/>
                      </a:cubicBezTo>
                      <a:cubicBezTo>
                        <a:pt x="23" y="42"/>
                        <a:pt x="22" y="41"/>
                        <a:pt x="22" y="40"/>
                      </a:cubicBezTo>
                      <a:cubicBezTo>
                        <a:pt x="21" y="40"/>
                        <a:pt x="21" y="40"/>
                        <a:pt x="21" y="39"/>
                      </a:cubicBezTo>
                      <a:cubicBezTo>
                        <a:pt x="21" y="39"/>
                        <a:pt x="21" y="39"/>
                        <a:pt x="21" y="38"/>
                      </a:cubicBezTo>
                      <a:cubicBezTo>
                        <a:pt x="20" y="38"/>
                        <a:pt x="20" y="38"/>
                        <a:pt x="20" y="37"/>
                      </a:cubicBezTo>
                      <a:cubicBezTo>
                        <a:pt x="19" y="37"/>
                        <a:pt x="19" y="37"/>
                        <a:pt x="19" y="36"/>
                      </a:cubicBezTo>
                      <a:cubicBezTo>
                        <a:pt x="19" y="36"/>
                        <a:pt x="19" y="35"/>
                        <a:pt x="19" y="35"/>
                      </a:cubicBezTo>
                      <a:cubicBezTo>
                        <a:pt x="19" y="34"/>
                        <a:pt x="17" y="34"/>
                        <a:pt x="18" y="35"/>
                      </a:cubicBezTo>
                      <a:cubicBezTo>
                        <a:pt x="18" y="36"/>
                        <a:pt x="18" y="36"/>
                        <a:pt x="18" y="36"/>
                      </a:cubicBezTo>
                      <a:cubicBezTo>
                        <a:pt x="18" y="37"/>
                        <a:pt x="18" y="37"/>
                        <a:pt x="18" y="37"/>
                      </a:cubicBezTo>
                      <a:cubicBezTo>
                        <a:pt x="19" y="38"/>
                        <a:pt x="19" y="38"/>
                        <a:pt x="19" y="38"/>
                      </a:cubicBezTo>
                      <a:cubicBezTo>
                        <a:pt x="19" y="39"/>
                        <a:pt x="19" y="40"/>
                        <a:pt x="19" y="40"/>
                      </a:cubicBezTo>
                      <a:cubicBezTo>
                        <a:pt x="20" y="40"/>
                        <a:pt x="20" y="41"/>
                        <a:pt x="20" y="41"/>
                      </a:cubicBezTo>
                      <a:cubicBezTo>
                        <a:pt x="19" y="41"/>
                        <a:pt x="19" y="41"/>
                        <a:pt x="19" y="41"/>
                      </a:cubicBezTo>
                      <a:cubicBezTo>
                        <a:pt x="19" y="41"/>
                        <a:pt x="18" y="40"/>
                        <a:pt x="18" y="40"/>
                      </a:cubicBezTo>
                      <a:cubicBezTo>
                        <a:pt x="18" y="40"/>
                        <a:pt x="18" y="39"/>
                        <a:pt x="18" y="39"/>
                      </a:cubicBezTo>
                      <a:cubicBezTo>
                        <a:pt x="18" y="38"/>
                        <a:pt x="17" y="38"/>
                        <a:pt x="17" y="38"/>
                      </a:cubicBezTo>
                      <a:cubicBezTo>
                        <a:pt x="17" y="37"/>
                        <a:pt x="17" y="37"/>
                        <a:pt x="17" y="37"/>
                      </a:cubicBezTo>
                      <a:cubicBezTo>
                        <a:pt x="17" y="36"/>
                        <a:pt x="17" y="36"/>
                        <a:pt x="17" y="36"/>
                      </a:cubicBezTo>
                      <a:cubicBezTo>
                        <a:pt x="16" y="35"/>
                        <a:pt x="16" y="35"/>
                        <a:pt x="16" y="34"/>
                      </a:cubicBezTo>
                      <a:cubicBezTo>
                        <a:pt x="16" y="34"/>
                        <a:pt x="16" y="33"/>
                        <a:pt x="16" y="33"/>
                      </a:cubicBezTo>
                      <a:cubicBezTo>
                        <a:pt x="16" y="33"/>
                        <a:pt x="16" y="32"/>
                        <a:pt x="15" y="32"/>
                      </a:cubicBezTo>
                      <a:cubicBezTo>
                        <a:pt x="15" y="32"/>
                        <a:pt x="15" y="32"/>
                        <a:pt x="14" y="32"/>
                      </a:cubicBezTo>
                      <a:cubicBezTo>
                        <a:pt x="14" y="31"/>
                        <a:pt x="14" y="31"/>
                        <a:pt x="14" y="30"/>
                      </a:cubicBezTo>
                      <a:cubicBezTo>
                        <a:pt x="14" y="30"/>
                        <a:pt x="14" y="29"/>
                        <a:pt x="14" y="29"/>
                      </a:cubicBezTo>
                      <a:cubicBezTo>
                        <a:pt x="14" y="28"/>
                        <a:pt x="14" y="27"/>
                        <a:pt x="14" y="27"/>
                      </a:cubicBezTo>
                      <a:cubicBezTo>
                        <a:pt x="14" y="26"/>
                        <a:pt x="15" y="26"/>
                        <a:pt x="15" y="26"/>
                      </a:cubicBezTo>
                      <a:cubicBezTo>
                        <a:pt x="15" y="25"/>
                        <a:pt x="15" y="25"/>
                        <a:pt x="15" y="25"/>
                      </a:cubicBezTo>
                      <a:cubicBezTo>
                        <a:pt x="16" y="24"/>
                        <a:pt x="16" y="24"/>
                        <a:pt x="17" y="23"/>
                      </a:cubicBezTo>
                      <a:cubicBezTo>
                        <a:pt x="17" y="22"/>
                        <a:pt x="18" y="22"/>
                        <a:pt x="18" y="21"/>
                      </a:cubicBezTo>
                      <a:cubicBezTo>
                        <a:pt x="18" y="21"/>
                        <a:pt x="19" y="20"/>
                        <a:pt x="19" y="20"/>
                      </a:cubicBezTo>
                      <a:cubicBezTo>
                        <a:pt x="19" y="19"/>
                        <a:pt x="18" y="19"/>
                        <a:pt x="18" y="19"/>
                      </a:cubicBezTo>
                      <a:cubicBezTo>
                        <a:pt x="18" y="18"/>
                        <a:pt x="18" y="18"/>
                        <a:pt x="18" y="18"/>
                      </a:cubicBezTo>
                      <a:cubicBezTo>
                        <a:pt x="19" y="18"/>
                        <a:pt x="19" y="17"/>
                        <a:pt x="19" y="17"/>
                      </a:cubicBezTo>
                      <a:cubicBezTo>
                        <a:pt x="19" y="17"/>
                        <a:pt x="18" y="16"/>
                        <a:pt x="18" y="16"/>
                      </a:cubicBezTo>
                      <a:cubicBezTo>
                        <a:pt x="19" y="15"/>
                        <a:pt x="19" y="15"/>
                        <a:pt x="19" y="15"/>
                      </a:cubicBezTo>
                      <a:cubicBezTo>
                        <a:pt x="19" y="14"/>
                        <a:pt x="18" y="15"/>
                        <a:pt x="18" y="15"/>
                      </a:cubicBezTo>
                      <a:cubicBezTo>
                        <a:pt x="17" y="14"/>
                        <a:pt x="18" y="14"/>
                        <a:pt x="18" y="14"/>
                      </a:cubicBezTo>
                      <a:cubicBezTo>
                        <a:pt x="18" y="13"/>
                        <a:pt x="18" y="13"/>
                        <a:pt x="18" y="13"/>
                      </a:cubicBezTo>
                      <a:cubicBezTo>
                        <a:pt x="18" y="13"/>
                        <a:pt x="18" y="12"/>
                        <a:pt x="18" y="12"/>
                      </a:cubicBezTo>
                      <a:cubicBezTo>
                        <a:pt x="18" y="12"/>
                        <a:pt x="18" y="12"/>
                        <a:pt x="17" y="11"/>
                      </a:cubicBezTo>
                      <a:cubicBezTo>
                        <a:pt x="22" y="7"/>
                        <a:pt x="29" y="4"/>
                        <a:pt x="35" y="3"/>
                      </a:cubicBezTo>
                      <a:cubicBezTo>
                        <a:pt x="35" y="3"/>
                        <a:pt x="35" y="3"/>
                        <a:pt x="35" y="3"/>
                      </a:cubicBezTo>
                      <a:cubicBezTo>
                        <a:pt x="35" y="3"/>
                        <a:pt x="35" y="4"/>
                        <a:pt x="36" y="4"/>
                      </a:cubicBezTo>
                      <a:cubicBezTo>
                        <a:pt x="36" y="3"/>
                        <a:pt x="36" y="4"/>
                        <a:pt x="37" y="4"/>
                      </a:cubicBezTo>
                      <a:cubicBezTo>
                        <a:pt x="37" y="4"/>
                        <a:pt x="38" y="3"/>
                        <a:pt x="38" y="3"/>
                      </a:cubicBezTo>
                      <a:cubicBezTo>
                        <a:pt x="39" y="4"/>
                        <a:pt x="40" y="4"/>
                        <a:pt x="41" y="4"/>
                      </a:cubicBezTo>
                      <a:cubicBezTo>
                        <a:pt x="41" y="4"/>
                        <a:pt x="41" y="4"/>
                        <a:pt x="41" y="3"/>
                      </a:cubicBezTo>
                      <a:cubicBezTo>
                        <a:pt x="41" y="3"/>
                        <a:pt x="41" y="3"/>
                        <a:pt x="41" y="3"/>
                      </a:cubicBezTo>
                      <a:cubicBezTo>
                        <a:pt x="42" y="3"/>
                        <a:pt x="42" y="3"/>
                        <a:pt x="42" y="3"/>
                      </a:cubicBezTo>
                      <a:cubicBezTo>
                        <a:pt x="43" y="3"/>
                        <a:pt x="44" y="3"/>
                        <a:pt x="45" y="3"/>
                      </a:cubicBezTo>
                      <a:cubicBezTo>
                        <a:pt x="45" y="0"/>
                        <a:pt x="45" y="0"/>
                        <a:pt x="45" y="0"/>
                      </a:cubicBezTo>
                      <a:cubicBezTo>
                        <a:pt x="45" y="0"/>
                        <a:pt x="44" y="0"/>
                        <a:pt x="43" y="0"/>
                      </a:cubicBezTo>
                      <a:cubicBezTo>
                        <a:pt x="43" y="0"/>
                        <a:pt x="43" y="0"/>
                        <a:pt x="42" y="0"/>
                      </a:cubicBezTo>
                      <a:cubicBezTo>
                        <a:pt x="42" y="0"/>
                        <a:pt x="42" y="0"/>
                        <a:pt x="41" y="0"/>
                      </a:cubicBezTo>
                      <a:cubicBezTo>
                        <a:pt x="37" y="0"/>
                        <a:pt x="33" y="1"/>
                        <a:pt x="29" y="3"/>
                      </a:cubicBezTo>
                      <a:cubicBezTo>
                        <a:pt x="28" y="3"/>
                        <a:pt x="27" y="3"/>
                        <a:pt x="27" y="3"/>
                      </a:cubicBezTo>
                      <a:cubicBezTo>
                        <a:pt x="27" y="3"/>
                        <a:pt x="26" y="3"/>
                        <a:pt x="26" y="3"/>
                      </a:cubicBezTo>
                      <a:cubicBezTo>
                        <a:pt x="26" y="4"/>
                        <a:pt x="25" y="4"/>
                        <a:pt x="25" y="4"/>
                      </a:cubicBezTo>
                      <a:cubicBezTo>
                        <a:pt x="24" y="4"/>
                        <a:pt x="24" y="5"/>
                        <a:pt x="23" y="5"/>
                      </a:cubicBezTo>
                      <a:cubicBezTo>
                        <a:pt x="22" y="5"/>
                        <a:pt x="22" y="6"/>
                        <a:pt x="21" y="6"/>
                      </a:cubicBezTo>
                      <a:cubicBezTo>
                        <a:pt x="19" y="7"/>
                        <a:pt x="17" y="9"/>
                        <a:pt x="15" y="11"/>
                      </a:cubicBezTo>
                      <a:cubicBezTo>
                        <a:pt x="14" y="11"/>
                        <a:pt x="14" y="11"/>
                        <a:pt x="14" y="11"/>
                      </a:cubicBezTo>
                      <a:cubicBezTo>
                        <a:pt x="13" y="12"/>
                        <a:pt x="13" y="12"/>
                        <a:pt x="12" y="13"/>
                      </a:cubicBezTo>
                      <a:cubicBezTo>
                        <a:pt x="12" y="13"/>
                        <a:pt x="11" y="14"/>
                        <a:pt x="11" y="14"/>
                      </a:cubicBezTo>
                      <a:cubicBezTo>
                        <a:pt x="10" y="15"/>
                        <a:pt x="10" y="16"/>
                        <a:pt x="9" y="17"/>
                      </a:cubicBezTo>
                      <a:cubicBezTo>
                        <a:pt x="8" y="18"/>
                        <a:pt x="7" y="20"/>
                        <a:pt x="5" y="22"/>
                      </a:cubicBezTo>
                      <a:cubicBezTo>
                        <a:pt x="5" y="22"/>
                        <a:pt x="5" y="23"/>
                        <a:pt x="5" y="23"/>
                      </a:cubicBezTo>
                      <a:cubicBezTo>
                        <a:pt x="4" y="24"/>
                        <a:pt x="4" y="24"/>
                        <a:pt x="4" y="24"/>
                      </a:cubicBezTo>
                      <a:cubicBezTo>
                        <a:pt x="4" y="25"/>
                        <a:pt x="3" y="26"/>
                        <a:pt x="3" y="27"/>
                      </a:cubicBezTo>
                      <a:cubicBezTo>
                        <a:pt x="3" y="28"/>
                        <a:pt x="3" y="28"/>
                        <a:pt x="2" y="28"/>
                      </a:cubicBezTo>
                      <a:cubicBezTo>
                        <a:pt x="2" y="30"/>
                        <a:pt x="2" y="31"/>
                        <a:pt x="1" y="32"/>
                      </a:cubicBezTo>
                      <a:cubicBezTo>
                        <a:pt x="1" y="33"/>
                        <a:pt x="1" y="34"/>
                        <a:pt x="1" y="34"/>
                      </a:cubicBezTo>
                      <a:close/>
                      <a:moveTo>
                        <a:pt x="45" y="34"/>
                      </a:moveTo>
                      <a:cubicBezTo>
                        <a:pt x="45" y="53"/>
                        <a:pt x="45" y="53"/>
                        <a:pt x="45" y="53"/>
                      </a:cubicBezTo>
                      <a:cubicBezTo>
                        <a:pt x="45" y="54"/>
                        <a:pt x="45" y="54"/>
                        <a:pt x="45" y="54"/>
                      </a:cubicBezTo>
                      <a:cubicBezTo>
                        <a:pt x="45" y="54"/>
                        <a:pt x="44" y="53"/>
                        <a:pt x="44" y="53"/>
                      </a:cubicBezTo>
                      <a:cubicBezTo>
                        <a:pt x="43" y="53"/>
                        <a:pt x="42" y="53"/>
                        <a:pt x="41" y="53"/>
                      </a:cubicBezTo>
                      <a:cubicBezTo>
                        <a:pt x="41" y="53"/>
                        <a:pt x="40" y="52"/>
                        <a:pt x="40" y="51"/>
                      </a:cubicBezTo>
                      <a:cubicBezTo>
                        <a:pt x="40" y="51"/>
                        <a:pt x="40" y="50"/>
                        <a:pt x="40" y="50"/>
                      </a:cubicBezTo>
                      <a:cubicBezTo>
                        <a:pt x="40" y="49"/>
                        <a:pt x="40" y="49"/>
                        <a:pt x="40" y="49"/>
                      </a:cubicBezTo>
                      <a:cubicBezTo>
                        <a:pt x="40" y="48"/>
                        <a:pt x="40" y="48"/>
                        <a:pt x="39" y="47"/>
                      </a:cubicBezTo>
                      <a:cubicBezTo>
                        <a:pt x="38" y="47"/>
                        <a:pt x="37" y="48"/>
                        <a:pt x="36" y="47"/>
                      </a:cubicBezTo>
                      <a:cubicBezTo>
                        <a:pt x="36" y="47"/>
                        <a:pt x="36" y="47"/>
                        <a:pt x="36" y="47"/>
                      </a:cubicBezTo>
                      <a:cubicBezTo>
                        <a:pt x="37" y="46"/>
                        <a:pt x="36" y="46"/>
                        <a:pt x="37" y="46"/>
                      </a:cubicBezTo>
                      <a:cubicBezTo>
                        <a:pt x="37" y="46"/>
                        <a:pt x="37" y="45"/>
                        <a:pt x="37" y="45"/>
                      </a:cubicBezTo>
                      <a:cubicBezTo>
                        <a:pt x="37" y="45"/>
                        <a:pt x="37" y="45"/>
                        <a:pt x="37" y="44"/>
                      </a:cubicBezTo>
                      <a:cubicBezTo>
                        <a:pt x="37" y="44"/>
                        <a:pt x="38" y="44"/>
                        <a:pt x="38" y="44"/>
                      </a:cubicBezTo>
                      <a:cubicBezTo>
                        <a:pt x="38" y="43"/>
                        <a:pt x="38" y="43"/>
                        <a:pt x="37" y="43"/>
                      </a:cubicBezTo>
                      <a:cubicBezTo>
                        <a:pt x="37" y="43"/>
                        <a:pt x="36" y="43"/>
                        <a:pt x="36" y="43"/>
                      </a:cubicBezTo>
                      <a:cubicBezTo>
                        <a:pt x="35" y="43"/>
                        <a:pt x="35" y="45"/>
                        <a:pt x="34" y="45"/>
                      </a:cubicBezTo>
                      <a:cubicBezTo>
                        <a:pt x="34" y="45"/>
                        <a:pt x="33" y="45"/>
                        <a:pt x="33" y="45"/>
                      </a:cubicBezTo>
                      <a:cubicBezTo>
                        <a:pt x="32" y="45"/>
                        <a:pt x="32" y="45"/>
                        <a:pt x="32" y="45"/>
                      </a:cubicBezTo>
                      <a:cubicBezTo>
                        <a:pt x="31" y="45"/>
                        <a:pt x="31" y="45"/>
                        <a:pt x="30" y="45"/>
                      </a:cubicBezTo>
                      <a:cubicBezTo>
                        <a:pt x="30" y="45"/>
                        <a:pt x="30" y="43"/>
                        <a:pt x="30" y="43"/>
                      </a:cubicBezTo>
                      <a:cubicBezTo>
                        <a:pt x="29" y="42"/>
                        <a:pt x="30" y="41"/>
                        <a:pt x="30" y="40"/>
                      </a:cubicBezTo>
                      <a:cubicBezTo>
                        <a:pt x="30" y="40"/>
                        <a:pt x="30" y="39"/>
                        <a:pt x="30" y="39"/>
                      </a:cubicBezTo>
                      <a:cubicBezTo>
                        <a:pt x="31" y="39"/>
                        <a:pt x="30" y="38"/>
                        <a:pt x="31" y="38"/>
                      </a:cubicBezTo>
                      <a:cubicBezTo>
                        <a:pt x="31" y="37"/>
                        <a:pt x="32" y="37"/>
                        <a:pt x="32" y="37"/>
                      </a:cubicBezTo>
                      <a:cubicBezTo>
                        <a:pt x="33" y="36"/>
                        <a:pt x="33" y="36"/>
                        <a:pt x="34" y="36"/>
                      </a:cubicBezTo>
                      <a:cubicBezTo>
                        <a:pt x="35" y="36"/>
                        <a:pt x="35" y="36"/>
                        <a:pt x="36" y="36"/>
                      </a:cubicBezTo>
                      <a:cubicBezTo>
                        <a:pt x="36" y="36"/>
                        <a:pt x="36" y="36"/>
                        <a:pt x="36" y="36"/>
                      </a:cubicBezTo>
                      <a:cubicBezTo>
                        <a:pt x="37" y="36"/>
                        <a:pt x="37" y="36"/>
                        <a:pt x="38" y="35"/>
                      </a:cubicBezTo>
                      <a:cubicBezTo>
                        <a:pt x="39" y="35"/>
                        <a:pt x="39" y="35"/>
                        <a:pt x="40" y="35"/>
                      </a:cubicBezTo>
                      <a:cubicBezTo>
                        <a:pt x="40" y="35"/>
                        <a:pt x="41" y="36"/>
                        <a:pt x="41" y="36"/>
                      </a:cubicBezTo>
                      <a:cubicBezTo>
                        <a:pt x="41" y="36"/>
                        <a:pt x="42" y="35"/>
                        <a:pt x="42" y="36"/>
                      </a:cubicBezTo>
                      <a:cubicBezTo>
                        <a:pt x="42" y="36"/>
                        <a:pt x="43" y="36"/>
                        <a:pt x="43" y="36"/>
                      </a:cubicBezTo>
                      <a:cubicBezTo>
                        <a:pt x="43" y="37"/>
                        <a:pt x="42" y="37"/>
                        <a:pt x="43" y="38"/>
                      </a:cubicBezTo>
                      <a:cubicBezTo>
                        <a:pt x="43" y="38"/>
                        <a:pt x="44" y="38"/>
                        <a:pt x="44" y="38"/>
                      </a:cubicBezTo>
                      <a:cubicBezTo>
                        <a:pt x="45" y="38"/>
                        <a:pt x="44" y="38"/>
                        <a:pt x="44" y="37"/>
                      </a:cubicBezTo>
                      <a:cubicBezTo>
                        <a:pt x="44" y="37"/>
                        <a:pt x="44" y="37"/>
                        <a:pt x="44" y="36"/>
                      </a:cubicBezTo>
                      <a:cubicBezTo>
                        <a:pt x="44" y="36"/>
                        <a:pt x="44" y="36"/>
                        <a:pt x="44" y="36"/>
                      </a:cubicBezTo>
                      <a:cubicBezTo>
                        <a:pt x="44" y="35"/>
                        <a:pt x="45" y="34"/>
                        <a:pt x="45" y="34"/>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8" name="Freeform: Shape 155"/>
                <p:cNvSpPr>
                  <a:spLocks/>
                </p:cNvSpPr>
                <p:nvPr/>
              </p:nvSpPr>
              <p:spPr bwMode="auto">
                <a:xfrm>
                  <a:off x="2569358" y="2646188"/>
                  <a:ext cx="137246" cy="388456"/>
                </a:xfrm>
                <a:custGeom>
                  <a:avLst/>
                  <a:gdLst>
                    <a:gd name="T0" fmla="*/ 4 w 31"/>
                    <a:gd name="T1" fmla="*/ 11 h 88"/>
                    <a:gd name="T2" fmla="*/ 1 w 31"/>
                    <a:gd name="T3" fmla="*/ 22 h 88"/>
                    <a:gd name="T4" fmla="*/ 3 w 31"/>
                    <a:gd name="T5" fmla="*/ 31 h 88"/>
                    <a:gd name="T6" fmla="*/ 11 w 31"/>
                    <a:gd name="T7" fmla="*/ 40 h 88"/>
                    <a:gd name="T8" fmla="*/ 11 w 31"/>
                    <a:gd name="T9" fmla="*/ 88 h 88"/>
                    <a:gd name="T10" fmla="*/ 20 w 31"/>
                    <a:gd name="T11" fmla="*/ 88 h 88"/>
                    <a:gd name="T12" fmla="*/ 20 w 31"/>
                    <a:gd name="T13" fmla="*/ 40 h 88"/>
                    <a:gd name="T14" fmla="*/ 28 w 31"/>
                    <a:gd name="T15" fmla="*/ 31 h 88"/>
                    <a:gd name="T16" fmla="*/ 30 w 31"/>
                    <a:gd name="T17" fmla="*/ 22 h 88"/>
                    <a:gd name="T18" fmla="*/ 27 w 31"/>
                    <a:gd name="T19" fmla="*/ 11 h 88"/>
                    <a:gd name="T20" fmla="*/ 20 w 31"/>
                    <a:gd name="T21" fmla="*/ 0 h 88"/>
                    <a:gd name="T22" fmla="*/ 23 w 31"/>
                    <a:gd name="T23" fmla="*/ 21 h 88"/>
                    <a:gd name="T24" fmla="*/ 20 w 31"/>
                    <a:gd name="T25" fmla="*/ 21 h 88"/>
                    <a:gd name="T26" fmla="*/ 18 w 31"/>
                    <a:gd name="T27" fmla="*/ 0 h 88"/>
                    <a:gd name="T28" fmla="*/ 15 w 31"/>
                    <a:gd name="T29" fmla="*/ 0 h 88"/>
                    <a:gd name="T30" fmla="*/ 13 w 31"/>
                    <a:gd name="T31" fmla="*/ 0 h 88"/>
                    <a:gd name="T32" fmla="*/ 11 w 31"/>
                    <a:gd name="T33" fmla="*/ 21 h 88"/>
                    <a:gd name="T34" fmla="*/ 8 w 31"/>
                    <a:gd name="T35" fmla="*/ 21 h 88"/>
                    <a:gd name="T36" fmla="*/ 10 w 31"/>
                    <a:gd name="T37" fmla="*/ 0 h 88"/>
                    <a:gd name="T38" fmla="*/ 4 w 31"/>
                    <a:gd name="T39"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88">
                      <a:moveTo>
                        <a:pt x="4" y="11"/>
                      </a:moveTo>
                      <a:cubicBezTo>
                        <a:pt x="2" y="14"/>
                        <a:pt x="1" y="18"/>
                        <a:pt x="1" y="22"/>
                      </a:cubicBezTo>
                      <a:cubicBezTo>
                        <a:pt x="0" y="25"/>
                        <a:pt x="1" y="28"/>
                        <a:pt x="3" y="31"/>
                      </a:cubicBezTo>
                      <a:cubicBezTo>
                        <a:pt x="4" y="34"/>
                        <a:pt x="8" y="38"/>
                        <a:pt x="11" y="40"/>
                      </a:cubicBezTo>
                      <a:cubicBezTo>
                        <a:pt x="11" y="88"/>
                        <a:pt x="11" y="88"/>
                        <a:pt x="11" y="88"/>
                      </a:cubicBezTo>
                      <a:cubicBezTo>
                        <a:pt x="20" y="88"/>
                        <a:pt x="20" y="88"/>
                        <a:pt x="20" y="88"/>
                      </a:cubicBezTo>
                      <a:cubicBezTo>
                        <a:pt x="20" y="40"/>
                        <a:pt x="20" y="40"/>
                        <a:pt x="20" y="40"/>
                      </a:cubicBezTo>
                      <a:cubicBezTo>
                        <a:pt x="23" y="38"/>
                        <a:pt x="26" y="34"/>
                        <a:pt x="28" y="31"/>
                      </a:cubicBezTo>
                      <a:cubicBezTo>
                        <a:pt x="30" y="28"/>
                        <a:pt x="31" y="25"/>
                        <a:pt x="30" y="22"/>
                      </a:cubicBezTo>
                      <a:cubicBezTo>
                        <a:pt x="30" y="18"/>
                        <a:pt x="28" y="14"/>
                        <a:pt x="27" y="11"/>
                      </a:cubicBezTo>
                      <a:cubicBezTo>
                        <a:pt x="26" y="8"/>
                        <a:pt x="24" y="1"/>
                        <a:pt x="20" y="0"/>
                      </a:cubicBezTo>
                      <a:cubicBezTo>
                        <a:pt x="23" y="21"/>
                        <a:pt x="23" y="21"/>
                        <a:pt x="23" y="21"/>
                      </a:cubicBezTo>
                      <a:cubicBezTo>
                        <a:pt x="20" y="21"/>
                        <a:pt x="20" y="21"/>
                        <a:pt x="20" y="21"/>
                      </a:cubicBezTo>
                      <a:cubicBezTo>
                        <a:pt x="18" y="0"/>
                        <a:pt x="18" y="0"/>
                        <a:pt x="18" y="0"/>
                      </a:cubicBezTo>
                      <a:cubicBezTo>
                        <a:pt x="15" y="0"/>
                        <a:pt x="15" y="0"/>
                        <a:pt x="15" y="0"/>
                      </a:cubicBezTo>
                      <a:cubicBezTo>
                        <a:pt x="13" y="0"/>
                        <a:pt x="13" y="0"/>
                        <a:pt x="13" y="0"/>
                      </a:cubicBezTo>
                      <a:cubicBezTo>
                        <a:pt x="11" y="21"/>
                        <a:pt x="11" y="21"/>
                        <a:pt x="11" y="21"/>
                      </a:cubicBezTo>
                      <a:cubicBezTo>
                        <a:pt x="8" y="21"/>
                        <a:pt x="8" y="21"/>
                        <a:pt x="8" y="21"/>
                      </a:cubicBezTo>
                      <a:cubicBezTo>
                        <a:pt x="10" y="0"/>
                        <a:pt x="10" y="0"/>
                        <a:pt x="10" y="0"/>
                      </a:cubicBezTo>
                      <a:cubicBezTo>
                        <a:pt x="7" y="1"/>
                        <a:pt x="5" y="8"/>
                        <a:pt x="4" y="11"/>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9" name="Freeform: Shape 156"/>
                <p:cNvSpPr>
                  <a:spLocks/>
                </p:cNvSpPr>
                <p:nvPr/>
              </p:nvSpPr>
              <p:spPr bwMode="auto">
                <a:xfrm>
                  <a:off x="2745817" y="2636385"/>
                  <a:ext cx="140922" cy="398259"/>
                </a:xfrm>
                <a:custGeom>
                  <a:avLst/>
                  <a:gdLst>
                    <a:gd name="T0" fmla="*/ 20 w 32"/>
                    <a:gd name="T1" fmla="*/ 90 h 90"/>
                    <a:gd name="T2" fmla="*/ 20 w 32"/>
                    <a:gd name="T3" fmla="*/ 43 h 90"/>
                    <a:gd name="T4" fmla="*/ 32 w 32"/>
                    <a:gd name="T5" fmla="*/ 24 h 90"/>
                    <a:gd name="T6" fmla="*/ 16 w 32"/>
                    <a:gd name="T7" fmla="*/ 0 h 90"/>
                    <a:gd name="T8" fmla="*/ 0 w 32"/>
                    <a:gd name="T9" fmla="*/ 24 h 90"/>
                    <a:gd name="T10" fmla="*/ 12 w 32"/>
                    <a:gd name="T11" fmla="*/ 43 h 90"/>
                    <a:gd name="T12" fmla="*/ 12 w 32"/>
                    <a:gd name="T13" fmla="*/ 90 h 90"/>
                    <a:gd name="T14" fmla="*/ 20 w 32"/>
                    <a:gd name="T15" fmla="*/ 9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90">
                      <a:moveTo>
                        <a:pt x="20" y="90"/>
                      </a:moveTo>
                      <a:cubicBezTo>
                        <a:pt x="20" y="43"/>
                        <a:pt x="20" y="43"/>
                        <a:pt x="20" y="43"/>
                      </a:cubicBezTo>
                      <a:cubicBezTo>
                        <a:pt x="27" y="41"/>
                        <a:pt x="32" y="33"/>
                        <a:pt x="32" y="24"/>
                      </a:cubicBezTo>
                      <a:cubicBezTo>
                        <a:pt x="32" y="14"/>
                        <a:pt x="25" y="0"/>
                        <a:pt x="16" y="0"/>
                      </a:cubicBezTo>
                      <a:cubicBezTo>
                        <a:pt x="7" y="0"/>
                        <a:pt x="0" y="14"/>
                        <a:pt x="0" y="24"/>
                      </a:cubicBezTo>
                      <a:cubicBezTo>
                        <a:pt x="0" y="33"/>
                        <a:pt x="5" y="41"/>
                        <a:pt x="12" y="43"/>
                      </a:cubicBezTo>
                      <a:cubicBezTo>
                        <a:pt x="12" y="90"/>
                        <a:pt x="12" y="90"/>
                        <a:pt x="12" y="90"/>
                      </a:cubicBezTo>
                      <a:lnTo>
                        <a:pt x="20" y="9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0" name="Freeform: Shape 157"/>
                <p:cNvSpPr>
                  <a:spLocks/>
                </p:cNvSpPr>
                <p:nvPr/>
              </p:nvSpPr>
              <p:spPr bwMode="auto">
                <a:xfrm>
                  <a:off x="2896543" y="3078759"/>
                  <a:ext cx="162980" cy="167882"/>
                </a:xfrm>
                <a:custGeom>
                  <a:avLst/>
                  <a:gdLst>
                    <a:gd name="T0" fmla="*/ 8 w 37"/>
                    <a:gd name="T1" fmla="*/ 35 h 38"/>
                    <a:gd name="T2" fmla="*/ 18 w 37"/>
                    <a:gd name="T3" fmla="*/ 38 h 38"/>
                    <a:gd name="T4" fmla="*/ 37 w 37"/>
                    <a:gd name="T5" fmla="*/ 19 h 38"/>
                    <a:gd name="T6" fmla="*/ 18 w 37"/>
                    <a:gd name="T7" fmla="*/ 0 h 38"/>
                    <a:gd name="T8" fmla="*/ 0 w 37"/>
                    <a:gd name="T9" fmla="*/ 17 h 38"/>
                    <a:gd name="T10" fmla="*/ 18 w 37"/>
                    <a:gd name="T11" fmla="*/ 17 h 38"/>
                    <a:gd name="T12" fmla="*/ 24 w 37"/>
                    <a:gd name="T13" fmla="*/ 17 h 38"/>
                    <a:gd name="T14" fmla="*/ 20 w 37"/>
                    <a:gd name="T15" fmla="*/ 21 h 38"/>
                    <a:gd name="T16" fmla="*/ 8 w 37"/>
                    <a:gd name="T17"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8" y="35"/>
                      </a:moveTo>
                      <a:cubicBezTo>
                        <a:pt x="11" y="37"/>
                        <a:pt x="14" y="38"/>
                        <a:pt x="18" y="38"/>
                      </a:cubicBezTo>
                      <a:cubicBezTo>
                        <a:pt x="29" y="38"/>
                        <a:pt x="37" y="30"/>
                        <a:pt x="37" y="19"/>
                      </a:cubicBezTo>
                      <a:cubicBezTo>
                        <a:pt x="37" y="9"/>
                        <a:pt x="29" y="0"/>
                        <a:pt x="18" y="0"/>
                      </a:cubicBezTo>
                      <a:cubicBezTo>
                        <a:pt x="9" y="0"/>
                        <a:pt x="1" y="7"/>
                        <a:pt x="0" y="17"/>
                      </a:cubicBezTo>
                      <a:cubicBezTo>
                        <a:pt x="18" y="17"/>
                        <a:pt x="18" y="17"/>
                        <a:pt x="18" y="17"/>
                      </a:cubicBezTo>
                      <a:cubicBezTo>
                        <a:pt x="24" y="17"/>
                        <a:pt x="24" y="17"/>
                        <a:pt x="24" y="17"/>
                      </a:cubicBezTo>
                      <a:cubicBezTo>
                        <a:pt x="20" y="21"/>
                        <a:pt x="20" y="21"/>
                        <a:pt x="20" y="21"/>
                      </a:cubicBezTo>
                      <a:lnTo>
                        <a:pt x="8" y="35"/>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1" name="Freeform: Shape 158"/>
                <p:cNvSpPr>
                  <a:spLocks/>
                </p:cNvSpPr>
                <p:nvPr/>
              </p:nvSpPr>
              <p:spPr bwMode="auto">
                <a:xfrm>
                  <a:off x="2635530" y="3162087"/>
                  <a:ext cx="340665" cy="322284"/>
                </a:xfrm>
                <a:custGeom>
                  <a:avLst/>
                  <a:gdLst>
                    <a:gd name="T0" fmla="*/ 34 w 77"/>
                    <a:gd name="T1" fmla="*/ 39 h 73"/>
                    <a:gd name="T2" fmla="*/ 34 w 77"/>
                    <a:gd name="T3" fmla="*/ 41 h 73"/>
                    <a:gd name="T4" fmla="*/ 34 w 77"/>
                    <a:gd name="T5" fmla="*/ 43 h 73"/>
                    <a:gd name="T6" fmla="*/ 34 w 77"/>
                    <a:gd name="T7" fmla="*/ 67 h 73"/>
                    <a:gd name="T8" fmla="*/ 25 w 77"/>
                    <a:gd name="T9" fmla="*/ 73 h 73"/>
                    <a:gd name="T10" fmla="*/ 51 w 77"/>
                    <a:gd name="T11" fmla="*/ 73 h 73"/>
                    <a:gd name="T12" fmla="*/ 43 w 77"/>
                    <a:gd name="T13" fmla="*/ 67 h 73"/>
                    <a:gd name="T14" fmla="*/ 43 w 77"/>
                    <a:gd name="T15" fmla="*/ 43 h 73"/>
                    <a:gd name="T16" fmla="*/ 43 w 77"/>
                    <a:gd name="T17" fmla="*/ 41 h 73"/>
                    <a:gd name="T18" fmla="*/ 43 w 77"/>
                    <a:gd name="T19" fmla="*/ 39 h 73"/>
                    <a:gd name="T20" fmla="*/ 65 w 77"/>
                    <a:gd name="T21" fmla="*/ 14 h 73"/>
                    <a:gd name="T22" fmla="*/ 77 w 77"/>
                    <a:gd name="T23" fmla="*/ 0 h 73"/>
                    <a:gd name="T24" fmla="*/ 58 w 77"/>
                    <a:gd name="T25" fmla="*/ 0 h 73"/>
                    <a:gd name="T26" fmla="*/ 0 w 77"/>
                    <a:gd name="T27" fmla="*/ 0 h 73"/>
                    <a:gd name="T28" fmla="*/ 34 w 77"/>
                    <a:gd name="T29" fmla="*/ 3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73">
                      <a:moveTo>
                        <a:pt x="34" y="39"/>
                      </a:moveTo>
                      <a:cubicBezTo>
                        <a:pt x="34" y="41"/>
                        <a:pt x="34" y="41"/>
                        <a:pt x="34" y="41"/>
                      </a:cubicBezTo>
                      <a:cubicBezTo>
                        <a:pt x="34" y="43"/>
                        <a:pt x="34" y="43"/>
                        <a:pt x="34" y="43"/>
                      </a:cubicBezTo>
                      <a:cubicBezTo>
                        <a:pt x="34" y="67"/>
                        <a:pt x="34" y="67"/>
                        <a:pt x="34" y="67"/>
                      </a:cubicBezTo>
                      <a:cubicBezTo>
                        <a:pt x="29" y="68"/>
                        <a:pt x="25" y="70"/>
                        <a:pt x="25" y="73"/>
                      </a:cubicBezTo>
                      <a:cubicBezTo>
                        <a:pt x="51" y="73"/>
                        <a:pt x="51" y="73"/>
                        <a:pt x="51" y="73"/>
                      </a:cubicBezTo>
                      <a:cubicBezTo>
                        <a:pt x="51" y="70"/>
                        <a:pt x="47" y="68"/>
                        <a:pt x="43" y="67"/>
                      </a:cubicBezTo>
                      <a:cubicBezTo>
                        <a:pt x="43" y="43"/>
                        <a:pt x="43" y="43"/>
                        <a:pt x="43" y="43"/>
                      </a:cubicBezTo>
                      <a:cubicBezTo>
                        <a:pt x="43" y="41"/>
                        <a:pt x="43" y="41"/>
                        <a:pt x="43" y="41"/>
                      </a:cubicBezTo>
                      <a:cubicBezTo>
                        <a:pt x="43" y="39"/>
                        <a:pt x="43" y="39"/>
                        <a:pt x="43" y="39"/>
                      </a:cubicBezTo>
                      <a:cubicBezTo>
                        <a:pt x="65" y="14"/>
                        <a:pt x="65" y="14"/>
                        <a:pt x="65" y="14"/>
                      </a:cubicBezTo>
                      <a:cubicBezTo>
                        <a:pt x="77" y="0"/>
                        <a:pt x="77" y="0"/>
                        <a:pt x="77" y="0"/>
                      </a:cubicBezTo>
                      <a:cubicBezTo>
                        <a:pt x="58" y="0"/>
                        <a:pt x="58" y="0"/>
                        <a:pt x="58" y="0"/>
                      </a:cubicBezTo>
                      <a:cubicBezTo>
                        <a:pt x="0" y="0"/>
                        <a:pt x="0" y="0"/>
                        <a:pt x="0" y="0"/>
                      </a:cubicBezTo>
                      <a:lnTo>
                        <a:pt x="34" y="39"/>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2" name="Freeform: Shape 159"/>
                <p:cNvSpPr>
                  <a:spLocks/>
                </p:cNvSpPr>
                <p:nvPr/>
              </p:nvSpPr>
              <p:spPr bwMode="auto">
                <a:xfrm>
                  <a:off x="4879261" y="892623"/>
                  <a:ext cx="366398" cy="93131"/>
                </a:xfrm>
                <a:custGeom>
                  <a:avLst/>
                  <a:gdLst>
                    <a:gd name="T0" fmla="*/ 198 w 299"/>
                    <a:gd name="T1" fmla="*/ 39 h 76"/>
                    <a:gd name="T2" fmla="*/ 104 w 299"/>
                    <a:gd name="T3" fmla="*/ 39 h 76"/>
                    <a:gd name="T4" fmla="*/ 104 w 299"/>
                    <a:gd name="T5" fmla="*/ 0 h 76"/>
                    <a:gd name="T6" fmla="*/ 0 w 299"/>
                    <a:gd name="T7" fmla="*/ 0 h 76"/>
                    <a:gd name="T8" fmla="*/ 0 w 299"/>
                    <a:gd name="T9" fmla="*/ 76 h 76"/>
                    <a:gd name="T10" fmla="*/ 299 w 299"/>
                    <a:gd name="T11" fmla="*/ 76 h 76"/>
                    <a:gd name="T12" fmla="*/ 299 w 299"/>
                    <a:gd name="T13" fmla="*/ 0 h 76"/>
                    <a:gd name="T14" fmla="*/ 198 w 299"/>
                    <a:gd name="T15" fmla="*/ 0 h 76"/>
                    <a:gd name="T16" fmla="*/ 198 w 299"/>
                    <a:gd name="T1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76">
                      <a:moveTo>
                        <a:pt x="198" y="39"/>
                      </a:moveTo>
                      <a:lnTo>
                        <a:pt x="104" y="39"/>
                      </a:lnTo>
                      <a:lnTo>
                        <a:pt x="104" y="0"/>
                      </a:lnTo>
                      <a:lnTo>
                        <a:pt x="0" y="0"/>
                      </a:lnTo>
                      <a:lnTo>
                        <a:pt x="0" y="76"/>
                      </a:lnTo>
                      <a:lnTo>
                        <a:pt x="299" y="76"/>
                      </a:lnTo>
                      <a:lnTo>
                        <a:pt x="299" y="0"/>
                      </a:lnTo>
                      <a:lnTo>
                        <a:pt x="198" y="0"/>
                      </a:lnTo>
                      <a:lnTo>
                        <a:pt x="198" y="39"/>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3" name="Rectangle 160"/>
                <p:cNvSpPr>
                  <a:spLocks/>
                </p:cNvSpPr>
                <p:nvPr/>
              </p:nvSpPr>
              <p:spPr bwMode="auto">
                <a:xfrm>
                  <a:off x="5028761" y="892623"/>
                  <a:ext cx="71074" cy="25734"/>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34" name="Freeform: Shape 161"/>
                <p:cNvSpPr>
                  <a:spLocks/>
                </p:cNvSpPr>
                <p:nvPr/>
              </p:nvSpPr>
              <p:spPr bwMode="auto">
                <a:xfrm>
                  <a:off x="4879261" y="675725"/>
                  <a:ext cx="366398" cy="194841"/>
                </a:xfrm>
                <a:custGeom>
                  <a:avLst/>
                  <a:gdLst>
                    <a:gd name="T0" fmla="*/ 223 w 299"/>
                    <a:gd name="T1" fmla="*/ 0 h 159"/>
                    <a:gd name="T2" fmla="*/ 151 w 299"/>
                    <a:gd name="T3" fmla="*/ 0 h 159"/>
                    <a:gd name="T4" fmla="*/ 151 w 299"/>
                    <a:gd name="T5" fmla="*/ 29 h 159"/>
                    <a:gd name="T6" fmla="*/ 198 w 299"/>
                    <a:gd name="T7" fmla="*/ 29 h 159"/>
                    <a:gd name="T8" fmla="*/ 198 w 299"/>
                    <a:gd name="T9" fmla="*/ 58 h 159"/>
                    <a:gd name="T10" fmla="*/ 151 w 299"/>
                    <a:gd name="T11" fmla="*/ 58 h 159"/>
                    <a:gd name="T12" fmla="*/ 151 w 299"/>
                    <a:gd name="T13" fmla="*/ 159 h 159"/>
                    <a:gd name="T14" fmla="*/ 198 w 299"/>
                    <a:gd name="T15" fmla="*/ 159 h 159"/>
                    <a:gd name="T16" fmla="*/ 299 w 299"/>
                    <a:gd name="T17" fmla="*/ 159 h 159"/>
                    <a:gd name="T18" fmla="*/ 299 w 299"/>
                    <a:gd name="T19" fmla="*/ 58 h 159"/>
                    <a:gd name="T20" fmla="*/ 223 w 299"/>
                    <a:gd name="T21" fmla="*/ 58 h 159"/>
                    <a:gd name="T22" fmla="*/ 223 w 299"/>
                    <a:gd name="T23" fmla="*/ 0 h 159"/>
                    <a:gd name="T24" fmla="*/ 151 w 299"/>
                    <a:gd name="T25" fmla="*/ 0 h 159"/>
                    <a:gd name="T26" fmla="*/ 79 w 299"/>
                    <a:gd name="T27" fmla="*/ 0 h 159"/>
                    <a:gd name="T28" fmla="*/ 79 w 299"/>
                    <a:gd name="T29" fmla="*/ 58 h 159"/>
                    <a:gd name="T30" fmla="*/ 0 w 299"/>
                    <a:gd name="T31" fmla="*/ 58 h 159"/>
                    <a:gd name="T32" fmla="*/ 0 w 299"/>
                    <a:gd name="T33" fmla="*/ 159 h 159"/>
                    <a:gd name="T34" fmla="*/ 104 w 299"/>
                    <a:gd name="T35" fmla="*/ 159 h 159"/>
                    <a:gd name="T36" fmla="*/ 151 w 299"/>
                    <a:gd name="T37" fmla="*/ 159 h 159"/>
                    <a:gd name="T38" fmla="*/ 151 w 299"/>
                    <a:gd name="T39" fmla="*/ 58 h 159"/>
                    <a:gd name="T40" fmla="*/ 104 w 299"/>
                    <a:gd name="T41" fmla="*/ 58 h 159"/>
                    <a:gd name="T42" fmla="*/ 104 w 299"/>
                    <a:gd name="T43" fmla="*/ 58 h 159"/>
                    <a:gd name="T44" fmla="*/ 104 w 299"/>
                    <a:gd name="T45" fmla="*/ 29 h 159"/>
                    <a:gd name="T46" fmla="*/ 151 w 299"/>
                    <a:gd name="T47" fmla="*/ 29 h 159"/>
                    <a:gd name="T48" fmla="*/ 151 w 299"/>
                    <a:gd name="T4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 h="159">
                      <a:moveTo>
                        <a:pt x="223" y="0"/>
                      </a:moveTo>
                      <a:lnTo>
                        <a:pt x="151" y="0"/>
                      </a:lnTo>
                      <a:lnTo>
                        <a:pt x="151" y="29"/>
                      </a:lnTo>
                      <a:lnTo>
                        <a:pt x="198" y="29"/>
                      </a:lnTo>
                      <a:lnTo>
                        <a:pt x="198" y="58"/>
                      </a:lnTo>
                      <a:lnTo>
                        <a:pt x="151" y="58"/>
                      </a:lnTo>
                      <a:lnTo>
                        <a:pt x="151" y="159"/>
                      </a:lnTo>
                      <a:lnTo>
                        <a:pt x="198" y="159"/>
                      </a:lnTo>
                      <a:lnTo>
                        <a:pt x="299" y="159"/>
                      </a:lnTo>
                      <a:lnTo>
                        <a:pt x="299" y="58"/>
                      </a:lnTo>
                      <a:lnTo>
                        <a:pt x="223" y="58"/>
                      </a:lnTo>
                      <a:lnTo>
                        <a:pt x="223" y="0"/>
                      </a:lnTo>
                      <a:close/>
                      <a:moveTo>
                        <a:pt x="151" y="0"/>
                      </a:moveTo>
                      <a:lnTo>
                        <a:pt x="79" y="0"/>
                      </a:lnTo>
                      <a:lnTo>
                        <a:pt x="79" y="58"/>
                      </a:lnTo>
                      <a:lnTo>
                        <a:pt x="0" y="58"/>
                      </a:lnTo>
                      <a:lnTo>
                        <a:pt x="0" y="159"/>
                      </a:lnTo>
                      <a:lnTo>
                        <a:pt x="104" y="159"/>
                      </a:lnTo>
                      <a:lnTo>
                        <a:pt x="151" y="159"/>
                      </a:lnTo>
                      <a:lnTo>
                        <a:pt x="151" y="58"/>
                      </a:lnTo>
                      <a:lnTo>
                        <a:pt x="104" y="58"/>
                      </a:lnTo>
                      <a:lnTo>
                        <a:pt x="104" y="58"/>
                      </a:lnTo>
                      <a:lnTo>
                        <a:pt x="104" y="29"/>
                      </a:lnTo>
                      <a:lnTo>
                        <a:pt x="151" y="29"/>
                      </a:lnTo>
                      <a:lnTo>
                        <a:pt x="151" y="0"/>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5" name="Freeform: Shape 162"/>
                <p:cNvSpPr>
                  <a:spLocks/>
                </p:cNvSpPr>
                <p:nvPr/>
              </p:nvSpPr>
              <p:spPr bwMode="auto">
                <a:xfrm>
                  <a:off x="2908797" y="1272501"/>
                  <a:ext cx="371300" cy="379878"/>
                </a:xfrm>
                <a:custGeom>
                  <a:avLst/>
                  <a:gdLst>
                    <a:gd name="T0" fmla="*/ 42 w 84"/>
                    <a:gd name="T1" fmla="*/ 0 h 86"/>
                    <a:gd name="T2" fmla="*/ 33 w 84"/>
                    <a:gd name="T3" fmla="*/ 18 h 86"/>
                    <a:gd name="T4" fmla="*/ 33 w 84"/>
                    <a:gd name="T5" fmla="*/ 32 h 86"/>
                    <a:gd name="T6" fmla="*/ 0 w 84"/>
                    <a:gd name="T7" fmla="*/ 46 h 86"/>
                    <a:gd name="T8" fmla="*/ 0 w 84"/>
                    <a:gd name="T9" fmla="*/ 55 h 86"/>
                    <a:gd name="T10" fmla="*/ 33 w 84"/>
                    <a:gd name="T11" fmla="*/ 48 h 86"/>
                    <a:gd name="T12" fmla="*/ 33 w 84"/>
                    <a:gd name="T13" fmla="*/ 67 h 86"/>
                    <a:gd name="T14" fmla="*/ 19 w 84"/>
                    <a:gd name="T15" fmla="*/ 77 h 86"/>
                    <a:gd name="T16" fmla="*/ 19 w 84"/>
                    <a:gd name="T17" fmla="*/ 86 h 86"/>
                    <a:gd name="T18" fmla="*/ 42 w 84"/>
                    <a:gd name="T19" fmla="*/ 78 h 86"/>
                    <a:gd name="T20" fmla="*/ 65 w 84"/>
                    <a:gd name="T21" fmla="*/ 86 h 86"/>
                    <a:gd name="T22" fmla="*/ 65 w 84"/>
                    <a:gd name="T23" fmla="*/ 77 h 86"/>
                    <a:gd name="T24" fmla="*/ 52 w 84"/>
                    <a:gd name="T25" fmla="*/ 67 h 86"/>
                    <a:gd name="T26" fmla="*/ 52 w 84"/>
                    <a:gd name="T27" fmla="*/ 48 h 86"/>
                    <a:gd name="T28" fmla="*/ 84 w 84"/>
                    <a:gd name="T29" fmla="*/ 55 h 86"/>
                    <a:gd name="T30" fmla="*/ 84 w 84"/>
                    <a:gd name="T31" fmla="*/ 46 h 86"/>
                    <a:gd name="T32" fmla="*/ 52 w 84"/>
                    <a:gd name="T33" fmla="*/ 32 h 86"/>
                    <a:gd name="T34" fmla="*/ 52 w 84"/>
                    <a:gd name="T35" fmla="*/ 18 h 86"/>
                    <a:gd name="T36" fmla="*/ 42 w 84"/>
                    <a:gd name="T3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86">
                      <a:moveTo>
                        <a:pt x="42" y="0"/>
                      </a:moveTo>
                      <a:cubicBezTo>
                        <a:pt x="37" y="0"/>
                        <a:pt x="33" y="13"/>
                        <a:pt x="33" y="18"/>
                      </a:cubicBezTo>
                      <a:cubicBezTo>
                        <a:pt x="33" y="32"/>
                        <a:pt x="33" y="32"/>
                        <a:pt x="33" y="32"/>
                      </a:cubicBezTo>
                      <a:cubicBezTo>
                        <a:pt x="0" y="46"/>
                        <a:pt x="0" y="46"/>
                        <a:pt x="0" y="46"/>
                      </a:cubicBezTo>
                      <a:cubicBezTo>
                        <a:pt x="0" y="55"/>
                        <a:pt x="0" y="55"/>
                        <a:pt x="0" y="55"/>
                      </a:cubicBezTo>
                      <a:cubicBezTo>
                        <a:pt x="33" y="48"/>
                        <a:pt x="33" y="48"/>
                        <a:pt x="33" y="48"/>
                      </a:cubicBezTo>
                      <a:cubicBezTo>
                        <a:pt x="33" y="67"/>
                        <a:pt x="33" y="67"/>
                        <a:pt x="33" y="67"/>
                      </a:cubicBezTo>
                      <a:cubicBezTo>
                        <a:pt x="19" y="77"/>
                        <a:pt x="19" y="77"/>
                        <a:pt x="19" y="77"/>
                      </a:cubicBezTo>
                      <a:cubicBezTo>
                        <a:pt x="19" y="86"/>
                        <a:pt x="19" y="86"/>
                        <a:pt x="19" y="86"/>
                      </a:cubicBezTo>
                      <a:cubicBezTo>
                        <a:pt x="42" y="78"/>
                        <a:pt x="42" y="78"/>
                        <a:pt x="42" y="78"/>
                      </a:cubicBezTo>
                      <a:cubicBezTo>
                        <a:pt x="65" y="86"/>
                        <a:pt x="65" y="86"/>
                        <a:pt x="65" y="86"/>
                      </a:cubicBezTo>
                      <a:cubicBezTo>
                        <a:pt x="65" y="77"/>
                        <a:pt x="65" y="77"/>
                        <a:pt x="65" y="77"/>
                      </a:cubicBezTo>
                      <a:cubicBezTo>
                        <a:pt x="52" y="67"/>
                        <a:pt x="52" y="67"/>
                        <a:pt x="52" y="67"/>
                      </a:cubicBezTo>
                      <a:cubicBezTo>
                        <a:pt x="52" y="48"/>
                        <a:pt x="52" y="48"/>
                        <a:pt x="52" y="48"/>
                      </a:cubicBezTo>
                      <a:cubicBezTo>
                        <a:pt x="84" y="55"/>
                        <a:pt x="84" y="55"/>
                        <a:pt x="84" y="55"/>
                      </a:cubicBezTo>
                      <a:cubicBezTo>
                        <a:pt x="84" y="46"/>
                        <a:pt x="84" y="46"/>
                        <a:pt x="84" y="46"/>
                      </a:cubicBezTo>
                      <a:cubicBezTo>
                        <a:pt x="52" y="32"/>
                        <a:pt x="52" y="32"/>
                        <a:pt x="52" y="32"/>
                      </a:cubicBezTo>
                      <a:cubicBezTo>
                        <a:pt x="52" y="18"/>
                        <a:pt x="52" y="18"/>
                        <a:pt x="52" y="18"/>
                      </a:cubicBezTo>
                      <a:cubicBezTo>
                        <a:pt x="52" y="13"/>
                        <a:pt x="48" y="0"/>
                        <a:pt x="42" y="0"/>
                      </a:cubicBez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6" name="Freeform: Shape 163"/>
                <p:cNvSpPr>
                  <a:spLocks/>
                </p:cNvSpPr>
                <p:nvPr/>
              </p:nvSpPr>
              <p:spPr bwMode="auto">
                <a:xfrm>
                  <a:off x="6251723" y="2292044"/>
                  <a:ext cx="269591" cy="216898"/>
                </a:xfrm>
                <a:custGeom>
                  <a:avLst/>
                  <a:gdLst>
                    <a:gd name="T0" fmla="*/ 48 w 61"/>
                    <a:gd name="T1" fmla="*/ 49 h 49"/>
                    <a:gd name="T2" fmla="*/ 48 w 61"/>
                    <a:gd name="T3" fmla="*/ 32 h 49"/>
                    <a:gd name="T4" fmla="*/ 56 w 61"/>
                    <a:gd name="T5" fmla="*/ 24 h 49"/>
                    <a:gd name="T6" fmla="*/ 61 w 61"/>
                    <a:gd name="T7" fmla="*/ 24 h 49"/>
                    <a:gd name="T8" fmla="*/ 61 w 61"/>
                    <a:gd name="T9" fmla="*/ 6 h 49"/>
                    <a:gd name="T10" fmla="*/ 54 w 61"/>
                    <a:gd name="T11" fmla="*/ 0 h 49"/>
                    <a:gd name="T12" fmla="*/ 39 w 61"/>
                    <a:gd name="T13" fmla="*/ 0 h 49"/>
                    <a:gd name="T14" fmla="*/ 39 w 61"/>
                    <a:gd name="T15" fmla="*/ 8 h 49"/>
                    <a:gd name="T16" fmla="*/ 45 w 61"/>
                    <a:gd name="T17" fmla="*/ 13 h 49"/>
                    <a:gd name="T18" fmla="*/ 39 w 61"/>
                    <a:gd name="T19" fmla="*/ 19 h 49"/>
                    <a:gd name="T20" fmla="*/ 39 w 61"/>
                    <a:gd name="T21" fmla="*/ 22 h 49"/>
                    <a:gd name="T22" fmla="*/ 45 w 61"/>
                    <a:gd name="T23" fmla="*/ 28 h 49"/>
                    <a:gd name="T24" fmla="*/ 39 w 61"/>
                    <a:gd name="T25" fmla="*/ 33 h 49"/>
                    <a:gd name="T26" fmla="*/ 39 w 61"/>
                    <a:gd name="T27" fmla="*/ 49 h 49"/>
                    <a:gd name="T28" fmla="*/ 48 w 61"/>
                    <a:gd name="T29" fmla="*/ 49 h 49"/>
                    <a:gd name="T30" fmla="*/ 39 w 61"/>
                    <a:gd name="T31" fmla="*/ 0 h 49"/>
                    <a:gd name="T32" fmla="*/ 22 w 61"/>
                    <a:gd name="T33" fmla="*/ 0 h 49"/>
                    <a:gd name="T34" fmla="*/ 22 w 61"/>
                    <a:gd name="T35" fmla="*/ 8 h 49"/>
                    <a:gd name="T36" fmla="*/ 22 w 61"/>
                    <a:gd name="T37" fmla="*/ 8 h 49"/>
                    <a:gd name="T38" fmla="*/ 22 w 61"/>
                    <a:gd name="T39" fmla="*/ 8 h 49"/>
                    <a:gd name="T40" fmla="*/ 27 w 61"/>
                    <a:gd name="T41" fmla="*/ 13 h 49"/>
                    <a:gd name="T42" fmla="*/ 22 w 61"/>
                    <a:gd name="T43" fmla="*/ 19 h 49"/>
                    <a:gd name="T44" fmla="*/ 22 w 61"/>
                    <a:gd name="T45" fmla="*/ 19 h 49"/>
                    <a:gd name="T46" fmla="*/ 22 w 61"/>
                    <a:gd name="T47" fmla="*/ 22 h 49"/>
                    <a:gd name="T48" fmla="*/ 22 w 61"/>
                    <a:gd name="T49" fmla="*/ 22 h 49"/>
                    <a:gd name="T50" fmla="*/ 22 w 61"/>
                    <a:gd name="T51" fmla="*/ 22 h 49"/>
                    <a:gd name="T52" fmla="*/ 27 w 61"/>
                    <a:gd name="T53" fmla="*/ 28 h 49"/>
                    <a:gd name="T54" fmla="*/ 22 w 61"/>
                    <a:gd name="T55" fmla="*/ 33 h 49"/>
                    <a:gd name="T56" fmla="*/ 22 w 61"/>
                    <a:gd name="T57" fmla="*/ 33 h 49"/>
                    <a:gd name="T58" fmla="*/ 22 w 61"/>
                    <a:gd name="T59" fmla="*/ 49 h 49"/>
                    <a:gd name="T60" fmla="*/ 39 w 61"/>
                    <a:gd name="T61" fmla="*/ 49 h 49"/>
                    <a:gd name="T62" fmla="*/ 39 w 61"/>
                    <a:gd name="T63" fmla="*/ 33 h 49"/>
                    <a:gd name="T64" fmla="*/ 39 w 61"/>
                    <a:gd name="T65" fmla="*/ 33 h 49"/>
                    <a:gd name="T66" fmla="*/ 34 w 61"/>
                    <a:gd name="T67" fmla="*/ 28 h 49"/>
                    <a:gd name="T68" fmla="*/ 39 w 61"/>
                    <a:gd name="T69" fmla="*/ 22 h 49"/>
                    <a:gd name="T70" fmla="*/ 39 w 61"/>
                    <a:gd name="T71" fmla="*/ 22 h 49"/>
                    <a:gd name="T72" fmla="*/ 39 w 61"/>
                    <a:gd name="T73" fmla="*/ 22 h 49"/>
                    <a:gd name="T74" fmla="*/ 39 w 61"/>
                    <a:gd name="T75" fmla="*/ 19 h 49"/>
                    <a:gd name="T76" fmla="*/ 39 w 61"/>
                    <a:gd name="T77" fmla="*/ 19 h 49"/>
                    <a:gd name="T78" fmla="*/ 34 w 61"/>
                    <a:gd name="T79" fmla="*/ 13 h 49"/>
                    <a:gd name="T80" fmla="*/ 39 w 61"/>
                    <a:gd name="T81" fmla="*/ 8 h 49"/>
                    <a:gd name="T82" fmla="*/ 39 w 61"/>
                    <a:gd name="T83" fmla="*/ 8 h 49"/>
                    <a:gd name="T84" fmla="*/ 39 w 61"/>
                    <a:gd name="T85" fmla="*/ 8 h 49"/>
                    <a:gd name="T86" fmla="*/ 39 w 61"/>
                    <a:gd name="T87" fmla="*/ 0 h 49"/>
                    <a:gd name="T88" fmla="*/ 22 w 61"/>
                    <a:gd name="T89" fmla="*/ 0 h 49"/>
                    <a:gd name="T90" fmla="*/ 6 w 61"/>
                    <a:gd name="T91" fmla="*/ 0 h 49"/>
                    <a:gd name="T92" fmla="*/ 0 w 61"/>
                    <a:gd name="T93" fmla="*/ 6 h 49"/>
                    <a:gd name="T94" fmla="*/ 0 w 61"/>
                    <a:gd name="T95" fmla="*/ 24 h 49"/>
                    <a:gd name="T96" fmla="*/ 5 w 61"/>
                    <a:gd name="T97" fmla="*/ 24 h 49"/>
                    <a:gd name="T98" fmla="*/ 13 w 61"/>
                    <a:gd name="T99" fmla="*/ 32 h 49"/>
                    <a:gd name="T100" fmla="*/ 13 w 61"/>
                    <a:gd name="T101" fmla="*/ 49 h 49"/>
                    <a:gd name="T102" fmla="*/ 22 w 61"/>
                    <a:gd name="T103" fmla="*/ 49 h 49"/>
                    <a:gd name="T104" fmla="*/ 22 w 61"/>
                    <a:gd name="T105" fmla="*/ 33 h 49"/>
                    <a:gd name="T106" fmla="*/ 16 w 61"/>
                    <a:gd name="T107" fmla="*/ 28 h 49"/>
                    <a:gd name="T108" fmla="*/ 22 w 61"/>
                    <a:gd name="T109" fmla="*/ 22 h 49"/>
                    <a:gd name="T110" fmla="*/ 22 w 61"/>
                    <a:gd name="T111" fmla="*/ 19 h 49"/>
                    <a:gd name="T112" fmla="*/ 16 w 61"/>
                    <a:gd name="T113" fmla="*/ 13 h 49"/>
                    <a:gd name="T114" fmla="*/ 22 w 61"/>
                    <a:gd name="T115" fmla="*/ 8 h 49"/>
                    <a:gd name="T116" fmla="*/ 22 w 61"/>
                    <a:gd name="T1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1" h="49">
                      <a:moveTo>
                        <a:pt x="48" y="49"/>
                      </a:moveTo>
                      <a:cubicBezTo>
                        <a:pt x="48" y="32"/>
                        <a:pt x="48" y="32"/>
                        <a:pt x="48" y="32"/>
                      </a:cubicBezTo>
                      <a:cubicBezTo>
                        <a:pt x="48" y="27"/>
                        <a:pt x="51" y="24"/>
                        <a:pt x="56" y="24"/>
                      </a:cubicBezTo>
                      <a:cubicBezTo>
                        <a:pt x="61" y="24"/>
                        <a:pt x="61" y="24"/>
                        <a:pt x="61" y="24"/>
                      </a:cubicBezTo>
                      <a:cubicBezTo>
                        <a:pt x="61" y="6"/>
                        <a:pt x="61" y="6"/>
                        <a:pt x="61" y="6"/>
                      </a:cubicBezTo>
                      <a:cubicBezTo>
                        <a:pt x="61" y="3"/>
                        <a:pt x="58" y="0"/>
                        <a:pt x="54" y="0"/>
                      </a:cubicBezTo>
                      <a:cubicBezTo>
                        <a:pt x="39" y="0"/>
                        <a:pt x="39" y="0"/>
                        <a:pt x="39" y="0"/>
                      </a:cubicBezTo>
                      <a:cubicBezTo>
                        <a:pt x="39" y="8"/>
                        <a:pt x="39" y="8"/>
                        <a:pt x="39" y="8"/>
                      </a:cubicBezTo>
                      <a:cubicBezTo>
                        <a:pt x="42" y="8"/>
                        <a:pt x="45" y="10"/>
                        <a:pt x="45" y="13"/>
                      </a:cubicBezTo>
                      <a:cubicBezTo>
                        <a:pt x="45" y="16"/>
                        <a:pt x="42" y="19"/>
                        <a:pt x="39" y="19"/>
                      </a:cubicBezTo>
                      <a:cubicBezTo>
                        <a:pt x="39" y="22"/>
                        <a:pt x="39" y="22"/>
                        <a:pt x="39" y="22"/>
                      </a:cubicBezTo>
                      <a:cubicBezTo>
                        <a:pt x="42" y="22"/>
                        <a:pt x="45" y="25"/>
                        <a:pt x="45" y="28"/>
                      </a:cubicBezTo>
                      <a:cubicBezTo>
                        <a:pt x="45" y="31"/>
                        <a:pt x="42" y="33"/>
                        <a:pt x="39" y="33"/>
                      </a:cubicBezTo>
                      <a:cubicBezTo>
                        <a:pt x="39" y="49"/>
                        <a:pt x="39" y="49"/>
                        <a:pt x="39" y="49"/>
                      </a:cubicBezTo>
                      <a:lnTo>
                        <a:pt x="48" y="49"/>
                      </a:lnTo>
                      <a:close/>
                      <a:moveTo>
                        <a:pt x="39" y="0"/>
                      </a:moveTo>
                      <a:cubicBezTo>
                        <a:pt x="22" y="0"/>
                        <a:pt x="22" y="0"/>
                        <a:pt x="22" y="0"/>
                      </a:cubicBezTo>
                      <a:cubicBezTo>
                        <a:pt x="22" y="8"/>
                        <a:pt x="22" y="8"/>
                        <a:pt x="22" y="8"/>
                      </a:cubicBezTo>
                      <a:cubicBezTo>
                        <a:pt x="22" y="8"/>
                        <a:pt x="22" y="8"/>
                        <a:pt x="22" y="8"/>
                      </a:cubicBezTo>
                      <a:cubicBezTo>
                        <a:pt x="22" y="8"/>
                        <a:pt x="22" y="8"/>
                        <a:pt x="22" y="8"/>
                      </a:cubicBezTo>
                      <a:cubicBezTo>
                        <a:pt x="25" y="8"/>
                        <a:pt x="27" y="10"/>
                        <a:pt x="27" y="13"/>
                      </a:cubicBezTo>
                      <a:cubicBezTo>
                        <a:pt x="27" y="16"/>
                        <a:pt x="25" y="19"/>
                        <a:pt x="22" y="19"/>
                      </a:cubicBezTo>
                      <a:cubicBezTo>
                        <a:pt x="22" y="19"/>
                        <a:pt x="22" y="19"/>
                        <a:pt x="22" y="19"/>
                      </a:cubicBezTo>
                      <a:cubicBezTo>
                        <a:pt x="22" y="22"/>
                        <a:pt x="22" y="22"/>
                        <a:pt x="22" y="22"/>
                      </a:cubicBezTo>
                      <a:cubicBezTo>
                        <a:pt x="22" y="22"/>
                        <a:pt x="22" y="22"/>
                        <a:pt x="22" y="22"/>
                      </a:cubicBezTo>
                      <a:cubicBezTo>
                        <a:pt x="22" y="22"/>
                        <a:pt x="22" y="22"/>
                        <a:pt x="22" y="22"/>
                      </a:cubicBezTo>
                      <a:cubicBezTo>
                        <a:pt x="25" y="22"/>
                        <a:pt x="27" y="25"/>
                        <a:pt x="27" y="28"/>
                      </a:cubicBezTo>
                      <a:cubicBezTo>
                        <a:pt x="27" y="31"/>
                        <a:pt x="25" y="33"/>
                        <a:pt x="22" y="33"/>
                      </a:cubicBezTo>
                      <a:cubicBezTo>
                        <a:pt x="22" y="33"/>
                        <a:pt x="22" y="33"/>
                        <a:pt x="22" y="33"/>
                      </a:cubicBezTo>
                      <a:cubicBezTo>
                        <a:pt x="22" y="49"/>
                        <a:pt x="22" y="49"/>
                        <a:pt x="22" y="49"/>
                      </a:cubicBezTo>
                      <a:cubicBezTo>
                        <a:pt x="39" y="49"/>
                        <a:pt x="39" y="49"/>
                        <a:pt x="39" y="49"/>
                      </a:cubicBezTo>
                      <a:cubicBezTo>
                        <a:pt x="39" y="33"/>
                        <a:pt x="39" y="33"/>
                        <a:pt x="39" y="33"/>
                      </a:cubicBezTo>
                      <a:cubicBezTo>
                        <a:pt x="39" y="33"/>
                        <a:pt x="39" y="33"/>
                        <a:pt x="39" y="33"/>
                      </a:cubicBezTo>
                      <a:cubicBezTo>
                        <a:pt x="36" y="33"/>
                        <a:pt x="34" y="31"/>
                        <a:pt x="34" y="28"/>
                      </a:cubicBezTo>
                      <a:cubicBezTo>
                        <a:pt x="34" y="25"/>
                        <a:pt x="36" y="22"/>
                        <a:pt x="39" y="22"/>
                      </a:cubicBezTo>
                      <a:cubicBezTo>
                        <a:pt x="39" y="22"/>
                        <a:pt x="39" y="22"/>
                        <a:pt x="39" y="22"/>
                      </a:cubicBezTo>
                      <a:cubicBezTo>
                        <a:pt x="39" y="22"/>
                        <a:pt x="39" y="22"/>
                        <a:pt x="39" y="22"/>
                      </a:cubicBezTo>
                      <a:cubicBezTo>
                        <a:pt x="39" y="19"/>
                        <a:pt x="39" y="19"/>
                        <a:pt x="39" y="19"/>
                      </a:cubicBezTo>
                      <a:cubicBezTo>
                        <a:pt x="39" y="19"/>
                        <a:pt x="39" y="19"/>
                        <a:pt x="39" y="19"/>
                      </a:cubicBezTo>
                      <a:cubicBezTo>
                        <a:pt x="36" y="19"/>
                        <a:pt x="34" y="16"/>
                        <a:pt x="34" y="13"/>
                      </a:cubicBezTo>
                      <a:cubicBezTo>
                        <a:pt x="34" y="10"/>
                        <a:pt x="36" y="8"/>
                        <a:pt x="39" y="8"/>
                      </a:cubicBezTo>
                      <a:cubicBezTo>
                        <a:pt x="39" y="8"/>
                        <a:pt x="39" y="8"/>
                        <a:pt x="39" y="8"/>
                      </a:cubicBezTo>
                      <a:cubicBezTo>
                        <a:pt x="39" y="8"/>
                        <a:pt x="39" y="8"/>
                        <a:pt x="39" y="8"/>
                      </a:cubicBezTo>
                      <a:lnTo>
                        <a:pt x="39" y="0"/>
                      </a:lnTo>
                      <a:close/>
                      <a:moveTo>
                        <a:pt x="22" y="0"/>
                      </a:moveTo>
                      <a:cubicBezTo>
                        <a:pt x="6" y="0"/>
                        <a:pt x="6" y="0"/>
                        <a:pt x="6" y="0"/>
                      </a:cubicBezTo>
                      <a:cubicBezTo>
                        <a:pt x="3" y="0"/>
                        <a:pt x="0" y="3"/>
                        <a:pt x="0" y="6"/>
                      </a:cubicBezTo>
                      <a:cubicBezTo>
                        <a:pt x="0" y="24"/>
                        <a:pt x="0" y="24"/>
                        <a:pt x="0" y="24"/>
                      </a:cubicBezTo>
                      <a:cubicBezTo>
                        <a:pt x="5" y="24"/>
                        <a:pt x="5" y="24"/>
                        <a:pt x="5" y="24"/>
                      </a:cubicBezTo>
                      <a:cubicBezTo>
                        <a:pt x="10" y="24"/>
                        <a:pt x="13" y="27"/>
                        <a:pt x="13" y="32"/>
                      </a:cubicBezTo>
                      <a:cubicBezTo>
                        <a:pt x="13" y="49"/>
                        <a:pt x="13" y="49"/>
                        <a:pt x="13" y="49"/>
                      </a:cubicBezTo>
                      <a:cubicBezTo>
                        <a:pt x="22" y="49"/>
                        <a:pt x="22" y="49"/>
                        <a:pt x="22" y="49"/>
                      </a:cubicBezTo>
                      <a:cubicBezTo>
                        <a:pt x="22" y="33"/>
                        <a:pt x="22" y="33"/>
                        <a:pt x="22" y="33"/>
                      </a:cubicBezTo>
                      <a:cubicBezTo>
                        <a:pt x="19" y="33"/>
                        <a:pt x="16" y="31"/>
                        <a:pt x="16" y="28"/>
                      </a:cubicBezTo>
                      <a:cubicBezTo>
                        <a:pt x="16" y="25"/>
                        <a:pt x="19" y="22"/>
                        <a:pt x="22" y="22"/>
                      </a:cubicBezTo>
                      <a:cubicBezTo>
                        <a:pt x="22" y="19"/>
                        <a:pt x="22" y="19"/>
                        <a:pt x="22" y="19"/>
                      </a:cubicBezTo>
                      <a:cubicBezTo>
                        <a:pt x="19" y="19"/>
                        <a:pt x="16" y="16"/>
                        <a:pt x="16" y="13"/>
                      </a:cubicBezTo>
                      <a:cubicBezTo>
                        <a:pt x="16" y="10"/>
                        <a:pt x="19" y="8"/>
                        <a:pt x="22" y="8"/>
                      </a:cubicBezTo>
                      <a:lnTo>
                        <a:pt x="22" y="0"/>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7" name="Freeform: Shape 164"/>
                <p:cNvSpPr>
                  <a:spLocks/>
                </p:cNvSpPr>
                <p:nvPr/>
              </p:nvSpPr>
              <p:spPr bwMode="auto">
                <a:xfrm>
                  <a:off x="6203932" y="2412135"/>
                  <a:ext cx="366398" cy="193615"/>
                </a:xfrm>
                <a:custGeom>
                  <a:avLst/>
                  <a:gdLst>
                    <a:gd name="T0" fmla="*/ 78 w 83"/>
                    <a:gd name="T1" fmla="*/ 0 h 44"/>
                    <a:gd name="T2" fmla="*/ 72 w 83"/>
                    <a:gd name="T3" fmla="*/ 0 h 44"/>
                    <a:gd name="T4" fmla="*/ 67 w 83"/>
                    <a:gd name="T5" fmla="*/ 0 h 44"/>
                    <a:gd name="T6" fmla="*/ 61 w 83"/>
                    <a:gd name="T7" fmla="*/ 5 h 44"/>
                    <a:gd name="T8" fmla="*/ 61 w 83"/>
                    <a:gd name="T9" fmla="*/ 24 h 44"/>
                    <a:gd name="T10" fmla="*/ 21 w 83"/>
                    <a:gd name="T11" fmla="*/ 24 h 44"/>
                    <a:gd name="T12" fmla="*/ 21 w 83"/>
                    <a:gd name="T13" fmla="*/ 5 h 44"/>
                    <a:gd name="T14" fmla="*/ 16 w 83"/>
                    <a:gd name="T15" fmla="*/ 0 h 44"/>
                    <a:gd name="T16" fmla="*/ 11 w 83"/>
                    <a:gd name="T17" fmla="*/ 0 h 44"/>
                    <a:gd name="T18" fmla="*/ 6 w 83"/>
                    <a:gd name="T19" fmla="*/ 0 h 44"/>
                    <a:gd name="T20" fmla="*/ 0 w 83"/>
                    <a:gd name="T21" fmla="*/ 5 h 44"/>
                    <a:gd name="T22" fmla="*/ 0 w 83"/>
                    <a:gd name="T23" fmla="*/ 33 h 44"/>
                    <a:gd name="T24" fmla="*/ 8 w 83"/>
                    <a:gd name="T25" fmla="*/ 41 h 44"/>
                    <a:gd name="T26" fmla="*/ 8 w 83"/>
                    <a:gd name="T27" fmla="*/ 41 h 44"/>
                    <a:gd name="T28" fmla="*/ 9 w 83"/>
                    <a:gd name="T29" fmla="*/ 43 h 44"/>
                    <a:gd name="T30" fmla="*/ 11 w 83"/>
                    <a:gd name="T31" fmla="*/ 44 h 44"/>
                    <a:gd name="T32" fmla="*/ 13 w 83"/>
                    <a:gd name="T33" fmla="*/ 44 h 44"/>
                    <a:gd name="T34" fmla="*/ 15 w 83"/>
                    <a:gd name="T35" fmla="*/ 43 h 44"/>
                    <a:gd name="T36" fmla="*/ 16 w 83"/>
                    <a:gd name="T37" fmla="*/ 41 h 44"/>
                    <a:gd name="T38" fmla="*/ 16 w 83"/>
                    <a:gd name="T39" fmla="*/ 41 h 44"/>
                    <a:gd name="T40" fmla="*/ 67 w 83"/>
                    <a:gd name="T41" fmla="*/ 41 h 44"/>
                    <a:gd name="T42" fmla="*/ 67 w 83"/>
                    <a:gd name="T43" fmla="*/ 41 h 44"/>
                    <a:gd name="T44" fmla="*/ 68 w 83"/>
                    <a:gd name="T45" fmla="*/ 43 h 44"/>
                    <a:gd name="T46" fmla="*/ 70 w 83"/>
                    <a:gd name="T47" fmla="*/ 44 h 44"/>
                    <a:gd name="T48" fmla="*/ 72 w 83"/>
                    <a:gd name="T49" fmla="*/ 44 h 44"/>
                    <a:gd name="T50" fmla="*/ 74 w 83"/>
                    <a:gd name="T51" fmla="*/ 43 h 44"/>
                    <a:gd name="T52" fmla="*/ 75 w 83"/>
                    <a:gd name="T53" fmla="*/ 41 h 44"/>
                    <a:gd name="T54" fmla="*/ 75 w 83"/>
                    <a:gd name="T55" fmla="*/ 41 h 44"/>
                    <a:gd name="T56" fmla="*/ 78 w 83"/>
                    <a:gd name="T57" fmla="*/ 41 h 44"/>
                    <a:gd name="T58" fmla="*/ 83 w 83"/>
                    <a:gd name="T59" fmla="*/ 33 h 44"/>
                    <a:gd name="T60" fmla="*/ 83 w 83"/>
                    <a:gd name="T61" fmla="*/ 5 h 44"/>
                    <a:gd name="T62" fmla="*/ 78 w 83"/>
                    <a:gd name="T6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 h="44">
                      <a:moveTo>
                        <a:pt x="78" y="0"/>
                      </a:moveTo>
                      <a:cubicBezTo>
                        <a:pt x="72" y="0"/>
                        <a:pt x="72" y="0"/>
                        <a:pt x="72" y="0"/>
                      </a:cubicBezTo>
                      <a:cubicBezTo>
                        <a:pt x="67" y="0"/>
                        <a:pt x="67" y="0"/>
                        <a:pt x="67" y="0"/>
                      </a:cubicBezTo>
                      <a:cubicBezTo>
                        <a:pt x="64" y="0"/>
                        <a:pt x="61" y="1"/>
                        <a:pt x="61" y="5"/>
                      </a:cubicBezTo>
                      <a:cubicBezTo>
                        <a:pt x="61" y="24"/>
                        <a:pt x="61" y="24"/>
                        <a:pt x="61" y="24"/>
                      </a:cubicBezTo>
                      <a:cubicBezTo>
                        <a:pt x="21" y="24"/>
                        <a:pt x="21" y="24"/>
                        <a:pt x="21" y="24"/>
                      </a:cubicBezTo>
                      <a:cubicBezTo>
                        <a:pt x="21" y="5"/>
                        <a:pt x="21" y="5"/>
                        <a:pt x="21" y="5"/>
                      </a:cubicBezTo>
                      <a:cubicBezTo>
                        <a:pt x="21" y="1"/>
                        <a:pt x="20" y="0"/>
                        <a:pt x="16" y="0"/>
                      </a:cubicBezTo>
                      <a:cubicBezTo>
                        <a:pt x="11" y="0"/>
                        <a:pt x="11" y="0"/>
                        <a:pt x="11" y="0"/>
                      </a:cubicBezTo>
                      <a:cubicBezTo>
                        <a:pt x="6" y="0"/>
                        <a:pt x="6" y="0"/>
                        <a:pt x="6" y="0"/>
                      </a:cubicBezTo>
                      <a:cubicBezTo>
                        <a:pt x="2" y="0"/>
                        <a:pt x="0" y="1"/>
                        <a:pt x="0" y="5"/>
                      </a:cubicBezTo>
                      <a:cubicBezTo>
                        <a:pt x="0" y="33"/>
                        <a:pt x="0" y="33"/>
                        <a:pt x="0" y="33"/>
                      </a:cubicBezTo>
                      <a:cubicBezTo>
                        <a:pt x="0" y="36"/>
                        <a:pt x="4" y="41"/>
                        <a:pt x="8" y="41"/>
                      </a:cubicBezTo>
                      <a:cubicBezTo>
                        <a:pt x="8" y="41"/>
                        <a:pt x="8" y="41"/>
                        <a:pt x="8" y="41"/>
                      </a:cubicBezTo>
                      <a:cubicBezTo>
                        <a:pt x="8" y="42"/>
                        <a:pt x="8" y="42"/>
                        <a:pt x="9" y="43"/>
                      </a:cubicBezTo>
                      <a:cubicBezTo>
                        <a:pt x="9" y="44"/>
                        <a:pt x="10" y="44"/>
                        <a:pt x="11" y="44"/>
                      </a:cubicBezTo>
                      <a:cubicBezTo>
                        <a:pt x="13" y="44"/>
                        <a:pt x="13" y="44"/>
                        <a:pt x="13" y="44"/>
                      </a:cubicBezTo>
                      <a:cubicBezTo>
                        <a:pt x="14" y="44"/>
                        <a:pt x="15" y="44"/>
                        <a:pt x="15" y="43"/>
                      </a:cubicBezTo>
                      <a:cubicBezTo>
                        <a:pt x="16" y="42"/>
                        <a:pt x="16" y="42"/>
                        <a:pt x="16" y="41"/>
                      </a:cubicBezTo>
                      <a:cubicBezTo>
                        <a:pt x="16" y="41"/>
                        <a:pt x="16" y="41"/>
                        <a:pt x="16" y="41"/>
                      </a:cubicBezTo>
                      <a:cubicBezTo>
                        <a:pt x="67" y="41"/>
                        <a:pt x="67" y="41"/>
                        <a:pt x="67" y="41"/>
                      </a:cubicBezTo>
                      <a:cubicBezTo>
                        <a:pt x="67" y="41"/>
                        <a:pt x="67" y="41"/>
                        <a:pt x="67" y="41"/>
                      </a:cubicBezTo>
                      <a:cubicBezTo>
                        <a:pt x="67" y="42"/>
                        <a:pt x="67" y="42"/>
                        <a:pt x="68" y="43"/>
                      </a:cubicBezTo>
                      <a:cubicBezTo>
                        <a:pt x="68" y="44"/>
                        <a:pt x="69" y="44"/>
                        <a:pt x="70" y="44"/>
                      </a:cubicBezTo>
                      <a:cubicBezTo>
                        <a:pt x="72" y="44"/>
                        <a:pt x="72" y="44"/>
                        <a:pt x="72" y="44"/>
                      </a:cubicBezTo>
                      <a:cubicBezTo>
                        <a:pt x="73" y="44"/>
                        <a:pt x="74" y="44"/>
                        <a:pt x="74" y="43"/>
                      </a:cubicBezTo>
                      <a:cubicBezTo>
                        <a:pt x="75" y="42"/>
                        <a:pt x="75" y="42"/>
                        <a:pt x="75" y="41"/>
                      </a:cubicBezTo>
                      <a:cubicBezTo>
                        <a:pt x="75" y="41"/>
                        <a:pt x="75" y="41"/>
                        <a:pt x="75" y="41"/>
                      </a:cubicBezTo>
                      <a:cubicBezTo>
                        <a:pt x="78" y="41"/>
                        <a:pt x="78" y="41"/>
                        <a:pt x="78" y="41"/>
                      </a:cubicBezTo>
                      <a:cubicBezTo>
                        <a:pt x="81" y="41"/>
                        <a:pt x="83" y="36"/>
                        <a:pt x="83" y="33"/>
                      </a:cubicBezTo>
                      <a:cubicBezTo>
                        <a:pt x="83" y="5"/>
                        <a:pt x="83" y="5"/>
                        <a:pt x="83" y="5"/>
                      </a:cubicBezTo>
                      <a:cubicBezTo>
                        <a:pt x="83" y="1"/>
                        <a:pt x="81" y="0"/>
                        <a:pt x="78" y="0"/>
                      </a:cubicBez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8" name="Oval 165"/>
                <p:cNvSpPr>
                  <a:spLocks/>
                </p:cNvSpPr>
                <p:nvPr/>
              </p:nvSpPr>
              <p:spPr bwMode="auto">
                <a:xfrm>
                  <a:off x="6331375" y="2336159"/>
                  <a:ext cx="31861" cy="26959"/>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9" name="Oval 166"/>
                <p:cNvSpPr>
                  <a:spLocks/>
                </p:cNvSpPr>
                <p:nvPr/>
              </p:nvSpPr>
              <p:spPr bwMode="auto">
                <a:xfrm>
                  <a:off x="6411026" y="2336159"/>
                  <a:ext cx="30635" cy="26959"/>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0" name="Oval 167"/>
                <p:cNvSpPr>
                  <a:spLocks/>
                </p:cNvSpPr>
                <p:nvPr/>
              </p:nvSpPr>
              <p:spPr bwMode="auto">
                <a:xfrm>
                  <a:off x="6331375" y="2398655"/>
                  <a:ext cx="31861" cy="30635"/>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1" name="Oval 168"/>
                <p:cNvSpPr>
                  <a:spLocks/>
                </p:cNvSpPr>
                <p:nvPr/>
              </p:nvSpPr>
              <p:spPr bwMode="auto">
                <a:xfrm>
                  <a:off x="6411026" y="2398655"/>
                  <a:ext cx="30635" cy="30635"/>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2" name="Freeform: Shape 169"/>
                <p:cNvSpPr>
                  <a:spLocks/>
                </p:cNvSpPr>
                <p:nvPr/>
              </p:nvSpPr>
              <p:spPr bwMode="auto">
                <a:xfrm>
                  <a:off x="3514151" y="808069"/>
                  <a:ext cx="384780" cy="322284"/>
                </a:xfrm>
                <a:custGeom>
                  <a:avLst/>
                  <a:gdLst>
                    <a:gd name="T0" fmla="*/ 58 w 87"/>
                    <a:gd name="T1" fmla="*/ 0 h 73"/>
                    <a:gd name="T2" fmla="*/ 31 w 87"/>
                    <a:gd name="T3" fmla="*/ 0 h 73"/>
                    <a:gd name="T4" fmla="*/ 0 w 87"/>
                    <a:gd name="T5" fmla="*/ 26 h 73"/>
                    <a:gd name="T6" fmla="*/ 9 w 87"/>
                    <a:gd name="T7" fmla="*/ 38 h 73"/>
                    <a:gd name="T8" fmla="*/ 20 w 87"/>
                    <a:gd name="T9" fmla="*/ 27 h 73"/>
                    <a:gd name="T10" fmla="*/ 20 w 87"/>
                    <a:gd name="T11" fmla="*/ 73 h 73"/>
                    <a:gd name="T12" fmla="*/ 44 w 87"/>
                    <a:gd name="T13" fmla="*/ 73 h 73"/>
                    <a:gd name="T14" fmla="*/ 68 w 87"/>
                    <a:gd name="T15" fmla="*/ 73 h 73"/>
                    <a:gd name="T16" fmla="*/ 67 w 87"/>
                    <a:gd name="T17" fmla="*/ 27 h 73"/>
                    <a:gd name="T18" fmla="*/ 79 w 87"/>
                    <a:gd name="T19" fmla="*/ 38 h 73"/>
                    <a:gd name="T20" fmla="*/ 87 w 87"/>
                    <a:gd name="T21" fmla="*/ 26 h 73"/>
                    <a:gd name="T22" fmla="*/ 58 w 87"/>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73">
                      <a:moveTo>
                        <a:pt x="58" y="0"/>
                      </a:moveTo>
                      <a:cubicBezTo>
                        <a:pt x="53" y="8"/>
                        <a:pt x="36" y="8"/>
                        <a:pt x="31" y="0"/>
                      </a:cubicBezTo>
                      <a:cubicBezTo>
                        <a:pt x="31" y="0"/>
                        <a:pt x="5" y="15"/>
                        <a:pt x="0" y="26"/>
                      </a:cubicBezTo>
                      <a:cubicBezTo>
                        <a:pt x="9" y="38"/>
                        <a:pt x="9" y="38"/>
                        <a:pt x="9" y="38"/>
                      </a:cubicBezTo>
                      <a:cubicBezTo>
                        <a:pt x="9" y="38"/>
                        <a:pt x="16" y="30"/>
                        <a:pt x="20" y="27"/>
                      </a:cubicBezTo>
                      <a:cubicBezTo>
                        <a:pt x="20" y="73"/>
                        <a:pt x="20" y="73"/>
                        <a:pt x="20" y="73"/>
                      </a:cubicBezTo>
                      <a:cubicBezTo>
                        <a:pt x="44" y="73"/>
                        <a:pt x="44" y="73"/>
                        <a:pt x="44" y="73"/>
                      </a:cubicBezTo>
                      <a:cubicBezTo>
                        <a:pt x="68" y="73"/>
                        <a:pt x="68" y="73"/>
                        <a:pt x="68" y="73"/>
                      </a:cubicBezTo>
                      <a:cubicBezTo>
                        <a:pt x="67" y="27"/>
                        <a:pt x="67" y="27"/>
                        <a:pt x="67" y="27"/>
                      </a:cubicBezTo>
                      <a:cubicBezTo>
                        <a:pt x="71" y="30"/>
                        <a:pt x="79" y="38"/>
                        <a:pt x="79" y="38"/>
                      </a:cubicBezTo>
                      <a:cubicBezTo>
                        <a:pt x="87" y="26"/>
                        <a:pt x="87" y="26"/>
                        <a:pt x="87" y="26"/>
                      </a:cubicBezTo>
                      <a:cubicBezTo>
                        <a:pt x="82" y="15"/>
                        <a:pt x="58" y="0"/>
                        <a:pt x="58" y="0"/>
                      </a:cubicBez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3" name="Freeform: Shape 170"/>
                <p:cNvSpPr>
                  <a:spLocks/>
                </p:cNvSpPr>
                <p:nvPr/>
              </p:nvSpPr>
              <p:spPr bwMode="auto">
                <a:xfrm>
                  <a:off x="3656299" y="795815"/>
                  <a:ext cx="110287" cy="30635"/>
                </a:xfrm>
                <a:custGeom>
                  <a:avLst/>
                  <a:gdLst>
                    <a:gd name="T0" fmla="*/ 13 w 25"/>
                    <a:gd name="T1" fmla="*/ 7 h 7"/>
                    <a:gd name="T2" fmla="*/ 24 w 25"/>
                    <a:gd name="T3" fmla="*/ 2 h 7"/>
                    <a:gd name="T4" fmla="*/ 24 w 25"/>
                    <a:gd name="T5" fmla="*/ 0 h 7"/>
                    <a:gd name="T6" fmla="*/ 22 w 25"/>
                    <a:gd name="T7" fmla="*/ 1 h 7"/>
                    <a:gd name="T8" fmla="*/ 13 w 25"/>
                    <a:gd name="T9" fmla="*/ 5 h 7"/>
                    <a:gd name="T10" fmla="*/ 3 w 25"/>
                    <a:gd name="T11" fmla="*/ 1 h 7"/>
                    <a:gd name="T12" fmla="*/ 1 w 25"/>
                    <a:gd name="T13" fmla="*/ 0 h 7"/>
                    <a:gd name="T14" fmla="*/ 1 w 25"/>
                    <a:gd name="T15" fmla="*/ 2 h 7"/>
                    <a:gd name="T16" fmla="*/ 13 w 2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7">
                      <a:moveTo>
                        <a:pt x="13" y="7"/>
                      </a:moveTo>
                      <a:cubicBezTo>
                        <a:pt x="18" y="7"/>
                        <a:pt x="23" y="5"/>
                        <a:pt x="24" y="2"/>
                      </a:cubicBezTo>
                      <a:cubicBezTo>
                        <a:pt x="25" y="2"/>
                        <a:pt x="24" y="1"/>
                        <a:pt x="24" y="0"/>
                      </a:cubicBezTo>
                      <a:cubicBezTo>
                        <a:pt x="23" y="0"/>
                        <a:pt x="22" y="0"/>
                        <a:pt x="22" y="1"/>
                      </a:cubicBezTo>
                      <a:cubicBezTo>
                        <a:pt x="21" y="3"/>
                        <a:pt x="17" y="5"/>
                        <a:pt x="13" y="5"/>
                      </a:cubicBezTo>
                      <a:cubicBezTo>
                        <a:pt x="8" y="5"/>
                        <a:pt x="4" y="3"/>
                        <a:pt x="3" y="1"/>
                      </a:cubicBezTo>
                      <a:cubicBezTo>
                        <a:pt x="3" y="0"/>
                        <a:pt x="2" y="0"/>
                        <a:pt x="1" y="0"/>
                      </a:cubicBezTo>
                      <a:cubicBezTo>
                        <a:pt x="1" y="1"/>
                        <a:pt x="0" y="2"/>
                        <a:pt x="1" y="2"/>
                      </a:cubicBezTo>
                      <a:cubicBezTo>
                        <a:pt x="2" y="5"/>
                        <a:pt x="7" y="7"/>
                        <a:pt x="13" y="7"/>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4" name="Freeform: Shape 171"/>
                <p:cNvSpPr>
                  <a:spLocks/>
                </p:cNvSpPr>
                <p:nvPr/>
              </p:nvSpPr>
              <p:spPr bwMode="auto">
                <a:xfrm>
                  <a:off x="5859591" y="3626519"/>
                  <a:ext cx="322284" cy="335763"/>
                </a:xfrm>
                <a:custGeom>
                  <a:avLst/>
                  <a:gdLst>
                    <a:gd name="T0" fmla="*/ 56 w 73"/>
                    <a:gd name="T1" fmla="*/ 2 h 76"/>
                    <a:gd name="T2" fmla="*/ 51 w 73"/>
                    <a:gd name="T3" fmla="*/ 2 h 76"/>
                    <a:gd name="T4" fmla="*/ 50 w 73"/>
                    <a:gd name="T5" fmla="*/ 3 h 76"/>
                    <a:gd name="T6" fmla="*/ 44 w 73"/>
                    <a:gd name="T7" fmla="*/ 5 h 76"/>
                    <a:gd name="T8" fmla="*/ 17 w 73"/>
                    <a:gd name="T9" fmla="*/ 5 h 76"/>
                    <a:gd name="T10" fmla="*/ 13 w 73"/>
                    <a:gd name="T11" fmla="*/ 8 h 76"/>
                    <a:gd name="T12" fmla="*/ 1 w 73"/>
                    <a:gd name="T13" fmla="*/ 40 h 76"/>
                    <a:gd name="T14" fmla="*/ 7 w 73"/>
                    <a:gd name="T15" fmla="*/ 47 h 76"/>
                    <a:gd name="T16" fmla="*/ 29 w 73"/>
                    <a:gd name="T17" fmla="*/ 47 h 76"/>
                    <a:gd name="T18" fmla="*/ 28 w 73"/>
                    <a:gd name="T19" fmla="*/ 54 h 76"/>
                    <a:gd name="T20" fmla="*/ 24 w 73"/>
                    <a:gd name="T21" fmla="*/ 66 h 76"/>
                    <a:gd name="T22" fmla="*/ 26 w 73"/>
                    <a:gd name="T23" fmla="*/ 72 h 76"/>
                    <a:gd name="T24" fmla="*/ 34 w 73"/>
                    <a:gd name="T25" fmla="*/ 72 h 76"/>
                    <a:gd name="T26" fmla="*/ 41 w 73"/>
                    <a:gd name="T27" fmla="*/ 57 h 76"/>
                    <a:gd name="T28" fmla="*/ 55 w 73"/>
                    <a:gd name="T29" fmla="*/ 40 h 76"/>
                    <a:gd name="T30" fmla="*/ 57 w 73"/>
                    <a:gd name="T31" fmla="*/ 37 h 76"/>
                    <a:gd name="T32" fmla="*/ 72 w 73"/>
                    <a:gd name="T33" fmla="*/ 23 h 76"/>
                    <a:gd name="T34" fmla="*/ 72 w 73"/>
                    <a:gd name="T35" fmla="*/ 18 h 76"/>
                    <a:gd name="T36" fmla="*/ 56 w 73"/>
                    <a:gd name="T37"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76">
                      <a:moveTo>
                        <a:pt x="56" y="2"/>
                      </a:moveTo>
                      <a:cubicBezTo>
                        <a:pt x="54" y="0"/>
                        <a:pt x="52" y="0"/>
                        <a:pt x="51" y="2"/>
                      </a:cubicBezTo>
                      <a:cubicBezTo>
                        <a:pt x="50" y="3"/>
                        <a:pt x="50" y="3"/>
                        <a:pt x="50" y="3"/>
                      </a:cubicBezTo>
                      <a:cubicBezTo>
                        <a:pt x="48" y="4"/>
                        <a:pt x="46" y="5"/>
                        <a:pt x="44" y="5"/>
                      </a:cubicBezTo>
                      <a:cubicBezTo>
                        <a:pt x="17" y="5"/>
                        <a:pt x="17" y="5"/>
                        <a:pt x="17" y="5"/>
                      </a:cubicBezTo>
                      <a:cubicBezTo>
                        <a:pt x="15" y="5"/>
                        <a:pt x="13" y="7"/>
                        <a:pt x="13" y="8"/>
                      </a:cubicBezTo>
                      <a:cubicBezTo>
                        <a:pt x="1" y="40"/>
                        <a:pt x="1" y="40"/>
                        <a:pt x="1" y="40"/>
                      </a:cubicBezTo>
                      <a:cubicBezTo>
                        <a:pt x="0" y="44"/>
                        <a:pt x="2" y="47"/>
                        <a:pt x="7" y="47"/>
                      </a:cubicBezTo>
                      <a:cubicBezTo>
                        <a:pt x="29" y="47"/>
                        <a:pt x="29" y="47"/>
                        <a:pt x="29" y="47"/>
                      </a:cubicBezTo>
                      <a:cubicBezTo>
                        <a:pt x="30" y="50"/>
                        <a:pt x="29" y="53"/>
                        <a:pt x="28" y="54"/>
                      </a:cubicBezTo>
                      <a:cubicBezTo>
                        <a:pt x="27" y="56"/>
                        <a:pt x="23" y="60"/>
                        <a:pt x="24" y="66"/>
                      </a:cubicBezTo>
                      <a:cubicBezTo>
                        <a:pt x="24" y="68"/>
                        <a:pt x="25" y="71"/>
                        <a:pt x="26" y="72"/>
                      </a:cubicBezTo>
                      <a:cubicBezTo>
                        <a:pt x="30" y="76"/>
                        <a:pt x="34" y="75"/>
                        <a:pt x="34" y="72"/>
                      </a:cubicBezTo>
                      <a:cubicBezTo>
                        <a:pt x="34" y="67"/>
                        <a:pt x="32" y="62"/>
                        <a:pt x="41" y="57"/>
                      </a:cubicBezTo>
                      <a:cubicBezTo>
                        <a:pt x="49" y="51"/>
                        <a:pt x="55" y="40"/>
                        <a:pt x="55" y="40"/>
                      </a:cubicBezTo>
                      <a:cubicBezTo>
                        <a:pt x="55" y="40"/>
                        <a:pt x="56" y="39"/>
                        <a:pt x="57" y="37"/>
                      </a:cubicBezTo>
                      <a:cubicBezTo>
                        <a:pt x="72" y="23"/>
                        <a:pt x="72" y="23"/>
                        <a:pt x="72" y="23"/>
                      </a:cubicBezTo>
                      <a:cubicBezTo>
                        <a:pt x="73" y="22"/>
                        <a:pt x="73" y="19"/>
                        <a:pt x="72" y="18"/>
                      </a:cubicBezTo>
                      <a:lnTo>
                        <a:pt x="56" y="2"/>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5" name="Freeform: Shape 172"/>
                <p:cNvSpPr>
                  <a:spLocks/>
                </p:cNvSpPr>
                <p:nvPr/>
              </p:nvSpPr>
              <p:spPr bwMode="auto">
                <a:xfrm>
                  <a:off x="3183290" y="1029869"/>
                  <a:ext cx="366398" cy="348017"/>
                </a:xfrm>
                <a:custGeom>
                  <a:avLst/>
                  <a:gdLst>
                    <a:gd name="T0" fmla="*/ 11 w 83"/>
                    <a:gd name="T1" fmla="*/ 63 h 79"/>
                    <a:gd name="T2" fmla="*/ 34 w 83"/>
                    <a:gd name="T3" fmla="*/ 52 h 79"/>
                    <a:gd name="T4" fmla="*/ 38 w 83"/>
                    <a:gd name="T5" fmla="*/ 51 h 79"/>
                    <a:gd name="T6" fmla="*/ 39 w 83"/>
                    <a:gd name="T7" fmla="*/ 55 h 79"/>
                    <a:gd name="T8" fmla="*/ 38 w 83"/>
                    <a:gd name="T9" fmla="*/ 65 h 79"/>
                    <a:gd name="T10" fmla="*/ 38 w 83"/>
                    <a:gd name="T11" fmla="*/ 79 h 79"/>
                    <a:gd name="T12" fmla="*/ 45 w 83"/>
                    <a:gd name="T13" fmla="*/ 79 h 79"/>
                    <a:gd name="T14" fmla="*/ 44 w 83"/>
                    <a:gd name="T15" fmla="*/ 65 h 79"/>
                    <a:gd name="T16" fmla="*/ 44 w 83"/>
                    <a:gd name="T17" fmla="*/ 55 h 79"/>
                    <a:gd name="T18" fmla="*/ 44 w 83"/>
                    <a:gd name="T19" fmla="*/ 51 h 79"/>
                    <a:gd name="T20" fmla="*/ 48 w 83"/>
                    <a:gd name="T21" fmla="*/ 52 h 79"/>
                    <a:gd name="T22" fmla="*/ 71 w 83"/>
                    <a:gd name="T23" fmla="*/ 63 h 79"/>
                    <a:gd name="T24" fmla="*/ 80 w 83"/>
                    <a:gd name="T25" fmla="*/ 54 h 79"/>
                    <a:gd name="T26" fmla="*/ 74 w 83"/>
                    <a:gd name="T27" fmla="*/ 26 h 79"/>
                    <a:gd name="T28" fmla="*/ 46 w 83"/>
                    <a:gd name="T29" fmla="*/ 44 h 79"/>
                    <a:gd name="T30" fmla="*/ 45 w 83"/>
                    <a:gd name="T31" fmla="*/ 41 h 79"/>
                    <a:gd name="T32" fmla="*/ 50 w 83"/>
                    <a:gd name="T33" fmla="*/ 32 h 79"/>
                    <a:gd name="T34" fmla="*/ 59 w 83"/>
                    <a:gd name="T35" fmla="*/ 10 h 79"/>
                    <a:gd name="T36" fmla="*/ 41 w 83"/>
                    <a:gd name="T37" fmla="*/ 0 h 79"/>
                    <a:gd name="T38" fmla="*/ 23 w 83"/>
                    <a:gd name="T39" fmla="*/ 10 h 79"/>
                    <a:gd name="T40" fmla="*/ 33 w 83"/>
                    <a:gd name="T41" fmla="*/ 32 h 79"/>
                    <a:gd name="T42" fmla="*/ 38 w 83"/>
                    <a:gd name="T43" fmla="*/ 41 h 79"/>
                    <a:gd name="T44" fmla="*/ 36 w 83"/>
                    <a:gd name="T45" fmla="*/ 44 h 79"/>
                    <a:gd name="T46" fmla="*/ 8 w 83"/>
                    <a:gd name="T47" fmla="*/ 26 h 79"/>
                    <a:gd name="T48" fmla="*/ 2 w 83"/>
                    <a:gd name="T49" fmla="*/ 54 h 79"/>
                    <a:gd name="T50" fmla="*/ 11 w 83"/>
                    <a:gd name="T51" fmla="*/ 6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79">
                      <a:moveTo>
                        <a:pt x="11" y="63"/>
                      </a:moveTo>
                      <a:cubicBezTo>
                        <a:pt x="20" y="64"/>
                        <a:pt x="27" y="55"/>
                        <a:pt x="34" y="52"/>
                      </a:cubicBezTo>
                      <a:cubicBezTo>
                        <a:pt x="35" y="51"/>
                        <a:pt x="38" y="50"/>
                        <a:pt x="38" y="51"/>
                      </a:cubicBezTo>
                      <a:cubicBezTo>
                        <a:pt x="39" y="52"/>
                        <a:pt x="39" y="54"/>
                        <a:pt x="39" y="55"/>
                      </a:cubicBezTo>
                      <a:cubicBezTo>
                        <a:pt x="39" y="59"/>
                        <a:pt x="38" y="62"/>
                        <a:pt x="38" y="65"/>
                      </a:cubicBezTo>
                      <a:cubicBezTo>
                        <a:pt x="38" y="69"/>
                        <a:pt x="38" y="75"/>
                        <a:pt x="38" y="79"/>
                      </a:cubicBezTo>
                      <a:cubicBezTo>
                        <a:pt x="45" y="79"/>
                        <a:pt x="45" y="79"/>
                        <a:pt x="45" y="79"/>
                      </a:cubicBezTo>
                      <a:cubicBezTo>
                        <a:pt x="44" y="75"/>
                        <a:pt x="44" y="69"/>
                        <a:pt x="44" y="65"/>
                      </a:cubicBezTo>
                      <a:cubicBezTo>
                        <a:pt x="44" y="62"/>
                        <a:pt x="44" y="59"/>
                        <a:pt x="44" y="55"/>
                      </a:cubicBezTo>
                      <a:cubicBezTo>
                        <a:pt x="44" y="54"/>
                        <a:pt x="43" y="52"/>
                        <a:pt x="44" y="51"/>
                      </a:cubicBezTo>
                      <a:cubicBezTo>
                        <a:pt x="45" y="50"/>
                        <a:pt x="47" y="51"/>
                        <a:pt x="48" y="52"/>
                      </a:cubicBezTo>
                      <a:cubicBezTo>
                        <a:pt x="55" y="55"/>
                        <a:pt x="62" y="64"/>
                        <a:pt x="71" y="63"/>
                      </a:cubicBezTo>
                      <a:cubicBezTo>
                        <a:pt x="76" y="63"/>
                        <a:pt x="78" y="59"/>
                        <a:pt x="80" y="54"/>
                      </a:cubicBezTo>
                      <a:cubicBezTo>
                        <a:pt x="83" y="46"/>
                        <a:pt x="83" y="31"/>
                        <a:pt x="74" y="26"/>
                      </a:cubicBezTo>
                      <a:cubicBezTo>
                        <a:pt x="61" y="18"/>
                        <a:pt x="57" y="43"/>
                        <a:pt x="46" y="44"/>
                      </a:cubicBezTo>
                      <a:cubicBezTo>
                        <a:pt x="44" y="44"/>
                        <a:pt x="44" y="43"/>
                        <a:pt x="45" y="41"/>
                      </a:cubicBezTo>
                      <a:cubicBezTo>
                        <a:pt x="46" y="38"/>
                        <a:pt x="48" y="35"/>
                        <a:pt x="50" y="32"/>
                      </a:cubicBezTo>
                      <a:cubicBezTo>
                        <a:pt x="54" y="26"/>
                        <a:pt x="60" y="18"/>
                        <a:pt x="59" y="10"/>
                      </a:cubicBezTo>
                      <a:cubicBezTo>
                        <a:pt x="58" y="2"/>
                        <a:pt x="49" y="0"/>
                        <a:pt x="41" y="0"/>
                      </a:cubicBezTo>
                      <a:cubicBezTo>
                        <a:pt x="33" y="0"/>
                        <a:pt x="24" y="2"/>
                        <a:pt x="23" y="10"/>
                      </a:cubicBezTo>
                      <a:cubicBezTo>
                        <a:pt x="22" y="18"/>
                        <a:pt x="28" y="26"/>
                        <a:pt x="33" y="32"/>
                      </a:cubicBezTo>
                      <a:cubicBezTo>
                        <a:pt x="35" y="35"/>
                        <a:pt x="37" y="38"/>
                        <a:pt x="38" y="41"/>
                      </a:cubicBezTo>
                      <a:cubicBezTo>
                        <a:pt x="38" y="43"/>
                        <a:pt x="39" y="44"/>
                        <a:pt x="36" y="44"/>
                      </a:cubicBezTo>
                      <a:cubicBezTo>
                        <a:pt x="25" y="43"/>
                        <a:pt x="21" y="18"/>
                        <a:pt x="8" y="26"/>
                      </a:cubicBezTo>
                      <a:cubicBezTo>
                        <a:pt x="0" y="31"/>
                        <a:pt x="0" y="46"/>
                        <a:pt x="2" y="54"/>
                      </a:cubicBezTo>
                      <a:cubicBezTo>
                        <a:pt x="4" y="59"/>
                        <a:pt x="7" y="63"/>
                        <a:pt x="11" y="6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6" name="Freeform: Shape 173"/>
                <p:cNvSpPr>
                  <a:spLocks/>
                </p:cNvSpPr>
                <p:nvPr/>
              </p:nvSpPr>
              <p:spPr bwMode="auto">
                <a:xfrm>
                  <a:off x="2732338" y="1652379"/>
                  <a:ext cx="318607" cy="339439"/>
                </a:xfrm>
                <a:custGeom>
                  <a:avLst/>
                  <a:gdLst>
                    <a:gd name="T0" fmla="*/ 59 w 72"/>
                    <a:gd name="T1" fmla="*/ 53 h 77"/>
                    <a:gd name="T2" fmla="*/ 64 w 72"/>
                    <a:gd name="T3" fmla="*/ 50 h 77"/>
                    <a:gd name="T4" fmla="*/ 71 w 72"/>
                    <a:gd name="T5" fmla="*/ 48 h 77"/>
                    <a:gd name="T6" fmla="*/ 71 w 72"/>
                    <a:gd name="T7" fmla="*/ 38 h 77"/>
                    <a:gd name="T8" fmla="*/ 70 w 72"/>
                    <a:gd name="T9" fmla="*/ 22 h 77"/>
                    <a:gd name="T10" fmla="*/ 53 w 72"/>
                    <a:gd name="T11" fmla="*/ 36 h 77"/>
                    <a:gd name="T12" fmla="*/ 48 w 72"/>
                    <a:gd name="T13" fmla="*/ 42 h 77"/>
                    <a:gd name="T14" fmla="*/ 48 w 72"/>
                    <a:gd name="T15" fmla="*/ 36 h 77"/>
                    <a:gd name="T16" fmla="*/ 54 w 72"/>
                    <a:gd name="T17" fmla="*/ 25 h 77"/>
                    <a:gd name="T18" fmla="*/ 49 w 72"/>
                    <a:gd name="T19" fmla="*/ 15 h 77"/>
                    <a:gd name="T20" fmla="*/ 36 w 72"/>
                    <a:gd name="T21" fmla="*/ 0 h 77"/>
                    <a:gd name="T22" fmla="*/ 36 w 72"/>
                    <a:gd name="T23" fmla="*/ 0 h 77"/>
                    <a:gd name="T24" fmla="*/ 36 w 72"/>
                    <a:gd name="T25" fmla="*/ 0 h 77"/>
                    <a:gd name="T26" fmla="*/ 36 w 72"/>
                    <a:gd name="T27" fmla="*/ 0 h 77"/>
                    <a:gd name="T28" fmla="*/ 36 w 72"/>
                    <a:gd name="T29" fmla="*/ 0 h 77"/>
                    <a:gd name="T30" fmla="*/ 23 w 72"/>
                    <a:gd name="T31" fmla="*/ 15 h 77"/>
                    <a:gd name="T32" fmla="*/ 18 w 72"/>
                    <a:gd name="T33" fmla="*/ 25 h 77"/>
                    <a:gd name="T34" fmla="*/ 23 w 72"/>
                    <a:gd name="T35" fmla="*/ 36 h 77"/>
                    <a:gd name="T36" fmla="*/ 24 w 72"/>
                    <a:gd name="T37" fmla="*/ 42 h 77"/>
                    <a:gd name="T38" fmla="*/ 18 w 72"/>
                    <a:gd name="T39" fmla="*/ 36 h 77"/>
                    <a:gd name="T40" fmla="*/ 2 w 72"/>
                    <a:gd name="T41" fmla="*/ 22 h 77"/>
                    <a:gd name="T42" fmla="*/ 0 w 72"/>
                    <a:gd name="T43" fmla="*/ 38 h 77"/>
                    <a:gd name="T44" fmla="*/ 1 w 72"/>
                    <a:gd name="T45" fmla="*/ 48 h 77"/>
                    <a:gd name="T46" fmla="*/ 7 w 72"/>
                    <a:gd name="T47" fmla="*/ 50 h 77"/>
                    <a:gd name="T48" fmla="*/ 12 w 72"/>
                    <a:gd name="T49" fmla="*/ 53 h 77"/>
                    <a:gd name="T50" fmla="*/ 11 w 72"/>
                    <a:gd name="T51" fmla="*/ 56 h 77"/>
                    <a:gd name="T52" fmla="*/ 0 w 72"/>
                    <a:gd name="T53" fmla="*/ 53 h 77"/>
                    <a:gd name="T54" fmla="*/ 16 w 72"/>
                    <a:gd name="T55" fmla="*/ 75 h 77"/>
                    <a:gd name="T56" fmla="*/ 24 w 72"/>
                    <a:gd name="T57" fmla="*/ 74 h 77"/>
                    <a:gd name="T58" fmla="*/ 31 w 72"/>
                    <a:gd name="T59" fmla="*/ 69 h 77"/>
                    <a:gd name="T60" fmla="*/ 34 w 72"/>
                    <a:gd name="T61" fmla="*/ 68 h 77"/>
                    <a:gd name="T62" fmla="*/ 34 w 72"/>
                    <a:gd name="T63" fmla="*/ 65 h 77"/>
                    <a:gd name="T64" fmla="*/ 36 w 72"/>
                    <a:gd name="T65" fmla="*/ 34 h 77"/>
                    <a:gd name="T66" fmla="*/ 38 w 72"/>
                    <a:gd name="T67" fmla="*/ 65 h 77"/>
                    <a:gd name="T68" fmla="*/ 38 w 72"/>
                    <a:gd name="T69" fmla="*/ 68 h 77"/>
                    <a:gd name="T70" fmla="*/ 40 w 72"/>
                    <a:gd name="T71" fmla="*/ 69 h 77"/>
                    <a:gd name="T72" fmla="*/ 47 w 72"/>
                    <a:gd name="T73" fmla="*/ 74 h 77"/>
                    <a:gd name="T74" fmla="*/ 55 w 72"/>
                    <a:gd name="T75" fmla="*/ 75 h 77"/>
                    <a:gd name="T76" fmla="*/ 71 w 72"/>
                    <a:gd name="T77" fmla="*/ 53 h 77"/>
                    <a:gd name="T78" fmla="*/ 60 w 72"/>
                    <a:gd name="T79" fmla="*/ 56 h 77"/>
                    <a:gd name="T80" fmla="*/ 59 w 72"/>
                    <a:gd name="T81"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 h="77">
                      <a:moveTo>
                        <a:pt x="59" y="53"/>
                      </a:moveTo>
                      <a:cubicBezTo>
                        <a:pt x="61" y="51"/>
                        <a:pt x="63" y="51"/>
                        <a:pt x="64" y="50"/>
                      </a:cubicBezTo>
                      <a:cubicBezTo>
                        <a:pt x="66" y="49"/>
                        <a:pt x="69" y="49"/>
                        <a:pt x="71" y="48"/>
                      </a:cubicBezTo>
                      <a:cubicBezTo>
                        <a:pt x="71" y="45"/>
                        <a:pt x="72" y="42"/>
                        <a:pt x="71" y="38"/>
                      </a:cubicBezTo>
                      <a:cubicBezTo>
                        <a:pt x="71" y="33"/>
                        <a:pt x="70" y="28"/>
                        <a:pt x="70" y="22"/>
                      </a:cubicBezTo>
                      <a:cubicBezTo>
                        <a:pt x="63" y="26"/>
                        <a:pt x="56" y="28"/>
                        <a:pt x="53" y="36"/>
                      </a:cubicBezTo>
                      <a:cubicBezTo>
                        <a:pt x="53" y="38"/>
                        <a:pt x="51" y="43"/>
                        <a:pt x="48" y="42"/>
                      </a:cubicBezTo>
                      <a:cubicBezTo>
                        <a:pt x="46" y="40"/>
                        <a:pt x="47" y="37"/>
                        <a:pt x="48" y="36"/>
                      </a:cubicBezTo>
                      <a:cubicBezTo>
                        <a:pt x="51" y="32"/>
                        <a:pt x="54" y="30"/>
                        <a:pt x="54" y="25"/>
                      </a:cubicBezTo>
                      <a:cubicBezTo>
                        <a:pt x="54" y="21"/>
                        <a:pt x="51" y="18"/>
                        <a:pt x="49" y="15"/>
                      </a:cubicBezTo>
                      <a:cubicBezTo>
                        <a:pt x="45" y="10"/>
                        <a:pt x="40" y="6"/>
                        <a:pt x="36" y="0"/>
                      </a:cubicBezTo>
                      <a:cubicBezTo>
                        <a:pt x="36" y="0"/>
                        <a:pt x="36" y="0"/>
                        <a:pt x="36" y="0"/>
                      </a:cubicBezTo>
                      <a:cubicBezTo>
                        <a:pt x="36" y="0"/>
                        <a:pt x="36" y="0"/>
                        <a:pt x="36" y="0"/>
                      </a:cubicBezTo>
                      <a:cubicBezTo>
                        <a:pt x="36" y="0"/>
                        <a:pt x="36" y="0"/>
                        <a:pt x="36" y="0"/>
                      </a:cubicBezTo>
                      <a:cubicBezTo>
                        <a:pt x="36" y="0"/>
                        <a:pt x="36" y="0"/>
                        <a:pt x="36" y="0"/>
                      </a:cubicBezTo>
                      <a:cubicBezTo>
                        <a:pt x="32" y="6"/>
                        <a:pt x="27" y="10"/>
                        <a:pt x="23" y="15"/>
                      </a:cubicBezTo>
                      <a:cubicBezTo>
                        <a:pt x="20" y="18"/>
                        <a:pt x="18" y="21"/>
                        <a:pt x="18" y="25"/>
                      </a:cubicBezTo>
                      <a:cubicBezTo>
                        <a:pt x="18" y="30"/>
                        <a:pt x="21" y="32"/>
                        <a:pt x="23" y="36"/>
                      </a:cubicBezTo>
                      <a:cubicBezTo>
                        <a:pt x="24" y="37"/>
                        <a:pt x="26" y="40"/>
                        <a:pt x="24" y="42"/>
                      </a:cubicBezTo>
                      <a:cubicBezTo>
                        <a:pt x="21" y="43"/>
                        <a:pt x="19" y="38"/>
                        <a:pt x="18" y="36"/>
                      </a:cubicBezTo>
                      <a:cubicBezTo>
                        <a:pt x="16" y="28"/>
                        <a:pt x="9" y="26"/>
                        <a:pt x="2" y="22"/>
                      </a:cubicBezTo>
                      <a:cubicBezTo>
                        <a:pt x="2" y="28"/>
                        <a:pt x="1" y="33"/>
                        <a:pt x="0" y="38"/>
                      </a:cubicBezTo>
                      <a:cubicBezTo>
                        <a:pt x="0" y="42"/>
                        <a:pt x="0" y="45"/>
                        <a:pt x="1" y="48"/>
                      </a:cubicBezTo>
                      <a:cubicBezTo>
                        <a:pt x="3" y="49"/>
                        <a:pt x="5" y="49"/>
                        <a:pt x="7" y="50"/>
                      </a:cubicBezTo>
                      <a:cubicBezTo>
                        <a:pt x="9" y="51"/>
                        <a:pt x="11" y="51"/>
                        <a:pt x="12" y="53"/>
                      </a:cubicBezTo>
                      <a:cubicBezTo>
                        <a:pt x="14" y="54"/>
                        <a:pt x="14" y="57"/>
                        <a:pt x="11" y="56"/>
                      </a:cubicBezTo>
                      <a:cubicBezTo>
                        <a:pt x="8" y="56"/>
                        <a:pt x="4" y="52"/>
                        <a:pt x="0" y="53"/>
                      </a:cubicBezTo>
                      <a:cubicBezTo>
                        <a:pt x="2" y="62"/>
                        <a:pt x="7" y="71"/>
                        <a:pt x="16" y="75"/>
                      </a:cubicBezTo>
                      <a:cubicBezTo>
                        <a:pt x="20" y="77"/>
                        <a:pt x="21" y="76"/>
                        <a:pt x="24" y="74"/>
                      </a:cubicBezTo>
                      <a:cubicBezTo>
                        <a:pt x="27" y="72"/>
                        <a:pt x="28" y="70"/>
                        <a:pt x="31" y="69"/>
                      </a:cubicBezTo>
                      <a:cubicBezTo>
                        <a:pt x="33" y="69"/>
                        <a:pt x="34" y="70"/>
                        <a:pt x="34" y="68"/>
                      </a:cubicBezTo>
                      <a:cubicBezTo>
                        <a:pt x="34" y="67"/>
                        <a:pt x="34" y="66"/>
                        <a:pt x="34" y="65"/>
                      </a:cubicBezTo>
                      <a:cubicBezTo>
                        <a:pt x="35" y="53"/>
                        <a:pt x="35" y="46"/>
                        <a:pt x="36" y="34"/>
                      </a:cubicBezTo>
                      <a:cubicBezTo>
                        <a:pt x="36" y="46"/>
                        <a:pt x="37" y="53"/>
                        <a:pt x="38" y="65"/>
                      </a:cubicBezTo>
                      <a:cubicBezTo>
                        <a:pt x="38" y="66"/>
                        <a:pt x="38" y="67"/>
                        <a:pt x="38" y="68"/>
                      </a:cubicBezTo>
                      <a:cubicBezTo>
                        <a:pt x="38" y="70"/>
                        <a:pt x="39" y="69"/>
                        <a:pt x="40" y="69"/>
                      </a:cubicBezTo>
                      <a:cubicBezTo>
                        <a:pt x="43" y="70"/>
                        <a:pt x="45" y="72"/>
                        <a:pt x="47" y="74"/>
                      </a:cubicBezTo>
                      <a:cubicBezTo>
                        <a:pt x="50" y="76"/>
                        <a:pt x="52" y="77"/>
                        <a:pt x="55" y="75"/>
                      </a:cubicBezTo>
                      <a:cubicBezTo>
                        <a:pt x="65" y="71"/>
                        <a:pt x="70" y="62"/>
                        <a:pt x="71" y="53"/>
                      </a:cubicBezTo>
                      <a:cubicBezTo>
                        <a:pt x="68" y="52"/>
                        <a:pt x="64" y="56"/>
                        <a:pt x="60" y="56"/>
                      </a:cubicBezTo>
                      <a:cubicBezTo>
                        <a:pt x="58" y="57"/>
                        <a:pt x="58" y="54"/>
                        <a:pt x="59" y="5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7" name="Rectangle 174"/>
                <p:cNvSpPr>
                  <a:spLocks/>
                </p:cNvSpPr>
                <p:nvPr/>
              </p:nvSpPr>
              <p:spPr bwMode="auto">
                <a:xfrm>
                  <a:off x="2878162" y="1966084"/>
                  <a:ext cx="22057" cy="10538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48" name="Freeform: Shape 175"/>
                <p:cNvSpPr>
                  <a:spLocks/>
                </p:cNvSpPr>
                <p:nvPr/>
              </p:nvSpPr>
              <p:spPr bwMode="auto">
                <a:xfrm>
                  <a:off x="5920861" y="1413423"/>
                  <a:ext cx="30635" cy="162980"/>
                </a:xfrm>
                <a:custGeom>
                  <a:avLst/>
                  <a:gdLst>
                    <a:gd name="T0" fmla="*/ 7 w 7"/>
                    <a:gd name="T1" fmla="*/ 1 h 37"/>
                    <a:gd name="T2" fmla="*/ 4 w 7"/>
                    <a:gd name="T3" fmla="*/ 0 h 37"/>
                    <a:gd name="T4" fmla="*/ 4 w 7"/>
                    <a:gd name="T5" fmla="*/ 0 h 37"/>
                    <a:gd name="T6" fmla="*/ 0 w 7"/>
                    <a:gd name="T7" fmla="*/ 1 h 37"/>
                    <a:gd name="T8" fmla="*/ 0 w 7"/>
                    <a:gd name="T9" fmla="*/ 37 h 37"/>
                    <a:gd name="T10" fmla="*/ 7 w 7"/>
                    <a:gd name="T11" fmla="*/ 37 h 37"/>
                    <a:gd name="T12" fmla="*/ 7 w 7"/>
                    <a:gd name="T13" fmla="*/ 1 h 37"/>
                  </a:gdLst>
                  <a:ahLst/>
                  <a:cxnLst>
                    <a:cxn ang="0">
                      <a:pos x="T0" y="T1"/>
                    </a:cxn>
                    <a:cxn ang="0">
                      <a:pos x="T2" y="T3"/>
                    </a:cxn>
                    <a:cxn ang="0">
                      <a:pos x="T4" y="T5"/>
                    </a:cxn>
                    <a:cxn ang="0">
                      <a:pos x="T6" y="T7"/>
                    </a:cxn>
                    <a:cxn ang="0">
                      <a:pos x="T8" y="T9"/>
                    </a:cxn>
                    <a:cxn ang="0">
                      <a:pos x="T10" y="T11"/>
                    </a:cxn>
                    <a:cxn ang="0">
                      <a:pos x="T12" y="T13"/>
                    </a:cxn>
                  </a:cxnLst>
                  <a:rect l="0" t="0" r="r" b="b"/>
                  <a:pathLst>
                    <a:path w="7" h="37">
                      <a:moveTo>
                        <a:pt x="7" y="1"/>
                      </a:moveTo>
                      <a:cubicBezTo>
                        <a:pt x="6" y="1"/>
                        <a:pt x="5" y="0"/>
                        <a:pt x="4" y="0"/>
                      </a:cubicBezTo>
                      <a:cubicBezTo>
                        <a:pt x="4" y="0"/>
                        <a:pt x="4" y="0"/>
                        <a:pt x="4" y="0"/>
                      </a:cubicBezTo>
                      <a:cubicBezTo>
                        <a:pt x="3" y="0"/>
                        <a:pt x="1" y="1"/>
                        <a:pt x="0" y="1"/>
                      </a:cubicBezTo>
                      <a:cubicBezTo>
                        <a:pt x="0" y="37"/>
                        <a:pt x="0" y="37"/>
                        <a:pt x="0" y="37"/>
                      </a:cubicBezTo>
                      <a:cubicBezTo>
                        <a:pt x="7" y="37"/>
                        <a:pt x="7" y="37"/>
                        <a:pt x="7" y="37"/>
                      </a:cubicBezTo>
                      <a:lnTo>
                        <a:pt x="7" y="1"/>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9" name="Freeform: Shape 176"/>
                <p:cNvSpPr>
                  <a:spLocks/>
                </p:cNvSpPr>
                <p:nvPr/>
              </p:nvSpPr>
              <p:spPr bwMode="auto">
                <a:xfrm>
                  <a:off x="5920861" y="1192849"/>
                  <a:ext cx="30635" cy="22057"/>
                </a:xfrm>
                <a:custGeom>
                  <a:avLst/>
                  <a:gdLst>
                    <a:gd name="T0" fmla="*/ 5 w 7"/>
                    <a:gd name="T1" fmla="*/ 5 h 5"/>
                    <a:gd name="T2" fmla="*/ 5 w 7"/>
                    <a:gd name="T3" fmla="*/ 5 h 5"/>
                    <a:gd name="T4" fmla="*/ 7 w 7"/>
                    <a:gd name="T5" fmla="*/ 5 h 5"/>
                    <a:gd name="T6" fmla="*/ 7 w 7"/>
                    <a:gd name="T7" fmla="*/ 0 h 5"/>
                    <a:gd name="T8" fmla="*/ 0 w 7"/>
                    <a:gd name="T9" fmla="*/ 0 h 5"/>
                    <a:gd name="T10" fmla="*/ 0 w 7"/>
                    <a:gd name="T11" fmla="*/ 5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cubicBezTo>
                        <a:pt x="5" y="5"/>
                        <a:pt x="5" y="5"/>
                        <a:pt x="5" y="5"/>
                      </a:cubicBezTo>
                      <a:cubicBezTo>
                        <a:pt x="6" y="5"/>
                        <a:pt x="7" y="5"/>
                        <a:pt x="7" y="5"/>
                      </a:cubicBezTo>
                      <a:cubicBezTo>
                        <a:pt x="7" y="0"/>
                        <a:pt x="7" y="0"/>
                        <a:pt x="7" y="0"/>
                      </a:cubicBezTo>
                      <a:cubicBezTo>
                        <a:pt x="0" y="0"/>
                        <a:pt x="0" y="0"/>
                        <a:pt x="0" y="0"/>
                      </a:cubicBezTo>
                      <a:cubicBezTo>
                        <a:pt x="0" y="5"/>
                        <a:pt x="0" y="5"/>
                        <a:pt x="0" y="5"/>
                      </a:cubicBezTo>
                      <a:cubicBezTo>
                        <a:pt x="2" y="5"/>
                        <a:pt x="3" y="5"/>
                        <a:pt x="5" y="5"/>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0" name="Freeform: Shape 177"/>
                <p:cNvSpPr>
                  <a:spLocks/>
                </p:cNvSpPr>
                <p:nvPr/>
              </p:nvSpPr>
              <p:spPr bwMode="auto">
                <a:xfrm>
                  <a:off x="5788517" y="1223484"/>
                  <a:ext cx="305128" cy="220574"/>
                </a:xfrm>
                <a:custGeom>
                  <a:avLst/>
                  <a:gdLst>
                    <a:gd name="T0" fmla="*/ 37 w 69"/>
                    <a:gd name="T1" fmla="*/ 0 h 50"/>
                    <a:gd name="T2" fmla="*/ 35 w 69"/>
                    <a:gd name="T3" fmla="*/ 0 h 50"/>
                    <a:gd name="T4" fmla="*/ 35 w 69"/>
                    <a:gd name="T5" fmla="*/ 0 h 50"/>
                    <a:gd name="T6" fmla="*/ 30 w 69"/>
                    <a:gd name="T7" fmla="*/ 0 h 50"/>
                    <a:gd name="T8" fmla="*/ 1 w 69"/>
                    <a:gd name="T9" fmla="*/ 33 h 50"/>
                    <a:gd name="T10" fmla="*/ 3 w 69"/>
                    <a:gd name="T11" fmla="*/ 46 h 50"/>
                    <a:gd name="T12" fmla="*/ 4 w 69"/>
                    <a:gd name="T13" fmla="*/ 48 h 50"/>
                    <a:gd name="T14" fmla="*/ 6 w 69"/>
                    <a:gd name="T15" fmla="*/ 46 h 50"/>
                    <a:gd name="T16" fmla="*/ 14 w 69"/>
                    <a:gd name="T17" fmla="*/ 40 h 50"/>
                    <a:gd name="T18" fmla="*/ 15 w 69"/>
                    <a:gd name="T19" fmla="*/ 40 h 50"/>
                    <a:gd name="T20" fmla="*/ 23 w 69"/>
                    <a:gd name="T21" fmla="*/ 46 h 50"/>
                    <a:gd name="T22" fmla="*/ 24 w 69"/>
                    <a:gd name="T23" fmla="*/ 48 h 50"/>
                    <a:gd name="T24" fmla="*/ 25 w 69"/>
                    <a:gd name="T25" fmla="*/ 46 h 50"/>
                    <a:gd name="T26" fmla="*/ 30 w 69"/>
                    <a:gd name="T27" fmla="*/ 42 h 50"/>
                    <a:gd name="T28" fmla="*/ 34 w 69"/>
                    <a:gd name="T29" fmla="*/ 41 h 50"/>
                    <a:gd name="T30" fmla="*/ 34 w 69"/>
                    <a:gd name="T31" fmla="*/ 41 h 50"/>
                    <a:gd name="T32" fmla="*/ 37 w 69"/>
                    <a:gd name="T33" fmla="*/ 42 h 50"/>
                    <a:gd name="T34" fmla="*/ 43 w 69"/>
                    <a:gd name="T35" fmla="*/ 47 h 50"/>
                    <a:gd name="T36" fmla="*/ 44 w 69"/>
                    <a:gd name="T37" fmla="*/ 48 h 50"/>
                    <a:gd name="T38" fmla="*/ 45 w 69"/>
                    <a:gd name="T39" fmla="*/ 47 h 50"/>
                    <a:gd name="T40" fmla="*/ 54 w 69"/>
                    <a:gd name="T41" fmla="*/ 41 h 50"/>
                    <a:gd name="T42" fmla="*/ 54 w 69"/>
                    <a:gd name="T43" fmla="*/ 41 h 50"/>
                    <a:gd name="T44" fmla="*/ 62 w 69"/>
                    <a:gd name="T45" fmla="*/ 47 h 50"/>
                    <a:gd name="T46" fmla="*/ 63 w 69"/>
                    <a:gd name="T47" fmla="*/ 49 h 50"/>
                    <a:gd name="T48" fmla="*/ 64 w 69"/>
                    <a:gd name="T49" fmla="*/ 50 h 50"/>
                    <a:gd name="T50" fmla="*/ 64 w 69"/>
                    <a:gd name="T51" fmla="*/ 49 h 50"/>
                    <a:gd name="T52" fmla="*/ 65 w 69"/>
                    <a:gd name="T53" fmla="*/ 47 h 50"/>
                    <a:gd name="T54" fmla="*/ 68 w 69"/>
                    <a:gd name="T55" fmla="*/ 35 h 50"/>
                    <a:gd name="T56" fmla="*/ 37 w 69"/>
                    <a:gd name="T5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 h="50">
                      <a:moveTo>
                        <a:pt x="37" y="0"/>
                      </a:moveTo>
                      <a:cubicBezTo>
                        <a:pt x="37" y="0"/>
                        <a:pt x="36" y="0"/>
                        <a:pt x="35" y="0"/>
                      </a:cubicBezTo>
                      <a:cubicBezTo>
                        <a:pt x="35" y="0"/>
                        <a:pt x="35" y="0"/>
                        <a:pt x="35" y="0"/>
                      </a:cubicBezTo>
                      <a:cubicBezTo>
                        <a:pt x="33" y="0"/>
                        <a:pt x="32" y="0"/>
                        <a:pt x="30" y="0"/>
                      </a:cubicBezTo>
                      <a:cubicBezTo>
                        <a:pt x="14" y="2"/>
                        <a:pt x="1" y="16"/>
                        <a:pt x="1" y="33"/>
                      </a:cubicBezTo>
                      <a:cubicBezTo>
                        <a:pt x="0" y="38"/>
                        <a:pt x="1" y="42"/>
                        <a:pt x="3" y="46"/>
                      </a:cubicBezTo>
                      <a:cubicBezTo>
                        <a:pt x="3" y="47"/>
                        <a:pt x="4" y="48"/>
                        <a:pt x="4" y="48"/>
                      </a:cubicBezTo>
                      <a:cubicBezTo>
                        <a:pt x="5" y="48"/>
                        <a:pt x="5" y="47"/>
                        <a:pt x="6" y="46"/>
                      </a:cubicBezTo>
                      <a:cubicBezTo>
                        <a:pt x="7" y="43"/>
                        <a:pt x="11" y="40"/>
                        <a:pt x="14" y="40"/>
                      </a:cubicBezTo>
                      <a:cubicBezTo>
                        <a:pt x="14" y="40"/>
                        <a:pt x="15" y="40"/>
                        <a:pt x="15" y="40"/>
                      </a:cubicBezTo>
                      <a:cubicBezTo>
                        <a:pt x="18" y="41"/>
                        <a:pt x="22" y="43"/>
                        <a:pt x="23" y="46"/>
                      </a:cubicBezTo>
                      <a:cubicBezTo>
                        <a:pt x="24" y="47"/>
                        <a:pt x="24" y="48"/>
                        <a:pt x="24" y="48"/>
                      </a:cubicBezTo>
                      <a:cubicBezTo>
                        <a:pt x="24" y="48"/>
                        <a:pt x="25" y="47"/>
                        <a:pt x="25" y="46"/>
                      </a:cubicBezTo>
                      <a:cubicBezTo>
                        <a:pt x="26" y="44"/>
                        <a:pt x="28" y="42"/>
                        <a:pt x="30" y="42"/>
                      </a:cubicBezTo>
                      <a:cubicBezTo>
                        <a:pt x="31" y="41"/>
                        <a:pt x="33" y="41"/>
                        <a:pt x="34" y="41"/>
                      </a:cubicBezTo>
                      <a:cubicBezTo>
                        <a:pt x="34" y="41"/>
                        <a:pt x="34" y="41"/>
                        <a:pt x="34" y="41"/>
                      </a:cubicBezTo>
                      <a:cubicBezTo>
                        <a:pt x="35" y="41"/>
                        <a:pt x="36" y="41"/>
                        <a:pt x="37" y="42"/>
                      </a:cubicBezTo>
                      <a:cubicBezTo>
                        <a:pt x="40" y="42"/>
                        <a:pt x="42" y="44"/>
                        <a:pt x="43" y="47"/>
                      </a:cubicBezTo>
                      <a:cubicBezTo>
                        <a:pt x="44" y="48"/>
                        <a:pt x="44" y="48"/>
                        <a:pt x="44" y="48"/>
                      </a:cubicBezTo>
                      <a:cubicBezTo>
                        <a:pt x="44" y="48"/>
                        <a:pt x="44" y="48"/>
                        <a:pt x="45" y="47"/>
                      </a:cubicBezTo>
                      <a:cubicBezTo>
                        <a:pt x="47" y="44"/>
                        <a:pt x="50" y="41"/>
                        <a:pt x="54" y="41"/>
                      </a:cubicBezTo>
                      <a:cubicBezTo>
                        <a:pt x="54" y="41"/>
                        <a:pt x="54" y="41"/>
                        <a:pt x="54" y="41"/>
                      </a:cubicBezTo>
                      <a:cubicBezTo>
                        <a:pt x="58" y="41"/>
                        <a:pt x="61" y="44"/>
                        <a:pt x="62" y="47"/>
                      </a:cubicBezTo>
                      <a:cubicBezTo>
                        <a:pt x="63" y="48"/>
                        <a:pt x="63" y="49"/>
                        <a:pt x="63" y="49"/>
                      </a:cubicBezTo>
                      <a:cubicBezTo>
                        <a:pt x="63" y="50"/>
                        <a:pt x="63" y="50"/>
                        <a:pt x="64" y="50"/>
                      </a:cubicBezTo>
                      <a:cubicBezTo>
                        <a:pt x="64" y="50"/>
                        <a:pt x="64" y="50"/>
                        <a:pt x="64" y="49"/>
                      </a:cubicBezTo>
                      <a:cubicBezTo>
                        <a:pt x="65" y="49"/>
                        <a:pt x="65" y="48"/>
                        <a:pt x="65" y="47"/>
                      </a:cubicBezTo>
                      <a:cubicBezTo>
                        <a:pt x="67" y="44"/>
                        <a:pt x="68" y="39"/>
                        <a:pt x="68" y="35"/>
                      </a:cubicBezTo>
                      <a:cubicBezTo>
                        <a:pt x="69" y="17"/>
                        <a:pt x="55" y="2"/>
                        <a:pt x="37" y="0"/>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1" name="Freeform: Shape 178"/>
                <p:cNvSpPr>
                  <a:spLocks/>
                </p:cNvSpPr>
                <p:nvPr/>
              </p:nvSpPr>
              <p:spPr bwMode="auto">
                <a:xfrm>
                  <a:off x="4601092" y="4491660"/>
                  <a:ext cx="118865" cy="84553"/>
                </a:xfrm>
                <a:custGeom>
                  <a:avLst/>
                  <a:gdLst>
                    <a:gd name="T0" fmla="*/ 17 w 27"/>
                    <a:gd name="T1" fmla="*/ 5 h 19"/>
                    <a:gd name="T2" fmla="*/ 24 w 27"/>
                    <a:gd name="T3" fmla="*/ 1 h 19"/>
                    <a:gd name="T4" fmla="*/ 27 w 27"/>
                    <a:gd name="T5" fmla="*/ 0 h 19"/>
                    <a:gd name="T6" fmla="*/ 16 w 27"/>
                    <a:gd name="T7" fmla="*/ 1 h 19"/>
                    <a:gd name="T8" fmla="*/ 9 w 27"/>
                    <a:gd name="T9" fmla="*/ 7 h 19"/>
                    <a:gd name="T10" fmla="*/ 5 w 27"/>
                    <a:gd name="T11" fmla="*/ 12 h 19"/>
                    <a:gd name="T12" fmla="*/ 0 w 27"/>
                    <a:gd name="T13" fmla="*/ 19 h 19"/>
                    <a:gd name="T14" fmla="*/ 9 w 27"/>
                    <a:gd name="T15" fmla="*/ 15 h 19"/>
                    <a:gd name="T16" fmla="*/ 17 w 27"/>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9">
                      <a:moveTo>
                        <a:pt x="17" y="5"/>
                      </a:moveTo>
                      <a:cubicBezTo>
                        <a:pt x="19" y="4"/>
                        <a:pt x="21" y="2"/>
                        <a:pt x="24" y="1"/>
                      </a:cubicBezTo>
                      <a:cubicBezTo>
                        <a:pt x="24" y="1"/>
                        <a:pt x="26" y="0"/>
                        <a:pt x="27" y="0"/>
                      </a:cubicBezTo>
                      <a:cubicBezTo>
                        <a:pt x="23" y="0"/>
                        <a:pt x="19" y="0"/>
                        <a:pt x="16" y="1"/>
                      </a:cubicBezTo>
                      <a:cubicBezTo>
                        <a:pt x="13" y="2"/>
                        <a:pt x="10" y="4"/>
                        <a:pt x="9" y="7"/>
                      </a:cubicBezTo>
                      <a:cubicBezTo>
                        <a:pt x="7" y="9"/>
                        <a:pt x="6" y="11"/>
                        <a:pt x="5" y="12"/>
                      </a:cubicBezTo>
                      <a:cubicBezTo>
                        <a:pt x="4" y="15"/>
                        <a:pt x="3" y="18"/>
                        <a:pt x="0" y="19"/>
                      </a:cubicBezTo>
                      <a:cubicBezTo>
                        <a:pt x="3" y="19"/>
                        <a:pt x="7" y="17"/>
                        <a:pt x="9" y="15"/>
                      </a:cubicBezTo>
                      <a:cubicBezTo>
                        <a:pt x="13" y="12"/>
                        <a:pt x="15" y="9"/>
                        <a:pt x="17" y="5"/>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2" name="Freeform: Shape 179"/>
                <p:cNvSpPr>
                  <a:spLocks/>
                </p:cNvSpPr>
                <p:nvPr/>
              </p:nvSpPr>
              <p:spPr bwMode="auto">
                <a:xfrm>
                  <a:off x="4609670" y="4491660"/>
                  <a:ext cx="154402" cy="106611"/>
                </a:xfrm>
                <a:custGeom>
                  <a:avLst/>
                  <a:gdLst>
                    <a:gd name="T0" fmla="*/ 23 w 35"/>
                    <a:gd name="T1" fmla="*/ 3 h 24"/>
                    <a:gd name="T2" fmla="*/ 14 w 35"/>
                    <a:gd name="T3" fmla="*/ 11 h 24"/>
                    <a:gd name="T4" fmla="*/ 8 w 35"/>
                    <a:gd name="T5" fmla="*/ 17 h 24"/>
                    <a:gd name="T6" fmla="*/ 0 w 35"/>
                    <a:gd name="T7" fmla="*/ 20 h 24"/>
                    <a:gd name="T8" fmla="*/ 19 w 35"/>
                    <a:gd name="T9" fmla="*/ 20 h 24"/>
                    <a:gd name="T10" fmla="*/ 30 w 35"/>
                    <a:gd name="T11" fmla="*/ 6 h 24"/>
                    <a:gd name="T12" fmla="*/ 33 w 35"/>
                    <a:gd name="T13" fmla="*/ 2 h 24"/>
                    <a:gd name="T14" fmla="*/ 35 w 35"/>
                    <a:gd name="T15" fmla="*/ 1 h 24"/>
                    <a:gd name="T16" fmla="*/ 23 w 35"/>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23" y="3"/>
                      </a:moveTo>
                      <a:cubicBezTo>
                        <a:pt x="19" y="5"/>
                        <a:pt x="17" y="7"/>
                        <a:pt x="14" y="11"/>
                      </a:cubicBezTo>
                      <a:cubicBezTo>
                        <a:pt x="12" y="13"/>
                        <a:pt x="10" y="16"/>
                        <a:pt x="8" y="17"/>
                      </a:cubicBezTo>
                      <a:cubicBezTo>
                        <a:pt x="5" y="19"/>
                        <a:pt x="3" y="20"/>
                        <a:pt x="0" y="20"/>
                      </a:cubicBezTo>
                      <a:cubicBezTo>
                        <a:pt x="6" y="24"/>
                        <a:pt x="13" y="24"/>
                        <a:pt x="19" y="20"/>
                      </a:cubicBezTo>
                      <a:cubicBezTo>
                        <a:pt x="25" y="17"/>
                        <a:pt x="27" y="12"/>
                        <a:pt x="30" y="6"/>
                      </a:cubicBezTo>
                      <a:cubicBezTo>
                        <a:pt x="31" y="5"/>
                        <a:pt x="32" y="3"/>
                        <a:pt x="33" y="2"/>
                      </a:cubicBezTo>
                      <a:cubicBezTo>
                        <a:pt x="34" y="2"/>
                        <a:pt x="35" y="1"/>
                        <a:pt x="35" y="1"/>
                      </a:cubicBezTo>
                      <a:cubicBezTo>
                        <a:pt x="31" y="0"/>
                        <a:pt x="27" y="1"/>
                        <a:pt x="23" y="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3" name="Freeform: Shape 180"/>
                <p:cNvSpPr>
                  <a:spLocks/>
                </p:cNvSpPr>
                <p:nvPr/>
              </p:nvSpPr>
              <p:spPr bwMode="auto">
                <a:xfrm>
                  <a:off x="4601092" y="4403430"/>
                  <a:ext cx="101709" cy="71074"/>
                </a:xfrm>
                <a:custGeom>
                  <a:avLst/>
                  <a:gdLst>
                    <a:gd name="T0" fmla="*/ 8 w 23"/>
                    <a:gd name="T1" fmla="*/ 6 h 16"/>
                    <a:gd name="T2" fmla="*/ 5 w 23"/>
                    <a:gd name="T3" fmla="*/ 11 h 16"/>
                    <a:gd name="T4" fmla="*/ 0 w 23"/>
                    <a:gd name="T5" fmla="*/ 16 h 16"/>
                    <a:gd name="T6" fmla="*/ 8 w 23"/>
                    <a:gd name="T7" fmla="*/ 13 h 16"/>
                    <a:gd name="T8" fmla="*/ 15 w 23"/>
                    <a:gd name="T9" fmla="*/ 5 h 16"/>
                    <a:gd name="T10" fmla="*/ 20 w 23"/>
                    <a:gd name="T11" fmla="*/ 1 h 16"/>
                    <a:gd name="T12" fmla="*/ 23 w 23"/>
                    <a:gd name="T13" fmla="*/ 0 h 16"/>
                    <a:gd name="T14" fmla="*/ 14 w 23"/>
                    <a:gd name="T15" fmla="*/ 1 h 16"/>
                    <a:gd name="T16" fmla="*/ 8 w 2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8" y="6"/>
                      </a:moveTo>
                      <a:cubicBezTo>
                        <a:pt x="6" y="8"/>
                        <a:pt x="6" y="9"/>
                        <a:pt x="5" y="11"/>
                      </a:cubicBezTo>
                      <a:cubicBezTo>
                        <a:pt x="4" y="13"/>
                        <a:pt x="2" y="15"/>
                        <a:pt x="0" y="16"/>
                      </a:cubicBezTo>
                      <a:cubicBezTo>
                        <a:pt x="3" y="16"/>
                        <a:pt x="6" y="15"/>
                        <a:pt x="8" y="13"/>
                      </a:cubicBezTo>
                      <a:cubicBezTo>
                        <a:pt x="11" y="11"/>
                        <a:pt x="13" y="7"/>
                        <a:pt x="15" y="5"/>
                      </a:cubicBezTo>
                      <a:cubicBezTo>
                        <a:pt x="17" y="3"/>
                        <a:pt x="18" y="2"/>
                        <a:pt x="20" y="1"/>
                      </a:cubicBezTo>
                      <a:cubicBezTo>
                        <a:pt x="21" y="1"/>
                        <a:pt x="22" y="0"/>
                        <a:pt x="23" y="0"/>
                      </a:cubicBezTo>
                      <a:cubicBezTo>
                        <a:pt x="20" y="0"/>
                        <a:pt x="17" y="0"/>
                        <a:pt x="14" y="1"/>
                      </a:cubicBezTo>
                      <a:cubicBezTo>
                        <a:pt x="11" y="2"/>
                        <a:pt x="9" y="4"/>
                        <a:pt x="8" y="6"/>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4" name="Freeform: Shape 181"/>
                <p:cNvSpPr>
                  <a:spLocks/>
                </p:cNvSpPr>
                <p:nvPr/>
              </p:nvSpPr>
              <p:spPr bwMode="auto">
                <a:xfrm>
                  <a:off x="4609670" y="4403430"/>
                  <a:ext cx="132345" cy="93131"/>
                </a:xfrm>
                <a:custGeom>
                  <a:avLst/>
                  <a:gdLst>
                    <a:gd name="T0" fmla="*/ 28 w 30"/>
                    <a:gd name="T1" fmla="*/ 2 h 21"/>
                    <a:gd name="T2" fmla="*/ 30 w 30"/>
                    <a:gd name="T3" fmla="*/ 1 h 21"/>
                    <a:gd name="T4" fmla="*/ 19 w 30"/>
                    <a:gd name="T5" fmla="*/ 2 h 21"/>
                    <a:gd name="T6" fmla="*/ 12 w 30"/>
                    <a:gd name="T7" fmla="*/ 9 h 21"/>
                    <a:gd name="T8" fmla="*/ 6 w 30"/>
                    <a:gd name="T9" fmla="*/ 15 h 21"/>
                    <a:gd name="T10" fmla="*/ 0 w 30"/>
                    <a:gd name="T11" fmla="*/ 18 h 21"/>
                    <a:gd name="T12" fmla="*/ 16 w 30"/>
                    <a:gd name="T13" fmla="*/ 17 h 21"/>
                    <a:gd name="T14" fmla="*/ 25 w 30"/>
                    <a:gd name="T15" fmla="*/ 6 h 21"/>
                    <a:gd name="T16" fmla="*/ 28 w 30"/>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28" y="2"/>
                      </a:moveTo>
                      <a:cubicBezTo>
                        <a:pt x="29" y="2"/>
                        <a:pt x="30" y="1"/>
                        <a:pt x="30" y="1"/>
                      </a:cubicBezTo>
                      <a:cubicBezTo>
                        <a:pt x="26" y="0"/>
                        <a:pt x="23" y="1"/>
                        <a:pt x="19" y="2"/>
                      </a:cubicBezTo>
                      <a:cubicBezTo>
                        <a:pt x="16" y="4"/>
                        <a:pt x="14" y="6"/>
                        <a:pt x="12" y="9"/>
                      </a:cubicBezTo>
                      <a:cubicBezTo>
                        <a:pt x="10" y="11"/>
                        <a:pt x="9" y="14"/>
                        <a:pt x="6" y="15"/>
                      </a:cubicBezTo>
                      <a:cubicBezTo>
                        <a:pt x="5" y="16"/>
                        <a:pt x="2" y="17"/>
                        <a:pt x="0" y="18"/>
                      </a:cubicBezTo>
                      <a:cubicBezTo>
                        <a:pt x="5" y="21"/>
                        <a:pt x="11" y="21"/>
                        <a:pt x="16" y="17"/>
                      </a:cubicBezTo>
                      <a:cubicBezTo>
                        <a:pt x="21" y="15"/>
                        <a:pt x="23" y="10"/>
                        <a:pt x="25" y="6"/>
                      </a:cubicBezTo>
                      <a:cubicBezTo>
                        <a:pt x="26" y="4"/>
                        <a:pt x="27" y="3"/>
                        <a:pt x="28" y="2"/>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5" name="Freeform: Shape 182"/>
                <p:cNvSpPr>
                  <a:spLocks/>
                </p:cNvSpPr>
                <p:nvPr/>
              </p:nvSpPr>
              <p:spPr bwMode="auto">
                <a:xfrm>
                  <a:off x="4472424" y="4491660"/>
                  <a:ext cx="115189" cy="84553"/>
                </a:xfrm>
                <a:custGeom>
                  <a:avLst/>
                  <a:gdLst>
                    <a:gd name="T0" fmla="*/ 9 w 26"/>
                    <a:gd name="T1" fmla="*/ 5 h 19"/>
                    <a:gd name="T2" fmla="*/ 17 w 26"/>
                    <a:gd name="T3" fmla="*/ 15 h 19"/>
                    <a:gd name="T4" fmla="*/ 26 w 26"/>
                    <a:gd name="T5" fmla="*/ 19 h 19"/>
                    <a:gd name="T6" fmla="*/ 21 w 26"/>
                    <a:gd name="T7" fmla="*/ 12 h 19"/>
                    <a:gd name="T8" fmla="*/ 18 w 26"/>
                    <a:gd name="T9" fmla="*/ 7 h 19"/>
                    <a:gd name="T10" fmla="*/ 11 w 26"/>
                    <a:gd name="T11" fmla="*/ 1 h 19"/>
                    <a:gd name="T12" fmla="*/ 0 w 26"/>
                    <a:gd name="T13" fmla="*/ 0 h 19"/>
                    <a:gd name="T14" fmla="*/ 3 w 26"/>
                    <a:gd name="T15" fmla="*/ 1 h 19"/>
                    <a:gd name="T16" fmla="*/ 9 w 26"/>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9">
                      <a:moveTo>
                        <a:pt x="9" y="5"/>
                      </a:moveTo>
                      <a:cubicBezTo>
                        <a:pt x="12" y="9"/>
                        <a:pt x="14" y="12"/>
                        <a:pt x="17" y="15"/>
                      </a:cubicBezTo>
                      <a:cubicBezTo>
                        <a:pt x="20" y="17"/>
                        <a:pt x="23" y="19"/>
                        <a:pt x="26" y="19"/>
                      </a:cubicBezTo>
                      <a:cubicBezTo>
                        <a:pt x="24" y="18"/>
                        <a:pt x="22" y="15"/>
                        <a:pt x="21" y="12"/>
                      </a:cubicBezTo>
                      <a:cubicBezTo>
                        <a:pt x="20" y="11"/>
                        <a:pt x="19" y="9"/>
                        <a:pt x="18" y="7"/>
                      </a:cubicBezTo>
                      <a:cubicBezTo>
                        <a:pt x="16" y="4"/>
                        <a:pt x="14" y="2"/>
                        <a:pt x="11" y="1"/>
                      </a:cubicBezTo>
                      <a:cubicBezTo>
                        <a:pt x="7" y="0"/>
                        <a:pt x="3" y="0"/>
                        <a:pt x="0" y="0"/>
                      </a:cubicBezTo>
                      <a:cubicBezTo>
                        <a:pt x="1" y="0"/>
                        <a:pt x="2" y="1"/>
                        <a:pt x="3" y="1"/>
                      </a:cubicBezTo>
                      <a:cubicBezTo>
                        <a:pt x="5" y="2"/>
                        <a:pt x="7" y="4"/>
                        <a:pt x="9" y="5"/>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6" name="Freeform: Shape 183"/>
                <p:cNvSpPr>
                  <a:spLocks/>
                </p:cNvSpPr>
                <p:nvPr/>
              </p:nvSpPr>
              <p:spPr bwMode="auto">
                <a:xfrm>
                  <a:off x="4424633" y="4491660"/>
                  <a:ext cx="154402" cy="106611"/>
                </a:xfrm>
                <a:custGeom>
                  <a:avLst/>
                  <a:gdLst>
                    <a:gd name="T0" fmla="*/ 6 w 35"/>
                    <a:gd name="T1" fmla="*/ 6 h 24"/>
                    <a:gd name="T2" fmla="*/ 16 w 35"/>
                    <a:gd name="T3" fmla="*/ 20 h 24"/>
                    <a:gd name="T4" fmla="*/ 35 w 35"/>
                    <a:gd name="T5" fmla="*/ 20 h 24"/>
                    <a:gd name="T6" fmla="*/ 28 w 35"/>
                    <a:gd name="T7" fmla="*/ 17 h 24"/>
                    <a:gd name="T8" fmla="*/ 21 w 35"/>
                    <a:gd name="T9" fmla="*/ 11 h 24"/>
                    <a:gd name="T10" fmla="*/ 13 w 35"/>
                    <a:gd name="T11" fmla="*/ 3 h 24"/>
                    <a:gd name="T12" fmla="*/ 0 w 35"/>
                    <a:gd name="T13" fmla="*/ 1 h 24"/>
                    <a:gd name="T14" fmla="*/ 2 w 35"/>
                    <a:gd name="T15" fmla="*/ 2 h 24"/>
                    <a:gd name="T16" fmla="*/ 6 w 35"/>
                    <a:gd name="T1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6" y="6"/>
                      </a:moveTo>
                      <a:cubicBezTo>
                        <a:pt x="9" y="12"/>
                        <a:pt x="11" y="17"/>
                        <a:pt x="16" y="20"/>
                      </a:cubicBezTo>
                      <a:cubicBezTo>
                        <a:pt x="22" y="24"/>
                        <a:pt x="30" y="24"/>
                        <a:pt x="35" y="20"/>
                      </a:cubicBezTo>
                      <a:cubicBezTo>
                        <a:pt x="33" y="20"/>
                        <a:pt x="30" y="19"/>
                        <a:pt x="28" y="17"/>
                      </a:cubicBezTo>
                      <a:cubicBezTo>
                        <a:pt x="25" y="16"/>
                        <a:pt x="23" y="13"/>
                        <a:pt x="21" y="11"/>
                      </a:cubicBezTo>
                      <a:cubicBezTo>
                        <a:pt x="19" y="7"/>
                        <a:pt x="16" y="5"/>
                        <a:pt x="13" y="3"/>
                      </a:cubicBezTo>
                      <a:cubicBezTo>
                        <a:pt x="9" y="1"/>
                        <a:pt x="4" y="0"/>
                        <a:pt x="0" y="1"/>
                      </a:cubicBezTo>
                      <a:cubicBezTo>
                        <a:pt x="1" y="1"/>
                        <a:pt x="2" y="2"/>
                        <a:pt x="2" y="2"/>
                      </a:cubicBezTo>
                      <a:cubicBezTo>
                        <a:pt x="4" y="3"/>
                        <a:pt x="5" y="5"/>
                        <a:pt x="6" y="6"/>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7" name="Freeform: Shape 184"/>
                <p:cNvSpPr>
                  <a:spLocks/>
                </p:cNvSpPr>
                <p:nvPr/>
              </p:nvSpPr>
              <p:spPr bwMode="auto">
                <a:xfrm>
                  <a:off x="4485903" y="4403430"/>
                  <a:ext cx="101709" cy="71074"/>
                </a:xfrm>
                <a:custGeom>
                  <a:avLst/>
                  <a:gdLst>
                    <a:gd name="T0" fmla="*/ 10 w 23"/>
                    <a:gd name="T1" fmla="*/ 1 h 16"/>
                    <a:gd name="T2" fmla="*/ 0 w 23"/>
                    <a:gd name="T3" fmla="*/ 0 h 16"/>
                    <a:gd name="T4" fmla="*/ 3 w 23"/>
                    <a:gd name="T5" fmla="*/ 1 h 16"/>
                    <a:gd name="T6" fmla="*/ 8 w 23"/>
                    <a:gd name="T7" fmla="*/ 5 h 16"/>
                    <a:gd name="T8" fmla="*/ 15 w 23"/>
                    <a:gd name="T9" fmla="*/ 13 h 16"/>
                    <a:gd name="T10" fmla="*/ 23 w 23"/>
                    <a:gd name="T11" fmla="*/ 16 h 16"/>
                    <a:gd name="T12" fmla="*/ 19 w 23"/>
                    <a:gd name="T13" fmla="*/ 11 h 16"/>
                    <a:gd name="T14" fmla="*/ 16 w 23"/>
                    <a:gd name="T15" fmla="*/ 6 h 16"/>
                    <a:gd name="T16" fmla="*/ 10 w 23"/>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10" y="1"/>
                      </a:moveTo>
                      <a:cubicBezTo>
                        <a:pt x="7" y="0"/>
                        <a:pt x="3" y="0"/>
                        <a:pt x="0" y="0"/>
                      </a:cubicBezTo>
                      <a:cubicBezTo>
                        <a:pt x="1" y="0"/>
                        <a:pt x="2" y="1"/>
                        <a:pt x="3" y="1"/>
                      </a:cubicBezTo>
                      <a:cubicBezTo>
                        <a:pt x="5" y="2"/>
                        <a:pt x="7" y="3"/>
                        <a:pt x="8" y="5"/>
                      </a:cubicBezTo>
                      <a:cubicBezTo>
                        <a:pt x="11" y="7"/>
                        <a:pt x="13" y="11"/>
                        <a:pt x="15" y="13"/>
                      </a:cubicBezTo>
                      <a:cubicBezTo>
                        <a:pt x="18" y="15"/>
                        <a:pt x="20" y="16"/>
                        <a:pt x="23" y="16"/>
                      </a:cubicBezTo>
                      <a:cubicBezTo>
                        <a:pt x="21" y="15"/>
                        <a:pt x="20" y="13"/>
                        <a:pt x="19" y="11"/>
                      </a:cubicBezTo>
                      <a:cubicBezTo>
                        <a:pt x="18" y="9"/>
                        <a:pt x="17" y="8"/>
                        <a:pt x="16" y="6"/>
                      </a:cubicBezTo>
                      <a:cubicBezTo>
                        <a:pt x="14" y="4"/>
                        <a:pt x="12" y="2"/>
                        <a:pt x="10" y="1"/>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8" name="Freeform: Shape 185"/>
                <p:cNvSpPr>
                  <a:spLocks/>
                </p:cNvSpPr>
                <p:nvPr/>
              </p:nvSpPr>
              <p:spPr bwMode="auto">
                <a:xfrm>
                  <a:off x="4446690" y="4403430"/>
                  <a:ext cx="132345" cy="93131"/>
                </a:xfrm>
                <a:custGeom>
                  <a:avLst/>
                  <a:gdLst>
                    <a:gd name="T0" fmla="*/ 0 w 30"/>
                    <a:gd name="T1" fmla="*/ 1 h 21"/>
                    <a:gd name="T2" fmla="*/ 2 w 30"/>
                    <a:gd name="T3" fmla="*/ 2 h 21"/>
                    <a:gd name="T4" fmla="*/ 5 w 30"/>
                    <a:gd name="T5" fmla="*/ 6 h 21"/>
                    <a:gd name="T6" fmla="*/ 14 w 30"/>
                    <a:gd name="T7" fmla="*/ 17 h 21"/>
                    <a:gd name="T8" fmla="*/ 30 w 30"/>
                    <a:gd name="T9" fmla="*/ 18 h 21"/>
                    <a:gd name="T10" fmla="*/ 24 w 30"/>
                    <a:gd name="T11" fmla="*/ 15 h 21"/>
                    <a:gd name="T12" fmla="*/ 18 w 30"/>
                    <a:gd name="T13" fmla="*/ 9 h 21"/>
                    <a:gd name="T14" fmla="*/ 11 w 30"/>
                    <a:gd name="T15" fmla="*/ 2 h 21"/>
                    <a:gd name="T16" fmla="*/ 0 w 30"/>
                    <a:gd name="T17"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0" y="1"/>
                      </a:moveTo>
                      <a:cubicBezTo>
                        <a:pt x="1" y="1"/>
                        <a:pt x="2" y="2"/>
                        <a:pt x="2" y="2"/>
                      </a:cubicBezTo>
                      <a:cubicBezTo>
                        <a:pt x="3" y="3"/>
                        <a:pt x="4" y="4"/>
                        <a:pt x="5" y="6"/>
                      </a:cubicBezTo>
                      <a:cubicBezTo>
                        <a:pt x="8" y="10"/>
                        <a:pt x="9" y="15"/>
                        <a:pt x="14" y="17"/>
                      </a:cubicBezTo>
                      <a:cubicBezTo>
                        <a:pt x="19" y="21"/>
                        <a:pt x="25" y="21"/>
                        <a:pt x="30" y="18"/>
                      </a:cubicBezTo>
                      <a:cubicBezTo>
                        <a:pt x="28" y="17"/>
                        <a:pt x="26" y="16"/>
                        <a:pt x="24" y="15"/>
                      </a:cubicBezTo>
                      <a:cubicBezTo>
                        <a:pt x="22" y="14"/>
                        <a:pt x="20" y="11"/>
                        <a:pt x="18" y="9"/>
                      </a:cubicBezTo>
                      <a:cubicBezTo>
                        <a:pt x="16" y="6"/>
                        <a:pt x="14" y="4"/>
                        <a:pt x="11" y="2"/>
                      </a:cubicBezTo>
                      <a:cubicBezTo>
                        <a:pt x="8" y="1"/>
                        <a:pt x="4" y="0"/>
                        <a:pt x="0" y="1"/>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9" name="Freeform: Shape 186"/>
                <p:cNvSpPr>
                  <a:spLocks/>
                </p:cNvSpPr>
                <p:nvPr/>
              </p:nvSpPr>
              <p:spPr bwMode="auto">
                <a:xfrm>
                  <a:off x="4592514" y="4342160"/>
                  <a:ext cx="56369" cy="113963"/>
                </a:xfrm>
                <a:custGeom>
                  <a:avLst/>
                  <a:gdLst>
                    <a:gd name="T0" fmla="*/ 9 w 13"/>
                    <a:gd name="T1" fmla="*/ 8 h 26"/>
                    <a:gd name="T2" fmla="*/ 2 w 13"/>
                    <a:gd name="T3" fmla="*/ 17 h 26"/>
                    <a:gd name="T4" fmla="*/ 1 w 13"/>
                    <a:gd name="T5" fmla="*/ 26 h 26"/>
                    <a:gd name="T6" fmla="*/ 5 w 13"/>
                    <a:gd name="T7" fmla="*/ 20 h 26"/>
                    <a:gd name="T8" fmla="*/ 9 w 13"/>
                    <a:gd name="T9" fmla="*/ 16 h 26"/>
                    <a:gd name="T10" fmla="*/ 12 w 13"/>
                    <a:gd name="T11" fmla="*/ 9 h 26"/>
                    <a:gd name="T12" fmla="*/ 11 w 13"/>
                    <a:gd name="T13" fmla="*/ 0 h 26"/>
                    <a:gd name="T14" fmla="*/ 11 w 13"/>
                    <a:gd name="T15" fmla="*/ 3 h 26"/>
                    <a:gd name="T16" fmla="*/ 9 w 13"/>
                    <a:gd name="T17"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9" y="8"/>
                      </a:moveTo>
                      <a:cubicBezTo>
                        <a:pt x="6" y="11"/>
                        <a:pt x="4" y="14"/>
                        <a:pt x="2" y="17"/>
                      </a:cubicBezTo>
                      <a:cubicBezTo>
                        <a:pt x="1" y="20"/>
                        <a:pt x="0" y="23"/>
                        <a:pt x="1" y="26"/>
                      </a:cubicBezTo>
                      <a:cubicBezTo>
                        <a:pt x="1" y="23"/>
                        <a:pt x="3" y="21"/>
                        <a:pt x="5" y="20"/>
                      </a:cubicBezTo>
                      <a:cubicBezTo>
                        <a:pt x="6" y="19"/>
                        <a:pt x="8" y="18"/>
                        <a:pt x="9" y="16"/>
                      </a:cubicBezTo>
                      <a:cubicBezTo>
                        <a:pt x="11" y="14"/>
                        <a:pt x="12" y="12"/>
                        <a:pt x="12" y="9"/>
                      </a:cubicBezTo>
                      <a:cubicBezTo>
                        <a:pt x="13" y="6"/>
                        <a:pt x="12" y="3"/>
                        <a:pt x="11" y="0"/>
                      </a:cubicBezTo>
                      <a:cubicBezTo>
                        <a:pt x="11" y="0"/>
                        <a:pt x="11" y="2"/>
                        <a:pt x="11" y="3"/>
                      </a:cubicBezTo>
                      <a:cubicBezTo>
                        <a:pt x="10" y="5"/>
                        <a:pt x="10" y="7"/>
                        <a:pt x="9" y="8"/>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0" name="Freeform: Shape 187"/>
                <p:cNvSpPr>
                  <a:spLocks/>
                </p:cNvSpPr>
                <p:nvPr/>
              </p:nvSpPr>
              <p:spPr bwMode="auto">
                <a:xfrm>
                  <a:off x="4560653" y="4301721"/>
                  <a:ext cx="75976" cy="145824"/>
                </a:xfrm>
                <a:custGeom>
                  <a:avLst/>
                  <a:gdLst>
                    <a:gd name="T0" fmla="*/ 6 w 17"/>
                    <a:gd name="T1" fmla="*/ 33 h 33"/>
                    <a:gd name="T2" fmla="*/ 7 w 17"/>
                    <a:gd name="T3" fmla="*/ 27 h 33"/>
                    <a:gd name="T4" fmla="*/ 11 w 17"/>
                    <a:gd name="T5" fmla="*/ 20 h 33"/>
                    <a:gd name="T6" fmla="*/ 16 w 17"/>
                    <a:gd name="T7" fmla="*/ 11 h 33"/>
                    <a:gd name="T8" fmla="*/ 16 w 17"/>
                    <a:gd name="T9" fmla="*/ 0 h 33"/>
                    <a:gd name="T10" fmla="*/ 15 w 17"/>
                    <a:gd name="T11" fmla="*/ 2 h 33"/>
                    <a:gd name="T12" fmla="*/ 12 w 17"/>
                    <a:gd name="T13" fmla="*/ 6 h 33"/>
                    <a:gd name="T14" fmla="*/ 2 w 17"/>
                    <a:gd name="T15" fmla="*/ 17 h 33"/>
                    <a:gd name="T16" fmla="*/ 6 w 17"/>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3">
                      <a:moveTo>
                        <a:pt x="6" y="33"/>
                      </a:moveTo>
                      <a:cubicBezTo>
                        <a:pt x="5" y="31"/>
                        <a:pt x="6" y="29"/>
                        <a:pt x="7" y="27"/>
                      </a:cubicBezTo>
                      <a:cubicBezTo>
                        <a:pt x="8" y="24"/>
                        <a:pt x="9" y="22"/>
                        <a:pt x="11" y="20"/>
                      </a:cubicBezTo>
                      <a:cubicBezTo>
                        <a:pt x="13" y="17"/>
                        <a:pt x="15" y="15"/>
                        <a:pt x="16" y="11"/>
                      </a:cubicBezTo>
                      <a:cubicBezTo>
                        <a:pt x="17" y="8"/>
                        <a:pt x="17" y="4"/>
                        <a:pt x="16" y="0"/>
                      </a:cubicBezTo>
                      <a:cubicBezTo>
                        <a:pt x="16" y="1"/>
                        <a:pt x="15" y="2"/>
                        <a:pt x="15" y="2"/>
                      </a:cubicBezTo>
                      <a:cubicBezTo>
                        <a:pt x="14" y="4"/>
                        <a:pt x="13" y="5"/>
                        <a:pt x="12" y="6"/>
                      </a:cubicBezTo>
                      <a:cubicBezTo>
                        <a:pt x="8" y="10"/>
                        <a:pt x="4" y="12"/>
                        <a:pt x="2" y="17"/>
                      </a:cubicBezTo>
                      <a:cubicBezTo>
                        <a:pt x="0" y="23"/>
                        <a:pt x="1" y="29"/>
                        <a:pt x="6" y="3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1" name="Freeform: Shape 188"/>
                <p:cNvSpPr>
                  <a:spLocks/>
                </p:cNvSpPr>
                <p:nvPr/>
              </p:nvSpPr>
              <p:spPr bwMode="auto">
                <a:xfrm>
                  <a:off x="5727246" y="1033545"/>
                  <a:ext cx="140922" cy="140922"/>
                </a:xfrm>
                <a:custGeom>
                  <a:avLst/>
                  <a:gdLst>
                    <a:gd name="T0" fmla="*/ 7 w 32"/>
                    <a:gd name="T1" fmla="*/ 30 h 32"/>
                    <a:gd name="T2" fmla="*/ 16 w 32"/>
                    <a:gd name="T3" fmla="*/ 32 h 32"/>
                    <a:gd name="T4" fmla="*/ 32 w 32"/>
                    <a:gd name="T5" fmla="*/ 16 h 32"/>
                    <a:gd name="T6" fmla="*/ 16 w 32"/>
                    <a:gd name="T7" fmla="*/ 0 h 32"/>
                    <a:gd name="T8" fmla="*/ 0 w 32"/>
                    <a:gd name="T9" fmla="*/ 14 h 32"/>
                    <a:gd name="T10" fmla="*/ 16 w 32"/>
                    <a:gd name="T11" fmla="*/ 14 h 32"/>
                    <a:gd name="T12" fmla="*/ 21 w 32"/>
                    <a:gd name="T13" fmla="*/ 14 h 32"/>
                    <a:gd name="T14" fmla="*/ 18 w 32"/>
                    <a:gd name="T15" fmla="*/ 18 h 32"/>
                    <a:gd name="T16" fmla="*/ 7 w 32"/>
                    <a:gd name="T1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7" y="30"/>
                      </a:moveTo>
                      <a:cubicBezTo>
                        <a:pt x="10" y="31"/>
                        <a:pt x="13" y="32"/>
                        <a:pt x="16" y="32"/>
                      </a:cubicBezTo>
                      <a:cubicBezTo>
                        <a:pt x="25" y="32"/>
                        <a:pt x="32" y="25"/>
                        <a:pt x="32" y="16"/>
                      </a:cubicBezTo>
                      <a:cubicBezTo>
                        <a:pt x="32" y="7"/>
                        <a:pt x="25" y="0"/>
                        <a:pt x="16" y="0"/>
                      </a:cubicBezTo>
                      <a:cubicBezTo>
                        <a:pt x="8" y="0"/>
                        <a:pt x="1" y="6"/>
                        <a:pt x="0" y="14"/>
                      </a:cubicBezTo>
                      <a:cubicBezTo>
                        <a:pt x="16" y="14"/>
                        <a:pt x="16" y="14"/>
                        <a:pt x="16" y="14"/>
                      </a:cubicBezTo>
                      <a:cubicBezTo>
                        <a:pt x="21" y="14"/>
                        <a:pt x="21" y="14"/>
                        <a:pt x="21" y="14"/>
                      </a:cubicBezTo>
                      <a:cubicBezTo>
                        <a:pt x="18" y="18"/>
                        <a:pt x="18" y="18"/>
                        <a:pt x="18" y="18"/>
                      </a:cubicBezTo>
                      <a:lnTo>
                        <a:pt x="7" y="3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2" name="Freeform: Shape 189"/>
                <p:cNvSpPr>
                  <a:spLocks/>
                </p:cNvSpPr>
                <p:nvPr/>
              </p:nvSpPr>
              <p:spPr bwMode="auto">
                <a:xfrm>
                  <a:off x="5501770" y="1104619"/>
                  <a:ext cx="295324" cy="278169"/>
                </a:xfrm>
                <a:custGeom>
                  <a:avLst/>
                  <a:gdLst>
                    <a:gd name="T0" fmla="*/ 30 w 67"/>
                    <a:gd name="T1" fmla="*/ 34 h 63"/>
                    <a:gd name="T2" fmla="*/ 30 w 67"/>
                    <a:gd name="T3" fmla="*/ 36 h 63"/>
                    <a:gd name="T4" fmla="*/ 30 w 67"/>
                    <a:gd name="T5" fmla="*/ 37 h 63"/>
                    <a:gd name="T6" fmla="*/ 30 w 67"/>
                    <a:gd name="T7" fmla="*/ 58 h 63"/>
                    <a:gd name="T8" fmla="*/ 22 w 67"/>
                    <a:gd name="T9" fmla="*/ 63 h 63"/>
                    <a:gd name="T10" fmla="*/ 44 w 67"/>
                    <a:gd name="T11" fmla="*/ 63 h 63"/>
                    <a:gd name="T12" fmla="*/ 37 w 67"/>
                    <a:gd name="T13" fmla="*/ 58 h 63"/>
                    <a:gd name="T14" fmla="*/ 37 w 67"/>
                    <a:gd name="T15" fmla="*/ 37 h 63"/>
                    <a:gd name="T16" fmla="*/ 37 w 67"/>
                    <a:gd name="T17" fmla="*/ 36 h 63"/>
                    <a:gd name="T18" fmla="*/ 37 w 67"/>
                    <a:gd name="T19" fmla="*/ 34 h 63"/>
                    <a:gd name="T20" fmla="*/ 56 w 67"/>
                    <a:gd name="T21" fmla="*/ 12 h 63"/>
                    <a:gd name="T22" fmla="*/ 67 w 67"/>
                    <a:gd name="T23" fmla="*/ 0 h 63"/>
                    <a:gd name="T24" fmla="*/ 51 w 67"/>
                    <a:gd name="T25" fmla="*/ 0 h 63"/>
                    <a:gd name="T26" fmla="*/ 0 w 67"/>
                    <a:gd name="T27" fmla="*/ 0 h 63"/>
                    <a:gd name="T28" fmla="*/ 30 w 67"/>
                    <a:gd name="T29" fmla="*/ 3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3">
                      <a:moveTo>
                        <a:pt x="30" y="34"/>
                      </a:moveTo>
                      <a:cubicBezTo>
                        <a:pt x="30" y="36"/>
                        <a:pt x="30" y="36"/>
                        <a:pt x="30" y="36"/>
                      </a:cubicBezTo>
                      <a:cubicBezTo>
                        <a:pt x="30" y="37"/>
                        <a:pt x="30" y="37"/>
                        <a:pt x="30" y="37"/>
                      </a:cubicBezTo>
                      <a:cubicBezTo>
                        <a:pt x="30" y="58"/>
                        <a:pt x="30" y="58"/>
                        <a:pt x="30" y="58"/>
                      </a:cubicBezTo>
                      <a:cubicBezTo>
                        <a:pt x="25" y="58"/>
                        <a:pt x="22" y="61"/>
                        <a:pt x="22" y="63"/>
                      </a:cubicBezTo>
                      <a:cubicBezTo>
                        <a:pt x="44" y="63"/>
                        <a:pt x="44" y="63"/>
                        <a:pt x="44" y="63"/>
                      </a:cubicBezTo>
                      <a:cubicBezTo>
                        <a:pt x="44" y="61"/>
                        <a:pt x="41" y="59"/>
                        <a:pt x="37" y="58"/>
                      </a:cubicBezTo>
                      <a:cubicBezTo>
                        <a:pt x="37" y="37"/>
                        <a:pt x="37" y="37"/>
                        <a:pt x="37" y="37"/>
                      </a:cubicBezTo>
                      <a:cubicBezTo>
                        <a:pt x="37" y="36"/>
                        <a:pt x="37" y="36"/>
                        <a:pt x="37" y="36"/>
                      </a:cubicBezTo>
                      <a:cubicBezTo>
                        <a:pt x="37" y="34"/>
                        <a:pt x="37" y="34"/>
                        <a:pt x="37" y="34"/>
                      </a:cubicBezTo>
                      <a:cubicBezTo>
                        <a:pt x="56" y="12"/>
                        <a:pt x="56" y="12"/>
                        <a:pt x="56" y="12"/>
                      </a:cubicBezTo>
                      <a:cubicBezTo>
                        <a:pt x="67" y="0"/>
                        <a:pt x="67" y="0"/>
                        <a:pt x="67" y="0"/>
                      </a:cubicBezTo>
                      <a:cubicBezTo>
                        <a:pt x="51" y="0"/>
                        <a:pt x="51" y="0"/>
                        <a:pt x="51" y="0"/>
                      </a:cubicBezTo>
                      <a:cubicBezTo>
                        <a:pt x="0" y="0"/>
                        <a:pt x="0" y="0"/>
                        <a:pt x="0" y="0"/>
                      </a:cubicBezTo>
                      <a:lnTo>
                        <a:pt x="30" y="34"/>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3" name="Freeform: Shape 190"/>
                <p:cNvSpPr>
                  <a:spLocks/>
                </p:cNvSpPr>
                <p:nvPr/>
              </p:nvSpPr>
              <p:spPr bwMode="auto">
                <a:xfrm>
                  <a:off x="5364524" y="795815"/>
                  <a:ext cx="220574" cy="136021"/>
                </a:xfrm>
                <a:custGeom>
                  <a:avLst/>
                  <a:gdLst>
                    <a:gd name="T0" fmla="*/ 141 w 180"/>
                    <a:gd name="T1" fmla="*/ 61 h 111"/>
                    <a:gd name="T2" fmla="*/ 180 w 180"/>
                    <a:gd name="T3" fmla="*/ 61 h 111"/>
                    <a:gd name="T4" fmla="*/ 180 w 180"/>
                    <a:gd name="T5" fmla="*/ 111 h 111"/>
                    <a:gd name="T6" fmla="*/ 141 w 180"/>
                    <a:gd name="T7" fmla="*/ 111 h 111"/>
                    <a:gd name="T8" fmla="*/ 141 w 180"/>
                    <a:gd name="T9" fmla="*/ 100 h 111"/>
                    <a:gd name="T10" fmla="*/ 155 w 180"/>
                    <a:gd name="T11" fmla="*/ 100 h 111"/>
                    <a:gd name="T12" fmla="*/ 155 w 180"/>
                    <a:gd name="T13" fmla="*/ 79 h 111"/>
                    <a:gd name="T14" fmla="*/ 141 w 180"/>
                    <a:gd name="T15" fmla="*/ 79 h 111"/>
                    <a:gd name="T16" fmla="*/ 141 w 180"/>
                    <a:gd name="T17" fmla="*/ 61 h 111"/>
                    <a:gd name="T18" fmla="*/ 90 w 180"/>
                    <a:gd name="T19" fmla="*/ 61 h 111"/>
                    <a:gd name="T20" fmla="*/ 141 w 180"/>
                    <a:gd name="T21" fmla="*/ 61 h 111"/>
                    <a:gd name="T22" fmla="*/ 141 w 180"/>
                    <a:gd name="T23" fmla="*/ 79 h 111"/>
                    <a:gd name="T24" fmla="*/ 126 w 180"/>
                    <a:gd name="T25" fmla="*/ 79 h 111"/>
                    <a:gd name="T26" fmla="*/ 126 w 180"/>
                    <a:gd name="T27" fmla="*/ 100 h 111"/>
                    <a:gd name="T28" fmla="*/ 126 w 180"/>
                    <a:gd name="T29" fmla="*/ 100 h 111"/>
                    <a:gd name="T30" fmla="*/ 141 w 180"/>
                    <a:gd name="T31" fmla="*/ 100 h 111"/>
                    <a:gd name="T32" fmla="*/ 141 w 180"/>
                    <a:gd name="T33" fmla="*/ 111 h 111"/>
                    <a:gd name="T34" fmla="*/ 90 w 180"/>
                    <a:gd name="T35" fmla="*/ 111 h 111"/>
                    <a:gd name="T36" fmla="*/ 90 w 180"/>
                    <a:gd name="T37" fmla="*/ 100 h 111"/>
                    <a:gd name="T38" fmla="*/ 105 w 180"/>
                    <a:gd name="T39" fmla="*/ 100 h 111"/>
                    <a:gd name="T40" fmla="*/ 105 w 180"/>
                    <a:gd name="T41" fmla="*/ 79 h 111"/>
                    <a:gd name="T42" fmla="*/ 90 w 180"/>
                    <a:gd name="T43" fmla="*/ 79 h 111"/>
                    <a:gd name="T44" fmla="*/ 90 w 180"/>
                    <a:gd name="T45" fmla="*/ 61 h 111"/>
                    <a:gd name="T46" fmla="*/ 65 w 180"/>
                    <a:gd name="T47" fmla="*/ 0 h 111"/>
                    <a:gd name="T48" fmla="*/ 65 w 180"/>
                    <a:gd name="T49" fmla="*/ 61 h 111"/>
                    <a:gd name="T50" fmla="*/ 90 w 180"/>
                    <a:gd name="T51" fmla="*/ 61 h 111"/>
                    <a:gd name="T52" fmla="*/ 90 w 180"/>
                    <a:gd name="T53" fmla="*/ 79 h 111"/>
                    <a:gd name="T54" fmla="*/ 76 w 180"/>
                    <a:gd name="T55" fmla="*/ 79 h 111"/>
                    <a:gd name="T56" fmla="*/ 76 w 180"/>
                    <a:gd name="T57" fmla="*/ 100 h 111"/>
                    <a:gd name="T58" fmla="*/ 76 w 180"/>
                    <a:gd name="T59" fmla="*/ 100 h 111"/>
                    <a:gd name="T60" fmla="*/ 90 w 180"/>
                    <a:gd name="T61" fmla="*/ 100 h 111"/>
                    <a:gd name="T62" fmla="*/ 90 w 180"/>
                    <a:gd name="T63" fmla="*/ 111 h 111"/>
                    <a:gd name="T64" fmla="*/ 40 w 180"/>
                    <a:gd name="T65" fmla="*/ 111 h 111"/>
                    <a:gd name="T66" fmla="*/ 40 w 180"/>
                    <a:gd name="T67" fmla="*/ 100 h 111"/>
                    <a:gd name="T68" fmla="*/ 54 w 180"/>
                    <a:gd name="T69" fmla="*/ 100 h 111"/>
                    <a:gd name="T70" fmla="*/ 54 w 180"/>
                    <a:gd name="T71" fmla="*/ 79 h 111"/>
                    <a:gd name="T72" fmla="*/ 40 w 180"/>
                    <a:gd name="T73" fmla="*/ 79 h 111"/>
                    <a:gd name="T74" fmla="*/ 40 w 180"/>
                    <a:gd name="T75" fmla="*/ 0 h 111"/>
                    <a:gd name="T76" fmla="*/ 65 w 180"/>
                    <a:gd name="T77" fmla="*/ 0 h 111"/>
                    <a:gd name="T78" fmla="*/ 40 w 180"/>
                    <a:gd name="T79" fmla="*/ 111 h 111"/>
                    <a:gd name="T80" fmla="*/ 0 w 180"/>
                    <a:gd name="T81" fmla="*/ 111 h 111"/>
                    <a:gd name="T82" fmla="*/ 0 w 180"/>
                    <a:gd name="T83" fmla="*/ 61 h 111"/>
                    <a:gd name="T84" fmla="*/ 22 w 180"/>
                    <a:gd name="T85" fmla="*/ 61 h 111"/>
                    <a:gd name="T86" fmla="*/ 22 w 180"/>
                    <a:gd name="T87" fmla="*/ 0 h 111"/>
                    <a:gd name="T88" fmla="*/ 40 w 180"/>
                    <a:gd name="T89" fmla="*/ 0 h 111"/>
                    <a:gd name="T90" fmla="*/ 40 w 180"/>
                    <a:gd name="T91" fmla="*/ 79 h 111"/>
                    <a:gd name="T92" fmla="*/ 25 w 180"/>
                    <a:gd name="T93" fmla="*/ 79 h 111"/>
                    <a:gd name="T94" fmla="*/ 25 w 180"/>
                    <a:gd name="T95" fmla="*/ 100 h 111"/>
                    <a:gd name="T96" fmla="*/ 25 w 180"/>
                    <a:gd name="T97" fmla="*/ 100 h 111"/>
                    <a:gd name="T98" fmla="*/ 40 w 180"/>
                    <a:gd name="T99" fmla="*/ 100 h 111"/>
                    <a:gd name="T100" fmla="*/ 40 w 180"/>
                    <a:gd name="T10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0" h="111">
                      <a:moveTo>
                        <a:pt x="141" y="61"/>
                      </a:moveTo>
                      <a:lnTo>
                        <a:pt x="180" y="61"/>
                      </a:lnTo>
                      <a:lnTo>
                        <a:pt x="180" y="111"/>
                      </a:lnTo>
                      <a:lnTo>
                        <a:pt x="141" y="111"/>
                      </a:lnTo>
                      <a:lnTo>
                        <a:pt x="141" y="100"/>
                      </a:lnTo>
                      <a:lnTo>
                        <a:pt x="155" y="100"/>
                      </a:lnTo>
                      <a:lnTo>
                        <a:pt x="155" y="79"/>
                      </a:lnTo>
                      <a:lnTo>
                        <a:pt x="141" y="79"/>
                      </a:lnTo>
                      <a:lnTo>
                        <a:pt x="141" y="61"/>
                      </a:lnTo>
                      <a:close/>
                      <a:moveTo>
                        <a:pt x="90" y="61"/>
                      </a:moveTo>
                      <a:lnTo>
                        <a:pt x="141" y="61"/>
                      </a:lnTo>
                      <a:lnTo>
                        <a:pt x="141" y="79"/>
                      </a:lnTo>
                      <a:lnTo>
                        <a:pt x="126" y="79"/>
                      </a:lnTo>
                      <a:lnTo>
                        <a:pt x="126" y="100"/>
                      </a:lnTo>
                      <a:lnTo>
                        <a:pt x="126" y="100"/>
                      </a:lnTo>
                      <a:lnTo>
                        <a:pt x="141" y="100"/>
                      </a:lnTo>
                      <a:lnTo>
                        <a:pt x="141" y="111"/>
                      </a:lnTo>
                      <a:lnTo>
                        <a:pt x="90" y="111"/>
                      </a:lnTo>
                      <a:lnTo>
                        <a:pt x="90" y="100"/>
                      </a:lnTo>
                      <a:lnTo>
                        <a:pt x="105" y="100"/>
                      </a:lnTo>
                      <a:lnTo>
                        <a:pt x="105" y="79"/>
                      </a:lnTo>
                      <a:lnTo>
                        <a:pt x="90" y="79"/>
                      </a:lnTo>
                      <a:lnTo>
                        <a:pt x="90" y="61"/>
                      </a:lnTo>
                      <a:close/>
                      <a:moveTo>
                        <a:pt x="65" y="0"/>
                      </a:moveTo>
                      <a:lnTo>
                        <a:pt x="65" y="61"/>
                      </a:lnTo>
                      <a:lnTo>
                        <a:pt x="90" y="61"/>
                      </a:lnTo>
                      <a:lnTo>
                        <a:pt x="90" y="79"/>
                      </a:lnTo>
                      <a:lnTo>
                        <a:pt x="76" y="79"/>
                      </a:lnTo>
                      <a:lnTo>
                        <a:pt x="76" y="100"/>
                      </a:lnTo>
                      <a:lnTo>
                        <a:pt x="76" y="100"/>
                      </a:lnTo>
                      <a:lnTo>
                        <a:pt x="90" y="100"/>
                      </a:lnTo>
                      <a:lnTo>
                        <a:pt x="90" y="111"/>
                      </a:lnTo>
                      <a:lnTo>
                        <a:pt x="40" y="111"/>
                      </a:lnTo>
                      <a:lnTo>
                        <a:pt x="40" y="100"/>
                      </a:lnTo>
                      <a:lnTo>
                        <a:pt x="54" y="100"/>
                      </a:lnTo>
                      <a:lnTo>
                        <a:pt x="54" y="79"/>
                      </a:lnTo>
                      <a:lnTo>
                        <a:pt x="40" y="79"/>
                      </a:lnTo>
                      <a:lnTo>
                        <a:pt x="40" y="0"/>
                      </a:lnTo>
                      <a:lnTo>
                        <a:pt x="65" y="0"/>
                      </a:lnTo>
                      <a:close/>
                      <a:moveTo>
                        <a:pt x="40" y="111"/>
                      </a:moveTo>
                      <a:lnTo>
                        <a:pt x="0" y="111"/>
                      </a:lnTo>
                      <a:lnTo>
                        <a:pt x="0" y="61"/>
                      </a:lnTo>
                      <a:lnTo>
                        <a:pt x="22" y="61"/>
                      </a:lnTo>
                      <a:lnTo>
                        <a:pt x="22" y="0"/>
                      </a:lnTo>
                      <a:lnTo>
                        <a:pt x="40" y="0"/>
                      </a:lnTo>
                      <a:lnTo>
                        <a:pt x="40" y="79"/>
                      </a:lnTo>
                      <a:lnTo>
                        <a:pt x="25" y="79"/>
                      </a:lnTo>
                      <a:lnTo>
                        <a:pt x="25" y="100"/>
                      </a:lnTo>
                      <a:lnTo>
                        <a:pt x="25" y="100"/>
                      </a:lnTo>
                      <a:lnTo>
                        <a:pt x="40" y="100"/>
                      </a:lnTo>
                      <a:lnTo>
                        <a:pt x="40" y="111"/>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4" name="Freeform: Shape 191"/>
                <p:cNvSpPr>
                  <a:spLocks/>
                </p:cNvSpPr>
                <p:nvPr/>
              </p:nvSpPr>
              <p:spPr bwMode="auto">
                <a:xfrm>
                  <a:off x="5342467" y="940414"/>
                  <a:ext cx="296550" cy="93131"/>
                </a:xfrm>
                <a:custGeom>
                  <a:avLst/>
                  <a:gdLst>
                    <a:gd name="T0" fmla="*/ 7 w 242"/>
                    <a:gd name="T1" fmla="*/ 76 h 76"/>
                    <a:gd name="T2" fmla="*/ 0 w 242"/>
                    <a:gd name="T3" fmla="*/ 0 h 76"/>
                    <a:gd name="T4" fmla="*/ 242 w 242"/>
                    <a:gd name="T5" fmla="*/ 0 h 76"/>
                    <a:gd name="T6" fmla="*/ 213 w 242"/>
                    <a:gd name="T7" fmla="*/ 76 h 76"/>
                    <a:gd name="T8" fmla="*/ 7 w 242"/>
                    <a:gd name="T9" fmla="*/ 76 h 76"/>
                  </a:gdLst>
                  <a:ahLst/>
                  <a:cxnLst>
                    <a:cxn ang="0">
                      <a:pos x="T0" y="T1"/>
                    </a:cxn>
                    <a:cxn ang="0">
                      <a:pos x="T2" y="T3"/>
                    </a:cxn>
                    <a:cxn ang="0">
                      <a:pos x="T4" y="T5"/>
                    </a:cxn>
                    <a:cxn ang="0">
                      <a:pos x="T6" y="T7"/>
                    </a:cxn>
                    <a:cxn ang="0">
                      <a:pos x="T8" y="T9"/>
                    </a:cxn>
                  </a:cxnLst>
                  <a:rect l="0" t="0" r="r" b="b"/>
                  <a:pathLst>
                    <a:path w="242" h="76">
                      <a:moveTo>
                        <a:pt x="7" y="76"/>
                      </a:moveTo>
                      <a:lnTo>
                        <a:pt x="0" y="0"/>
                      </a:lnTo>
                      <a:lnTo>
                        <a:pt x="242" y="0"/>
                      </a:lnTo>
                      <a:lnTo>
                        <a:pt x="213" y="76"/>
                      </a:lnTo>
                      <a:lnTo>
                        <a:pt x="7" y="76"/>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5" name="Freeform: Shape 192"/>
                <p:cNvSpPr>
                  <a:spLocks/>
                </p:cNvSpPr>
                <p:nvPr/>
              </p:nvSpPr>
              <p:spPr bwMode="auto">
                <a:xfrm>
                  <a:off x="3664877" y="4235549"/>
                  <a:ext cx="198517" cy="198517"/>
                </a:xfrm>
                <a:custGeom>
                  <a:avLst/>
                  <a:gdLst>
                    <a:gd name="T0" fmla="*/ 22 w 45"/>
                    <a:gd name="T1" fmla="*/ 42 h 45"/>
                    <a:gd name="T2" fmla="*/ 26 w 45"/>
                    <a:gd name="T3" fmla="*/ 42 h 45"/>
                    <a:gd name="T4" fmla="*/ 27 w 45"/>
                    <a:gd name="T5" fmla="*/ 45 h 45"/>
                    <a:gd name="T6" fmla="*/ 35 w 45"/>
                    <a:gd name="T7" fmla="*/ 41 h 45"/>
                    <a:gd name="T8" fmla="*/ 34 w 45"/>
                    <a:gd name="T9" fmla="*/ 38 h 45"/>
                    <a:gd name="T10" fmla="*/ 38 w 45"/>
                    <a:gd name="T11" fmla="*/ 33 h 45"/>
                    <a:gd name="T12" fmla="*/ 42 w 45"/>
                    <a:gd name="T13" fmla="*/ 35 h 45"/>
                    <a:gd name="T14" fmla="*/ 45 w 45"/>
                    <a:gd name="T15" fmla="*/ 27 h 45"/>
                    <a:gd name="T16" fmla="*/ 42 w 45"/>
                    <a:gd name="T17" fmla="*/ 26 h 45"/>
                    <a:gd name="T18" fmla="*/ 41 w 45"/>
                    <a:gd name="T19" fmla="*/ 19 h 45"/>
                    <a:gd name="T20" fmla="*/ 45 w 45"/>
                    <a:gd name="T21" fmla="*/ 17 h 45"/>
                    <a:gd name="T22" fmla="*/ 41 w 45"/>
                    <a:gd name="T23" fmla="*/ 10 h 45"/>
                    <a:gd name="T24" fmla="*/ 38 w 45"/>
                    <a:gd name="T25" fmla="*/ 11 h 45"/>
                    <a:gd name="T26" fmla="*/ 33 w 45"/>
                    <a:gd name="T27" fmla="*/ 6 h 45"/>
                    <a:gd name="T28" fmla="*/ 35 w 45"/>
                    <a:gd name="T29" fmla="*/ 3 h 45"/>
                    <a:gd name="T30" fmla="*/ 27 w 45"/>
                    <a:gd name="T31" fmla="*/ 0 h 45"/>
                    <a:gd name="T32" fmla="*/ 26 w 45"/>
                    <a:gd name="T33" fmla="*/ 3 h 45"/>
                    <a:gd name="T34" fmla="*/ 22 w 45"/>
                    <a:gd name="T35" fmla="*/ 3 h 45"/>
                    <a:gd name="T36" fmla="*/ 22 w 45"/>
                    <a:gd name="T37" fmla="*/ 9 h 45"/>
                    <a:gd name="T38" fmla="*/ 34 w 45"/>
                    <a:gd name="T39" fmla="*/ 17 h 45"/>
                    <a:gd name="T40" fmla="*/ 27 w 45"/>
                    <a:gd name="T41" fmla="*/ 34 h 45"/>
                    <a:gd name="T42" fmla="*/ 22 w 45"/>
                    <a:gd name="T43" fmla="*/ 35 h 45"/>
                    <a:gd name="T44" fmla="*/ 22 w 45"/>
                    <a:gd name="T45" fmla="*/ 35 h 45"/>
                    <a:gd name="T46" fmla="*/ 22 w 45"/>
                    <a:gd name="T47" fmla="*/ 42 h 45"/>
                    <a:gd name="T48" fmla="*/ 3 w 45"/>
                    <a:gd name="T49" fmla="*/ 26 h 45"/>
                    <a:gd name="T50" fmla="*/ 0 w 45"/>
                    <a:gd name="T51" fmla="*/ 27 h 45"/>
                    <a:gd name="T52" fmla="*/ 3 w 45"/>
                    <a:gd name="T53" fmla="*/ 35 h 45"/>
                    <a:gd name="T54" fmla="*/ 6 w 45"/>
                    <a:gd name="T55" fmla="*/ 34 h 45"/>
                    <a:gd name="T56" fmla="*/ 11 w 45"/>
                    <a:gd name="T57" fmla="*/ 38 h 45"/>
                    <a:gd name="T58" fmla="*/ 10 w 45"/>
                    <a:gd name="T59" fmla="*/ 42 h 45"/>
                    <a:gd name="T60" fmla="*/ 18 w 45"/>
                    <a:gd name="T61" fmla="*/ 45 h 45"/>
                    <a:gd name="T62" fmla="*/ 19 w 45"/>
                    <a:gd name="T63" fmla="*/ 42 h 45"/>
                    <a:gd name="T64" fmla="*/ 22 w 45"/>
                    <a:gd name="T65" fmla="*/ 42 h 45"/>
                    <a:gd name="T66" fmla="*/ 22 w 45"/>
                    <a:gd name="T67" fmla="*/ 35 h 45"/>
                    <a:gd name="T68" fmla="*/ 10 w 45"/>
                    <a:gd name="T69" fmla="*/ 28 h 45"/>
                    <a:gd name="T70" fmla="*/ 17 w 45"/>
                    <a:gd name="T71" fmla="*/ 10 h 45"/>
                    <a:gd name="T72" fmla="*/ 17 w 45"/>
                    <a:gd name="T73" fmla="*/ 10 h 45"/>
                    <a:gd name="T74" fmla="*/ 22 w 45"/>
                    <a:gd name="T75" fmla="*/ 9 h 45"/>
                    <a:gd name="T76" fmla="*/ 22 w 45"/>
                    <a:gd name="T77" fmla="*/ 9 h 45"/>
                    <a:gd name="T78" fmla="*/ 22 w 45"/>
                    <a:gd name="T79" fmla="*/ 3 h 45"/>
                    <a:gd name="T80" fmla="*/ 19 w 45"/>
                    <a:gd name="T81" fmla="*/ 3 h 45"/>
                    <a:gd name="T82" fmla="*/ 17 w 45"/>
                    <a:gd name="T83" fmla="*/ 0 h 45"/>
                    <a:gd name="T84" fmla="*/ 10 w 45"/>
                    <a:gd name="T85" fmla="*/ 3 h 45"/>
                    <a:gd name="T86" fmla="*/ 11 w 45"/>
                    <a:gd name="T87" fmla="*/ 7 h 45"/>
                    <a:gd name="T88" fmla="*/ 6 w 45"/>
                    <a:gd name="T89" fmla="*/ 11 h 45"/>
                    <a:gd name="T90" fmla="*/ 3 w 45"/>
                    <a:gd name="T91" fmla="*/ 10 h 45"/>
                    <a:gd name="T92" fmla="*/ 0 w 45"/>
                    <a:gd name="T93" fmla="*/ 18 h 45"/>
                    <a:gd name="T94" fmla="*/ 3 w 45"/>
                    <a:gd name="T95" fmla="*/ 19 h 45"/>
                    <a:gd name="T96" fmla="*/ 3 w 45"/>
                    <a:gd name="T9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45">
                      <a:moveTo>
                        <a:pt x="22" y="42"/>
                      </a:moveTo>
                      <a:cubicBezTo>
                        <a:pt x="24" y="42"/>
                        <a:pt x="25" y="42"/>
                        <a:pt x="26" y="42"/>
                      </a:cubicBezTo>
                      <a:cubicBezTo>
                        <a:pt x="27" y="45"/>
                        <a:pt x="27" y="45"/>
                        <a:pt x="27" y="45"/>
                      </a:cubicBezTo>
                      <a:cubicBezTo>
                        <a:pt x="35" y="41"/>
                        <a:pt x="35" y="41"/>
                        <a:pt x="35" y="41"/>
                      </a:cubicBezTo>
                      <a:cubicBezTo>
                        <a:pt x="34" y="38"/>
                        <a:pt x="34" y="38"/>
                        <a:pt x="34" y="38"/>
                      </a:cubicBezTo>
                      <a:cubicBezTo>
                        <a:pt x="36" y="37"/>
                        <a:pt x="37" y="35"/>
                        <a:pt x="38" y="33"/>
                      </a:cubicBezTo>
                      <a:cubicBezTo>
                        <a:pt x="42" y="35"/>
                        <a:pt x="42" y="35"/>
                        <a:pt x="42" y="35"/>
                      </a:cubicBezTo>
                      <a:cubicBezTo>
                        <a:pt x="45" y="27"/>
                        <a:pt x="45" y="27"/>
                        <a:pt x="45" y="27"/>
                      </a:cubicBezTo>
                      <a:cubicBezTo>
                        <a:pt x="42" y="26"/>
                        <a:pt x="42" y="26"/>
                        <a:pt x="42" y="26"/>
                      </a:cubicBezTo>
                      <a:cubicBezTo>
                        <a:pt x="42" y="23"/>
                        <a:pt x="42" y="21"/>
                        <a:pt x="41" y="19"/>
                      </a:cubicBezTo>
                      <a:cubicBezTo>
                        <a:pt x="45" y="17"/>
                        <a:pt x="45" y="17"/>
                        <a:pt x="45" y="17"/>
                      </a:cubicBezTo>
                      <a:cubicBezTo>
                        <a:pt x="41" y="10"/>
                        <a:pt x="41" y="10"/>
                        <a:pt x="41" y="10"/>
                      </a:cubicBezTo>
                      <a:cubicBezTo>
                        <a:pt x="38" y="11"/>
                        <a:pt x="38" y="11"/>
                        <a:pt x="38" y="11"/>
                      </a:cubicBezTo>
                      <a:cubicBezTo>
                        <a:pt x="37" y="9"/>
                        <a:pt x="35" y="8"/>
                        <a:pt x="33" y="6"/>
                      </a:cubicBezTo>
                      <a:cubicBezTo>
                        <a:pt x="35" y="3"/>
                        <a:pt x="35" y="3"/>
                        <a:pt x="35" y="3"/>
                      </a:cubicBezTo>
                      <a:cubicBezTo>
                        <a:pt x="27" y="0"/>
                        <a:pt x="27" y="0"/>
                        <a:pt x="27" y="0"/>
                      </a:cubicBezTo>
                      <a:cubicBezTo>
                        <a:pt x="26" y="3"/>
                        <a:pt x="26" y="3"/>
                        <a:pt x="26" y="3"/>
                      </a:cubicBezTo>
                      <a:cubicBezTo>
                        <a:pt x="24" y="3"/>
                        <a:pt x="23" y="3"/>
                        <a:pt x="22" y="3"/>
                      </a:cubicBezTo>
                      <a:cubicBezTo>
                        <a:pt x="22" y="9"/>
                        <a:pt x="22" y="9"/>
                        <a:pt x="22" y="9"/>
                      </a:cubicBezTo>
                      <a:cubicBezTo>
                        <a:pt x="28" y="9"/>
                        <a:pt x="32" y="12"/>
                        <a:pt x="34" y="17"/>
                      </a:cubicBezTo>
                      <a:cubicBezTo>
                        <a:pt x="37" y="24"/>
                        <a:pt x="34" y="32"/>
                        <a:pt x="27" y="34"/>
                      </a:cubicBezTo>
                      <a:cubicBezTo>
                        <a:pt x="26" y="35"/>
                        <a:pt x="24" y="35"/>
                        <a:pt x="22" y="35"/>
                      </a:cubicBezTo>
                      <a:cubicBezTo>
                        <a:pt x="22" y="35"/>
                        <a:pt x="22" y="35"/>
                        <a:pt x="22" y="35"/>
                      </a:cubicBezTo>
                      <a:lnTo>
                        <a:pt x="22" y="42"/>
                      </a:lnTo>
                      <a:close/>
                      <a:moveTo>
                        <a:pt x="3" y="26"/>
                      </a:moveTo>
                      <a:cubicBezTo>
                        <a:pt x="0" y="27"/>
                        <a:pt x="0" y="27"/>
                        <a:pt x="0" y="27"/>
                      </a:cubicBezTo>
                      <a:cubicBezTo>
                        <a:pt x="3" y="35"/>
                        <a:pt x="3" y="35"/>
                        <a:pt x="3" y="35"/>
                      </a:cubicBezTo>
                      <a:cubicBezTo>
                        <a:pt x="6" y="34"/>
                        <a:pt x="6" y="34"/>
                        <a:pt x="6" y="34"/>
                      </a:cubicBezTo>
                      <a:cubicBezTo>
                        <a:pt x="8" y="36"/>
                        <a:pt x="9" y="37"/>
                        <a:pt x="11" y="38"/>
                      </a:cubicBezTo>
                      <a:cubicBezTo>
                        <a:pt x="10" y="42"/>
                        <a:pt x="10" y="42"/>
                        <a:pt x="10" y="42"/>
                      </a:cubicBezTo>
                      <a:cubicBezTo>
                        <a:pt x="18" y="45"/>
                        <a:pt x="18" y="45"/>
                        <a:pt x="18" y="45"/>
                      </a:cubicBezTo>
                      <a:cubicBezTo>
                        <a:pt x="19" y="42"/>
                        <a:pt x="19" y="42"/>
                        <a:pt x="19" y="42"/>
                      </a:cubicBezTo>
                      <a:cubicBezTo>
                        <a:pt x="20" y="42"/>
                        <a:pt x="21" y="42"/>
                        <a:pt x="22" y="42"/>
                      </a:cubicBezTo>
                      <a:cubicBezTo>
                        <a:pt x="22" y="35"/>
                        <a:pt x="22" y="35"/>
                        <a:pt x="22" y="35"/>
                      </a:cubicBezTo>
                      <a:cubicBezTo>
                        <a:pt x="17" y="35"/>
                        <a:pt x="12" y="32"/>
                        <a:pt x="10" y="28"/>
                      </a:cubicBezTo>
                      <a:cubicBezTo>
                        <a:pt x="7" y="21"/>
                        <a:pt x="11" y="13"/>
                        <a:pt x="17" y="10"/>
                      </a:cubicBezTo>
                      <a:cubicBezTo>
                        <a:pt x="17" y="10"/>
                        <a:pt x="17" y="10"/>
                        <a:pt x="17" y="10"/>
                      </a:cubicBezTo>
                      <a:cubicBezTo>
                        <a:pt x="19" y="10"/>
                        <a:pt x="21" y="9"/>
                        <a:pt x="22" y="9"/>
                      </a:cubicBezTo>
                      <a:cubicBezTo>
                        <a:pt x="22" y="9"/>
                        <a:pt x="22" y="9"/>
                        <a:pt x="22" y="9"/>
                      </a:cubicBezTo>
                      <a:cubicBezTo>
                        <a:pt x="22" y="3"/>
                        <a:pt x="22" y="3"/>
                        <a:pt x="22" y="3"/>
                      </a:cubicBezTo>
                      <a:cubicBezTo>
                        <a:pt x="21" y="3"/>
                        <a:pt x="20" y="3"/>
                        <a:pt x="19" y="3"/>
                      </a:cubicBezTo>
                      <a:cubicBezTo>
                        <a:pt x="17" y="0"/>
                        <a:pt x="17" y="0"/>
                        <a:pt x="17" y="0"/>
                      </a:cubicBezTo>
                      <a:cubicBezTo>
                        <a:pt x="10" y="3"/>
                        <a:pt x="10" y="3"/>
                        <a:pt x="10" y="3"/>
                      </a:cubicBezTo>
                      <a:cubicBezTo>
                        <a:pt x="11" y="7"/>
                        <a:pt x="11" y="7"/>
                        <a:pt x="11" y="7"/>
                      </a:cubicBezTo>
                      <a:cubicBezTo>
                        <a:pt x="9" y="8"/>
                        <a:pt x="8" y="9"/>
                        <a:pt x="6" y="11"/>
                      </a:cubicBezTo>
                      <a:cubicBezTo>
                        <a:pt x="3" y="10"/>
                        <a:pt x="3" y="10"/>
                        <a:pt x="3" y="10"/>
                      </a:cubicBezTo>
                      <a:cubicBezTo>
                        <a:pt x="0" y="18"/>
                        <a:pt x="0" y="18"/>
                        <a:pt x="0" y="18"/>
                      </a:cubicBezTo>
                      <a:cubicBezTo>
                        <a:pt x="3" y="19"/>
                        <a:pt x="3" y="19"/>
                        <a:pt x="3" y="19"/>
                      </a:cubicBezTo>
                      <a:cubicBezTo>
                        <a:pt x="3" y="21"/>
                        <a:pt x="3" y="24"/>
                        <a:pt x="3" y="26"/>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6" name="Freeform: Shape 193"/>
                <p:cNvSpPr>
                  <a:spLocks/>
                </p:cNvSpPr>
                <p:nvPr/>
              </p:nvSpPr>
              <p:spPr bwMode="auto">
                <a:xfrm>
                  <a:off x="6380391" y="3029743"/>
                  <a:ext cx="110287" cy="106611"/>
                </a:xfrm>
                <a:custGeom>
                  <a:avLst/>
                  <a:gdLst>
                    <a:gd name="T0" fmla="*/ 4 w 25"/>
                    <a:gd name="T1" fmla="*/ 24 h 24"/>
                    <a:gd name="T2" fmla="*/ 8 w 25"/>
                    <a:gd name="T3" fmla="*/ 20 h 24"/>
                    <a:gd name="T4" fmla="*/ 8 w 25"/>
                    <a:gd name="T5" fmla="*/ 20 h 24"/>
                    <a:gd name="T6" fmla="*/ 8 w 25"/>
                    <a:gd name="T7" fmla="*/ 6 h 24"/>
                    <a:gd name="T8" fmla="*/ 23 w 25"/>
                    <a:gd name="T9" fmla="*/ 6 h 24"/>
                    <a:gd name="T10" fmla="*/ 23 w 25"/>
                    <a:gd name="T11" fmla="*/ 16 h 24"/>
                    <a:gd name="T12" fmla="*/ 21 w 25"/>
                    <a:gd name="T13" fmla="*/ 15 h 24"/>
                    <a:gd name="T14" fmla="*/ 17 w 25"/>
                    <a:gd name="T15" fmla="*/ 20 h 24"/>
                    <a:gd name="T16" fmla="*/ 21 w 25"/>
                    <a:gd name="T17" fmla="*/ 24 h 24"/>
                    <a:gd name="T18" fmla="*/ 25 w 25"/>
                    <a:gd name="T19" fmla="*/ 20 h 24"/>
                    <a:gd name="T20" fmla="*/ 25 w 25"/>
                    <a:gd name="T21" fmla="*/ 20 h 24"/>
                    <a:gd name="T22" fmla="*/ 25 w 25"/>
                    <a:gd name="T23" fmla="*/ 20 h 24"/>
                    <a:gd name="T24" fmla="*/ 25 w 25"/>
                    <a:gd name="T25" fmla="*/ 6 h 24"/>
                    <a:gd name="T26" fmla="*/ 25 w 25"/>
                    <a:gd name="T27" fmla="*/ 0 h 24"/>
                    <a:gd name="T28" fmla="*/ 23 w 25"/>
                    <a:gd name="T29" fmla="*/ 0 h 24"/>
                    <a:gd name="T30" fmla="*/ 8 w 25"/>
                    <a:gd name="T31" fmla="*/ 0 h 24"/>
                    <a:gd name="T32" fmla="*/ 6 w 25"/>
                    <a:gd name="T33" fmla="*/ 0 h 24"/>
                    <a:gd name="T34" fmla="*/ 6 w 25"/>
                    <a:gd name="T35" fmla="*/ 6 h 24"/>
                    <a:gd name="T36" fmla="*/ 6 w 25"/>
                    <a:gd name="T37" fmla="*/ 16 h 24"/>
                    <a:gd name="T38" fmla="*/ 4 w 25"/>
                    <a:gd name="T39" fmla="*/ 15 h 24"/>
                    <a:gd name="T40" fmla="*/ 0 w 25"/>
                    <a:gd name="T41" fmla="*/ 20 h 24"/>
                    <a:gd name="T42" fmla="*/ 4 w 25"/>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24">
                      <a:moveTo>
                        <a:pt x="4" y="24"/>
                      </a:moveTo>
                      <a:cubicBezTo>
                        <a:pt x="7" y="24"/>
                        <a:pt x="8" y="22"/>
                        <a:pt x="8" y="20"/>
                      </a:cubicBezTo>
                      <a:cubicBezTo>
                        <a:pt x="8" y="20"/>
                        <a:pt x="8" y="20"/>
                        <a:pt x="8" y="20"/>
                      </a:cubicBezTo>
                      <a:cubicBezTo>
                        <a:pt x="8" y="6"/>
                        <a:pt x="8" y="6"/>
                        <a:pt x="8" y="6"/>
                      </a:cubicBezTo>
                      <a:cubicBezTo>
                        <a:pt x="23" y="6"/>
                        <a:pt x="23" y="6"/>
                        <a:pt x="23" y="6"/>
                      </a:cubicBezTo>
                      <a:cubicBezTo>
                        <a:pt x="23" y="16"/>
                        <a:pt x="23" y="16"/>
                        <a:pt x="23" y="16"/>
                      </a:cubicBezTo>
                      <a:cubicBezTo>
                        <a:pt x="22" y="15"/>
                        <a:pt x="21" y="15"/>
                        <a:pt x="21" y="15"/>
                      </a:cubicBezTo>
                      <a:cubicBezTo>
                        <a:pt x="18" y="15"/>
                        <a:pt x="17" y="17"/>
                        <a:pt x="17" y="20"/>
                      </a:cubicBezTo>
                      <a:cubicBezTo>
                        <a:pt x="17" y="22"/>
                        <a:pt x="18" y="24"/>
                        <a:pt x="21" y="24"/>
                      </a:cubicBezTo>
                      <a:cubicBezTo>
                        <a:pt x="23" y="24"/>
                        <a:pt x="25" y="22"/>
                        <a:pt x="25" y="20"/>
                      </a:cubicBezTo>
                      <a:cubicBezTo>
                        <a:pt x="25" y="20"/>
                        <a:pt x="25" y="20"/>
                        <a:pt x="25" y="20"/>
                      </a:cubicBezTo>
                      <a:cubicBezTo>
                        <a:pt x="25" y="20"/>
                        <a:pt x="25" y="20"/>
                        <a:pt x="25" y="20"/>
                      </a:cubicBezTo>
                      <a:cubicBezTo>
                        <a:pt x="25" y="6"/>
                        <a:pt x="25" y="6"/>
                        <a:pt x="25" y="6"/>
                      </a:cubicBezTo>
                      <a:cubicBezTo>
                        <a:pt x="25" y="0"/>
                        <a:pt x="25" y="0"/>
                        <a:pt x="25" y="0"/>
                      </a:cubicBezTo>
                      <a:cubicBezTo>
                        <a:pt x="23" y="0"/>
                        <a:pt x="23" y="0"/>
                        <a:pt x="23" y="0"/>
                      </a:cubicBezTo>
                      <a:cubicBezTo>
                        <a:pt x="8" y="0"/>
                        <a:pt x="8" y="0"/>
                        <a:pt x="8" y="0"/>
                      </a:cubicBezTo>
                      <a:cubicBezTo>
                        <a:pt x="6" y="0"/>
                        <a:pt x="6" y="0"/>
                        <a:pt x="6" y="0"/>
                      </a:cubicBezTo>
                      <a:cubicBezTo>
                        <a:pt x="6" y="6"/>
                        <a:pt x="6" y="6"/>
                        <a:pt x="6" y="6"/>
                      </a:cubicBezTo>
                      <a:cubicBezTo>
                        <a:pt x="6" y="16"/>
                        <a:pt x="6" y="16"/>
                        <a:pt x="6" y="16"/>
                      </a:cubicBezTo>
                      <a:cubicBezTo>
                        <a:pt x="5" y="15"/>
                        <a:pt x="5" y="15"/>
                        <a:pt x="4" y="15"/>
                      </a:cubicBezTo>
                      <a:cubicBezTo>
                        <a:pt x="2" y="15"/>
                        <a:pt x="0" y="17"/>
                        <a:pt x="0" y="20"/>
                      </a:cubicBezTo>
                      <a:cubicBezTo>
                        <a:pt x="0" y="22"/>
                        <a:pt x="2" y="24"/>
                        <a:pt x="4" y="24"/>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7" name="Freeform: Shape 194"/>
                <p:cNvSpPr>
                  <a:spLocks/>
                </p:cNvSpPr>
                <p:nvPr/>
              </p:nvSpPr>
              <p:spPr bwMode="auto">
                <a:xfrm>
                  <a:off x="6124280" y="1466116"/>
                  <a:ext cx="115189" cy="106611"/>
                </a:xfrm>
                <a:custGeom>
                  <a:avLst/>
                  <a:gdLst>
                    <a:gd name="T0" fmla="*/ 5 w 26"/>
                    <a:gd name="T1" fmla="*/ 24 h 24"/>
                    <a:gd name="T2" fmla="*/ 9 w 26"/>
                    <a:gd name="T3" fmla="*/ 20 h 24"/>
                    <a:gd name="T4" fmla="*/ 9 w 26"/>
                    <a:gd name="T5" fmla="*/ 20 h 24"/>
                    <a:gd name="T6" fmla="*/ 9 w 26"/>
                    <a:gd name="T7" fmla="*/ 6 h 24"/>
                    <a:gd name="T8" fmla="*/ 23 w 26"/>
                    <a:gd name="T9" fmla="*/ 6 h 24"/>
                    <a:gd name="T10" fmla="*/ 23 w 26"/>
                    <a:gd name="T11" fmla="*/ 16 h 24"/>
                    <a:gd name="T12" fmla="*/ 21 w 26"/>
                    <a:gd name="T13" fmla="*/ 15 h 24"/>
                    <a:gd name="T14" fmla="*/ 17 w 26"/>
                    <a:gd name="T15" fmla="*/ 20 h 24"/>
                    <a:gd name="T16" fmla="*/ 21 w 26"/>
                    <a:gd name="T17" fmla="*/ 24 h 24"/>
                    <a:gd name="T18" fmla="*/ 26 w 26"/>
                    <a:gd name="T19" fmla="*/ 20 h 24"/>
                    <a:gd name="T20" fmla="*/ 26 w 26"/>
                    <a:gd name="T21" fmla="*/ 20 h 24"/>
                    <a:gd name="T22" fmla="*/ 26 w 26"/>
                    <a:gd name="T23" fmla="*/ 20 h 24"/>
                    <a:gd name="T24" fmla="*/ 26 w 26"/>
                    <a:gd name="T25" fmla="*/ 6 h 24"/>
                    <a:gd name="T26" fmla="*/ 26 w 26"/>
                    <a:gd name="T27" fmla="*/ 0 h 24"/>
                    <a:gd name="T28" fmla="*/ 23 w 26"/>
                    <a:gd name="T29" fmla="*/ 0 h 24"/>
                    <a:gd name="T30" fmla="*/ 9 w 26"/>
                    <a:gd name="T31" fmla="*/ 0 h 24"/>
                    <a:gd name="T32" fmla="*/ 6 w 26"/>
                    <a:gd name="T33" fmla="*/ 0 h 24"/>
                    <a:gd name="T34" fmla="*/ 6 w 26"/>
                    <a:gd name="T35" fmla="*/ 6 h 24"/>
                    <a:gd name="T36" fmla="*/ 6 w 26"/>
                    <a:gd name="T37" fmla="*/ 16 h 24"/>
                    <a:gd name="T38" fmla="*/ 5 w 26"/>
                    <a:gd name="T39" fmla="*/ 15 h 24"/>
                    <a:gd name="T40" fmla="*/ 0 w 26"/>
                    <a:gd name="T41" fmla="*/ 20 h 24"/>
                    <a:gd name="T42" fmla="*/ 5 w 26"/>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4">
                      <a:moveTo>
                        <a:pt x="5" y="24"/>
                      </a:moveTo>
                      <a:cubicBezTo>
                        <a:pt x="7" y="24"/>
                        <a:pt x="9" y="22"/>
                        <a:pt x="9" y="20"/>
                      </a:cubicBezTo>
                      <a:cubicBezTo>
                        <a:pt x="9" y="20"/>
                        <a:pt x="9" y="20"/>
                        <a:pt x="9" y="20"/>
                      </a:cubicBezTo>
                      <a:cubicBezTo>
                        <a:pt x="9" y="6"/>
                        <a:pt x="9" y="6"/>
                        <a:pt x="9" y="6"/>
                      </a:cubicBezTo>
                      <a:cubicBezTo>
                        <a:pt x="23" y="6"/>
                        <a:pt x="23" y="6"/>
                        <a:pt x="23" y="6"/>
                      </a:cubicBezTo>
                      <a:cubicBezTo>
                        <a:pt x="23" y="16"/>
                        <a:pt x="23" y="16"/>
                        <a:pt x="23" y="16"/>
                      </a:cubicBezTo>
                      <a:cubicBezTo>
                        <a:pt x="23" y="16"/>
                        <a:pt x="22" y="15"/>
                        <a:pt x="21" y="15"/>
                      </a:cubicBezTo>
                      <a:cubicBezTo>
                        <a:pt x="19" y="15"/>
                        <a:pt x="17" y="17"/>
                        <a:pt x="17" y="20"/>
                      </a:cubicBezTo>
                      <a:cubicBezTo>
                        <a:pt x="17" y="22"/>
                        <a:pt x="19" y="24"/>
                        <a:pt x="21" y="24"/>
                      </a:cubicBezTo>
                      <a:cubicBezTo>
                        <a:pt x="24" y="24"/>
                        <a:pt x="26" y="22"/>
                        <a:pt x="26" y="20"/>
                      </a:cubicBezTo>
                      <a:cubicBezTo>
                        <a:pt x="26" y="20"/>
                        <a:pt x="26" y="20"/>
                        <a:pt x="26" y="20"/>
                      </a:cubicBezTo>
                      <a:cubicBezTo>
                        <a:pt x="26" y="20"/>
                        <a:pt x="26" y="20"/>
                        <a:pt x="26" y="20"/>
                      </a:cubicBezTo>
                      <a:cubicBezTo>
                        <a:pt x="26" y="6"/>
                        <a:pt x="26" y="6"/>
                        <a:pt x="26" y="6"/>
                      </a:cubicBezTo>
                      <a:cubicBezTo>
                        <a:pt x="26" y="0"/>
                        <a:pt x="26" y="0"/>
                        <a:pt x="26" y="0"/>
                      </a:cubicBezTo>
                      <a:cubicBezTo>
                        <a:pt x="23" y="0"/>
                        <a:pt x="23" y="0"/>
                        <a:pt x="23" y="0"/>
                      </a:cubicBezTo>
                      <a:cubicBezTo>
                        <a:pt x="9" y="0"/>
                        <a:pt x="9" y="0"/>
                        <a:pt x="9" y="0"/>
                      </a:cubicBezTo>
                      <a:cubicBezTo>
                        <a:pt x="6" y="0"/>
                        <a:pt x="6" y="0"/>
                        <a:pt x="6" y="0"/>
                      </a:cubicBezTo>
                      <a:cubicBezTo>
                        <a:pt x="6" y="6"/>
                        <a:pt x="6" y="6"/>
                        <a:pt x="6" y="6"/>
                      </a:cubicBezTo>
                      <a:cubicBezTo>
                        <a:pt x="6" y="16"/>
                        <a:pt x="6" y="16"/>
                        <a:pt x="6" y="16"/>
                      </a:cubicBezTo>
                      <a:cubicBezTo>
                        <a:pt x="6" y="16"/>
                        <a:pt x="5" y="15"/>
                        <a:pt x="5" y="15"/>
                      </a:cubicBezTo>
                      <a:cubicBezTo>
                        <a:pt x="2" y="15"/>
                        <a:pt x="0" y="17"/>
                        <a:pt x="0" y="20"/>
                      </a:cubicBezTo>
                      <a:cubicBezTo>
                        <a:pt x="0" y="22"/>
                        <a:pt x="2" y="24"/>
                        <a:pt x="5" y="24"/>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8" name="Freeform: Shape 195"/>
                <p:cNvSpPr>
                  <a:spLocks/>
                </p:cNvSpPr>
                <p:nvPr/>
              </p:nvSpPr>
              <p:spPr bwMode="auto">
                <a:xfrm>
                  <a:off x="2652686" y="2010199"/>
                  <a:ext cx="133570" cy="123767"/>
                </a:xfrm>
                <a:custGeom>
                  <a:avLst/>
                  <a:gdLst>
                    <a:gd name="T0" fmla="*/ 5 w 30"/>
                    <a:gd name="T1" fmla="*/ 28 h 28"/>
                    <a:gd name="T2" fmla="*/ 10 w 30"/>
                    <a:gd name="T3" fmla="*/ 23 h 28"/>
                    <a:gd name="T4" fmla="*/ 10 w 30"/>
                    <a:gd name="T5" fmla="*/ 23 h 28"/>
                    <a:gd name="T6" fmla="*/ 10 w 30"/>
                    <a:gd name="T7" fmla="*/ 6 h 28"/>
                    <a:gd name="T8" fmla="*/ 27 w 30"/>
                    <a:gd name="T9" fmla="*/ 6 h 28"/>
                    <a:gd name="T10" fmla="*/ 27 w 30"/>
                    <a:gd name="T11" fmla="*/ 18 h 28"/>
                    <a:gd name="T12" fmla="*/ 25 w 30"/>
                    <a:gd name="T13" fmla="*/ 18 h 28"/>
                    <a:gd name="T14" fmla="*/ 20 w 30"/>
                    <a:gd name="T15" fmla="*/ 23 h 28"/>
                    <a:gd name="T16" fmla="*/ 25 w 30"/>
                    <a:gd name="T17" fmla="*/ 28 h 28"/>
                    <a:gd name="T18" fmla="*/ 30 w 30"/>
                    <a:gd name="T19" fmla="*/ 23 h 28"/>
                    <a:gd name="T20" fmla="*/ 30 w 30"/>
                    <a:gd name="T21" fmla="*/ 23 h 28"/>
                    <a:gd name="T22" fmla="*/ 30 w 30"/>
                    <a:gd name="T23" fmla="*/ 23 h 28"/>
                    <a:gd name="T24" fmla="*/ 30 w 30"/>
                    <a:gd name="T25" fmla="*/ 6 h 28"/>
                    <a:gd name="T26" fmla="*/ 30 w 30"/>
                    <a:gd name="T27" fmla="*/ 0 h 28"/>
                    <a:gd name="T28" fmla="*/ 27 w 30"/>
                    <a:gd name="T29" fmla="*/ 0 h 28"/>
                    <a:gd name="T30" fmla="*/ 10 w 30"/>
                    <a:gd name="T31" fmla="*/ 0 h 28"/>
                    <a:gd name="T32" fmla="*/ 7 w 30"/>
                    <a:gd name="T33" fmla="*/ 0 h 28"/>
                    <a:gd name="T34" fmla="*/ 7 w 30"/>
                    <a:gd name="T35" fmla="*/ 6 h 28"/>
                    <a:gd name="T36" fmla="*/ 7 w 30"/>
                    <a:gd name="T37" fmla="*/ 18 h 28"/>
                    <a:gd name="T38" fmla="*/ 5 w 30"/>
                    <a:gd name="T39" fmla="*/ 18 h 28"/>
                    <a:gd name="T40" fmla="*/ 0 w 30"/>
                    <a:gd name="T41" fmla="*/ 23 h 28"/>
                    <a:gd name="T42" fmla="*/ 5 w 30"/>
                    <a:gd name="T4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8">
                      <a:moveTo>
                        <a:pt x="5" y="28"/>
                      </a:moveTo>
                      <a:cubicBezTo>
                        <a:pt x="8" y="28"/>
                        <a:pt x="10" y="26"/>
                        <a:pt x="10" y="23"/>
                      </a:cubicBezTo>
                      <a:cubicBezTo>
                        <a:pt x="10" y="23"/>
                        <a:pt x="10" y="23"/>
                        <a:pt x="10" y="23"/>
                      </a:cubicBezTo>
                      <a:cubicBezTo>
                        <a:pt x="10" y="6"/>
                        <a:pt x="10" y="6"/>
                        <a:pt x="10" y="6"/>
                      </a:cubicBezTo>
                      <a:cubicBezTo>
                        <a:pt x="27" y="6"/>
                        <a:pt x="27" y="6"/>
                        <a:pt x="27" y="6"/>
                      </a:cubicBezTo>
                      <a:cubicBezTo>
                        <a:pt x="27" y="18"/>
                        <a:pt x="27" y="18"/>
                        <a:pt x="27" y="18"/>
                      </a:cubicBezTo>
                      <a:cubicBezTo>
                        <a:pt x="26" y="18"/>
                        <a:pt x="26" y="18"/>
                        <a:pt x="25" y="18"/>
                      </a:cubicBezTo>
                      <a:cubicBezTo>
                        <a:pt x="22" y="18"/>
                        <a:pt x="20" y="20"/>
                        <a:pt x="20" y="23"/>
                      </a:cubicBezTo>
                      <a:cubicBezTo>
                        <a:pt x="20" y="26"/>
                        <a:pt x="22" y="28"/>
                        <a:pt x="25" y="28"/>
                      </a:cubicBezTo>
                      <a:cubicBezTo>
                        <a:pt x="28" y="28"/>
                        <a:pt x="30" y="26"/>
                        <a:pt x="30" y="23"/>
                      </a:cubicBezTo>
                      <a:cubicBezTo>
                        <a:pt x="30" y="23"/>
                        <a:pt x="30" y="23"/>
                        <a:pt x="30" y="23"/>
                      </a:cubicBezTo>
                      <a:cubicBezTo>
                        <a:pt x="30" y="23"/>
                        <a:pt x="30" y="23"/>
                        <a:pt x="30" y="23"/>
                      </a:cubicBezTo>
                      <a:cubicBezTo>
                        <a:pt x="30" y="6"/>
                        <a:pt x="30" y="6"/>
                        <a:pt x="30" y="6"/>
                      </a:cubicBezTo>
                      <a:cubicBezTo>
                        <a:pt x="30" y="0"/>
                        <a:pt x="30" y="0"/>
                        <a:pt x="30" y="0"/>
                      </a:cubicBezTo>
                      <a:cubicBezTo>
                        <a:pt x="27" y="0"/>
                        <a:pt x="27" y="0"/>
                        <a:pt x="27" y="0"/>
                      </a:cubicBezTo>
                      <a:cubicBezTo>
                        <a:pt x="10" y="0"/>
                        <a:pt x="10" y="0"/>
                        <a:pt x="10" y="0"/>
                      </a:cubicBezTo>
                      <a:cubicBezTo>
                        <a:pt x="7" y="0"/>
                        <a:pt x="7" y="0"/>
                        <a:pt x="7" y="0"/>
                      </a:cubicBezTo>
                      <a:cubicBezTo>
                        <a:pt x="7" y="6"/>
                        <a:pt x="7" y="6"/>
                        <a:pt x="7" y="6"/>
                      </a:cubicBezTo>
                      <a:cubicBezTo>
                        <a:pt x="7" y="18"/>
                        <a:pt x="7" y="18"/>
                        <a:pt x="7" y="18"/>
                      </a:cubicBezTo>
                      <a:cubicBezTo>
                        <a:pt x="6" y="18"/>
                        <a:pt x="5" y="18"/>
                        <a:pt x="5" y="18"/>
                      </a:cubicBezTo>
                      <a:cubicBezTo>
                        <a:pt x="2" y="18"/>
                        <a:pt x="0" y="20"/>
                        <a:pt x="0" y="23"/>
                      </a:cubicBezTo>
                      <a:cubicBezTo>
                        <a:pt x="0" y="26"/>
                        <a:pt x="2" y="28"/>
                        <a:pt x="5" y="28"/>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9" name="Freeform: Shape 196"/>
                <p:cNvSpPr>
                  <a:spLocks/>
                </p:cNvSpPr>
                <p:nvPr/>
              </p:nvSpPr>
              <p:spPr bwMode="auto">
                <a:xfrm>
                  <a:off x="3615860" y="4155897"/>
                  <a:ext cx="79652" cy="101709"/>
                </a:xfrm>
                <a:custGeom>
                  <a:avLst/>
                  <a:gdLst>
                    <a:gd name="T0" fmla="*/ 0 w 18"/>
                    <a:gd name="T1" fmla="*/ 0 h 23"/>
                    <a:gd name="T2" fmla="*/ 7 w 18"/>
                    <a:gd name="T3" fmla="*/ 23 h 23"/>
                    <a:gd name="T4" fmla="*/ 18 w 18"/>
                    <a:gd name="T5" fmla="*/ 0 h 23"/>
                    <a:gd name="T6" fmla="*/ 0 w 18"/>
                    <a:gd name="T7" fmla="*/ 0 h 23"/>
                  </a:gdLst>
                  <a:ahLst/>
                  <a:cxnLst>
                    <a:cxn ang="0">
                      <a:pos x="T0" y="T1"/>
                    </a:cxn>
                    <a:cxn ang="0">
                      <a:pos x="T2" y="T3"/>
                    </a:cxn>
                    <a:cxn ang="0">
                      <a:pos x="T4" y="T5"/>
                    </a:cxn>
                    <a:cxn ang="0">
                      <a:pos x="T6" y="T7"/>
                    </a:cxn>
                  </a:cxnLst>
                  <a:rect l="0" t="0" r="r" b="b"/>
                  <a:pathLst>
                    <a:path w="18" h="23">
                      <a:moveTo>
                        <a:pt x="0" y="0"/>
                      </a:moveTo>
                      <a:cubicBezTo>
                        <a:pt x="1" y="9"/>
                        <a:pt x="3" y="17"/>
                        <a:pt x="7" y="23"/>
                      </a:cubicBezTo>
                      <a:cubicBezTo>
                        <a:pt x="13" y="17"/>
                        <a:pt x="18" y="9"/>
                        <a:pt x="18" y="0"/>
                      </a:cubicBezTo>
                      <a:lnTo>
                        <a:pt x="0"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0" name="Freeform: Shape 197"/>
                <p:cNvSpPr>
                  <a:spLocks/>
                </p:cNvSpPr>
                <p:nvPr/>
              </p:nvSpPr>
              <p:spPr bwMode="auto">
                <a:xfrm>
                  <a:off x="3615860" y="4028454"/>
                  <a:ext cx="79652" cy="101709"/>
                </a:xfrm>
                <a:custGeom>
                  <a:avLst/>
                  <a:gdLst>
                    <a:gd name="T0" fmla="*/ 7 w 18"/>
                    <a:gd name="T1" fmla="*/ 0 h 23"/>
                    <a:gd name="T2" fmla="*/ 0 w 18"/>
                    <a:gd name="T3" fmla="*/ 23 h 23"/>
                    <a:gd name="T4" fmla="*/ 18 w 18"/>
                    <a:gd name="T5" fmla="*/ 23 h 23"/>
                    <a:gd name="T6" fmla="*/ 7 w 18"/>
                    <a:gd name="T7" fmla="*/ 0 h 23"/>
                  </a:gdLst>
                  <a:ahLst/>
                  <a:cxnLst>
                    <a:cxn ang="0">
                      <a:pos x="T0" y="T1"/>
                    </a:cxn>
                    <a:cxn ang="0">
                      <a:pos x="T2" y="T3"/>
                    </a:cxn>
                    <a:cxn ang="0">
                      <a:pos x="T4" y="T5"/>
                    </a:cxn>
                    <a:cxn ang="0">
                      <a:pos x="T6" y="T7"/>
                    </a:cxn>
                  </a:cxnLst>
                  <a:rect l="0" t="0" r="r" b="b"/>
                  <a:pathLst>
                    <a:path w="18" h="23">
                      <a:moveTo>
                        <a:pt x="7" y="0"/>
                      </a:moveTo>
                      <a:cubicBezTo>
                        <a:pt x="3" y="6"/>
                        <a:pt x="1" y="14"/>
                        <a:pt x="0" y="23"/>
                      </a:cubicBezTo>
                      <a:cubicBezTo>
                        <a:pt x="18" y="23"/>
                        <a:pt x="18" y="23"/>
                        <a:pt x="18" y="23"/>
                      </a:cubicBezTo>
                      <a:cubicBezTo>
                        <a:pt x="18" y="14"/>
                        <a:pt x="13" y="6"/>
                        <a:pt x="7" y="0"/>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1" name="Freeform: Shape 198"/>
                <p:cNvSpPr>
                  <a:spLocks/>
                </p:cNvSpPr>
                <p:nvPr/>
              </p:nvSpPr>
              <p:spPr bwMode="auto">
                <a:xfrm>
                  <a:off x="3554590" y="3988015"/>
                  <a:ext cx="69849" cy="142148"/>
                </a:xfrm>
                <a:custGeom>
                  <a:avLst/>
                  <a:gdLst>
                    <a:gd name="T0" fmla="*/ 0 w 16"/>
                    <a:gd name="T1" fmla="*/ 0 h 32"/>
                    <a:gd name="T2" fmla="*/ 0 w 16"/>
                    <a:gd name="T3" fmla="*/ 32 h 32"/>
                    <a:gd name="T4" fmla="*/ 8 w 16"/>
                    <a:gd name="T5" fmla="*/ 32 h 32"/>
                    <a:gd name="T6" fmla="*/ 16 w 16"/>
                    <a:gd name="T7" fmla="*/ 5 h 32"/>
                    <a:gd name="T8" fmla="*/ 0 w 16"/>
                    <a:gd name="T9" fmla="*/ 0 h 32"/>
                  </a:gdLst>
                  <a:ahLst/>
                  <a:cxnLst>
                    <a:cxn ang="0">
                      <a:pos x="T0" y="T1"/>
                    </a:cxn>
                    <a:cxn ang="0">
                      <a:pos x="T2" y="T3"/>
                    </a:cxn>
                    <a:cxn ang="0">
                      <a:pos x="T4" y="T5"/>
                    </a:cxn>
                    <a:cxn ang="0">
                      <a:pos x="T6" y="T7"/>
                    </a:cxn>
                    <a:cxn ang="0">
                      <a:pos x="T8" y="T9"/>
                    </a:cxn>
                  </a:cxnLst>
                  <a:rect l="0" t="0" r="r" b="b"/>
                  <a:pathLst>
                    <a:path w="16" h="32">
                      <a:moveTo>
                        <a:pt x="0" y="0"/>
                      </a:moveTo>
                      <a:cubicBezTo>
                        <a:pt x="0" y="32"/>
                        <a:pt x="0" y="32"/>
                        <a:pt x="0" y="32"/>
                      </a:cubicBezTo>
                      <a:cubicBezTo>
                        <a:pt x="8" y="32"/>
                        <a:pt x="8" y="32"/>
                        <a:pt x="8" y="32"/>
                      </a:cubicBezTo>
                      <a:cubicBezTo>
                        <a:pt x="9" y="21"/>
                        <a:pt x="12" y="12"/>
                        <a:pt x="16" y="5"/>
                      </a:cubicBezTo>
                      <a:cubicBezTo>
                        <a:pt x="12" y="2"/>
                        <a:pt x="6" y="0"/>
                        <a:pt x="0" y="0"/>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2" name="Freeform: Shape 199"/>
                <p:cNvSpPr>
                  <a:spLocks/>
                </p:cNvSpPr>
                <p:nvPr/>
              </p:nvSpPr>
              <p:spPr bwMode="auto">
                <a:xfrm>
                  <a:off x="3456557" y="4155897"/>
                  <a:ext cx="71074" cy="142148"/>
                </a:xfrm>
                <a:custGeom>
                  <a:avLst/>
                  <a:gdLst>
                    <a:gd name="T0" fmla="*/ 16 w 16"/>
                    <a:gd name="T1" fmla="*/ 32 h 32"/>
                    <a:gd name="T2" fmla="*/ 16 w 16"/>
                    <a:gd name="T3" fmla="*/ 0 h 32"/>
                    <a:gd name="T4" fmla="*/ 8 w 16"/>
                    <a:gd name="T5" fmla="*/ 0 h 32"/>
                    <a:gd name="T6" fmla="*/ 0 w 16"/>
                    <a:gd name="T7" fmla="*/ 27 h 32"/>
                    <a:gd name="T8" fmla="*/ 16 w 16"/>
                    <a:gd name="T9" fmla="*/ 32 h 32"/>
                  </a:gdLst>
                  <a:ahLst/>
                  <a:cxnLst>
                    <a:cxn ang="0">
                      <a:pos x="T0" y="T1"/>
                    </a:cxn>
                    <a:cxn ang="0">
                      <a:pos x="T2" y="T3"/>
                    </a:cxn>
                    <a:cxn ang="0">
                      <a:pos x="T4" y="T5"/>
                    </a:cxn>
                    <a:cxn ang="0">
                      <a:pos x="T6" y="T7"/>
                    </a:cxn>
                    <a:cxn ang="0">
                      <a:pos x="T8" y="T9"/>
                    </a:cxn>
                  </a:cxnLst>
                  <a:rect l="0" t="0" r="r" b="b"/>
                  <a:pathLst>
                    <a:path w="16" h="32">
                      <a:moveTo>
                        <a:pt x="16" y="32"/>
                      </a:moveTo>
                      <a:cubicBezTo>
                        <a:pt x="16" y="0"/>
                        <a:pt x="16" y="0"/>
                        <a:pt x="16" y="0"/>
                      </a:cubicBezTo>
                      <a:cubicBezTo>
                        <a:pt x="8" y="0"/>
                        <a:pt x="8" y="0"/>
                        <a:pt x="8" y="0"/>
                      </a:cubicBezTo>
                      <a:cubicBezTo>
                        <a:pt x="7" y="11"/>
                        <a:pt x="4" y="20"/>
                        <a:pt x="0" y="27"/>
                      </a:cubicBezTo>
                      <a:cubicBezTo>
                        <a:pt x="5" y="30"/>
                        <a:pt x="10" y="32"/>
                        <a:pt x="16" y="32"/>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3" name="Freeform: Shape 200"/>
                <p:cNvSpPr>
                  <a:spLocks/>
                </p:cNvSpPr>
                <p:nvPr/>
              </p:nvSpPr>
              <p:spPr bwMode="auto">
                <a:xfrm>
                  <a:off x="3456557" y="3988015"/>
                  <a:ext cx="71074" cy="142148"/>
                </a:xfrm>
                <a:custGeom>
                  <a:avLst/>
                  <a:gdLst>
                    <a:gd name="T0" fmla="*/ 8 w 16"/>
                    <a:gd name="T1" fmla="*/ 32 h 32"/>
                    <a:gd name="T2" fmla="*/ 16 w 16"/>
                    <a:gd name="T3" fmla="*/ 32 h 32"/>
                    <a:gd name="T4" fmla="*/ 16 w 16"/>
                    <a:gd name="T5" fmla="*/ 0 h 32"/>
                    <a:gd name="T6" fmla="*/ 0 w 16"/>
                    <a:gd name="T7" fmla="*/ 6 h 32"/>
                    <a:gd name="T8" fmla="*/ 8 w 16"/>
                    <a:gd name="T9" fmla="*/ 32 h 32"/>
                  </a:gdLst>
                  <a:ahLst/>
                  <a:cxnLst>
                    <a:cxn ang="0">
                      <a:pos x="T0" y="T1"/>
                    </a:cxn>
                    <a:cxn ang="0">
                      <a:pos x="T2" y="T3"/>
                    </a:cxn>
                    <a:cxn ang="0">
                      <a:pos x="T4" y="T5"/>
                    </a:cxn>
                    <a:cxn ang="0">
                      <a:pos x="T6" y="T7"/>
                    </a:cxn>
                    <a:cxn ang="0">
                      <a:pos x="T8" y="T9"/>
                    </a:cxn>
                  </a:cxnLst>
                  <a:rect l="0" t="0" r="r" b="b"/>
                  <a:pathLst>
                    <a:path w="16" h="32">
                      <a:moveTo>
                        <a:pt x="8" y="32"/>
                      </a:moveTo>
                      <a:cubicBezTo>
                        <a:pt x="16" y="32"/>
                        <a:pt x="16" y="32"/>
                        <a:pt x="16" y="32"/>
                      </a:cubicBezTo>
                      <a:cubicBezTo>
                        <a:pt x="16" y="0"/>
                        <a:pt x="16" y="0"/>
                        <a:pt x="16" y="0"/>
                      </a:cubicBezTo>
                      <a:cubicBezTo>
                        <a:pt x="10" y="0"/>
                        <a:pt x="5" y="2"/>
                        <a:pt x="0" y="6"/>
                      </a:cubicBezTo>
                      <a:cubicBezTo>
                        <a:pt x="4" y="12"/>
                        <a:pt x="7" y="21"/>
                        <a:pt x="8" y="32"/>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4" name="Freeform: Shape 201"/>
                <p:cNvSpPr>
                  <a:spLocks/>
                </p:cNvSpPr>
                <p:nvPr/>
              </p:nvSpPr>
              <p:spPr bwMode="auto">
                <a:xfrm>
                  <a:off x="3386708" y="4155897"/>
                  <a:ext cx="79652" cy="101709"/>
                </a:xfrm>
                <a:custGeom>
                  <a:avLst/>
                  <a:gdLst>
                    <a:gd name="T0" fmla="*/ 11 w 18"/>
                    <a:gd name="T1" fmla="*/ 23 h 23"/>
                    <a:gd name="T2" fmla="*/ 18 w 18"/>
                    <a:gd name="T3" fmla="*/ 0 h 23"/>
                    <a:gd name="T4" fmla="*/ 0 w 18"/>
                    <a:gd name="T5" fmla="*/ 0 h 23"/>
                    <a:gd name="T6" fmla="*/ 11 w 18"/>
                    <a:gd name="T7" fmla="*/ 23 h 23"/>
                  </a:gdLst>
                  <a:ahLst/>
                  <a:cxnLst>
                    <a:cxn ang="0">
                      <a:pos x="T0" y="T1"/>
                    </a:cxn>
                    <a:cxn ang="0">
                      <a:pos x="T2" y="T3"/>
                    </a:cxn>
                    <a:cxn ang="0">
                      <a:pos x="T4" y="T5"/>
                    </a:cxn>
                    <a:cxn ang="0">
                      <a:pos x="T6" y="T7"/>
                    </a:cxn>
                  </a:cxnLst>
                  <a:rect l="0" t="0" r="r" b="b"/>
                  <a:pathLst>
                    <a:path w="18" h="23">
                      <a:moveTo>
                        <a:pt x="11" y="23"/>
                      </a:moveTo>
                      <a:cubicBezTo>
                        <a:pt x="15" y="17"/>
                        <a:pt x="18" y="9"/>
                        <a:pt x="18" y="0"/>
                      </a:cubicBezTo>
                      <a:cubicBezTo>
                        <a:pt x="0" y="0"/>
                        <a:pt x="0" y="0"/>
                        <a:pt x="0" y="0"/>
                      </a:cubicBezTo>
                      <a:cubicBezTo>
                        <a:pt x="1" y="9"/>
                        <a:pt x="5" y="17"/>
                        <a:pt x="11" y="2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5" name="Freeform: Shape 202"/>
                <p:cNvSpPr>
                  <a:spLocks/>
                </p:cNvSpPr>
                <p:nvPr/>
              </p:nvSpPr>
              <p:spPr bwMode="auto">
                <a:xfrm>
                  <a:off x="3386708" y="4028454"/>
                  <a:ext cx="79652" cy="101709"/>
                </a:xfrm>
                <a:custGeom>
                  <a:avLst/>
                  <a:gdLst>
                    <a:gd name="T0" fmla="*/ 11 w 18"/>
                    <a:gd name="T1" fmla="*/ 0 h 23"/>
                    <a:gd name="T2" fmla="*/ 0 w 18"/>
                    <a:gd name="T3" fmla="*/ 23 h 23"/>
                    <a:gd name="T4" fmla="*/ 18 w 18"/>
                    <a:gd name="T5" fmla="*/ 23 h 23"/>
                    <a:gd name="T6" fmla="*/ 11 w 18"/>
                    <a:gd name="T7" fmla="*/ 0 h 23"/>
                  </a:gdLst>
                  <a:ahLst/>
                  <a:cxnLst>
                    <a:cxn ang="0">
                      <a:pos x="T0" y="T1"/>
                    </a:cxn>
                    <a:cxn ang="0">
                      <a:pos x="T2" y="T3"/>
                    </a:cxn>
                    <a:cxn ang="0">
                      <a:pos x="T4" y="T5"/>
                    </a:cxn>
                    <a:cxn ang="0">
                      <a:pos x="T6" y="T7"/>
                    </a:cxn>
                  </a:cxnLst>
                  <a:rect l="0" t="0" r="r" b="b"/>
                  <a:pathLst>
                    <a:path w="18" h="23">
                      <a:moveTo>
                        <a:pt x="11" y="0"/>
                      </a:moveTo>
                      <a:cubicBezTo>
                        <a:pt x="5" y="6"/>
                        <a:pt x="1" y="14"/>
                        <a:pt x="0" y="23"/>
                      </a:cubicBezTo>
                      <a:cubicBezTo>
                        <a:pt x="18" y="23"/>
                        <a:pt x="18" y="23"/>
                        <a:pt x="18" y="23"/>
                      </a:cubicBezTo>
                      <a:cubicBezTo>
                        <a:pt x="18" y="14"/>
                        <a:pt x="15" y="6"/>
                        <a:pt x="11" y="0"/>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6" name="Freeform: Shape 203"/>
                <p:cNvSpPr>
                  <a:spLocks/>
                </p:cNvSpPr>
                <p:nvPr/>
              </p:nvSpPr>
              <p:spPr bwMode="auto">
                <a:xfrm>
                  <a:off x="3554590" y="4155897"/>
                  <a:ext cx="69849" cy="142148"/>
                </a:xfrm>
                <a:custGeom>
                  <a:avLst/>
                  <a:gdLst>
                    <a:gd name="T0" fmla="*/ 0 w 16"/>
                    <a:gd name="T1" fmla="*/ 32 h 32"/>
                    <a:gd name="T2" fmla="*/ 16 w 16"/>
                    <a:gd name="T3" fmla="*/ 27 h 32"/>
                    <a:gd name="T4" fmla="*/ 8 w 16"/>
                    <a:gd name="T5" fmla="*/ 0 h 32"/>
                    <a:gd name="T6" fmla="*/ 0 w 16"/>
                    <a:gd name="T7" fmla="*/ 0 h 32"/>
                    <a:gd name="T8" fmla="*/ 0 w 16"/>
                    <a:gd name="T9" fmla="*/ 32 h 32"/>
                  </a:gdLst>
                  <a:ahLst/>
                  <a:cxnLst>
                    <a:cxn ang="0">
                      <a:pos x="T0" y="T1"/>
                    </a:cxn>
                    <a:cxn ang="0">
                      <a:pos x="T2" y="T3"/>
                    </a:cxn>
                    <a:cxn ang="0">
                      <a:pos x="T4" y="T5"/>
                    </a:cxn>
                    <a:cxn ang="0">
                      <a:pos x="T6" y="T7"/>
                    </a:cxn>
                    <a:cxn ang="0">
                      <a:pos x="T8" y="T9"/>
                    </a:cxn>
                  </a:cxnLst>
                  <a:rect l="0" t="0" r="r" b="b"/>
                  <a:pathLst>
                    <a:path w="16" h="32">
                      <a:moveTo>
                        <a:pt x="0" y="32"/>
                      </a:moveTo>
                      <a:cubicBezTo>
                        <a:pt x="6" y="32"/>
                        <a:pt x="12" y="30"/>
                        <a:pt x="16" y="27"/>
                      </a:cubicBezTo>
                      <a:cubicBezTo>
                        <a:pt x="12" y="20"/>
                        <a:pt x="9" y="11"/>
                        <a:pt x="8" y="0"/>
                      </a:cubicBezTo>
                      <a:cubicBezTo>
                        <a:pt x="0" y="0"/>
                        <a:pt x="0" y="0"/>
                        <a:pt x="0" y="0"/>
                      </a:cubicBezTo>
                      <a:lnTo>
                        <a:pt x="0" y="32"/>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7" name="Freeform: Shape 204"/>
                <p:cNvSpPr>
                  <a:spLocks/>
                </p:cNvSpPr>
                <p:nvPr/>
              </p:nvSpPr>
              <p:spPr bwMode="auto">
                <a:xfrm>
                  <a:off x="3152654" y="3882630"/>
                  <a:ext cx="207095" cy="198517"/>
                </a:xfrm>
                <a:custGeom>
                  <a:avLst/>
                  <a:gdLst>
                    <a:gd name="T0" fmla="*/ 34 w 47"/>
                    <a:gd name="T1" fmla="*/ 27 h 45"/>
                    <a:gd name="T2" fmla="*/ 32 w 47"/>
                    <a:gd name="T3" fmla="*/ 5 h 45"/>
                    <a:gd name="T4" fmla="*/ 19 w 47"/>
                    <a:gd name="T5" fmla="*/ 0 h 45"/>
                    <a:gd name="T6" fmla="*/ 19 w 47"/>
                    <a:gd name="T7" fmla="*/ 15 h 45"/>
                    <a:gd name="T8" fmla="*/ 30 w 47"/>
                    <a:gd name="T9" fmla="*/ 15 h 45"/>
                    <a:gd name="T10" fmla="*/ 30 w 47"/>
                    <a:gd name="T11" fmla="*/ 21 h 45"/>
                    <a:gd name="T12" fmla="*/ 30 w 47"/>
                    <a:gd name="T13" fmla="*/ 21 h 45"/>
                    <a:gd name="T14" fmla="*/ 30 w 47"/>
                    <a:gd name="T15" fmla="*/ 21 h 45"/>
                    <a:gd name="T16" fmla="*/ 19 w 47"/>
                    <a:gd name="T17" fmla="*/ 21 h 45"/>
                    <a:gd name="T18" fmla="*/ 19 w 47"/>
                    <a:gd name="T19" fmla="*/ 36 h 45"/>
                    <a:gd name="T20" fmla="*/ 28 w 47"/>
                    <a:gd name="T21" fmla="*/ 33 h 45"/>
                    <a:gd name="T22" fmla="*/ 41 w 47"/>
                    <a:gd name="T23" fmla="*/ 45 h 45"/>
                    <a:gd name="T24" fmla="*/ 47 w 47"/>
                    <a:gd name="T25" fmla="*/ 40 h 45"/>
                    <a:gd name="T26" fmla="*/ 34 w 47"/>
                    <a:gd name="T27" fmla="*/ 27 h 45"/>
                    <a:gd name="T28" fmla="*/ 19 w 47"/>
                    <a:gd name="T29" fmla="*/ 0 h 45"/>
                    <a:gd name="T30" fmla="*/ 7 w 47"/>
                    <a:gd name="T31" fmla="*/ 5 h 45"/>
                    <a:gd name="T32" fmla="*/ 7 w 47"/>
                    <a:gd name="T33" fmla="*/ 30 h 45"/>
                    <a:gd name="T34" fmla="*/ 19 w 47"/>
                    <a:gd name="T35" fmla="*/ 36 h 45"/>
                    <a:gd name="T36" fmla="*/ 19 w 47"/>
                    <a:gd name="T37" fmla="*/ 21 h 45"/>
                    <a:gd name="T38" fmla="*/ 8 w 47"/>
                    <a:gd name="T39" fmla="*/ 21 h 45"/>
                    <a:gd name="T40" fmla="*/ 8 w 47"/>
                    <a:gd name="T41" fmla="*/ 15 h 45"/>
                    <a:gd name="T42" fmla="*/ 19 w 47"/>
                    <a:gd name="T43" fmla="*/ 15 h 45"/>
                    <a:gd name="T44" fmla="*/ 19 w 47"/>
                    <a:gd name="T4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45">
                      <a:moveTo>
                        <a:pt x="34" y="27"/>
                      </a:moveTo>
                      <a:cubicBezTo>
                        <a:pt x="38" y="20"/>
                        <a:pt x="38" y="11"/>
                        <a:pt x="32" y="5"/>
                      </a:cubicBezTo>
                      <a:cubicBezTo>
                        <a:pt x="28" y="2"/>
                        <a:pt x="24" y="0"/>
                        <a:pt x="19" y="0"/>
                      </a:cubicBezTo>
                      <a:cubicBezTo>
                        <a:pt x="19" y="15"/>
                        <a:pt x="19" y="15"/>
                        <a:pt x="19" y="15"/>
                      </a:cubicBezTo>
                      <a:cubicBezTo>
                        <a:pt x="30" y="15"/>
                        <a:pt x="30" y="15"/>
                        <a:pt x="30" y="15"/>
                      </a:cubicBezTo>
                      <a:cubicBezTo>
                        <a:pt x="30" y="21"/>
                        <a:pt x="30" y="21"/>
                        <a:pt x="30" y="21"/>
                      </a:cubicBezTo>
                      <a:cubicBezTo>
                        <a:pt x="30" y="21"/>
                        <a:pt x="30" y="21"/>
                        <a:pt x="30" y="21"/>
                      </a:cubicBezTo>
                      <a:cubicBezTo>
                        <a:pt x="30" y="21"/>
                        <a:pt x="30" y="21"/>
                        <a:pt x="30" y="21"/>
                      </a:cubicBezTo>
                      <a:cubicBezTo>
                        <a:pt x="19" y="21"/>
                        <a:pt x="19" y="21"/>
                        <a:pt x="19" y="21"/>
                      </a:cubicBezTo>
                      <a:cubicBezTo>
                        <a:pt x="19" y="36"/>
                        <a:pt x="19" y="36"/>
                        <a:pt x="19" y="36"/>
                      </a:cubicBezTo>
                      <a:cubicBezTo>
                        <a:pt x="22" y="36"/>
                        <a:pt x="26" y="35"/>
                        <a:pt x="28" y="33"/>
                      </a:cubicBezTo>
                      <a:cubicBezTo>
                        <a:pt x="41" y="45"/>
                        <a:pt x="41" y="45"/>
                        <a:pt x="41" y="45"/>
                      </a:cubicBezTo>
                      <a:cubicBezTo>
                        <a:pt x="47" y="40"/>
                        <a:pt x="47" y="40"/>
                        <a:pt x="47" y="40"/>
                      </a:cubicBezTo>
                      <a:lnTo>
                        <a:pt x="34" y="27"/>
                      </a:lnTo>
                      <a:close/>
                      <a:moveTo>
                        <a:pt x="19" y="0"/>
                      </a:moveTo>
                      <a:cubicBezTo>
                        <a:pt x="15" y="0"/>
                        <a:pt x="10" y="2"/>
                        <a:pt x="7" y="5"/>
                      </a:cubicBezTo>
                      <a:cubicBezTo>
                        <a:pt x="0" y="12"/>
                        <a:pt x="0" y="23"/>
                        <a:pt x="7" y="30"/>
                      </a:cubicBezTo>
                      <a:cubicBezTo>
                        <a:pt x="10" y="34"/>
                        <a:pt x="15" y="36"/>
                        <a:pt x="19" y="36"/>
                      </a:cubicBezTo>
                      <a:cubicBezTo>
                        <a:pt x="19" y="21"/>
                        <a:pt x="19" y="21"/>
                        <a:pt x="19" y="21"/>
                      </a:cubicBezTo>
                      <a:cubicBezTo>
                        <a:pt x="8" y="21"/>
                        <a:pt x="8" y="21"/>
                        <a:pt x="8" y="21"/>
                      </a:cubicBezTo>
                      <a:cubicBezTo>
                        <a:pt x="8" y="15"/>
                        <a:pt x="8" y="15"/>
                        <a:pt x="8" y="15"/>
                      </a:cubicBezTo>
                      <a:cubicBezTo>
                        <a:pt x="19" y="15"/>
                        <a:pt x="19" y="15"/>
                        <a:pt x="19" y="15"/>
                      </a:cubicBezTo>
                      <a:lnTo>
                        <a:pt x="19"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8" name="Rectangle 205"/>
                <p:cNvSpPr>
                  <a:spLocks/>
                </p:cNvSpPr>
                <p:nvPr/>
              </p:nvSpPr>
              <p:spPr bwMode="auto">
                <a:xfrm>
                  <a:off x="4221214" y="4266184"/>
                  <a:ext cx="30635" cy="21689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79" name="Rectangle 206"/>
                <p:cNvSpPr>
                  <a:spLocks/>
                </p:cNvSpPr>
                <p:nvPr/>
              </p:nvSpPr>
              <p:spPr bwMode="auto">
                <a:xfrm>
                  <a:off x="4172198" y="4386274"/>
                  <a:ext cx="35537" cy="9680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0" name="Rectangle 207"/>
                <p:cNvSpPr>
                  <a:spLocks/>
                </p:cNvSpPr>
                <p:nvPr/>
              </p:nvSpPr>
              <p:spPr bwMode="auto">
                <a:xfrm>
                  <a:off x="4128083" y="4298045"/>
                  <a:ext cx="30635" cy="185037"/>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1" name="Rectangle 208"/>
                <p:cNvSpPr>
                  <a:spLocks/>
                </p:cNvSpPr>
                <p:nvPr/>
              </p:nvSpPr>
              <p:spPr bwMode="auto">
                <a:xfrm>
                  <a:off x="4079066" y="4354414"/>
                  <a:ext cx="31861" cy="12866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2" name="Rectangle 209"/>
                <p:cNvSpPr>
                  <a:spLocks/>
                </p:cNvSpPr>
                <p:nvPr/>
              </p:nvSpPr>
              <p:spPr bwMode="auto">
                <a:xfrm>
                  <a:off x="4031275" y="4337258"/>
                  <a:ext cx="35537" cy="145824"/>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3" name="Rectangle 210"/>
                <p:cNvSpPr>
                  <a:spLocks/>
                </p:cNvSpPr>
                <p:nvPr/>
              </p:nvSpPr>
              <p:spPr bwMode="auto">
                <a:xfrm>
                  <a:off x="4221214" y="4244126"/>
                  <a:ext cx="30635" cy="13480"/>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4" name="Rectangle 211"/>
                <p:cNvSpPr>
                  <a:spLocks/>
                </p:cNvSpPr>
                <p:nvPr/>
              </p:nvSpPr>
              <p:spPr bwMode="auto">
                <a:xfrm>
                  <a:off x="4128083" y="4275987"/>
                  <a:ext cx="30635" cy="17156"/>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5" name="Rectangle 212"/>
                <p:cNvSpPr>
                  <a:spLocks/>
                </p:cNvSpPr>
                <p:nvPr/>
              </p:nvSpPr>
              <p:spPr bwMode="auto">
                <a:xfrm>
                  <a:off x="4079066" y="4332356"/>
                  <a:ext cx="31861" cy="18381"/>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6" name="Rectangle 213"/>
                <p:cNvSpPr>
                  <a:spLocks/>
                </p:cNvSpPr>
                <p:nvPr/>
              </p:nvSpPr>
              <p:spPr bwMode="auto">
                <a:xfrm>
                  <a:off x="4031275" y="4315200"/>
                  <a:ext cx="35537" cy="13480"/>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7" name="Rectangle 214"/>
                <p:cNvSpPr>
                  <a:spLocks/>
                </p:cNvSpPr>
                <p:nvPr/>
              </p:nvSpPr>
              <p:spPr bwMode="auto">
                <a:xfrm>
                  <a:off x="4172198" y="4359315"/>
                  <a:ext cx="35537" cy="17156"/>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8" name="Freeform: Shape 215"/>
                <p:cNvSpPr>
                  <a:spLocks/>
                </p:cNvSpPr>
                <p:nvPr/>
              </p:nvSpPr>
              <p:spPr bwMode="auto">
                <a:xfrm>
                  <a:off x="4901318" y="4345836"/>
                  <a:ext cx="286747" cy="132345"/>
                </a:xfrm>
                <a:custGeom>
                  <a:avLst/>
                  <a:gdLst>
                    <a:gd name="T0" fmla="*/ 209 w 234"/>
                    <a:gd name="T1" fmla="*/ 15 h 108"/>
                    <a:gd name="T2" fmla="*/ 191 w 234"/>
                    <a:gd name="T3" fmla="*/ 108 h 108"/>
                    <a:gd name="T4" fmla="*/ 198 w 234"/>
                    <a:gd name="T5" fmla="*/ 15 h 108"/>
                    <a:gd name="T6" fmla="*/ 202 w 234"/>
                    <a:gd name="T7" fmla="*/ 47 h 108"/>
                    <a:gd name="T8" fmla="*/ 191 w 234"/>
                    <a:gd name="T9" fmla="*/ 76 h 108"/>
                    <a:gd name="T10" fmla="*/ 176 w 234"/>
                    <a:gd name="T11" fmla="*/ 108 h 108"/>
                    <a:gd name="T12" fmla="*/ 176 w 234"/>
                    <a:gd name="T13" fmla="*/ 108 h 108"/>
                    <a:gd name="T14" fmla="*/ 187 w 234"/>
                    <a:gd name="T15" fmla="*/ 36 h 108"/>
                    <a:gd name="T16" fmla="*/ 180 w 234"/>
                    <a:gd name="T17" fmla="*/ 65 h 108"/>
                    <a:gd name="T18" fmla="*/ 176 w 234"/>
                    <a:gd name="T19" fmla="*/ 108 h 108"/>
                    <a:gd name="T20" fmla="*/ 176 w 234"/>
                    <a:gd name="T21" fmla="*/ 0 h 108"/>
                    <a:gd name="T22" fmla="*/ 162 w 234"/>
                    <a:gd name="T23" fmla="*/ 65 h 108"/>
                    <a:gd name="T24" fmla="*/ 166 w 234"/>
                    <a:gd name="T25" fmla="*/ 15 h 108"/>
                    <a:gd name="T26" fmla="*/ 162 w 234"/>
                    <a:gd name="T27" fmla="*/ 108 h 108"/>
                    <a:gd name="T28" fmla="*/ 162 w 234"/>
                    <a:gd name="T29" fmla="*/ 0 h 108"/>
                    <a:gd name="T30" fmla="*/ 148 w 234"/>
                    <a:gd name="T31" fmla="*/ 36 h 108"/>
                    <a:gd name="T32" fmla="*/ 151 w 234"/>
                    <a:gd name="T33" fmla="*/ 65 h 108"/>
                    <a:gd name="T34" fmla="*/ 148 w 234"/>
                    <a:gd name="T35" fmla="*/ 108 h 108"/>
                    <a:gd name="T36" fmla="*/ 148 w 234"/>
                    <a:gd name="T37" fmla="*/ 0 h 108"/>
                    <a:gd name="T38" fmla="*/ 129 w 234"/>
                    <a:gd name="T39" fmla="*/ 65 h 108"/>
                    <a:gd name="T40" fmla="*/ 137 w 234"/>
                    <a:gd name="T41" fmla="*/ 15 h 108"/>
                    <a:gd name="T42" fmla="*/ 129 w 234"/>
                    <a:gd name="T43" fmla="*/ 108 h 108"/>
                    <a:gd name="T44" fmla="*/ 129 w 234"/>
                    <a:gd name="T45" fmla="*/ 0 h 108"/>
                    <a:gd name="T46" fmla="*/ 115 w 234"/>
                    <a:gd name="T47" fmla="*/ 36 h 108"/>
                    <a:gd name="T48" fmla="*/ 122 w 234"/>
                    <a:gd name="T49" fmla="*/ 65 h 108"/>
                    <a:gd name="T50" fmla="*/ 115 w 234"/>
                    <a:gd name="T51" fmla="*/ 108 h 108"/>
                    <a:gd name="T52" fmla="*/ 115 w 234"/>
                    <a:gd name="T53" fmla="*/ 0 h 108"/>
                    <a:gd name="T54" fmla="*/ 101 w 234"/>
                    <a:gd name="T55" fmla="*/ 65 h 108"/>
                    <a:gd name="T56" fmla="*/ 104 w 234"/>
                    <a:gd name="T57" fmla="*/ 15 h 108"/>
                    <a:gd name="T58" fmla="*/ 101 w 234"/>
                    <a:gd name="T59" fmla="*/ 108 h 108"/>
                    <a:gd name="T60" fmla="*/ 101 w 234"/>
                    <a:gd name="T61" fmla="*/ 0 h 108"/>
                    <a:gd name="T62" fmla="*/ 86 w 234"/>
                    <a:gd name="T63" fmla="*/ 36 h 108"/>
                    <a:gd name="T64" fmla="*/ 90 w 234"/>
                    <a:gd name="T65" fmla="*/ 65 h 108"/>
                    <a:gd name="T66" fmla="*/ 86 w 234"/>
                    <a:gd name="T67" fmla="*/ 108 h 108"/>
                    <a:gd name="T68" fmla="*/ 86 w 234"/>
                    <a:gd name="T69" fmla="*/ 0 h 108"/>
                    <a:gd name="T70" fmla="*/ 68 w 234"/>
                    <a:gd name="T71" fmla="*/ 65 h 108"/>
                    <a:gd name="T72" fmla="*/ 75 w 234"/>
                    <a:gd name="T73" fmla="*/ 15 h 108"/>
                    <a:gd name="T74" fmla="*/ 68 w 234"/>
                    <a:gd name="T75" fmla="*/ 108 h 108"/>
                    <a:gd name="T76" fmla="*/ 68 w 234"/>
                    <a:gd name="T77" fmla="*/ 0 h 108"/>
                    <a:gd name="T78" fmla="*/ 54 w 234"/>
                    <a:gd name="T79" fmla="*/ 36 h 108"/>
                    <a:gd name="T80" fmla="*/ 61 w 234"/>
                    <a:gd name="T81" fmla="*/ 65 h 108"/>
                    <a:gd name="T82" fmla="*/ 54 w 234"/>
                    <a:gd name="T83" fmla="*/ 108 h 108"/>
                    <a:gd name="T84" fmla="*/ 54 w 234"/>
                    <a:gd name="T85" fmla="*/ 0 h 108"/>
                    <a:gd name="T86" fmla="*/ 39 w 234"/>
                    <a:gd name="T87" fmla="*/ 65 h 108"/>
                    <a:gd name="T88" fmla="*/ 43 w 234"/>
                    <a:gd name="T89" fmla="*/ 15 h 108"/>
                    <a:gd name="T90" fmla="*/ 39 w 234"/>
                    <a:gd name="T91" fmla="*/ 108 h 108"/>
                    <a:gd name="T92" fmla="*/ 39 w 234"/>
                    <a:gd name="T93" fmla="*/ 65 h 108"/>
                    <a:gd name="T94" fmla="*/ 39 w 234"/>
                    <a:gd name="T95" fmla="*/ 0 h 108"/>
                    <a:gd name="T96" fmla="*/ 25 w 234"/>
                    <a:gd name="T97" fmla="*/ 36 h 108"/>
                    <a:gd name="T98" fmla="*/ 14 w 234"/>
                    <a:gd name="T99" fmla="*/ 36 h 108"/>
                    <a:gd name="T100" fmla="*/ 0 w 234"/>
                    <a:gd name="T10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4" h="108">
                      <a:moveTo>
                        <a:pt x="209" y="108"/>
                      </a:moveTo>
                      <a:lnTo>
                        <a:pt x="234" y="108"/>
                      </a:lnTo>
                      <a:lnTo>
                        <a:pt x="234" y="0"/>
                      </a:lnTo>
                      <a:lnTo>
                        <a:pt x="209" y="0"/>
                      </a:lnTo>
                      <a:lnTo>
                        <a:pt x="209" y="15"/>
                      </a:lnTo>
                      <a:lnTo>
                        <a:pt x="216" y="15"/>
                      </a:lnTo>
                      <a:lnTo>
                        <a:pt x="216" y="36"/>
                      </a:lnTo>
                      <a:lnTo>
                        <a:pt x="209" y="36"/>
                      </a:lnTo>
                      <a:lnTo>
                        <a:pt x="209" y="108"/>
                      </a:lnTo>
                      <a:close/>
                      <a:moveTo>
                        <a:pt x="191" y="108"/>
                      </a:moveTo>
                      <a:lnTo>
                        <a:pt x="209" y="108"/>
                      </a:lnTo>
                      <a:lnTo>
                        <a:pt x="209" y="36"/>
                      </a:lnTo>
                      <a:lnTo>
                        <a:pt x="198" y="36"/>
                      </a:lnTo>
                      <a:lnTo>
                        <a:pt x="198" y="15"/>
                      </a:lnTo>
                      <a:lnTo>
                        <a:pt x="198" y="15"/>
                      </a:lnTo>
                      <a:lnTo>
                        <a:pt x="209" y="15"/>
                      </a:lnTo>
                      <a:lnTo>
                        <a:pt x="209" y="0"/>
                      </a:lnTo>
                      <a:lnTo>
                        <a:pt x="191" y="0"/>
                      </a:lnTo>
                      <a:lnTo>
                        <a:pt x="191" y="47"/>
                      </a:lnTo>
                      <a:lnTo>
                        <a:pt x="202" y="47"/>
                      </a:lnTo>
                      <a:lnTo>
                        <a:pt x="202" y="65"/>
                      </a:lnTo>
                      <a:lnTo>
                        <a:pt x="202" y="65"/>
                      </a:lnTo>
                      <a:lnTo>
                        <a:pt x="191" y="65"/>
                      </a:lnTo>
                      <a:lnTo>
                        <a:pt x="191" y="76"/>
                      </a:lnTo>
                      <a:lnTo>
                        <a:pt x="191" y="76"/>
                      </a:lnTo>
                      <a:lnTo>
                        <a:pt x="191" y="98"/>
                      </a:lnTo>
                      <a:lnTo>
                        <a:pt x="191" y="98"/>
                      </a:lnTo>
                      <a:lnTo>
                        <a:pt x="191" y="98"/>
                      </a:lnTo>
                      <a:lnTo>
                        <a:pt x="191" y="108"/>
                      </a:lnTo>
                      <a:close/>
                      <a:moveTo>
                        <a:pt x="176" y="108"/>
                      </a:moveTo>
                      <a:lnTo>
                        <a:pt x="191" y="108"/>
                      </a:lnTo>
                      <a:lnTo>
                        <a:pt x="191" y="98"/>
                      </a:lnTo>
                      <a:lnTo>
                        <a:pt x="176" y="98"/>
                      </a:lnTo>
                      <a:lnTo>
                        <a:pt x="176" y="108"/>
                      </a:lnTo>
                      <a:lnTo>
                        <a:pt x="176" y="108"/>
                      </a:lnTo>
                      <a:close/>
                      <a:moveTo>
                        <a:pt x="191" y="0"/>
                      </a:moveTo>
                      <a:lnTo>
                        <a:pt x="176" y="0"/>
                      </a:lnTo>
                      <a:lnTo>
                        <a:pt x="176" y="15"/>
                      </a:lnTo>
                      <a:lnTo>
                        <a:pt x="187" y="15"/>
                      </a:lnTo>
                      <a:lnTo>
                        <a:pt x="187" y="36"/>
                      </a:lnTo>
                      <a:lnTo>
                        <a:pt x="176" y="36"/>
                      </a:lnTo>
                      <a:lnTo>
                        <a:pt x="176" y="76"/>
                      </a:lnTo>
                      <a:lnTo>
                        <a:pt x="191" y="76"/>
                      </a:lnTo>
                      <a:lnTo>
                        <a:pt x="191" y="65"/>
                      </a:lnTo>
                      <a:lnTo>
                        <a:pt x="180" y="65"/>
                      </a:lnTo>
                      <a:lnTo>
                        <a:pt x="180" y="47"/>
                      </a:lnTo>
                      <a:lnTo>
                        <a:pt x="191" y="47"/>
                      </a:lnTo>
                      <a:lnTo>
                        <a:pt x="191" y="0"/>
                      </a:lnTo>
                      <a:close/>
                      <a:moveTo>
                        <a:pt x="162" y="108"/>
                      </a:moveTo>
                      <a:lnTo>
                        <a:pt x="176" y="108"/>
                      </a:lnTo>
                      <a:lnTo>
                        <a:pt x="176" y="98"/>
                      </a:lnTo>
                      <a:lnTo>
                        <a:pt x="162" y="98"/>
                      </a:lnTo>
                      <a:lnTo>
                        <a:pt x="162" y="108"/>
                      </a:lnTo>
                      <a:lnTo>
                        <a:pt x="162" y="108"/>
                      </a:lnTo>
                      <a:close/>
                      <a:moveTo>
                        <a:pt x="176" y="0"/>
                      </a:moveTo>
                      <a:lnTo>
                        <a:pt x="162" y="0"/>
                      </a:lnTo>
                      <a:lnTo>
                        <a:pt x="162" y="47"/>
                      </a:lnTo>
                      <a:lnTo>
                        <a:pt x="173" y="47"/>
                      </a:lnTo>
                      <a:lnTo>
                        <a:pt x="173" y="65"/>
                      </a:lnTo>
                      <a:lnTo>
                        <a:pt x="162" y="65"/>
                      </a:lnTo>
                      <a:lnTo>
                        <a:pt x="162" y="76"/>
                      </a:lnTo>
                      <a:lnTo>
                        <a:pt x="176" y="76"/>
                      </a:lnTo>
                      <a:lnTo>
                        <a:pt x="176" y="36"/>
                      </a:lnTo>
                      <a:lnTo>
                        <a:pt x="166" y="36"/>
                      </a:lnTo>
                      <a:lnTo>
                        <a:pt x="166" y="15"/>
                      </a:lnTo>
                      <a:lnTo>
                        <a:pt x="166" y="15"/>
                      </a:lnTo>
                      <a:lnTo>
                        <a:pt x="176" y="15"/>
                      </a:lnTo>
                      <a:lnTo>
                        <a:pt x="176" y="0"/>
                      </a:lnTo>
                      <a:close/>
                      <a:moveTo>
                        <a:pt x="148" y="108"/>
                      </a:moveTo>
                      <a:lnTo>
                        <a:pt x="162" y="108"/>
                      </a:lnTo>
                      <a:lnTo>
                        <a:pt x="162" y="98"/>
                      </a:lnTo>
                      <a:lnTo>
                        <a:pt x="148" y="98"/>
                      </a:lnTo>
                      <a:lnTo>
                        <a:pt x="148" y="108"/>
                      </a:lnTo>
                      <a:lnTo>
                        <a:pt x="148" y="108"/>
                      </a:lnTo>
                      <a:close/>
                      <a:moveTo>
                        <a:pt x="162" y="0"/>
                      </a:moveTo>
                      <a:lnTo>
                        <a:pt x="148" y="0"/>
                      </a:lnTo>
                      <a:lnTo>
                        <a:pt x="148" y="15"/>
                      </a:lnTo>
                      <a:lnTo>
                        <a:pt x="155" y="15"/>
                      </a:lnTo>
                      <a:lnTo>
                        <a:pt x="155" y="36"/>
                      </a:lnTo>
                      <a:lnTo>
                        <a:pt x="148" y="36"/>
                      </a:lnTo>
                      <a:lnTo>
                        <a:pt x="148" y="76"/>
                      </a:lnTo>
                      <a:lnTo>
                        <a:pt x="162" y="76"/>
                      </a:lnTo>
                      <a:lnTo>
                        <a:pt x="162" y="65"/>
                      </a:lnTo>
                      <a:lnTo>
                        <a:pt x="151" y="65"/>
                      </a:lnTo>
                      <a:lnTo>
                        <a:pt x="151" y="65"/>
                      </a:lnTo>
                      <a:lnTo>
                        <a:pt x="151" y="47"/>
                      </a:lnTo>
                      <a:lnTo>
                        <a:pt x="162" y="47"/>
                      </a:lnTo>
                      <a:lnTo>
                        <a:pt x="162" y="0"/>
                      </a:lnTo>
                      <a:close/>
                      <a:moveTo>
                        <a:pt x="129" y="108"/>
                      </a:moveTo>
                      <a:lnTo>
                        <a:pt x="148" y="108"/>
                      </a:lnTo>
                      <a:lnTo>
                        <a:pt x="148" y="98"/>
                      </a:lnTo>
                      <a:lnTo>
                        <a:pt x="129" y="98"/>
                      </a:lnTo>
                      <a:lnTo>
                        <a:pt x="129" y="108"/>
                      </a:lnTo>
                      <a:lnTo>
                        <a:pt x="129" y="108"/>
                      </a:lnTo>
                      <a:close/>
                      <a:moveTo>
                        <a:pt x="148" y="0"/>
                      </a:moveTo>
                      <a:lnTo>
                        <a:pt x="129" y="0"/>
                      </a:lnTo>
                      <a:lnTo>
                        <a:pt x="129" y="47"/>
                      </a:lnTo>
                      <a:lnTo>
                        <a:pt x="140" y="47"/>
                      </a:lnTo>
                      <a:lnTo>
                        <a:pt x="140" y="65"/>
                      </a:lnTo>
                      <a:lnTo>
                        <a:pt x="129" y="65"/>
                      </a:lnTo>
                      <a:lnTo>
                        <a:pt x="129" y="76"/>
                      </a:lnTo>
                      <a:lnTo>
                        <a:pt x="148" y="76"/>
                      </a:lnTo>
                      <a:lnTo>
                        <a:pt x="148" y="36"/>
                      </a:lnTo>
                      <a:lnTo>
                        <a:pt x="137" y="36"/>
                      </a:lnTo>
                      <a:lnTo>
                        <a:pt x="137" y="15"/>
                      </a:lnTo>
                      <a:lnTo>
                        <a:pt x="137" y="15"/>
                      </a:lnTo>
                      <a:lnTo>
                        <a:pt x="148" y="15"/>
                      </a:lnTo>
                      <a:lnTo>
                        <a:pt x="148" y="0"/>
                      </a:lnTo>
                      <a:close/>
                      <a:moveTo>
                        <a:pt x="115" y="108"/>
                      </a:moveTo>
                      <a:lnTo>
                        <a:pt x="129" y="108"/>
                      </a:lnTo>
                      <a:lnTo>
                        <a:pt x="129" y="98"/>
                      </a:lnTo>
                      <a:lnTo>
                        <a:pt x="115" y="98"/>
                      </a:lnTo>
                      <a:lnTo>
                        <a:pt x="115" y="108"/>
                      </a:lnTo>
                      <a:lnTo>
                        <a:pt x="115" y="108"/>
                      </a:lnTo>
                      <a:close/>
                      <a:moveTo>
                        <a:pt x="129" y="0"/>
                      </a:moveTo>
                      <a:lnTo>
                        <a:pt x="115" y="0"/>
                      </a:lnTo>
                      <a:lnTo>
                        <a:pt x="115" y="15"/>
                      </a:lnTo>
                      <a:lnTo>
                        <a:pt x="126" y="15"/>
                      </a:lnTo>
                      <a:lnTo>
                        <a:pt x="126" y="36"/>
                      </a:lnTo>
                      <a:lnTo>
                        <a:pt x="115" y="36"/>
                      </a:lnTo>
                      <a:lnTo>
                        <a:pt x="115" y="76"/>
                      </a:lnTo>
                      <a:lnTo>
                        <a:pt x="129" y="76"/>
                      </a:lnTo>
                      <a:lnTo>
                        <a:pt x="129" y="65"/>
                      </a:lnTo>
                      <a:lnTo>
                        <a:pt x="122" y="65"/>
                      </a:lnTo>
                      <a:lnTo>
                        <a:pt x="122" y="65"/>
                      </a:lnTo>
                      <a:lnTo>
                        <a:pt x="122" y="47"/>
                      </a:lnTo>
                      <a:lnTo>
                        <a:pt x="129" y="47"/>
                      </a:lnTo>
                      <a:lnTo>
                        <a:pt x="129" y="0"/>
                      </a:lnTo>
                      <a:close/>
                      <a:moveTo>
                        <a:pt x="101" y="108"/>
                      </a:moveTo>
                      <a:lnTo>
                        <a:pt x="115" y="108"/>
                      </a:lnTo>
                      <a:lnTo>
                        <a:pt x="115" y="98"/>
                      </a:lnTo>
                      <a:lnTo>
                        <a:pt x="101" y="98"/>
                      </a:lnTo>
                      <a:lnTo>
                        <a:pt x="101" y="108"/>
                      </a:lnTo>
                      <a:lnTo>
                        <a:pt x="101" y="108"/>
                      </a:lnTo>
                      <a:close/>
                      <a:moveTo>
                        <a:pt x="115" y="0"/>
                      </a:moveTo>
                      <a:lnTo>
                        <a:pt x="101" y="0"/>
                      </a:lnTo>
                      <a:lnTo>
                        <a:pt x="101" y="47"/>
                      </a:lnTo>
                      <a:lnTo>
                        <a:pt x="111" y="47"/>
                      </a:lnTo>
                      <a:lnTo>
                        <a:pt x="111" y="65"/>
                      </a:lnTo>
                      <a:lnTo>
                        <a:pt x="101" y="65"/>
                      </a:lnTo>
                      <a:lnTo>
                        <a:pt x="101" y="76"/>
                      </a:lnTo>
                      <a:lnTo>
                        <a:pt x="115" y="76"/>
                      </a:lnTo>
                      <a:lnTo>
                        <a:pt x="115" y="36"/>
                      </a:lnTo>
                      <a:lnTo>
                        <a:pt x="104" y="36"/>
                      </a:lnTo>
                      <a:lnTo>
                        <a:pt x="104" y="15"/>
                      </a:lnTo>
                      <a:lnTo>
                        <a:pt x="104" y="15"/>
                      </a:lnTo>
                      <a:lnTo>
                        <a:pt x="115" y="15"/>
                      </a:lnTo>
                      <a:lnTo>
                        <a:pt x="115" y="0"/>
                      </a:lnTo>
                      <a:close/>
                      <a:moveTo>
                        <a:pt x="86" y="108"/>
                      </a:moveTo>
                      <a:lnTo>
                        <a:pt x="101" y="108"/>
                      </a:lnTo>
                      <a:lnTo>
                        <a:pt x="101" y="98"/>
                      </a:lnTo>
                      <a:lnTo>
                        <a:pt x="86" y="98"/>
                      </a:lnTo>
                      <a:lnTo>
                        <a:pt x="86" y="108"/>
                      </a:lnTo>
                      <a:lnTo>
                        <a:pt x="86" y="108"/>
                      </a:lnTo>
                      <a:close/>
                      <a:moveTo>
                        <a:pt x="101" y="0"/>
                      </a:moveTo>
                      <a:lnTo>
                        <a:pt x="86" y="0"/>
                      </a:lnTo>
                      <a:lnTo>
                        <a:pt x="86" y="15"/>
                      </a:lnTo>
                      <a:lnTo>
                        <a:pt x="93" y="15"/>
                      </a:lnTo>
                      <a:lnTo>
                        <a:pt x="93" y="36"/>
                      </a:lnTo>
                      <a:lnTo>
                        <a:pt x="86" y="36"/>
                      </a:lnTo>
                      <a:lnTo>
                        <a:pt x="86" y="76"/>
                      </a:lnTo>
                      <a:lnTo>
                        <a:pt x="101" y="76"/>
                      </a:lnTo>
                      <a:lnTo>
                        <a:pt x="101" y="65"/>
                      </a:lnTo>
                      <a:lnTo>
                        <a:pt x="90" y="65"/>
                      </a:lnTo>
                      <a:lnTo>
                        <a:pt x="90" y="65"/>
                      </a:lnTo>
                      <a:lnTo>
                        <a:pt x="90" y="47"/>
                      </a:lnTo>
                      <a:lnTo>
                        <a:pt x="101" y="47"/>
                      </a:lnTo>
                      <a:lnTo>
                        <a:pt x="101" y="0"/>
                      </a:lnTo>
                      <a:close/>
                      <a:moveTo>
                        <a:pt x="68" y="108"/>
                      </a:moveTo>
                      <a:lnTo>
                        <a:pt x="86" y="108"/>
                      </a:lnTo>
                      <a:lnTo>
                        <a:pt x="86" y="98"/>
                      </a:lnTo>
                      <a:lnTo>
                        <a:pt x="68" y="98"/>
                      </a:lnTo>
                      <a:lnTo>
                        <a:pt x="68" y="108"/>
                      </a:lnTo>
                      <a:lnTo>
                        <a:pt x="68" y="108"/>
                      </a:lnTo>
                      <a:close/>
                      <a:moveTo>
                        <a:pt x="86" y="0"/>
                      </a:moveTo>
                      <a:lnTo>
                        <a:pt x="68" y="0"/>
                      </a:lnTo>
                      <a:lnTo>
                        <a:pt x="68" y="47"/>
                      </a:lnTo>
                      <a:lnTo>
                        <a:pt x="79" y="47"/>
                      </a:lnTo>
                      <a:lnTo>
                        <a:pt x="79" y="65"/>
                      </a:lnTo>
                      <a:lnTo>
                        <a:pt x="68" y="65"/>
                      </a:lnTo>
                      <a:lnTo>
                        <a:pt x="68" y="76"/>
                      </a:lnTo>
                      <a:lnTo>
                        <a:pt x="86" y="76"/>
                      </a:lnTo>
                      <a:lnTo>
                        <a:pt x="86" y="36"/>
                      </a:lnTo>
                      <a:lnTo>
                        <a:pt x="75" y="36"/>
                      </a:lnTo>
                      <a:lnTo>
                        <a:pt x="75" y="15"/>
                      </a:lnTo>
                      <a:lnTo>
                        <a:pt x="75" y="15"/>
                      </a:lnTo>
                      <a:lnTo>
                        <a:pt x="86" y="15"/>
                      </a:lnTo>
                      <a:lnTo>
                        <a:pt x="86" y="0"/>
                      </a:lnTo>
                      <a:close/>
                      <a:moveTo>
                        <a:pt x="54" y="108"/>
                      </a:moveTo>
                      <a:lnTo>
                        <a:pt x="68" y="108"/>
                      </a:lnTo>
                      <a:lnTo>
                        <a:pt x="68" y="98"/>
                      </a:lnTo>
                      <a:lnTo>
                        <a:pt x="54" y="98"/>
                      </a:lnTo>
                      <a:lnTo>
                        <a:pt x="54" y="108"/>
                      </a:lnTo>
                      <a:lnTo>
                        <a:pt x="54" y="108"/>
                      </a:lnTo>
                      <a:close/>
                      <a:moveTo>
                        <a:pt x="68" y="0"/>
                      </a:moveTo>
                      <a:lnTo>
                        <a:pt x="54" y="0"/>
                      </a:lnTo>
                      <a:lnTo>
                        <a:pt x="54" y="15"/>
                      </a:lnTo>
                      <a:lnTo>
                        <a:pt x="65" y="15"/>
                      </a:lnTo>
                      <a:lnTo>
                        <a:pt x="65" y="36"/>
                      </a:lnTo>
                      <a:lnTo>
                        <a:pt x="54" y="36"/>
                      </a:lnTo>
                      <a:lnTo>
                        <a:pt x="54" y="76"/>
                      </a:lnTo>
                      <a:lnTo>
                        <a:pt x="68" y="76"/>
                      </a:lnTo>
                      <a:lnTo>
                        <a:pt x="68" y="65"/>
                      </a:lnTo>
                      <a:lnTo>
                        <a:pt x="61" y="65"/>
                      </a:lnTo>
                      <a:lnTo>
                        <a:pt x="61" y="65"/>
                      </a:lnTo>
                      <a:lnTo>
                        <a:pt x="61" y="47"/>
                      </a:lnTo>
                      <a:lnTo>
                        <a:pt x="68" y="47"/>
                      </a:lnTo>
                      <a:lnTo>
                        <a:pt x="68" y="0"/>
                      </a:lnTo>
                      <a:close/>
                      <a:moveTo>
                        <a:pt x="39" y="108"/>
                      </a:moveTo>
                      <a:lnTo>
                        <a:pt x="54" y="108"/>
                      </a:lnTo>
                      <a:lnTo>
                        <a:pt x="54" y="98"/>
                      </a:lnTo>
                      <a:lnTo>
                        <a:pt x="39" y="98"/>
                      </a:lnTo>
                      <a:lnTo>
                        <a:pt x="39" y="108"/>
                      </a:lnTo>
                      <a:lnTo>
                        <a:pt x="39" y="108"/>
                      </a:lnTo>
                      <a:close/>
                      <a:moveTo>
                        <a:pt x="54" y="0"/>
                      </a:moveTo>
                      <a:lnTo>
                        <a:pt x="39" y="0"/>
                      </a:lnTo>
                      <a:lnTo>
                        <a:pt x="39" y="47"/>
                      </a:lnTo>
                      <a:lnTo>
                        <a:pt x="50" y="47"/>
                      </a:lnTo>
                      <a:lnTo>
                        <a:pt x="50" y="65"/>
                      </a:lnTo>
                      <a:lnTo>
                        <a:pt x="39" y="65"/>
                      </a:lnTo>
                      <a:lnTo>
                        <a:pt x="39" y="76"/>
                      </a:lnTo>
                      <a:lnTo>
                        <a:pt x="54" y="76"/>
                      </a:lnTo>
                      <a:lnTo>
                        <a:pt x="54" y="36"/>
                      </a:lnTo>
                      <a:lnTo>
                        <a:pt x="43" y="36"/>
                      </a:lnTo>
                      <a:lnTo>
                        <a:pt x="43" y="15"/>
                      </a:lnTo>
                      <a:lnTo>
                        <a:pt x="43" y="15"/>
                      </a:lnTo>
                      <a:lnTo>
                        <a:pt x="54" y="15"/>
                      </a:lnTo>
                      <a:lnTo>
                        <a:pt x="54" y="0"/>
                      </a:lnTo>
                      <a:close/>
                      <a:moveTo>
                        <a:pt x="25" y="108"/>
                      </a:moveTo>
                      <a:lnTo>
                        <a:pt x="39" y="108"/>
                      </a:lnTo>
                      <a:lnTo>
                        <a:pt x="39" y="98"/>
                      </a:lnTo>
                      <a:lnTo>
                        <a:pt x="39" y="98"/>
                      </a:lnTo>
                      <a:lnTo>
                        <a:pt x="39" y="76"/>
                      </a:lnTo>
                      <a:lnTo>
                        <a:pt x="39" y="76"/>
                      </a:lnTo>
                      <a:lnTo>
                        <a:pt x="39" y="65"/>
                      </a:lnTo>
                      <a:lnTo>
                        <a:pt x="29" y="65"/>
                      </a:lnTo>
                      <a:lnTo>
                        <a:pt x="29" y="65"/>
                      </a:lnTo>
                      <a:lnTo>
                        <a:pt x="29" y="47"/>
                      </a:lnTo>
                      <a:lnTo>
                        <a:pt x="39" y="47"/>
                      </a:lnTo>
                      <a:lnTo>
                        <a:pt x="39" y="0"/>
                      </a:lnTo>
                      <a:lnTo>
                        <a:pt x="25" y="0"/>
                      </a:lnTo>
                      <a:lnTo>
                        <a:pt x="25" y="15"/>
                      </a:lnTo>
                      <a:lnTo>
                        <a:pt x="36" y="15"/>
                      </a:lnTo>
                      <a:lnTo>
                        <a:pt x="36" y="36"/>
                      </a:lnTo>
                      <a:lnTo>
                        <a:pt x="25" y="36"/>
                      </a:lnTo>
                      <a:lnTo>
                        <a:pt x="25" y="108"/>
                      </a:lnTo>
                      <a:close/>
                      <a:moveTo>
                        <a:pt x="0" y="108"/>
                      </a:moveTo>
                      <a:lnTo>
                        <a:pt x="25" y="108"/>
                      </a:lnTo>
                      <a:lnTo>
                        <a:pt x="25" y="36"/>
                      </a:lnTo>
                      <a:lnTo>
                        <a:pt x="14" y="36"/>
                      </a:lnTo>
                      <a:lnTo>
                        <a:pt x="14" y="15"/>
                      </a:lnTo>
                      <a:lnTo>
                        <a:pt x="14" y="15"/>
                      </a:lnTo>
                      <a:lnTo>
                        <a:pt x="25" y="15"/>
                      </a:lnTo>
                      <a:lnTo>
                        <a:pt x="25" y="0"/>
                      </a:lnTo>
                      <a:lnTo>
                        <a:pt x="0" y="0"/>
                      </a:lnTo>
                      <a:lnTo>
                        <a:pt x="0" y="108"/>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89" name="Freeform: Shape 216"/>
                <p:cNvSpPr>
                  <a:spLocks/>
                </p:cNvSpPr>
                <p:nvPr/>
              </p:nvSpPr>
              <p:spPr bwMode="auto">
                <a:xfrm>
                  <a:off x="4954011" y="4284565"/>
                  <a:ext cx="162980" cy="39213"/>
                </a:xfrm>
                <a:custGeom>
                  <a:avLst/>
                  <a:gdLst>
                    <a:gd name="T0" fmla="*/ 0 w 37"/>
                    <a:gd name="T1" fmla="*/ 5 h 9"/>
                    <a:gd name="T2" fmla="*/ 3 w 37"/>
                    <a:gd name="T3" fmla="*/ 9 h 9"/>
                    <a:gd name="T4" fmla="*/ 19 w 37"/>
                    <a:gd name="T5" fmla="*/ 5 h 9"/>
                    <a:gd name="T6" fmla="*/ 35 w 37"/>
                    <a:gd name="T7" fmla="*/ 9 h 9"/>
                    <a:gd name="T8" fmla="*/ 37 w 37"/>
                    <a:gd name="T9" fmla="*/ 5 h 9"/>
                    <a:gd name="T10" fmla="*/ 19 w 37"/>
                    <a:gd name="T11" fmla="*/ 0 h 9"/>
                    <a:gd name="T12" fmla="*/ 0 w 37"/>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37" h="9">
                      <a:moveTo>
                        <a:pt x="0" y="5"/>
                      </a:moveTo>
                      <a:cubicBezTo>
                        <a:pt x="3" y="9"/>
                        <a:pt x="3" y="9"/>
                        <a:pt x="3" y="9"/>
                      </a:cubicBezTo>
                      <a:cubicBezTo>
                        <a:pt x="7" y="7"/>
                        <a:pt x="13" y="5"/>
                        <a:pt x="19" y="5"/>
                      </a:cubicBezTo>
                      <a:cubicBezTo>
                        <a:pt x="25" y="5"/>
                        <a:pt x="30" y="7"/>
                        <a:pt x="35" y="9"/>
                      </a:cubicBezTo>
                      <a:cubicBezTo>
                        <a:pt x="37" y="5"/>
                        <a:pt x="37" y="5"/>
                        <a:pt x="37" y="5"/>
                      </a:cubicBezTo>
                      <a:cubicBezTo>
                        <a:pt x="32" y="2"/>
                        <a:pt x="25" y="0"/>
                        <a:pt x="19" y="0"/>
                      </a:cubicBezTo>
                      <a:cubicBezTo>
                        <a:pt x="12" y="0"/>
                        <a:pt x="5" y="2"/>
                        <a:pt x="0" y="5"/>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90" name="Freeform: Shape 217"/>
                <p:cNvSpPr>
                  <a:spLocks/>
                </p:cNvSpPr>
                <p:nvPr/>
              </p:nvSpPr>
              <p:spPr bwMode="auto">
                <a:xfrm>
                  <a:off x="4927052" y="4240450"/>
                  <a:ext cx="221800" cy="47791"/>
                </a:xfrm>
                <a:custGeom>
                  <a:avLst/>
                  <a:gdLst>
                    <a:gd name="T0" fmla="*/ 50 w 50"/>
                    <a:gd name="T1" fmla="*/ 6 h 11"/>
                    <a:gd name="T2" fmla="*/ 25 w 50"/>
                    <a:gd name="T3" fmla="*/ 0 h 11"/>
                    <a:gd name="T4" fmla="*/ 0 w 50"/>
                    <a:gd name="T5" fmla="*/ 6 h 11"/>
                    <a:gd name="T6" fmla="*/ 2 w 50"/>
                    <a:gd name="T7" fmla="*/ 11 h 11"/>
                    <a:gd name="T8" fmla="*/ 25 w 50"/>
                    <a:gd name="T9" fmla="*/ 5 h 11"/>
                    <a:gd name="T10" fmla="*/ 47 w 50"/>
                    <a:gd name="T11" fmla="*/ 11 h 11"/>
                    <a:gd name="T12" fmla="*/ 50 w 50"/>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50" h="11">
                      <a:moveTo>
                        <a:pt x="50" y="6"/>
                      </a:moveTo>
                      <a:cubicBezTo>
                        <a:pt x="43" y="2"/>
                        <a:pt x="34" y="0"/>
                        <a:pt x="25" y="0"/>
                      </a:cubicBezTo>
                      <a:cubicBezTo>
                        <a:pt x="16" y="0"/>
                        <a:pt x="7" y="2"/>
                        <a:pt x="0" y="6"/>
                      </a:cubicBezTo>
                      <a:cubicBezTo>
                        <a:pt x="2" y="11"/>
                        <a:pt x="2" y="11"/>
                        <a:pt x="2" y="11"/>
                      </a:cubicBezTo>
                      <a:cubicBezTo>
                        <a:pt x="9" y="7"/>
                        <a:pt x="17" y="5"/>
                        <a:pt x="25" y="5"/>
                      </a:cubicBezTo>
                      <a:cubicBezTo>
                        <a:pt x="33" y="5"/>
                        <a:pt x="41" y="7"/>
                        <a:pt x="47" y="11"/>
                      </a:cubicBezTo>
                      <a:lnTo>
                        <a:pt x="50" y="6"/>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grpSp>
        <p:grpSp>
          <p:nvGrpSpPr>
            <p:cNvPr id="32" name="Group 58"/>
            <p:cNvGrpSpPr/>
            <p:nvPr/>
          </p:nvGrpSpPr>
          <p:grpSpPr>
            <a:xfrm>
              <a:off x="6737340" y="1510523"/>
              <a:ext cx="4303649" cy="4339605"/>
              <a:chOff x="2949236" y="972275"/>
              <a:chExt cx="3227736" cy="3254695"/>
            </a:xfrm>
            <a:solidFill>
              <a:schemeClr val="bg1">
                <a:lumMod val="85000"/>
              </a:schemeClr>
            </a:solidFill>
          </p:grpSpPr>
          <p:sp>
            <p:nvSpPr>
              <p:cNvPr id="38" name="Freeform: Shape 65"/>
              <p:cNvSpPr>
                <a:spLocks/>
              </p:cNvSpPr>
              <p:nvPr/>
            </p:nvSpPr>
            <p:spPr bwMode="auto">
              <a:xfrm>
                <a:off x="3863394" y="3855671"/>
                <a:ext cx="305128" cy="137246"/>
              </a:xfrm>
              <a:custGeom>
                <a:avLst/>
                <a:gdLst>
                  <a:gd name="T0" fmla="*/ 54 w 69"/>
                  <a:gd name="T1" fmla="*/ 31 h 31"/>
                  <a:gd name="T2" fmla="*/ 69 w 69"/>
                  <a:gd name="T3" fmla="*/ 31 h 31"/>
                  <a:gd name="T4" fmla="*/ 69 w 69"/>
                  <a:gd name="T5" fmla="*/ 12 h 31"/>
                  <a:gd name="T6" fmla="*/ 61 w 69"/>
                  <a:gd name="T7" fmla="*/ 12 h 31"/>
                  <a:gd name="T8" fmla="*/ 61 w 69"/>
                  <a:gd name="T9" fmla="*/ 6 h 31"/>
                  <a:gd name="T10" fmla="*/ 54 w 69"/>
                  <a:gd name="T11" fmla="*/ 3 h 31"/>
                  <a:gd name="T12" fmla="*/ 54 w 69"/>
                  <a:gd name="T13" fmla="*/ 18 h 31"/>
                  <a:gd name="T14" fmla="*/ 60 w 69"/>
                  <a:gd name="T15" fmla="*/ 18 h 31"/>
                  <a:gd name="T16" fmla="*/ 60 w 69"/>
                  <a:gd name="T17" fmla="*/ 26 h 31"/>
                  <a:gd name="T18" fmla="*/ 60 w 69"/>
                  <a:gd name="T19" fmla="*/ 26 h 31"/>
                  <a:gd name="T20" fmla="*/ 54 w 69"/>
                  <a:gd name="T21" fmla="*/ 26 h 31"/>
                  <a:gd name="T22" fmla="*/ 54 w 69"/>
                  <a:gd name="T23" fmla="*/ 31 h 31"/>
                  <a:gd name="T24" fmla="*/ 45 w 69"/>
                  <a:gd name="T25" fmla="*/ 0 h 31"/>
                  <a:gd name="T26" fmla="*/ 45 w 69"/>
                  <a:gd name="T27" fmla="*/ 12 h 31"/>
                  <a:gd name="T28" fmla="*/ 34 w 69"/>
                  <a:gd name="T29" fmla="*/ 12 h 31"/>
                  <a:gd name="T30" fmla="*/ 34 w 69"/>
                  <a:gd name="T31" fmla="*/ 18 h 31"/>
                  <a:gd name="T32" fmla="*/ 40 w 69"/>
                  <a:gd name="T33" fmla="*/ 18 h 31"/>
                  <a:gd name="T34" fmla="*/ 40 w 69"/>
                  <a:gd name="T35" fmla="*/ 26 h 31"/>
                  <a:gd name="T36" fmla="*/ 40 w 69"/>
                  <a:gd name="T37" fmla="*/ 26 h 31"/>
                  <a:gd name="T38" fmla="*/ 34 w 69"/>
                  <a:gd name="T39" fmla="*/ 26 h 31"/>
                  <a:gd name="T40" fmla="*/ 34 w 69"/>
                  <a:gd name="T41" fmla="*/ 31 h 31"/>
                  <a:gd name="T42" fmla="*/ 54 w 69"/>
                  <a:gd name="T43" fmla="*/ 31 h 31"/>
                  <a:gd name="T44" fmla="*/ 54 w 69"/>
                  <a:gd name="T45" fmla="*/ 26 h 31"/>
                  <a:gd name="T46" fmla="*/ 48 w 69"/>
                  <a:gd name="T47" fmla="*/ 26 h 31"/>
                  <a:gd name="T48" fmla="*/ 48 w 69"/>
                  <a:gd name="T49" fmla="*/ 18 h 31"/>
                  <a:gd name="T50" fmla="*/ 54 w 69"/>
                  <a:gd name="T51" fmla="*/ 18 h 31"/>
                  <a:gd name="T52" fmla="*/ 54 w 69"/>
                  <a:gd name="T53" fmla="*/ 3 h 31"/>
                  <a:gd name="T54" fmla="*/ 45 w 69"/>
                  <a:gd name="T55" fmla="*/ 0 h 31"/>
                  <a:gd name="T56" fmla="*/ 34 w 69"/>
                  <a:gd name="T57" fmla="*/ 12 h 31"/>
                  <a:gd name="T58" fmla="*/ 15 w 69"/>
                  <a:gd name="T59" fmla="*/ 12 h 31"/>
                  <a:gd name="T60" fmla="*/ 15 w 69"/>
                  <a:gd name="T61" fmla="*/ 18 h 31"/>
                  <a:gd name="T62" fmla="*/ 21 w 69"/>
                  <a:gd name="T63" fmla="*/ 18 h 31"/>
                  <a:gd name="T64" fmla="*/ 21 w 69"/>
                  <a:gd name="T65" fmla="*/ 26 h 31"/>
                  <a:gd name="T66" fmla="*/ 21 w 69"/>
                  <a:gd name="T67" fmla="*/ 26 h 31"/>
                  <a:gd name="T68" fmla="*/ 15 w 69"/>
                  <a:gd name="T69" fmla="*/ 26 h 31"/>
                  <a:gd name="T70" fmla="*/ 15 w 69"/>
                  <a:gd name="T71" fmla="*/ 31 h 31"/>
                  <a:gd name="T72" fmla="*/ 34 w 69"/>
                  <a:gd name="T73" fmla="*/ 31 h 31"/>
                  <a:gd name="T74" fmla="*/ 34 w 69"/>
                  <a:gd name="T75" fmla="*/ 26 h 31"/>
                  <a:gd name="T76" fmla="*/ 29 w 69"/>
                  <a:gd name="T77" fmla="*/ 26 h 31"/>
                  <a:gd name="T78" fmla="*/ 29 w 69"/>
                  <a:gd name="T79" fmla="*/ 18 h 31"/>
                  <a:gd name="T80" fmla="*/ 34 w 69"/>
                  <a:gd name="T81" fmla="*/ 18 h 31"/>
                  <a:gd name="T82" fmla="*/ 34 w 69"/>
                  <a:gd name="T83" fmla="*/ 12 h 31"/>
                  <a:gd name="T84" fmla="*/ 15 w 69"/>
                  <a:gd name="T85" fmla="*/ 12 h 31"/>
                  <a:gd name="T86" fmla="*/ 0 w 69"/>
                  <a:gd name="T87" fmla="*/ 12 h 31"/>
                  <a:gd name="T88" fmla="*/ 0 w 69"/>
                  <a:gd name="T89" fmla="*/ 31 h 31"/>
                  <a:gd name="T90" fmla="*/ 15 w 69"/>
                  <a:gd name="T91" fmla="*/ 31 h 31"/>
                  <a:gd name="T92" fmla="*/ 15 w 69"/>
                  <a:gd name="T93" fmla="*/ 26 h 31"/>
                  <a:gd name="T94" fmla="*/ 9 w 69"/>
                  <a:gd name="T95" fmla="*/ 26 h 31"/>
                  <a:gd name="T96" fmla="*/ 9 w 69"/>
                  <a:gd name="T97" fmla="*/ 18 h 31"/>
                  <a:gd name="T98" fmla="*/ 15 w 69"/>
                  <a:gd name="T99" fmla="*/ 18 h 31"/>
                  <a:gd name="T100" fmla="*/ 15 w 69"/>
                  <a:gd name="T101"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31">
                    <a:moveTo>
                      <a:pt x="54" y="31"/>
                    </a:moveTo>
                    <a:cubicBezTo>
                      <a:pt x="69" y="31"/>
                      <a:pt x="69" y="31"/>
                      <a:pt x="69" y="31"/>
                    </a:cubicBezTo>
                    <a:cubicBezTo>
                      <a:pt x="69" y="12"/>
                      <a:pt x="69" y="12"/>
                      <a:pt x="69" y="12"/>
                    </a:cubicBezTo>
                    <a:cubicBezTo>
                      <a:pt x="61" y="12"/>
                      <a:pt x="61" y="12"/>
                      <a:pt x="61" y="12"/>
                    </a:cubicBezTo>
                    <a:cubicBezTo>
                      <a:pt x="61" y="6"/>
                      <a:pt x="61" y="6"/>
                      <a:pt x="61" y="6"/>
                    </a:cubicBezTo>
                    <a:cubicBezTo>
                      <a:pt x="59" y="5"/>
                      <a:pt x="57" y="4"/>
                      <a:pt x="54" y="3"/>
                    </a:cubicBezTo>
                    <a:cubicBezTo>
                      <a:pt x="54" y="18"/>
                      <a:pt x="54" y="18"/>
                      <a:pt x="54" y="18"/>
                    </a:cubicBezTo>
                    <a:cubicBezTo>
                      <a:pt x="60" y="18"/>
                      <a:pt x="60" y="18"/>
                      <a:pt x="60" y="18"/>
                    </a:cubicBezTo>
                    <a:cubicBezTo>
                      <a:pt x="60" y="26"/>
                      <a:pt x="60" y="26"/>
                      <a:pt x="60" y="26"/>
                    </a:cubicBezTo>
                    <a:cubicBezTo>
                      <a:pt x="60" y="26"/>
                      <a:pt x="60" y="26"/>
                      <a:pt x="60" y="26"/>
                    </a:cubicBezTo>
                    <a:cubicBezTo>
                      <a:pt x="54" y="26"/>
                      <a:pt x="54" y="26"/>
                      <a:pt x="54" y="26"/>
                    </a:cubicBezTo>
                    <a:lnTo>
                      <a:pt x="54" y="31"/>
                    </a:lnTo>
                    <a:close/>
                    <a:moveTo>
                      <a:pt x="45" y="0"/>
                    </a:moveTo>
                    <a:cubicBezTo>
                      <a:pt x="45" y="12"/>
                      <a:pt x="45" y="12"/>
                      <a:pt x="45" y="12"/>
                    </a:cubicBezTo>
                    <a:cubicBezTo>
                      <a:pt x="34" y="12"/>
                      <a:pt x="34" y="12"/>
                      <a:pt x="34" y="12"/>
                    </a:cubicBezTo>
                    <a:cubicBezTo>
                      <a:pt x="34" y="18"/>
                      <a:pt x="34" y="18"/>
                      <a:pt x="34" y="18"/>
                    </a:cubicBezTo>
                    <a:cubicBezTo>
                      <a:pt x="40" y="18"/>
                      <a:pt x="40" y="18"/>
                      <a:pt x="40" y="18"/>
                    </a:cubicBezTo>
                    <a:cubicBezTo>
                      <a:pt x="40" y="26"/>
                      <a:pt x="40" y="26"/>
                      <a:pt x="40" y="26"/>
                    </a:cubicBezTo>
                    <a:cubicBezTo>
                      <a:pt x="40" y="26"/>
                      <a:pt x="40" y="26"/>
                      <a:pt x="40" y="26"/>
                    </a:cubicBezTo>
                    <a:cubicBezTo>
                      <a:pt x="34" y="26"/>
                      <a:pt x="34" y="26"/>
                      <a:pt x="34" y="26"/>
                    </a:cubicBezTo>
                    <a:cubicBezTo>
                      <a:pt x="34" y="31"/>
                      <a:pt x="34" y="31"/>
                      <a:pt x="34" y="31"/>
                    </a:cubicBezTo>
                    <a:cubicBezTo>
                      <a:pt x="54" y="31"/>
                      <a:pt x="54" y="31"/>
                      <a:pt x="54" y="31"/>
                    </a:cubicBezTo>
                    <a:cubicBezTo>
                      <a:pt x="54" y="26"/>
                      <a:pt x="54" y="26"/>
                      <a:pt x="54" y="26"/>
                    </a:cubicBezTo>
                    <a:cubicBezTo>
                      <a:pt x="48" y="26"/>
                      <a:pt x="48" y="26"/>
                      <a:pt x="48" y="26"/>
                    </a:cubicBezTo>
                    <a:cubicBezTo>
                      <a:pt x="48" y="18"/>
                      <a:pt x="48" y="18"/>
                      <a:pt x="48" y="18"/>
                    </a:cubicBezTo>
                    <a:cubicBezTo>
                      <a:pt x="54" y="18"/>
                      <a:pt x="54" y="18"/>
                      <a:pt x="54" y="18"/>
                    </a:cubicBezTo>
                    <a:cubicBezTo>
                      <a:pt x="54" y="3"/>
                      <a:pt x="54" y="3"/>
                      <a:pt x="54" y="3"/>
                    </a:cubicBezTo>
                    <a:cubicBezTo>
                      <a:pt x="51" y="2"/>
                      <a:pt x="48" y="1"/>
                      <a:pt x="45" y="0"/>
                    </a:cubicBezTo>
                    <a:close/>
                    <a:moveTo>
                      <a:pt x="34" y="12"/>
                    </a:moveTo>
                    <a:cubicBezTo>
                      <a:pt x="15" y="12"/>
                      <a:pt x="15" y="12"/>
                      <a:pt x="15" y="12"/>
                    </a:cubicBezTo>
                    <a:cubicBezTo>
                      <a:pt x="15" y="18"/>
                      <a:pt x="15" y="18"/>
                      <a:pt x="15" y="18"/>
                    </a:cubicBezTo>
                    <a:cubicBezTo>
                      <a:pt x="21" y="18"/>
                      <a:pt x="21" y="18"/>
                      <a:pt x="21" y="18"/>
                    </a:cubicBezTo>
                    <a:cubicBezTo>
                      <a:pt x="21" y="26"/>
                      <a:pt x="21" y="26"/>
                      <a:pt x="21" y="26"/>
                    </a:cubicBezTo>
                    <a:cubicBezTo>
                      <a:pt x="21" y="26"/>
                      <a:pt x="21" y="26"/>
                      <a:pt x="21" y="26"/>
                    </a:cubicBezTo>
                    <a:cubicBezTo>
                      <a:pt x="15" y="26"/>
                      <a:pt x="15" y="26"/>
                      <a:pt x="15" y="26"/>
                    </a:cubicBezTo>
                    <a:cubicBezTo>
                      <a:pt x="15" y="31"/>
                      <a:pt x="15" y="31"/>
                      <a:pt x="15" y="31"/>
                    </a:cubicBezTo>
                    <a:cubicBezTo>
                      <a:pt x="34" y="31"/>
                      <a:pt x="34" y="31"/>
                      <a:pt x="34" y="31"/>
                    </a:cubicBezTo>
                    <a:cubicBezTo>
                      <a:pt x="34" y="26"/>
                      <a:pt x="34" y="26"/>
                      <a:pt x="34" y="26"/>
                    </a:cubicBezTo>
                    <a:cubicBezTo>
                      <a:pt x="29" y="26"/>
                      <a:pt x="29" y="26"/>
                      <a:pt x="29" y="26"/>
                    </a:cubicBezTo>
                    <a:cubicBezTo>
                      <a:pt x="29" y="18"/>
                      <a:pt x="29" y="18"/>
                      <a:pt x="29" y="18"/>
                    </a:cubicBezTo>
                    <a:cubicBezTo>
                      <a:pt x="34" y="18"/>
                      <a:pt x="34" y="18"/>
                      <a:pt x="34" y="18"/>
                    </a:cubicBezTo>
                    <a:lnTo>
                      <a:pt x="34" y="12"/>
                    </a:lnTo>
                    <a:close/>
                    <a:moveTo>
                      <a:pt x="15" y="12"/>
                    </a:moveTo>
                    <a:cubicBezTo>
                      <a:pt x="0" y="12"/>
                      <a:pt x="0" y="12"/>
                      <a:pt x="0" y="12"/>
                    </a:cubicBezTo>
                    <a:cubicBezTo>
                      <a:pt x="0" y="31"/>
                      <a:pt x="0" y="31"/>
                      <a:pt x="0" y="31"/>
                    </a:cubicBezTo>
                    <a:cubicBezTo>
                      <a:pt x="15" y="31"/>
                      <a:pt x="15" y="31"/>
                      <a:pt x="15" y="31"/>
                    </a:cubicBezTo>
                    <a:cubicBezTo>
                      <a:pt x="15" y="26"/>
                      <a:pt x="15" y="26"/>
                      <a:pt x="15" y="26"/>
                    </a:cubicBezTo>
                    <a:cubicBezTo>
                      <a:pt x="9" y="26"/>
                      <a:pt x="9" y="26"/>
                      <a:pt x="9" y="26"/>
                    </a:cubicBezTo>
                    <a:cubicBezTo>
                      <a:pt x="9" y="18"/>
                      <a:pt x="9" y="18"/>
                      <a:pt x="9" y="18"/>
                    </a:cubicBezTo>
                    <a:cubicBezTo>
                      <a:pt x="15" y="18"/>
                      <a:pt x="15" y="18"/>
                      <a:pt x="15" y="18"/>
                    </a:cubicBezTo>
                    <a:lnTo>
                      <a:pt x="15" y="12"/>
                    </a:lnTo>
                    <a:close/>
                  </a:path>
                </a:pathLst>
              </a:custGeom>
              <a:grpFill/>
              <a:ln>
                <a:noFill/>
              </a:ln>
            </p:spPr>
            <p:txBody>
              <a:bodyPr anchor="ctr"/>
              <a:lstStyle/>
              <a:p>
                <a:pPr algn="ctr"/>
                <a:endParaRPr>
                  <a:cs typeface="+mn-ea"/>
                  <a:sym typeface="+mn-lt"/>
                </a:endParaRPr>
              </a:p>
            </p:txBody>
          </p:sp>
          <p:sp>
            <p:nvSpPr>
              <p:cNvPr id="39" name="Freeform: Shape 66"/>
              <p:cNvSpPr>
                <a:spLocks/>
              </p:cNvSpPr>
              <p:nvPr/>
            </p:nvSpPr>
            <p:spPr bwMode="auto">
              <a:xfrm>
                <a:off x="3788643" y="4001495"/>
                <a:ext cx="414189" cy="132345"/>
              </a:xfrm>
              <a:custGeom>
                <a:avLst/>
                <a:gdLst>
                  <a:gd name="T0" fmla="*/ 328 w 338"/>
                  <a:gd name="T1" fmla="*/ 108 h 108"/>
                  <a:gd name="T2" fmla="*/ 338 w 338"/>
                  <a:gd name="T3" fmla="*/ 0 h 108"/>
                  <a:gd name="T4" fmla="*/ 0 w 338"/>
                  <a:gd name="T5" fmla="*/ 0 h 108"/>
                  <a:gd name="T6" fmla="*/ 39 w 338"/>
                  <a:gd name="T7" fmla="*/ 108 h 108"/>
                  <a:gd name="T8" fmla="*/ 328 w 338"/>
                  <a:gd name="T9" fmla="*/ 108 h 108"/>
                </a:gdLst>
                <a:ahLst/>
                <a:cxnLst>
                  <a:cxn ang="0">
                    <a:pos x="T0" y="T1"/>
                  </a:cxn>
                  <a:cxn ang="0">
                    <a:pos x="T2" y="T3"/>
                  </a:cxn>
                  <a:cxn ang="0">
                    <a:pos x="T4" y="T5"/>
                  </a:cxn>
                  <a:cxn ang="0">
                    <a:pos x="T6" y="T7"/>
                  </a:cxn>
                  <a:cxn ang="0">
                    <a:pos x="T8" y="T9"/>
                  </a:cxn>
                </a:cxnLst>
                <a:rect l="0" t="0" r="r" b="b"/>
                <a:pathLst>
                  <a:path w="338" h="108">
                    <a:moveTo>
                      <a:pt x="328" y="108"/>
                    </a:moveTo>
                    <a:lnTo>
                      <a:pt x="338" y="0"/>
                    </a:lnTo>
                    <a:lnTo>
                      <a:pt x="0" y="0"/>
                    </a:lnTo>
                    <a:lnTo>
                      <a:pt x="39" y="108"/>
                    </a:lnTo>
                    <a:lnTo>
                      <a:pt x="328" y="108"/>
                    </a:lnTo>
                    <a:close/>
                  </a:path>
                </a:pathLst>
              </a:custGeom>
              <a:grpFill/>
              <a:ln>
                <a:noFill/>
              </a:ln>
            </p:spPr>
            <p:txBody>
              <a:bodyPr anchor="ctr"/>
              <a:lstStyle/>
              <a:p>
                <a:pPr algn="ctr"/>
                <a:endParaRPr>
                  <a:cs typeface="+mn-ea"/>
                  <a:sym typeface="+mn-lt"/>
                </a:endParaRPr>
              </a:p>
            </p:txBody>
          </p:sp>
          <p:sp>
            <p:nvSpPr>
              <p:cNvPr id="40" name="Freeform: Shape 67"/>
              <p:cNvSpPr>
                <a:spLocks/>
              </p:cNvSpPr>
              <p:nvPr/>
            </p:nvSpPr>
            <p:spPr bwMode="auto">
              <a:xfrm>
                <a:off x="3112216" y="3051800"/>
                <a:ext cx="194841" cy="278169"/>
              </a:xfrm>
              <a:custGeom>
                <a:avLst/>
                <a:gdLst>
                  <a:gd name="T0" fmla="*/ 41 w 44"/>
                  <a:gd name="T1" fmla="*/ 0 h 63"/>
                  <a:gd name="T2" fmla="*/ 0 w 44"/>
                  <a:gd name="T3" fmla="*/ 43 h 63"/>
                  <a:gd name="T4" fmla="*/ 5 w 44"/>
                  <a:gd name="T5" fmla="*/ 63 h 63"/>
                  <a:gd name="T6" fmla="*/ 5 w 44"/>
                  <a:gd name="T7" fmla="*/ 52 h 63"/>
                  <a:gd name="T8" fmla="*/ 7 w 44"/>
                  <a:gd name="T9" fmla="*/ 46 h 63"/>
                  <a:gd name="T10" fmla="*/ 7 w 44"/>
                  <a:gd name="T11" fmla="*/ 43 h 63"/>
                  <a:gd name="T12" fmla="*/ 43 w 44"/>
                  <a:gd name="T13" fmla="*/ 7 h 63"/>
                  <a:gd name="T14" fmla="*/ 44 w 44"/>
                  <a:gd name="T15" fmla="*/ 7 h 63"/>
                  <a:gd name="T16" fmla="*/ 41 w 44"/>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63">
                    <a:moveTo>
                      <a:pt x="41" y="0"/>
                    </a:moveTo>
                    <a:cubicBezTo>
                      <a:pt x="19" y="1"/>
                      <a:pt x="0" y="20"/>
                      <a:pt x="0" y="43"/>
                    </a:cubicBezTo>
                    <a:cubicBezTo>
                      <a:pt x="0" y="50"/>
                      <a:pt x="2" y="57"/>
                      <a:pt x="5" y="63"/>
                    </a:cubicBezTo>
                    <a:cubicBezTo>
                      <a:pt x="5" y="52"/>
                      <a:pt x="5" y="52"/>
                      <a:pt x="5" y="52"/>
                    </a:cubicBezTo>
                    <a:cubicBezTo>
                      <a:pt x="5" y="50"/>
                      <a:pt x="6" y="48"/>
                      <a:pt x="7" y="46"/>
                    </a:cubicBezTo>
                    <a:cubicBezTo>
                      <a:pt x="7" y="45"/>
                      <a:pt x="7" y="44"/>
                      <a:pt x="7" y="43"/>
                    </a:cubicBezTo>
                    <a:cubicBezTo>
                      <a:pt x="7" y="23"/>
                      <a:pt x="23" y="7"/>
                      <a:pt x="43" y="7"/>
                    </a:cubicBezTo>
                    <a:cubicBezTo>
                      <a:pt x="43" y="7"/>
                      <a:pt x="44" y="7"/>
                      <a:pt x="44" y="7"/>
                    </a:cubicBezTo>
                    <a:cubicBezTo>
                      <a:pt x="43" y="4"/>
                      <a:pt x="42" y="2"/>
                      <a:pt x="41" y="0"/>
                    </a:cubicBezTo>
                    <a:close/>
                  </a:path>
                </a:pathLst>
              </a:custGeom>
              <a:grpFill/>
              <a:ln>
                <a:noFill/>
              </a:ln>
            </p:spPr>
            <p:txBody>
              <a:bodyPr anchor="ctr"/>
              <a:lstStyle/>
              <a:p>
                <a:pPr algn="ctr"/>
                <a:endParaRPr>
                  <a:cs typeface="+mn-ea"/>
                  <a:sym typeface="+mn-lt"/>
                </a:endParaRPr>
              </a:p>
            </p:txBody>
          </p:sp>
          <p:sp>
            <p:nvSpPr>
              <p:cNvPr id="41" name="Freeform: Shape 68"/>
              <p:cNvSpPr>
                <a:spLocks/>
              </p:cNvSpPr>
              <p:nvPr/>
            </p:nvSpPr>
            <p:spPr bwMode="auto">
              <a:xfrm>
                <a:off x="3147753" y="3241739"/>
                <a:ext cx="84553" cy="150726"/>
              </a:xfrm>
              <a:custGeom>
                <a:avLst/>
                <a:gdLst>
                  <a:gd name="T0" fmla="*/ 0 w 19"/>
                  <a:gd name="T1" fmla="*/ 7 h 34"/>
                  <a:gd name="T2" fmla="*/ 0 w 19"/>
                  <a:gd name="T3" fmla="*/ 9 h 34"/>
                  <a:gd name="T4" fmla="*/ 0 w 19"/>
                  <a:gd name="T5" fmla="*/ 20 h 34"/>
                  <a:gd name="T6" fmla="*/ 0 w 19"/>
                  <a:gd name="T7" fmla="*/ 25 h 34"/>
                  <a:gd name="T8" fmla="*/ 13 w 19"/>
                  <a:gd name="T9" fmla="*/ 34 h 34"/>
                  <a:gd name="T10" fmla="*/ 19 w 19"/>
                  <a:gd name="T11" fmla="*/ 34 h 34"/>
                  <a:gd name="T12" fmla="*/ 19 w 19"/>
                  <a:gd name="T13" fmla="*/ 0 h 34"/>
                  <a:gd name="T14" fmla="*/ 13 w 19"/>
                  <a:gd name="T15" fmla="*/ 0 h 34"/>
                  <a:gd name="T16" fmla="*/ 0 w 19"/>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0" y="7"/>
                    </a:moveTo>
                    <a:cubicBezTo>
                      <a:pt x="0" y="8"/>
                      <a:pt x="0" y="8"/>
                      <a:pt x="0" y="9"/>
                    </a:cubicBezTo>
                    <a:cubicBezTo>
                      <a:pt x="0" y="20"/>
                      <a:pt x="0" y="20"/>
                      <a:pt x="0" y="20"/>
                    </a:cubicBezTo>
                    <a:cubicBezTo>
                      <a:pt x="0" y="25"/>
                      <a:pt x="0" y="25"/>
                      <a:pt x="0" y="25"/>
                    </a:cubicBezTo>
                    <a:cubicBezTo>
                      <a:pt x="0" y="30"/>
                      <a:pt x="6" y="34"/>
                      <a:pt x="13" y="34"/>
                    </a:cubicBezTo>
                    <a:cubicBezTo>
                      <a:pt x="19" y="34"/>
                      <a:pt x="19" y="34"/>
                      <a:pt x="19" y="34"/>
                    </a:cubicBezTo>
                    <a:cubicBezTo>
                      <a:pt x="19" y="0"/>
                      <a:pt x="19" y="0"/>
                      <a:pt x="19" y="0"/>
                    </a:cubicBezTo>
                    <a:cubicBezTo>
                      <a:pt x="13" y="0"/>
                      <a:pt x="13" y="0"/>
                      <a:pt x="13" y="0"/>
                    </a:cubicBezTo>
                    <a:cubicBezTo>
                      <a:pt x="7" y="0"/>
                      <a:pt x="1" y="3"/>
                      <a:pt x="0" y="7"/>
                    </a:cubicBezTo>
                    <a:close/>
                  </a:path>
                </a:pathLst>
              </a:custGeom>
              <a:grpFill/>
              <a:ln>
                <a:noFill/>
              </a:ln>
            </p:spPr>
            <p:txBody>
              <a:bodyPr anchor="ctr"/>
              <a:lstStyle/>
              <a:p>
                <a:pPr algn="ctr"/>
                <a:endParaRPr>
                  <a:cs typeface="+mn-ea"/>
                  <a:sym typeface="+mn-lt"/>
                </a:endParaRPr>
              </a:p>
            </p:txBody>
          </p:sp>
          <p:sp>
            <p:nvSpPr>
              <p:cNvPr id="42" name="Freeform: Shape 69"/>
              <p:cNvSpPr>
                <a:spLocks/>
              </p:cNvSpPr>
              <p:nvPr/>
            </p:nvSpPr>
            <p:spPr bwMode="auto">
              <a:xfrm>
                <a:off x="3373229" y="3241739"/>
                <a:ext cx="79652" cy="150726"/>
              </a:xfrm>
              <a:custGeom>
                <a:avLst/>
                <a:gdLst>
                  <a:gd name="T0" fmla="*/ 1 w 18"/>
                  <a:gd name="T1" fmla="*/ 0 h 34"/>
                  <a:gd name="T2" fmla="*/ 0 w 18"/>
                  <a:gd name="T3" fmla="*/ 0 h 34"/>
                  <a:gd name="T4" fmla="*/ 0 w 18"/>
                  <a:gd name="T5" fmla="*/ 34 h 34"/>
                  <a:gd name="T6" fmla="*/ 6 w 18"/>
                  <a:gd name="T7" fmla="*/ 34 h 34"/>
                  <a:gd name="T8" fmla="*/ 18 w 18"/>
                  <a:gd name="T9" fmla="*/ 28 h 34"/>
                  <a:gd name="T10" fmla="*/ 1 w 18"/>
                  <a:gd name="T11" fmla="*/ 0 h 34"/>
                </a:gdLst>
                <a:ahLst/>
                <a:cxnLst>
                  <a:cxn ang="0">
                    <a:pos x="T0" y="T1"/>
                  </a:cxn>
                  <a:cxn ang="0">
                    <a:pos x="T2" y="T3"/>
                  </a:cxn>
                  <a:cxn ang="0">
                    <a:pos x="T4" y="T5"/>
                  </a:cxn>
                  <a:cxn ang="0">
                    <a:pos x="T6" y="T7"/>
                  </a:cxn>
                  <a:cxn ang="0">
                    <a:pos x="T8" y="T9"/>
                  </a:cxn>
                  <a:cxn ang="0">
                    <a:pos x="T10" y="T11"/>
                  </a:cxn>
                </a:cxnLst>
                <a:rect l="0" t="0" r="r" b="b"/>
                <a:pathLst>
                  <a:path w="18" h="34">
                    <a:moveTo>
                      <a:pt x="1" y="0"/>
                    </a:moveTo>
                    <a:cubicBezTo>
                      <a:pt x="0" y="0"/>
                      <a:pt x="0" y="0"/>
                      <a:pt x="0" y="0"/>
                    </a:cubicBezTo>
                    <a:cubicBezTo>
                      <a:pt x="0" y="34"/>
                      <a:pt x="0" y="34"/>
                      <a:pt x="0" y="34"/>
                    </a:cubicBezTo>
                    <a:cubicBezTo>
                      <a:pt x="6" y="34"/>
                      <a:pt x="6" y="34"/>
                      <a:pt x="6" y="34"/>
                    </a:cubicBezTo>
                    <a:cubicBezTo>
                      <a:pt x="12" y="34"/>
                      <a:pt x="17" y="31"/>
                      <a:pt x="18" y="28"/>
                    </a:cubicBezTo>
                    <a:cubicBezTo>
                      <a:pt x="12" y="19"/>
                      <a:pt x="7" y="9"/>
                      <a:pt x="1" y="0"/>
                    </a:cubicBezTo>
                    <a:close/>
                  </a:path>
                </a:pathLst>
              </a:custGeom>
              <a:grpFill/>
              <a:ln>
                <a:noFill/>
              </a:ln>
            </p:spPr>
            <p:txBody>
              <a:bodyPr anchor="ctr"/>
              <a:lstStyle/>
              <a:p>
                <a:pPr algn="ctr"/>
                <a:endParaRPr>
                  <a:cs typeface="+mn-ea"/>
                  <a:sym typeface="+mn-lt"/>
                </a:endParaRPr>
              </a:p>
            </p:txBody>
          </p:sp>
          <p:sp>
            <p:nvSpPr>
              <p:cNvPr id="43" name="Rectangle 70"/>
              <p:cNvSpPr>
                <a:spLocks/>
              </p:cNvSpPr>
              <p:nvPr/>
            </p:nvSpPr>
            <p:spPr bwMode="auto">
              <a:xfrm>
                <a:off x="4927052" y="1069082"/>
                <a:ext cx="62496" cy="22057"/>
              </a:xfrm>
              <a:prstGeom prst="rect">
                <a:avLst/>
              </a:prstGeom>
              <a:grpFill/>
              <a:ln>
                <a:noFill/>
              </a:ln>
            </p:spPr>
            <p:txBody>
              <a:bodyPr anchor="ctr"/>
              <a:lstStyle/>
              <a:p>
                <a:pPr algn="ctr"/>
                <a:endParaRPr>
                  <a:cs typeface="+mn-ea"/>
                  <a:sym typeface="+mn-lt"/>
                </a:endParaRPr>
              </a:p>
            </p:txBody>
          </p:sp>
          <p:sp>
            <p:nvSpPr>
              <p:cNvPr id="44" name="Freeform: Shape 71"/>
              <p:cNvSpPr>
                <a:spLocks/>
              </p:cNvSpPr>
              <p:nvPr/>
            </p:nvSpPr>
            <p:spPr bwMode="auto">
              <a:xfrm>
                <a:off x="4697900" y="1104619"/>
                <a:ext cx="330861" cy="225476"/>
              </a:xfrm>
              <a:custGeom>
                <a:avLst/>
                <a:gdLst>
                  <a:gd name="T0" fmla="*/ 75 w 75"/>
                  <a:gd name="T1" fmla="*/ 51 h 51"/>
                  <a:gd name="T2" fmla="*/ 75 w 75"/>
                  <a:gd name="T3" fmla="*/ 0 h 51"/>
                  <a:gd name="T4" fmla="*/ 0 w 75"/>
                  <a:gd name="T5" fmla="*/ 0 h 51"/>
                  <a:gd name="T6" fmla="*/ 0 w 75"/>
                  <a:gd name="T7" fmla="*/ 34 h 51"/>
                  <a:gd name="T8" fmla="*/ 19 w 75"/>
                  <a:gd name="T9" fmla="*/ 37 h 51"/>
                  <a:gd name="T10" fmla="*/ 17 w 75"/>
                  <a:gd name="T11" fmla="*/ 27 h 51"/>
                  <a:gd name="T12" fmla="*/ 38 w 75"/>
                  <a:gd name="T13" fmla="*/ 6 h 51"/>
                  <a:gd name="T14" fmla="*/ 38 w 75"/>
                  <a:gd name="T15" fmla="*/ 6 h 51"/>
                  <a:gd name="T16" fmla="*/ 58 w 75"/>
                  <a:gd name="T17" fmla="*/ 27 h 51"/>
                  <a:gd name="T18" fmla="*/ 50 w 75"/>
                  <a:gd name="T19" fmla="*/ 43 h 51"/>
                  <a:gd name="T20" fmla="*/ 75 w 75"/>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51">
                    <a:moveTo>
                      <a:pt x="75" y="51"/>
                    </a:moveTo>
                    <a:cubicBezTo>
                      <a:pt x="75" y="0"/>
                      <a:pt x="75" y="0"/>
                      <a:pt x="75" y="0"/>
                    </a:cubicBezTo>
                    <a:cubicBezTo>
                      <a:pt x="0" y="0"/>
                      <a:pt x="0" y="0"/>
                      <a:pt x="0" y="0"/>
                    </a:cubicBezTo>
                    <a:cubicBezTo>
                      <a:pt x="0" y="34"/>
                      <a:pt x="0" y="34"/>
                      <a:pt x="0" y="34"/>
                    </a:cubicBezTo>
                    <a:cubicBezTo>
                      <a:pt x="7" y="35"/>
                      <a:pt x="13" y="36"/>
                      <a:pt x="19" y="37"/>
                    </a:cubicBezTo>
                    <a:cubicBezTo>
                      <a:pt x="18" y="34"/>
                      <a:pt x="17" y="30"/>
                      <a:pt x="17" y="27"/>
                    </a:cubicBezTo>
                    <a:cubicBezTo>
                      <a:pt x="17" y="15"/>
                      <a:pt x="26" y="6"/>
                      <a:pt x="38" y="6"/>
                    </a:cubicBezTo>
                    <a:cubicBezTo>
                      <a:pt x="38" y="6"/>
                      <a:pt x="38" y="6"/>
                      <a:pt x="38" y="6"/>
                    </a:cubicBezTo>
                    <a:cubicBezTo>
                      <a:pt x="49" y="6"/>
                      <a:pt x="58" y="15"/>
                      <a:pt x="58" y="27"/>
                    </a:cubicBezTo>
                    <a:cubicBezTo>
                      <a:pt x="58" y="33"/>
                      <a:pt x="55" y="39"/>
                      <a:pt x="50" y="43"/>
                    </a:cubicBezTo>
                    <a:cubicBezTo>
                      <a:pt x="59" y="46"/>
                      <a:pt x="67" y="48"/>
                      <a:pt x="75" y="51"/>
                    </a:cubicBezTo>
                    <a:close/>
                  </a:path>
                </a:pathLst>
              </a:custGeom>
              <a:grpFill/>
              <a:ln>
                <a:noFill/>
              </a:ln>
            </p:spPr>
            <p:txBody>
              <a:bodyPr anchor="ctr"/>
              <a:lstStyle/>
              <a:p>
                <a:pPr algn="ctr"/>
                <a:endParaRPr>
                  <a:cs typeface="+mn-ea"/>
                  <a:sym typeface="+mn-lt"/>
                </a:endParaRPr>
              </a:p>
            </p:txBody>
          </p:sp>
          <p:sp>
            <p:nvSpPr>
              <p:cNvPr id="45" name="Freeform: Shape 72"/>
              <p:cNvSpPr>
                <a:spLocks/>
              </p:cNvSpPr>
              <p:nvPr/>
            </p:nvSpPr>
            <p:spPr bwMode="auto">
              <a:xfrm>
                <a:off x="4799609" y="1157312"/>
                <a:ext cx="127443" cy="128668"/>
              </a:xfrm>
              <a:custGeom>
                <a:avLst/>
                <a:gdLst>
                  <a:gd name="T0" fmla="*/ 16 w 29"/>
                  <a:gd name="T1" fmla="*/ 29 h 29"/>
                  <a:gd name="T2" fmla="*/ 29 w 29"/>
                  <a:gd name="T3" fmla="*/ 15 h 29"/>
                  <a:gd name="T4" fmla="*/ 15 w 29"/>
                  <a:gd name="T5" fmla="*/ 0 h 29"/>
                  <a:gd name="T6" fmla="*/ 0 w 29"/>
                  <a:gd name="T7" fmla="*/ 15 h 29"/>
                  <a:gd name="T8" fmla="*/ 8 w 29"/>
                  <a:gd name="T9" fmla="*/ 27 h 29"/>
                  <a:gd name="T10" fmla="*/ 16 w 29"/>
                  <a:gd name="T11" fmla="*/ 29 h 29"/>
                </a:gdLst>
                <a:ahLst/>
                <a:cxnLst>
                  <a:cxn ang="0">
                    <a:pos x="T0" y="T1"/>
                  </a:cxn>
                  <a:cxn ang="0">
                    <a:pos x="T2" y="T3"/>
                  </a:cxn>
                  <a:cxn ang="0">
                    <a:pos x="T4" y="T5"/>
                  </a:cxn>
                  <a:cxn ang="0">
                    <a:pos x="T6" y="T7"/>
                  </a:cxn>
                  <a:cxn ang="0">
                    <a:pos x="T8" y="T9"/>
                  </a:cxn>
                  <a:cxn ang="0">
                    <a:pos x="T10" y="T11"/>
                  </a:cxn>
                </a:cxnLst>
                <a:rect l="0" t="0" r="r" b="b"/>
                <a:pathLst>
                  <a:path w="29" h="29">
                    <a:moveTo>
                      <a:pt x="16" y="29"/>
                    </a:moveTo>
                    <a:cubicBezTo>
                      <a:pt x="23" y="28"/>
                      <a:pt x="29" y="22"/>
                      <a:pt x="29" y="15"/>
                    </a:cubicBezTo>
                    <a:cubicBezTo>
                      <a:pt x="29" y="7"/>
                      <a:pt x="22" y="0"/>
                      <a:pt x="15" y="0"/>
                    </a:cubicBezTo>
                    <a:cubicBezTo>
                      <a:pt x="7" y="0"/>
                      <a:pt x="0" y="7"/>
                      <a:pt x="0" y="15"/>
                    </a:cubicBezTo>
                    <a:cubicBezTo>
                      <a:pt x="0" y="20"/>
                      <a:pt x="3" y="24"/>
                      <a:pt x="8" y="27"/>
                    </a:cubicBezTo>
                    <a:cubicBezTo>
                      <a:pt x="10" y="27"/>
                      <a:pt x="13" y="28"/>
                      <a:pt x="16" y="29"/>
                    </a:cubicBezTo>
                    <a:close/>
                  </a:path>
                </a:pathLst>
              </a:custGeom>
              <a:grpFill/>
              <a:ln>
                <a:noFill/>
              </a:ln>
            </p:spPr>
            <p:txBody>
              <a:bodyPr anchor="ctr"/>
              <a:lstStyle/>
              <a:p>
                <a:pPr algn="ctr"/>
                <a:endParaRPr>
                  <a:cs typeface="+mn-ea"/>
                  <a:sym typeface="+mn-lt"/>
                </a:endParaRPr>
              </a:p>
            </p:txBody>
          </p:sp>
          <p:sp>
            <p:nvSpPr>
              <p:cNvPr id="46" name="Freeform: Shape 73"/>
              <p:cNvSpPr>
                <a:spLocks/>
              </p:cNvSpPr>
              <p:nvPr/>
            </p:nvSpPr>
            <p:spPr bwMode="auto">
              <a:xfrm>
                <a:off x="3020310" y="2380274"/>
                <a:ext cx="215673" cy="189939"/>
              </a:xfrm>
              <a:custGeom>
                <a:avLst/>
                <a:gdLst>
                  <a:gd name="T0" fmla="*/ 49 w 49"/>
                  <a:gd name="T1" fmla="*/ 1 h 43"/>
                  <a:gd name="T2" fmla="*/ 41 w 49"/>
                  <a:gd name="T3" fmla="*/ 0 h 43"/>
                  <a:gd name="T4" fmla="*/ 20 w 49"/>
                  <a:gd name="T5" fmla="*/ 21 h 43"/>
                  <a:gd name="T6" fmla="*/ 12 w 49"/>
                  <a:gd name="T7" fmla="*/ 18 h 43"/>
                  <a:gd name="T8" fmla="*/ 0 w 49"/>
                  <a:gd name="T9" fmla="*/ 30 h 43"/>
                  <a:gd name="T10" fmla="*/ 12 w 49"/>
                  <a:gd name="T11" fmla="*/ 43 h 43"/>
                  <a:gd name="T12" fmla="*/ 40 w 49"/>
                  <a:gd name="T13" fmla="*/ 43 h 43"/>
                  <a:gd name="T14" fmla="*/ 41 w 49"/>
                  <a:gd name="T15" fmla="*/ 43 h 43"/>
                  <a:gd name="T16" fmla="*/ 45 w 49"/>
                  <a:gd name="T17" fmla="*/ 43 h 43"/>
                  <a:gd name="T18" fmla="*/ 49 w 49"/>
                  <a:gd name="T1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3">
                    <a:moveTo>
                      <a:pt x="49" y="1"/>
                    </a:moveTo>
                    <a:cubicBezTo>
                      <a:pt x="47" y="0"/>
                      <a:pt x="44" y="0"/>
                      <a:pt x="41" y="0"/>
                    </a:cubicBezTo>
                    <a:cubicBezTo>
                      <a:pt x="29" y="0"/>
                      <a:pt x="20" y="9"/>
                      <a:pt x="20" y="21"/>
                    </a:cubicBezTo>
                    <a:cubicBezTo>
                      <a:pt x="18" y="19"/>
                      <a:pt x="15" y="18"/>
                      <a:pt x="12" y="18"/>
                    </a:cubicBezTo>
                    <a:cubicBezTo>
                      <a:pt x="5" y="18"/>
                      <a:pt x="0" y="23"/>
                      <a:pt x="0" y="30"/>
                    </a:cubicBezTo>
                    <a:cubicBezTo>
                      <a:pt x="0" y="37"/>
                      <a:pt x="5" y="43"/>
                      <a:pt x="12" y="43"/>
                    </a:cubicBezTo>
                    <a:cubicBezTo>
                      <a:pt x="40" y="43"/>
                      <a:pt x="40" y="43"/>
                      <a:pt x="40" y="43"/>
                    </a:cubicBezTo>
                    <a:cubicBezTo>
                      <a:pt x="41" y="43"/>
                      <a:pt x="41" y="43"/>
                      <a:pt x="41" y="43"/>
                    </a:cubicBezTo>
                    <a:cubicBezTo>
                      <a:pt x="45" y="43"/>
                      <a:pt x="45" y="43"/>
                      <a:pt x="45" y="43"/>
                    </a:cubicBezTo>
                    <a:cubicBezTo>
                      <a:pt x="46" y="29"/>
                      <a:pt x="47" y="15"/>
                      <a:pt x="49" y="1"/>
                    </a:cubicBezTo>
                    <a:close/>
                  </a:path>
                </a:pathLst>
              </a:custGeom>
              <a:grpFill/>
              <a:ln>
                <a:noFill/>
              </a:ln>
            </p:spPr>
            <p:txBody>
              <a:bodyPr anchor="ctr"/>
              <a:lstStyle/>
              <a:p>
                <a:pPr algn="ctr"/>
                <a:endParaRPr>
                  <a:cs typeface="+mn-ea"/>
                  <a:sym typeface="+mn-lt"/>
                </a:endParaRPr>
              </a:p>
            </p:txBody>
          </p:sp>
          <p:sp>
            <p:nvSpPr>
              <p:cNvPr id="47" name="Rectangle 74"/>
              <p:cNvSpPr>
                <a:spLocks/>
              </p:cNvSpPr>
              <p:nvPr/>
            </p:nvSpPr>
            <p:spPr bwMode="auto">
              <a:xfrm>
                <a:off x="3059523" y="2583692"/>
                <a:ext cx="26959" cy="62496"/>
              </a:xfrm>
              <a:prstGeom prst="rect">
                <a:avLst/>
              </a:prstGeom>
              <a:grpFill/>
              <a:ln>
                <a:noFill/>
              </a:ln>
            </p:spPr>
            <p:txBody>
              <a:bodyPr anchor="ctr"/>
              <a:lstStyle/>
              <a:p>
                <a:pPr algn="ctr"/>
                <a:endParaRPr>
                  <a:cs typeface="+mn-ea"/>
                  <a:sym typeface="+mn-lt"/>
                </a:endParaRPr>
              </a:p>
            </p:txBody>
          </p:sp>
          <p:sp>
            <p:nvSpPr>
              <p:cNvPr id="48" name="Rectangle 75"/>
              <p:cNvSpPr>
                <a:spLocks/>
              </p:cNvSpPr>
              <p:nvPr/>
            </p:nvSpPr>
            <p:spPr bwMode="auto">
              <a:xfrm>
                <a:off x="3125695" y="2619229"/>
                <a:ext cx="26959" cy="57594"/>
              </a:xfrm>
              <a:prstGeom prst="rect">
                <a:avLst/>
              </a:prstGeom>
              <a:grpFill/>
              <a:ln>
                <a:noFill/>
              </a:ln>
            </p:spPr>
            <p:txBody>
              <a:bodyPr anchor="ctr"/>
              <a:lstStyle/>
              <a:p>
                <a:pPr algn="ctr"/>
                <a:endParaRPr>
                  <a:cs typeface="+mn-ea"/>
                  <a:sym typeface="+mn-lt"/>
                </a:endParaRPr>
              </a:p>
            </p:txBody>
          </p:sp>
          <p:sp>
            <p:nvSpPr>
              <p:cNvPr id="49" name="Rectangle 76"/>
              <p:cNvSpPr>
                <a:spLocks/>
              </p:cNvSpPr>
              <p:nvPr/>
            </p:nvSpPr>
            <p:spPr bwMode="auto">
              <a:xfrm>
                <a:off x="3188191" y="2583692"/>
                <a:ext cx="25734" cy="62496"/>
              </a:xfrm>
              <a:prstGeom prst="rect">
                <a:avLst/>
              </a:prstGeom>
              <a:grpFill/>
              <a:ln>
                <a:noFill/>
              </a:ln>
            </p:spPr>
            <p:txBody>
              <a:bodyPr anchor="ctr"/>
              <a:lstStyle/>
              <a:p>
                <a:pPr algn="ctr"/>
                <a:endParaRPr>
                  <a:cs typeface="+mn-ea"/>
                  <a:sym typeface="+mn-lt"/>
                </a:endParaRPr>
              </a:p>
            </p:txBody>
          </p:sp>
          <p:sp>
            <p:nvSpPr>
              <p:cNvPr id="50" name="Freeform: Shape 77"/>
              <p:cNvSpPr>
                <a:spLocks/>
              </p:cNvSpPr>
              <p:nvPr/>
            </p:nvSpPr>
            <p:spPr bwMode="auto">
              <a:xfrm>
                <a:off x="5196643" y="3899786"/>
                <a:ext cx="296550" cy="291648"/>
              </a:xfrm>
              <a:custGeom>
                <a:avLst/>
                <a:gdLst>
                  <a:gd name="T0" fmla="*/ 34 w 67"/>
                  <a:gd name="T1" fmla="*/ 4 h 66"/>
                  <a:gd name="T2" fmla="*/ 37 w 67"/>
                  <a:gd name="T3" fmla="*/ 5 h 66"/>
                  <a:gd name="T4" fmla="*/ 38 w 67"/>
                  <a:gd name="T5" fmla="*/ 0 h 66"/>
                  <a:gd name="T6" fmla="*/ 48 w 67"/>
                  <a:gd name="T7" fmla="*/ 3 h 66"/>
                  <a:gd name="T8" fmla="*/ 47 w 67"/>
                  <a:gd name="T9" fmla="*/ 8 h 66"/>
                  <a:gd name="T10" fmla="*/ 56 w 67"/>
                  <a:gd name="T11" fmla="*/ 15 h 66"/>
                  <a:gd name="T12" fmla="*/ 60 w 67"/>
                  <a:gd name="T13" fmla="*/ 13 h 66"/>
                  <a:gd name="T14" fmla="*/ 65 w 67"/>
                  <a:gd name="T15" fmla="*/ 22 h 66"/>
                  <a:gd name="T16" fmla="*/ 61 w 67"/>
                  <a:gd name="T17" fmla="*/ 24 h 66"/>
                  <a:gd name="T18" fmla="*/ 62 w 67"/>
                  <a:gd name="T19" fmla="*/ 36 h 66"/>
                  <a:gd name="T20" fmla="*/ 67 w 67"/>
                  <a:gd name="T21" fmla="*/ 38 h 66"/>
                  <a:gd name="T22" fmla="*/ 64 w 67"/>
                  <a:gd name="T23" fmla="*/ 48 h 66"/>
                  <a:gd name="T24" fmla="*/ 59 w 67"/>
                  <a:gd name="T25" fmla="*/ 46 h 66"/>
                  <a:gd name="T26" fmla="*/ 52 w 67"/>
                  <a:gd name="T27" fmla="*/ 56 h 66"/>
                  <a:gd name="T28" fmla="*/ 54 w 67"/>
                  <a:gd name="T29" fmla="*/ 60 h 66"/>
                  <a:gd name="T30" fmla="*/ 45 w 67"/>
                  <a:gd name="T31" fmla="*/ 65 h 66"/>
                  <a:gd name="T32" fmla="*/ 42 w 67"/>
                  <a:gd name="T33" fmla="*/ 60 h 66"/>
                  <a:gd name="T34" fmla="*/ 34 w 67"/>
                  <a:gd name="T35" fmla="*/ 62 h 66"/>
                  <a:gd name="T36" fmla="*/ 34 w 67"/>
                  <a:gd name="T37" fmla="*/ 54 h 66"/>
                  <a:gd name="T38" fmla="*/ 54 w 67"/>
                  <a:gd name="T39" fmla="*/ 39 h 66"/>
                  <a:gd name="T40" fmla="*/ 40 w 67"/>
                  <a:gd name="T41" fmla="*/ 13 h 66"/>
                  <a:gd name="T42" fmla="*/ 34 w 67"/>
                  <a:gd name="T43" fmla="*/ 12 h 66"/>
                  <a:gd name="T44" fmla="*/ 34 w 67"/>
                  <a:gd name="T45" fmla="*/ 4 h 66"/>
                  <a:gd name="T46" fmla="*/ 16 w 67"/>
                  <a:gd name="T47" fmla="*/ 11 h 66"/>
                  <a:gd name="T48" fmla="*/ 13 w 67"/>
                  <a:gd name="T49" fmla="*/ 6 h 66"/>
                  <a:gd name="T50" fmla="*/ 23 w 67"/>
                  <a:gd name="T51" fmla="*/ 1 h 66"/>
                  <a:gd name="T52" fmla="*/ 25 w 67"/>
                  <a:gd name="T53" fmla="*/ 6 h 66"/>
                  <a:gd name="T54" fmla="*/ 34 w 67"/>
                  <a:gd name="T55" fmla="*/ 4 h 66"/>
                  <a:gd name="T56" fmla="*/ 34 w 67"/>
                  <a:gd name="T57" fmla="*/ 12 h 66"/>
                  <a:gd name="T58" fmla="*/ 13 w 67"/>
                  <a:gd name="T59" fmla="*/ 27 h 66"/>
                  <a:gd name="T60" fmla="*/ 27 w 67"/>
                  <a:gd name="T61" fmla="*/ 53 h 66"/>
                  <a:gd name="T62" fmla="*/ 27 w 67"/>
                  <a:gd name="T63" fmla="*/ 53 h 66"/>
                  <a:gd name="T64" fmla="*/ 34 w 67"/>
                  <a:gd name="T65" fmla="*/ 54 h 66"/>
                  <a:gd name="T66" fmla="*/ 34 w 67"/>
                  <a:gd name="T67" fmla="*/ 62 h 66"/>
                  <a:gd name="T68" fmla="*/ 30 w 67"/>
                  <a:gd name="T69" fmla="*/ 62 h 66"/>
                  <a:gd name="T70" fmla="*/ 29 w 67"/>
                  <a:gd name="T71" fmla="*/ 66 h 66"/>
                  <a:gd name="T72" fmla="*/ 19 w 67"/>
                  <a:gd name="T73" fmla="*/ 63 h 66"/>
                  <a:gd name="T74" fmla="*/ 20 w 67"/>
                  <a:gd name="T75" fmla="*/ 59 h 66"/>
                  <a:gd name="T76" fmla="*/ 11 w 67"/>
                  <a:gd name="T77" fmla="*/ 51 h 66"/>
                  <a:gd name="T78" fmla="*/ 7 w 67"/>
                  <a:gd name="T79" fmla="*/ 53 h 66"/>
                  <a:gd name="T80" fmla="*/ 2 w 67"/>
                  <a:gd name="T81" fmla="*/ 44 h 66"/>
                  <a:gd name="T82" fmla="*/ 6 w 67"/>
                  <a:gd name="T83" fmla="*/ 42 h 66"/>
                  <a:gd name="T84" fmla="*/ 5 w 67"/>
                  <a:gd name="T85" fmla="*/ 30 h 66"/>
                  <a:gd name="T86" fmla="*/ 0 w 67"/>
                  <a:gd name="T87" fmla="*/ 28 h 66"/>
                  <a:gd name="T88" fmla="*/ 3 w 67"/>
                  <a:gd name="T89" fmla="*/ 18 h 66"/>
                  <a:gd name="T90" fmla="*/ 8 w 67"/>
                  <a:gd name="T91" fmla="*/ 20 h 66"/>
                  <a:gd name="T92" fmla="*/ 16 w 67"/>
                  <a:gd name="T93"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7" h="66">
                    <a:moveTo>
                      <a:pt x="34" y="4"/>
                    </a:moveTo>
                    <a:cubicBezTo>
                      <a:pt x="35" y="4"/>
                      <a:pt x="36" y="4"/>
                      <a:pt x="37" y="5"/>
                    </a:cubicBezTo>
                    <a:cubicBezTo>
                      <a:pt x="38" y="0"/>
                      <a:pt x="38" y="0"/>
                      <a:pt x="38" y="0"/>
                    </a:cubicBezTo>
                    <a:cubicBezTo>
                      <a:pt x="48" y="3"/>
                      <a:pt x="48" y="3"/>
                      <a:pt x="48" y="3"/>
                    </a:cubicBezTo>
                    <a:cubicBezTo>
                      <a:pt x="47" y="8"/>
                      <a:pt x="47" y="8"/>
                      <a:pt x="47" y="8"/>
                    </a:cubicBezTo>
                    <a:cubicBezTo>
                      <a:pt x="50" y="9"/>
                      <a:pt x="54" y="12"/>
                      <a:pt x="56" y="15"/>
                    </a:cubicBezTo>
                    <a:cubicBezTo>
                      <a:pt x="60" y="13"/>
                      <a:pt x="60" y="13"/>
                      <a:pt x="60" y="13"/>
                    </a:cubicBezTo>
                    <a:cubicBezTo>
                      <a:pt x="65" y="22"/>
                      <a:pt x="65" y="22"/>
                      <a:pt x="65" y="22"/>
                    </a:cubicBezTo>
                    <a:cubicBezTo>
                      <a:pt x="61" y="24"/>
                      <a:pt x="61" y="24"/>
                      <a:pt x="61" y="24"/>
                    </a:cubicBezTo>
                    <a:cubicBezTo>
                      <a:pt x="62" y="28"/>
                      <a:pt x="63" y="32"/>
                      <a:pt x="62" y="36"/>
                    </a:cubicBezTo>
                    <a:cubicBezTo>
                      <a:pt x="67" y="38"/>
                      <a:pt x="67" y="38"/>
                      <a:pt x="67" y="38"/>
                    </a:cubicBezTo>
                    <a:cubicBezTo>
                      <a:pt x="64" y="48"/>
                      <a:pt x="64" y="48"/>
                      <a:pt x="64" y="48"/>
                    </a:cubicBezTo>
                    <a:cubicBezTo>
                      <a:pt x="59" y="46"/>
                      <a:pt x="59" y="46"/>
                      <a:pt x="59" y="46"/>
                    </a:cubicBezTo>
                    <a:cubicBezTo>
                      <a:pt x="57" y="50"/>
                      <a:pt x="55" y="53"/>
                      <a:pt x="52" y="56"/>
                    </a:cubicBezTo>
                    <a:cubicBezTo>
                      <a:pt x="54" y="60"/>
                      <a:pt x="54" y="60"/>
                      <a:pt x="54" y="60"/>
                    </a:cubicBezTo>
                    <a:cubicBezTo>
                      <a:pt x="45" y="65"/>
                      <a:pt x="45" y="65"/>
                      <a:pt x="45" y="65"/>
                    </a:cubicBezTo>
                    <a:cubicBezTo>
                      <a:pt x="42" y="60"/>
                      <a:pt x="42" y="60"/>
                      <a:pt x="42" y="60"/>
                    </a:cubicBezTo>
                    <a:cubicBezTo>
                      <a:pt x="40" y="61"/>
                      <a:pt x="37" y="62"/>
                      <a:pt x="34" y="62"/>
                    </a:cubicBezTo>
                    <a:cubicBezTo>
                      <a:pt x="34" y="54"/>
                      <a:pt x="34" y="54"/>
                      <a:pt x="34" y="54"/>
                    </a:cubicBezTo>
                    <a:cubicBezTo>
                      <a:pt x="43" y="54"/>
                      <a:pt x="51" y="48"/>
                      <a:pt x="54" y="39"/>
                    </a:cubicBezTo>
                    <a:cubicBezTo>
                      <a:pt x="57" y="28"/>
                      <a:pt x="51" y="16"/>
                      <a:pt x="40" y="13"/>
                    </a:cubicBezTo>
                    <a:cubicBezTo>
                      <a:pt x="38" y="12"/>
                      <a:pt x="36" y="12"/>
                      <a:pt x="34" y="12"/>
                    </a:cubicBezTo>
                    <a:lnTo>
                      <a:pt x="34" y="4"/>
                    </a:lnTo>
                    <a:close/>
                    <a:moveTo>
                      <a:pt x="16" y="11"/>
                    </a:moveTo>
                    <a:cubicBezTo>
                      <a:pt x="13" y="6"/>
                      <a:pt x="13" y="6"/>
                      <a:pt x="13" y="6"/>
                    </a:cubicBezTo>
                    <a:cubicBezTo>
                      <a:pt x="23" y="1"/>
                      <a:pt x="23" y="1"/>
                      <a:pt x="23" y="1"/>
                    </a:cubicBezTo>
                    <a:cubicBezTo>
                      <a:pt x="25" y="6"/>
                      <a:pt x="25" y="6"/>
                      <a:pt x="25" y="6"/>
                    </a:cubicBezTo>
                    <a:cubicBezTo>
                      <a:pt x="28" y="5"/>
                      <a:pt x="31" y="4"/>
                      <a:pt x="34" y="4"/>
                    </a:cubicBezTo>
                    <a:cubicBezTo>
                      <a:pt x="34" y="12"/>
                      <a:pt x="34" y="12"/>
                      <a:pt x="34" y="12"/>
                    </a:cubicBezTo>
                    <a:cubicBezTo>
                      <a:pt x="25" y="12"/>
                      <a:pt x="16" y="18"/>
                      <a:pt x="13" y="27"/>
                    </a:cubicBezTo>
                    <a:cubicBezTo>
                      <a:pt x="10" y="38"/>
                      <a:pt x="16" y="50"/>
                      <a:pt x="27" y="53"/>
                    </a:cubicBezTo>
                    <a:cubicBezTo>
                      <a:pt x="27" y="53"/>
                      <a:pt x="27" y="53"/>
                      <a:pt x="27" y="53"/>
                    </a:cubicBezTo>
                    <a:cubicBezTo>
                      <a:pt x="30" y="54"/>
                      <a:pt x="32" y="54"/>
                      <a:pt x="34" y="54"/>
                    </a:cubicBezTo>
                    <a:cubicBezTo>
                      <a:pt x="34" y="62"/>
                      <a:pt x="34" y="62"/>
                      <a:pt x="34" y="62"/>
                    </a:cubicBezTo>
                    <a:cubicBezTo>
                      <a:pt x="33" y="62"/>
                      <a:pt x="32" y="62"/>
                      <a:pt x="30" y="62"/>
                    </a:cubicBezTo>
                    <a:cubicBezTo>
                      <a:pt x="29" y="66"/>
                      <a:pt x="29" y="66"/>
                      <a:pt x="29" y="66"/>
                    </a:cubicBezTo>
                    <a:cubicBezTo>
                      <a:pt x="19" y="63"/>
                      <a:pt x="19" y="63"/>
                      <a:pt x="19" y="63"/>
                    </a:cubicBezTo>
                    <a:cubicBezTo>
                      <a:pt x="20" y="59"/>
                      <a:pt x="20" y="59"/>
                      <a:pt x="20" y="59"/>
                    </a:cubicBezTo>
                    <a:cubicBezTo>
                      <a:pt x="17" y="57"/>
                      <a:pt x="14" y="54"/>
                      <a:pt x="11" y="51"/>
                    </a:cubicBezTo>
                    <a:cubicBezTo>
                      <a:pt x="7" y="53"/>
                      <a:pt x="7" y="53"/>
                      <a:pt x="7" y="53"/>
                    </a:cubicBezTo>
                    <a:cubicBezTo>
                      <a:pt x="2" y="44"/>
                      <a:pt x="2" y="44"/>
                      <a:pt x="2" y="44"/>
                    </a:cubicBezTo>
                    <a:cubicBezTo>
                      <a:pt x="6" y="42"/>
                      <a:pt x="6" y="42"/>
                      <a:pt x="6" y="42"/>
                    </a:cubicBezTo>
                    <a:cubicBezTo>
                      <a:pt x="5" y="38"/>
                      <a:pt x="5" y="34"/>
                      <a:pt x="5" y="30"/>
                    </a:cubicBezTo>
                    <a:cubicBezTo>
                      <a:pt x="0" y="28"/>
                      <a:pt x="0" y="28"/>
                      <a:pt x="0" y="28"/>
                    </a:cubicBezTo>
                    <a:cubicBezTo>
                      <a:pt x="3" y="18"/>
                      <a:pt x="3" y="18"/>
                      <a:pt x="3" y="18"/>
                    </a:cubicBezTo>
                    <a:cubicBezTo>
                      <a:pt x="8" y="20"/>
                      <a:pt x="8" y="20"/>
                      <a:pt x="8" y="20"/>
                    </a:cubicBezTo>
                    <a:cubicBezTo>
                      <a:pt x="10" y="16"/>
                      <a:pt x="13" y="13"/>
                      <a:pt x="16" y="11"/>
                    </a:cubicBezTo>
                    <a:close/>
                  </a:path>
                </a:pathLst>
              </a:custGeom>
              <a:grpFill/>
              <a:ln>
                <a:noFill/>
              </a:ln>
            </p:spPr>
            <p:txBody>
              <a:bodyPr anchor="ctr"/>
              <a:lstStyle/>
              <a:p>
                <a:pPr algn="ctr"/>
                <a:endParaRPr>
                  <a:cs typeface="+mn-ea"/>
                  <a:sym typeface="+mn-lt"/>
                </a:endParaRPr>
              </a:p>
            </p:txBody>
          </p:sp>
          <p:sp>
            <p:nvSpPr>
              <p:cNvPr id="51" name="Freeform: Shape 78"/>
              <p:cNvSpPr>
                <a:spLocks/>
              </p:cNvSpPr>
              <p:nvPr/>
            </p:nvSpPr>
            <p:spPr bwMode="auto">
              <a:xfrm>
                <a:off x="5917185" y="2522422"/>
                <a:ext cx="259787" cy="286747"/>
              </a:xfrm>
              <a:custGeom>
                <a:avLst/>
                <a:gdLst>
                  <a:gd name="T0" fmla="*/ 27 w 59"/>
                  <a:gd name="T1" fmla="*/ 65 h 65"/>
                  <a:gd name="T2" fmla="*/ 59 w 59"/>
                  <a:gd name="T3" fmla="*/ 33 h 65"/>
                  <a:gd name="T4" fmla="*/ 27 w 59"/>
                  <a:gd name="T5" fmla="*/ 0 h 65"/>
                  <a:gd name="T6" fmla="*/ 27 w 59"/>
                  <a:gd name="T7" fmla="*/ 0 h 65"/>
                  <a:gd name="T8" fmla="*/ 27 w 59"/>
                  <a:gd name="T9" fmla="*/ 23 h 65"/>
                  <a:gd name="T10" fmla="*/ 43 w 59"/>
                  <a:gd name="T11" fmla="*/ 16 h 65"/>
                  <a:gd name="T12" fmla="*/ 33 w 59"/>
                  <a:gd name="T13" fmla="*/ 39 h 65"/>
                  <a:gd name="T14" fmla="*/ 27 w 59"/>
                  <a:gd name="T15" fmla="*/ 42 h 65"/>
                  <a:gd name="T16" fmla="*/ 27 w 59"/>
                  <a:gd name="T17" fmla="*/ 65 h 65"/>
                  <a:gd name="T18" fmla="*/ 27 w 59"/>
                  <a:gd name="T19" fmla="*/ 0 h 65"/>
                  <a:gd name="T20" fmla="*/ 1 w 59"/>
                  <a:gd name="T21" fmla="*/ 12 h 65"/>
                  <a:gd name="T22" fmla="*/ 1 w 59"/>
                  <a:gd name="T23" fmla="*/ 18 h 65"/>
                  <a:gd name="T24" fmla="*/ 0 w 59"/>
                  <a:gd name="T25" fmla="*/ 51 h 65"/>
                  <a:gd name="T26" fmla="*/ 27 w 59"/>
                  <a:gd name="T27" fmla="*/ 65 h 65"/>
                  <a:gd name="T28" fmla="*/ 27 w 59"/>
                  <a:gd name="T29" fmla="*/ 42 h 65"/>
                  <a:gd name="T30" fmla="*/ 10 w 59"/>
                  <a:gd name="T31" fmla="*/ 49 h 65"/>
                  <a:gd name="T32" fmla="*/ 20 w 59"/>
                  <a:gd name="T33" fmla="*/ 26 h 65"/>
                  <a:gd name="T34" fmla="*/ 20 w 59"/>
                  <a:gd name="T35" fmla="*/ 26 h 65"/>
                  <a:gd name="T36" fmla="*/ 27 w 59"/>
                  <a:gd name="T37" fmla="*/ 23 h 65"/>
                  <a:gd name="T38" fmla="*/ 27 w 59"/>
                  <a:gd name="T3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65">
                    <a:moveTo>
                      <a:pt x="27" y="65"/>
                    </a:moveTo>
                    <a:cubicBezTo>
                      <a:pt x="45" y="65"/>
                      <a:pt x="59" y="51"/>
                      <a:pt x="59" y="33"/>
                    </a:cubicBezTo>
                    <a:cubicBezTo>
                      <a:pt x="59" y="15"/>
                      <a:pt x="45" y="0"/>
                      <a:pt x="27" y="0"/>
                    </a:cubicBezTo>
                    <a:cubicBezTo>
                      <a:pt x="27" y="0"/>
                      <a:pt x="27" y="0"/>
                      <a:pt x="27" y="0"/>
                    </a:cubicBezTo>
                    <a:cubicBezTo>
                      <a:pt x="27" y="23"/>
                      <a:pt x="27" y="23"/>
                      <a:pt x="27" y="23"/>
                    </a:cubicBezTo>
                    <a:cubicBezTo>
                      <a:pt x="43" y="16"/>
                      <a:pt x="43" y="16"/>
                      <a:pt x="43" y="16"/>
                    </a:cubicBezTo>
                    <a:cubicBezTo>
                      <a:pt x="33" y="39"/>
                      <a:pt x="33" y="39"/>
                      <a:pt x="33" y="39"/>
                    </a:cubicBezTo>
                    <a:cubicBezTo>
                      <a:pt x="27" y="42"/>
                      <a:pt x="27" y="42"/>
                      <a:pt x="27" y="42"/>
                    </a:cubicBezTo>
                    <a:cubicBezTo>
                      <a:pt x="27" y="65"/>
                      <a:pt x="27" y="65"/>
                      <a:pt x="27" y="65"/>
                    </a:cubicBezTo>
                    <a:close/>
                    <a:moveTo>
                      <a:pt x="27" y="0"/>
                    </a:moveTo>
                    <a:cubicBezTo>
                      <a:pt x="16" y="0"/>
                      <a:pt x="7" y="5"/>
                      <a:pt x="1" y="12"/>
                    </a:cubicBezTo>
                    <a:cubicBezTo>
                      <a:pt x="1" y="14"/>
                      <a:pt x="1" y="16"/>
                      <a:pt x="1" y="18"/>
                    </a:cubicBezTo>
                    <a:cubicBezTo>
                      <a:pt x="1" y="29"/>
                      <a:pt x="1" y="40"/>
                      <a:pt x="0" y="51"/>
                    </a:cubicBezTo>
                    <a:cubicBezTo>
                      <a:pt x="6" y="60"/>
                      <a:pt x="15" y="65"/>
                      <a:pt x="27" y="65"/>
                    </a:cubicBezTo>
                    <a:cubicBezTo>
                      <a:pt x="27" y="42"/>
                      <a:pt x="27" y="42"/>
                      <a:pt x="27" y="42"/>
                    </a:cubicBezTo>
                    <a:cubicBezTo>
                      <a:pt x="10" y="49"/>
                      <a:pt x="10" y="49"/>
                      <a:pt x="10" y="49"/>
                    </a:cubicBezTo>
                    <a:cubicBezTo>
                      <a:pt x="20" y="26"/>
                      <a:pt x="20" y="26"/>
                      <a:pt x="20" y="26"/>
                    </a:cubicBezTo>
                    <a:cubicBezTo>
                      <a:pt x="20" y="26"/>
                      <a:pt x="20" y="26"/>
                      <a:pt x="20" y="26"/>
                    </a:cubicBezTo>
                    <a:cubicBezTo>
                      <a:pt x="27" y="23"/>
                      <a:pt x="27" y="23"/>
                      <a:pt x="27" y="23"/>
                    </a:cubicBezTo>
                    <a:lnTo>
                      <a:pt x="27" y="0"/>
                    </a:lnTo>
                    <a:close/>
                  </a:path>
                </a:pathLst>
              </a:custGeom>
              <a:grpFill/>
              <a:ln>
                <a:noFill/>
              </a:ln>
            </p:spPr>
            <p:txBody>
              <a:bodyPr anchor="ctr"/>
              <a:lstStyle/>
              <a:p>
                <a:pPr algn="ctr"/>
                <a:endParaRPr>
                  <a:cs typeface="+mn-ea"/>
                  <a:sym typeface="+mn-lt"/>
                </a:endParaRPr>
              </a:p>
            </p:txBody>
          </p:sp>
          <p:sp>
            <p:nvSpPr>
              <p:cNvPr id="52" name="Freeform: Shape 79"/>
              <p:cNvSpPr>
                <a:spLocks/>
              </p:cNvSpPr>
              <p:nvPr/>
            </p:nvSpPr>
            <p:spPr bwMode="auto">
              <a:xfrm>
                <a:off x="4291063" y="1038447"/>
                <a:ext cx="256111" cy="220574"/>
              </a:xfrm>
              <a:custGeom>
                <a:avLst/>
                <a:gdLst>
                  <a:gd name="T0" fmla="*/ 48 w 58"/>
                  <a:gd name="T1" fmla="*/ 38 h 50"/>
                  <a:gd name="T2" fmla="*/ 44 w 58"/>
                  <a:gd name="T3" fmla="*/ 8 h 50"/>
                  <a:gd name="T4" fmla="*/ 27 w 58"/>
                  <a:gd name="T5" fmla="*/ 0 h 50"/>
                  <a:gd name="T6" fmla="*/ 27 w 58"/>
                  <a:gd name="T7" fmla="*/ 20 h 50"/>
                  <a:gd name="T8" fmla="*/ 42 w 58"/>
                  <a:gd name="T9" fmla="*/ 20 h 50"/>
                  <a:gd name="T10" fmla="*/ 42 w 58"/>
                  <a:gd name="T11" fmla="*/ 30 h 50"/>
                  <a:gd name="T12" fmla="*/ 42 w 58"/>
                  <a:gd name="T13" fmla="*/ 30 h 50"/>
                  <a:gd name="T14" fmla="*/ 42 w 58"/>
                  <a:gd name="T15" fmla="*/ 30 h 50"/>
                  <a:gd name="T16" fmla="*/ 27 w 58"/>
                  <a:gd name="T17" fmla="*/ 30 h 50"/>
                  <a:gd name="T18" fmla="*/ 27 w 58"/>
                  <a:gd name="T19" fmla="*/ 50 h 50"/>
                  <a:gd name="T20" fmla="*/ 40 w 58"/>
                  <a:gd name="T21" fmla="*/ 46 h 50"/>
                  <a:gd name="T22" fmla="*/ 43 w 58"/>
                  <a:gd name="T23" fmla="*/ 49 h 50"/>
                  <a:gd name="T24" fmla="*/ 58 w 58"/>
                  <a:gd name="T25" fmla="*/ 48 h 50"/>
                  <a:gd name="T26" fmla="*/ 48 w 58"/>
                  <a:gd name="T27" fmla="*/ 38 h 50"/>
                  <a:gd name="T28" fmla="*/ 27 w 58"/>
                  <a:gd name="T29" fmla="*/ 0 h 50"/>
                  <a:gd name="T30" fmla="*/ 9 w 58"/>
                  <a:gd name="T31" fmla="*/ 8 h 50"/>
                  <a:gd name="T32" fmla="*/ 9 w 58"/>
                  <a:gd name="T33" fmla="*/ 43 h 50"/>
                  <a:gd name="T34" fmla="*/ 27 w 58"/>
                  <a:gd name="T35" fmla="*/ 50 h 50"/>
                  <a:gd name="T36" fmla="*/ 27 w 58"/>
                  <a:gd name="T37" fmla="*/ 30 h 50"/>
                  <a:gd name="T38" fmla="*/ 12 w 58"/>
                  <a:gd name="T39" fmla="*/ 30 h 50"/>
                  <a:gd name="T40" fmla="*/ 12 w 58"/>
                  <a:gd name="T41" fmla="*/ 20 h 50"/>
                  <a:gd name="T42" fmla="*/ 27 w 58"/>
                  <a:gd name="T43" fmla="*/ 20 h 50"/>
                  <a:gd name="T44" fmla="*/ 27 w 58"/>
                  <a:gd name="T4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0">
                    <a:moveTo>
                      <a:pt x="48" y="38"/>
                    </a:moveTo>
                    <a:cubicBezTo>
                      <a:pt x="54" y="29"/>
                      <a:pt x="53" y="16"/>
                      <a:pt x="44" y="8"/>
                    </a:cubicBezTo>
                    <a:cubicBezTo>
                      <a:pt x="40" y="3"/>
                      <a:pt x="33" y="0"/>
                      <a:pt x="27" y="0"/>
                    </a:cubicBezTo>
                    <a:cubicBezTo>
                      <a:pt x="27" y="20"/>
                      <a:pt x="27" y="20"/>
                      <a:pt x="27" y="20"/>
                    </a:cubicBezTo>
                    <a:cubicBezTo>
                      <a:pt x="42" y="20"/>
                      <a:pt x="42" y="20"/>
                      <a:pt x="42" y="20"/>
                    </a:cubicBezTo>
                    <a:cubicBezTo>
                      <a:pt x="42" y="30"/>
                      <a:pt x="42" y="30"/>
                      <a:pt x="42" y="30"/>
                    </a:cubicBezTo>
                    <a:cubicBezTo>
                      <a:pt x="42" y="30"/>
                      <a:pt x="42" y="30"/>
                      <a:pt x="42" y="30"/>
                    </a:cubicBezTo>
                    <a:cubicBezTo>
                      <a:pt x="42" y="30"/>
                      <a:pt x="42" y="30"/>
                      <a:pt x="42" y="30"/>
                    </a:cubicBezTo>
                    <a:cubicBezTo>
                      <a:pt x="27" y="30"/>
                      <a:pt x="27" y="30"/>
                      <a:pt x="27" y="30"/>
                    </a:cubicBezTo>
                    <a:cubicBezTo>
                      <a:pt x="27" y="50"/>
                      <a:pt x="27" y="50"/>
                      <a:pt x="27" y="50"/>
                    </a:cubicBezTo>
                    <a:cubicBezTo>
                      <a:pt x="31" y="50"/>
                      <a:pt x="36" y="49"/>
                      <a:pt x="40" y="46"/>
                    </a:cubicBezTo>
                    <a:cubicBezTo>
                      <a:pt x="43" y="49"/>
                      <a:pt x="43" y="49"/>
                      <a:pt x="43" y="49"/>
                    </a:cubicBezTo>
                    <a:cubicBezTo>
                      <a:pt x="48" y="48"/>
                      <a:pt x="53" y="48"/>
                      <a:pt x="58" y="48"/>
                    </a:cubicBezTo>
                    <a:lnTo>
                      <a:pt x="48" y="38"/>
                    </a:lnTo>
                    <a:close/>
                    <a:moveTo>
                      <a:pt x="27" y="0"/>
                    </a:moveTo>
                    <a:cubicBezTo>
                      <a:pt x="21" y="0"/>
                      <a:pt x="14" y="3"/>
                      <a:pt x="9" y="8"/>
                    </a:cubicBezTo>
                    <a:cubicBezTo>
                      <a:pt x="0" y="17"/>
                      <a:pt x="0" y="33"/>
                      <a:pt x="9" y="43"/>
                    </a:cubicBezTo>
                    <a:cubicBezTo>
                      <a:pt x="14" y="47"/>
                      <a:pt x="21" y="50"/>
                      <a:pt x="27" y="50"/>
                    </a:cubicBezTo>
                    <a:cubicBezTo>
                      <a:pt x="27" y="30"/>
                      <a:pt x="27" y="30"/>
                      <a:pt x="27" y="30"/>
                    </a:cubicBezTo>
                    <a:cubicBezTo>
                      <a:pt x="12" y="30"/>
                      <a:pt x="12" y="30"/>
                      <a:pt x="12" y="30"/>
                    </a:cubicBezTo>
                    <a:cubicBezTo>
                      <a:pt x="12" y="20"/>
                      <a:pt x="12" y="20"/>
                      <a:pt x="12" y="20"/>
                    </a:cubicBezTo>
                    <a:cubicBezTo>
                      <a:pt x="27" y="20"/>
                      <a:pt x="27" y="20"/>
                      <a:pt x="27" y="20"/>
                    </a:cubicBezTo>
                    <a:lnTo>
                      <a:pt x="27" y="0"/>
                    </a:lnTo>
                    <a:close/>
                  </a:path>
                </a:pathLst>
              </a:custGeom>
              <a:grpFill/>
              <a:ln>
                <a:noFill/>
              </a:ln>
            </p:spPr>
            <p:txBody>
              <a:bodyPr anchor="ctr"/>
              <a:lstStyle/>
              <a:p>
                <a:pPr algn="ctr"/>
                <a:endParaRPr>
                  <a:cs typeface="+mn-ea"/>
                  <a:sym typeface="+mn-lt"/>
                </a:endParaRPr>
              </a:p>
            </p:txBody>
          </p:sp>
          <p:sp>
            <p:nvSpPr>
              <p:cNvPr id="53" name="Oval 80"/>
              <p:cNvSpPr>
                <a:spLocks/>
              </p:cNvSpPr>
              <p:nvPr/>
            </p:nvSpPr>
            <p:spPr bwMode="auto">
              <a:xfrm>
                <a:off x="5832632" y="3219682"/>
                <a:ext cx="84553" cy="84553"/>
              </a:xfrm>
              <a:prstGeom prst="ellipse">
                <a:avLst/>
              </a:prstGeom>
              <a:grpFill/>
              <a:ln>
                <a:noFill/>
              </a:ln>
            </p:spPr>
            <p:txBody>
              <a:bodyPr anchor="ctr"/>
              <a:lstStyle/>
              <a:p>
                <a:pPr algn="ctr"/>
                <a:endParaRPr>
                  <a:cs typeface="+mn-ea"/>
                  <a:sym typeface="+mn-lt"/>
                </a:endParaRPr>
              </a:p>
            </p:txBody>
          </p:sp>
          <p:sp>
            <p:nvSpPr>
              <p:cNvPr id="54" name="Freeform: Shape 81"/>
              <p:cNvSpPr>
                <a:spLocks/>
              </p:cNvSpPr>
              <p:nvPr/>
            </p:nvSpPr>
            <p:spPr bwMode="auto">
              <a:xfrm>
                <a:off x="5797095" y="3180468"/>
                <a:ext cx="159304" cy="234054"/>
              </a:xfrm>
              <a:custGeom>
                <a:avLst/>
                <a:gdLst>
                  <a:gd name="T0" fmla="*/ 36 w 36"/>
                  <a:gd name="T1" fmla="*/ 0 h 53"/>
                  <a:gd name="T2" fmla="*/ 18 w 36"/>
                  <a:gd name="T3" fmla="*/ 0 h 53"/>
                  <a:gd name="T4" fmla="*/ 18 w 36"/>
                  <a:gd name="T5" fmla="*/ 4 h 53"/>
                  <a:gd name="T6" fmla="*/ 18 w 36"/>
                  <a:gd name="T7" fmla="*/ 4 h 53"/>
                  <a:gd name="T8" fmla="*/ 32 w 36"/>
                  <a:gd name="T9" fmla="*/ 18 h 53"/>
                  <a:gd name="T10" fmla="*/ 18 w 36"/>
                  <a:gd name="T11" fmla="*/ 32 h 53"/>
                  <a:gd name="T12" fmla="*/ 18 w 36"/>
                  <a:gd name="T13" fmla="*/ 32 h 53"/>
                  <a:gd name="T14" fmla="*/ 18 w 36"/>
                  <a:gd name="T15" fmla="*/ 32 h 53"/>
                  <a:gd name="T16" fmla="*/ 18 w 36"/>
                  <a:gd name="T17" fmla="*/ 38 h 53"/>
                  <a:gd name="T18" fmla="*/ 18 w 36"/>
                  <a:gd name="T19" fmla="*/ 38 h 53"/>
                  <a:gd name="T20" fmla="*/ 22 w 36"/>
                  <a:gd name="T21" fmla="*/ 43 h 53"/>
                  <a:gd name="T22" fmla="*/ 18 w 36"/>
                  <a:gd name="T23" fmla="*/ 48 h 53"/>
                  <a:gd name="T24" fmla="*/ 18 w 36"/>
                  <a:gd name="T25" fmla="*/ 48 h 53"/>
                  <a:gd name="T26" fmla="*/ 18 w 36"/>
                  <a:gd name="T27" fmla="*/ 48 h 53"/>
                  <a:gd name="T28" fmla="*/ 18 w 36"/>
                  <a:gd name="T29" fmla="*/ 53 h 53"/>
                  <a:gd name="T30" fmla="*/ 36 w 36"/>
                  <a:gd name="T31" fmla="*/ 53 h 53"/>
                  <a:gd name="T32" fmla="*/ 36 w 36"/>
                  <a:gd name="T33" fmla="*/ 0 h 53"/>
                  <a:gd name="T34" fmla="*/ 18 w 36"/>
                  <a:gd name="T35" fmla="*/ 0 h 53"/>
                  <a:gd name="T36" fmla="*/ 0 w 36"/>
                  <a:gd name="T37" fmla="*/ 0 h 53"/>
                  <a:gd name="T38" fmla="*/ 0 w 36"/>
                  <a:gd name="T39" fmla="*/ 53 h 53"/>
                  <a:gd name="T40" fmla="*/ 18 w 36"/>
                  <a:gd name="T41" fmla="*/ 53 h 53"/>
                  <a:gd name="T42" fmla="*/ 18 w 36"/>
                  <a:gd name="T43" fmla="*/ 48 h 53"/>
                  <a:gd name="T44" fmla="*/ 13 w 36"/>
                  <a:gd name="T45" fmla="*/ 43 h 53"/>
                  <a:gd name="T46" fmla="*/ 18 w 36"/>
                  <a:gd name="T47" fmla="*/ 38 h 53"/>
                  <a:gd name="T48" fmla="*/ 18 w 36"/>
                  <a:gd name="T49" fmla="*/ 32 h 53"/>
                  <a:gd name="T50" fmla="*/ 4 w 36"/>
                  <a:gd name="T51" fmla="*/ 18 h 53"/>
                  <a:gd name="T52" fmla="*/ 18 w 36"/>
                  <a:gd name="T53" fmla="*/ 4 h 53"/>
                  <a:gd name="T54" fmla="*/ 18 w 36"/>
                  <a:gd name="T5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 h="53">
                    <a:moveTo>
                      <a:pt x="36" y="0"/>
                    </a:moveTo>
                    <a:cubicBezTo>
                      <a:pt x="18" y="0"/>
                      <a:pt x="18" y="0"/>
                      <a:pt x="18" y="0"/>
                    </a:cubicBezTo>
                    <a:cubicBezTo>
                      <a:pt x="18" y="4"/>
                      <a:pt x="18" y="4"/>
                      <a:pt x="18" y="4"/>
                    </a:cubicBezTo>
                    <a:cubicBezTo>
                      <a:pt x="18" y="4"/>
                      <a:pt x="18" y="4"/>
                      <a:pt x="18" y="4"/>
                    </a:cubicBezTo>
                    <a:cubicBezTo>
                      <a:pt x="25" y="4"/>
                      <a:pt x="32" y="11"/>
                      <a:pt x="32" y="18"/>
                    </a:cubicBezTo>
                    <a:cubicBezTo>
                      <a:pt x="32" y="26"/>
                      <a:pt x="25" y="32"/>
                      <a:pt x="18" y="32"/>
                    </a:cubicBezTo>
                    <a:cubicBezTo>
                      <a:pt x="18" y="32"/>
                      <a:pt x="18" y="32"/>
                      <a:pt x="18" y="32"/>
                    </a:cubicBezTo>
                    <a:cubicBezTo>
                      <a:pt x="18" y="32"/>
                      <a:pt x="18" y="32"/>
                      <a:pt x="18" y="32"/>
                    </a:cubicBezTo>
                    <a:cubicBezTo>
                      <a:pt x="18" y="38"/>
                      <a:pt x="18" y="38"/>
                      <a:pt x="18" y="38"/>
                    </a:cubicBezTo>
                    <a:cubicBezTo>
                      <a:pt x="18" y="38"/>
                      <a:pt x="18" y="38"/>
                      <a:pt x="18" y="38"/>
                    </a:cubicBezTo>
                    <a:cubicBezTo>
                      <a:pt x="20" y="38"/>
                      <a:pt x="22" y="40"/>
                      <a:pt x="22" y="43"/>
                    </a:cubicBezTo>
                    <a:cubicBezTo>
                      <a:pt x="22" y="46"/>
                      <a:pt x="20" y="48"/>
                      <a:pt x="18" y="48"/>
                    </a:cubicBezTo>
                    <a:cubicBezTo>
                      <a:pt x="18" y="48"/>
                      <a:pt x="18" y="48"/>
                      <a:pt x="18" y="48"/>
                    </a:cubicBezTo>
                    <a:cubicBezTo>
                      <a:pt x="18" y="48"/>
                      <a:pt x="18" y="48"/>
                      <a:pt x="18" y="48"/>
                    </a:cubicBezTo>
                    <a:cubicBezTo>
                      <a:pt x="18" y="53"/>
                      <a:pt x="18" y="53"/>
                      <a:pt x="18" y="53"/>
                    </a:cubicBezTo>
                    <a:cubicBezTo>
                      <a:pt x="36" y="53"/>
                      <a:pt x="36" y="53"/>
                      <a:pt x="36" y="53"/>
                    </a:cubicBezTo>
                    <a:lnTo>
                      <a:pt x="36" y="0"/>
                    </a:lnTo>
                    <a:close/>
                    <a:moveTo>
                      <a:pt x="18" y="0"/>
                    </a:moveTo>
                    <a:cubicBezTo>
                      <a:pt x="0" y="0"/>
                      <a:pt x="0" y="0"/>
                      <a:pt x="0" y="0"/>
                    </a:cubicBezTo>
                    <a:cubicBezTo>
                      <a:pt x="0" y="53"/>
                      <a:pt x="0" y="53"/>
                      <a:pt x="0" y="53"/>
                    </a:cubicBezTo>
                    <a:cubicBezTo>
                      <a:pt x="18" y="53"/>
                      <a:pt x="18" y="53"/>
                      <a:pt x="18" y="53"/>
                    </a:cubicBezTo>
                    <a:cubicBezTo>
                      <a:pt x="18" y="48"/>
                      <a:pt x="18" y="48"/>
                      <a:pt x="18" y="48"/>
                    </a:cubicBezTo>
                    <a:cubicBezTo>
                      <a:pt x="15" y="48"/>
                      <a:pt x="13" y="46"/>
                      <a:pt x="13" y="43"/>
                    </a:cubicBezTo>
                    <a:cubicBezTo>
                      <a:pt x="13" y="40"/>
                      <a:pt x="15" y="38"/>
                      <a:pt x="18" y="38"/>
                    </a:cubicBezTo>
                    <a:cubicBezTo>
                      <a:pt x="18" y="32"/>
                      <a:pt x="18" y="32"/>
                      <a:pt x="18" y="32"/>
                    </a:cubicBezTo>
                    <a:cubicBezTo>
                      <a:pt x="10" y="32"/>
                      <a:pt x="4" y="26"/>
                      <a:pt x="4" y="18"/>
                    </a:cubicBezTo>
                    <a:cubicBezTo>
                      <a:pt x="4" y="11"/>
                      <a:pt x="10" y="4"/>
                      <a:pt x="18" y="4"/>
                    </a:cubicBezTo>
                    <a:lnTo>
                      <a:pt x="18" y="0"/>
                    </a:lnTo>
                    <a:close/>
                  </a:path>
                </a:pathLst>
              </a:custGeom>
              <a:grpFill/>
              <a:ln>
                <a:noFill/>
              </a:ln>
            </p:spPr>
            <p:txBody>
              <a:bodyPr anchor="ctr"/>
              <a:lstStyle/>
              <a:p>
                <a:pPr algn="ctr"/>
                <a:endParaRPr>
                  <a:cs typeface="+mn-ea"/>
                  <a:sym typeface="+mn-lt"/>
                </a:endParaRPr>
              </a:p>
            </p:txBody>
          </p:sp>
          <p:sp>
            <p:nvSpPr>
              <p:cNvPr id="55" name="Freeform: Shape 82"/>
              <p:cNvSpPr>
                <a:spLocks/>
              </p:cNvSpPr>
              <p:nvPr/>
            </p:nvSpPr>
            <p:spPr bwMode="auto">
              <a:xfrm>
                <a:off x="5651271" y="3219682"/>
                <a:ext cx="123767" cy="194841"/>
              </a:xfrm>
              <a:custGeom>
                <a:avLst/>
                <a:gdLst>
                  <a:gd name="T0" fmla="*/ 0 w 28"/>
                  <a:gd name="T1" fmla="*/ 44 h 44"/>
                  <a:gd name="T2" fmla="*/ 28 w 28"/>
                  <a:gd name="T3" fmla="*/ 44 h 44"/>
                  <a:gd name="T4" fmla="*/ 28 w 28"/>
                  <a:gd name="T5" fmla="*/ 0 h 44"/>
                  <a:gd name="T6" fmla="*/ 24 w 28"/>
                  <a:gd name="T7" fmla="*/ 8 h 44"/>
                  <a:gd name="T8" fmla="*/ 24 w 28"/>
                  <a:gd name="T9" fmla="*/ 9 h 44"/>
                  <a:gd name="T10" fmla="*/ 15 w 28"/>
                  <a:gd name="T11" fmla="*/ 22 h 44"/>
                  <a:gd name="T12" fmla="*/ 10 w 28"/>
                  <a:gd name="T13" fmla="*/ 29 h 44"/>
                  <a:gd name="T14" fmla="*/ 15 w 28"/>
                  <a:gd name="T15" fmla="*/ 34 h 44"/>
                  <a:gd name="T16" fmla="*/ 10 w 28"/>
                  <a:gd name="T17" fmla="*/ 39 h 44"/>
                  <a:gd name="T18" fmla="*/ 10 w 28"/>
                  <a:gd name="T19" fmla="*/ 39 h 44"/>
                  <a:gd name="T20" fmla="*/ 6 w 28"/>
                  <a:gd name="T21" fmla="*/ 36 h 44"/>
                  <a:gd name="T22" fmla="*/ 0 w 28"/>
                  <a:gd name="T2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4">
                    <a:moveTo>
                      <a:pt x="0" y="44"/>
                    </a:moveTo>
                    <a:cubicBezTo>
                      <a:pt x="28" y="44"/>
                      <a:pt x="28" y="44"/>
                      <a:pt x="28" y="44"/>
                    </a:cubicBezTo>
                    <a:cubicBezTo>
                      <a:pt x="28" y="0"/>
                      <a:pt x="28" y="0"/>
                      <a:pt x="28" y="0"/>
                    </a:cubicBezTo>
                    <a:cubicBezTo>
                      <a:pt x="26" y="3"/>
                      <a:pt x="25" y="5"/>
                      <a:pt x="24" y="8"/>
                    </a:cubicBezTo>
                    <a:cubicBezTo>
                      <a:pt x="24" y="8"/>
                      <a:pt x="24" y="9"/>
                      <a:pt x="24" y="9"/>
                    </a:cubicBezTo>
                    <a:cubicBezTo>
                      <a:pt x="24" y="15"/>
                      <a:pt x="20" y="20"/>
                      <a:pt x="15" y="22"/>
                    </a:cubicBezTo>
                    <a:cubicBezTo>
                      <a:pt x="13" y="25"/>
                      <a:pt x="12" y="27"/>
                      <a:pt x="10" y="29"/>
                    </a:cubicBezTo>
                    <a:cubicBezTo>
                      <a:pt x="13" y="30"/>
                      <a:pt x="15" y="32"/>
                      <a:pt x="15" y="34"/>
                    </a:cubicBezTo>
                    <a:cubicBezTo>
                      <a:pt x="15" y="37"/>
                      <a:pt x="12" y="39"/>
                      <a:pt x="10" y="39"/>
                    </a:cubicBezTo>
                    <a:cubicBezTo>
                      <a:pt x="10" y="39"/>
                      <a:pt x="10" y="39"/>
                      <a:pt x="10" y="39"/>
                    </a:cubicBezTo>
                    <a:cubicBezTo>
                      <a:pt x="8" y="39"/>
                      <a:pt x="6" y="38"/>
                      <a:pt x="6" y="36"/>
                    </a:cubicBezTo>
                    <a:cubicBezTo>
                      <a:pt x="4" y="39"/>
                      <a:pt x="2" y="41"/>
                      <a:pt x="0" y="44"/>
                    </a:cubicBezTo>
                    <a:close/>
                  </a:path>
                </a:pathLst>
              </a:custGeom>
              <a:grpFill/>
              <a:ln>
                <a:noFill/>
              </a:ln>
            </p:spPr>
            <p:txBody>
              <a:bodyPr anchor="ctr"/>
              <a:lstStyle/>
              <a:p>
                <a:pPr algn="ctr"/>
                <a:endParaRPr>
                  <a:cs typeface="+mn-ea"/>
                  <a:sym typeface="+mn-lt"/>
                </a:endParaRPr>
              </a:p>
            </p:txBody>
          </p:sp>
          <p:sp>
            <p:nvSpPr>
              <p:cNvPr id="56" name="Freeform: Shape 83"/>
              <p:cNvSpPr>
                <a:spLocks/>
              </p:cNvSpPr>
              <p:nvPr/>
            </p:nvSpPr>
            <p:spPr bwMode="auto">
              <a:xfrm>
                <a:off x="5678230" y="1788400"/>
                <a:ext cx="118865" cy="62496"/>
              </a:xfrm>
              <a:custGeom>
                <a:avLst/>
                <a:gdLst>
                  <a:gd name="T0" fmla="*/ 22 w 27"/>
                  <a:gd name="T1" fmla="*/ 9 h 14"/>
                  <a:gd name="T2" fmla="*/ 0 w 27"/>
                  <a:gd name="T3" fmla="*/ 9 h 14"/>
                  <a:gd name="T4" fmla="*/ 4 w 27"/>
                  <a:gd name="T5" fmla="*/ 14 h 14"/>
                  <a:gd name="T6" fmla="*/ 27 w 27"/>
                  <a:gd name="T7" fmla="*/ 14 h 14"/>
                  <a:gd name="T8" fmla="*/ 27 w 27"/>
                  <a:gd name="T9" fmla="*/ 0 h 14"/>
                  <a:gd name="T10" fmla="*/ 22 w 27"/>
                  <a:gd name="T11" fmla="*/ 0 h 14"/>
                  <a:gd name="T12" fmla="*/ 22 w 27"/>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27" h="14">
                    <a:moveTo>
                      <a:pt x="22" y="9"/>
                    </a:moveTo>
                    <a:cubicBezTo>
                      <a:pt x="0" y="9"/>
                      <a:pt x="0" y="9"/>
                      <a:pt x="0" y="9"/>
                    </a:cubicBezTo>
                    <a:cubicBezTo>
                      <a:pt x="1" y="10"/>
                      <a:pt x="3" y="12"/>
                      <a:pt x="4" y="14"/>
                    </a:cubicBezTo>
                    <a:cubicBezTo>
                      <a:pt x="27" y="14"/>
                      <a:pt x="27" y="14"/>
                      <a:pt x="27" y="14"/>
                    </a:cubicBezTo>
                    <a:cubicBezTo>
                      <a:pt x="27" y="0"/>
                      <a:pt x="27" y="0"/>
                      <a:pt x="27" y="0"/>
                    </a:cubicBezTo>
                    <a:cubicBezTo>
                      <a:pt x="22" y="0"/>
                      <a:pt x="22" y="0"/>
                      <a:pt x="22" y="0"/>
                    </a:cubicBezTo>
                    <a:lnTo>
                      <a:pt x="22" y="9"/>
                    </a:lnTo>
                    <a:close/>
                  </a:path>
                </a:pathLst>
              </a:custGeom>
              <a:grpFill/>
              <a:ln>
                <a:noFill/>
              </a:ln>
            </p:spPr>
            <p:txBody>
              <a:bodyPr anchor="ctr"/>
              <a:lstStyle/>
              <a:p>
                <a:pPr algn="ctr"/>
                <a:endParaRPr>
                  <a:cs typeface="+mn-ea"/>
                  <a:sym typeface="+mn-lt"/>
                </a:endParaRPr>
              </a:p>
            </p:txBody>
          </p:sp>
          <p:sp>
            <p:nvSpPr>
              <p:cNvPr id="57" name="Freeform: Shape 84"/>
              <p:cNvSpPr>
                <a:spLocks/>
              </p:cNvSpPr>
              <p:nvPr/>
            </p:nvSpPr>
            <p:spPr bwMode="auto">
              <a:xfrm>
                <a:off x="5585098" y="1603362"/>
                <a:ext cx="181361" cy="207095"/>
              </a:xfrm>
              <a:custGeom>
                <a:avLst/>
                <a:gdLst>
                  <a:gd name="T0" fmla="*/ 5 w 41"/>
                  <a:gd name="T1" fmla="*/ 27 h 47"/>
                  <a:gd name="T2" fmla="*/ 5 w 41"/>
                  <a:gd name="T3" fmla="*/ 30 h 47"/>
                  <a:gd name="T4" fmla="*/ 18 w 41"/>
                  <a:gd name="T5" fmla="*/ 47 h 47"/>
                  <a:gd name="T6" fmla="*/ 33 w 41"/>
                  <a:gd name="T7" fmla="*/ 47 h 47"/>
                  <a:gd name="T8" fmla="*/ 33 w 41"/>
                  <a:gd name="T9" fmla="*/ 27 h 47"/>
                  <a:gd name="T10" fmla="*/ 41 w 41"/>
                  <a:gd name="T11" fmla="*/ 27 h 47"/>
                  <a:gd name="T12" fmla="*/ 19 w 41"/>
                  <a:gd name="T13" fmla="*/ 0 h 47"/>
                  <a:gd name="T14" fmla="*/ 0 w 41"/>
                  <a:gd name="T15" fmla="*/ 24 h 47"/>
                  <a:gd name="T16" fmla="*/ 3 w 41"/>
                  <a:gd name="T17" fmla="*/ 27 h 47"/>
                  <a:gd name="T18" fmla="*/ 5 w 41"/>
                  <a:gd name="T19"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7">
                    <a:moveTo>
                      <a:pt x="5" y="27"/>
                    </a:moveTo>
                    <a:cubicBezTo>
                      <a:pt x="5" y="30"/>
                      <a:pt x="5" y="30"/>
                      <a:pt x="5" y="30"/>
                    </a:cubicBezTo>
                    <a:cubicBezTo>
                      <a:pt x="10" y="35"/>
                      <a:pt x="14" y="41"/>
                      <a:pt x="18" y="47"/>
                    </a:cubicBezTo>
                    <a:cubicBezTo>
                      <a:pt x="33" y="47"/>
                      <a:pt x="33" y="47"/>
                      <a:pt x="33" y="47"/>
                    </a:cubicBezTo>
                    <a:cubicBezTo>
                      <a:pt x="33" y="27"/>
                      <a:pt x="33" y="27"/>
                      <a:pt x="33" y="27"/>
                    </a:cubicBezTo>
                    <a:cubicBezTo>
                      <a:pt x="41" y="27"/>
                      <a:pt x="41" y="27"/>
                      <a:pt x="41" y="27"/>
                    </a:cubicBezTo>
                    <a:cubicBezTo>
                      <a:pt x="19" y="0"/>
                      <a:pt x="19" y="0"/>
                      <a:pt x="19" y="0"/>
                    </a:cubicBezTo>
                    <a:cubicBezTo>
                      <a:pt x="0" y="24"/>
                      <a:pt x="0" y="24"/>
                      <a:pt x="0" y="24"/>
                    </a:cubicBezTo>
                    <a:cubicBezTo>
                      <a:pt x="1" y="25"/>
                      <a:pt x="2" y="26"/>
                      <a:pt x="3" y="27"/>
                    </a:cubicBezTo>
                    <a:lnTo>
                      <a:pt x="5" y="27"/>
                    </a:lnTo>
                    <a:close/>
                  </a:path>
                </a:pathLst>
              </a:custGeom>
              <a:grpFill/>
              <a:ln>
                <a:noFill/>
              </a:ln>
            </p:spPr>
            <p:txBody>
              <a:bodyPr anchor="ctr"/>
              <a:lstStyle/>
              <a:p>
                <a:pPr algn="ctr"/>
                <a:endParaRPr>
                  <a:cs typeface="+mn-ea"/>
                  <a:sym typeface="+mn-lt"/>
                </a:endParaRPr>
              </a:p>
            </p:txBody>
          </p:sp>
          <p:sp>
            <p:nvSpPr>
              <p:cNvPr id="58" name="Freeform: Shape 85"/>
              <p:cNvSpPr>
                <a:spLocks/>
              </p:cNvSpPr>
              <p:nvPr/>
            </p:nvSpPr>
            <p:spPr bwMode="auto">
              <a:xfrm>
                <a:off x="5907382" y="2084949"/>
                <a:ext cx="225476" cy="357821"/>
              </a:xfrm>
              <a:custGeom>
                <a:avLst/>
                <a:gdLst>
                  <a:gd name="T0" fmla="*/ 51 w 51"/>
                  <a:gd name="T1" fmla="*/ 81 h 81"/>
                  <a:gd name="T2" fmla="*/ 45 w 51"/>
                  <a:gd name="T3" fmla="*/ 1 h 81"/>
                  <a:gd name="T4" fmla="*/ 40 w 51"/>
                  <a:gd name="T5" fmla="*/ 0 h 81"/>
                  <a:gd name="T6" fmla="*/ 45 w 51"/>
                  <a:gd name="T7" fmla="*/ 7 h 81"/>
                  <a:gd name="T8" fmla="*/ 45 w 51"/>
                  <a:gd name="T9" fmla="*/ 53 h 81"/>
                  <a:gd name="T10" fmla="*/ 40 w 51"/>
                  <a:gd name="T11" fmla="*/ 58 h 81"/>
                  <a:gd name="T12" fmla="*/ 45 w 51"/>
                  <a:gd name="T13" fmla="*/ 65 h 81"/>
                  <a:gd name="T14" fmla="*/ 40 w 51"/>
                  <a:gd name="T15" fmla="*/ 65 h 81"/>
                  <a:gd name="T16" fmla="*/ 45 w 51"/>
                  <a:gd name="T17" fmla="*/ 69 h 81"/>
                  <a:gd name="T18" fmla="*/ 45 w 51"/>
                  <a:gd name="T19" fmla="*/ 76 h 81"/>
                  <a:gd name="T20" fmla="*/ 40 w 51"/>
                  <a:gd name="T21" fmla="*/ 81 h 81"/>
                  <a:gd name="T22" fmla="*/ 35 w 51"/>
                  <a:gd name="T23" fmla="*/ 1 h 81"/>
                  <a:gd name="T24" fmla="*/ 25 w 51"/>
                  <a:gd name="T25" fmla="*/ 7 h 81"/>
                  <a:gd name="T26" fmla="*/ 40 w 51"/>
                  <a:gd name="T27" fmla="*/ 0 h 81"/>
                  <a:gd name="T28" fmla="*/ 25 w 51"/>
                  <a:gd name="T29" fmla="*/ 81 h 81"/>
                  <a:gd name="T30" fmla="*/ 40 w 51"/>
                  <a:gd name="T31" fmla="*/ 76 h 81"/>
                  <a:gd name="T32" fmla="*/ 35 w 51"/>
                  <a:gd name="T33" fmla="*/ 69 h 81"/>
                  <a:gd name="T34" fmla="*/ 40 w 51"/>
                  <a:gd name="T35" fmla="*/ 65 h 81"/>
                  <a:gd name="T36" fmla="*/ 35 w 51"/>
                  <a:gd name="T37" fmla="*/ 58 h 81"/>
                  <a:gd name="T38" fmla="*/ 40 w 51"/>
                  <a:gd name="T39" fmla="*/ 53 h 81"/>
                  <a:gd name="T40" fmla="*/ 25 w 51"/>
                  <a:gd name="T41" fmla="*/ 58 h 81"/>
                  <a:gd name="T42" fmla="*/ 30 w 51"/>
                  <a:gd name="T43" fmla="*/ 65 h 81"/>
                  <a:gd name="T44" fmla="*/ 25 w 51"/>
                  <a:gd name="T45" fmla="*/ 65 h 81"/>
                  <a:gd name="T46" fmla="*/ 30 w 51"/>
                  <a:gd name="T47" fmla="*/ 69 h 81"/>
                  <a:gd name="T48" fmla="*/ 30 w 51"/>
                  <a:gd name="T49" fmla="*/ 76 h 81"/>
                  <a:gd name="T50" fmla="*/ 25 w 51"/>
                  <a:gd name="T51" fmla="*/ 81 h 81"/>
                  <a:gd name="T52" fmla="*/ 10 w 51"/>
                  <a:gd name="T53" fmla="*/ 1 h 81"/>
                  <a:gd name="T54" fmla="*/ 25 w 51"/>
                  <a:gd name="T55" fmla="*/ 7 h 81"/>
                  <a:gd name="T56" fmla="*/ 10 w 51"/>
                  <a:gd name="T57" fmla="*/ 81 h 81"/>
                  <a:gd name="T58" fmla="*/ 25 w 51"/>
                  <a:gd name="T59" fmla="*/ 76 h 81"/>
                  <a:gd name="T60" fmla="*/ 20 w 51"/>
                  <a:gd name="T61" fmla="*/ 69 h 81"/>
                  <a:gd name="T62" fmla="*/ 25 w 51"/>
                  <a:gd name="T63" fmla="*/ 65 h 81"/>
                  <a:gd name="T64" fmla="*/ 20 w 51"/>
                  <a:gd name="T65" fmla="*/ 58 h 81"/>
                  <a:gd name="T66" fmla="*/ 25 w 51"/>
                  <a:gd name="T67" fmla="*/ 53 h 81"/>
                  <a:gd name="T68" fmla="*/ 10 w 51"/>
                  <a:gd name="T69" fmla="*/ 58 h 81"/>
                  <a:gd name="T70" fmla="*/ 15 w 51"/>
                  <a:gd name="T71" fmla="*/ 65 h 81"/>
                  <a:gd name="T72" fmla="*/ 10 w 51"/>
                  <a:gd name="T73" fmla="*/ 65 h 81"/>
                  <a:gd name="T74" fmla="*/ 15 w 51"/>
                  <a:gd name="T75" fmla="*/ 69 h 81"/>
                  <a:gd name="T76" fmla="*/ 15 w 51"/>
                  <a:gd name="T77" fmla="*/ 76 h 81"/>
                  <a:gd name="T78" fmla="*/ 10 w 51"/>
                  <a:gd name="T79" fmla="*/ 81 h 81"/>
                  <a:gd name="T80" fmla="*/ 0 w 51"/>
                  <a:gd name="T81" fmla="*/ 1 h 81"/>
                  <a:gd name="T82" fmla="*/ 1 w 51"/>
                  <a:gd name="T83" fmla="*/ 81 h 81"/>
                  <a:gd name="T84" fmla="*/ 10 w 51"/>
                  <a:gd name="T85" fmla="*/ 76 h 81"/>
                  <a:gd name="T86" fmla="*/ 5 w 51"/>
                  <a:gd name="T87" fmla="*/ 69 h 81"/>
                  <a:gd name="T88" fmla="*/ 10 w 51"/>
                  <a:gd name="T89" fmla="*/ 65 h 81"/>
                  <a:gd name="T90" fmla="*/ 5 w 51"/>
                  <a:gd name="T91" fmla="*/ 58 h 81"/>
                  <a:gd name="T92" fmla="*/ 10 w 51"/>
                  <a:gd name="T93" fmla="*/ 53 h 81"/>
                  <a:gd name="T94" fmla="*/ 5 w 51"/>
                  <a:gd name="T95" fmla="*/ 7 h 81"/>
                  <a:gd name="T96" fmla="*/ 10 w 51"/>
                  <a:gd name="T9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 h="81">
                    <a:moveTo>
                      <a:pt x="40" y="81"/>
                    </a:moveTo>
                    <a:cubicBezTo>
                      <a:pt x="51" y="81"/>
                      <a:pt x="51" y="81"/>
                      <a:pt x="51" y="81"/>
                    </a:cubicBezTo>
                    <a:cubicBezTo>
                      <a:pt x="51" y="1"/>
                      <a:pt x="51" y="1"/>
                      <a:pt x="51" y="1"/>
                    </a:cubicBezTo>
                    <a:cubicBezTo>
                      <a:pt x="45" y="1"/>
                      <a:pt x="45" y="1"/>
                      <a:pt x="45" y="1"/>
                    </a:cubicBezTo>
                    <a:cubicBezTo>
                      <a:pt x="45" y="0"/>
                      <a:pt x="45" y="0"/>
                      <a:pt x="45" y="0"/>
                    </a:cubicBezTo>
                    <a:cubicBezTo>
                      <a:pt x="40" y="0"/>
                      <a:pt x="40" y="0"/>
                      <a:pt x="40" y="0"/>
                    </a:cubicBezTo>
                    <a:cubicBezTo>
                      <a:pt x="40" y="7"/>
                      <a:pt x="40" y="7"/>
                      <a:pt x="40" y="7"/>
                    </a:cubicBezTo>
                    <a:cubicBezTo>
                      <a:pt x="45" y="7"/>
                      <a:pt x="45" y="7"/>
                      <a:pt x="45" y="7"/>
                    </a:cubicBezTo>
                    <a:cubicBezTo>
                      <a:pt x="45" y="53"/>
                      <a:pt x="45" y="53"/>
                      <a:pt x="45" y="53"/>
                    </a:cubicBezTo>
                    <a:cubicBezTo>
                      <a:pt x="45" y="53"/>
                      <a:pt x="45" y="53"/>
                      <a:pt x="45" y="53"/>
                    </a:cubicBezTo>
                    <a:cubicBezTo>
                      <a:pt x="40" y="53"/>
                      <a:pt x="40" y="53"/>
                      <a:pt x="40" y="53"/>
                    </a:cubicBezTo>
                    <a:cubicBezTo>
                      <a:pt x="40" y="58"/>
                      <a:pt x="40" y="58"/>
                      <a:pt x="40" y="58"/>
                    </a:cubicBezTo>
                    <a:cubicBezTo>
                      <a:pt x="45" y="58"/>
                      <a:pt x="45" y="58"/>
                      <a:pt x="45" y="58"/>
                    </a:cubicBezTo>
                    <a:cubicBezTo>
                      <a:pt x="45" y="65"/>
                      <a:pt x="45" y="65"/>
                      <a:pt x="45" y="65"/>
                    </a:cubicBezTo>
                    <a:cubicBezTo>
                      <a:pt x="45" y="65"/>
                      <a:pt x="45" y="65"/>
                      <a:pt x="45" y="65"/>
                    </a:cubicBezTo>
                    <a:cubicBezTo>
                      <a:pt x="40" y="65"/>
                      <a:pt x="40" y="65"/>
                      <a:pt x="40" y="65"/>
                    </a:cubicBezTo>
                    <a:cubicBezTo>
                      <a:pt x="40" y="69"/>
                      <a:pt x="40" y="69"/>
                      <a:pt x="40" y="69"/>
                    </a:cubicBezTo>
                    <a:cubicBezTo>
                      <a:pt x="45" y="69"/>
                      <a:pt x="45" y="69"/>
                      <a:pt x="45" y="69"/>
                    </a:cubicBezTo>
                    <a:cubicBezTo>
                      <a:pt x="45" y="76"/>
                      <a:pt x="45" y="76"/>
                      <a:pt x="45" y="76"/>
                    </a:cubicBezTo>
                    <a:cubicBezTo>
                      <a:pt x="45" y="76"/>
                      <a:pt x="45" y="76"/>
                      <a:pt x="45" y="76"/>
                    </a:cubicBezTo>
                    <a:cubicBezTo>
                      <a:pt x="40" y="76"/>
                      <a:pt x="40" y="76"/>
                      <a:pt x="40" y="76"/>
                    </a:cubicBezTo>
                    <a:lnTo>
                      <a:pt x="40" y="81"/>
                    </a:lnTo>
                    <a:close/>
                    <a:moveTo>
                      <a:pt x="35" y="0"/>
                    </a:moveTo>
                    <a:cubicBezTo>
                      <a:pt x="35" y="1"/>
                      <a:pt x="35" y="1"/>
                      <a:pt x="35" y="1"/>
                    </a:cubicBezTo>
                    <a:cubicBezTo>
                      <a:pt x="25" y="1"/>
                      <a:pt x="25" y="1"/>
                      <a:pt x="25" y="1"/>
                    </a:cubicBezTo>
                    <a:cubicBezTo>
                      <a:pt x="25" y="7"/>
                      <a:pt x="25" y="7"/>
                      <a:pt x="25" y="7"/>
                    </a:cubicBezTo>
                    <a:cubicBezTo>
                      <a:pt x="40" y="7"/>
                      <a:pt x="40" y="7"/>
                      <a:pt x="40" y="7"/>
                    </a:cubicBezTo>
                    <a:cubicBezTo>
                      <a:pt x="40" y="0"/>
                      <a:pt x="40" y="0"/>
                      <a:pt x="40" y="0"/>
                    </a:cubicBezTo>
                    <a:cubicBezTo>
                      <a:pt x="35" y="0"/>
                      <a:pt x="35" y="0"/>
                      <a:pt x="35" y="0"/>
                    </a:cubicBezTo>
                    <a:close/>
                    <a:moveTo>
                      <a:pt x="25" y="81"/>
                    </a:moveTo>
                    <a:cubicBezTo>
                      <a:pt x="40" y="81"/>
                      <a:pt x="40" y="81"/>
                      <a:pt x="40" y="81"/>
                    </a:cubicBezTo>
                    <a:cubicBezTo>
                      <a:pt x="40" y="76"/>
                      <a:pt x="40" y="76"/>
                      <a:pt x="40" y="76"/>
                    </a:cubicBezTo>
                    <a:cubicBezTo>
                      <a:pt x="35" y="76"/>
                      <a:pt x="35" y="76"/>
                      <a:pt x="35" y="76"/>
                    </a:cubicBezTo>
                    <a:cubicBezTo>
                      <a:pt x="35" y="69"/>
                      <a:pt x="35" y="69"/>
                      <a:pt x="35" y="69"/>
                    </a:cubicBezTo>
                    <a:cubicBezTo>
                      <a:pt x="40" y="69"/>
                      <a:pt x="40" y="69"/>
                      <a:pt x="40" y="69"/>
                    </a:cubicBezTo>
                    <a:cubicBezTo>
                      <a:pt x="40" y="65"/>
                      <a:pt x="40" y="65"/>
                      <a:pt x="40" y="65"/>
                    </a:cubicBezTo>
                    <a:cubicBezTo>
                      <a:pt x="35" y="65"/>
                      <a:pt x="35" y="65"/>
                      <a:pt x="35" y="65"/>
                    </a:cubicBezTo>
                    <a:cubicBezTo>
                      <a:pt x="35" y="58"/>
                      <a:pt x="35" y="58"/>
                      <a:pt x="35" y="58"/>
                    </a:cubicBezTo>
                    <a:cubicBezTo>
                      <a:pt x="40" y="58"/>
                      <a:pt x="40" y="58"/>
                      <a:pt x="40" y="58"/>
                    </a:cubicBezTo>
                    <a:cubicBezTo>
                      <a:pt x="40" y="53"/>
                      <a:pt x="40" y="53"/>
                      <a:pt x="40" y="53"/>
                    </a:cubicBezTo>
                    <a:cubicBezTo>
                      <a:pt x="25" y="53"/>
                      <a:pt x="25" y="53"/>
                      <a:pt x="25" y="53"/>
                    </a:cubicBezTo>
                    <a:cubicBezTo>
                      <a:pt x="25" y="58"/>
                      <a:pt x="25" y="58"/>
                      <a:pt x="25" y="58"/>
                    </a:cubicBezTo>
                    <a:cubicBezTo>
                      <a:pt x="30" y="58"/>
                      <a:pt x="30" y="58"/>
                      <a:pt x="30" y="58"/>
                    </a:cubicBezTo>
                    <a:cubicBezTo>
                      <a:pt x="30" y="65"/>
                      <a:pt x="30" y="65"/>
                      <a:pt x="30" y="65"/>
                    </a:cubicBezTo>
                    <a:cubicBezTo>
                      <a:pt x="30" y="65"/>
                      <a:pt x="30" y="65"/>
                      <a:pt x="30" y="65"/>
                    </a:cubicBezTo>
                    <a:cubicBezTo>
                      <a:pt x="25" y="65"/>
                      <a:pt x="25" y="65"/>
                      <a:pt x="25" y="65"/>
                    </a:cubicBezTo>
                    <a:cubicBezTo>
                      <a:pt x="25" y="69"/>
                      <a:pt x="25" y="69"/>
                      <a:pt x="25" y="69"/>
                    </a:cubicBezTo>
                    <a:cubicBezTo>
                      <a:pt x="30" y="69"/>
                      <a:pt x="30" y="69"/>
                      <a:pt x="30" y="69"/>
                    </a:cubicBezTo>
                    <a:cubicBezTo>
                      <a:pt x="30" y="76"/>
                      <a:pt x="30" y="76"/>
                      <a:pt x="30" y="76"/>
                    </a:cubicBezTo>
                    <a:cubicBezTo>
                      <a:pt x="30" y="76"/>
                      <a:pt x="30" y="76"/>
                      <a:pt x="30" y="76"/>
                    </a:cubicBezTo>
                    <a:cubicBezTo>
                      <a:pt x="25" y="76"/>
                      <a:pt x="25" y="76"/>
                      <a:pt x="25" y="76"/>
                    </a:cubicBezTo>
                    <a:lnTo>
                      <a:pt x="25" y="81"/>
                    </a:lnTo>
                    <a:close/>
                    <a:moveTo>
                      <a:pt x="25" y="1"/>
                    </a:moveTo>
                    <a:cubicBezTo>
                      <a:pt x="10" y="1"/>
                      <a:pt x="10" y="1"/>
                      <a:pt x="10" y="1"/>
                    </a:cubicBezTo>
                    <a:cubicBezTo>
                      <a:pt x="10" y="7"/>
                      <a:pt x="10" y="7"/>
                      <a:pt x="10" y="7"/>
                    </a:cubicBezTo>
                    <a:cubicBezTo>
                      <a:pt x="25" y="7"/>
                      <a:pt x="25" y="7"/>
                      <a:pt x="25" y="7"/>
                    </a:cubicBezTo>
                    <a:cubicBezTo>
                      <a:pt x="25" y="1"/>
                      <a:pt x="25" y="1"/>
                      <a:pt x="25" y="1"/>
                    </a:cubicBezTo>
                    <a:close/>
                    <a:moveTo>
                      <a:pt x="10" y="81"/>
                    </a:moveTo>
                    <a:cubicBezTo>
                      <a:pt x="25" y="81"/>
                      <a:pt x="25" y="81"/>
                      <a:pt x="25" y="81"/>
                    </a:cubicBezTo>
                    <a:cubicBezTo>
                      <a:pt x="25" y="76"/>
                      <a:pt x="25" y="76"/>
                      <a:pt x="25" y="76"/>
                    </a:cubicBezTo>
                    <a:cubicBezTo>
                      <a:pt x="20" y="76"/>
                      <a:pt x="20" y="76"/>
                      <a:pt x="20" y="76"/>
                    </a:cubicBezTo>
                    <a:cubicBezTo>
                      <a:pt x="20" y="69"/>
                      <a:pt x="20" y="69"/>
                      <a:pt x="20" y="69"/>
                    </a:cubicBezTo>
                    <a:cubicBezTo>
                      <a:pt x="25" y="69"/>
                      <a:pt x="25" y="69"/>
                      <a:pt x="25" y="69"/>
                    </a:cubicBezTo>
                    <a:cubicBezTo>
                      <a:pt x="25" y="65"/>
                      <a:pt x="25" y="65"/>
                      <a:pt x="25" y="65"/>
                    </a:cubicBezTo>
                    <a:cubicBezTo>
                      <a:pt x="20" y="65"/>
                      <a:pt x="20" y="65"/>
                      <a:pt x="20" y="65"/>
                    </a:cubicBezTo>
                    <a:cubicBezTo>
                      <a:pt x="20" y="58"/>
                      <a:pt x="20" y="58"/>
                      <a:pt x="20" y="58"/>
                    </a:cubicBezTo>
                    <a:cubicBezTo>
                      <a:pt x="25" y="58"/>
                      <a:pt x="25" y="58"/>
                      <a:pt x="25" y="58"/>
                    </a:cubicBezTo>
                    <a:cubicBezTo>
                      <a:pt x="25" y="53"/>
                      <a:pt x="25" y="53"/>
                      <a:pt x="25" y="53"/>
                    </a:cubicBezTo>
                    <a:cubicBezTo>
                      <a:pt x="10" y="53"/>
                      <a:pt x="10" y="53"/>
                      <a:pt x="10" y="53"/>
                    </a:cubicBezTo>
                    <a:cubicBezTo>
                      <a:pt x="10" y="58"/>
                      <a:pt x="10" y="58"/>
                      <a:pt x="10" y="58"/>
                    </a:cubicBezTo>
                    <a:cubicBezTo>
                      <a:pt x="15" y="58"/>
                      <a:pt x="15" y="58"/>
                      <a:pt x="15" y="58"/>
                    </a:cubicBezTo>
                    <a:cubicBezTo>
                      <a:pt x="15" y="65"/>
                      <a:pt x="15" y="65"/>
                      <a:pt x="15" y="65"/>
                    </a:cubicBezTo>
                    <a:cubicBezTo>
                      <a:pt x="15" y="65"/>
                      <a:pt x="15" y="65"/>
                      <a:pt x="15" y="65"/>
                    </a:cubicBezTo>
                    <a:cubicBezTo>
                      <a:pt x="10" y="65"/>
                      <a:pt x="10" y="65"/>
                      <a:pt x="10" y="65"/>
                    </a:cubicBezTo>
                    <a:cubicBezTo>
                      <a:pt x="10" y="69"/>
                      <a:pt x="10" y="69"/>
                      <a:pt x="10" y="69"/>
                    </a:cubicBezTo>
                    <a:cubicBezTo>
                      <a:pt x="15" y="69"/>
                      <a:pt x="15" y="69"/>
                      <a:pt x="15" y="69"/>
                    </a:cubicBezTo>
                    <a:cubicBezTo>
                      <a:pt x="15" y="76"/>
                      <a:pt x="15" y="76"/>
                      <a:pt x="15" y="76"/>
                    </a:cubicBezTo>
                    <a:cubicBezTo>
                      <a:pt x="15" y="76"/>
                      <a:pt x="15" y="76"/>
                      <a:pt x="15" y="76"/>
                    </a:cubicBezTo>
                    <a:cubicBezTo>
                      <a:pt x="10" y="76"/>
                      <a:pt x="10" y="76"/>
                      <a:pt x="10" y="76"/>
                    </a:cubicBezTo>
                    <a:lnTo>
                      <a:pt x="10" y="81"/>
                    </a:lnTo>
                    <a:close/>
                    <a:moveTo>
                      <a:pt x="10" y="1"/>
                    </a:moveTo>
                    <a:cubicBezTo>
                      <a:pt x="0" y="1"/>
                      <a:pt x="0" y="1"/>
                      <a:pt x="0" y="1"/>
                    </a:cubicBezTo>
                    <a:cubicBezTo>
                      <a:pt x="0" y="70"/>
                      <a:pt x="0" y="70"/>
                      <a:pt x="0" y="70"/>
                    </a:cubicBezTo>
                    <a:cubicBezTo>
                      <a:pt x="0" y="74"/>
                      <a:pt x="1" y="78"/>
                      <a:pt x="1" y="81"/>
                    </a:cubicBezTo>
                    <a:cubicBezTo>
                      <a:pt x="10" y="81"/>
                      <a:pt x="10" y="81"/>
                      <a:pt x="10" y="81"/>
                    </a:cubicBezTo>
                    <a:cubicBezTo>
                      <a:pt x="10" y="76"/>
                      <a:pt x="10" y="76"/>
                      <a:pt x="10" y="76"/>
                    </a:cubicBezTo>
                    <a:cubicBezTo>
                      <a:pt x="5" y="76"/>
                      <a:pt x="5" y="76"/>
                      <a:pt x="5" y="76"/>
                    </a:cubicBezTo>
                    <a:cubicBezTo>
                      <a:pt x="5" y="69"/>
                      <a:pt x="5" y="69"/>
                      <a:pt x="5" y="69"/>
                    </a:cubicBezTo>
                    <a:cubicBezTo>
                      <a:pt x="10" y="69"/>
                      <a:pt x="10" y="69"/>
                      <a:pt x="10" y="69"/>
                    </a:cubicBezTo>
                    <a:cubicBezTo>
                      <a:pt x="10" y="65"/>
                      <a:pt x="10" y="65"/>
                      <a:pt x="10" y="65"/>
                    </a:cubicBezTo>
                    <a:cubicBezTo>
                      <a:pt x="5" y="65"/>
                      <a:pt x="5" y="65"/>
                      <a:pt x="5" y="65"/>
                    </a:cubicBezTo>
                    <a:cubicBezTo>
                      <a:pt x="5" y="58"/>
                      <a:pt x="5" y="58"/>
                      <a:pt x="5" y="58"/>
                    </a:cubicBezTo>
                    <a:cubicBezTo>
                      <a:pt x="10" y="58"/>
                      <a:pt x="10" y="58"/>
                      <a:pt x="10" y="58"/>
                    </a:cubicBezTo>
                    <a:cubicBezTo>
                      <a:pt x="10" y="53"/>
                      <a:pt x="10" y="53"/>
                      <a:pt x="10" y="53"/>
                    </a:cubicBezTo>
                    <a:cubicBezTo>
                      <a:pt x="5" y="53"/>
                      <a:pt x="5" y="53"/>
                      <a:pt x="5" y="53"/>
                    </a:cubicBezTo>
                    <a:cubicBezTo>
                      <a:pt x="5" y="7"/>
                      <a:pt x="5" y="7"/>
                      <a:pt x="5" y="7"/>
                    </a:cubicBezTo>
                    <a:cubicBezTo>
                      <a:pt x="10" y="7"/>
                      <a:pt x="10" y="7"/>
                      <a:pt x="10" y="7"/>
                    </a:cubicBezTo>
                    <a:lnTo>
                      <a:pt x="10" y="1"/>
                    </a:lnTo>
                    <a:close/>
                  </a:path>
                </a:pathLst>
              </a:custGeom>
              <a:grpFill/>
              <a:ln>
                <a:noFill/>
              </a:ln>
            </p:spPr>
            <p:txBody>
              <a:bodyPr anchor="ctr"/>
              <a:lstStyle/>
              <a:p>
                <a:pPr algn="ctr"/>
                <a:endParaRPr>
                  <a:cs typeface="+mn-ea"/>
                  <a:sym typeface="+mn-lt"/>
                </a:endParaRPr>
              </a:p>
            </p:txBody>
          </p:sp>
          <p:sp>
            <p:nvSpPr>
              <p:cNvPr id="59" name="Freeform: Shape 86"/>
              <p:cNvSpPr>
                <a:spLocks/>
              </p:cNvSpPr>
              <p:nvPr/>
            </p:nvSpPr>
            <p:spPr bwMode="auto">
              <a:xfrm>
                <a:off x="5205220" y="1330095"/>
                <a:ext cx="142148" cy="61271"/>
              </a:xfrm>
              <a:custGeom>
                <a:avLst/>
                <a:gdLst>
                  <a:gd name="T0" fmla="*/ 0 w 116"/>
                  <a:gd name="T1" fmla="*/ 28 h 50"/>
                  <a:gd name="T2" fmla="*/ 44 w 116"/>
                  <a:gd name="T3" fmla="*/ 50 h 50"/>
                  <a:gd name="T4" fmla="*/ 116 w 116"/>
                  <a:gd name="T5" fmla="*/ 50 h 50"/>
                  <a:gd name="T6" fmla="*/ 15 w 116"/>
                  <a:gd name="T7" fmla="*/ 0 h 50"/>
                  <a:gd name="T8" fmla="*/ 0 w 116"/>
                  <a:gd name="T9" fmla="*/ 28 h 50"/>
                </a:gdLst>
                <a:ahLst/>
                <a:cxnLst>
                  <a:cxn ang="0">
                    <a:pos x="T0" y="T1"/>
                  </a:cxn>
                  <a:cxn ang="0">
                    <a:pos x="T2" y="T3"/>
                  </a:cxn>
                  <a:cxn ang="0">
                    <a:pos x="T4" y="T5"/>
                  </a:cxn>
                  <a:cxn ang="0">
                    <a:pos x="T6" y="T7"/>
                  </a:cxn>
                  <a:cxn ang="0">
                    <a:pos x="T8" y="T9"/>
                  </a:cxn>
                </a:cxnLst>
                <a:rect l="0" t="0" r="r" b="b"/>
                <a:pathLst>
                  <a:path w="116" h="50">
                    <a:moveTo>
                      <a:pt x="0" y="28"/>
                    </a:moveTo>
                    <a:lnTo>
                      <a:pt x="44" y="50"/>
                    </a:lnTo>
                    <a:lnTo>
                      <a:pt x="116" y="50"/>
                    </a:lnTo>
                    <a:lnTo>
                      <a:pt x="15" y="0"/>
                    </a:lnTo>
                    <a:lnTo>
                      <a:pt x="0" y="28"/>
                    </a:lnTo>
                    <a:close/>
                  </a:path>
                </a:pathLst>
              </a:custGeom>
              <a:grpFill/>
              <a:ln>
                <a:noFill/>
              </a:ln>
            </p:spPr>
            <p:txBody>
              <a:bodyPr anchor="ctr"/>
              <a:lstStyle/>
              <a:p>
                <a:pPr algn="ctr"/>
                <a:endParaRPr>
                  <a:cs typeface="+mn-ea"/>
                  <a:sym typeface="+mn-lt"/>
                </a:endParaRPr>
              </a:p>
            </p:txBody>
          </p:sp>
          <p:sp>
            <p:nvSpPr>
              <p:cNvPr id="60" name="Freeform: Shape 87"/>
              <p:cNvSpPr>
                <a:spLocks/>
              </p:cNvSpPr>
              <p:nvPr/>
            </p:nvSpPr>
            <p:spPr bwMode="auto">
              <a:xfrm>
                <a:off x="5205220" y="1399944"/>
                <a:ext cx="349243" cy="176459"/>
              </a:xfrm>
              <a:custGeom>
                <a:avLst/>
                <a:gdLst>
                  <a:gd name="T0" fmla="*/ 56 w 79"/>
                  <a:gd name="T1" fmla="*/ 40 h 40"/>
                  <a:gd name="T2" fmla="*/ 64 w 79"/>
                  <a:gd name="T3" fmla="*/ 40 h 40"/>
                  <a:gd name="T4" fmla="*/ 64 w 79"/>
                  <a:gd name="T5" fmla="*/ 32 h 40"/>
                  <a:gd name="T6" fmla="*/ 79 w 79"/>
                  <a:gd name="T7" fmla="*/ 32 h 40"/>
                  <a:gd name="T8" fmla="*/ 79 w 79"/>
                  <a:gd name="T9" fmla="*/ 8 h 40"/>
                  <a:gd name="T10" fmla="*/ 64 w 79"/>
                  <a:gd name="T11" fmla="*/ 8 h 40"/>
                  <a:gd name="T12" fmla="*/ 64 w 79"/>
                  <a:gd name="T13" fmla="*/ 0 h 40"/>
                  <a:gd name="T14" fmla="*/ 37 w 79"/>
                  <a:gd name="T15" fmla="*/ 0 h 40"/>
                  <a:gd name="T16" fmla="*/ 17 w 79"/>
                  <a:gd name="T17" fmla="*/ 0 h 40"/>
                  <a:gd name="T18" fmla="*/ 0 w 79"/>
                  <a:gd name="T19" fmla="*/ 0 h 40"/>
                  <a:gd name="T20" fmla="*/ 0 w 79"/>
                  <a:gd name="T21" fmla="*/ 2 h 40"/>
                  <a:gd name="T22" fmla="*/ 24 w 79"/>
                  <a:gd name="T23" fmla="*/ 16 h 40"/>
                  <a:gd name="T24" fmla="*/ 48 w 79"/>
                  <a:gd name="T25" fmla="*/ 16 h 40"/>
                  <a:gd name="T26" fmla="*/ 48 w 79"/>
                  <a:gd name="T27" fmla="*/ 25 h 40"/>
                  <a:gd name="T28" fmla="*/ 36 w 79"/>
                  <a:gd name="T29" fmla="*/ 25 h 40"/>
                  <a:gd name="T30" fmla="*/ 56 w 7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40">
                    <a:moveTo>
                      <a:pt x="56" y="40"/>
                    </a:moveTo>
                    <a:cubicBezTo>
                      <a:pt x="64" y="40"/>
                      <a:pt x="64" y="40"/>
                      <a:pt x="64" y="40"/>
                    </a:cubicBezTo>
                    <a:cubicBezTo>
                      <a:pt x="64" y="32"/>
                      <a:pt x="64" y="32"/>
                      <a:pt x="64" y="32"/>
                    </a:cubicBezTo>
                    <a:cubicBezTo>
                      <a:pt x="79" y="32"/>
                      <a:pt x="79" y="32"/>
                      <a:pt x="79" y="32"/>
                    </a:cubicBezTo>
                    <a:cubicBezTo>
                      <a:pt x="79" y="8"/>
                      <a:pt x="79" y="8"/>
                      <a:pt x="79" y="8"/>
                    </a:cubicBezTo>
                    <a:cubicBezTo>
                      <a:pt x="64" y="8"/>
                      <a:pt x="64" y="8"/>
                      <a:pt x="64" y="8"/>
                    </a:cubicBezTo>
                    <a:cubicBezTo>
                      <a:pt x="64" y="0"/>
                      <a:pt x="64" y="0"/>
                      <a:pt x="64" y="0"/>
                    </a:cubicBezTo>
                    <a:cubicBezTo>
                      <a:pt x="37" y="0"/>
                      <a:pt x="37" y="0"/>
                      <a:pt x="37" y="0"/>
                    </a:cubicBezTo>
                    <a:cubicBezTo>
                      <a:pt x="17" y="0"/>
                      <a:pt x="17" y="0"/>
                      <a:pt x="17" y="0"/>
                    </a:cubicBezTo>
                    <a:cubicBezTo>
                      <a:pt x="0" y="0"/>
                      <a:pt x="0" y="0"/>
                      <a:pt x="0" y="0"/>
                    </a:cubicBezTo>
                    <a:cubicBezTo>
                      <a:pt x="0" y="2"/>
                      <a:pt x="0" y="2"/>
                      <a:pt x="0" y="2"/>
                    </a:cubicBezTo>
                    <a:cubicBezTo>
                      <a:pt x="8" y="6"/>
                      <a:pt x="16" y="11"/>
                      <a:pt x="24" y="16"/>
                    </a:cubicBezTo>
                    <a:cubicBezTo>
                      <a:pt x="48" y="16"/>
                      <a:pt x="48" y="16"/>
                      <a:pt x="48" y="16"/>
                    </a:cubicBezTo>
                    <a:cubicBezTo>
                      <a:pt x="48" y="25"/>
                      <a:pt x="48" y="25"/>
                      <a:pt x="48" y="25"/>
                    </a:cubicBezTo>
                    <a:cubicBezTo>
                      <a:pt x="36" y="25"/>
                      <a:pt x="36" y="25"/>
                      <a:pt x="36" y="25"/>
                    </a:cubicBezTo>
                    <a:cubicBezTo>
                      <a:pt x="43" y="30"/>
                      <a:pt x="50" y="35"/>
                      <a:pt x="56" y="40"/>
                    </a:cubicBezTo>
                    <a:close/>
                  </a:path>
                </a:pathLst>
              </a:custGeom>
              <a:grpFill/>
              <a:ln>
                <a:noFill/>
              </a:ln>
            </p:spPr>
            <p:txBody>
              <a:bodyPr anchor="ctr"/>
              <a:lstStyle/>
              <a:p>
                <a:pPr algn="ctr"/>
                <a:endParaRPr>
                  <a:cs typeface="+mn-ea"/>
                  <a:sym typeface="+mn-lt"/>
                </a:endParaRPr>
              </a:p>
            </p:txBody>
          </p:sp>
          <p:sp>
            <p:nvSpPr>
              <p:cNvPr id="61" name="Freeform: Shape 88"/>
              <p:cNvSpPr>
                <a:spLocks/>
              </p:cNvSpPr>
              <p:nvPr/>
            </p:nvSpPr>
            <p:spPr bwMode="auto">
              <a:xfrm>
                <a:off x="4304542" y="4067667"/>
                <a:ext cx="296550" cy="79652"/>
              </a:xfrm>
              <a:custGeom>
                <a:avLst/>
                <a:gdLst>
                  <a:gd name="T0" fmla="*/ 33 w 242"/>
                  <a:gd name="T1" fmla="*/ 65 h 65"/>
                  <a:gd name="T2" fmla="*/ 36 w 242"/>
                  <a:gd name="T3" fmla="*/ 65 h 65"/>
                  <a:gd name="T4" fmla="*/ 202 w 242"/>
                  <a:gd name="T5" fmla="*/ 65 h 65"/>
                  <a:gd name="T6" fmla="*/ 206 w 242"/>
                  <a:gd name="T7" fmla="*/ 65 h 65"/>
                  <a:gd name="T8" fmla="*/ 242 w 242"/>
                  <a:gd name="T9" fmla="*/ 0 h 65"/>
                  <a:gd name="T10" fmla="*/ 238 w 242"/>
                  <a:gd name="T11" fmla="*/ 0 h 65"/>
                  <a:gd name="T12" fmla="*/ 206 w 242"/>
                  <a:gd name="T13" fmla="*/ 0 h 65"/>
                  <a:gd name="T14" fmla="*/ 177 w 242"/>
                  <a:gd name="T15" fmla="*/ 0 h 65"/>
                  <a:gd name="T16" fmla="*/ 65 w 242"/>
                  <a:gd name="T17" fmla="*/ 0 h 65"/>
                  <a:gd name="T18" fmla="*/ 36 w 242"/>
                  <a:gd name="T19" fmla="*/ 0 h 65"/>
                  <a:gd name="T20" fmla="*/ 0 w 242"/>
                  <a:gd name="T21" fmla="*/ 0 h 65"/>
                  <a:gd name="T22" fmla="*/ 33 w 242"/>
                  <a:gd name="T2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2" h="65">
                    <a:moveTo>
                      <a:pt x="33" y="65"/>
                    </a:moveTo>
                    <a:lnTo>
                      <a:pt x="36" y="65"/>
                    </a:lnTo>
                    <a:lnTo>
                      <a:pt x="202" y="65"/>
                    </a:lnTo>
                    <a:lnTo>
                      <a:pt x="206" y="65"/>
                    </a:lnTo>
                    <a:lnTo>
                      <a:pt x="242" y="0"/>
                    </a:lnTo>
                    <a:lnTo>
                      <a:pt x="238" y="0"/>
                    </a:lnTo>
                    <a:lnTo>
                      <a:pt x="206" y="0"/>
                    </a:lnTo>
                    <a:lnTo>
                      <a:pt x="177" y="0"/>
                    </a:lnTo>
                    <a:lnTo>
                      <a:pt x="65" y="0"/>
                    </a:lnTo>
                    <a:lnTo>
                      <a:pt x="36" y="0"/>
                    </a:lnTo>
                    <a:lnTo>
                      <a:pt x="0" y="0"/>
                    </a:lnTo>
                    <a:lnTo>
                      <a:pt x="33" y="65"/>
                    </a:lnTo>
                    <a:close/>
                  </a:path>
                </a:pathLst>
              </a:custGeom>
              <a:grpFill/>
              <a:ln>
                <a:noFill/>
              </a:ln>
            </p:spPr>
            <p:txBody>
              <a:bodyPr anchor="ctr"/>
              <a:lstStyle/>
              <a:p>
                <a:pPr algn="ctr"/>
                <a:endParaRPr>
                  <a:cs typeface="+mn-ea"/>
                  <a:sym typeface="+mn-lt"/>
                </a:endParaRPr>
              </a:p>
            </p:txBody>
          </p:sp>
          <p:sp>
            <p:nvSpPr>
              <p:cNvPr id="62" name="Freeform: Shape 89"/>
              <p:cNvSpPr>
                <a:spLocks/>
              </p:cNvSpPr>
              <p:nvPr/>
            </p:nvSpPr>
            <p:spPr bwMode="auto">
              <a:xfrm>
                <a:off x="4300866" y="4086048"/>
                <a:ext cx="295324" cy="140922"/>
              </a:xfrm>
              <a:custGeom>
                <a:avLst/>
                <a:gdLst>
                  <a:gd name="T0" fmla="*/ 0 w 67"/>
                  <a:gd name="T1" fmla="*/ 32 h 32"/>
                  <a:gd name="T2" fmla="*/ 67 w 67"/>
                  <a:gd name="T3" fmla="*/ 32 h 32"/>
                  <a:gd name="T4" fmla="*/ 67 w 67"/>
                  <a:gd name="T5" fmla="*/ 0 h 32"/>
                  <a:gd name="T6" fmla="*/ 60 w 67"/>
                  <a:gd name="T7" fmla="*/ 15 h 32"/>
                  <a:gd name="T8" fmla="*/ 59 w 67"/>
                  <a:gd name="T9" fmla="*/ 16 h 32"/>
                  <a:gd name="T10" fmla="*/ 58 w 67"/>
                  <a:gd name="T11" fmla="*/ 16 h 32"/>
                  <a:gd name="T12" fmla="*/ 56 w 67"/>
                  <a:gd name="T13" fmla="*/ 16 h 32"/>
                  <a:gd name="T14" fmla="*/ 39 w 67"/>
                  <a:gd name="T15" fmla="*/ 16 h 32"/>
                  <a:gd name="T16" fmla="*/ 39 w 67"/>
                  <a:gd name="T17" fmla="*/ 17 h 32"/>
                  <a:gd name="T18" fmla="*/ 39 w 67"/>
                  <a:gd name="T19" fmla="*/ 20 h 32"/>
                  <a:gd name="T20" fmla="*/ 34 w 67"/>
                  <a:gd name="T21" fmla="*/ 22 h 32"/>
                  <a:gd name="T22" fmla="*/ 30 w 67"/>
                  <a:gd name="T23" fmla="*/ 20 h 32"/>
                  <a:gd name="T24" fmla="*/ 29 w 67"/>
                  <a:gd name="T25" fmla="*/ 17 h 32"/>
                  <a:gd name="T26" fmla="*/ 29 w 67"/>
                  <a:gd name="T27" fmla="*/ 16 h 32"/>
                  <a:gd name="T28" fmla="*/ 12 w 67"/>
                  <a:gd name="T29" fmla="*/ 16 h 32"/>
                  <a:gd name="T30" fmla="*/ 10 w 67"/>
                  <a:gd name="T31" fmla="*/ 16 h 32"/>
                  <a:gd name="T32" fmla="*/ 9 w 67"/>
                  <a:gd name="T33" fmla="*/ 16 h 32"/>
                  <a:gd name="T34" fmla="*/ 8 w 67"/>
                  <a:gd name="T35" fmla="*/ 15 h 32"/>
                  <a:gd name="T36" fmla="*/ 0 w 67"/>
                  <a:gd name="T37" fmla="*/ 1 h 32"/>
                  <a:gd name="T38" fmla="*/ 0 w 67"/>
                  <a:gd name="T3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32">
                    <a:moveTo>
                      <a:pt x="0" y="32"/>
                    </a:moveTo>
                    <a:cubicBezTo>
                      <a:pt x="67" y="32"/>
                      <a:pt x="67" y="32"/>
                      <a:pt x="67" y="32"/>
                    </a:cubicBezTo>
                    <a:cubicBezTo>
                      <a:pt x="67" y="0"/>
                      <a:pt x="67" y="0"/>
                      <a:pt x="67" y="0"/>
                    </a:cubicBezTo>
                    <a:cubicBezTo>
                      <a:pt x="60" y="15"/>
                      <a:pt x="60" y="15"/>
                      <a:pt x="60" y="15"/>
                    </a:cubicBezTo>
                    <a:cubicBezTo>
                      <a:pt x="59" y="16"/>
                      <a:pt x="59" y="16"/>
                      <a:pt x="59" y="16"/>
                    </a:cubicBezTo>
                    <a:cubicBezTo>
                      <a:pt x="58" y="16"/>
                      <a:pt x="58" y="16"/>
                      <a:pt x="58" y="16"/>
                    </a:cubicBezTo>
                    <a:cubicBezTo>
                      <a:pt x="56" y="16"/>
                      <a:pt x="56" y="16"/>
                      <a:pt x="56" y="16"/>
                    </a:cubicBezTo>
                    <a:cubicBezTo>
                      <a:pt x="39" y="16"/>
                      <a:pt x="39" y="16"/>
                      <a:pt x="39" y="16"/>
                    </a:cubicBezTo>
                    <a:cubicBezTo>
                      <a:pt x="39" y="16"/>
                      <a:pt x="39" y="17"/>
                      <a:pt x="39" y="17"/>
                    </a:cubicBezTo>
                    <a:cubicBezTo>
                      <a:pt x="39" y="18"/>
                      <a:pt x="39" y="19"/>
                      <a:pt x="39" y="20"/>
                    </a:cubicBezTo>
                    <a:cubicBezTo>
                      <a:pt x="38" y="21"/>
                      <a:pt x="36" y="22"/>
                      <a:pt x="34" y="22"/>
                    </a:cubicBezTo>
                    <a:cubicBezTo>
                      <a:pt x="32" y="22"/>
                      <a:pt x="31" y="21"/>
                      <a:pt x="30" y="20"/>
                    </a:cubicBezTo>
                    <a:cubicBezTo>
                      <a:pt x="29" y="19"/>
                      <a:pt x="29" y="18"/>
                      <a:pt x="29" y="17"/>
                    </a:cubicBezTo>
                    <a:cubicBezTo>
                      <a:pt x="29" y="17"/>
                      <a:pt x="29" y="16"/>
                      <a:pt x="29" y="16"/>
                    </a:cubicBezTo>
                    <a:cubicBezTo>
                      <a:pt x="12" y="16"/>
                      <a:pt x="12" y="16"/>
                      <a:pt x="12" y="16"/>
                    </a:cubicBezTo>
                    <a:cubicBezTo>
                      <a:pt x="10" y="16"/>
                      <a:pt x="10" y="16"/>
                      <a:pt x="10" y="16"/>
                    </a:cubicBezTo>
                    <a:cubicBezTo>
                      <a:pt x="9" y="16"/>
                      <a:pt x="9" y="16"/>
                      <a:pt x="9" y="16"/>
                    </a:cubicBezTo>
                    <a:cubicBezTo>
                      <a:pt x="8" y="15"/>
                      <a:pt x="8" y="15"/>
                      <a:pt x="8" y="15"/>
                    </a:cubicBezTo>
                    <a:cubicBezTo>
                      <a:pt x="0" y="1"/>
                      <a:pt x="0" y="1"/>
                      <a:pt x="0" y="1"/>
                    </a:cubicBezTo>
                    <a:lnTo>
                      <a:pt x="0" y="32"/>
                    </a:lnTo>
                    <a:close/>
                  </a:path>
                </a:pathLst>
              </a:custGeom>
              <a:grpFill/>
              <a:ln>
                <a:noFill/>
              </a:ln>
            </p:spPr>
            <p:txBody>
              <a:bodyPr anchor="ctr"/>
              <a:lstStyle/>
              <a:p>
                <a:pPr algn="ctr"/>
                <a:endParaRPr>
                  <a:cs typeface="+mn-ea"/>
                  <a:sym typeface="+mn-lt"/>
                </a:endParaRPr>
              </a:p>
            </p:txBody>
          </p:sp>
          <p:sp>
            <p:nvSpPr>
              <p:cNvPr id="63" name="Freeform: Shape 90"/>
              <p:cNvSpPr>
                <a:spLocks/>
              </p:cNvSpPr>
              <p:nvPr/>
            </p:nvSpPr>
            <p:spPr bwMode="auto">
              <a:xfrm>
                <a:off x="4348657" y="3962282"/>
                <a:ext cx="208320" cy="96808"/>
              </a:xfrm>
              <a:custGeom>
                <a:avLst/>
                <a:gdLst>
                  <a:gd name="T0" fmla="*/ 47 w 47"/>
                  <a:gd name="T1" fmla="*/ 22 h 22"/>
                  <a:gd name="T2" fmla="*/ 47 w 47"/>
                  <a:gd name="T3" fmla="*/ 10 h 22"/>
                  <a:gd name="T4" fmla="*/ 38 w 47"/>
                  <a:gd name="T5" fmla="*/ 0 h 22"/>
                  <a:gd name="T6" fmla="*/ 9 w 47"/>
                  <a:gd name="T7" fmla="*/ 0 h 22"/>
                  <a:gd name="T8" fmla="*/ 0 w 47"/>
                  <a:gd name="T9" fmla="*/ 10 h 22"/>
                  <a:gd name="T10" fmla="*/ 0 w 47"/>
                  <a:gd name="T11" fmla="*/ 22 h 22"/>
                  <a:gd name="T12" fmla="*/ 8 w 47"/>
                  <a:gd name="T13" fmla="*/ 22 h 22"/>
                  <a:gd name="T14" fmla="*/ 8 w 47"/>
                  <a:gd name="T15" fmla="*/ 10 h 22"/>
                  <a:gd name="T16" fmla="*/ 9 w 47"/>
                  <a:gd name="T17" fmla="*/ 8 h 22"/>
                  <a:gd name="T18" fmla="*/ 38 w 47"/>
                  <a:gd name="T19" fmla="*/ 8 h 22"/>
                  <a:gd name="T20" fmla="*/ 39 w 47"/>
                  <a:gd name="T21" fmla="*/ 10 h 22"/>
                  <a:gd name="T22" fmla="*/ 39 w 47"/>
                  <a:gd name="T23" fmla="*/ 22 h 22"/>
                  <a:gd name="T24" fmla="*/ 47 w 47"/>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22">
                    <a:moveTo>
                      <a:pt x="47" y="22"/>
                    </a:moveTo>
                    <a:cubicBezTo>
                      <a:pt x="47" y="10"/>
                      <a:pt x="47" y="10"/>
                      <a:pt x="47" y="10"/>
                    </a:cubicBezTo>
                    <a:cubicBezTo>
                      <a:pt x="47" y="5"/>
                      <a:pt x="43" y="0"/>
                      <a:pt x="38" y="0"/>
                    </a:cubicBezTo>
                    <a:cubicBezTo>
                      <a:pt x="9" y="0"/>
                      <a:pt x="9" y="0"/>
                      <a:pt x="9" y="0"/>
                    </a:cubicBezTo>
                    <a:cubicBezTo>
                      <a:pt x="4" y="0"/>
                      <a:pt x="0" y="5"/>
                      <a:pt x="0" y="10"/>
                    </a:cubicBezTo>
                    <a:cubicBezTo>
                      <a:pt x="0" y="22"/>
                      <a:pt x="0" y="22"/>
                      <a:pt x="0" y="22"/>
                    </a:cubicBezTo>
                    <a:cubicBezTo>
                      <a:pt x="8" y="22"/>
                      <a:pt x="8" y="22"/>
                      <a:pt x="8" y="22"/>
                    </a:cubicBezTo>
                    <a:cubicBezTo>
                      <a:pt x="8" y="10"/>
                      <a:pt x="8" y="10"/>
                      <a:pt x="8" y="10"/>
                    </a:cubicBezTo>
                    <a:cubicBezTo>
                      <a:pt x="8" y="9"/>
                      <a:pt x="8" y="8"/>
                      <a:pt x="9" y="8"/>
                    </a:cubicBezTo>
                    <a:cubicBezTo>
                      <a:pt x="38" y="8"/>
                      <a:pt x="38" y="8"/>
                      <a:pt x="38" y="8"/>
                    </a:cubicBezTo>
                    <a:cubicBezTo>
                      <a:pt x="38" y="8"/>
                      <a:pt x="39" y="9"/>
                      <a:pt x="39" y="10"/>
                    </a:cubicBezTo>
                    <a:cubicBezTo>
                      <a:pt x="39" y="22"/>
                      <a:pt x="39" y="22"/>
                      <a:pt x="39" y="22"/>
                    </a:cubicBezTo>
                    <a:lnTo>
                      <a:pt x="47" y="22"/>
                    </a:lnTo>
                    <a:close/>
                  </a:path>
                </a:pathLst>
              </a:custGeom>
              <a:grpFill/>
              <a:ln>
                <a:noFill/>
              </a:ln>
            </p:spPr>
            <p:txBody>
              <a:bodyPr anchor="ctr"/>
              <a:lstStyle/>
              <a:p>
                <a:pPr algn="ctr"/>
                <a:endParaRPr>
                  <a:cs typeface="+mn-ea"/>
                  <a:sym typeface="+mn-lt"/>
                </a:endParaRPr>
              </a:p>
            </p:txBody>
          </p:sp>
          <p:sp>
            <p:nvSpPr>
              <p:cNvPr id="64" name="Freeform: Shape 91"/>
              <p:cNvSpPr>
                <a:spLocks/>
              </p:cNvSpPr>
              <p:nvPr/>
            </p:nvSpPr>
            <p:spPr bwMode="auto">
              <a:xfrm>
                <a:off x="3519053" y="1250443"/>
                <a:ext cx="308804" cy="308804"/>
              </a:xfrm>
              <a:custGeom>
                <a:avLst/>
                <a:gdLst>
                  <a:gd name="T0" fmla="*/ 35 w 70"/>
                  <a:gd name="T1" fmla="*/ 70 h 70"/>
                  <a:gd name="T2" fmla="*/ 46 w 70"/>
                  <a:gd name="T3" fmla="*/ 68 h 70"/>
                  <a:gd name="T4" fmla="*/ 63 w 70"/>
                  <a:gd name="T5" fmla="*/ 55 h 70"/>
                  <a:gd name="T6" fmla="*/ 70 w 70"/>
                  <a:gd name="T7" fmla="*/ 35 h 70"/>
                  <a:gd name="T8" fmla="*/ 35 w 70"/>
                  <a:gd name="T9" fmla="*/ 0 h 70"/>
                  <a:gd name="T10" fmla="*/ 35 w 70"/>
                  <a:gd name="T11" fmla="*/ 24 h 70"/>
                  <a:gd name="T12" fmla="*/ 45 w 70"/>
                  <a:gd name="T13" fmla="*/ 35 h 70"/>
                  <a:gd name="T14" fmla="*/ 35 w 70"/>
                  <a:gd name="T15" fmla="*/ 45 h 70"/>
                  <a:gd name="T16" fmla="*/ 35 w 70"/>
                  <a:gd name="T17" fmla="*/ 70 h 70"/>
                  <a:gd name="T18" fmla="*/ 35 w 70"/>
                  <a:gd name="T19" fmla="*/ 0 h 70"/>
                  <a:gd name="T20" fmla="*/ 0 w 70"/>
                  <a:gd name="T21" fmla="*/ 35 h 70"/>
                  <a:gd name="T22" fmla="*/ 35 w 70"/>
                  <a:gd name="T23" fmla="*/ 70 h 70"/>
                  <a:gd name="T24" fmla="*/ 35 w 70"/>
                  <a:gd name="T25" fmla="*/ 70 h 70"/>
                  <a:gd name="T26" fmla="*/ 35 w 70"/>
                  <a:gd name="T27" fmla="*/ 45 h 70"/>
                  <a:gd name="T28" fmla="*/ 35 w 70"/>
                  <a:gd name="T29" fmla="*/ 45 h 70"/>
                  <a:gd name="T30" fmla="*/ 35 w 70"/>
                  <a:gd name="T31" fmla="*/ 45 h 70"/>
                  <a:gd name="T32" fmla="*/ 25 w 70"/>
                  <a:gd name="T33" fmla="*/ 35 h 70"/>
                  <a:gd name="T34" fmla="*/ 35 w 70"/>
                  <a:gd name="T35" fmla="*/ 24 h 70"/>
                  <a:gd name="T36" fmla="*/ 35 w 70"/>
                  <a:gd name="T37" fmla="*/ 24 h 70"/>
                  <a:gd name="T38" fmla="*/ 35 w 70"/>
                  <a:gd name="T3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0">
                    <a:moveTo>
                      <a:pt x="35" y="70"/>
                    </a:moveTo>
                    <a:cubicBezTo>
                      <a:pt x="39" y="70"/>
                      <a:pt x="43" y="69"/>
                      <a:pt x="46" y="68"/>
                    </a:cubicBezTo>
                    <a:cubicBezTo>
                      <a:pt x="52" y="63"/>
                      <a:pt x="57" y="59"/>
                      <a:pt x="63" y="55"/>
                    </a:cubicBezTo>
                    <a:cubicBezTo>
                      <a:pt x="67" y="49"/>
                      <a:pt x="70" y="42"/>
                      <a:pt x="70" y="35"/>
                    </a:cubicBezTo>
                    <a:cubicBezTo>
                      <a:pt x="70" y="15"/>
                      <a:pt x="54" y="0"/>
                      <a:pt x="35" y="0"/>
                    </a:cubicBezTo>
                    <a:cubicBezTo>
                      <a:pt x="35" y="24"/>
                      <a:pt x="35" y="24"/>
                      <a:pt x="35" y="24"/>
                    </a:cubicBezTo>
                    <a:cubicBezTo>
                      <a:pt x="40" y="24"/>
                      <a:pt x="45" y="29"/>
                      <a:pt x="45" y="35"/>
                    </a:cubicBezTo>
                    <a:cubicBezTo>
                      <a:pt x="45" y="40"/>
                      <a:pt x="40" y="45"/>
                      <a:pt x="35" y="45"/>
                    </a:cubicBezTo>
                    <a:lnTo>
                      <a:pt x="35" y="70"/>
                    </a:lnTo>
                    <a:close/>
                    <a:moveTo>
                      <a:pt x="35" y="0"/>
                    </a:moveTo>
                    <a:cubicBezTo>
                      <a:pt x="15" y="0"/>
                      <a:pt x="0" y="15"/>
                      <a:pt x="0" y="35"/>
                    </a:cubicBezTo>
                    <a:cubicBezTo>
                      <a:pt x="0" y="54"/>
                      <a:pt x="15" y="70"/>
                      <a:pt x="35" y="70"/>
                    </a:cubicBezTo>
                    <a:cubicBezTo>
                      <a:pt x="35" y="70"/>
                      <a:pt x="35" y="70"/>
                      <a:pt x="35" y="70"/>
                    </a:cubicBezTo>
                    <a:cubicBezTo>
                      <a:pt x="35" y="45"/>
                      <a:pt x="35" y="45"/>
                      <a:pt x="35" y="45"/>
                    </a:cubicBezTo>
                    <a:cubicBezTo>
                      <a:pt x="35" y="45"/>
                      <a:pt x="35" y="45"/>
                      <a:pt x="35" y="45"/>
                    </a:cubicBezTo>
                    <a:cubicBezTo>
                      <a:pt x="35" y="45"/>
                      <a:pt x="35" y="45"/>
                      <a:pt x="35" y="45"/>
                    </a:cubicBezTo>
                    <a:cubicBezTo>
                      <a:pt x="29" y="45"/>
                      <a:pt x="25" y="40"/>
                      <a:pt x="25" y="35"/>
                    </a:cubicBezTo>
                    <a:cubicBezTo>
                      <a:pt x="25" y="29"/>
                      <a:pt x="29" y="24"/>
                      <a:pt x="35" y="24"/>
                    </a:cubicBezTo>
                    <a:cubicBezTo>
                      <a:pt x="35" y="24"/>
                      <a:pt x="35" y="24"/>
                      <a:pt x="35" y="24"/>
                    </a:cubicBezTo>
                    <a:cubicBezTo>
                      <a:pt x="35" y="0"/>
                      <a:pt x="35" y="0"/>
                      <a:pt x="35" y="0"/>
                    </a:cubicBezTo>
                    <a:close/>
                  </a:path>
                </a:pathLst>
              </a:custGeom>
              <a:grpFill/>
              <a:ln>
                <a:noFill/>
              </a:ln>
            </p:spPr>
            <p:txBody>
              <a:bodyPr anchor="ctr"/>
              <a:lstStyle/>
              <a:p>
                <a:pPr algn="ctr"/>
                <a:endParaRPr>
                  <a:cs typeface="+mn-ea"/>
                  <a:sym typeface="+mn-lt"/>
                </a:endParaRPr>
              </a:p>
            </p:txBody>
          </p:sp>
          <p:sp>
            <p:nvSpPr>
              <p:cNvPr id="65" name="Freeform: Shape 92"/>
              <p:cNvSpPr>
                <a:spLocks/>
              </p:cNvSpPr>
              <p:nvPr/>
            </p:nvSpPr>
            <p:spPr bwMode="auto">
              <a:xfrm>
                <a:off x="3376905" y="1625420"/>
                <a:ext cx="257337" cy="216898"/>
              </a:xfrm>
              <a:custGeom>
                <a:avLst/>
                <a:gdLst>
                  <a:gd name="T0" fmla="*/ 15 w 58"/>
                  <a:gd name="T1" fmla="*/ 49 h 49"/>
                  <a:gd name="T2" fmla="*/ 17 w 58"/>
                  <a:gd name="T3" fmla="*/ 49 h 49"/>
                  <a:gd name="T4" fmla="*/ 21 w 58"/>
                  <a:gd name="T5" fmla="*/ 43 h 49"/>
                  <a:gd name="T6" fmla="*/ 15 w 58"/>
                  <a:gd name="T7" fmla="*/ 43 h 49"/>
                  <a:gd name="T8" fmla="*/ 15 w 58"/>
                  <a:gd name="T9" fmla="*/ 49 h 49"/>
                  <a:gd name="T10" fmla="*/ 15 w 58"/>
                  <a:gd name="T11" fmla="*/ 31 h 49"/>
                  <a:gd name="T12" fmla="*/ 19 w 58"/>
                  <a:gd name="T13" fmla="*/ 25 h 49"/>
                  <a:gd name="T14" fmla="*/ 27 w 58"/>
                  <a:gd name="T15" fmla="*/ 36 h 49"/>
                  <a:gd name="T16" fmla="*/ 35 w 58"/>
                  <a:gd name="T17" fmla="*/ 26 h 49"/>
                  <a:gd name="T18" fmla="*/ 41 w 58"/>
                  <a:gd name="T19" fmla="*/ 16 h 49"/>
                  <a:gd name="T20" fmla="*/ 41 w 58"/>
                  <a:gd name="T21" fmla="*/ 16 h 49"/>
                  <a:gd name="T22" fmla="*/ 42 w 58"/>
                  <a:gd name="T23" fmla="*/ 17 h 49"/>
                  <a:gd name="T24" fmla="*/ 58 w 58"/>
                  <a:gd name="T25" fmla="*/ 0 h 49"/>
                  <a:gd name="T26" fmla="*/ 15 w 58"/>
                  <a:gd name="T27" fmla="*/ 0 h 49"/>
                  <a:gd name="T28" fmla="*/ 15 w 58"/>
                  <a:gd name="T29" fmla="*/ 7 h 49"/>
                  <a:gd name="T30" fmla="*/ 20 w 58"/>
                  <a:gd name="T31" fmla="*/ 12 h 49"/>
                  <a:gd name="T32" fmla="*/ 15 w 58"/>
                  <a:gd name="T33" fmla="*/ 17 h 49"/>
                  <a:gd name="T34" fmla="*/ 15 w 58"/>
                  <a:gd name="T35" fmla="*/ 31 h 49"/>
                  <a:gd name="T36" fmla="*/ 0 w 58"/>
                  <a:gd name="T37" fmla="*/ 49 h 49"/>
                  <a:gd name="T38" fmla="*/ 15 w 58"/>
                  <a:gd name="T39" fmla="*/ 49 h 49"/>
                  <a:gd name="T40" fmla="*/ 15 w 58"/>
                  <a:gd name="T41" fmla="*/ 43 h 49"/>
                  <a:gd name="T42" fmla="*/ 5 w 58"/>
                  <a:gd name="T43" fmla="*/ 43 h 49"/>
                  <a:gd name="T44" fmla="*/ 5 w 58"/>
                  <a:gd name="T45" fmla="*/ 43 h 49"/>
                  <a:gd name="T46" fmla="*/ 15 w 58"/>
                  <a:gd name="T47" fmla="*/ 31 h 49"/>
                  <a:gd name="T48" fmla="*/ 15 w 58"/>
                  <a:gd name="T49" fmla="*/ 17 h 49"/>
                  <a:gd name="T50" fmla="*/ 15 w 58"/>
                  <a:gd name="T51" fmla="*/ 17 h 49"/>
                  <a:gd name="T52" fmla="*/ 9 w 58"/>
                  <a:gd name="T53" fmla="*/ 12 h 49"/>
                  <a:gd name="T54" fmla="*/ 15 w 58"/>
                  <a:gd name="T55" fmla="*/ 7 h 49"/>
                  <a:gd name="T56" fmla="*/ 15 w 58"/>
                  <a:gd name="T57" fmla="*/ 7 h 49"/>
                  <a:gd name="T58" fmla="*/ 15 w 58"/>
                  <a:gd name="T59" fmla="*/ 7 h 49"/>
                  <a:gd name="T60" fmla="*/ 15 w 58"/>
                  <a:gd name="T61" fmla="*/ 0 h 49"/>
                  <a:gd name="T62" fmla="*/ 0 w 58"/>
                  <a:gd name="T63" fmla="*/ 0 h 49"/>
                  <a:gd name="T64" fmla="*/ 0 w 58"/>
                  <a:gd name="T6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 h="49">
                    <a:moveTo>
                      <a:pt x="15" y="49"/>
                    </a:moveTo>
                    <a:cubicBezTo>
                      <a:pt x="17" y="49"/>
                      <a:pt x="17" y="49"/>
                      <a:pt x="17" y="49"/>
                    </a:cubicBezTo>
                    <a:cubicBezTo>
                      <a:pt x="18" y="47"/>
                      <a:pt x="20" y="45"/>
                      <a:pt x="21" y="43"/>
                    </a:cubicBezTo>
                    <a:cubicBezTo>
                      <a:pt x="15" y="43"/>
                      <a:pt x="15" y="43"/>
                      <a:pt x="15" y="43"/>
                    </a:cubicBezTo>
                    <a:cubicBezTo>
                      <a:pt x="15" y="49"/>
                      <a:pt x="15" y="49"/>
                      <a:pt x="15" y="49"/>
                    </a:cubicBezTo>
                    <a:close/>
                    <a:moveTo>
                      <a:pt x="15" y="31"/>
                    </a:moveTo>
                    <a:cubicBezTo>
                      <a:pt x="19" y="25"/>
                      <a:pt x="19" y="25"/>
                      <a:pt x="19" y="25"/>
                    </a:cubicBezTo>
                    <a:cubicBezTo>
                      <a:pt x="27" y="36"/>
                      <a:pt x="27" y="36"/>
                      <a:pt x="27" y="36"/>
                    </a:cubicBezTo>
                    <a:cubicBezTo>
                      <a:pt x="29" y="32"/>
                      <a:pt x="32" y="29"/>
                      <a:pt x="35" y="26"/>
                    </a:cubicBezTo>
                    <a:cubicBezTo>
                      <a:pt x="41" y="16"/>
                      <a:pt x="41" y="16"/>
                      <a:pt x="41" y="16"/>
                    </a:cubicBezTo>
                    <a:cubicBezTo>
                      <a:pt x="41" y="16"/>
                      <a:pt x="41" y="16"/>
                      <a:pt x="41" y="16"/>
                    </a:cubicBezTo>
                    <a:cubicBezTo>
                      <a:pt x="42" y="17"/>
                      <a:pt x="42" y="17"/>
                      <a:pt x="42" y="17"/>
                    </a:cubicBezTo>
                    <a:cubicBezTo>
                      <a:pt x="47" y="11"/>
                      <a:pt x="53" y="6"/>
                      <a:pt x="58" y="0"/>
                    </a:cubicBezTo>
                    <a:cubicBezTo>
                      <a:pt x="15" y="0"/>
                      <a:pt x="15" y="0"/>
                      <a:pt x="15" y="0"/>
                    </a:cubicBezTo>
                    <a:cubicBezTo>
                      <a:pt x="15" y="7"/>
                      <a:pt x="15" y="7"/>
                      <a:pt x="15" y="7"/>
                    </a:cubicBezTo>
                    <a:cubicBezTo>
                      <a:pt x="18" y="7"/>
                      <a:pt x="20" y="9"/>
                      <a:pt x="20" y="12"/>
                    </a:cubicBezTo>
                    <a:cubicBezTo>
                      <a:pt x="20" y="15"/>
                      <a:pt x="18" y="17"/>
                      <a:pt x="15" y="17"/>
                    </a:cubicBezTo>
                    <a:lnTo>
                      <a:pt x="15" y="31"/>
                    </a:lnTo>
                    <a:close/>
                    <a:moveTo>
                      <a:pt x="0" y="49"/>
                    </a:moveTo>
                    <a:cubicBezTo>
                      <a:pt x="15" y="49"/>
                      <a:pt x="15" y="49"/>
                      <a:pt x="15" y="49"/>
                    </a:cubicBezTo>
                    <a:cubicBezTo>
                      <a:pt x="15" y="43"/>
                      <a:pt x="15" y="43"/>
                      <a:pt x="15" y="43"/>
                    </a:cubicBezTo>
                    <a:cubicBezTo>
                      <a:pt x="5" y="43"/>
                      <a:pt x="5" y="43"/>
                      <a:pt x="5" y="43"/>
                    </a:cubicBezTo>
                    <a:cubicBezTo>
                      <a:pt x="5" y="43"/>
                      <a:pt x="5" y="43"/>
                      <a:pt x="5" y="43"/>
                    </a:cubicBezTo>
                    <a:cubicBezTo>
                      <a:pt x="15" y="31"/>
                      <a:pt x="15" y="31"/>
                      <a:pt x="15" y="31"/>
                    </a:cubicBezTo>
                    <a:cubicBezTo>
                      <a:pt x="15" y="17"/>
                      <a:pt x="15" y="17"/>
                      <a:pt x="15" y="17"/>
                    </a:cubicBezTo>
                    <a:cubicBezTo>
                      <a:pt x="15" y="17"/>
                      <a:pt x="15" y="17"/>
                      <a:pt x="15" y="17"/>
                    </a:cubicBezTo>
                    <a:cubicBezTo>
                      <a:pt x="12" y="17"/>
                      <a:pt x="9" y="15"/>
                      <a:pt x="9" y="12"/>
                    </a:cubicBezTo>
                    <a:cubicBezTo>
                      <a:pt x="9" y="9"/>
                      <a:pt x="12" y="7"/>
                      <a:pt x="15" y="7"/>
                    </a:cubicBezTo>
                    <a:cubicBezTo>
                      <a:pt x="15" y="7"/>
                      <a:pt x="15" y="7"/>
                      <a:pt x="15" y="7"/>
                    </a:cubicBezTo>
                    <a:cubicBezTo>
                      <a:pt x="15" y="7"/>
                      <a:pt x="15" y="7"/>
                      <a:pt x="15" y="7"/>
                    </a:cubicBezTo>
                    <a:cubicBezTo>
                      <a:pt x="15" y="0"/>
                      <a:pt x="15" y="0"/>
                      <a:pt x="15" y="0"/>
                    </a:cubicBezTo>
                    <a:cubicBezTo>
                      <a:pt x="0" y="0"/>
                      <a:pt x="0" y="0"/>
                      <a:pt x="0" y="0"/>
                    </a:cubicBezTo>
                    <a:lnTo>
                      <a:pt x="0" y="49"/>
                    </a:lnTo>
                    <a:close/>
                  </a:path>
                </a:pathLst>
              </a:custGeom>
              <a:grpFill/>
              <a:ln>
                <a:noFill/>
              </a:ln>
            </p:spPr>
            <p:txBody>
              <a:bodyPr anchor="ctr"/>
              <a:lstStyle/>
              <a:p>
                <a:pPr algn="ctr"/>
                <a:endParaRPr>
                  <a:cs typeface="+mn-ea"/>
                  <a:sym typeface="+mn-lt"/>
                </a:endParaRPr>
              </a:p>
            </p:txBody>
          </p:sp>
          <p:sp>
            <p:nvSpPr>
              <p:cNvPr id="66" name="Freeform: Shape 93"/>
              <p:cNvSpPr>
                <a:spLocks/>
              </p:cNvSpPr>
              <p:nvPr/>
            </p:nvSpPr>
            <p:spPr bwMode="auto">
              <a:xfrm>
                <a:off x="3946722" y="1143832"/>
                <a:ext cx="164205" cy="234054"/>
              </a:xfrm>
              <a:custGeom>
                <a:avLst/>
                <a:gdLst>
                  <a:gd name="T0" fmla="*/ 37 w 37"/>
                  <a:gd name="T1" fmla="*/ 35 h 53"/>
                  <a:gd name="T2" fmla="*/ 37 w 37"/>
                  <a:gd name="T3" fmla="*/ 0 h 53"/>
                  <a:gd name="T4" fmla="*/ 19 w 37"/>
                  <a:gd name="T5" fmla="*/ 0 h 53"/>
                  <a:gd name="T6" fmla="*/ 0 w 37"/>
                  <a:gd name="T7" fmla="*/ 49 h 53"/>
                  <a:gd name="T8" fmla="*/ 10 w 37"/>
                  <a:gd name="T9" fmla="*/ 53 h 53"/>
                  <a:gd name="T10" fmla="*/ 34 w 37"/>
                  <a:gd name="T11" fmla="*/ 43 h 53"/>
                  <a:gd name="T12" fmla="*/ 37 w 37"/>
                  <a:gd name="T13" fmla="*/ 35 h 53"/>
                </a:gdLst>
                <a:ahLst/>
                <a:cxnLst>
                  <a:cxn ang="0">
                    <a:pos x="T0" y="T1"/>
                  </a:cxn>
                  <a:cxn ang="0">
                    <a:pos x="T2" y="T3"/>
                  </a:cxn>
                  <a:cxn ang="0">
                    <a:pos x="T4" y="T5"/>
                  </a:cxn>
                  <a:cxn ang="0">
                    <a:pos x="T6" y="T7"/>
                  </a:cxn>
                  <a:cxn ang="0">
                    <a:pos x="T8" y="T9"/>
                  </a:cxn>
                  <a:cxn ang="0">
                    <a:pos x="T10" y="T11"/>
                  </a:cxn>
                  <a:cxn ang="0">
                    <a:pos x="T12" y="T13"/>
                  </a:cxn>
                </a:cxnLst>
                <a:rect l="0" t="0" r="r" b="b"/>
                <a:pathLst>
                  <a:path w="37" h="53">
                    <a:moveTo>
                      <a:pt x="37" y="35"/>
                    </a:moveTo>
                    <a:cubicBezTo>
                      <a:pt x="37" y="0"/>
                      <a:pt x="37" y="0"/>
                      <a:pt x="37" y="0"/>
                    </a:cubicBezTo>
                    <a:cubicBezTo>
                      <a:pt x="19" y="0"/>
                      <a:pt x="19" y="0"/>
                      <a:pt x="19" y="0"/>
                    </a:cubicBezTo>
                    <a:cubicBezTo>
                      <a:pt x="0" y="49"/>
                      <a:pt x="0" y="49"/>
                      <a:pt x="0" y="49"/>
                    </a:cubicBezTo>
                    <a:cubicBezTo>
                      <a:pt x="10" y="53"/>
                      <a:pt x="10" y="53"/>
                      <a:pt x="10" y="53"/>
                    </a:cubicBezTo>
                    <a:cubicBezTo>
                      <a:pt x="18" y="50"/>
                      <a:pt x="26" y="46"/>
                      <a:pt x="34" y="43"/>
                    </a:cubicBezTo>
                    <a:lnTo>
                      <a:pt x="37" y="35"/>
                    </a:lnTo>
                    <a:close/>
                  </a:path>
                </a:pathLst>
              </a:custGeom>
              <a:grpFill/>
              <a:ln>
                <a:noFill/>
              </a:ln>
            </p:spPr>
            <p:txBody>
              <a:bodyPr anchor="ctr"/>
              <a:lstStyle/>
              <a:p>
                <a:pPr algn="ctr"/>
                <a:endParaRPr>
                  <a:cs typeface="+mn-ea"/>
                  <a:sym typeface="+mn-lt"/>
                </a:endParaRPr>
              </a:p>
            </p:txBody>
          </p:sp>
          <p:sp>
            <p:nvSpPr>
              <p:cNvPr id="67" name="Freeform: Shape 94"/>
              <p:cNvSpPr>
                <a:spLocks/>
              </p:cNvSpPr>
              <p:nvPr/>
            </p:nvSpPr>
            <p:spPr bwMode="auto">
              <a:xfrm>
                <a:off x="4124407" y="1143832"/>
                <a:ext cx="30635" cy="84553"/>
              </a:xfrm>
              <a:custGeom>
                <a:avLst/>
                <a:gdLst>
                  <a:gd name="T0" fmla="*/ 0 w 7"/>
                  <a:gd name="T1" fmla="*/ 19 h 19"/>
                  <a:gd name="T2" fmla="*/ 6 w 7"/>
                  <a:gd name="T3" fmla="*/ 0 h 19"/>
                  <a:gd name="T4" fmla="*/ 7 w 7"/>
                  <a:gd name="T5" fmla="*/ 0 h 19"/>
                  <a:gd name="T6" fmla="*/ 0 w 7"/>
                  <a:gd name="T7" fmla="*/ 0 h 19"/>
                  <a:gd name="T8" fmla="*/ 0 w 7"/>
                  <a:gd name="T9" fmla="*/ 19 h 19"/>
                </a:gdLst>
                <a:ahLst/>
                <a:cxnLst>
                  <a:cxn ang="0">
                    <a:pos x="T0" y="T1"/>
                  </a:cxn>
                  <a:cxn ang="0">
                    <a:pos x="T2" y="T3"/>
                  </a:cxn>
                  <a:cxn ang="0">
                    <a:pos x="T4" y="T5"/>
                  </a:cxn>
                  <a:cxn ang="0">
                    <a:pos x="T6" y="T7"/>
                  </a:cxn>
                  <a:cxn ang="0">
                    <a:pos x="T8" y="T9"/>
                  </a:cxn>
                </a:cxnLst>
                <a:rect l="0" t="0" r="r" b="b"/>
                <a:pathLst>
                  <a:path w="7" h="19">
                    <a:moveTo>
                      <a:pt x="0" y="19"/>
                    </a:moveTo>
                    <a:cubicBezTo>
                      <a:pt x="6" y="15"/>
                      <a:pt x="6" y="7"/>
                      <a:pt x="6" y="0"/>
                    </a:cubicBezTo>
                    <a:cubicBezTo>
                      <a:pt x="6" y="0"/>
                      <a:pt x="6" y="0"/>
                      <a:pt x="7" y="0"/>
                    </a:cubicBezTo>
                    <a:cubicBezTo>
                      <a:pt x="0" y="0"/>
                      <a:pt x="0" y="0"/>
                      <a:pt x="0" y="0"/>
                    </a:cubicBezTo>
                    <a:lnTo>
                      <a:pt x="0" y="19"/>
                    </a:lnTo>
                    <a:close/>
                  </a:path>
                </a:pathLst>
              </a:custGeom>
              <a:grpFill/>
              <a:ln>
                <a:noFill/>
              </a:ln>
            </p:spPr>
            <p:txBody>
              <a:bodyPr anchor="ctr"/>
              <a:lstStyle/>
              <a:p>
                <a:pPr algn="ctr"/>
                <a:endParaRPr>
                  <a:cs typeface="+mn-ea"/>
                  <a:sym typeface="+mn-lt"/>
                </a:endParaRPr>
              </a:p>
            </p:txBody>
          </p:sp>
          <p:sp>
            <p:nvSpPr>
              <p:cNvPr id="68" name="Freeform: Shape 95"/>
              <p:cNvSpPr>
                <a:spLocks/>
              </p:cNvSpPr>
              <p:nvPr/>
            </p:nvSpPr>
            <p:spPr bwMode="auto">
              <a:xfrm>
                <a:off x="4124407" y="1143832"/>
                <a:ext cx="136021" cy="181361"/>
              </a:xfrm>
              <a:custGeom>
                <a:avLst/>
                <a:gdLst>
                  <a:gd name="T0" fmla="*/ 9 w 31"/>
                  <a:gd name="T1" fmla="*/ 0 h 41"/>
                  <a:gd name="T2" fmla="*/ 9 w 31"/>
                  <a:gd name="T3" fmla="*/ 0 h 41"/>
                  <a:gd name="T4" fmla="*/ 0 w 31"/>
                  <a:gd name="T5" fmla="*/ 21 h 41"/>
                  <a:gd name="T6" fmla="*/ 0 w 31"/>
                  <a:gd name="T7" fmla="*/ 35 h 41"/>
                  <a:gd name="T8" fmla="*/ 2 w 31"/>
                  <a:gd name="T9" fmla="*/ 41 h 41"/>
                  <a:gd name="T10" fmla="*/ 31 w 31"/>
                  <a:gd name="T11" fmla="*/ 32 h 41"/>
                  <a:gd name="T12" fmla="*/ 18 w 31"/>
                  <a:gd name="T13" fmla="*/ 0 h 41"/>
                  <a:gd name="T14" fmla="*/ 9 w 3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41">
                    <a:moveTo>
                      <a:pt x="9" y="0"/>
                    </a:moveTo>
                    <a:cubicBezTo>
                      <a:pt x="9" y="0"/>
                      <a:pt x="9" y="0"/>
                      <a:pt x="9" y="0"/>
                    </a:cubicBezTo>
                    <a:cubicBezTo>
                      <a:pt x="9" y="8"/>
                      <a:pt x="8" y="18"/>
                      <a:pt x="0" y="21"/>
                    </a:cubicBezTo>
                    <a:cubicBezTo>
                      <a:pt x="0" y="35"/>
                      <a:pt x="0" y="35"/>
                      <a:pt x="0" y="35"/>
                    </a:cubicBezTo>
                    <a:cubicBezTo>
                      <a:pt x="2" y="41"/>
                      <a:pt x="2" y="41"/>
                      <a:pt x="2" y="41"/>
                    </a:cubicBezTo>
                    <a:cubicBezTo>
                      <a:pt x="11" y="37"/>
                      <a:pt x="21" y="35"/>
                      <a:pt x="31" y="32"/>
                    </a:cubicBezTo>
                    <a:cubicBezTo>
                      <a:pt x="18" y="0"/>
                      <a:pt x="18" y="0"/>
                      <a:pt x="18" y="0"/>
                    </a:cubicBezTo>
                    <a:lnTo>
                      <a:pt x="9" y="0"/>
                    </a:lnTo>
                    <a:close/>
                  </a:path>
                </a:pathLst>
              </a:custGeom>
              <a:grpFill/>
              <a:ln>
                <a:noFill/>
              </a:ln>
            </p:spPr>
            <p:txBody>
              <a:bodyPr anchor="ctr"/>
              <a:lstStyle/>
              <a:p>
                <a:pPr algn="ctr"/>
                <a:endParaRPr>
                  <a:cs typeface="+mn-ea"/>
                  <a:sym typeface="+mn-lt"/>
                </a:endParaRPr>
              </a:p>
            </p:txBody>
          </p:sp>
          <p:sp>
            <p:nvSpPr>
              <p:cNvPr id="69" name="Freeform: Shape 96"/>
              <p:cNvSpPr>
                <a:spLocks/>
              </p:cNvSpPr>
              <p:nvPr/>
            </p:nvSpPr>
            <p:spPr bwMode="auto">
              <a:xfrm>
                <a:off x="4031275" y="1113197"/>
                <a:ext cx="171558" cy="22057"/>
              </a:xfrm>
              <a:custGeom>
                <a:avLst/>
                <a:gdLst>
                  <a:gd name="T0" fmla="*/ 140 w 140"/>
                  <a:gd name="T1" fmla="*/ 0 h 18"/>
                  <a:gd name="T2" fmla="*/ 0 w 140"/>
                  <a:gd name="T3" fmla="*/ 0 h 18"/>
                  <a:gd name="T4" fmla="*/ 0 w 140"/>
                  <a:gd name="T5" fmla="*/ 18 h 18"/>
                  <a:gd name="T6" fmla="*/ 65 w 140"/>
                  <a:gd name="T7" fmla="*/ 18 h 18"/>
                  <a:gd name="T8" fmla="*/ 76 w 140"/>
                  <a:gd name="T9" fmla="*/ 18 h 18"/>
                  <a:gd name="T10" fmla="*/ 140 w 140"/>
                  <a:gd name="T11" fmla="*/ 18 h 18"/>
                  <a:gd name="T12" fmla="*/ 140 w 14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140" y="0"/>
                    </a:moveTo>
                    <a:lnTo>
                      <a:pt x="0" y="0"/>
                    </a:lnTo>
                    <a:lnTo>
                      <a:pt x="0" y="18"/>
                    </a:lnTo>
                    <a:lnTo>
                      <a:pt x="65" y="18"/>
                    </a:lnTo>
                    <a:lnTo>
                      <a:pt x="76" y="18"/>
                    </a:lnTo>
                    <a:lnTo>
                      <a:pt x="140" y="18"/>
                    </a:lnTo>
                    <a:lnTo>
                      <a:pt x="140" y="0"/>
                    </a:lnTo>
                    <a:close/>
                  </a:path>
                </a:pathLst>
              </a:custGeom>
              <a:grpFill/>
              <a:ln>
                <a:noFill/>
              </a:ln>
            </p:spPr>
            <p:txBody>
              <a:bodyPr anchor="ctr"/>
              <a:lstStyle/>
              <a:p>
                <a:pPr algn="ctr"/>
                <a:endParaRPr>
                  <a:cs typeface="+mn-ea"/>
                  <a:sym typeface="+mn-lt"/>
                </a:endParaRPr>
              </a:p>
            </p:txBody>
          </p:sp>
          <p:sp>
            <p:nvSpPr>
              <p:cNvPr id="70" name="Freeform: Shape 97"/>
              <p:cNvSpPr>
                <a:spLocks/>
              </p:cNvSpPr>
              <p:nvPr/>
            </p:nvSpPr>
            <p:spPr bwMode="auto">
              <a:xfrm>
                <a:off x="3351171" y="3599560"/>
                <a:ext cx="247533" cy="145824"/>
              </a:xfrm>
              <a:custGeom>
                <a:avLst/>
                <a:gdLst>
                  <a:gd name="T0" fmla="*/ 32 w 56"/>
                  <a:gd name="T1" fmla="*/ 0 h 33"/>
                  <a:gd name="T2" fmla="*/ 32 w 56"/>
                  <a:gd name="T3" fmla="*/ 6 h 33"/>
                  <a:gd name="T4" fmla="*/ 0 w 56"/>
                  <a:gd name="T5" fmla="*/ 33 h 33"/>
                  <a:gd name="T6" fmla="*/ 32 w 56"/>
                  <a:gd name="T7" fmla="*/ 27 h 33"/>
                  <a:gd name="T8" fmla="*/ 32 w 56"/>
                  <a:gd name="T9" fmla="*/ 32 h 33"/>
                  <a:gd name="T10" fmla="*/ 56 w 56"/>
                  <a:gd name="T11" fmla="*/ 16 h 33"/>
                  <a:gd name="T12" fmla="*/ 32 w 56"/>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56" h="33">
                    <a:moveTo>
                      <a:pt x="32" y="0"/>
                    </a:moveTo>
                    <a:cubicBezTo>
                      <a:pt x="32" y="6"/>
                      <a:pt x="32" y="6"/>
                      <a:pt x="32" y="6"/>
                    </a:cubicBezTo>
                    <a:cubicBezTo>
                      <a:pt x="4" y="6"/>
                      <a:pt x="0" y="33"/>
                      <a:pt x="0" y="33"/>
                    </a:cubicBezTo>
                    <a:cubicBezTo>
                      <a:pt x="0" y="33"/>
                      <a:pt x="9" y="27"/>
                      <a:pt x="32" y="27"/>
                    </a:cubicBezTo>
                    <a:cubicBezTo>
                      <a:pt x="32" y="32"/>
                      <a:pt x="32" y="32"/>
                      <a:pt x="32" y="32"/>
                    </a:cubicBezTo>
                    <a:cubicBezTo>
                      <a:pt x="56" y="16"/>
                      <a:pt x="56" y="16"/>
                      <a:pt x="56" y="16"/>
                    </a:cubicBezTo>
                    <a:lnTo>
                      <a:pt x="32" y="0"/>
                    </a:lnTo>
                    <a:close/>
                  </a:path>
                </a:pathLst>
              </a:custGeom>
              <a:grpFill/>
              <a:ln>
                <a:noFill/>
              </a:ln>
            </p:spPr>
            <p:txBody>
              <a:bodyPr anchor="ctr"/>
              <a:lstStyle/>
              <a:p>
                <a:pPr algn="ctr"/>
                <a:endParaRPr>
                  <a:cs typeface="+mn-ea"/>
                  <a:sym typeface="+mn-lt"/>
                </a:endParaRPr>
              </a:p>
            </p:txBody>
          </p:sp>
          <p:sp>
            <p:nvSpPr>
              <p:cNvPr id="71" name="Freeform: Shape 98"/>
              <p:cNvSpPr>
                <a:spLocks/>
              </p:cNvSpPr>
              <p:nvPr/>
            </p:nvSpPr>
            <p:spPr bwMode="auto">
              <a:xfrm>
                <a:off x="3329114" y="3728228"/>
                <a:ext cx="242632" cy="145824"/>
              </a:xfrm>
              <a:custGeom>
                <a:avLst/>
                <a:gdLst>
                  <a:gd name="T0" fmla="*/ 24 w 55"/>
                  <a:gd name="T1" fmla="*/ 33 h 33"/>
                  <a:gd name="T2" fmla="*/ 24 w 55"/>
                  <a:gd name="T3" fmla="*/ 28 h 33"/>
                  <a:gd name="T4" fmla="*/ 55 w 55"/>
                  <a:gd name="T5" fmla="*/ 0 h 33"/>
                  <a:gd name="T6" fmla="*/ 24 w 55"/>
                  <a:gd name="T7" fmla="*/ 7 h 33"/>
                  <a:gd name="T8" fmla="*/ 24 w 55"/>
                  <a:gd name="T9" fmla="*/ 1 h 33"/>
                  <a:gd name="T10" fmla="*/ 0 w 55"/>
                  <a:gd name="T11" fmla="*/ 17 h 33"/>
                  <a:gd name="T12" fmla="*/ 24 w 55"/>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55" h="33">
                    <a:moveTo>
                      <a:pt x="24" y="33"/>
                    </a:moveTo>
                    <a:cubicBezTo>
                      <a:pt x="24" y="28"/>
                      <a:pt x="24" y="28"/>
                      <a:pt x="24" y="28"/>
                    </a:cubicBezTo>
                    <a:cubicBezTo>
                      <a:pt x="52" y="28"/>
                      <a:pt x="55" y="0"/>
                      <a:pt x="55" y="0"/>
                    </a:cubicBezTo>
                    <a:cubicBezTo>
                      <a:pt x="55" y="0"/>
                      <a:pt x="47" y="7"/>
                      <a:pt x="24" y="7"/>
                    </a:cubicBezTo>
                    <a:cubicBezTo>
                      <a:pt x="24" y="1"/>
                      <a:pt x="24" y="1"/>
                      <a:pt x="24" y="1"/>
                    </a:cubicBezTo>
                    <a:cubicBezTo>
                      <a:pt x="0" y="17"/>
                      <a:pt x="0" y="17"/>
                      <a:pt x="0" y="17"/>
                    </a:cubicBezTo>
                    <a:lnTo>
                      <a:pt x="24" y="33"/>
                    </a:lnTo>
                    <a:close/>
                  </a:path>
                </a:pathLst>
              </a:custGeom>
              <a:grpFill/>
              <a:ln>
                <a:noFill/>
              </a:ln>
            </p:spPr>
            <p:txBody>
              <a:bodyPr anchor="ctr"/>
              <a:lstStyle/>
              <a:p>
                <a:pPr algn="ctr"/>
                <a:endParaRPr>
                  <a:cs typeface="+mn-ea"/>
                  <a:sym typeface="+mn-lt"/>
                </a:endParaRPr>
              </a:p>
            </p:txBody>
          </p:sp>
          <p:sp>
            <p:nvSpPr>
              <p:cNvPr id="72" name="Freeform: Shape 99"/>
              <p:cNvSpPr>
                <a:spLocks/>
              </p:cNvSpPr>
              <p:nvPr/>
            </p:nvSpPr>
            <p:spPr bwMode="auto">
              <a:xfrm>
                <a:off x="5196643" y="1104619"/>
                <a:ext cx="203418" cy="203419"/>
              </a:xfrm>
              <a:custGeom>
                <a:avLst/>
                <a:gdLst>
                  <a:gd name="T0" fmla="*/ 34 w 46"/>
                  <a:gd name="T1" fmla="*/ 43 h 46"/>
                  <a:gd name="T2" fmla="*/ 43 w 46"/>
                  <a:gd name="T3" fmla="*/ 34 h 46"/>
                  <a:gd name="T4" fmla="*/ 45 w 46"/>
                  <a:gd name="T5" fmla="*/ 27 h 46"/>
                  <a:gd name="T6" fmla="*/ 45 w 46"/>
                  <a:gd name="T7" fmla="*/ 18 h 46"/>
                  <a:gd name="T8" fmla="*/ 43 w 46"/>
                  <a:gd name="T9" fmla="*/ 11 h 46"/>
                  <a:gd name="T10" fmla="*/ 34 w 46"/>
                  <a:gd name="T11" fmla="*/ 3 h 46"/>
                  <a:gd name="T12" fmla="*/ 31 w 46"/>
                  <a:gd name="T13" fmla="*/ 1 h 46"/>
                  <a:gd name="T14" fmla="*/ 24 w 46"/>
                  <a:gd name="T15" fmla="*/ 0 h 46"/>
                  <a:gd name="T16" fmla="*/ 25 w 46"/>
                  <a:gd name="T17" fmla="*/ 2 h 46"/>
                  <a:gd name="T18" fmla="*/ 28 w 46"/>
                  <a:gd name="T19" fmla="*/ 2 h 46"/>
                  <a:gd name="T20" fmla="*/ 31 w 46"/>
                  <a:gd name="T21" fmla="*/ 3 h 46"/>
                  <a:gd name="T22" fmla="*/ 30 w 46"/>
                  <a:gd name="T23" fmla="*/ 3 h 46"/>
                  <a:gd name="T24" fmla="*/ 26 w 46"/>
                  <a:gd name="T25" fmla="*/ 5 h 46"/>
                  <a:gd name="T26" fmla="*/ 27 w 46"/>
                  <a:gd name="T27" fmla="*/ 7 h 46"/>
                  <a:gd name="T28" fmla="*/ 29 w 46"/>
                  <a:gd name="T29" fmla="*/ 8 h 46"/>
                  <a:gd name="T30" fmla="*/ 32 w 46"/>
                  <a:gd name="T31" fmla="*/ 4 h 46"/>
                  <a:gd name="T32" fmla="*/ 35 w 46"/>
                  <a:gd name="T33" fmla="*/ 5 h 46"/>
                  <a:gd name="T34" fmla="*/ 37 w 46"/>
                  <a:gd name="T35" fmla="*/ 6 h 46"/>
                  <a:gd name="T36" fmla="*/ 38 w 46"/>
                  <a:gd name="T37" fmla="*/ 9 h 46"/>
                  <a:gd name="T38" fmla="*/ 37 w 46"/>
                  <a:gd name="T39" fmla="*/ 11 h 46"/>
                  <a:gd name="T40" fmla="*/ 36 w 46"/>
                  <a:gd name="T41" fmla="*/ 9 h 46"/>
                  <a:gd name="T42" fmla="*/ 33 w 46"/>
                  <a:gd name="T43" fmla="*/ 10 h 46"/>
                  <a:gd name="T44" fmla="*/ 35 w 46"/>
                  <a:gd name="T45" fmla="*/ 11 h 46"/>
                  <a:gd name="T46" fmla="*/ 30 w 46"/>
                  <a:gd name="T47" fmla="*/ 13 h 46"/>
                  <a:gd name="T48" fmla="*/ 28 w 46"/>
                  <a:gd name="T49" fmla="*/ 15 h 46"/>
                  <a:gd name="T50" fmla="*/ 25 w 46"/>
                  <a:gd name="T51" fmla="*/ 17 h 46"/>
                  <a:gd name="T52" fmla="*/ 26 w 46"/>
                  <a:gd name="T53" fmla="*/ 27 h 46"/>
                  <a:gd name="T54" fmla="*/ 29 w 46"/>
                  <a:gd name="T55" fmla="*/ 28 h 46"/>
                  <a:gd name="T56" fmla="*/ 31 w 46"/>
                  <a:gd name="T57" fmla="*/ 28 h 46"/>
                  <a:gd name="T58" fmla="*/ 36 w 46"/>
                  <a:gd name="T59" fmla="*/ 31 h 46"/>
                  <a:gd name="T60" fmla="*/ 38 w 46"/>
                  <a:gd name="T61" fmla="*/ 33 h 46"/>
                  <a:gd name="T62" fmla="*/ 41 w 46"/>
                  <a:gd name="T63" fmla="*/ 34 h 46"/>
                  <a:gd name="T64" fmla="*/ 26 w 46"/>
                  <a:gd name="T65" fmla="*/ 40 h 46"/>
                  <a:gd name="T66" fmla="*/ 0 w 46"/>
                  <a:gd name="T67" fmla="*/ 19 h 46"/>
                  <a:gd name="T68" fmla="*/ 0 w 46"/>
                  <a:gd name="T69" fmla="*/ 28 h 46"/>
                  <a:gd name="T70" fmla="*/ 4 w 46"/>
                  <a:gd name="T71" fmla="*/ 37 h 46"/>
                  <a:gd name="T72" fmla="*/ 14 w 46"/>
                  <a:gd name="T73" fmla="*/ 44 h 46"/>
                  <a:gd name="T74" fmla="*/ 23 w 46"/>
                  <a:gd name="T75" fmla="*/ 36 h 46"/>
                  <a:gd name="T76" fmla="*/ 22 w 46"/>
                  <a:gd name="T77" fmla="*/ 33 h 46"/>
                  <a:gd name="T78" fmla="*/ 23 w 46"/>
                  <a:gd name="T79" fmla="*/ 29 h 46"/>
                  <a:gd name="T80" fmla="*/ 21 w 46"/>
                  <a:gd name="T81" fmla="*/ 28 h 46"/>
                  <a:gd name="T82" fmla="*/ 18 w 46"/>
                  <a:gd name="T83" fmla="*/ 26 h 46"/>
                  <a:gd name="T84" fmla="*/ 13 w 46"/>
                  <a:gd name="T85" fmla="*/ 24 h 46"/>
                  <a:gd name="T86" fmla="*/ 11 w 46"/>
                  <a:gd name="T87" fmla="*/ 20 h 46"/>
                  <a:gd name="T88" fmla="*/ 10 w 46"/>
                  <a:gd name="T89" fmla="*/ 20 h 46"/>
                  <a:gd name="T90" fmla="*/ 9 w 46"/>
                  <a:gd name="T91" fmla="*/ 21 h 46"/>
                  <a:gd name="T92" fmla="*/ 8 w 46"/>
                  <a:gd name="T93" fmla="*/ 17 h 46"/>
                  <a:gd name="T94" fmla="*/ 8 w 46"/>
                  <a:gd name="T95" fmla="*/ 13 h 46"/>
                  <a:gd name="T96" fmla="*/ 10 w 46"/>
                  <a:gd name="T97" fmla="*/ 9 h 46"/>
                  <a:gd name="T98" fmla="*/ 9 w 46"/>
                  <a:gd name="T99" fmla="*/ 6 h 46"/>
                  <a:gd name="T100" fmla="*/ 20 w 46"/>
                  <a:gd name="T101" fmla="*/ 1 h 46"/>
                  <a:gd name="T102" fmla="*/ 24 w 46"/>
                  <a:gd name="T103" fmla="*/ 0 h 46"/>
                  <a:gd name="T104" fmla="*/ 14 w 46"/>
                  <a:gd name="T105" fmla="*/ 1 h 46"/>
                  <a:gd name="T106" fmla="*/ 6 w 46"/>
                  <a:gd name="T107" fmla="*/ 6 h 46"/>
                  <a:gd name="T108" fmla="*/ 1 w 46"/>
                  <a:gd name="T109" fmla="*/ 14 h 46"/>
                  <a:gd name="T110" fmla="*/ 24 w 46"/>
                  <a:gd name="T111" fmla="*/ 29 h 46"/>
                  <a:gd name="T112" fmla="*/ 21 w 46"/>
                  <a:gd name="T113" fmla="*/ 25 h 46"/>
                  <a:gd name="T114" fmla="*/ 20 w 46"/>
                  <a:gd name="T115" fmla="*/ 23 h 46"/>
                  <a:gd name="T116" fmla="*/ 16 w 46"/>
                  <a:gd name="T117" fmla="*/ 24 h 46"/>
                  <a:gd name="T118" fmla="*/ 18 w 46"/>
                  <a:gd name="T119" fmla="*/ 19 h 46"/>
                  <a:gd name="T120" fmla="*/ 22 w 46"/>
                  <a:gd name="T121" fmla="*/ 19 h 46"/>
                  <a:gd name="T122" fmla="*/ 24 w 46"/>
                  <a:gd name="T123"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 h="46">
                    <a:moveTo>
                      <a:pt x="24" y="46"/>
                    </a:moveTo>
                    <a:cubicBezTo>
                      <a:pt x="25" y="46"/>
                      <a:pt x="27" y="45"/>
                      <a:pt x="28" y="45"/>
                    </a:cubicBezTo>
                    <a:cubicBezTo>
                      <a:pt x="29" y="45"/>
                      <a:pt x="29" y="45"/>
                      <a:pt x="30" y="45"/>
                    </a:cubicBezTo>
                    <a:cubicBezTo>
                      <a:pt x="30" y="44"/>
                      <a:pt x="31" y="44"/>
                      <a:pt x="31" y="44"/>
                    </a:cubicBezTo>
                    <a:cubicBezTo>
                      <a:pt x="32" y="44"/>
                      <a:pt x="32" y="44"/>
                      <a:pt x="33" y="43"/>
                    </a:cubicBezTo>
                    <a:cubicBezTo>
                      <a:pt x="33" y="43"/>
                      <a:pt x="34" y="43"/>
                      <a:pt x="34" y="43"/>
                    </a:cubicBezTo>
                    <a:cubicBezTo>
                      <a:pt x="36" y="42"/>
                      <a:pt x="37" y="41"/>
                      <a:pt x="38" y="40"/>
                    </a:cubicBezTo>
                    <a:cubicBezTo>
                      <a:pt x="38" y="40"/>
                      <a:pt x="39" y="39"/>
                      <a:pt x="39" y="39"/>
                    </a:cubicBezTo>
                    <a:cubicBezTo>
                      <a:pt x="39" y="39"/>
                      <a:pt x="39" y="39"/>
                      <a:pt x="40" y="38"/>
                    </a:cubicBezTo>
                    <a:cubicBezTo>
                      <a:pt x="40" y="38"/>
                      <a:pt x="40" y="37"/>
                      <a:pt x="41" y="37"/>
                    </a:cubicBezTo>
                    <a:cubicBezTo>
                      <a:pt x="41" y="36"/>
                      <a:pt x="42" y="36"/>
                      <a:pt x="42" y="35"/>
                    </a:cubicBezTo>
                    <a:cubicBezTo>
                      <a:pt x="42" y="35"/>
                      <a:pt x="43" y="34"/>
                      <a:pt x="43" y="34"/>
                    </a:cubicBezTo>
                    <a:cubicBezTo>
                      <a:pt x="43" y="34"/>
                      <a:pt x="43" y="34"/>
                      <a:pt x="43" y="33"/>
                    </a:cubicBezTo>
                    <a:cubicBezTo>
                      <a:pt x="43" y="33"/>
                      <a:pt x="43" y="33"/>
                      <a:pt x="43" y="33"/>
                    </a:cubicBezTo>
                    <a:cubicBezTo>
                      <a:pt x="44" y="32"/>
                      <a:pt x="44" y="32"/>
                      <a:pt x="44" y="32"/>
                    </a:cubicBezTo>
                    <a:cubicBezTo>
                      <a:pt x="44" y="31"/>
                      <a:pt x="44" y="31"/>
                      <a:pt x="44" y="31"/>
                    </a:cubicBezTo>
                    <a:cubicBezTo>
                      <a:pt x="45" y="30"/>
                      <a:pt x="45" y="29"/>
                      <a:pt x="45" y="28"/>
                    </a:cubicBezTo>
                    <a:cubicBezTo>
                      <a:pt x="45" y="28"/>
                      <a:pt x="45" y="28"/>
                      <a:pt x="45" y="27"/>
                    </a:cubicBezTo>
                    <a:cubicBezTo>
                      <a:pt x="45" y="27"/>
                      <a:pt x="45" y="27"/>
                      <a:pt x="45" y="26"/>
                    </a:cubicBezTo>
                    <a:cubicBezTo>
                      <a:pt x="45" y="26"/>
                      <a:pt x="46" y="25"/>
                      <a:pt x="46" y="25"/>
                    </a:cubicBezTo>
                    <a:cubicBezTo>
                      <a:pt x="46" y="24"/>
                      <a:pt x="46" y="23"/>
                      <a:pt x="46" y="23"/>
                    </a:cubicBezTo>
                    <a:cubicBezTo>
                      <a:pt x="46" y="22"/>
                      <a:pt x="46" y="21"/>
                      <a:pt x="46" y="20"/>
                    </a:cubicBezTo>
                    <a:cubicBezTo>
                      <a:pt x="46" y="20"/>
                      <a:pt x="46" y="20"/>
                      <a:pt x="45" y="19"/>
                    </a:cubicBezTo>
                    <a:cubicBezTo>
                      <a:pt x="45" y="19"/>
                      <a:pt x="45" y="18"/>
                      <a:pt x="45" y="18"/>
                    </a:cubicBezTo>
                    <a:cubicBezTo>
                      <a:pt x="45" y="18"/>
                      <a:pt x="45" y="17"/>
                      <a:pt x="45" y="17"/>
                    </a:cubicBezTo>
                    <a:cubicBezTo>
                      <a:pt x="45" y="16"/>
                      <a:pt x="45" y="15"/>
                      <a:pt x="44" y="15"/>
                    </a:cubicBezTo>
                    <a:cubicBezTo>
                      <a:pt x="44" y="15"/>
                      <a:pt x="44" y="14"/>
                      <a:pt x="44" y="14"/>
                    </a:cubicBezTo>
                    <a:cubicBezTo>
                      <a:pt x="44" y="14"/>
                      <a:pt x="44" y="13"/>
                      <a:pt x="43" y="13"/>
                    </a:cubicBezTo>
                    <a:cubicBezTo>
                      <a:pt x="43" y="13"/>
                      <a:pt x="43" y="12"/>
                      <a:pt x="43" y="12"/>
                    </a:cubicBezTo>
                    <a:cubicBezTo>
                      <a:pt x="43" y="12"/>
                      <a:pt x="43" y="12"/>
                      <a:pt x="43" y="11"/>
                    </a:cubicBezTo>
                    <a:cubicBezTo>
                      <a:pt x="42" y="10"/>
                      <a:pt x="41" y="9"/>
                      <a:pt x="41" y="8"/>
                    </a:cubicBezTo>
                    <a:cubicBezTo>
                      <a:pt x="40" y="8"/>
                      <a:pt x="40" y="8"/>
                      <a:pt x="40" y="7"/>
                    </a:cubicBezTo>
                    <a:cubicBezTo>
                      <a:pt x="39" y="7"/>
                      <a:pt x="39" y="7"/>
                      <a:pt x="39" y="6"/>
                    </a:cubicBezTo>
                    <a:cubicBezTo>
                      <a:pt x="39" y="6"/>
                      <a:pt x="38" y="6"/>
                      <a:pt x="38" y="6"/>
                    </a:cubicBezTo>
                    <a:cubicBezTo>
                      <a:pt x="38" y="5"/>
                      <a:pt x="37" y="5"/>
                      <a:pt x="36" y="4"/>
                    </a:cubicBezTo>
                    <a:cubicBezTo>
                      <a:pt x="36" y="4"/>
                      <a:pt x="35" y="3"/>
                      <a:pt x="34" y="3"/>
                    </a:cubicBezTo>
                    <a:cubicBezTo>
                      <a:pt x="34" y="2"/>
                      <a:pt x="33" y="2"/>
                      <a:pt x="33" y="2"/>
                    </a:cubicBezTo>
                    <a:cubicBezTo>
                      <a:pt x="33" y="2"/>
                      <a:pt x="33" y="2"/>
                      <a:pt x="33" y="2"/>
                    </a:cubicBezTo>
                    <a:cubicBezTo>
                      <a:pt x="32" y="2"/>
                      <a:pt x="32" y="2"/>
                      <a:pt x="32" y="2"/>
                    </a:cubicBezTo>
                    <a:cubicBezTo>
                      <a:pt x="32" y="2"/>
                      <a:pt x="32" y="2"/>
                      <a:pt x="32" y="2"/>
                    </a:cubicBezTo>
                    <a:cubicBezTo>
                      <a:pt x="32" y="1"/>
                      <a:pt x="31" y="1"/>
                      <a:pt x="31" y="1"/>
                    </a:cubicBezTo>
                    <a:cubicBezTo>
                      <a:pt x="31" y="1"/>
                      <a:pt x="31" y="1"/>
                      <a:pt x="31" y="1"/>
                    </a:cubicBezTo>
                    <a:cubicBezTo>
                      <a:pt x="31" y="1"/>
                      <a:pt x="30" y="1"/>
                      <a:pt x="30" y="1"/>
                    </a:cubicBezTo>
                    <a:cubicBezTo>
                      <a:pt x="30" y="1"/>
                      <a:pt x="30" y="1"/>
                      <a:pt x="30" y="1"/>
                    </a:cubicBezTo>
                    <a:cubicBezTo>
                      <a:pt x="29" y="1"/>
                      <a:pt x="29" y="0"/>
                      <a:pt x="28" y="0"/>
                    </a:cubicBezTo>
                    <a:cubicBezTo>
                      <a:pt x="28" y="0"/>
                      <a:pt x="27" y="0"/>
                      <a:pt x="27" y="0"/>
                    </a:cubicBezTo>
                    <a:cubicBezTo>
                      <a:pt x="27" y="0"/>
                      <a:pt x="27" y="0"/>
                      <a:pt x="27" y="0"/>
                    </a:cubicBezTo>
                    <a:cubicBezTo>
                      <a:pt x="26" y="0"/>
                      <a:pt x="25" y="0"/>
                      <a:pt x="24" y="0"/>
                    </a:cubicBezTo>
                    <a:cubicBezTo>
                      <a:pt x="24" y="1"/>
                      <a:pt x="24" y="1"/>
                      <a:pt x="24" y="1"/>
                    </a:cubicBezTo>
                    <a:cubicBezTo>
                      <a:pt x="25" y="1"/>
                      <a:pt x="26" y="1"/>
                      <a:pt x="27" y="1"/>
                    </a:cubicBezTo>
                    <a:cubicBezTo>
                      <a:pt x="27" y="1"/>
                      <a:pt x="27" y="1"/>
                      <a:pt x="27" y="1"/>
                    </a:cubicBezTo>
                    <a:cubicBezTo>
                      <a:pt x="26" y="2"/>
                      <a:pt x="26" y="2"/>
                      <a:pt x="26" y="2"/>
                    </a:cubicBezTo>
                    <a:cubicBezTo>
                      <a:pt x="26" y="2"/>
                      <a:pt x="25" y="2"/>
                      <a:pt x="25" y="2"/>
                    </a:cubicBezTo>
                    <a:cubicBezTo>
                      <a:pt x="25" y="2"/>
                      <a:pt x="25" y="2"/>
                      <a:pt x="25" y="2"/>
                    </a:cubicBezTo>
                    <a:cubicBezTo>
                      <a:pt x="26" y="2"/>
                      <a:pt x="26" y="2"/>
                      <a:pt x="26" y="2"/>
                    </a:cubicBezTo>
                    <a:cubicBezTo>
                      <a:pt x="27" y="2"/>
                      <a:pt x="27" y="2"/>
                      <a:pt x="27" y="2"/>
                    </a:cubicBezTo>
                    <a:cubicBezTo>
                      <a:pt x="27" y="2"/>
                      <a:pt x="27" y="2"/>
                      <a:pt x="27" y="2"/>
                    </a:cubicBezTo>
                    <a:cubicBezTo>
                      <a:pt x="27" y="2"/>
                      <a:pt x="28" y="1"/>
                      <a:pt x="28" y="1"/>
                    </a:cubicBezTo>
                    <a:cubicBezTo>
                      <a:pt x="28" y="1"/>
                      <a:pt x="28" y="2"/>
                      <a:pt x="28" y="2"/>
                    </a:cubicBezTo>
                    <a:cubicBezTo>
                      <a:pt x="28" y="2"/>
                      <a:pt x="28" y="2"/>
                      <a:pt x="28" y="2"/>
                    </a:cubicBezTo>
                    <a:cubicBezTo>
                      <a:pt x="28" y="2"/>
                      <a:pt x="29" y="2"/>
                      <a:pt x="29" y="2"/>
                    </a:cubicBezTo>
                    <a:cubicBezTo>
                      <a:pt x="29" y="2"/>
                      <a:pt x="29" y="2"/>
                      <a:pt x="29" y="2"/>
                    </a:cubicBezTo>
                    <a:cubicBezTo>
                      <a:pt x="29" y="2"/>
                      <a:pt x="30" y="2"/>
                      <a:pt x="30" y="2"/>
                    </a:cubicBezTo>
                    <a:cubicBezTo>
                      <a:pt x="30" y="2"/>
                      <a:pt x="31" y="2"/>
                      <a:pt x="31" y="3"/>
                    </a:cubicBezTo>
                    <a:cubicBezTo>
                      <a:pt x="31" y="3"/>
                      <a:pt x="31" y="3"/>
                      <a:pt x="31" y="3"/>
                    </a:cubicBezTo>
                    <a:cubicBezTo>
                      <a:pt x="31" y="3"/>
                      <a:pt x="31" y="3"/>
                      <a:pt x="31" y="3"/>
                    </a:cubicBezTo>
                    <a:cubicBezTo>
                      <a:pt x="31" y="3"/>
                      <a:pt x="31" y="3"/>
                      <a:pt x="31" y="3"/>
                    </a:cubicBezTo>
                    <a:cubicBezTo>
                      <a:pt x="31" y="3"/>
                      <a:pt x="32" y="3"/>
                      <a:pt x="32" y="4"/>
                    </a:cubicBezTo>
                    <a:cubicBezTo>
                      <a:pt x="31" y="4"/>
                      <a:pt x="31" y="4"/>
                      <a:pt x="31" y="4"/>
                    </a:cubicBezTo>
                    <a:cubicBezTo>
                      <a:pt x="30" y="4"/>
                      <a:pt x="30" y="4"/>
                      <a:pt x="30" y="4"/>
                    </a:cubicBezTo>
                    <a:cubicBezTo>
                      <a:pt x="30" y="3"/>
                      <a:pt x="30" y="3"/>
                      <a:pt x="30" y="3"/>
                    </a:cubicBezTo>
                    <a:cubicBezTo>
                      <a:pt x="30" y="3"/>
                      <a:pt x="30" y="3"/>
                      <a:pt x="30" y="3"/>
                    </a:cubicBezTo>
                    <a:cubicBezTo>
                      <a:pt x="30" y="3"/>
                      <a:pt x="30" y="3"/>
                      <a:pt x="30" y="3"/>
                    </a:cubicBezTo>
                    <a:cubicBezTo>
                      <a:pt x="29" y="3"/>
                      <a:pt x="29" y="4"/>
                      <a:pt x="29" y="4"/>
                    </a:cubicBezTo>
                    <a:cubicBezTo>
                      <a:pt x="29" y="4"/>
                      <a:pt x="29" y="4"/>
                      <a:pt x="29" y="4"/>
                    </a:cubicBezTo>
                    <a:cubicBezTo>
                      <a:pt x="28" y="4"/>
                      <a:pt x="28" y="4"/>
                      <a:pt x="28" y="4"/>
                    </a:cubicBezTo>
                    <a:cubicBezTo>
                      <a:pt x="28" y="4"/>
                      <a:pt x="27" y="4"/>
                      <a:pt x="27" y="4"/>
                    </a:cubicBezTo>
                    <a:cubicBezTo>
                      <a:pt x="27" y="4"/>
                      <a:pt x="27" y="4"/>
                      <a:pt x="26" y="5"/>
                    </a:cubicBezTo>
                    <a:cubicBezTo>
                      <a:pt x="26" y="5"/>
                      <a:pt x="26" y="5"/>
                      <a:pt x="25" y="5"/>
                    </a:cubicBezTo>
                    <a:cubicBezTo>
                      <a:pt x="25" y="5"/>
                      <a:pt x="25" y="6"/>
                      <a:pt x="25" y="6"/>
                    </a:cubicBezTo>
                    <a:cubicBezTo>
                      <a:pt x="25" y="6"/>
                      <a:pt x="25" y="6"/>
                      <a:pt x="25" y="6"/>
                    </a:cubicBezTo>
                    <a:cubicBezTo>
                      <a:pt x="25" y="6"/>
                      <a:pt x="25" y="6"/>
                      <a:pt x="25" y="6"/>
                    </a:cubicBezTo>
                    <a:cubicBezTo>
                      <a:pt x="25" y="7"/>
                      <a:pt x="26" y="6"/>
                      <a:pt x="26" y="6"/>
                    </a:cubicBezTo>
                    <a:cubicBezTo>
                      <a:pt x="26" y="6"/>
                      <a:pt x="26" y="7"/>
                      <a:pt x="27" y="7"/>
                    </a:cubicBezTo>
                    <a:cubicBezTo>
                      <a:pt x="27" y="7"/>
                      <a:pt x="27" y="7"/>
                      <a:pt x="28" y="7"/>
                    </a:cubicBezTo>
                    <a:cubicBezTo>
                      <a:pt x="28" y="7"/>
                      <a:pt x="28" y="7"/>
                      <a:pt x="28" y="7"/>
                    </a:cubicBezTo>
                    <a:cubicBezTo>
                      <a:pt x="28" y="8"/>
                      <a:pt x="28" y="8"/>
                      <a:pt x="28" y="8"/>
                    </a:cubicBezTo>
                    <a:cubicBezTo>
                      <a:pt x="28" y="8"/>
                      <a:pt x="28" y="8"/>
                      <a:pt x="28" y="9"/>
                    </a:cubicBezTo>
                    <a:cubicBezTo>
                      <a:pt x="28" y="9"/>
                      <a:pt x="28" y="9"/>
                      <a:pt x="28" y="9"/>
                    </a:cubicBezTo>
                    <a:cubicBezTo>
                      <a:pt x="29" y="9"/>
                      <a:pt x="29" y="9"/>
                      <a:pt x="29" y="8"/>
                    </a:cubicBezTo>
                    <a:cubicBezTo>
                      <a:pt x="29" y="8"/>
                      <a:pt x="29" y="8"/>
                      <a:pt x="29" y="8"/>
                    </a:cubicBezTo>
                    <a:cubicBezTo>
                      <a:pt x="30" y="8"/>
                      <a:pt x="31" y="7"/>
                      <a:pt x="31" y="6"/>
                    </a:cubicBezTo>
                    <a:cubicBezTo>
                      <a:pt x="31" y="6"/>
                      <a:pt x="31" y="6"/>
                      <a:pt x="31" y="5"/>
                    </a:cubicBezTo>
                    <a:cubicBezTo>
                      <a:pt x="31" y="5"/>
                      <a:pt x="32" y="5"/>
                      <a:pt x="32" y="5"/>
                    </a:cubicBezTo>
                    <a:cubicBezTo>
                      <a:pt x="32" y="5"/>
                      <a:pt x="32" y="5"/>
                      <a:pt x="32" y="5"/>
                    </a:cubicBezTo>
                    <a:cubicBezTo>
                      <a:pt x="32" y="4"/>
                      <a:pt x="32" y="4"/>
                      <a:pt x="32" y="4"/>
                    </a:cubicBezTo>
                    <a:cubicBezTo>
                      <a:pt x="32" y="4"/>
                      <a:pt x="32" y="4"/>
                      <a:pt x="32" y="4"/>
                    </a:cubicBezTo>
                    <a:cubicBezTo>
                      <a:pt x="32" y="4"/>
                      <a:pt x="32" y="4"/>
                      <a:pt x="33" y="4"/>
                    </a:cubicBezTo>
                    <a:cubicBezTo>
                      <a:pt x="33" y="4"/>
                      <a:pt x="33" y="4"/>
                      <a:pt x="33" y="4"/>
                    </a:cubicBezTo>
                    <a:cubicBezTo>
                      <a:pt x="33" y="4"/>
                      <a:pt x="34" y="4"/>
                      <a:pt x="34" y="4"/>
                    </a:cubicBezTo>
                    <a:cubicBezTo>
                      <a:pt x="34" y="4"/>
                      <a:pt x="34" y="5"/>
                      <a:pt x="34" y="5"/>
                    </a:cubicBezTo>
                    <a:cubicBezTo>
                      <a:pt x="34" y="5"/>
                      <a:pt x="35" y="5"/>
                      <a:pt x="35" y="5"/>
                    </a:cubicBezTo>
                    <a:cubicBezTo>
                      <a:pt x="35" y="5"/>
                      <a:pt x="34" y="5"/>
                      <a:pt x="34" y="5"/>
                    </a:cubicBezTo>
                    <a:cubicBezTo>
                      <a:pt x="34" y="5"/>
                      <a:pt x="34" y="5"/>
                      <a:pt x="34" y="5"/>
                    </a:cubicBezTo>
                    <a:cubicBezTo>
                      <a:pt x="34" y="6"/>
                      <a:pt x="35" y="6"/>
                      <a:pt x="35" y="6"/>
                    </a:cubicBezTo>
                    <a:cubicBezTo>
                      <a:pt x="35" y="6"/>
                      <a:pt x="35" y="6"/>
                      <a:pt x="35" y="6"/>
                    </a:cubicBezTo>
                    <a:cubicBezTo>
                      <a:pt x="36" y="6"/>
                      <a:pt x="36" y="5"/>
                      <a:pt x="36" y="5"/>
                    </a:cubicBezTo>
                    <a:cubicBezTo>
                      <a:pt x="36" y="6"/>
                      <a:pt x="36" y="6"/>
                      <a:pt x="37" y="6"/>
                    </a:cubicBezTo>
                    <a:cubicBezTo>
                      <a:pt x="37" y="6"/>
                      <a:pt x="37" y="6"/>
                      <a:pt x="37" y="6"/>
                    </a:cubicBezTo>
                    <a:cubicBezTo>
                      <a:pt x="37" y="6"/>
                      <a:pt x="37" y="7"/>
                      <a:pt x="37" y="7"/>
                    </a:cubicBezTo>
                    <a:cubicBezTo>
                      <a:pt x="37" y="7"/>
                      <a:pt x="37" y="7"/>
                      <a:pt x="37" y="8"/>
                    </a:cubicBezTo>
                    <a:cubicBezTo>
                      <a:pt x="38" y="8"/>
                      <a:pt x="38" y="8"/>
                      <a:pt x="38" y="8"/>
                    </a:cubicBezTo>
                    <a:cubicBezTo>
                      <a:pt x="38" y="8"/>
                      <a:pt x="38" y="8"/>
                      <a:pt x="38" y="8"/>
                    </a:cubicBezTo>
                    <a:cubicBezTo>
                      <a:pt x="38" y="9"/>
                      <a:pt x="38" y="9"/>
                      <a:pt x="38" y="9"/>
                    </a:cubicBezTo>
                    <a:cubicBezTo>
                      <a:pt x="37" y="9"/>
                      <a:pt x="37" y="9"/>
                      <a:pt x="37" y="10"/>
                    </a:cubicBezTo>
                    <a:cubicBezTo>
                      <a:pt x="37" y="10"/>
                      <a:pt x="38" y="10"/>
                      <a:pt x="38" y="10"/>
                    </a:cubicBezTo>
                    <a:cubicBezTo>
                      <a:pt x="38" y="10"/>
                      <a:pt x="38" y="10"/>
                      <a:pt x="38" y="10"/>
                    </a:cubicBezTo>
                    <a:cubicBezTo>
                      <a:pt x="38" y="11"/>
                      <a:pt x="38" y="11"/>
                      <a:pt x="38" y="11"/>
                    </a:cubicBezTo>
                    <a:cubicBezTo>
                      <a:pt x="38" y="11"/>
                      <a:pt x="38" y="11"/>
                      <a:pt x="37" y="11"/>
                    </a:cubicBezTo>
                    <a:cubicBezTo>
                      <a:pt x="37" y="11"/>
                      <a:pt x="37" y="11"/>
                      <a:pt x="37" y="11"/>
                    </a:cubicBezTo>
                    <a:cubicBezTo>
                      <a:pt x="37" y="11"/>
                      <a:pt x="37" y="11"/>
                      <a:pt x="37" y="11"/>
                    </a:cubicBezTo>
                    <a:cubicBezTo>
                      <a:pt x="36" y="11"/>
                      <a:pt x="36" y="11"/>
                      <a:pt x="36" y="11"/>
                    </a:cubicBezTo>
                    <a:cubicBezTo>
                      <a:pt x="36" y="10"/>
                      <a:pt x="36" y="10"/>
                      <a:pt x="37" y="9"/>
                    </a:cubicBezTo>
                    <a:cubicBezTo>
                      <a:pt x="37" y="9"/>
                      <a:pt x="37" y="9"/>
                      <a:pt x="37" y="9"/>
                    </a:cubicBezTo>
                    <a:cubicBezTo>
                      <a:pt x="37" y="9"/>
                      <a:pt x="37" y="9"/>
                      <a:pt x="36" y="9"/>
                    </a:cubicBezTo>
                    <a:cubicBezTo>
                      <a:pt x="36" y="9"/>
                      <a:pt x="36" y="9"/>
                      <a:pt x="36" y="9"/>
                    </a:cubicBezTo>
                    <a:cubicBezTo>
                      <a:pt x="35" y="10"/>
                      <a:pt x="35" y="9"/>
                      <a:pt x="34" y="10"/>
                    </a:cubicBezTo>
                    <a:cubicBezTo>
                      <a:pt x="34" y="10"/>
                      <a:pt x="35" y="10"/>
                      <a:pt x="35" y="10"/>
                    </a:cubicBezTo>
                    <a:cubicBezTo>
                      <a:pt x="35" y="10"/>
                      <a:pt x="34" y="10"/>
                      <a:pt x="34" y="10"/>
                    </a:cubicBezTo>
                    <a:cubicBezTo>
                      <a:pt x="34" y="10"/>
                      <a:pt x="34" y="10"/>
                      <a:pt x="34" y="10"/>
                    </a:cubicBezTo>
                    <a:cubicBezTo>
                      <a:pt x="34" y="9"/>
                      <a:pt x="34" y="9"/>
                      <a:pt x="33" y="9"/>
                    </a:cubicBezTo>
                    <a:cubicBezTo>
                      <a:pt x="33" y="10"/>
                      <a:pt x="33" y="10"/>
                      <a:pt x="33" y="10"/>
                    </a:cubicBezTo>
                    <a:cubicBezTo>
                      <a:pt x="33" y="10"/>
                      <a:pt x="34" y="10"/>
                      <a:pt x="34" y="10"/>
                    </a:cubicBezTo>
                    <a:cubicBezTo>
                      <a:pt x="34" y="10"/>
                      <a:pt x="33" y="11"/>
                      <a:pt x="33" y="11"/>
                    </a:cubicBezTo>
                    <a:cubicBezTo>
                      <a:pt x="33" y="11"/>
                      <a:pt x="33" y="11"/>
                      <a:pt x="34" y="11"/>
                    </a:cubicBezTo>
                    <a:cubicBezTo>
                      <a:pt x="34" y="11"/>
                      <a:pt x="34" y="11"/>
                      <a:pt x="34" y="11"/>
                    </a:cubicBezTo>
                    <a:cubicBezTo>
                      <a:pt x="34" y="11"/>
                      <a:pt x="34" y="11"/>
                      <a:pt x="34" y="11"/>
                    </a:cubicBezTo>
                    <a:cubicBezTo>
                      <a:pt x="34" y="11"/>
                      <a:pt x="35" y="11"/>
                      <a:pt x="35" y="11"/>
                    </a:cubicBezTo>
                    <a:cubicBezTo>
                      <a:pt x="35" y="11"/>
                      <a:pt x="35" y="12"/>
                      <a:pt x="34" y="12"/>
                    </a:cubicBezTo>
                    <a:cubicBezTo>
                      <a:pt x="34" y="12"/>
                      <a:pt x="33" y="12"/>
                      <a:pt x="33" y="12"/>
                    </a:cubicBezTo>
                    <a:cubicBezTo>
                      <a:pt x="33" y="12"/>
                      <a:pt x="32" y="13"/>
                      <a:pt x="32" y="12"/>
                    </a:cubicBezTo>
                    <a:cubicBezTo>
                      <a:pt x="32" y="12"/>
                      <a:pt x="32" y="12"/>
                      <a:pt x="33" y="12"/>
                    </a:cubicBezTo>
                    <a:cubicBezTo>
                      <a:pt x="32" y="12"/>
                      <a:pt x="32" y="12"/>
                      <a:pt x="31" y="12"/>
                    </a:cubicBezTo>
                    <a:cubicBezTo>
                      <a:pt x="31" y="12"/>
                      <a:pt x="30" y="12"/>
                      <a:pt x="30" y="13"/>
                    </a:cubicBezTo>
                    <a:cubicBezTo>
                      <a:pt x="30" y="13"/>
                      <a:pt x="30" y="13"/>
                      <a:pt x="30" y="13"/>
                    </a:cubicBezTo>
                    <a:cubicBezTo>
                      <a:pt x="30" y="13"/>
                      <a:pt x="30" y="13"/>
                      <a:pt x="29" y="14"/>
                    </a:cubicBezTo>
                    <a:cubicBezTo>
                      <a:pt x="29" y="14"/>
                      <a:pt x="29" y="14"/>
                      <a:pt x="29" y="14"/>
                    </a:cubicBezTo>
                    <a:cubicBezTo>
                      <a:pt x="29" y="14"/>
                      <a:pt x="28" y="14"/>
                      <a:pt x="28" y="14"/>
                    </a:cubicBezTo>
                    <a:cubicBezTo>
                      <a:pt x="28" y="14"/>
                      <a:pt x="28" y="14"/>
                      <a:pt x="28" y="14"/>
                    </a:cubicBezTo>
                    <a:cubicBezTo>
                      <a:pt x="28" y="14"/>
                      <a:pt x="28" y="14"/>
                      <a:pt x="28" y="15"/>
                    </a:cubicBezTo>
                    <a:cubicBezTo>
                      <a:pt x="27" y="15"/>
                      <a:pt x="27" y="15"/>
                      <a:pt x="27" y="15"/>
                    </a:cubicBezTo>
                    <a:cubicBezTo>
                      <a:pt x="27" y="15"/>
                      <a:pt x="27" y="15"/>
                      <a:pt x="27" y="15"/>
                    </a:cubicBezTo>
                    <a:cubicBezTo>
                      <a:pt x="27" y="15"/>
                      <a:pt x="27" y="16"/>
                      <a:pt x="27" y="16"/>
                    </a:cubicBezTo>
                    <a:cubicBezTo>
                      <a:pt x="26" y="16"/>
                      <a:pt x="26" y="17"/>
                      <a:pt x="26" y="17"/>
                    </a:cubicBezTo>
                    <a:cubicBezTo>
                      <a:pt x="26" y="17"/>
                      <a:pt x="25" y="17"/>
                      <a:pt x="25" y="17"/>
                    </a:cubicBezTo>
                    <a:cubicBezTo>
                      <a:pt x="25" y="17"/>
                      <a:pt x="25" y="17"/>
                      <a:pt x="25" y="17"/>
                    </a:cubicBezTo>
                    <a:cubicBezTo>
                      <a:pt x="24" y="17"/>
                      <a:pt x="24" y="18"/>
                      <a:pt x="24" y="18"/>
                    </a:cubicBezTo>
                    <a:cubicBezTo>
                      <a:pt x="24" y="28"/>
                      <a:pt x="24" y="28"/>
                      <a:pt x="24" y="28"/>
                    </a:cubicBezTo>
                    <a:cubicBezTo>
                      <a:pt x="24" y="28"/>
                      <a:pt x="24" y="28"/>
                      <a:pt x="25" y="28"/>
                    </a:cubicBezTo>
                    <a:cubicBezTo>
                      <a:pt x="25" y="28"/>
                      <a:pt x="25" y="28"/>
                      <a:pt x="25" y="27"/>
                    </a:cubicBezTo>
                    <a:cubicBezTo>
                      <a:pt x="25" y="27"/>
                      <a:pt x="25" y="27"/>
                      <a:pt x="26" y="27"/>
                    </a:cubicBezTo>
                    <a:cubicBezTo>
                      <a:pt x="26" y="27"/>
                      <a:pt x="26" y="27"/>
                      <a:pt x="26" y="27"/>
                    </a:cubicBezTo>
                    <a:cubicBezTo>
                      <a:pt x="26" y="27"/>
                      <a:pt x="26" y="27"/>
                      <a:pt x="27" y="27"/>
                    </a:cubicBezTo>
                    <a:cubicBezTo>
                      <a:pt x="27" y="27"/>
                      <a:pt x="26" y="27"/>
                      <a:pt x="26" y="27"/>
                    </a:cubicBezTo>
                    <a:cubicBezTo>
                      <a:pt x="27" y="28"/>
                      <a:pt x="27" y="27"/>
                      <a:pt x="27" y="27"/>
                    </a:cubicBezTo>
                    <a:cubicBezTo>
                      <a:pt x="27" y="27"/>
                      <a:pt x="28" y="27"/>
                      <a:pt x="28" y="27"/>
                    </a:cubicBezTo>
                    <a:cubicBezTo>
                      <a:pt x="28" y="27"/>
                      <a:pt x="28" y="28"/>
                      <a:pt x="28" y="28"/>
                    </a:cubicBezTo>
                    <a:cubicBezTo>
                      <a:pt x="28" y="28"/>
                      <a:pt x="29" y="28"/>
                      <a:pt x="29" y="28"/>
                    </a:cubicBezTo>
                    <a:cubicBezTo>
                      <a:pt x="29" y="28"/>
                      <a:pt x="29" y="28"/>
                      <a:pt x="29" y="28"/>
                    </a:cubicBezTo>
                    <a:cubicBezTo>
                      <a:pt x="30" y="28"/>
                      <a:pt x="30" y="28"/>
                      <a:pt x="30" y="28"/>
                    </a:cubicBezTo>
                    <a:cubicBezTo>
                      <a:pt x="30" y="27"/>
                      <a:pt x="31" y="28"/>
                      <a:pt x="31" y="28"/>
                    </a:cubicBezTo>
                    <a:cubicBezTo>
                      <a:pt x="31" y="28"/>
                      <a:pt x="31" y="28"/>
                      <a:pt x="31" y="28"/>
                    </a:cubicBezTo>
                    <a:cubicBezTo>
                      <a:pt x="31" y="28"/>
                      <a:pt x="31" y="28"/>
                      <a:pt x="31" y="28"/>
                    </a:cubicBezTo>
                    <a:cubicBezTo>
                      <a:pt x="31" y="28"/>
                      <a:pt x="31" y="28"/>
                      <a:pt x="31" y="28"/>
                    </a:cubicBezTo>
                    <a:cubicBezTo>
                      <a:pt x="31" y="29"/>
                      <a:pt x="32" y="29"/>
                      <a:pt x="32" y="29"/>
                    </a:cubicBezTo>
                    <a:cubicBezTo>
                      <a:pt x="32" y="29"/>
                      <a:pt x="32" y="29"/>
                      <a:pt x="32" y="29"/>
                    </a:cubicBezTo>
                    <a:cubicBezTo>
                      <a:pt x="33" y="30"/>
                      <a:pt x="33" y="30"/>
                      <a:pt x="33" y="30"/>
                    </a:cubicBezTo>
                    <a:cubicBezTo>
                      <a:pt x="34" y="30"/>
                      <a:pt x="34" y="30"/>
                      <a:pt x="34" y="30"/>
                    </a:cubicBezTo>
                    <a:cubicBezTo>
                      <a:pt x="34" y="30"/>
                      <a:pt x="35" y="30"/>
                      <a:pt x="35" y="30"/>
                    </a:cubicBezTo>
                    <a:cubicBezTo>
                      <a:pt x="35" y="30"/>
                      <a:pt x="36" y="31"/>
                      <a:pt x="36" y="31"/>
                    </a:cubicBezTo>
                    <a:cubicBezTo>
                      <a:pt x="36" y="31"/>
                      <a:pt x="36" y="31"/>
                      <a:pt x="36" y="31"/>
                    </a:cubicBezTo>
                    <a:cubicBezTo>
                      <a:pt x="36" y="32"/>
                      <a:pt x="36" y="32"/>
                      <a:pt x="36" y="32"/>
                    </a:cubicBezTo>
                    <a:cubicBezTo>
                      <a:pt x="36" y="32"/>
                      <a:pt x="36" y="32"/>
                      <a:pt x="36" y="33"/>
                    </a:cubicBezTo>
                    <a:cubicBezTo>
                      <a:pt x="37" y="33"/>
                      <a:pt x="37" y="33"/>
                      <a:pt x="37" y="33"/>
                    </a:cubicBezTo>
                    <a:cubicBezTo>
                      <a:pt x="37" y="33"/>
                      <a:pt x="37" y="33"/>
                      <a:pt x="37" y="33"/>
                    </a:cubicBezTo>
                    <a:cubicBezTo>
                      <a:pt x="37" y="33"/>
                      <a:pt x="38" y="33"/>
                      <a:pt x="38" y="33"/>
                    </a:cubicBezTo>
                    <a:cubicBezTo>
                      <a:pt x="38" y="33"/>
                      <a:pt x="38" y="33"/>
                      <a:pt x="38" y="33"/>
                    </a:cubicBezTo>
                    <a:cubicBezTo>
                      <a:pt x="38" y="33"/>
                      <a:pt x="39" y="34"/>
                      <a:pt x="39" y="34"/>
                    </a:cubicBezTo>
                    <a:cubicBezTo>
                      <a:pt x="39" y="34"/>
                      <a:pt x="39" y="34"/>
                      <a:pt x="39" y="34"/>
                    </a:cubicBezTo>
                    <a:cubicBezTo>
                      <a:pt x="39" y="34"/>
                      <a:pt x="40" y="34"/>
                      <a:pt x="40" y="34"/>
                    </a:cubicBezTo>
                    <a:cubicBezTo>
                      <a:pt x="40" y="34"/>
                      <a:pt x="40" y="34"/>
                      <a:pt x="40" y="34"/>
                    </a:cubicBezTo>
                    <a:cubicBezTo>
                      <a:pt x="41" y="34"/>
                      <a:pt x="41" y="34"/>
                      <a:pt x="41" y="34"/>
                    </a:cubicBezTo>
                    <a:cubicBezTo>
                      <a:pt x="38" y="39"/>
                      <a:pt x="33" y="43"/>
                      <a:pt x="28" y="44"/>
                    </a:cubicBezTo>
                    <a:cubicBezTo>
                      <a:pt x="28" y="44"/>
                      <a:pt x="28" y="44"/>
                      <a:pt x="28" y="43"/>
                    </a:cubicBezTo>
                    <a:cubicBezTo>
                      <a:pt x="28" y="43"/>
                      <a:pt x="28" y="42"/>
                      <a:pt x="28" y="42"/>
                    </a:cubicBezTo>
                    <a:cubicBezTo>
                      <a:pt x="28" y="42"/>
                      <a:pt x="27" y="41"/>
                      <a:pt x="27" y="41"/>
                    </a:cubicBezTo>
                    <a:cubicBezTo>
                      <a:pt x="27" y="41"/>
                      <a:pt x="27" y="40"/>
                      <a:pt x="26" y="40"/>
                    </a:cubicBezTo>
                    <a:cubicBezTo>
                      <a:pt x="26" y="40"/>
                      <a:pt x="26" y="40"/>
                      <a:pt x="26" y="40"/>
                    </a:cubicBezTo>
                    <a:cubicBezTo>
                      <a:pt x="25" y="40"/>
                      <a:pt x="25" y="39"/>
                      <a:pt x="25" y="39"/>
                    </a:cubicBezTo>
                    <a:cubicBezTo>
                      <a:pt x="24" y="39"/>
                      <a:pt x="24" y="39"/>
                      <a:pt x="24" y="39"/>
                    </a:cubicBezTo>
                    <a:cubicBezTo>
                      <a:pt x="24" y="39"/>
                      <a:pt x="24" y="38"/>
                      <a:pt x="24" y="38"/>
                    </a:cubicBezTo>
                    <a:lnTo>
                      <a:pt x="24" y="46"/>
                    </a:lnTo>
                    <a:close/>
                    <a:moveTo>
                      <a:pt x="0" y="18"/>
                    </a:moveTo>
                    <a:cubicBezTo>
                      <a:pt x="0" y="18"/>
                      <a:pt x="0" y="19"/>
                      <a:pt x="0" y="19"/>
                    </a:cubicBezTo>
                    <a:cubicBezTo>
                      <a:pt x="0" y="20"/>
                      <a:pt x="0" y="20"/>
                      <a:pt x="0" y="20"/>
                    </a:cubicBezTo>
                    <a:cubicBezTo>
                      <a:pt x="0" y="21"/>
                      <a:pt x="0" y="22"/>
                      <a:pt x="0" y="23"/>
                    </a:cubicBezTo>
                    <a:cubicBezTo>
                      <a:pt x="0" y="23"/>
                      <a:pt x="0" y="24"/>
                      <a:pt x="0" y="25"/>
                    </a:cubicBezTo>
                    <a:cubicBezTo>
                      <a:pt x="0" y="25"/>
                      <a:pt x="0" y="26"/>
                      <a:pt x="0" y="26"/>
                    </a:cubicBezTo>
                    <a:cubicBezTo>
                      <a:pt x="0" y="27"/>
                      <a:pt x="0" y="27"/>
                      <a:pt x="0" y="27"/>
                    </a:cubicBezTo>
                    <a:cubicBezTo>
                      <a:pt x="0" y="28"/>
                      <a:pt x="0" y="28"/>
                      <a:pt x="0" y="28"/>
                    </a:cubicBezTo>
                    <a:cubicBezTo>
                      <a:pt x="0" y="29"/>
                      <a:pt x="1" y="30"/>
                      <a:pt x="1" y="31"/>
                    </a:cubicBezTo>
                    <a:cubicBezTo>
                      <a:pt x="1" y="31"/>
                      <a:pt x="1" y="31"/>
                      <a:pt x="1" y="32"/>
                    </a:cubicBezTo>
                    <a:cubicBezTo>
                      <a:pt x="1" y="32"/>
                      <a:pt x="2" y="32"/>
                      <a:pt x="2" y="33"/>
                    </a:cubicBezTo>
                    <a:cubicBezTo>
                      <a:pt x="2" y="33"/>
                      <a:pt x="2" y="33"/>
                      <a:pt x="2" y="33"/>
                    </a:cubicBezTo>
                    <a:cubicBezTo>
                      <a:pt x="2" y="34"/>
                      <a:pt x="2" y="34"/>
                      <a:pt x="3" y="34"/>
                    </a:cubicBezTo>
                    <a:cubicBezTo>
                      <a:pt x="3" y="35"/>
                      <a:pt x="4" y="36"/>
                      <a:pt x="4" y="37"/>
                    </a:cubicBezTo>
                    <a:cubicBezTo>
                      <a:pt x="5" y="37"/>
                      <a:pt x="5" y="38"/>
                      <a:pt x="6" y="38"/>
                    </a:cubicBezTo>
                    <a:cubicBezTo>
                      <a:pt x="6" y="39"/>
                      <a:pt x="6" y="39"/>
                      <a:pt x="6" y="39"/>
                    </a:cubicBezTo>
                    <a:cubicBezTo>
                      <a:pt x="7" y="39"/>
                      <a:pt x="7" y="40"/>
                      <a:pt x="7" y="40"/>
                    </a:cubicBezTo>
                    <a:cubicBezTo>
                      <a:pt x="8" y="41"/>
                      <a:pt x="10" y="42"/>
                      <a:pt x="11" y="43"/>
                    </a:cubicBezTo>
                    <a:cubicBezTo>
                      <a:pt x="11" y="43"/>
                      <a:pt x="12" y="43"/>
                      <a:pt x="12" y="43"/>
                    </a:cubicBezTo>
                    <a:cubicBezTo>
                      <a:pt x="13" y="44"/>
                      <a:pt x="13" y="44"/>
                      <a:pt x="14" y="44"/>
                    </a:cubicBezTo>
                    <a:cubicBezTo>
                      <a:pt x="14" y="44"/>
                      <a:pt x="15" y="44"/>
                      <a:pt x="15" y="45"/>
                    </a:cubicBezTo>
                    <a:cubicBezTo>
                      <a:pt x="18" y="45"/>
                      <a:pt x="20" y="46"/>
                      <a:pt x="23" y="46"/>
                    </a:cubicBezTo>
                    <a:cubicBezTo>
                      <a:pt x="23" y="46"/>
                      <a:pt x="24" y="46"/>
                      <a:pt x="24" y="46"/>
                    </a:cubicBezTo>
                    <a:cubicBezTo>
                      <a:pt x="24" y="38"/>
                      <a:pt x="24" y="38"/>
                      <a:pt x="24" y="38"/>
                    </a:cubicBezTo>
                    <a:cubicBezTo>
                      <a:pt x="24" y="38"/>
                      <a:pt x="24" y="38"/>
                      <a:pt x="24" y="38"/>
                    </a:cubicBezTo>
                    <a:cubicBezTo>
                      <a:pt x="24" y="37"/>
                      <a:pt x="23" y="37"/>
                      <a:pt x="23" y="36"/>
                    </a:cubicBezTo>
                    <a:cubicBezTo>
                      <a:pt x="23" y="36"/>
                      <a:pt x="23" y="36"/>
                      <a:pt x="23" y="36"/>
                    </a:cubicBezTo>
                    <a:cubicBezTo>
                      <a:pt x="22" y="36"/>
                      <a:pt x="22" y="35"/>
                      <a:pt x="22" y="35"/>
                    </a:cubicBezTo>
                    <a:cubicBezTo>
                      <a:pt x="22" y="35"/>
                      <a:pt x="22" y="35"/>
                      <a:pt x="22" y="35"/>
                    </a:cubicBezTo>
                    <a:cubicBezTo>
                      <a:pt x="22" y="34"/>
                      <a:pt x="22" y="34"/>
                      <a:pt x="22" y="34"/>
                    </a:cubicBezTo>
                    <a:cubicBezTo>
                      <a:pt x="22" y="34"/>
                      <a:pt x="22" y="34"/>
                      <a:pt x="22" y="33"/>
                    </a:cubicBezTo>
                    <a:cubicBezTo>
                      <a:pt x="22" y="33"/>
                      <a:pt x="22" y="33"/>
                      <a:pt x="22" y="33"/>
                    </a:cubicBezTo>
                    <a:cubicBezTo>
                      <a:pt x="22" y="32"/>
                      <a:pt x="22" y="32"/>
                      <a:pt x="22" y="32"/>
                    </a:cubicBezTo>
                    <a:cubicBezTo>
                      <a:pt x="23" y="32"/>
                      <a:pt x="23" y="32"/>
                      <a:pt x="23" y="32"/>
                    </a:cubicBezTo>
                    <a:cubicBezTo>
                      <a:pt x="23" y="32"/>
                      <a:pt x="23" y="32"/>
                      <a:pt x="23" y="31"/>
                    </a:cubicBezTo>
                    <a:cubicBezTo>
                      <a:pt x="23" y="31"/>
                      <a:pt x="24" y="31"/>
                      <a:pt x="24" y="31"/>
                    </a:cubicBezTo>
                    <a:cubicBezTo>
                      <a:pt x="24" y="31"/>
                      <a:pt x="24" y="30"/>
                      <a:pt x="24" y="30"/>
                    </a:cubicBezTo>
                    <a:cubicBezTo>
                      <a:pt x="24" y="29"/>
                      <a:pt x="23" y="29"/>
                      <a:pt x="23" y="29"/>
                    </a:cubicBezTo>
                    <a:cubicBezTo>
                      <a:pt x="23" y="29"/>
                      <a:pt x="23" y="28"/>
                      <a:pt x="23" y="28"/>
                    </a:cubicBezTo>
                    <a:cubicBezTo>
                      <a:pt x="23" y="28"/>
                      <a:pt x="23" y="29"/>
                      <a:pt x="23" y="29"/>
                    </a:cubicBezTo>
                    <a:cubicBezTo>
                      <a:pt x="22" y="29"/>
                      <a:pt x="22" y="29"/>
                      <a:pt x="22" y="29"/>
                    </a:cubicBezTo>
                    <a:cubicBezTo>
                      <a:pt x="22" y="29"/>
                      <a:pt x="22" y="29"/>
                      <a:pt x="22" y="29"/>
                    </a:cubicBezTo>
                    <a:cubicBezTo>
                      <a:pt x="21" y="29"/>
                      <a:pt x="21" y="29"/>
                      <a:pt x="21" y="29"/>
                    </a:cubicBezTo>
                    <a:cubicBezTo>
                      <a:pt x="21" y="29"/>
                      <a:pt x="21" y="28"/>
                      <a:pt x="21" y="28"/>
                    </a:cubicBezTo>
                    <a:cubicBezTo>
                      <a:pt x="20" y="28"/>
                      <a:pt x="20" y="28"/>
                      <a:pt x="20" y="28"/>
                    </a:cubicBezTo>
                    <a:cubicBezTo>
                      <a:pt x="20" y="28"/>
                      <a:pt x="20" y="28"/>
                      <a:pt x="20" y="27"/>
                    </a:cubicBezTo>
                    <a:cubicBezTo>
                      <a:pt x="20" y="27"/>
                      <a:pt x="20" y="27"/>
                      <a:pt x="19" y="26"/>
                    </a:cubicBezTo>
                    <a:cubicBezTo>
                      <a:pt x="19" y="26"/>
                      <a:pt x="19" y="26"/>
                      <a:pt x="18" y="26"/>
                    </a:cubicBezTo>
                    <a:cubicBezTo>
                      <a:pt x="18" y="26"/>
                      <a:pt x="18" y="26"/>
                      <a:pt x="18" y="26"/>
                    </a:cubicBezTo>
                    <a:cubicBezTo>
                      <a:pt x="18" y="26"/>
                      <a:pt x="18" y="26"/>
                      <a:pt x="18" y="26"/>
                    </a:cubicBezTo>
                    <a:cubicBezTo>
                      <a:pt x="17" y="26"/>
                      <a:pt x="17" y="25"/>
                      <a:pt x="16" y="25"/>
                    </a:cubicBezTo>
                    <a:cubicBezTo>
                      <a:pt x="16" y="25"/>
                      <a:pt x="16" y="25"/>
                      <a:pt x="16" y="25"/>
                    </a:cubicBezTo>
                    <a:cubicBezTo>
                      <a:pt x="15" y="25"/>
                      <a:pt x="15" y="25"/>
                      <a:pt x="15" y="25"/>
                    </a:cubicBezTo>
                    <a:cubicBezTo>
                      <a:pt x="14" y="25"/>
                      <a:pt x="14" y="25"/>
                      <a:pt x="14" y="25"/>
                    </a:cubicBezTo>
                    <a:cubicBezTo>
                      <a:pt x="14" y="25"/>
                      <a:pt x="13" y="24"/>
                      <a:pt x="13" y="24"/>
                    </a:cubicBezTo>
                    <a:cubicBezTo>
                      <a:pt x="13" y="24"/>
                      <a:pt x="13" y="24"/>
                      <a:pt x="13" y="24"/>
                    </a:cubicBezTo>
                    <a:cubicBezTo>
                      <a:pt x="13" y="24"/>
                      <a:pt x="12" y="24"/>
                      <a:pt x="12" y="24"/>
                    </a:cubicBezTo>
                    <a:cubicBezTo>
                      <a:pt x="12" y="24"/>
                      <a:pt x="12" y="23"/>
                      <a:pt x="12" y="23"/>
                    </a:cubicBezTo>
                    <a:cubicBezTo>
                      <a:pt x="12" y="23"/>
                      <a:pt x="12" y="23"/>
                      <a:pt x="12" y="23"/>
                    </a:cubicBezTo>
                    <a:cubicBezTo>
                      <a:pt x="12" y="22"/>
                      <a:pt x="12" y="22"/>
                      <a:pt x="11" y="21"/>
                    </a:cubicBezTo>
                    <a:cubicBezTo>
                      <a:pt x="11" y="21"/>
                      <a:pt x="11" y="21"/>
                      <a:pt x="11" y="21"/>
                    </a:cubicBezTo>
                    <a:cubicBezTo>
                      <a:pt x="11" y="20"/>
                      <a:pt x="11" y="20"/>
                      <a:pt x="11" y="20"/>
                    </a:cubicBezTo>
                    <a:cubicBezTo>
                      <a:pt x="11" y="20"/>
                      <a:pt x="10" y="20"/>
                      <a:pt x="10" y="20"/>
                    </a:cubicBezTo>
                    <a:cubicBezTo>
                      <a:pt x="10" y="19"/>
                      <a:pt x="10" y="19"/>
                      <a:pt x="10" y="19"/>
                    </a:cubicBezTo>
                    <a:cubicBezTo>
                      <a:pt x="10" y="19"/>
                      <a:pt x="10" y="19"/>
                      <a:pt x="10" y="18"/>
                    </a:cubicBezTo>
                    <a:cubicBezTo>
                      <a:pt x="10" y="18"/>
                      <a:pt x="9" y="18"/>
                      <a:pt x="9" y="19"/>
                    </a:cubicBezTo>
                    <a:cubicBezTo>
                      <a:pt x="9" y="19"/>
                      <a:pt x="9" y="19"/>
                      <a:pt x="9" y="19"/>
                    </a:cubicBezTo>
                    <a:cubicBezTo>
                      <a:pt x="10" y="19"/>
                      <a:pt x="9" y="20"/>
                      <a:pt x="10" y="20"/>
                    </a:cubicBezTo>
                    <a:cubicBezTo>
                      <a:pt x="10" y="20"/>
                      <a:pt x="10" y="20"/>
                      <a:pt x="10" y="20"/>
                    </a:cubicBezTo>
                    <a:cubicBezTo>
                      <a:pt x="10" y="21"/>
                      <a:pt x="10" y="21"/>
                      <a:pt x="10" y="21"/>
                    </a:cubicBezTo>
                    <a:cubicBezTo>
                      <a:pt x="10" y="21"/>
                      <a:pt x="10" y="22"/>
                      <a:pt x="10" y="22"/>
                    </a:cubicBezTo>
                    <a:cubicBezTo>
                      <a:pt x="10" y="22"/>
                      <a:pt x="10" y="22"/>
                      <a:pt x="10" y="21"/>
                    </a:cubicBezTo>
                    <a:cubicBezTo>
                      <a:pt x="10" y="21"/>
                      <a:pt x="9" y="21"/>
                      <a:pt x="9" y="21"/>
                    </a:cubicBezTo>
                    <a:cubicBezTo>
                      <a:pt x="9" y="21"/>
                      <a:pt x="10" y="21"/>
                      <a:pt x="9" y="21"/>
                    </a:cubicBezTo>
                    <a:cubicBezTo>
                      <a:pt x="9" y="20"/>
                      <a:pt x="9" y="20"/>
                      <a:pt x="9" y="20"/>
                    </a:cubicBezTo>
                    <a:cubicBezTo>
                      <a:pt x="9" y="20"/>
                      <a:pt x="9" y="20"/>
                      <a:pt x="9" y="19"/>
                    </a:cubicBezTo>
                    <a:cubicBezTo>
                      <a:pt x="9" y="19"/>
                      <a:pt x="9" y="19"/>
                      <a:pt x="9" y="19"/>
                    </a:cubicBezTo>
                    <a:cubicBezTo>
                      <a:pt x="8" y="19"/>
                      <a:pt x="8" y="18"/>
                      <a:pt x="8" y="18"/>
                    </a:cubicBezTo>
                    <a:cubicBezTo>
                      <a:pt x="8" y="18"/>
                      <a:pt x="8" y="17"/>
                      <a:pt x="8" y="17"/>
                    </a:cubicBezTo>
                    <a:cubicBezTo>
                      <a:pt x="8" y="17"/>
                      <a:pt x="8" y="17"/>
                      <a:pt x="8" y="17"/>
                    </a:cubicBezTo>
                    <a:cubicBezTo>
                      <a:pt x="8" y="17"/>
                      <a:pt x="8" y="17"/>
                      <a:pt x="7" y="17"/>
                    </a:cubicBezTo>
                    <a:cubicBezTo>
                      <a:pt x="7" y="16"/>
                      <a:pt x="7" y="16"/>
                      <a:pt x="7" y="16"/>
                    </a:cubicBezTo>
                    <a:cubicBezTo>
                      <a:pt x="7" y="16"/>
                      <a:pt x="7" y="15"/>
                      <a:pt x="7" y="15"/>
                    </a:cubicBezTo>
                    <a:cubicBezTo>
                      <a:pt x="7" y="15"/>
                      <a:pt x="7" y="14"/>
                      <a:pt x="7" y="14"/>
                    </a:cubicBezTo>
                    <a:cubicBezTo>
                      <a:pt x="7" y="14"/>
                      <a:pt x="8" y="14"/>
                      <a:pt x="8" y="13"/>
                    </a:cubicBezTo>
                    <a:cubicBezTo>
                      <a:pt x="8" y="13"/>
                      <a:pt x="8" y="13"/>
                      <a:pt x="8" y="13"/>
                    </a:cubicBezTo>
                    <a:cubicBezTo>
                      <a:pt x="8" y="13"/>
                      <a:pt x="8" y="12"/>
                      <a:pt x="9" y="12"/>
                    </a:cubicBezTo>
                    <a:cubicBezTo>
                      <a:pt x="9" y="12"/>
                      <a:pt x="9" y="11"/>
                      <a:pt x="9" y="11"/>
                    </a:cubicBezTo>
                    <a:cubicBezTo>
                      <a:pt x="10" y="11"/>
                      <a:pt x="10" y="10"/>
                      <a:pt x="10" y="10"/>
                    </a:cubicBezTo>
                    <a:cubicBezTo>
                      <a:pt x="10" y="10"/>
                      <a:pt x="9" y="10"/>
                      <a:pt x="9" y="9"/>
                    </a:cubicBezTo>
                    <a:cubicBezTo>
                      <a:pt x="9" y="9"/>
                      <a:pt x="10" y="9"/>
                      <a:pt x="10" y="9"/>
                    </a:cubicBezTo>
                    <a:cubicBezTo>
                      <a:pt x="10" y="9"/>
                      <a:pt x="10" y="9"/>
                      <a:pt x="10" y="9"/>
                    </a:cubicBezTo>
                    <a:cubicBezTo>
                      <a:pt x="10" y="8"/>
                      <a:pt x="10" y="8"/>
                      <a:pt x="10" y="8"/>
                    </a:cubicBezTo>
                    <a:cubicBezTo>
                      <a:pt x="10" y="8"/>
                      <a:pt x="10" y="8"/>
                      <a:pt x="10" y="7"/>
                    </a:cubicBezTo>
                    <a:cubicBezTo>
                      <a:pt x="10" y="7"/>
                      <a:pt x="9" y="8"/>
                      <a:pt x="9" y="7"/>
                    </a:cubicBezTo>
                    <a:cubicBezTo>
                      <a:pt x="9" y="7"/>
                      <a:pt x="9" y="7"/>
                      <a:pt x="9" y="7"/>
                    </a:cubicBezTo>
                    <a:cubicBezTo>
                      <a:pt x="9" y="7"/>
                      <a:pt x="9" y="7"/>
                      <a:pt x="9" y="7"/>
                    </a:cubicBezTo>
                    <a:cubicBezTo>
                      <a:pt x="9" y="6"/>
                      <a:pt x="9" y="6"/>
                      <a:pt x="9" y="6"/>
                    </a:cubicBezTo>
                    <a:cubicBezTo>
                      <a:pt x="9" y="6"/>
                      <a:pt x="9" y="6"/>
                      <a:pt x="9" y="6"/>
                    </a:cubicBezTo>
                    <a:cubicBezTo>
                      <a:pt x="12" y="3"/>
                      <a:pt x="15" y="2"/>
                      <a:pt x="19" y="1"/>
                    </a:cubicBezTo>
                    <a:cubicBezTo>
                      <a:pt x="19" y="1"/>
                      <a:pt x="19" y="1"/>
                      <a:pt x="19" y="1"/>
                    </a:cubicBezTo>
                    <a:cubicBezTo>
                      <a:pt x="19" y="1"/>
                      <a:pt x="19" y="1"/>
                      <a:pt x="19" y="1"/>
                    </a:cubicBezTo>
                    <a:cubicBezTo>
                      <a:pt x="19" y="1"/>
                      <a:pt x="19" y="1"/>
                      <a:pt x="20" y="1"/>
                    </a:cubicBezTo>
                    <a:cubicBezTo>
                      <a:pt x="20" y="1"/>
                      <a:pt x="20" y="1"/>
                      <a:pt x="20" y="1"/>
                    </a:cubicBezTo>
                    <a:cubicBezTo>
                      <a:pt x="21" y="1"/>
                      <a:pt x="21" y="2"/>
                      <a:pt x="22" y="2"/>
                    </a:cubicBezTo>
                    <a:cubicBezTo>
                      <a:pt x="22" y="2"/>
                      <a:pt x="22" y="1"/>
                      <a:pt x="22" y="1"/>
                    </a:cubicBezTo>
                    <a:cubicBezTo>
                      <a:pt x="22" y="1"/>
                      <a:pt x="22" y="1"/>
                      <a:pt x="22" y="1"/>
                    </a:cubicBezTo>
                    <a:cubicBezTo>
                      <a:pt x="22" y="1"/>
                      <a:pt x="22" y="1"/>
                      <a:pt x="23" y="1"/>
                    </a:cubicBezTo>
                    <a:cubicBezTo>
                      <a:pt x="23" y="1"/>
                      <a:pt x="24" y="1"/>
                      <a:pt x="24" y="1"/>
                    </a:cubicBezTo>
                    <a:cubicBezTo>
                      <a:pt x="24" y="0"/>
                      <a:pt x="24" y="0"/>
                      <a:pt x="24" y="0"/>
                    </a:cubicBezTo>
                    <a:cubicBezTo>
                      <a:pt x="24" y="0"/>
                      <a:pt x="23" y="0"/>
                      <a:pt x="23" y="0"/>
                    </a:cubicBezTo>
                    <a:cubicBezTo>
                      <a:pt x="23" y="0"/>
                      <a:pt x="23" y="0"/>
                      <a:pt x="23" y="0"/>
                    </a:cubicBezTo>
                    <a:cubicBezTo>
                      <a:pt x="22" y="0"/>
                      <a:pt x="22" y="0"/>
                      <a:pt x="22" y="0"/>
                    </a:cubicBezTo>
                    <a:cubicBezTo>
                      <a:pt x="20" y="0"/>
                      <a:pt x="17" y="0"/>
                      <a:pt x="15" y="1"/>
                    </a:cubicBezTo>
                    <a:cubicBezTo>
                      <a:pt x="15" y="1"/>
                      <a:pt x="14" y="1"/>
                      <a:pt x="14" y="1"/>
                    </a:cubicBezTo>
                    <a:cubicBezTo>
                      <a:pt x="14" y="1"/>
                      <a:pt x="14" y="1"/>
                      <a:pt x="14" y="1"/>
                    </a:cubicBezTo>
                    <a:cubicBezTo>
                      <a:pt x="14" y="1"/>
                      <a:pt x="13" y="2"/>
                      <a:pt x="13" y="2"/>
                    </a:cubicBezTo>
                    <a:cubicBezTo>
                      <a:pt x="13" y="2"/>
                      <a:pt x="12" y="2"/>
                      <a:pt x="12" y="2"/>
                    </a:cubicBezTo>
                    <a:cubicBezTo>
                      <a:pt x="12" y="2"/>
                      <a:pt x="11" y="2"/>
                      <a:pt x="11" y="3"/>
                    </a:cubicBezTo>
                    <a:cubicBezTo>
                      <a:pt x="10" y="3"/>
                      <a:pt x="9" y="4"/>
                      <a:pt x="7" y="5"/>
                    </a:cubicBezTo>
                    <a:cubicBezTo>
                      <a:pt x="7" y="5"/>
                      <a:pt x="7" y="5"/>
                      <a:pt x="7" y="6"/>
                    </a:cubicBezTo>
                    <a:cubicBezTo>
                      <a:pt x="7" y="6"/>
                      <a:pt x="7" y="6"/>
                      <a:pt x="6" y="6"/>
                    </a:cubicBezTo>
                    <a:cubicBezTo>
                      <a:pt x="6" y="7"/>
                      <a:pt x="6" y="7"/>
                      <a:pt x="6" y="7"/>
                    </a:cubicBezTo>
                    <a:cubicBezTo>
                      <a:pt x="5" y="8"/>
                      <a:pt x="5" y="8"/>
                      <a:pt x="4" y="8"/>
                    </a:cubicBezTo>
                    <a:cubicBezTo>
                      <a:pt x="4" y="9"/>
                      <a:pt x="3" y="10"/>
                      <a:pt x="3" y="11"/>
                    </a:cubicBezTo>
                    <a:cubicBezTo>
                      <a:pt x="2" y="12"/>
                      <a:pt x="2" y="12"/>
                      <a:pt x="2" y="12"/>
                    </a:cubicBezTo>
                    <a:cubicBezTo>
                      <a:pt x="2" y="12"/>
                      <a:pt x="2" y="13"/>
                      <a:pt x="2" y="13"/>
                    </a:cubicBezTo>
                    <a:cubicBezTo>
                      <a:pt x="2" y="13"/>
                      <a:pt x="1" y="14"/>
                      <a:pt x="1" y="14"/>
                    </a:cubicBezTo>
                    <a:cubicBezTo>
                      <a:pt x="1" y="14"/>
                      <a:pt x="1" y="15"/>
                      <a:pt x="1" y="15"/>
                    </a:cubicBezTo>
                    <a:cubicBezTo>
                      <a:pt x="1" y="15"/>
                      <a:pt x="0" y="16"/>
                      <a:pt x="0" y="17"/>
                    </a:cubicBezTo>
                    <a:cubicBezTo>
                      <a:pt x="0" y="17"/>
                      <a:pt x="0" y="18"/>
                      <a:pt x="0" y="18"/>
                    </a:cubicBezTo>
                    <a:close/>
                    <a:moveTo>
                      <a:pt x="24" y="18"/>
                    </a:moveTo>
                    <a:cubicBezTo>
                      <a:pt x="24" y="28"/>
                      <a:pt x="24" y="28"/>
                      <a:pt x="24" y="28"/>
                    </a:cubicBezTo>
                    <a:cubicBezTo>
                      <a:pt x="24" y="29"/>
                      <a:pt x="24" y="29"/>
                      <a:pt x="24" y="29"/>
                    </a:cubicBezTo>
                    <a:cubicBezTo>
                      <a:pt x="24" y="29"/>
                      <a:pt x="24" y="28"/>
                      <a:pt x="23" y="28"/>
                    </a:cubicBezTo>
                    <a:cubicBezTo>
                      <a:pt x="23" y="28"/>
                      <a:pt x="23" y="28"/>
                      <a:pt x="22" y="28"/>
                    </a:cubicBezTo>
                    <a:cubicBezTo>
                      <a:pt x="22" y="28"/>
                      <a:pt x="21" y="28"/>
                      <a:pt x="21" y="27"/>
                    </a:cubicBezTo>
                    <a:cubicBezTo>
                      <a:pt x="21" y="27"/>
                      <a:pt x="21" y="27"/>
                      <a:pt x="21" y="26"/>
                    </a:cubicBezTo>
                    <a:cubicBezTo>
                      <a:pt x="21" y="26"/>
                      <a:pt x="21" y="26"/>
                      <a:pt x="21" y="26"/>
                    </a:cubicBezTo>
                    <a:cubicBezTo>
                      <a:pt x="21" y="25"/>
                      <a:pt x="21" y="25"/>
                      <a:pt x="21" y="25"/>
                    </a:cubicBezTo>
                    <a:cubicBezTo>
                      <a:pt x="20" y="25"/>
                      <a:pt x="20" y="25"/>
                      <a:pt x="19" y="25"/>
                    </a:cubicBezTo>
                    <a:cubicBezTo>
                      <a:pt x="19" y="25"/>
                      <a:pt x="19" y="25"/>
                      <a:pt x="19" y="25"/>
                    </a:cubicBezTo>
                    <a:cubicBezTo>
                      <a:pt x="19" y="25"/>
                      <a:pt x="19" y="24"/>
                      <a:pt x="19" y="24"/>
                    </a:cubicBezTo>
                    <a:cubicBezTo>
                      <a:pt x="19" y="24"/>
                      <a:pt x="20" y="24"/>
                      <a:pt x="20" y="24"/>
                    </a:cubicBezTo>
                    <a:cubicBezTo>
                      <a:pt x="20" y="24"/>
                      <a:pt x="20" y="24"/>
                      <a:pt x="20" y="23"/>
                    </a:cubicBezTo>
                    <a:cubicBezTo>
                      <a:pt x="20" y="23"/>
                      <a:pt x="20" y="23"/>
                      <a:pt x="20" y="23"/>
                    </a:cubicBezTo>
                    <a:cubicBezTo>
                      <a:pt x="20" y="23"/>
                      <a:pt x="20" y="23"/>
                      <a:pt x="20" y="23"/>
                    </a:cubicBezTo>
                    <a:cubicBezTo>
                      <a:pt x="19" y="23"/>
                      <a:pt x="19" y="23"/>
                      <a:pt x="19" y="23"/>
                    </a:cubicBezTo>
                    <a:cubicBezTo>
                      <a:pt x="18" y="23"/>
                      <a:pt x="18" y="24"/>
                      <a:pt x="18" y="24"/>
                    </a:cubicBezTo>
                    <a:cubicBezTo>
                      <a:pt x="18" y="24"/>
                      <a:pt x="18" y="24"/>
                      <a:pt x="17" y="24"/>
                    </a:cubicBezTo>
                    <a:cubicBezTo>
                      <a:pt x="17" y="24"/>
                      <a:pt x="17" y="24"/>
                      <a:pt x="17" y="24"/>
                    </a:cubicBezTo>
                    <a:cubicBezTo>
                      <a:pt x="17" y="24"/>
                      <a:pt x="16" y="24"/>
                      <a:pt x="16" y="24"/>
                    </a:cubicBezTo>
                    <a:cubicBezTo>
                      <a:pt x="16" y="24"/>
                      <a:pt x="16" y="23"/>
                      <a:pt x="16" y="23"/>
                    </a:cubicBezTo>
                    <a:cubicBezTo>
                      <a:pt x="15" y="22"/>
                      <a:pt x="16" y="21"/>
                      <a:pt x="16" y="21"/>
                    </a:cubicBezTo>
                    <a:cubicBezTo>
                      <a:pt x="16" y="21"/>
                      <a:pt x="16" y="21"/>
                      <a:pt x="16" y="21"/>
                    </a:cubicBezTo>
                    <a:cubicBezTo>
                      <a:pt x="16" y="20"/>
                      <a:pt x="16" y="20"/>
                      <a:pt x="16" y="20"/>
                    </a:cubicBezTo>
                    <a:cubicBezTo>
                      <a:pt x="16" y="20"/>
                      <a:pt x="17" y="19"/>
                      <a:pt x="17" y="19"/>
                    </a:cubicBezTo>
                    <a:cubicBezTo>
                      <a:pt x="17" y="19"/>
                      <a:pt x="18" y="19"/>
                      <a:pt x="18" y="19"/>
                    </a:cubicBezTo>
                    <a:cubicBezTo>
                      <a:pt x="18" y="19"/>
                      <a:pt x="19" y="19"/>
                      <a:pt x="19" y="19"/>
                    </a:cubicBezTo>
                    <a:cubicBezTo>
                      <a:pt x="19" y="19"/>
                      <a:pt x="19" y="19"/>
                      <a:pt x="19" y="19"/>
                    </a:cubicBezTo>
                    <a:cubicBezTo>
                      <a:pt x="20" y="19"/>
                      <a:pt x="20" y="19"/>
                      <a:pt x="20" y="19"/>
                    </a:cubicBezTo>
                    <a:cubicBezTo>
                      <a:pt x="21" y="19"/>
                      <a:pt x="21" y="18"/>
                      <a:pt x="21" y="19"/>
                    </a:cubicBezTo>
                    <a:cubicBezTo>
                      <a:pt x="22" y="19"/>
                      <a:pt x="22" y="19"/>
                      <a:pt x="22" y="19"/>
                    </a:cubicBezTo>
                    <a:cubicBezTo>
                      <a:pt x="22" y="19"/>
                      <a:pt x="22" y="19"/>
                      <a:pt x="22" y="19"/>
                    </a:cubicBezTo>
                    <a:cubicBezTo>
                      <a:pt x="22" y="19"/>
                      <a:pt x="23" y="19"/>
                      <a:pt x="23" y="19"/>
                    </a:cubicBezTo>
                    <a:cubicBezTo>
                      <a:pt x="23" y="19"/>
                      <a:pt x="23" y="20"/>
                      <a:pt x="23" y="20"/>
                    </a:cubicBezTo>
                    <a:cubicBezTo>
                      <a:pt x="23" y="20"/>
                      <a:pt x="23" y="20"/>
                      <a:pt x="24" y="20"/>
                    </a:cubicBezTo>
                    <a:cubicBezTo>
                      <a:pt x="24" y="20"/>
                      <a:pt x="24" y="20"/>
                      <a:pt x="24" y="20"/>
                    </a:cubicBezTo>
                    <a:cubicBezTo>
                      <a:pt x="24" y="19"/>
                      <a:pt x="24" y="19"/>
                      <a:pt x="24" y="19"/>
                    </a:cubicBezTo>
                    <a:cubicBezTo>
                      <a:pt x="24" y="19"/>
                      <a:pt x="24" y="19"/>
                      <a:pt x="24" y="19"/>
                    </a:cubicBezTo>
                    <a:cubicBezTo>
                      <a:pt x="24" y="18"/>
                      <a:pt x="24" y="18"/>
                      <a:pt x="24" y="18"/>
                    </a:cubicBezTo>
                    <a:close/>
                  </a:path>
                </a:pathLst>
              </a:custGeom>
              <a:grpFill/>
              <a:ln>
                <a:noFill/>
              </a:ln>
            </p:spPr>
            <p:txBody>
              <a:bodyPr anchor="ctr"/>
              <a:lstStyle/>
              <a:p>
                <a:pPr algn="ctr"/>
                <a:endParaRPr>
                  <a:cs typeface="+mn-ea"/>
                  <a:sym typeface="+mn-lt"/>
                </a:endParaRPr>
              </a:p>
            </p:txBody>
          </p:sp>
          <p:sp>
            <p:nvSpPr>
              <p:cNvPr id="73" name="Freeform: Shape 100"/>
              <p:cNvSpPr>
                <a:spLocks/>
              </p:cNvSpPr>
              <p:nvPr/>
            </p:nvSpPr>
            <p:spPr bwMode="auto">
              <a:xfrm>
                <a:off x="3152654" y="1776145"/>
                <a:ext cx="113963" cy="185037"/>
              </a:xfrm>
              <a:custGeom>
                <a:avLst/>
                <a:gdLst>
                  <a:gd name="T0" fmla="*/ 0 w 26"/>
                  <a:gd name="T1" fmla="*/ 29 h 42"/>
                  <a:gd name="T2" fmla="*/ 0 w 26"/>
                  <a:gd name="T3" fmla="*/ 35 h 42"/>
                  <a:gd name="T4" fmla="*/ 8 w 26"/>
                  <a:gd name="T5" fmla="*/ 42 h 42"/>
                  <a:gd name="T6" fmla="*/ 18 w 26"/>
                  <a:gd name="T7" fmla="*/ 42 h 42"/>
                  <a:gd name="T8" fmla="*/ 26 w 26"/>
                  <a:gd name="T9" fmla="*/ 35 h 42"/>
                  <a:gd name="T10" fmla="*/ 26 w 26"/>
                  <a:gd name="T11" fmla="*/ 29 h 42"/>
                  <a:gd name="T12" fmla="*/ 17 w 26"/>
                  <a:gd name="T13" fmla="*/ 29 h 42"/>
                  <a:gd name="T14" fmla="*/ 17 w 26"/>
                  <a:gd name="T15" fmla="*/ 24 h 42"/>
                  <a:gd name="T16" fmla="*/ 26 w 26"/>
                  <a:gd name="T17" fmla="*/ 24 h 42"/>
                  <a:gd name="T18" fmla="*/ 26 w 26"/>
                  <a:gd name="T19" fmla="*/ 16 h 42"/>
                  <a:gd name="T20" fmla="*/ 17 w 26"/>
                  <a:gd name="T21" fmla="*/ 16 h 42"/>
                  <a:gd name="T22" fmla="*/ 17 w 26"/>
                  <a:gd name="T23" fmla="*/ 10 h 42"/>
                  <a:gd name="T24" fmla="*/ 26 w 26"/>
                  <a:gd name="T25" fmla="*/ 10 h 42"/>
                  <a:gd name="T26" fmla="*/ 26 w 26"/>
                  <a:gd name="T27" fmla="*/ 7 h 42"/>
                  <a:gd name="T28" fmla="*/ 18 w 26"/>
                  <a:gd name="T29" fmla="*/ 0 h 42"/>
                  <a:gd name="T30" fmla="*/ 8 w 26"/>
                  <a:gd name="T31" fmla="*/ 0 h 42"/>
                  <a:gd name="T32" fmla="*/ 0 w 26"/>
                  <a:gd name="T33" fmla="*/ 7 h 42"/>
                  <a:gd name="T34" fmla="*/ 0 w 26"/>
                  <a:gd name="T35" fmla="*/ 10 h 42"/>
                  <a:gd name="T36" fmla="*/ 9 w 26"/>
                  <a:gd name="T37" fmla="*/ 10 h 42"/>
                  <a:gd name="T38" fmla="*/ 9 w 26"/>
                  <a:gd name="T39" fmla="*/ 16 h 42"/>
                  <a:gd name="T40" fmla="*/ 0 w 26"/>
                  <a:gd name="T41" fmla="*/ 16 h 42"/>
                  <a:gd name="T42" fmla="*/ 0 w 26"/>
                  <a:gd name="T43" fmla="*/ 24 h 42"/>
                  <a:gd name="T44" fmla="*/ 9 w 26"/>
                  <a:gd name="T45" fmla="*/ 24 h 42"/>
                  <a:gd name="T46" fmla="*/ 9 w 26"/>
                  <a:gd name="T47" fmla="*/ 29 h 42"/>
                  <a:gd name="T48" fmla="*/ 0 w 26"/>
                  <a:gd name="T49" fmla="*/ 2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42">
                    <a:moveTo>
                      <a:pt x="0" y="29"/>
                    </a:moveTo>
                    <a:cubicBezTo>
                      <a:pt x="0" y="35"/>
                      <a:pt x="0" y="35"/>
                      <a:pt x="0" y="35"/>
                    </a:cubicBezTo>
                    <a:cubicBezTo>
                      <a:pt x="0" y="39"/>
                      <a:pt x="4" y="42"/>
                      <a:pt x="8" y="42"/>
                    </a:cubicBezTo>
                    <a:cubicBezTo>
                      <a:pt x="18" y="42"/>
                      <a:pt x="18" y="42"/>
                      <a:pt x="18" y="42"/>
                    </a:cubicBezTo>
                    <a:cubicBezTo>
                      <a:pt x="22" y="42"/>
                      <a:pt x="26" y="39"/>
                      <a:pt x="26" y="35"/>
                    </a:cubicBezTo>
                    <a:cubicBezTo>
                      <a:pt x="26" y="29"/>
                      <a:pt x="26" y="29"/>
                      <a:pt x="26" y="29"/>
                    </a:cubicBezTo>
                    <a:cubicBezTo>
                      <a:pt x="17" y="29"/>
                      <a:pt x="17" y="29"/>
                      <a:pt x="17" y="29"/>
                    </a:cubicBezTo>
                    <a:cubicBezTo>
                      <a:pt x="17" y="24"/>
                      <a:pt x="17" y="24"/>
                      <a:pt x="17" y="24"/>
                    </a:cubicBezTo>
                    <a:cubicBezTo>
                      <a:pt x="26" y="24"/>
                      <a:pt x="26" y="24"/>
                      <a:pt x="26" y="24"/>
                    </a:cubicBezTo>
                    <a:cubicBezTo>
                      <a:pt x="26" y="16"/>
                      <a:pt x="26" y="16"/>
                      <a:pt x="26" y="16"/>
                    </a:cubicBezTo>
                    <a:cubicBezTo>
                      <a:pt x="17" y="16"/>
                      <a:pt x="17" y="16"/>
                      <a:pt x="17" y="16"/>
                    </a:cubicBezTo>
                    <a:cubicBezTo>
                      <a:pt x="17" y="10"/>
                      <a:pt x="17" y="10"/>
                      <a:pt x="17" y="10"/>
                    </a:cubicBezTo>
                    <a:cubicBezTo>
                      <a:pt x="26" y="10"/>
                      <a:pt x="26" y="10"/>
                      <a:pt x="26" y="10"/>
                    </a:cubicBezTo>
                    <a:cubicBezTo>
                      <a:pt x="26" y="7"/>
                      <a:pt x="26" y="7"/>
                      <a:pt x="26" y="7"/>
                    </a:cubicBezTo>
                    <a:cubicBezTo>
                      <a:pt x="26" y="3"/>
                      <a:pt x="22" y="0"/>
                      <a:pt x="18" y="0"/>
                    </a:cubicBezTo>
                    <a:cubicBezTo>
                      <a:pt x="8" y="0"/>
                      <a:pt x="8" y="0"/>
                      <a:pt x="8" y="0"/>
                    </a:cubicBezTo>
                    <a:cubicBezTo>
                      <a:pt x="4" y="0"/>
                      <a:pt x="0" y="3"/>
                      <a:pt x="0" y="7"/>
                    </a:cubicBezTo>
                    <a:cubicBezTo>
                      <a:pt x="0" y="10"/>
                      <a:pt x="0" y="10"/>
                      <a:pt x="0" y="10"/>
                    </a:cubicBezTo>
                    <a:cubicBezTo>
                      <a:pt x="9" y="10"/>
                      <a:pt x="9" y="10"/>
                      <a:pt x="9" y="10"/>
                    </a:cubicBezTo>
                    <a:cubicBezTo>
                      <a:pt x="9" y="16"/>
                      <a:pt x="9" y="16"/>
                      <a:pt x="9" y="16"/>
                    </a:cubicBezTo>
                    <a:cubicBezTo>
                      <a:pt x="0" y="16"/>
                      <a:pt x="0" y="16"/>
                      <a:pt x="0" y="16"/>
                    </a:cubicBezTo>
                    <a:cubicBezTo>
                      <a:pt x="0" y="24"/>
                      <a:pt x="0" y="24"/>
                      <a:pt x="0" y="24"/>
                    </a:cubicBezTo>
                    <a:cubicBezTo>
                      <a:pt x="9" y="24"/>
                      <a:pt x="9" y="24"/>
                      <a:pt x="9" y="24"/>
                    </a:cubicBezTo>
                    <a:cubicBezTo>
                      <a:pt x="9" y="29"/>
                      <a:pt x="9" y="29"/>
                      <a:pt x="9" y="29"/>
                    </a:cubicBezTo>
                    <a:lnTo>
                      <a:pt x="0" y="29"/>
                    </a:lnTo>
                    <a:close/>
                  </a:path>
                </a:pathLst>
              </a:custGeom>
              <a:grpFill/>
              <a:ln>
                <a:noFill/>
              </a:ln>
            </p:spPr>
            <p:txBody>
              <a:bodyPr anchor="ctr"/>
              <a:lstStyle/>
              <a:p>
                <a:pPr algn="ctr"/>
                <a:endParaRPr>
                  <a:cs typeface="+mn-ea"/>
                  <a:sym typeface="+mn-lt"/>
                </a:endParaRPr>
              </a:p>
            </p:txBody>
          </p:sp>
          <p:sp>
            <p:nvSpPr>
              <p:cNvPr id="74" name="Freeform: Shape 101"/>
              <p:cNvSpPr>
                <a:spLocks/>
              </p:cNvSpPr>
              <p:nvPr/>
            </p:nvSpPr>
            <p:spPr bwMode="auto">
              <a:xfrm>
                <a:off x="3120794" y="1944027"/>
                <a:ext cx="177685" cy="113963"/>
              </a:xfrm>
              <a:custGeom>
                <a:avLst/>
                <a:gdLst>
                  <a:gd name="T0" fmla="*/ 0 w 40"/>
                  <a:gd name="T1" fmla="*/ 1 h 26"/>
                  <a:gd name="T2" fmla="*/ 13 w 40"/>
                  <a:gd name="T3" fmla="*/ 12 h 26"/>
                  <a:gd name="T4" fmla="*/ 17 w 40"/>
                  <a:gd name="T5" fmla="*/ 12 h 26"/>
                  <a:gd name="T6" fmla="*/ 17 w 40"/>
                  <a:gd name="T7" fmla="*/ 20 h 26"/>
                  <a:gd name="T8" fmla="*/ 12 w 40"/>
                  <a:gd name="T9" fmla="*/ 20 h 26"/>
                  <a:gd name="T10" fmla="*/ 12 w 40"/>
                  <a:gd name="T11" fmla="*/ 26 h 26"/>
                  <a:gd name="T12" fmla="*/ 28 w 40"/>
                  <a:gd name="T13" fmla="*/ 26 h 26"/>
                  <a:gd name="T14" fmla="*/ 28 w 40"/>
                  <a:gd name="T15" fmla="*/ 20 h 26"/>
                  <a:gd name="T16" fmla="*/ 23 w 40"/>
                  <a:gd name="T17" fmla="*/ 20 h 26"/>
                  <a:gd name="T18" fmla="*/ 23 w 40"/>
                  <a:gd name="T19" fmla="*/ 12 h 26"/>
                  <a:gd name="T20" fmla="*/ 27 w 40"/>
                  <a:gd name="T21" fmla="*/ 12 h 26"/>
                  <a:gd name="T22" fmla="*/ 40 w 40"/>
                  <a:gd name="T23" fmla="*/ 1 h 26"/>
                  <a:gd name="T24" fmla="*/ 35 w 40"/>
                  <a:gd name="T25" fmla="*/ 0 h 26"/>
                  <a:gd name="T26" fmla="*/ 27 w 40"/>
                  <a:gd name="T27" fmla="*/ 7 h 26"/>
                  <a:gd name="T28" fmla="*/ 13 w 40"/>
                  <a:gd name="T29" fmla="*/ 7 h 26"/>
                  <a:gd name="T30" fmla="*/ 5 w 40"/>
                  <a:gd name="T31" fmla="*/ 0 h 26"/>
                  <a:gd name="T32" fmla="*/ 0 w 40"/>
                  <a:gd name="T3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26">
                    <a:moveTo>
                      <a:pt x="0" y="1"/>
                    </a:moveTo>
                    <a:cubicBezTo>
                      <a:pt x="1" y="7"/>
                      <a:pt x="7" y="12"/>
                      <a:pt x="13" y="12"/>
                    </a:cubicBezTo>
                    <a:cubicBezTo>
                      <a:pt x="17" y="12"/>
                      <a:pt x="17" y="12"/>
                      <a:pt x="17" y="12"/>
                    </a:cubicBezTo>
                    <a:cubicBezTo>
                      <a:pt x="17" y="20"/>
                      <a:pt x="17" y="20"/>
                      <a:pt x="17" y="20"/>
                    </a:cubicBezTo>
                    <a:cubicBezTo>
                      <a:pt x="12" y="20"/>
                      <a:pt x="12" y="20"/>
                      <a:pt x="12" y="20"/>
                    </a:cubicBezTo>
                    <a:cubicBezTo>
                      <a:pt x="12" y="26"/>
                      <a:pt x="12" y="26"/>
                      <a:pt x="12" y="26"/>
                    </a:cubicBezTo>
                    <a:cubicBezTo>
                      <a:pt x="28" y="26"/>
                      <a:pt x="28" y="26"/>
                      <a:pt x="28" y="26"/>
                    </a:cubicBezTo>
                    <a:cubicBezTo>
                      <a:pt x="28" y="20"/>
                      <a:pt x="28" y="20"/>
                      <a:pt x="28" y="20"/>
                    </a:cubicBezTo>
                    <a:cubicBezTo>
                      <a:pt x="23" y="20"/>
                      <a:pt x="23" y="20"/>
                      <a:pt x="23" y="20"/>
                    </a:cubicBezTo>
                    <a:cubicBezTo>
                      <a:pt x="23" y="12"/>
                      <a:pt x="23" y="12"/>
                      <a:pt x="23" y="12"/>
                    </a:cubicBezTo>
                    <a:cubicBezTo>
                      <a:pt x="27" y="12"/>
                      <a:pt x="27" y="12"/>
                      <a:pt x="27" y="12"/>
                    </a:cubicBezTo>
                    <a:cubicBezTo>
                      <a:pt x="33" y="12"/>
                      <a:pt x="39" y="6"/>
                      <a:pt x="40" y="1"/>
                    </a:cubicBezTo>
                    <a:cubicBezTo>
                      <a:pt x="35" y="0"/>
                      <a:pt x="35" y="0"/>
                      <a:pt x="35" y="0"/>
                    </a:cubicBezTo>
                    <a:cubicBezTo>
                      <a:pt x="34" y="3"/>
                      <a:pt x="31" y="7"/>
                      <a:pt x="27" y="7"/>
                    </a:cubicBezTo>
                    <a:cubicBezTo>
                      <a:pt x="13" y="7"/>
                      <a:pt x="13" y="7"/>
                      <a:pt x="13" y="7"/>
                    </a:cubicBezTo>
                    <a:cubicBezTo>
                      <a:pt x="10" y="7"/>
                      <a:pt x="6" y="4"/>
                      <a:pt x="5" y="0"/>
                    </a:cubicBezTo>
                    <a:lnTo>
                      <a:pt x="0" y="1"/>
                    </a:lnTo>
                    <a:close/>
                  </a:path>
                </a:pathLst>
              </a:custGeom>
              <a:grpFill/>
              <a:ln>
                <a:noFill/>
              </a:ln>
            </p:spPr>
            <p:txBody>
              <a:bodyPr anchor="ctr"/>
              <a:lstStyle/>
              <a:p>
                <a:pPr algn="ctr"/>
                <a:endParaRPr>
                  <a:cs typeface="+mn-ea"/>
                  <a:sym typeface="+mn-lt"/>
                </a:endParaRPr>
              </a:p>
            </p:txBody>
          </p:sp>
          <p:sp>
            <p:nvSpPr>
              <p:cNvPr id="75" name="Freeform: Shape 102"/>
              <p:cNvSpPr>
                <a:spLocks/>
              </p:cNvSpPr>
              <p:nvPr/>
            </p:nvSpPr>
            <p:spPr bwMode="auto">
              <a:xfrm>
                <a:off x="2949236" y="2720939"/>
                <a:ext cx="159304" cy="251210"/>
              </a:xfrm>
              <a:custGeom>
                <a:avLst/>
                <a:gdLst>
                  <a:gd name="T0" fmla="*/ 130 w 130"/>
                  <a:gd name="T1" fmla="*/ 205 h 205"/>
                  <a:gd name="T2" fmla="*/ 115 w 130"/>
                  <a:gd name="T3" fmla="*/ 4 h 205"/>
                  <a:gd name="T4" fmla="*/ 101 w 130"/>
                  <a:gd name="T5" fmla="*/ 0 h 205"/>
                  <a:gd name="T6" fmla="*/ 115 w 130"/>
                  <a:gd name="T7" fmla="*/ 14 h 205"/>
                  <a:gd name="T8" fmla="*/ 115 w 130"/>
                  <a:gd name="T9" fmla="*/ 133 h 205"/>
                  <a:gd name="T10" fmla="*/ 101 w 130"/>
                  <a:gd name="T11" fmla="*/ 148 h 205"/>
                  <a:gd name="T12" fmla="*/ 115 w 130"/>
                  <a:gd name="T13" fmla="*/ 162 h 205"/>
                  <a:gd name="T14" fmla="*/ 101 w 130"/>
                  <a:gd name="T15" fmla="*/ 162 h 205"/>
                  <a:gd name="T16" fmla="*/ 115 w 130"/>
                  <a:gd name="T17" fmla="*/ 173 h 205"/>
                  <a:gd name="T18" fmla="*/ 115 w 130"/>
                  <a:gd name="T19" fmla="*/ 191 h 205"/>
                  <a:gd name="T20" fmla="*/ 101 w 130"/>
                  <a:gd name="T21" fmla="*/ 205 h 205"/>
                  <a:gd name="T22" fmla="*/ 90 w 130"/>
                  <a:gd name="T23" fmla="*/ 4 h 205"/>
                  <a:gd name="T24" fmla="*/ 65 w 130"/>
                  <a:gd name="T25" fmla="*/ 14 h 205"/>
                  <a:gd name="T26" fmla="*/ 101 w 130"/>
                  <a:gd name="T27" fmla="*/ 0 h 205"/>
                  <a:gd name="T28" fmla="*/ 90 w 130"/>
                  <a:gd name="T29" fmla="*/ 0 h 205"/>
                  <a:gd name="T30" fmla="*/ 101 w 130"/>
                  <a:gd name="T31" fmla="*/ 205 h 205"/>
                  <a:gd name="T32" fmla="*/ 90 w 130"/>
                  <a:gd name="T33" fmla="*/ 191 h 205"/>
                  <a:gd name="T34" fmla="*/ 101 w 130"/>
                  <a:gd name="T35" fmla="*/ 173 h 205"/>
                  <a:gd name="T36" fmla="*/ 90 w 130"/>
                  <a:gd name="T37" fmla="*/ 162 h 205"/>
                  <a:gd name="T38" fmla="*/ 101 w 130"/>
                  <a:gd name="T39" fmla="*/ 148 h 205"/>
                  <a:gd name="T40" fmla="*/ 65 w 130"/>
                  <a:gd name="T41" fmla="*/ 133 h 205"/>
                  <a:gd name="T42" fmla="*/ 76 w 130"/>
                  <a:gd name="T43" fmla="*/ 148 h 205"/>
                  <a:gd name="T44" fmla="*/ 76 w 130"/>
                  <a:gd name="T45" fmla="*/ 162 h 205"/>
                  <a:gd name="T46" fmla="*/ 65 w 130"/>
                  <a:gd name="T47" fmla="*/ 173 h 205"/>
                  <a:gd name="T48" fmla="*/ 76 w 130"/>
                  <a:gd name="T49" fmla="*/ 191 h 205"/>
                  <a:gd name="T50" fmla="*/ 65 w 130"/>
                  <a:gd name="T51" fmla="*/ 191 h 205"/>
                  <a:gd name="T52" fmla="*/ 65 w 130"/>
                  <a:gd name="T53" fmla="*/ 4 h 205"/>
                  <a:gd name="T54" fmla="*/ 25 w 130"/>
                  <a:gd name="T55" fmla="*/ 14 h 205"/>
                  <a:gd name="T56" fmla="*/ 65 w 130"/>
                  <a:gd name="T57" fmla="*/ 4 h 205"/>
                  <a:gd name="T58" fmla="*/ 25 w 130"/>
                  <a:gd name="T59" fmla="*/ 205 h 205"/>
                  <a:gd name="T60" fmla="*/ 65 w 130"/>
                  <a:gd name="T61" fmla="*/ 191 h 205"/>
                  <a:gd name="T62" fmla="*/ 50 w 130"/>
                  <a:gd name="T63" fmla="*/ 173 h 205"/>
                  <a:gd name="T64" fmla="*/ 65 w 130"/>
                  <a:gd name="T65" fmla="*/ 162 h 205"/>
                  <a:gd name="T66" fmla="*/ 50 w 130"/>
                  <a:gd name="T67" fmla="*/ 148 h 205"/>
                  <a:gd name="T68" fmla="*/ 65 w 130"/>
                  <a:gd name="T69" fmla="*/ 133 h 205"/>
                  <a:gd name="T70" fmla="*/ 25 w 130"/>
                  <a:gd name="T71" fmla="*/ 148 h 205"/>
                  <a:gd name="T72" fmla="*/ 40 w 130"/>
                  <a:gd name="T73" fmla="*/ 162 h 205"/>
                  <a:gd name="T74" fmla="*/ 25 w 130"/>
                  <a:gd name="T75" fmla="*/ 162 h 205"/>
                  <a:gd name="T76" fmla="*/ 40 w 130"/>
                  <a:gd name="T77" fmla="*/ 173 h 205"/>
                  <a:gd name="T78" fmla="*/ 40 w 130"/>
                  <a:gd name="T79" fmla="*/ 191 h 205"/>
                  <a:gd name="T80" fmla="*/ 25 w 130"/>
                  <a:gd name="T81" fmla="*/ 205 h 205"/>
                  <a:gd name="T82" fmla="*/ 0 w 130"/>
                  <a:gd name="T83" fmla="*/ 4 h 205"/>
                  <a:gd name="T84" fmla="*/ 25 w 130"/>
                  <a:gd name="T85" fmla="*/ 205 h 205"/>
                  <a:gd name="T86" fmla="*/ 14 w 130"/>
                  <a:gd name="T87" fmla="*/ 191 h 205"/>
                  <a:gd name="T88" fmla="*/ 25 w 130"/>
                  <a:gd name="T89" fmla="*/ 173 h 205"/>
                  <a:gd name="T90" fmla="*/ 14 w 130"/>
                  <a:gd name="T91" fmla="*/ 162 h 205"/>
                  <a:gd name="T92" fmla="*/ 25 w 130"/>
                  <a:gd name="T93" fmla="*/ 148 h 205"/>
                  <a:gd name="T94" fmla="*/ 14 w 130"/>
                  <a:gd name="T95" fmla="*/ 133 h 205"/>
                  <a:gd name="T96" fmla="*/ 25 w 130"/>
                  <a:gd name="T97" fmla="*/ 1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205">
                    <a:moveTo>
                      <a:pt x="101" y="205"/>
                    </a:moveTo>
                    <a:lnTo>
                      <a:pt x="130" y="205"/>
                    </a:lnTo>
                    <a:lnTo>
                      <a:pt x="130" y="4"/>
                    </a:lnTo>
                    <a:lnTo>
                      <a:pt x="115" y="4"/>
                    </a:lnTo>
                    <a:lnTo>
                      <a:pt x="115" y="0"/>
                    </a:lnTo>
                    <a:lnTo>
                      <a:pt x="101" y="0"/>
                    </a:lnTo>
                    <a:lnTo>
                      <a:pt x="101" y="14"/>
                    </a:lnTo>
                    <a:lnTo>
                      <a:pt x="115" y="14"/>
                    </a:lnTo>
                    <a:lnTo>
                      <a:pt x="115" y="133"/>
                    </a:lnTo>
                    <a:lnTo>
                      <a:pt x="115" y="133"/>
                    </a:lnTo>
                    <a:lnTo>
                      <a:pt x="101" y="133"/>
                    </a:lnTo>
                    <a:lnTo>
                      <a:pt x="101" y="148"/>
                    </a:lnTo>
                    <a:lnTo>
                      <a:pt x="115" y="148"/>
                    </a:lnTo>
                    <a:lnTo>
                      <a:pt x="115" y="162"/>
                    </a:lnTo>
                    <a:lnTo>
                      <a:pt x="115" y="162"/>
                    </a:lnTo>
                    <a:lnTo>
                      <a:pt x="101" y="162"/>
                    </a:lnTo>
                    <a:lnTo>
                      <a:pt x="101" y="173"/>
                    </a:lnTo>
                    <a:lnTo>
                      <a:pt x="115" y="173"/>
                    </a:lnTo>
                    <a:lnTo>
                      <a:pt x="115" y="191"/>
                    </a:lnTo>
                    <a:lnTo>
                      <a:pt x="115" y="191"/>
                    </a:lnTo>
                    <a:lnTo>
                      <a:pt x="101" y="191"/>
                    </a:lnTo>
                    <a:lnTo>
                      <a:pt x="101" y="205"/>
                    </a:lnTo>
                    <a:close/>
                    <a:moveTo>
                      <a:pt x="90" y="0"/>
                    </a:moveTo>
                    <a:lnTo>
                      <a:pt x="90" y="4"/>
                    </a:lnTo>
                    <a:lnTo>
                      <a:pt x="65" y="4"/>
                    </a:lnTo>
                    <a:lnTo>
                      <a:pt x="65" y="14"/>
                    </a:lnTo>
                    <a:lnTo>
                      <a:pt x="101" y="14"/>
                    </a:lnTo>
                    <a:lnTo>
                      <a:pt x="101" y="0"/>
                    </a:lnTo>
                    <a:lnTo>
                      <a:pt x="90" y="0"/>
                    </a:lnTo>
                    <a:lnTo>
                      <a:pt x="90" y="0"/>
                    </a:lnTo>
                    <a:close/>
                    <a:moveTo>
                      <a:pt x="65" y="205"/>
                    </a:moveTo>
                    <a:lnTo>
                      <a:pt x="101" y="205"/>
                    </a:lnTo>
                    <a:lnTo>
                      <a:pt x="101" y="191"/>
                    </a:lnTo>
                    <a:lnTo>
                      <a:pt x="90" y="191"/>
                    </a:lnTo>
                    <a:lnTo>
                      <a:pt x="90" y="173"/>
                    </a:lnTo>
                    <a:lnTo>
                      <a:pt x="101" y="173"/>
                    </a:lnTo>
                    <a:lnTo>
                      <a:pt x="101" y="162"/>
                    </a:lnTo>
                    <a:lnTo>
                      <a:pt x="90" y="162"/>
                    </a:lnTo>
                    <a:lnTo>
                      <a:pt x="90" y="148"/>
                    </a:lnTo>
                    <a:lnTo>
                      <a:pt x="101" y="148"/>
                    </a:lnTo>
                    <a:lnTo>
                      <a:pt x="101" y="133"/>
                    </a:lnTo>
                    <a:lnTo>
                      <a:pt x="65" y="133"/>
                    </a:lnTo>
                    <a:lnTo>
                      <a:pt x="65" y="148"/>
                    </a:lnTo>
                    <a:lnTo>
                      <a:pt x="76" y="148"/>
                    </a:lnTo>
                    <a:lnTo>
                      <a:pt x="76" y="162"/>
                    </a:lnTo>
                    <a:lnTo>
                      <a:pt x="76" y="162"/>
                    </a:lnTo>
                    <a:lnTo>
                      <a:pt x="65" y="162"/>
                    </a:lnTo>
                    <a:lnTo>
                      <a:pt x="65" y="173"/>
                    </a:lnTo>
                    <a:lnTo>
                      <a:pt x="76" y="173"/>
                    </a:lnTo>
                    <a:lnTo>
                      <a:pt x="76" y="191"/>
                    </a:lnTo>
                    <a:lnTo>
                      <a:pt x="76" y="191"/>
                    </a:lnTo>
                    <a:lnTo>
                      <a:pt x="65" y="191"/>
                    </a:lnTo>
                    <a:lnTo>
                      <a:pt x="65" y="205"/>
                    </a:lnTo>
                    <a:close/>
                    <a:moveTo>
                      <a:pt x="65" y="4"/>
                    </a:moveTo>
                    <a:lnTo>
                      <a:pt x="25" y="4"/>
                    </a:lnTo>
                    <a:lnTo>
                      <a:pt x="25" y="14"/>
                    </a:lnTo>
                    <a:lnTo>
                      <a:pt x="65" y="14"/>
                    </a:lnTo>
                    <a:lnTo>
                      <a:pt x="65" y="4"/>
                    </a:lnTo>
                    <a:lnTo>
                      <a:pt x="65" y="4"/>
                    </a:lnTo>
                    <a:close/>
                    <a:moveTo>
                      <a:pt x="25" y="205"/>
                    </a:moveTo>
                    <a:lnTo>
                      <a:pt x="65" y="205"/>
                    </a:lnTo>
                    <a:lnTo>
                      <a:pt x="65" y="191"/>
                    </a:lnTo>
                    <a:lnTo>
                      <a:pt x="50" y="191"/>
                    </a:lnTo>
                    <a:lnTo>
                      <a:pt x="50" y="173"/>
                    </a:lnTo>
                    <a:lnTo>
                      <a:pt x="65" y="173"/>
                    </a:lnTo>
                    <a:lnTo>
                      <a:pt x="65" y="162"/>
                    </a:lnTo>
                    <a:lnTo>
                      <a:pt x="50" y="162"/>
                    </a:lnTo>
                    <a:lnTo>
                      <a:pt x="50" y="148"/>
                    </a:lnTo>
                    <a:lnTo>
                      <a:pt x="65" y="148"/>
                    </a:lnTo>
                    <a:lnTo>
                      <a:pt x="65" y="133"/>
                    </a:lnTo>
                    <a:lnTo>
                      <a:pt x="25" y="133"/>
                    </a:lnTo>
                    <a:lnTo>
                      <a:pt x="25" y="148"/>
                    </a:lnTo>
                    <a:lnTo>
                      <a:pt x="40" y="148"/>
                    </a:lnTo>
                    <a:lnTo>
                      <a:pt x="40" y="162"/>
                    </a:lnTo>
                    <a:lnTo>
                      <a:pt x="40" y="162"/>
                    </a:lnTo>
                    <a:lnTo>
                      <a:pt x="25" y="162"/>
                    </a:lnTo>
                    <a:lnTo>
                      <a:pt x="25" y="173"/>
                    </a:lnTo>
                    <a:lnTo>
                      <a:pt x="40" y="173"/>
                    </a:lnTo>
                    <a:lnTo>
                      <a:pt x="40" y="191"/>
                    </a:lnTo>
                    <a:lnTo>
                      <a:pt x="40" y="191"/>
                    </a:lnTo>
                    <a:lnTo>
                      <a:pt x="25" y="191"/>
                    </a:lnTo>
                    <a:lnTo>
                      <a:pt x="25" y="205"/>
                    </a:lnTo>
                    <a:close/>
                    <a:moveTo>
                      <a:pt x="25" y="4"/>
                    </a:moveTo>
                    <a:lnTo>
                      <a:pt x="0" y="4"/>
                    </a:lnTo>
                    <a:lnTo>
                      <a:pt x="0" y="205"/>
                    </a:lnTo>
                    <a:lnTo>
                      <a:pt x="25" y="205"/>
                    </a:lnTo>
                    <a:lnTo>
                      <a:pt x="25" y="191"/>
                    </a:lnTo>
                    <a:lnTo>
                      <a:pt x="14" y="191"/>
                    </a:lnTo>
                    <a:lnTo>
                      <a:pt x="14" y="173"/>
                    </a:lnTo>
                    <a:lnTo>
                      <a:pt x="25" y="173"/>
                    </a:lnTo>
                    <a:lnTo>
                      <a:pt x="25" y="162"/>
                    </a:lnTo>
                    <a:lnTo>
                      <a:pt x="14" y="162"/>
                    </a:lnTo>
                    <a:lnTo>
                      <a:pt x="14" y="148"/>
                    </a:lnTo>
                    <a:lnTo>
                      <a:pt x="25" y="148"/>
                    </a:lnTo>
                    <a:lnTo>
                      <a:pt x="25" y="133"/>
                    </a:lnTo>
                    <a:lnTo>
                      <a:pt x="14" y="133"/>
                    </a:lnTo>
                    <a:lnTo>
                      <a:pt x="14" y="14"/>
                    </a:lnTo>
                    <a:lnTo>
                      <a:pt x="25" y="14"/>
                    </a:lnTo>
                    <a:lnTo>
                      <a:pt x="25" y="4"/>
                    </a:lnTo>
                    <a:close/>
                  </a:path>
                </a:pathLst>
              </a:custGeom>
              <a:grpFill/>
              <a:ln>
                <a:noFill/>
              </a:ln>
            </p:spPr>
            <p:txBody>
              <a:bodyPr anchor="ctr"/>
              <a:lstStyle/>
              <a:p>
                <a:pPr algn="ctr"/>
                <a:endParaRPr>
                  <a:cs typeface="+mn-ea"/>
                  <a:sym typeface="+mn-lt"/>
                </a:endParaRPr>
              </a:p>
            </p:txBody>
          </p:sp>
          <p:sp>
            <p:nvSpPr>
              <p:cNvPr id="76" name="Freeform: Shape 103"/>
              <p:cNvSpPr>
                <a:spLocks/>
              </p:cNvSpPr>
              <p:nvPr/>
            </p:nvSpPr>
            <p:spPr bwMode="auto">
              <a:xfrm>
                <a:off x="5708865" y="1497977"/>
                <a:ext cx="145824" cy="145824"/>
              </a:xfrm>
              <a:custGeom>
                <a:avLst/>
                <a:gdLst>
                  <a:gd name="T0" fmla="*/ 16 w 33"/>
                  <a:gd name="T1" fmla="*/ 31 h 33"/>
                  <a:gd name="T2" fmla="*/ 19 w 33"/>
                  <a:gd name="T3" fmla="*/ 31 h 33"/>
                  <a:gd name="T4" fmla="*/ 20 w 33"/>
                  <a:gd name="T5" fmla="*/ 33 h 33"/>
                  <a:gd name="T6" fmla="*/ 26 w 33"/>
                  <a:gd name="T7" fmla="*/ 31 h 33"/>
                  <a:gd name="T8" fmla="*/ 25 w 33"/>
                  <a:gd name="T9" fmla="*/ 29 h 33"/>
                  <a:gd name="T10" fmla="*/ 28 w 33"/>
                  <a:gd name="T11" fmla="*/ 25 h 33"/>
                  <a:gd name="T12" fmla="*/ 30 w 33"/>
                  <a:gd name="T13" fmla="*/ 26 h 33"/>
                  <a:gd name="T14" fmla="*/ 33 w 33"/>
                  <a:gd name="T15" fmla="*/ 20 h 33"/>
                  <a:gd name="T16" fmla="*/ 30 w 33"/>
                  <a:gd name="T17" fmla="*/ 19 h 33"/>
                  <a:gd name="T18" fmla="*/ 30 w 33"/>
                  <a:gd name="T19" fmla="*/ 14 h 33"/>
                  <a:gd name="T20" fmla="*/ 33 w 33"/>
                  <a:gd name="T21" fmla="*/ 13 h 33"/>
                  <a:gd name="T22" fmla="*/ 30 w 33"/>
                  <a:gd name="T23" fmla="*/ 8 h 33"/>
                  <a:gd name="T24" fmla="*/ 28 w 33"/>
                  <a:gd name="T25" fmla="*/ 9 h 33"/>
                  <a:gd name="T26" fmla="*/ 24 w 33"/>
                  <a:gd name="T27" fmla="*/ 5 h 33"/>
                  <a:gd name="T28" fmla="*/ 25 w 33"/>
                  <a:gd name="T29" fmla="*/ 3 h 33"/>
                  <a:gd name="T30" fmla="*/ 20 w 33"/>
                  <a:gd name="T31" fmla="*/ 0 h 33"/>
                  <a:gd name="T32" fmla="*/ 19 w 33"/>
                  <a:gd name="T33" fmla="*/ 3 h 33"/>
                  <a:gd name="T34" fmla="*/ 16 w 33"/>
                  <a:gd name="T35" fmla="*/ 3 h 33"/>
                  <a:gd name="T36" fmla="*/ 16 w 33"/>
                  <a:gd name="T37" fmla="*/ 7 h 33"/>
                  <a:gd name="T38" fmla="*/ 25 w 33"/>
                  <a:gd name="T39" fmla="*/ 13 h 33"/>
                  <a:gd name="T40" fmla="*/ 20 w 33"/>
                  <a:gd name="T41" fmla="*/ 26 h 33"/>
                  <a:gd name="T42" fmla="*/ 16 w 33"/>
                  <a:gd name="T43" fmla="*/ 26 h 33"/>
                  <a:gd name="T44" fmla="*/ 16 w 33"/>
                  <a:gd name="T45" fmla="*/ 26 h 33"/>
                  <a:gd name="T46" fmla="*/ 16 w 33"/>
                  <a:gd name="T47" fmla="*/ 31 h 33"/>
                  <a:gd name="T48" fmla="*/ 2 w 33"/>
                  <a:gd name="T49" fmla="*/ 20 h 33"/>
                  <a:gd name="T50" fmla="*/ 0 w 33"/>
                  <a:gd name="T51" fmla="*/ 21 h 33"/>
                  <a:gd name="T52" fmla="*/ 2 w 33"/>
                  <a:gd name="T53" fmla="*/ 26 h 33"/>
                  <a:gd name="T54" fmla="*/ 5 w 33"/>
                  <a:gd name="T55" fmla="*/ 25 h 33"/>
                  <a:gd name="T56" fmla="*/ 8 w 33"/>
                  <a:gd name="T57" fmla="*/ 29 h 33"/>
                  <a:gd name="T58" fmla="*/ 7 w 33"/>
                  <a:gd name="T59" fmla="*/ 31 h 33"/>
                  <a:gd name="T60" fmla="*/ 13 w 33"/>
                  <a:gd name="T61" fmla="*/ 33 h 33"/>
                  <a:gd name="T62" fmla="*/ 14 w 33"/>
                  <a:gd name="T63" fmla="*/ 31 h 33"/>
                  <a:gd name="T64" fmla="*/ 16 w 33"/>
                  <a:gd name="T65" fmla="*/ 31 h 33"/>
                  <a:gd name="T66" fmla="*/ 16 w 33"/>
                  <a:gd name="T67" fmla="*/ 26 h 33"/>
                  <a:gd name="T68" fmla="*/ 8 w 33"/>
                  <a:gd name="T69" fmla="*/ 21 h 33"/>
                  <a:gd name="T70" fmla="*/ 13 w 33"/>
                  <a:gd name="T71" fmla="*/ 8 h 33"/>
                  <a:gd name="T72" fmla="*/ 13 w 33"/>
                  <a:gd name="T73" fmla="*/ 8 h 33"/>
                  <a:gd name="T74" fmla="*/ 16 w 33"/>
                  <a:gd name="T75" fmla="*/ 7 h 33"/>
                  <a:gd name="T76" fmla="*/ 16 w 33"/>
                  <a:gd name="T77" fmla="*/ 7 h 33"/>
                  <a:gd name="T78" fmla="*/ 16 w 33"/>
                  <a:gd name="T79" fmla="*/ 3 h 33"/>
                  <a:gd name="T80" fmla="*/ 14 w 33"/>
                  <a:gd name="T81" fmla="*/ 3 h 33"/>
                  <a:gd name="T82" fmla="*/ 13 w 33"/>
                  <a:gd name="T83" fmla="*/ 1 h 33"/>
                  <a:gd name="T84" fmla="*/ 7 w 33"/>
                  <a:gd name="T85" fmla="*/ 3 h 33"/>
                  <a:gd name="T86" fmla="*/ 8 w 33"/>
                  <a:gd name="T87" fmla="*/ 5 h 33"/>
                  <a:gd name="T88" fmla="*/ 5 w 33"/>
                  <a:gd name="T89" fmla="*/ 9 h 33"/>
                  <a:gd name="T90" fmla="*/ 2 w 33"/>
                  <a:gd name="T91" fmla="*/ 8 h 33"/>
                  <a:gd name="T92" fmla="*/ 0 w 33"/>
                  <a:gd name="T93" fmla="*/ 14 h 33"/>
                  <a:gd name="T94" fmla="*/ 2 w 33"/>
                  <a:gd name="T95" fmla="*/ 15 h 33"/>
                  <a:gd name="T96" fmla="*/ 2 w 33"/>
                  <a:gd name="T97"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 h="33">
                    <a:moveTo>
                      <a:pt x="16" y="31"/>
                    </a:moveTo>
                    <a:cubicBezTo>
                      <a:pt x="17" y="31"/>
                      <a:pt x="18" y="31"/>
                      <a:pt x="19" y="31"/>
                    </a:cubicBezTo>
                    <a:cubicBezTo>
                      <a:pt x="20" y="33"/>
                      <a:pt x="20" y="33"/>
                      <a:pt x="20" y="33"/>
                    </a:cubicBezTo>
                    <a:cubicBezTo>
                      <a:pt x="26" y="31"/>
                      <a:pt x="26" y="31"/>
                      <a:pt x="26" y="31"/>
                    </a:cubicBezTo>
                    <a:cubicBezTo>
                      <a:pt x="25" y="29"/>
                      <a:pt x="25" y="29"/>
                      <a:pt x="25" y="29"/>
                    </a:cubicBezTo>
                    <a:cubicBezTo>
                      <a:pt x="26" y="28"/>
                      <a:pt x="27" y="26"/>
                      <a:pt x="28" y="25"/>
                    </a:cubicBezTo>
                    <a:cubicBezTo>
                      <a:pt x="30" y="26"/>
                      <a:pt x="30" y="26"/>
                      <a:pt x="30" y="26"/>
                    </a:cubicBezTo>
                    <a:cubicBezTo>
                      <a:pt x="33" y="20"/>
                      <a:pt x="33" y="20"/>
                      <a:pt x="33" y="20"/>
                    </a:cubicBezTo>
                    <a:cubicBezTo>
                      <a:pt x="30" y="19"/>
                      <a:pt x="30" y="19"/>
                      <a:pt x="30" y="19"/>
                    </a:cubicBezTo>
                    <a:cubicBezTo>
                      <a:pt x="31" y="18"/>
                      <a:pt x="31" y="16"/>
                      <a:pt x="30" y="14"/>
                    </a:cubicBezTo>
                    <a:cubicBezTo>
                      <a:pt x="33" y="13"/>
                      <a:pt x="33" y="13"/>
                      <a:pt x="33" y="13"/>
                    </a:cubicBezTo>
                    <a:cubicBezTo>
                      <a:pt x="30" y="8"/>
                      <a:pt x="30" y="8"/>
                      <a:pt x="30" y="8"/>
                    </a:cubicBezTo>
                    <a:cubicBezTo>
                      <a:pt x="28" y="9"/>
                      <a:pt x="28" y="9"/>
                      <a:pt x="28" y="9"/>
                    </a:cubicBezTo>
                    <a:cubicBezTo>
                      <a:pt x="27" y="7"/>
                      <a:pt x="26" y="6"/>
                      <a:pt x="24" y="5"/>
                    </a:cubicBezTo>
                    <a:cubicBezTo>
                      <a:pt x="25" y="3"/>
                      <a:pt x="25" y="3"/>
                      <a:pt x="25" y="3"/>
                    </a:cubicBezTo>
                    <a:cubicBezTo>
                      <a:pt x="20" y="0"/>
                      <a:pt x="20" y="0"/>
                      <a:pt x="20" y="0"/>
                    </a:cubicBezTo>
                    <a:cubicBezTo>
                      <a:pt x="19" y="3"/>
                      <a:pt x="19" y="3"/>
                      <a:pt x="19" y="3"/>
                    </a:cubicBezTo>
                    <a:cubicBezTo>
                      <a:pt x="18" y="3"/>
                      <a:pt x="17" y="3"/>
                      <a:pt x="16" y="3"/>
                    </a:cubicBezTo>
                    <a:cubicBezTo>
                      <a:pt x="16" y="7"/>
                      <a:pt x="16" y="7"/>
                      <a:pt x="16" y="7"/>
                    </a:cubicBezTo>
                    <a:cubicBezTo>
                      <a:pt x="20" y="7"/>
                      <a:pt x="24" y="10"/>
                      <a:pt x="25" y="13"/>
                    </a:cubicBezTo>
                    <a:cubicBezTo>
                      <a:pt x="27" y="18"/>
                      <a:pt x="25" y="24"/>
                      <a:pt x="20" y="26"/>
                    </a:cubicBezTo>
                    <a:cubicBezTo>
                      <a:pt x="19" y="26"/>
                      <a:pt x="18" y="26"/>
                      <a:pt x="16" y="26"/>
                    </a:cubicBezTo>
                    <a:cubicBezTo>
                      <a:pt x="16" y="26"/>
                      <a:pt x="16" y="26"/>
                      <a:pt x="16" y="26"/>
                    </a:cubicBezTo>
                    <a:lnTo>
                      <a:pt x="16" y="31"/>
                    </a:lnTo>
                    <a:close/>
                    <a:moveTo>
                      <a:pt x="2" y="20"/>
                    </a:moveTo>
                    <a:cubicBezTo>
                      <a:pt x="0" y="21"/>
                      <a:pt x="0" y="21"/>
                      <a:pt x="0" y="21"/>
                    </a:cubicBezTo>
                    <a:cubicBezTo>
                      <a:pt x="2" y="26"/>
                      <a:pt x="2" y="26"/>
                      <a:pt x="2" y="26"/>
                    </a:cubicBezTo>
                    <a:cubicBezTo>
                      <a:pt x="5" y="25"/>
                      <a:pt x="5" y="25"/>
                      <a:pt x="5" y="25"/>
                    </a:cubicBezTo>
                    <a:cubicBezTo>
                      <a:pt x="6" y="27"/>
                      <a:pt x="7" y="28"/>
                      <a:pt x="8" y="29"/>
                    </a:cubicBezTo>
                    <a:cubicBezTo>
                      <a:pt x="7" y="31"/>
                      <a:pt x="7" y="31"/>
                      <a:pt x="7" y="31"/>
                    </a:cubicBezTo>
                    <a:cubicBezTo>
                      <a:pt x="13" y="33"/>
                      <a:pt x="13" y="33"/>
                      <a:pt x="13" y="33"/>
                    </a:cubicBezTo>
                    <a:cubicBezTo>
                      <a:pt x="14" y="31"/>
                      <a:pt x="14" y="31"/>
                      <a:pt x="14" y="31"/>
                    </a:cubicBezTo>
                    <a:cubicBezTo>
                      <a:pt x="15" y="31"/>
                      <a:pt x="16" y="31"/>
                      <a:pt x="16" y="31"/>
                    </a:cubicBezTo>
                    <a:cubicBezTo>
                      <a:pt x="16" y="26"/>
                      <a:pt x="16" y="26"/>
                      <a:pt x="16" y="26"/>
                    </a:cubicBezTo>
                    <a:cubicBezTo>
                      <a:pt x="13" y="26"/>
                      <a:pt x="9" y="24"/>
                      <a:pt x="8" y="21"/>
                    </a:cubicBezTo>
                    <a:cubicBezTo>
                      <a:pt x="5" y="16"/>
                      <a:pt x="8" y="10"/>
                      <a:pt x="13" y="8"/>
                    </a:cubicBezTo>
                    <a:cubicBezTo>
                      <a:pt x="13" y="8"/>
                      <a:pt x="13" y="8"/>
                      <a:pt x="13" y="8"/>
                    </a:cubicBezTo>
                    <a:cubicBezTo>
                      <a:pt x="14" y="8"/>
                      <a:pt x="15" y="7"/>
                      <a:pt x="16" y="7"/>
                    </a:cubicBezTo>
                    <a:cubicBezTo>
                      <a:pt x="16" y="7"/>
                      <a:pt x="16" y="7"/>
                      <a:pt x="16" y="7"/>
                    </a:cubicBezTo>
                    <a:cubicBezTo>
                      <a:pt x="16" y="3"/>
                      <a:pt x="16" y="3"/>
                      <a:pt x="16" y="3"/>
                    </a:cubicBezTo>
                    <a:cubicBezTo>
                      <a:pt x="15" y="3"/>
                      <a:pt x="15" y="3"/>
                      <a:pt x="14" y="3"/>
                    </a:cubicBezTo>
                    <a:cubicBezTo>
                      <a:pt x="13" y="1"/>
                      <a:pt x="13" y="1"/>
                      <a:pt x="13" y="1"/>
                    </a:cubicBezTo>
                    <a:cubicBezTo>
                      <a:pt x="7" y="3"/>
                      <a:pt x="7" y="3"/>
                      <a:pt x="7" y="3"/>
                    </a:cubicBezTo>
                    <a:cubicBezTo>
                      <a:pt x="8" y="5"/>
                      <a:pt x="8" y="5"/>
                      <a:pt x="8" y="5"/>
                    </a:cubicBezTo>
                    <a:cubicBezTo>
                      <a:pt x="7" y="6"/>
                      <a:pt x="6" y="7"/>
                      <a:pt x="5" y="9"/>
                    </a:cubicBezTo>
                    <a:cubicBezTo>
                      <a:pt x="2" y="8"/>
                      <a:pt x="2" y="8"/>
                      <a:pt x="2" y="8"/>
                    </a:cubicBezTo>
                    <a:cubicBezTo>
                      <a:pt x="0" y="14"/>
                      <a:pt x="0" y="14"/>
                      <a:pt x="0" y="14"/>
                    </a:cubicBezTo>
                    <a:cubicBezTo>
                      <a:pt x="2" y="15"/>
                      <a:pt x="2" y="15"/>
                      <a:pt x="2" y="15"/>
                    </a:cubicBezTo>
                    <a:cubicBezTo>
                      <a:pt x="2" y="16"/>
                      <a:pt x="2" y="18"/>
                      <a:pt x="2" y="20"/>
                    </a:cubicBezTo>
                    <a:close/>
                  </a:path>
                </a:pathLst>
              </a:custGeom>
              <a:grpFill/>
              <a:ln>
                <a:noFill/>
              </a:ln>
            </p:spPr>
            <p:txBody>
              <a:bodyPr anchor="ctr"/>
              <a:lstStyle/>
              <a:p>
                <a:pPr algn="ctr"/>
                <a:endParaRPr>
                  <a:cs typeface="+mn-ea"/>
                  <a:sym typeface="+mn-lt"/>
                </a:endParaRPr>
              </a:p>
            </p:txBody>
          </p:sp>
          <p:sp>
            <p:nvSpPr>
              <p:cNvPr id="77" name="Freeform: Shape 104"/>
              <p:cNvSpPr>
                <a:spLocks/>
              </p:cNvSpPr>
              <p:nvPr/>
            </p:nvSpPr>
            <p:spPr bwMode="auto">
              <a:xfrm>
                <a:off x="3876873" y="1241865"/>
                <a:ext cx="25734" cy="30635"/>
              </a:xfrm>
              <a:custGeom>
                <a:avLst/>
                <a:gdLst>
                  <a:gd name="T0" fmla="*/ 0 w 6"/>
                  <a:gd name="T1" fmla="*/ 0 h 7"/>
                  <a:gd name="T2" fmla="*/ 2 w 6"/>
                  <a:gd name="T3" fmla="*/ 7 h 7"/>
                  <a:gd name="T4" fmla="*/ 6 w 6"/>
                  <a:gd name="T5" fmla="*/ 0 h 7"/>
                  <a:gd name="T6" fmla="*/ 0 w 6"/>
                  <a:gd name="T7" fmla="*/ 0 h 7"/>
                </a:gdLst>
                <a:ahLst/>
                <a:cxnLst>
                  <a:cxn ang="0">
                    <a:pos x="T0" y="T1"/>
                  </a:cxn>
                  <a:cxn ang="0">
                    <a:pos x="T2" y="T3"/>
                  </a:cxn>
                  <a:cxn ang="0">
                    <a:pos x="T4" y="T5"/>
                  </a:cxn>
                  <a:cxn ang="0">
                    <a:pos x="T6" y="T7"/>
                  </a:cxn>
                </a:cxnLst>
                <a:rect l="0" t="0" r="r" b="b"/>
                <a:pathLst>
                  <a:path w="6" h="7">
                    <a:moveTo>
                      <a:pt x="0" y="0"/>
                    </a:moveTo>
                    <a:cubicBezTo>
                      <a:pt x="0" y="3"/>
                      <a:pt x="1" y="5"/>
                      <a:pt x="2" y="7"/>
                    </a:cubicBezTo>
                    <a:cubicBezTo>
                      <a:pt x="5" y="5"/>
                      <a:pt x="6" y="3"/>
                      <a:pt x="6" y="0"/>
                    </a:cubicBezTo>
                    <a:lnTo>
                      <a:pt x="0" y="0"/>
                    </a:lnTo>
                    <a:close/>
                  </a:path>
                </a:pathLst>
              </a:custGeom>
              <a:grpFill/>
              <a:ln>
                <a:noFill/>
              </a:ln>
            </p:spPr>
            <p:txBody>
              <a:bodyPr anchor="ctr"/>
              <a:lstStyle/>
              <a:p>
                <a:pPr algn="ctr"/>
                <a:endParaRPr>
                  <a:cs typeface="+mn-ea"/>
                  <a:sym typeface="+mn-lt"/>
                </a:endParaRPr>
              </a:p>
            </p:txBody>
          </p:sp>
          <p:sp>
            <p:nvSpPr>
              <p:cNvPr id="78" name="Freeform: Shape 105"/>
              <p:cNvSpPr>
                <a:spLocks/>
              </p:cNvSpPr>
              <p:nvPr/>
            </p:nvSpPr>
            <p:spPr bwMode="auto">
              <a:xfrm>
                <a:off x="3876873" y="1197751"/>
                <a:ext cx="25734" cy="34312"/>
              </a:xfrm>
              <a:custGeom>
                <a:avLst/>
                <a:gdLst>
                  <a:gd name="T0" fmla="*/ 2 w 6"/>
                  <a:gd name="T1" fmla="*/ 0 h 8"/>
                  <a:gd name="T2" fmla="*/ 0 w 6"/>
                  <a:gd name="T3" fmla="*/ 8 h 8"/>
                  <a:gd name="T4" fmla="*/ 6 w 6"/>
                  <a:gd name="T5" fmla="*/ 8 h 8"/>
                  <a:gd name="T6" fmla="*/ 2 w 6"/>
                  <a:gd name="T7" fmla="*/ 0 h 8"/>
                </a:gdLst>
                <a:ahLst/>
                <a:cxnLst>
                  <a:cxn ang="0">
                    <a:pos x="T0" y="T1"/>
                  </a:cxn>
                  <a:cxn ang="0">
                    <a:pos x="T2" y="T3"/>
                  </a:cxn>
                  <a:cxn ang="0">
                    <a:pos x="T4" y="T5"/>
                  </a:cxn>
                  <a:cxn ang="0">
                    <a:pos x="T6" y="T7"/>
                  </a:cxn>
                </a:cxnLst>
                <a:rect l="0" t="0" r="r" b="b"/>
                <a:pathLst>
                  <a:path w="6" h="8">
                    <a:moveTo>
                      <a:pt x="2" y="0"/>
                    </a:moveTo>
                    <a:cubicBezTo>
                      <a:pt x="1" y="2"/>
                      <a:pt x="0" y="5"/>
                      <a:pt x="0" y="8"/>
                    </a:cubicBezTo>
                    <a:cubicBezTo>
                      <a:pt x="6" y="8"/>
                      <a:pt x="6" y="8"/>
                      <a:pt x="6" y="8"/>
                    </a:cubicBezTo>
                    <a:cubicBezTo>
                      <a:pt x="6" y="5"/>
                      <a:pt x="5" y="2"/>
                      <a:pt x="2" y="0"/>
                    </a:cubicBezTo>
                    <a:close/>
                  </a:path>
                </a:pathLst>
              </a:custGeom>
              <a:grpFill/>
              <a:ln>
                <a:noFill/>
              </a:ln>
            </p:spPr>
            <p:txBody>
              <a:bodyPr anchor="ctr"/>
              <a:lstStyle/>
              <a:p>
                <a:pPr algn="ctr"/>
                <a:endParaRPr>
                  <a:cs typeface="+mn-ea"/>
                  <a:sym typeface="+mn-lt"/>
                </a:endParaRPr>
              </a:p>
            </p:txBody>
          </p:sp>
          <p:sp>
            <p:nvSpPr>
              <p:cNvPr id="79" name="Freeform: Shape 106"/>
              <p:cNvSpPr>
                <a:spLocks/>
              </p:cNvSpPr>
              <p:nvPr/>
            </p:nvSpPr>
            <p:spPr bwMode="auto">
              <a:xfrm>
                <a:off x="3854816" y="1184271"/>
                <a:ext cx="25734" cy="47791"/>
              </a:xfrm>
              <a:custGeom>
                <a:avLst/>
                <a:gdLst>
                  <a:gd name="T0" fmla="*/ 0 w 6"/>
                  <a:gd name="T1" fmla="*/ 0 h 11"/>
                  <a:gd name="T2" fmla="*/ 0 w 6"/>
                  <a:gd name="T3" fmla="*/ 11 h 11"/>
                  <a:gd name="T4" fmla="*/ 3 w 6"/>
                  <a:gd name="T5" fmla="*/ 11 h 11"/>
                  <a:gd name="T6" fmla="*/ 6 w 6"/>
                  <a:gd name="T7" fmla="*/ 2 h 11"/>
                  <a:gd name="T8" fmla="*/ 0 w 6"/>
                  <a:gd name="T9" fmla="*/ 0 h 11"/>
                </a:gdLst>
                <a:ahLst/>
                <a:cxnLst>
                  <a:cxn ang="0">
                    <a:pos x="T0" y="T1"/>
                  </a:cxn>
                  <a:cxn ang="0">
                    <a:pos x="T2" y="T3"/>
                  </a:cxn>
                  <a:cxn ang="0">
                    <a:pos x="T4" y="T5"/>
                  </a:cxn>
                  <a:cxn ang="0">
                    <a:pos x="T6" y="T7"/>
                  </a:cxn>
                  <a:cxn ang="0">
                    <a:pos x="T8" y="T9"/>
                  </a:cxn>
                </a:cxnLst>
                <a:rect l="0" t="0" r="r" b="b"/>
                <a:pathLst>
                  <a:path w="6" h="11">
                    <a:moveTo>
                      <a:pt x="0" y="0"/>
                    </a:moveTo>
                    <a:cubicBezTo>
                      <a:pt x="0" y="11"/>
                      <a:pt x="0" y="11"/>
                      <a:pt x="0" y="11"/>
                    </a:cubicBezTo>
                    <a:cubicBezTo>
                      <a:pt x="3" y="11"/>
                      <a:pt x="3" y="11"/>
                      <a:pt x="3" y="11"/>
                    </a:cubicBezTo>
                    <a:cubicBezTo>
                      <a:pt x="3" y="7"/>
                      <a:pt x="4" y="4"/>
                      <a:pt x="6" y="2"/>
                    </a:cubicBezTo>
                    <a:cubicBezTo>
                      <a:pt x="4" y="1"/>
                      <a:pt x="2" y="0"/>
                      <a:pt x="0" y="0"/>
                    </a:cubicBezTo>
                    <a:close/>
                  </a:path>
                </a:pathLst>
              </a:custGeom>
              <a:grpFill/>
              <a:ln>
                <a:noFill/>
              </a:ln>
            </p:spPr>
            <p:txBody>
              <a:bodyPr anchor="ctr"/>
              <a:lstStyle/>
              <a:p>
                <a:pPr algn="ctr"/>
                <a:endParaRPr>
                  <a:cs typeface="+mn-ea"/>
                  <a:sym typeface="+mn-lt"/>
                </a:endParaRPr>
              </a:p>
            </p:txBody>
          </p:sp>
          <p:sp>
            <p:nvSpPr>
              <p:cNvPr id="80" name="Freeform: Shape 107"/>
              <p:cNvSpPr>
                <a:spLocks/>
              </p:cNvSpPr>
              <p:nvPr/>
            </p:nvSpPr>
            <p:spPr bwMode="auto">
              <a:xfrm>
                <a:off x="3822955" y="1241865"/>
                <a:ext cx="26959" cy="44115"/>
              </a:xfrm>
              <a:custGeom>
                <a:avLst/>
                <a:gdLst>
                  <a:gd name="T0" fmla="*/ 6 w 6"/>
                  <a:gd name="T1" fmla="*/ 10 h 10"/>
                  <a:gd name="T2" fmla="*/ 6 w 6"/>
                  <a:gd name="T3" fmla="*/ 0 h 10"/>
                  <a:gd name="T4" fmla="*/ 3 w 6"/>
                  <a:gd name="T5" fmla="*/ 0 h 10"/>
                  <a:gd name="T6" fmla="*/ 0 w 6"/>
                  <a:gd name="T7" fmla="*/ 8 h 10"/>
                  <a:gd name="T8" fmla="*/ 6 w 6"/>
                  <a:gd name="T9" fmla="*/ 10 h 10"/>
                </a:gdLst>
                <a:ahLst/>
                <a:cxnLst>
                  <a:cxn ang="0">
                    <a:pos x="T0" y="T1"/>
                  </a:cxn>
                  <a:cxn ang="0">
                    <a:pos x="T2" y="T3"/>
                  </a:cxn>
                  <a:cxn ang="0">
                    <a:pos x="T4" y="T5"/>
                  </a:cxn>
                  <a:cxn ang="0">
                    <a:pos x="T6" y="T7"/>
                  </a:cxn>
                  <a:cxn ang="0">
                    <a:pos x="T8" y="T9"/>
                  </a:cxn>
                </a:cxnLst>
                <a:rect l="0" t="0" r="r" b="b"/>
                <a:pathLst>
                  <a:path w="6" h="10">
                    <a:moveTo>
                      <a:pt x="6" y="10"/>
                    </a:moveTo>
                    <a:cubicBezTo>
                      <a:pt x="6" y="0"/>
                      <a:pt x="6" y="0"/>
                      <a:pt x="6" y="0"/>
                    </a:cubicBezTo>
                    <a:cubicBezTo>
                      <a:pt x="3" y="0"/>
                      <a:pt x="3" y="0"/>
                      <a:pt x="3" y="0"/>
                    </a:cubicBezTo>
                    <a:cubicBezTo>
                      <a:pt x="3" y="3"/>
                      <a:pt x="2" y="6"/>
                      <a:pt x="0" y="8"/>
                    </a:cubicBezTo>
                    <a:cubicBezTo>
                      <a:pt x="2" y="9"/>
                      <a:pt x="4" y="10"/>
                      <a:pt x="6" y="10"/>
                    </a:cubicBezTo>
                    <a:close/>
                  </a:path>
                </a:pathLst>
              </a:custGeom>
              <a:grpFill/>
              <a:ln>
                <a:noFill/>
              </a:ln>
            </p:spPr>
            <p:txBody>
              <a:bodyPr anchor="ctr"/>
              <a:lstStyle/>
              <a:p>
                <a:pPr algn="ctr"/>
                <a:endParaRPr>
                  <a:cs typeface="+mn-ea"/>
                  <a:sym typeface="+mn-lt"/>
                </a:endParaRPr>
              </a:p>
            </p:txBody>
          </p:sp>
          <p:sp>
            <p:nvSpPr>
              <p:cNvPr id="81" name="Freeform: Shape 108"/>
              <p:cNvSpPr>
                <a:spLocks/>
              </p:cNvSpPr>
              <p:nvPr/>
            </p:nvSpPr>
            <p:spPr bwMode="auto">
              <a:xfrm>
                <a:off x="3822955" y="1184271"/>
                <a:ext cx="26959" cy="47791"/>
              </a:xfrm>
              <a:custGeom>
                <a:avLst/>
                <a:gdLst>
                  <a:gd name="T0" fmla="*/ 3 w 6"/>
                  <a:gd name="T1" fmla="*/ 11 h 11"/>
                  <a:gd name="T2" fmla="*/ 6 w 6"/>
                  <a:gd name="T3" fmla="*/ 11 h 11"/>
                  <a:gd name="T4" fmla="*/ 6 w 6"/>
                  <a:gd name="T5" fmla="*/ 0 h 11"/>
                  <a:gd name="T6" fmla="*/ 0 w 6"/>
                  <a:gd name="T7" fmla="*/ 2 h 11"/>
                  <a:gd name="T8" fmla="*/ 3 w 6"/>
                  <a:gd name="T9" fmla="*/ 11 h 11"/>
                </a:gdLst>
                <a:ahLst/>
                <a:cxnLst>
                  <a:cxn ang="0">
                    <a:pos x="T0" y="T1"/>
                  </a:cxn>
                  <a:cxn ang="0">
                    <a:pos x="T2" y="T3"/>
                  </a:cxn>
                  <a:cxn ang="0">
                    <a:pos x="T4" y="T5"/>
                  </a:cxn>
                  <a:cxn ang="0">
                    <a:pos x="T6" y="T7"/>
                  </a:cxn>
                  <a:cxn ang="0">
                    <a:pos x="T8" y="T9"/>
                  </a:cxn>
                </a:cxnLst>
                <a:rect l="0" t="0" r="r" b="b"/>
                <a:pathLst>
                  <a:path w="6" h="11">
                    <a:moveTo>
                      <a:pt x="3" y="11"/>
                    </a:moveTo>
                    <a:cubicBezTo>
                      <a:pt x="6" y="11"/>
                      <a:pt x="6" y="11"/>
                      <a:pt x="6" y="11"/>
                    </a:cubicBezTo>
                    <a:cubicBezTo>
                      <a:pt x="6" y="0"/>
                      <a:pt x="6" y="0"/>
                      <a:pt x="6" y="0"/>
                    </a:cubicBezTo>
                    <a:cubicBezTo>
                      <a:pt x="4" y="0"/>
                      <a:pt x="2" y="1"/>
                      <a:pt x="0" y="2"/>
                    </a:cubicBezTo>
                    <a:cubicBezTo>
                      <a:pt x="2" y="4"/>
                      <a:pt x="3" y="7"/>
                      <a:pt x="3" y="11"/>
                    </a:cubicBezTo>
                    <a:close/>
                  </a:path>
                </a:pathLst>
              </a:custGeom>
              <a:grpFill/>
              <a:ln>
                <a:noFill/>
              </a:ln>
            </p:spPr>
            <p:txBody>
              <a:bodyPr anchor="ctr"/>
              <a:lstStyle/>
              <a:p>
                <a:pPr algn="ctr"/>
                <a:endParaRPr>
                  <a:cs typeface="+mn-ea"/>
                  <a:sym typeface="+mn-lt"/>
                </a:endParaRPr>
              </a:p>
            </p:txBody>
          </p:sp>
          <p:sp>
            <p:nvSpPr>
              <p:cNvPr id="82" name="Freeform: Shape 109"/>
              <p:cNvSpPr>
                <a:spLocks/>
              </p:cNvSpPr>
              <p:nvPr/>
            </p:nvSpPr>
            <p:spPr bwMode="auto">
              <a:xfrm>
                <a:off x="3800898" y="1241865"/>
                <a:ext cx="26959" cy="30635"/>
              </a:xfrm>
              <a:custGeom>
                <a:avLst/>
                <a:gdLst>
                  <a:gd name="T0" fmla="*/ 4 w 6"/>
                  <a:gd name="T1" fmla="*/ 7 h 7"/>
                  <a:gd name="T2" fmla="*/ 6 w 6"/>
                  <a:gd name="T3" fmla="*/ 0 h 7"/>
                  <a:gd name="T4" fmla="*/ 0 w 6"/>
                  <a:gd name="T5" fmla="*/ 0 h 7"/>
                  <a:gd name="T6" fmla="*/ 4 w 6"/>
                  <a:gd name="T7" fmla="*/ 7 h 7"/>
                </a:gdLst>
                <a:ahLst/>
                <a:cxnLst>
                  <a:cxn ang="0">
                    <a:pos x="T0" y="T1"/>
                  </a:cxn>
                  <a:cxn ang="0">
                    <a:pos x="T2" y="T3"/>
                  </a:cxn>
                  <a:cxn ang="0">
                    <a:pos x="T4" y="T5"/>
                  </a:cxn>
                  <a:cxn ang="0">
                    <a:pos x="T6" y="T7"/>
                  </a:cxn>
                </a:cxnLst>
                <a:rect l="0" t="0" r="r" b="b"/>
                <a:pathLst>
                  <a:path w="6" h="7">
                    <a:moveTo>
                      <a:pt x="4" y="7"/>
                    </a:moveTo>
                    <a:cubicBezTo>
                      <a:pt x="5" y="5"/>
                      <a:pt x="6" y="3"/>
                      <a:pt x="6" y="0"/>
                    </a:cubicBezTo>
                    <a:cubicBezTo>
                      <a:pt x="0" y="0"/>
                      <a:pt x="0" y="0"/>
                      <a:pt x="0" y="0"/>
                    </a:cubicBezTo>
                    <a:cubicBezTo>
                      <a:pt x="0" y="3"/>
                      <a:pt x="1" y="5"/>
                      <a:pt x="4" y="7"/>
                    </a:cubicBezTo>
                    <a:close/>
                  </a:path>
                </a:pathLst>
              </a:custGeom>
              <a:grpFill/>
              <a:ln>
                <a:noFill/>
              </a:ln>
            </p:spPr>
            <p:txBody>
              <a:bodyPr anchor="ctr"/>
              <a:lstStyle/>
              <a:p>
                <a:pPr algn="ctr"/>
                <a:endParaRPr>
                  <a:cs typeface="+mn-ea"/>
                  <a:sym typeface="+mn-lt"/>
                </a:endParaRPr>
              </a:p>
            </p:txBody>
          </p:sp>
          <p:sp>
            <p:nvSpPr>
              <p:cNvPr id="83" name="Freeform: Shape 110"/>
              <p:cNvSpPr>
                <a:spLocks/>
              </p:cNvSpPr>
              <p:nvPr/>
            </p:nvSpPr>
            <p:spPr bwMode="auto">
              <a:xfrm>
                <a:off x="3800898" y="1197751"/>
                <a:ext cx="26959" cy="34312"/>
              </a:xfrm>
              <a:custGeom>
                <a:avLst/>
                <a:gdLst>
                  <a:gd name="T0" fmla="*/ 4 w 6"/>
                  <a:gd name="T1" fmla="*/ 0 h 8"/>
                  <a:gd name="T2" fmla="*/ 0 w 6"/>
                  <a:gd name="T3" fmla="*/ 8 h 8"/>
                  <a:gd name="T4" fmla="*/ 6 w 6"/>
                  <a:gd name="T5" fmla="*/ 8 h 8"/>
                  <a:gd name="T6" fmla="*/ 4 w 6"/>
                  <a:gd name="T7" fmla="*/ 0 h 8"/>
                </a:gdLst>
                <a:ahLst/>
                <a:cxnLst>
                  <a:cxn ang="0">
                    <a:pos x="T0" y="T1"/>
                  </a:cxn>
                  <a:cxn ang="0">
                    <a:pos x="T2" y="T3"/>
                  </a:cxn>
                  <a:cxn ang="0">
                    <a:pos x="T4" y="T5"/>
                  </a:cxn>
                  <a:cxn ang="0">
                    <a:pos x="T6" y="T7"/>
                  </a:cxn>
                </a:cxnLst>
                <a:rect l="0" t="0" r="r" b="b"/>
                <a:pathLst>
                  <a:path w="6" h="8">
                    <a:moveTo>
                      <a:pt x="4" y="0"/>
                    </a:moveTo>
                    <a:cubicBezTo>
                      <a:pt x="1" y="2"/>
                      <a:pt x="0" y="5"/>
                      <a:pt x="0" y="8"/>
                    </a:cubicBezTo>
                    <a:cubicBezTo>
                      <a:pt x="6" y="8"/>
                      <a:pt x="6" y="8"/>
                      <a:pt x="6" y="8"/>
                    </a:cubicBezTo>
                    <a:cubicBezTo>
                      <a:pt x="6" y="5"/>
                      <a:pt x="5" y="2"/>
                      <a:pt x="4" y="0"/>
                    </a:cubicBezTo>
                    <a:close/>
                  </a:path>
                </a:pathLst>
              </a:custGeom>
              <a:grpFill/>
              <a:ln>
                <a:noFill/>
              </a:ln>
            </p:spPr>
            <p:txBody>
              <a:bodyPr anchor="ctr"/>
              <a:lstStyle/>
              <a:p>
                <a:pPr algn="ctr"/>
                <a:endParaRPr>
                  <a:cs typeface="+mn-ea"/>
                  <a:sym typeface="+mn-lt"/>
                </a:endParaRPr>
              </a:p>
            </p:txBody>
          </p:sp>
          <p:sp>
            <p:nvSpPr>
              <p:cNvPr id="84" name="Freeform: Shape 111"/>
              <p:cNvSpPr>
                <a:spLocks/>
              </p:cNvSpPr>
              <p:nvPr/>
            </p:nvSpPr>
            <p:spPr bwMode="auto">
              <a:xfrm>
                <a:off x="3854816" y="1241865"/>
                <a:ext cx="25734" cy="44115"/>
              </a:xfrm>
              <a:custGeom>
                <a:avLst/>
                <a:gdLst>
                  <a:gd name="T0" fmla="*/ 0 w 6"/>
                  <a:gd name="T1" fmla="*/ 10 h 10"/>
                  <a:gd name="T2" fmla="*/ 6 w 6"/>
                  <a:gd name="T3" fmla="*/ 8 h 10"/>
                  <a:gd name="T4" fmla="*/ 3 w 6"/>
                  <a:gd name="T5" fmla="*/ 0 h 10"/>
                  <a:gd name="T6" fmla="*/ 0 w 6"/>
                  <a:gd name="T7" fmla="*/ 0 h 10"/>
                  <a:gd name="T8" fmla="*/ 0 w 6"/>
                  <a:gd name="T9" fmla="*/ 10 h 10"/>
                </a:gdLst>
                <a:ahLst/>
                <a:cxnLst>
                  <a:cxn ang="0">
                    <a:pos x="T0" y="T1"/>
                  </a:cxn>
                  <a:cxn ang="0">
                    <a:pos x="T2" y="T3"/>
                  </a:cxn>
                  <a:cxn ang="0">
                    <a:pos x="T4" y="T5"/>
                  </a:cxn>
                  <a:cxn ang="0">
                    <a:pos x="T6" y="T7"/>
                  </a:cxn>
                  <a:cxn ang="0">
                    <a:pos x="T8" y="T9"/>
                  </a:cxn>
                </a:cxnLst>
                <a:rect l="0" t="0" r="r" b="b"/>
                <a:pathLst>
                  <a:path w="6" h="10">
                    <a:moveTo>
                      <a:pt x="0" y="10"/>
                    </a:moveTo>
                    <a:cubicBezTo>
                      <a:pt x="2" y="10"/>
                      <a:pt x="4" y="9"/>
                      <a:pt x="6" y="8"/>
                    </a:cubicBezTo>
                    <a:cubicBezTo>
                      <a:pt x="4" y="6"/>
                      <a:pt x="3" y="3"/>
                      <a:pt x="3" y="0"/>
                    </a:cubicBezTo>
                    <a:cubicBezTo>
                      <a:pt x="0" y="0"/>
                      <a:pt x="0" y="0"/>
                      <a:pt x="0" y="0"/>
                    </a:cubicBezTo>
                    <a:lnTo>
                      <a:pt x="0" y="10"/>
                    </a:lnTo>
                    <a:close/>
                  </a:path>
                </a:pathLst>
              </a:custGeom>
              <a:grpFill/>
              <a:ln>
                <a:noFill/>
              </a:ln>
            </p:spPr>
            <p:txBody>
              <a:bodyPr anchor="ctr"/>
              <a:lstStyle/>
              <a:p>
                <a:pPr algn="ctr"/>
                <a:endParaRPr>
                  <a:cs typeface="+mn-ea"/>
                  <a:sym typeface="+mn-lt"/>
                </a:endParaRPr>
              </a:p>
            </p:txBody>
          </p:sp>
          <p:sp>
            <p:nvSpPr>
              <p:cNvPr id="85" name="Freeform: Shape 112"/>
              <p:cNvSpPr>
                <a:spLocks/>
              </p:cNvSpPr>
              <p:nvPr/>
            </p:nvSpPr>
            <p:spPr bwMode="auto">
              <a:xfrm>
                <a:off x="4543498" y="972275"/>
                <a:ext cx="115189" cy="110287"/>
              </a:xfrm>
              <a:custGeom>
                <a:avLst/>
                <a:gdLst>
                  <a:gd name="T0" fmla="*/ 26 w 26"/>
                  <a:gd name="T1" fmla="*/ 10 h 25"/>
                  <a:gd name="T2" fmla="*/ 21 w 26"/>
                  <a:gd name="T3" fmla="*/ 12 h 25"/>
                  <a:gd name="T4" fmla="*/ 19 w 26"/>
                  <a:gd name="T5" fmla="*/ 12 h 25"/>
                  <a:gd name="T6" fmla="*/ 18 w 26"/>
                  <a:gd name="T7" fmla="*/ 9 h 25"/>
                  <a:gd name="T8" fmla="*/ 19 w 26"/>
                  <a:gd name="T9" fmla="*/ 8 h 25"/>
                  <a:gd name="T10" fmla="*/ 24 w 26"/>
                  <a:gd name="T11" fmla="*/ 6 h 25"/>
                  <a:gd name="T12" fmla="*/ 22 w 26"/>
                  <a:gd name="T13" fmla="*/ 3 h 25"/>
                  <a:gd name="T14" fmla="*/ 19 w 26"/>
                  <a:gd name="T15" fmla="*/ 2 h 25"/>
                  <a:gd name="T16" fmla="*/ 18 w 26"/>
                  <a:gd name="T17" fmla="*/ 6 h 25"/>
                  <a:gd name="T18" fmla="*/ 16 w 26"/>
                  <a:gd name="T19" fmla="*/ 9 h 25"/>
                  <a:gd name="T20" fmla="*/ 16 w 26"/>
                  <a:gd name="T21" fmla="*/ 5 h 25"/>
                  <a:gd name="T22" fmla="*/ 14 w 26"/>
                  <a:gd name="T23" fmla="*/ 4 h 25"/>
                  <a:gd name="T24" fmla="*/ 14 w 26"/>
                  <a:gd name="T25" fmla="*/ 2 h 25"/>
                  <a:gd name="T26" fmla="*/ 13 w 26"/>
                  <a:gd name="T27" fmla="*/ 2 h 25"/>
                  <a:gd name="T28" fmla="*/ 13 w 26"/>
                  <a:gd name="T29" fmla="*/ 4 h 25"/>
                  <a:gd name="T30" fmla="*/ 11 w 26"/>
                  <a:gd name="T31" fmla="*/ 5 h 25"/>
                  <a:gd name="T32" fmla="*/ 11 w 26"/>
                  <a:gd name="T33" fmla="*/ 9 h 25"/>
                  <a:gd name="T34" fmla="*/ 9 w 26"/>
                  <a:gd name="T35" fmla="*/ 6 h 25"/>
                  <a:gd name="T36" fmla="*/ 8 w 26"/>
                  <a:gd name="T37" fmla="*/ 2 h 25"/>
                  <a:gd name="T38" fmla="*/ 5 w 26"/>
                  <a:gd name="T39" fmla="*/ 3 h 25"/>
                  <a:gd name="T40" fmla="*/ 2 w 26"/>
                  <a:gd name="T41" fmla="*/ 6 h 25"/>
                  <a:gd name="T42" fmla="*/ 8 w 26"/>
                  <a:gd name="T43" fmla="*/ 8 h 25"/>
                  <a:gd name="T44" fmla="*/ 9 w 26"/>
                  <a:gd name="T45" fmla="*/ 9 h 25"/>
                  <a:gd name="T46" fmla="*/ 8 w 26"/>
                  <a:gd name="T47" fmla="*/ 12 h 25"/>
                  <a:gd name="T48" fmla="*/ 6 w 26"/>
                  <a:gd name="T49" fmla="*/ 12 h 25"/>
                  <a:gd name="T50" fmla="*/ 1 w 26"/>
                  <a:gd name="T51" fmla="*/ 10 h 25"/>
                  <a:gd name="T52" fmla="*/ 0 w 26"/>
                  <a:gd name="T53" fmla="*/ 13 h 25"/>
                  <a:gd name="T54" fmla="*/ 2 w 26"/>
                  <a:gd name="T55" fmla="*/ 17 h 25"/>
                  <a:gd name="T56" fmla="*/ 5 w 26"/>
                  <a:gd name="T57" fmla="*/ 14 h 25"/>
                  <a:gd name="T58" fmla="*/ 9 w 26"/>
                  <a:gd name="T59" fmla="*/ 13 h 25"/>
                  <a:gd name="T60" fmla="*/ 6 w 26"/>
                  <a:gd name="T61" fmla="*/ 16 h 25"/>
                  <a:gd name="T62" fmla="*/ 7 w 26"/>
                  <a:gd name="T63" fmla="*/ 18 h 25"/>
                  <a:gd name="T64" fmla="*/ 6 w 26"/>
                  <a:gd name="T65" fmla="*/ 19 h 25"/>
                  <a:gd name="T66" fmla="*/ 7 w 26"/>
                  <a:gd name="T67" fmla="*/ 20 h 25"/>
                  <a:gd name="T68" fmla="*/ 8 w 26"/>
                  <a:gd name="T69" fmla="*/ 19 h 25"/>
                  <a:gd name="T70" fmla="*/ 10 w 26"/>
                  <a:gd name="T71" fmla="*/ 19 h 25"/>
                  <a:gd name="T72" fmla="*/ 13 w 26"/>
                  <a:gd name="T73" fmla="*/ 16 h 25"/>
                  <a:gd name="T74" fmla="*/ 12 w 26"/>
                  <a:gd name="T75" fmla="*/ 21 h 25"/>
                  <a:gd name="T76" fmla="*/ 9 w 26"/>
                  <a:gd name="T77" fmla="*/ 24 h 25"/>
                  <a:gd name="T78" fmla="*/ 13 w 26"/>
                  <a:gd name="T79" fmla="*/ 25 h 25"/>
                  <a:gd name="T80" fmla="*/ 16 w 26"/>
                  <a:gd name="T81" fmla="*/ 25 h 25"/>
                  <a:gd name="T82" fmla="*/ 14 w 26"/>
                  <a:gd name="T83" fmla="*/ 20 h 25"/>
                  <a:gd name="T84" fmla="*/ 14 w 26"/>
                  <a:gd name="T85" fmla="*/ 18 h 25"/>
                  <a:gd name="T86" fmla="*/ 17 w 26"/>
                  <a:gd name="T87" fmla="*/ 17 h 25"/>
                  <a:gd name="T88" fmla="*/ 18 w 26"/>
                  <a:gd name="T89" fmla="*/ 18 h 25"/>
                  <a:gd name="T90" fmla="*/ 20 w 26"/>
                  <a:gd name="T91" fmla="*/ 24 h 25"/>
                  <a:gd name="T92" fmla="*/ 23 w 26"/>
                  <a:gd name="T93" fmla="*/ 21 h 25"/>
                  <a:gd name="T94" fmla="*/ 24 w 26"/>
                  <a:gd name="T95" fmla="*/ 18 h 25"/>
                  <a:gd name="T96" fmla="*/ 20 w 26"/>
                  <a:gd name="T97" fmla="*/ 17 h 25"/>
                  <a:gd name="T98" fmla="*/ 17 w 26"/>
                  <a:gd name="T99" fmla="*/ 15 h 25"/>
                  <a:gd name="T100" fmla="*/ 20 w 26"/>
                  <a:gd name="T101" fmla="*/ 15 h 25"/>
                  <a:gd name="T102" fmla="*/ 22 w 26"/>
                  <a:gd name="T103" fmla="*/ 13 h 25"/>
                  <a:gd name="T104" fmla="*/ 24 w 26"/>
                  <a:gd name="T105"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5">
                    <a:moveTo>
                      <a:pt x="26" y="12"/>
                    </a:moveTo>
                    <a:cubicBezTo>
                      <a:pt x="24" y="12"/>
                      <a:pt x="24" y="12"/>
                      <a:pt x="24" y="12"/>
                    </a:cubicBezTo>
                    <a:cubicBezTo>
                      <a:pt x="26" y="10"/>
                      <a:pt x="26" y="10"/>
                      <a:pt x="26" y="10"/>
                    </a:cubicBezTo>
                    <a:cubicBezTo>
                      <a:pt x="25" y="9"/>
                      <a:pt x="25" y="9"/>
                      <a:pt x="25" y="9"/>
                    </a:cubicBezTo>
                    <a:cubicBezTo>
                      <a:pt x="22" y="12"/>
                      <a:pt x="22" y="12"/>
                      <a:pt x="22" y="12"/>
                    </a:cubicBezTo>
                    <a:cubicBezTo>
                      <a:pt x="21" y="12"/>
                      <a:pt x="21" y="12"/>
                      <a:pt x="21" y="12"/>
                    </a:cubicBezTo>
                    <a:cubicBezTo>
                      <a:pt x="21" y="11"/>
                      <a:pt x="21" y="11"/>
                      <a:pt x="21" y="11"/>
                    </a:cubicBezTo>
                    <a:cubicBezTo>
                      <a:pt x="20" y="10"/>
                      <a:pt x="20" y="10"/>
                      <a:pt x="20" y="10"/>
                    </a:cubicBezTo>
                    <a:cubicBezTo>
                      <a:pt x="19" y="12"/>
                      <a:pt x="19" y="12"/>
                      <a:pt x="19" y="12"/>
                    </a:cubicBezTo>
                    <a:cubicBezTo>
                      <a:pt x="17" y="12"/>
                      <a:pt x="17" y="12"/>
                      <a:pt x="17" y="12"/>
                    </a:cubicBezTo>
                    <a:cubicBezTo>
                      <a:pt x="17" y="11"/>
                      <a:pt x="17" y="11"/>
                      <a:pt x="17" y="10"/>
                    </a:cubicBezTo>
                    <a:cubicBezTo>
                      <a:pt x="18" y="9"/>
                      <a:pt x="18" y="9"/>
                      <a:pt x="18" y="9"/>
                    </a:cubicBezTo>
                    <a:cubicBezTo>
                      <a:pt x="20" y="9"/>
                      <a:pt x="20" y="9"/>
                      <a:pt x="20" y="9"/>
                    </a:cubicBezTo>
                    <a:cubicBezTo>
                      <a:pt x="20" y="8"/>
                      <a:pt x="20" y="8"/>
                      <a:pt x="20" y="8"/>
                    </a:cubicBezTo>
                    <a:cubicBezTo>
                      <a:pt x="19" y="8"/>
                      <a:pt x="19" y="8"/>
                      <a:pt x="19" y="8"/>
                    </a:cubicBezTo>
                    <a:cubicBezTo>
                      <a:pt x="20" y="7"/>
                      <a:pt x="20" y="7"/>
                      <a:pt x="20" y="7"/>
                    </a:cubicBezTo>
                    <a:cubicBezTo>
                      <a:pt x="24" y="7"/>
                      <a:pt x="24" y="7"/>
                      <a:pt x="24" y="7"/>
                    </a:cubicBezTo>
                    <a:cubicBezTo>
                      <a:pt x="24" y="6"/>
                      <a:pt x="24" y="6"/>
                      <a:pt x="24" y="6"/>
                    </a:cubicBezTo>
                    <a:cubicBezTo>
                      <a:pt x="21" y="6"/>
                      <a:pt x="21" y="6"/>
                      <a:pt x="21" y="6"/>
                    </a:cubicBezTo>
                    <a:cubicBezTo>
                      <a:pt x="23" y="4"/>
                      <a:pt x="23" y="4"/>
                      <a:pt x="23" y="4"/>
                    </a:cubicBezTo>
                    <a:cubicBezTo>
                      <a:pt x="22" y="3"/>
                      <a:pt x="22" y="3"/>
                      <a:pt x="22" y="3"/>
                    </a:cubicBezTo>
                    <a:cubicBezTo>
                      <a:pt x="20" y="5"/>
                      <a:pt x="20" y="5"/>
                      <a:pt x="20" y="5"/>
                    </a:cubicBezTo>
                    <a:cubicBezTo>
                      <a:pt x="20" y="2"/>
                      <a:pt x="20" y="2"/>
                      <a:pt x="20" y="2"/>
                    </a:cubicBezTo>
                    <a:cubicBezTo>
                      <a:pt x="19" y="2"/>
                      <a:pt x="19" y="2"/>
                      <a:pt x="19" y="2"/>
                    </a:cubicBezTo>
                    <a:cubicBezTo>
                      <a:pt x="19" y="6"/>
                      <a:pt x="19" y="6"/>
                      <a:pt x="19" y="6"/>
                    </a:cubicBezTo>
                    <a:cubicBezTo>
                      <a:pt x="18" y="7"/>
                      <a:pt x="18" y="7"/>
                      <a:pt x="18" y="7"/>
                    </a:cubicBezTo>
                    <a:cubicBezTo>
                      <a:pt x="18" y="6"/>
                      <a:pt x="18" y="6"/>
                      <a:pt x="18" y="6"/>
                    </a:cubicBezTo>
                    <a:cubicBezTo>
                      <a:pt x="17" y="6"/>
                      <a:pt x="17" y="6"/>
                      <a:pt x="17" y="6"/>
                    </a:cubicBezTo>
                    <a:cubicBezTo>
                      <a:pt x="17" y="8"/>
                      <a:pt x="17" y="8"/>
                      <a:pt x="17" y="8"/>
                    </a:cubicBezTo>
                    <a:cubicBezTo>
                      <a:pt x="16" y="9"/>
                      <a:pt x="16" y="9"/>
                      <a:pt x="16" y="9"/>
                    </a:cubicBezTo>
                    <a:cubicBezTo>
                      <a:pt x="15" y="9"/>
                      <a:pt x="15" y="9"/>
                      <a:pt x="14" y="9"/>
                    </a:cubicBezTo>
                    <a:cubicBezTo>
                      <a:pt x="14" y="7"/>
                      <a:pt x="14" y="7"/>
                      <a:pt x="14" y="7"/>
                    </a:cubicBezTo>
                    <a:cubicBezTo>
                      <a:pt x="16" y="5"/>
                      <a:pt x="16" y="5"/>
                      <a:pt x="16" y="5"/>
                    </a:cubicBezTo>
                    <a:cubicBezTo>
                      <a:pt x="15" y="4"/>
                      <a:pt x="15" y="4"/>
                      <a:pt x="15" y="4"/>
                    </a:cubicBezTo>
                    <a:cubicBezTo>
                      <a:pt x="14" y="5"/>
                      <a:pt x="14" y="5"/>
                      <a:pt x="14" y="5"/>
                    </a:cubicBezTo>
                    <a:cubicBezTo>
                      <a:pt x="14" y="4"/>
                      <a:pt x="14" y="4"/>
                      <a:pt x="14" y="4"/>
                    </a:cubicBezTo>
                    <a:cubicBezTo>
                      <a:pt x="17" y="1"/>
                      <a:pt x="17" y="1"/>
                      <a:pt x="17" y="1"/>
                    </a:cubicBezTo>
                    <a:cubicBezTo>
                      <a:pt x="16" y="0"/>
                      <a:pt x="16" y="0"/>
                      <a:pt x="16" y="0"/>
                    </a:cubicBezTo>
                    <a:cubicBezTo>
                      <a:pt x="14" y="2"/>
                      <a:pt x="14" y="2"/>
                      <a:pt x="14" y="2"/>
                    </a:cubicBezTo>
                    <a:cubicBezTo>
                      <a:pt x="14" y="0"/>
                      <a:pt x="14" y="0"/>
                      <a:pt x="14" y="0"/>
                    </a:cubicBezTo>
                    <a:cubicBezTo>
                      <a:pt x="13" y="0"/>
                      <a:pt x="13" y="0"/>
                      <a:pt x="13" y="0"/>
                    </a:cubicBezTo>
                    <a:cubicBezTo>
                      <a:pt x="13" y="2"/>
                      <a:pt x="13" y="2"/>
                      <a:pt x="13" y="2"/>
                    </a:cubicBezTo>
                    <a:cubicBezTo>
                      <a:pt x="10" y="0"/>
                      <a:pt x="10" y="0"/>
                      <a:pt x="10" y="0"/>
                    </a:cubicBezTo>
                    <a:cubicBezTo>
                      <a:pt x="9" y="1"/>
                      <a:pt x="9" y="1"/>
                      <a:pt x="9" y="1"/>
                    </a:cubicBezTo>
                    <a:cubicBezTo>
                      <a:pt x="13" y="4"/>
                      <a:pt x="13" y="4"/>
                      <a:pt x="13" y="4"/>
                    </a:cubicBezTo>
                    <a:cubicBezTo>
                      <a:pt x="13" y="5"/>
                      <a:pt x="13" y="5"/>
                      <a:pt x="13" y="5"/>
                    </a:cubicBezTo>
                    <a:cubicBezTo>
                      <a:pt x="12" y="4"/>
                      <a:pt x="12" y="4"/>
                      <a:pt x="12" y="4"/>
                    </a:cubicBezTo>
                    <a:cubicBezTo>
                      <a:pt x="11" y="5"/>
                      <a:pt x="11" y="5"/>
                      <a:pt x="11" y="5"/>
                    </a:cubicBezTo>
                    <a:cubicBezTo>
                      <a:pt x="13" y="7"/>
                      <a:pt x="13" y="7"/>
                      <a:pt x="13" y="7"/>
                    </a:cubicBezTo>
                    <a:cubicBezTo>
                      <a:pt x="13" y="9"/>
                      <a:pt x="13" y="9"/>
                      <a:pt x="13" y="9"/>
                    </a:cubicBezTo>
                    <a:cubicBezTo>
                      <a:pt x="12" y="9"/>
                      <a:pt x="11" y="9"/>
                      <a:pt x="11" y="9"/>
                    </a:cubicBezTo>
                    <a:cubicBezTo>
                      <a:pt x="10" y="8"/>
                      <a:pt x="10" y="8"/>
                      <a:pt x="10" y="8"/>
                    </a:cubicBezTo>
                    <a:cubicBezTo>
                      <a:pt x="10" y="6"/>
                      <a:pt x="10" y="6"/>
                      <a:pt x="10" y="6"/>
                    </a:cubicBezTo>
                    <a:cubicBezTo>
                      <a:pt x="9" y="6"/>
                      <a:pt x="9" y="6"/>
                      <a:pt x="9" y="6"/>
                    </a:cubicBezTo>
                    <a:cubicBezTo>
                      <a:pt x="9" y="7"/>
                      <a:pt x="9" y="7"/>
                      <a:pt x="9" y="7"/>
                    </a:cubicBezTo>
                    <a:cubicBezTo>
                      <a:pt x="8" y="6"/>
                      <a:pt x="8" y="6"/>
                      <a:pt x="8" y="6"/>
                    </a:cubicBezTo>
                    <a:cubicBezTo>
                      <a:pt x="8" y="2"/>
                      <a:pt x="8" y="2"/>
                      <a:pt x="8" y="2"/>
                    </a:cubicBezTo>
                    <a:cubicBezTo>
                      <a:pt x="7" y="2"/>
                      <a:pt x="7" y="2"/>
                      <a:pt x="7" y="2"/>
                    </a:cubicBezTo>
                    <a:cubicBezTo>
                      <a:pt x="7" y="5"/>
                      <a:pt x="7" y="5"/>
                      <a:pt x="7" y="5"/>
                    </a:cubicBezTo>
                    <a:cubicBezTo>
                      <a:pt x="5" y="3"/>
                      <a:pt x="5" y="3"/>
                      <a:pt x="5" y="3"/>
                    </a:cubicBezTo>
                    <a:cubicBezTo>
                      <a:pt x="4" y="4"/>
                      <a:pt x="4" y="4"/>
                      <a:pt x="4" y="4"/>
                    </a:cubicBezTo>
                    <a:cubicBezTo>
                      <a:pt x="6" y="6"/>
                      <a:pt x="6" y="6"/>
                      <a:pt x="6" y="6"/>
                    </a:cubicBezTo>
                    <a:cubicBezTo>
                      <a:pt x="2" y="6"/>
                      <a:pt x="2" y="6"/>
                      <a:pt x="2" y="6"/>
                    </a:cubicBezTo>
                    <a:cubicBezTo>
                      <a:pt x="2" y="7"/>
                      <a:pt x="2" y="7"/>
                      <a:pt x="2" y="7"/>
                    </a:cubicBezTo>
                    <a:cubicBezTo>
                      <a:pt x="7" y="7"/>
                      <a:pt x="7" y="7"/>
                      <a:pt x="7" y="7"/>
                    </a:cubicBezTo>
                    <a:cubicBezTo>
                      <a:pt x="8" y="8"/>
                      <a:pt x="8" y="8"/>
                      <a:pt x="8" y="8"/>
                    </a:cubicBezTo>
                    <a:cubicBezTo>
                      <a:pt x="6" y="8"/>
                      <a:pt x="6" y="8"/>
                      <a:pt x="6" y="8"/>
                    </a:cubicBezTo>
                    <a:cubicBezTo>
                      <a:pt x="6" y="9"/>
                      <a:pt x="6" y="9"/>
                      <a:pt x="6" y="9"/>
                    </a:cubicBezTo>
                    <a:cubicBezTo>
                      <a:pt x="9" y="9"/>
                      <a:pt x="9" y="9"/>
                      <a:pt x="9" y="9"/>
                    </a:cubicBezTo>
                    <a:cubicBezTo>
                      <a:pt x="10" y="10"/>
                      <a:pt x="10" y="10"/>
                      <a:pt x="10" y="10"/>
                    </a:cubicBezTo>
                    <a:cubicBezTo>
                      <a:pt x="10" y="11"/>
                      <a:pt x="9" y="11"/>
                      <a:pt x="9" y="12"/>
                    </a:cubicBezTo>
                    <a:cubicBezTo>
                      <a:pt x="8" y="12"/>
                      <a:pt x="8" y="12"/>
                      <a:pt x="8" y="12"/>
                    </a:cubicBezTo>
                    <a:cubicBezTo>
                      <a:pt x="6" y="10"/>
                      <a:pt x="6" y="10"/>
                      <a:pt x="6" y="10"/>
                    </a:cubicBezTo>
                    <a:cubicBezTo>
                      <a:pt x="5" y="11"/>
                      <a:pt x="5" y="11"/>
                      <a:pt x="5" y="11"/>
                    </a:cubicBezTo>
                    <a:cubicBezTo>
                      <a:pt x="6" y="12"/>
                      <a:pt x="6" y="12"/>
                      <a:pt x="6" y="12"/>
                    </a:cubicBezTo>
                    <a:cubicBezTo>
                      <a:pt x="5" y="12"/>
                      <a:pt x="5" y="12"/>
                      <a:pt x="5" y="12"/>
                    </a:cubicBezTo>
                    <a:cubicBezTo>
                      <a:pt x="2" y="9"/>
                      <a:pt x="2" y="9"/>
                      <a:pt x="2" y="9"/>
                    </a:cubicBezTo>
                    <a:cubicBezTo>
                      <a:pt x="1" y="10"/>
                      <a:pt x="1" y="10"/>
                      <a:pt x="1" y="10"/>
                    </a:cubicBezTo>
                    <a:cubicBezTo>
                      <a:pt x="3" y="12"/>
                      <a:pt x="3" y="12"/>
                      <a:pt x="3" y="12"/>
                    </a:cubicBezTo>
                    <a:cubicBezTo>
                      <a:pt x="0" y="12"/>
                      <a:pt x="0" y="12"/>
                      <a:pt x="0" y="12"/>
                    </a:cubicBezTo>
                    <a:cubicBezTo>
                      <a:pt x="0" y="13"/>
                      <a:pt x="0" y="13"/>
                      <a:pt x="0" y="13"/>
                    </a:cubicBezTo>
                    <a:cubicBezTo>
                      <a:pt x="3" y="13"/>
                      <a:pt x="3" y="13"/>
                      <a:pt x="3" y="13"/>
                    </a:cubicBezTo>
                    <a:cubicBezTo>
                      <a:pt x="1" y="16"/>
                      <a:pt x="1" y="16"/>
                      <a:pt x="1" y="16"/>
                    </a:cubicBezTo>
                    <a:cubicBezTo>
                      <a:pt x="2" y="17"/>
                      <a:pt x="2" y="17"/>
                      <a:pt x="2" y="17"/>
                    </a:cubicBezTo>
                    <a:cubicBezTo>
                      <a:pt x="5" y="13"/>
                      <a:pt x="5" y="13"/>
                      <a:pt x="5" y="13"/>
                    </a:cubicBezTo>
                    <a:cubicBezTo>
                      <a:pt x="6" y="13"/>
                      <a:pt x="6" y="13"/>
                      <a:pt x="6" y="13"/>
                    </a:cubicBezTo>
                    <a:cubicBezTo>
                      <a:pt x="5" y="14"/>
                      <a:pt x="5" y="14"/>
                      <a:pt x="5" y="14"/>
                    </a:cubicBezTo>
                    <a:cubicBezTo>
                      <a:pt x="6" y="15"/>
                      <a:pt x="6" y="15"/>
                      <a:pt x="6" y="15"/>
                    </a:cubicBezTo>
                    <a:cubicBezTo>
                      <a:pt x="8" y="13"/>
                      <a:pt x="8" y="13"/>
                      <a:pt x="8" y="13"/>
                    </a:cubicBezTo>
                    <a:cubicBezTo>
                      <a:pt x="9" y="13"/>
                      <a:pt x="9" y="13"/>
                      <a:pt x="9" y="13"/>
                    </a:cubicBezTo>
                    <a:cubicBezTo>
                      <a:pt x="9" y="14"/>
                      <a:pt x="10" y="14"/>
                      <a:pt x="10" y="15"/>
                    </a:cubicBezTo>
                    <a:cubicBezTo>
                      <a:pt x="9" y="16"/>
                      <a:pt x="9" y="16"/>
                      <a:pt x="9" y="16"/>
                    </a:cubicBezTo>
                    <a:cubicBezTo>
                      <a:pt x="6" y="16"/>
                      <a:pt x="6" y="16"/>
                      <a:pt x="6" y="16"/>
                    </a:cubicBezTo>
                    <a:cubicBezTo>
                      <a:pt x="6" y="17"/>
                      <a:pt x="6" y="17"/>
                      <a:pt x="6" y="17"/>
                    </a:cubicBezTo>
                    <a:cubicBezTo>
                      <a:pt x="8" y="17"/>
                      <a:pt x="8" y="17"/>
                      <a:pt x="8" y="17"/>
                    </a:cubicBezTo>
                    <a:cubicBezTo>
                      <a:pt x="7" y="18"/>
                      <a:pt x="7" y="18"/>
                      <a:pt x="7" y="18"/>
                    </a:cubicBezTo>
                    <a:cubicBezTo>
                      <a:pt x="2" y="18"/>
                      <a:pt x="2" y="18"/>
                      <a:pt x="2" y="18"/>
                    </a:cubicBezTo>
                    <a:cubicBezTo>
                      <a:pt x="2" y="19"/>
                      <a:pt x="2" y="19"/>
                      <a:pt x="2" y="19"/>
                    </a:cubicBezTo>
                    <a:cubicBezTo>
                      <a:pt x="6" y="19"/>
                      <a:pt x="6" y="19"/>
                      <a:pt x="6" y="19"/>
                    </a:cubicBezTo>
                    <a:cubicBezTo>
                      <a:pt x="4" y="21"/>
                      <a:pt x="4" y="21"/>
                      <a:pt x="4" y="21"/>
                    </a:cubicBezTo>
                    <a:cubicBezTo>
                      <a:pt x="5" y="22"/>
                      <a:pt x="5" y="22"/>
                      <a:pt x="5" y="22"/>
                    </a:cubicBezTo>
                    <a:cubicBezTo>
                      <a:pt x="7" y="20"/>
                      <a:pt x="7" y="20"/>
                      <a:pt x="7" y="20"/>
                    </a:cubicBezTo>
                    <a:cubicBezTo>
                      <a:pt x="7" y="24"/>
                      <a:pt x="7" y="24"/>
                      <a:pt x="7" y="24"/>
                    </a:cubicBezTo>
                    <a:cubicBezTo>
                      <a:pt x="8" y="24"/>
                      <a:pt x="8" y="24"/>
                      <a:pt x="8" y="24"/>
                    </a:cubicBezTo>
                    <a:cubicBezTo>
                      <a:pt x="8" y="19"/>
                      <a:pt x="8" y="19"/>
                      <a:pt x="8" y="19"/>
                    </a:cubicBezTo>
                    <a:cubicBezTo>
                      <a:pt x="9" y="18"/>
                      <a:pt x="9" y="18"/>
                      <a:pt x="9" y="18"/>
                    </a:cubicBezTo>
                    <a:cubicBezTo>
                      <a:pt x="9" y="19"/>
                      <a:pt x="9" y="19"/>
                      <a:pt x="9" y="19"/>
                    </a:cubicBezTo>
                    <a:cubicBezTo>
                      <a:pt x="10" y="19"/>
                      <a:pt x="10" y="19"/>
                      <a:pt x="10" y="19"/>
                    </a:cubicBezTo>
                    <a:cubicBezTo>
                      <a:pt x="10" y="17"/>
                      <a:pt x="10" y="17"/>
                      <a:pt x="10" y="17"/>
                    </a:cubicBezTo>
                    <a:cubicBezTo>
                      <a:pt x="11" y="16"/>
                      <a:pt x="11" y="16"/>
                      <a:pt x="11" y="16"/>
                    </a:cubicBezTo>
                    <a:cubicBezTo>
                      <a:pt x="11" y="16"/>
                      <a:pt x="12" y="16"/>
                      <a:pt x="13" y="16"/>
                    </a:cubicBezTo>
                    <a:cubicBezTo>
                      <a:pt x="13" y="18"/>
                      <a:pt x="13" y="18"/>
                      <a:pt x="13" y="18"/>
                    </a:cubicBezTo>
                    <a:cubicBezTo>
                      <a:pt x="11" y="20"/>
                      <a:pt x="11" y="20"/>
                      <a:pt x="11" y="20"/>
                    </a:cubicBezTo>
                    <a:cubicBezTo>
                      <a:pt x="12" y="21"/>
                      <a:pt x="12" y="21"/>
                      <a:pt x="12" y="21"/>
                    </a:cubicBezTo>
                    <a:cubicBezTo>
                      <a:pt x="13" y="20"/>
                      <a:pt x="13" y="20"/>
                      <a:pt x="13" y="20"/>
                    </a:cubicBezTo>
                    <a:cubicBezTo>
                      <a:pt x="13" y="21"/>
                      <a:pt x="13" y="21"/>
                      <a:pt x="13" y="21"/>
                    </a:cubicBezTo>
                    <a:cubicBezTo>
                      <a:pt x="9" y="24"/>
                      <a:pt x="9" y="24"/>
                      <a:pt x="9" y="24"/>
                    </a:cubicBezTo>
                    <a:cubicBezTo>
                      <a:pt x="10" y="25"/>
                      <a:pt x="10" y="25"/>
                      <a:pt x="10" y="25"/>
                    </a:cubicBezTo>
                    <a:cubicBezTo>
                      <a:pt x="13" y="23"/>
                      <a:pt x="13" y="23"/>
                      <a:pt x="13" y="23"/>
                    </a:cubicBezTo>
                    <a:cubicBezTo>
                      <a:pt x="13" y="25"/>
                      <a:pt x="13" y="25"/>
                      <a:pt x="13" y="25"/>
                    </a:cubicBezTo>
                    <a:cubicBezTo>
                      <a:pt x="14" y="25"/>
                      <a:pt x="14" y="25"/>
                      <a:pt x="14" y="25"/>
                    </a:cubicBezTo>
                    <a:cubicBezTo>
                      <a:pt x="14" y="23"/>
                      <a:pt x="14" y="23"/>
                      <a:pt x="14" y="23"/>
                    </a:cubicBezTo>
                    <a:cubicBezTo>
                      <a:pt x="16" y="25"/>
                      <a:pt x="16" y="25"/>
                      <a:pt x="16" y="25"/>
                    </a:cubicBezTo>
                    <a:cubicBezTo>
                      <a:pt x="17" y="24"/>
                      <a:pt x="17" y="24"/>
                      <a:pt x="17" y="24"/>
                    </a:cubicBezTo>
                    <a:cubicBezTo>
                      <a:pt x="14" y="21"/>
                      <a:pt x="14" y="21"/>
                      <a:pt x="14" y="21"/>
                    </a:cubicBezTo>
                    <a:cubicBezTo>
                      <a:pt x="14" y="20"/>
                      <a:pt x="14" y="20"/>
                      <a:pt x="14" y="20"/>
                    </a:cubicBezTo>
                    <a:cubicBezTo>
                      <a:pt x="15" y="21"/>
                      <a:pt x="15" y="21"/>
                      <a:pt x="15" y="21"/>
                    </a:cubicBezTo>
                    <a:cubicBezTo>
                      <a:pt x="16" y="20"/>
                      <a:pt x="16" y="20"/>
                      <a:pt x="16" y="20"/>
                    </a:cubicBezTo>
                    <a:cubicBezTo>
                      <a:pt x="14" y="18"/>
                      <a:pt x="14" y="18"/>
                      <a:pt x="14" y="18"/>
                    </a:cubicBezTo>
                    <a:cubicBezTo>
                      <a:pt x="14" y="16"/>
                      <a:pt x="14" y="16"/>
                      <a:pt x="14" y="16"/>
                    </a:cubicBezTo>
                    <a:cubicBezTo>
                      <a:pt x="15" y="16"/>
                      <a:pt x="15" y="16"/>
                      <a:pt x="16" y="16"/>
                    </a:cubicBezTo>
                    <a:cubicBezTo>
                      <a:pt x="17" y="17"/>
                      <a:pt x="17" y="17"/>
                      <a:pt x="17" y="17"/>
                    </a:cubicBezTo>
                    <a:cubicBezTo>
                      <a:pt x="17" y="19"/>
                      <a:pt x="17" y="19"/>
                      <a:pt x="17" y="19"/>
                    </a:cubicBezTo>
                    <a:cubicBezTo>
                      <a:pt x="18" y="19"/>
                      <a:pt x="18" y="19"/>
                      <a:pt x="18" y="19"/>
                    </a:cubicBezTo>
                    <a:cubicBezTo>
                      <a:pt x="18" y="18"/>
                      <a:pt x="18" y="18"/>
                      <a:pt x="18" y="18"/>
                    </a:cubicBezTo>
                    <a:cubicBezTo>
                      <a:pt x="19" y="19"/>
                      <a:pt x="19" y="19"/>
                      <a:pt x="19" y="19"/>
                    </a:cubicBezTo>
                    <a:cubicBezTo>
                      <a:pt x="19" y="24"/>
                      <a:pt x="19" y="24"/>
                      <a:pt x="19" y="24"/>
                    </a:cubicBezTo>
                    <a:cubicBezTo>
                      <a:pt x="20" y="24"/>
                      <a:pt x="20" y="24"/>
                      <a:pt x="20" y="24"/>
                    </a:cubicBezTo>
                    <a:cubicBezTo>
                      <a:pt x="20" y="20"/>
                      <a:pt x="20" y="20"/>
                      <a:pt x="20" y="20"/>
                    </a:cubicBezTo>
                    <a:cubicBezTo>
                      <a:pt x="22" y="22"/>
                      <a:pt x="22" y="22"/>
                      <a:pt x="22" y="22"/>
                    </a:cubicBezTo>
                    <a:cubicBezTo>
                      <a:pt x="23" y="21"/>
                      <a:pt x="23" y="21"/>
                      <a:pt x="23" y="21"/>
                    </a:cubicBezTo>
                    <a:cubicBezTo>
                      <a:pt x="21" y="19"/>
                      <a:pt x="21" y="19"/>
                      <a:pt x="21" y="19"/>
                    </a:cubicBezTo>
                    <a:cubicBezTo>
                      <a:pt x="24" y="19"/>
                      <a:pt x="24" y="19"/>
                      <a:pt x="24" y="19"/>
                    </a:cubicBezTo>
                    <a:cubicBezTo>
                      <a:pt x="24" y="18"/>
                      <a:pt x="24" y="18"/>
                      <a:pt x="24" y="18"/>
                    </a:cubicBezTo>
                    <a:cubicBezTo>
                      <a:pt x="20" y="18"/>
                      <a:pt x="20" y="18"/>
                      <a:pt x="20" y="18"/>
                    </a:cubicBezTo>
                    <a:cubicBezTo>
                      <a:pt x="19" y="17"/>
                      <a:pt x="19" y="17"/>
                      <a:pt x="19" y="17"/>
                    </a:cubicBezTo>
                    <a:cubicBezTo>
                      <a:pt x="20" y="17"/>
                      <a:pt x="20" y="17"/>
                      <a:pt x="20" y="17"/>
                    </a:cubicBezTo>
                    <a:cubicBezTo>
                      <a:pt x="20" y="16"/>
                      <a:pt x="20" y="16"/>
                      <a:pt x="20" y="16"/>
                    </a:cubicBezTo>
                    <a:cubicBezTo>
                      <a:pt x="18" y="16"/>
                      <a:pt x="18" y="16"/>
                      <a:pt x="18" y="16"/>
                    </a:cubicBezTo>
                    <a:cubicBezTo>
                      <a:pt x="17" y="15"/>
                      <a:pt x="17" y="15"/>
                      <a:pt x="17" y="15"/>
                    </a:cubicBezTo>
                    <a:cubicBezTo>
                      <a:pt x="17" y="14"/>
                      <a:pt x="17" y="14"/>
                      <a:pt x="17" y="13"/>
                    </a:cubicBezTo>
                    <a:cubicBezTo>
                      <a:pt x="19" y="13"/>
                      <a:pt x="19" y="13"/>
                      <a:pt x="19" y="13"/>
                    </a:cubicBezTo>
                    <a:cubicBezTo>
                      <a:pt x="20" y="15"/>
                      <a:pt x="20" y="15"/>
                      <a:pt x="20" y="15"/>
                    </a:cubicBezTo>
                    <a:cubicBezTo>
                      <a:pt x="21" y="14"/>
                      <a:pt x="21" y="14"/>
                      <a:pt x="21" y="14"/>
                    </a:cubicBezTo>
                    <a:cubicBezTo>
                      <a:pt x="21" y="13"/>
                      <a:pt x="21" y="13"/>
                      <a:pt x="21" y="13"/>
                    </a:cubicBezTo>
                    <a:cubicBezTo>
                      <a:pt x="22" y="13"/>
                      <a:pt x="22" y="13"/>
                      <a:pt x="22" y="13"/>
                    </a:cubicBezTo>
                    <a:cubicBezTo>
                      <a:pt x="25" y="17"/>
                      <a:pt x="25" y="17"/>
                      <a:pt x="25" y="17"/>
                    </a:cubicBezTo>
                    <a:cubicBezTo>
                      <a:pt x="26" y="16"/>
                      <a:pt x="26" y="16"/>
                      <a:pt x="26" y="16"/>
                    </a:cubicBezTo>
                    <a:cubicBezTo>
                      <a:pt x="24" y="13"/>
                      <a:pt x="24" y="13"/>
                      <a:pt x="24" y="13"/>
                    </a:cubicBezTo>
                    <a:cubicBezTo>
                      <a:pt x="26" y="13"/>
                      <a:pt x="26" y="13"/>
                      <a:pt x="26" y="13"/>
                    </a:cubicBezTo>
                    <a:lnTo>
                      <a:pt x="26" y="12"/>
                    </a:lnTo>
                    <a:close/>
                  </a:path>
                </a:pathLst>
              </a:custGeom>
              <a:grpFill/>
              <a:ln>
                <a:noFill/>
              </a:ln>
            </p:spPr>
            <p:txBody>
              <a:bodyPr anchor="ctr"/>
              <a:lstStyle/>
              <a:p>
                <a:pPr algn="ctr"/>
                <a:endParaRPr>
                  <a:cs typeface="+mn-ea"/>
                  <a:sym typeface="+mn-lt"/>
                </a:endParaRPr>
              </a:p>
            </p:txBody>
          </p:sp>
          <p:sp>
            <p:nvSpPr>
              <p:cNvPr id="86" name="Freeform: Shape 113"/>
              <p:cNvSpPr>
                <a:spLocks/>
              </p:cNvSpPr>
              <p:nvPr/>
            </p:nvSpPr>
            <p:spPr bwMode="auto">
              <a:xfrm>
                <a:off x="3015408" y="2124163"/>
                <a:ext cx="220574" cy="164205"/>
              </a:xfrm>
              <a:custGeom>
                <a:avLst/>
                <a:gdLst>
                  <a:gd name="T0" fmla="*/ 25 w 50"/>
                  <a:gd name="T1" fmla="*/ 0 h 37"/>
                  <a:gd name="T2" fmla="*/ 0 w 50"/>
                  <a:gd name="T3" fmla="*/ 25 h 37"/>
                  <a:gd name="T4" fmla="*/ 3 w 50"/>
                  <a:gd name="T5" fmla="*/ 37 h 37"/>
                  <a:gd name="T6" fmla="*/ 3 w 50"/>
                  <a:gd name="T7" fmla="*/ 30 h 37"/>
                  <a:gd name="T8" fmla="*/ 4 w 50"/>
                  <a:gd name="T9" fmla="*/ 27 h 37"/>
                  <a:gd name="T10" fmla="*/ 4 w 50"/>
                  <a:gd name="T11" fmla="*/ 25 h 37"/>
                  <a:gd name="T12" fmla="*/ 25 w 50"/>
                  <a:gd name="T13" fmla="*/ 4 h 37"/>
                  <a:gd name="T14" fmla="*/ 46 w 50"/>
                  <a:gd name="T15" fmla="*/ 25 h 37"/>
                  <a:gd name="T16" fmla="*/ 46 w 50"/>
                  <a:gd name="T17" fmla="*/ 27 h 37"/>
                  <a:gd name="T18" fmla="*/ 47 w 50"/>
                  <a:gd name="T19" fmla="*/ 30 h 37"/>
                  <a:gd name="T20" fmla="*/ 47 w 50"/>
                  <a:gd name="T21" fmla="*/ 37 h 37"/>
                  <a:gd name="T22" fmla="*/ 50 w 50"/>
                  <a:gd name="T23" fmla="*/ 25 h 37"/>
                  <a:gd name="T24" fmla="*/ 25 w 50"/>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37">
                    <a:moveTo>
                      <a:pt x="25" y="0"/>
                    </a:moveTo>
                    <a:cubicBezTo>
                      <a:pt x="11" y="0"/>
                      <a:pt x="0" y="11"/>
                      <a:pt x="0" y="25"/>
                    </a:cubicBezTo>
                    <a:cubicBezTo>
                      <a:pt x="0" y="29"/>
                      <a:pt x="1" y="33"/>
                      <a:pt x="3" y="37"/>
                    </a:cubicBezTo>
                    <a:cubicBezTo>
                      <a:pt x="3" y="30"/>
                      <a:pt x="3" y="30"/>
                      <a:pt x="3" y="30"/>
                    </a:cubicBezTo>
                    <a:cubicBezTo>
                      <a:pt x="3" y="29"/>
                      <a:pt x="3" y="28"/>
                      <a:pt x="4" y="27"/>
                    </a:cubicBezTo>
                    <a:cubicBezTo>
                      <a:pt x="4" y="26"/>
                      <a:pt x="4" y="26"/>
                      <a:pt x="4" y="25"/>
                    </a:cubicBezTo>
                    <a:cubicBezTo>
                      <a:pt x="4" y="14"/>
                      <a:pt x="13" y="4"/>
                      <a:pt x="25" y="4"/>
                    </a:cubicBezTo>
                    <a:cubicBezTo>
                      <a:pt x="36" y="4"/>
                      <a:pt x="46" y="14"/>
                      <a:pt x="46" y="25"/>
                    </a:cubicBezTo>
                    <a:cubicBezTo>
                      <a:pt x="46" y="26"/>
                      <a:pt x="46" y="27"/>
                      <a:pt x="46" y="27"/>
                    </a:cubicBezTo>
                    <a:cubicBezTo>
                      <a:pt x="46" y="28"/>
                      <a:pt x="47" y="29"/>
                      <a:pt x="47" y="30"/>
                    </a:cubicBezTo>
                    <a:cubicBezTo>
                      <a:pt x="47" y="37"/>
                      <a:pt x="47" y="37"/>
                      <a:pt x="47" y="37"/>
                    </a:cubicBezTo>
                    <a:cubicBezTo>
                      <a:pt x="49" y="34"/>
                      <a:pt x="50" y="29"/>
                      <a:pt x="50" y="25"/>
                    </a:cubicBezTo>
                    <a:cubicBezTo>
                      <a:pt x="50" y="11"/>
                      <a:pt x="39" y="0"/>
                      <a:pt x="25" y="0"/>
                    </a:cubicBezTo>
                    <a:close/>
                  </a:path>
                </a:pathLst>
              </a:custGeom>
              <a:grpFill/>
              <a:ln>
                <a:noFill/>
              </a:ln>
            </p:spPr>
            <p:txBody>
              <a:bodyPr anchor="ctr"/>
              <a:lstStyle/>
              <a:p>
                <a:pPr algn="ctr"/>
                <a:endParaRPr>
                  <a:cs typeface="+mn-ea"/>
                  <a:sym typeface="+mn-lt"/>
                </a:endParaRPr>
              </a:p>
            </p:txBody>
          </p:sp>
          <p:sp>
            <p:nvSpPr>
              <p:cNvPr id="87" name="Freeform: Shape 114"/>
              <p:cNvSpPr>
                <a:spLocks/>
              </p:cNvSpPr>
              <p:nvPr/>
            </p:nvSpPr>
            <p:spPr bwMode="auto">
              <a:xfrm>
                <a:off x="3032564" y="2234450"/>
                <a:ext cx="49017" cy="89455"/>
              </a:xfrm>
              <a:custGeom>
                <a:avLst/>
                <a:gdLst>
                  <a:gd name="T0" fmla="*/ 1 w 11"/>
                  <a:gd name="T1" fmla="*/ 4 h 20"/>
                  <a:gd name="T2" fmla="*/ 0 w 11"/>
                  <a:gd name="T3" fmla="*/ 5 h 20"/>
                  <a:gd name="T4" fmla="*/ 0 w 11"/>
                  <a:gd name="T5" fmla="*/ 12 h 20"/>
                  <a:gd name="T6" fmla="*/ 0 w 11"/>
                  <a:gd name="T7" fmla="*/ 15 h 20"/>
                  <a:gd name="T8" fmla="*/ 8 w 11"/>
                  <a:gd name="T9" fmla="*/ 20 h 20"/>
                  <a:gd name="T10" fmla="*/ 11 w 11"/>
                  <a:gd name="T11" fmla="*/ 20 h 20"/>
                  <a:gd name="T12" fmla="*/ 11 w 11"/>
                  <a:gd name="T13" fmla="*/ 0 h 20"/>
                  <a:gd name="T14" fmla="*/ 8 w 11"/>
                  <a:gd name="T15" fmla="*/ 0 h 20"/>
                  <a:gd name="T16" fmla="*/ 1 w 11"/>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1" y="4"/>
                    </a:moveTo>
                    <a:cubicBezTo>
                      <a:pt x="0" y="5"/>
                      <a:pt x="0" y="5"/>
                      <a:pt x="0" y="5"/>
                    </a:cubicBezTo>
                    <a:cubicBezTo>
                      <a:pt x="0" y="12"/>
                      <a:pt x="0" y="12"/>
                      <a:pt x="0" y="12"/>
                    </a:cubicBezTo>
                    <a:cubicBezTo>
                      <a:pt x="0" y="15"/>
                      <a:pt x="0" y="15"/>
                      <a:pt x="0" y="15"/>
                    </a:cubicBezTo>
                    <a:cubicBezTo>
                      <a:pt x="0" y="18"/>
                      <a:pt x="4" y="20"/>
                      <a:pt x="8" y="20"/>
                    </a:cubicBezTo>
                    <a:cubicBezTo>
                      <a:pt x="11" y="20"/>
                      <a:pt x="11" y="20"/>
                      <a:pt x="11" y="20"/>
                    </a:cubicBezTo>
                    <a:cubicBezTo>
                      <a:pt x="11" y="0"/>
                      <a:pt x="11" y="0"/>
                      <a:pt x="11" y="0"/>
                    </a:cubicBezTo>
                    <a:cubicBezTo>
                      <a:pt x="8" y="0"/>
                      <a:pt x="8" y="0"/>
                      <a:pt x="8" y="0"/>
                    </a:cubicBezTo>
                    <a:cubicBezTo>
                      <a:pt x="4" y="0"/>
                      <a:pt x="1" y="2"/>
                      <a:pt x="1" y="4"/>
                    </a:cubicBezTo>
                    <a:close/>
                  </a:path>
                </a:pathLst>
              </a:custGeom>
              <a:grpFill/>
              <a:ln>
                <a:noFill/>
              </a:ln>
            </p:spPr>
            <p:txBody>
              <a:bodyPr anchor="ctr"/>
              <a:lstStyle/>
              <a:p>
                <a:pPr algn="ctr"/>
                <a:endParaRPr>
                  <a:cs typeface="+mn-ea"/>
                  <a:sym typeface="+mn-lt"/>
                </a:endParaRPr>
              </a:p>
            </p:txBody>
          </p:sp>
          <p:sp>
            <p:nvSpPr>
              <p:cNvPr id="88" name="Freeform: Shape 115"/>
              <p:cNvSpPr>
                <a:spLocks/>
              </p:cNvSpPr>
              <p:nvPr/>
            </p:nvSpPr>
            <p:spPr bwMode="auto">
              <a:xfrm>
                <a:off x="3166134" y="2234450"/>
                <a:ext cx="47791" cy="89455"/>
              </a:xfrm>
              <a:custGeom>
                <a:avLst/>
                <a:gdLst>
                  <a:gd name="T0" fmla="*/ 11 w 11"/>
                  <a:gd name="T1" fmla="*/ 15 h 20"/>
                  <a:gd name="T2" fmla="*/ 11 w 11"/>
                  <a:gd name="T3" fmla="*/ 12 h 20"/>
                  <a:gd name="T4" fmla="*/ 11 w 11"/>
                  <a:gd name="T5" fmla="*/ 5 h 20"/>
                  <a:gd name="T6" fmla="*/ 11 w 11"/>
                  <a:gd name="T7" fmla="*/ 5 h 20"/>
                  <a:gd name="T8" fmla="*/ 4 w 11"/>
                  <a:gd name="T9" fmla="*/ 0 h 20"/>
                  <a:gd name="T10" fmla="*/ 0 w 11"/>
                  <a:gd name="T11" fmla="*/ 0 h 20"/>
                  <a:gd name="T12" fmla="*/ 0 w 11"/>
                  <a:gd name="T13" fmla="*/ 20 h 20"/>
                  <a:gd name="T14" fmla="*/ 4 w 11"/>
                  <a:gd name="T15" fmla="*/ 20 h 20"/>
                  <a:gd name="T16" fmla="*/ 11 w 11"/>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11" y="15"/>
                    </a:moveTo>
                    <a:cubicBezTo>
                      <a:pt x="11" y="12"/>
                      <a:pt x="11" y="12"/>
                      <a:pt x="11" y="12"/>
                    </a:cubicBezTo>
                    <a:cubicBezTo>
                      <a:pt x="11" y="5"/>
                      <a:pt x="11" y="5"/>
                      <a:pt x="11" y="5"/>
                    </a:cubicBezTo>
                    <a:cubicBezTo>
                      <a:pt x="11" y="5"/>
                      <a:pt x="11" y="5"/>
                      <a:pt x="11" y="5"/>
                    </a:cubicBezTo>
                    <a:cubicBezTo>
                      <a:pt x="11" y="2"/>
                      <a:pt x="7" y="0"/>
                      <a:pt x="4" y="0"/>
                    </a:cubicBezTo>
                    <a:cubicBezTo>
                      <a:pt x="0" y="0"/>
                      <a:pt x="0" y="0"/>
                      <a:pt x="0" y="0"/>
                    </a:cubicBezTo>
                    <a:cubicBezTo>
                      <a:pt x="0" y="20"/>
                      <a:pt x="0" y="20"/>
                      <a:pt x="0" y="20"/>
                    </a:cubicBezTo>
                    <a:cubicBezTo>
                      <a:pt x="4" y="20"/>
                      <a:pt x="4" y="20"/>
                      <a:pt x="4" y="20"/>
                    </a:cubicBezTo>
                    <a:cubicBezTo>
                      <a:pt x="8" y="20"/>
                      <a:pt x="11" y="18"/>
                      <a:pt x="11" y="15"/>
                    </a:cubicBezTo>
                    <a:close/>
                  </a:path>
                </a:pathLst>
              </a:custGeom>
              <a:grpFill/>
              <a:ln>
                <a:noFill/>
              </a:ln>
            </p:spPr>
            <p:txBody>
              <a:bodyPr anchor="ctr"/>
              <a:lstStyle/>
              <a:p>
                <a:pPr algn="ctr"/>
                <a:endParaRPr>
                  <a:cs typeface="+mn-ea"/>
                  <a:sym typeface="+mn-lt"/>
                </a:endParaRPr>
              </a:p>
            </p:txBody>
          </p:sp>
          <p:sp>
            <p:nvSpPr>
              <p:cNvPr id="89" name="Freeform: Shape 116"/>
              <p:cNvSpPr>
                <a:spLocks/>
              </p:cNvSpPr>
              <p:nvPr/>
            </p:nvSpPr>
            <p:spPr bwMode="auto">
              <a:xfrm>
                <a:off x="3712668" y="3687789"/>
                <a:ext cx="177685" cy="164205"/>
              </a:xfrm>
              <a:custGeom>
                <a:avLst/>
                <a:gdLst>
                  <a:gd name="T0" fmla="*/ 32 w 40"/>
                  <a:gd name="T1" fmla="*/ 16 h 37"/>
                  <a:gd name="T2" fmla="*/ 31 w 40"/>
                  <a:gd name="T3" fmla="*/ 13 h 37"/>
                  <a:gd name="T4" fmla="*/ 25 w 40"/>
                  <a:gd name="T5" fmla="*/ 14 h 37"/>
                  <a:gd name="T6" fmla="*/ 25 w 40"/>
                  <a:gd name="T7" fmla="*/ 9 h 37"/>
                  <a:gd name="T8" fmla="*/ 21 w 40"/>
                  <a:gd name="T9" fmla="*/ 11 h 37"/>
                  <a:gd name="T10" fmla="*/ 19 w 40"/>
                  <a:gd name="T11" fmla="*/ 5 h 37"/>
                  <a:gd name="T12" fmla="*/ 16 w 40"/>
                  <a:gd name="T13" fmla="*/ 6 h 37"/>
                  <a:gd name="T14" fmla="*/ 17 w 40"/>
                  <a:gd name="T15" fmla="*/ 12 h 37"/>
                  <a:gd name="T16" fmla="*/ 13 w 40"/>
                  <a:gd name="T17" fmla="*/ 6 h 37"/>
                  <a:gd name="T18" fmla="*/ 12 w 40"/>
                  <a:gd name="T19" fmla="*/ 0 h 37"/>
                  <a:gd name="T20" fmla="*/ 7 w 40"/>
                  <a:gd name="T21" fmla="*/ 2 h 37"/>
                  <a:gd name="T22" fmla="*/ 3 w 40"/>
                  <a:gd name="T23" fmla="*/ 7 h 37"/>
                  <a:gd name="T24" fmla="*/ 11 w 40"/>
                  <a:gd name="T25" fmla="*/ 10 h 37"/>
                  <a:gd name="T26" fmla="*/ 14 w 40"/>
                  <a:gd name="T27" fmla="*/ 12 h 37"/>
                  <a:gd name="T28" fmla="*/ 12 w 40"/>
                  <a:gd name="T29" fmla="*/ 16 h 37"/>
                  <a:gd name="T30" fmla="*/ 9 w 40"/>
                  <a:gd name="T31" fmla="*/ 16 h 37"/>
                  <a:gd name="T32" fmla="*/ 1 w 40"/>
                  <a:gd name="T33" fmla="*/ 12 h 37"/>
                  <a:gd name="T34" fmla="*/ 0 w 40"/>
                  <a:gd name="T35" fmla="*/ 18 h 37"/>
                  <a:gd name="T36" fmla="*/ 2 w 40"/>
                  <a:gd name="T37" fmla="*/ 23 h 37"/>
                  <a:gd name="T38" fmla="*/ 7 w 40"/>
                  <a:gd name="T39" fmla="*/ 19 h 37"/>
                  <a:gd name="T40" fmla="*/ 14 w 40"/>
                  <a:gd name="T41" fmla="*/ 18 h 37"/>
                  <a:gd name="T42" fmla="*/ 9 w 40"/>
                  <a:gd name="T43" fmla="*/ 22 h 37"/>
                  <a:gd name="T44" fmla="*/ 10 w 40"/>
                  <a:gd name="T45" fmla="*/ 25 h 37"/>
                  <a:gd name="T46" fmla="*/ 8 w 40"/>
                  <a:gd name="T47" fmla="*/ 27 h 37"/>
                  <a:gd name="T48" fmla="*/ 10 w 40"/>
                  <a:gd name="T49" fmla="*/ 29 h 37"/>
                  <a:gd name="T50" fmla="*/ 12 w 40"/>
                  <a:gd name="T51" fmla="*/ 27 h 37"/>
                  <a:gd name="T52" fmla="*/ 15 w 40"/>
                  <a:gd name="T53" fmla="*/ 28 h 37"/>
                  <a:gd name="T54" fmla="*/ 19 w 40"/>
                  <a:gd name="T55" fmla="*/ 23 h 37"/>
                  <a:gd name="T56" fmla="*/ 18 w 40"/>
                  <a:gd name="T57" fmla="*/ 30 h 37"/>
                  <a:gd name="T58" fmla="*/ 14 w 40"/>
                  <a:gd name="T59" fmla="*/ 35 h 37"/>
                  <a:gd name="T60" fmla="*/ 19 w 40"/>
                  <a:gd name="T61" fmla="*/ 37 h 37"/>
                  <a:gd name="T62" fmla="*/ 25 w 40"/>
                  <a:gd name="T63" fmla="*/ 36 h 37"/>
                  <a:gd name="T64" fmla="*/ 21 w 40"/>
                  <a:gd name="T65" fmla="*/ 28 h 37"/>
                  <a:gd name="T66" fmla="*/ 21 w 40"/>
                  <a:gd name="T67" fmla="*/ 25 h 37"/>
                  <a:gd name="T68" fmla="*/ 25 w 40"/>
                  <a:gd name="T69" fmla="*/ 24 h 37"/>
                  <a:gd name="T70" fmla="*/ 27 w 40"/>
                  <a:gd name="T71" fmla="*/ 26 h 37"/>
                  <a:gd name="T72" fmla="*/ 31 w 40"/>
                  <a:gd name="T73" fmla="*/ 34 h 37"/>
                  <a:gd name="T74" fmla="*/ 35 w 40"/>
                  <a:gd name="T75" fmla="*/ 30 h 37"/>
                  <a:gd name="T76" fmla="*/ 37 w 40"/>
                  <a:gd name="T77" fmla="*/ 25 h 37"/>
                  <a:gd name="T78" fmla="*/ 31 w 40"/>
                  <a:gd name="T79" fmla="*/ 24 h 37"/>
                  <a:gd name="T80" fmla="*/ 25 w 40"/>
                  <a:gd name="T81" fmla="*/ 21 h 37"/>
                  <a:gd name="T82" fmla="*/ 31 w 40"/>
                  <a:gd name="T83" fmla="*/ 21 h 37"/>
                  <a:gd name="T84" fmla="*/ 33 w 40"/>
                  <a:gd name="T85" fmla="*/ 18 h 37"/>
                  <a:gd name="T86" fmla="*/ 36 w 40"/>
                  <a:gd name="T87"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 h="37">
                    <a:moveTo>
                      <a:pt x="34" y="15"/>
                    </a:moveTo>
                    <a:cubicBezTo>
                      <a:pt x="33" y="16"/>
                      <a:pt x="33" y="16"/>
                      <a:pt x="33" y="16"/>
                    </a:cubicBezTo>
                    <a:cubicBezTo>
                      <a:pt x="32" y="16"/>
                      <a:pt x="32" y="16"/>
                      <a:pt x="32" y="16"/>
                    </a:cubicBezTo>
                    <a:cubicBezTo>
                      <a:pt x="33" y="15"/>
                      <a:pt x="33" y="15"/>
                      <a:pt x="33" y="15"/>
                    </a:cubicBezTo>
                    <a:cubicBezTo>
                      <a:pt x="32" y="14"/>
                      <a:pt x="32" y="14"/>
                      <a:pt x="32" y="14"/>
                    </a:cubicBezTo>
                    <a:cubicBezTo>
                      <a:pt x="32" y="14"/>
                      <a:pt x="31" y="13"/>
                      <a:pt x="31" y="13"/>
                    </a:cubicBezTo>
                    <a:cubicBezTo>
                      <a:pt x="28" y="16"/>
                      <a:pt x="28" y="16"/>
                      <a:pt x="28" y="16"/>
                    </a:cubicBezTo>
                    <a:cubicBezTo>
                      <a:pt x="26" y="16"/>
                      <a:pt x="26" y="16"/>
                      <a:pt x="26" y="16"/>
                    </a:cubicBezTo>
                    <a:cubicBezTo>
                      <a:pt x="26" y="15"/>
                      <a:pt x="26" y="14"/>
                      <a:pt x="25" y="14"/>
                    </a:cubicBezTo>
                    <a:cubicBezTo>
                      <a:pt x="27" y="12"/>
                      <a:pt x="27" y="12"/>
                      <a:pt x="27" y="12"/>
                    </a:cubicBezTo>
                    <a:cubicBezTo>
                      <a:pt x="29" y="12"/>
                      <a:pt x="29" y="12"/>
                      <a:pt x="29" y="12"/>
                    </a:cubicBezTo>
                    <a:cubicBezTo>
                      <a:pt x="28" y="11"/>
                      <a:pt x="27" y="10"/>
                      <a:pt x="25" y="9"/>
                    </a:cubicBezTo>
                    <a:cubicBezTo>
                      <a:pt x="25" y="10"/>
                      <a:pt x="25" y="10"/>
                      <a:pt x="25" y="10"/>
                    </a:cubicBezTo>
                    <a:cubicBezTo>
                      <a:pt x="24" y="12"/>
                      <a:pt x="24" y="12"/>
                      <a:pt x="24" y="12"/>
                    </a:cubicBezTo>
                    <a:cubicBezTo>
                      <a:pt x="23" y="11"/>
                      <a:pt x="22" y="11"/>
                      <a:pt x="21" y="11"/>
                    </a:cubicBezTo>
                    <a:cubicBezTo>
                      <a:pt x="21" y="9"/>
                      <a:pt x="21" y="9"/>
                      <a:pt x="21" y="9"/>
                    </a:cubicBezTo>
                    <a:cubicBezTo>
                      <a:pt x="22" y="8"/>
                      <a:pt x="22" y="8"/>
                      <a:pt x="22" y="8"/>
                    </a:cubicBezTo>
                    <a:cubicBezTo>
                      <a:pt x="21" y="7"/>
                      <a:pt x="20" y="6"/>
                      <a:pt x="19" y="5"/>
                    </a:cubicBezTo>
                    <a:cubicBezTo>
                      <a:pt x="19" y="6"/>
                      <a:pt x="19" y="6"/>
                      <a:pt x="19" y="6"/>
                    </a:cubicBezTo>
                    <a:cubicBezTo>
                      <a:pt x="18" y="4"/>
                      <a:pt x="18" y="4"/>
                      <a:pt x="18" y="4"/>
                    </a:cubicBezTo>
                    <a:cubicBezTo>
                      <a:pt x="16" y="6"/>
                      <a:pt x="16" y="6"/>
                      <a:pt x="16" y="6"/>
                    </a:cubicBezTo>
                    <a:cubicBezTo>
                      <a:pt x="19" y="9"/>
                      <a:pt x="19" y="9"/>
                      <a:pt x="19" y="9"/>
                    </a:cubicBezTo>
                    <a:cubicBezTo>
                      <a:pt x="19" y="11"/>
                      <a:pt x="19" y="11"/>
                      <a:pt x="19" y="11"/>
                    </a:cubicBezTo>
                    <a:cubicBezTo>
                      <a:pt x="18" y="11"/>
                      <a:pt x="17" y="11"/>
                      <a:pt x="17" y="12"/>
                    </a:cubicBezTo>
                    <a:cubicBezTo>
                      <a:pt x="15" y="10"/>
                      <a:pt x="15" y="10"/>
                      <a:pt x="15" y="10"/>
                    </a:cubicBezTo>
                    <a:cubicBezTo>
                      <a:pt x="15" y="6"/>
                      <a:pt x="15" y="6"/>
                      <a:pt x="15" y="6"/>
                    </a:cubicBezTo>
                    <a:cubicBezTo>
                      <a:pt x="13" y="6"/>
                      <a:pt x="13" y="6"/>
                      <a:pt x="13" y="6"/>
                    </a:cubicBezTo>
                    <a:cubicBezTo>
                      <a:pt x="13" y="8"/>
                      <a:pt x="13" y="8"/>
                      <a:pt x="13" y="8"/>
                    </a:cubicBezTo>
                    <a:cubicBezTo>
                      <a:pt x="12" y="7"/>
                      <a:pt x="12" y="7"/>
                      <a:pt x="12" y="7"/>
                    </a:cubicBezTo>
                    <a:cubicBezTo>
                      <a:pt x="12" y="0"/>
                      <a:pt x="12" y="0"/>
                      <a:pt x="12" y="0"/>
                    </a:cubicBezTo>
                    <a:cubicBezTo>
                      <a:pt x="10" y="0"/>
                      <a:pt x="10" y="0"/>
                      <a:pt x="10" y="0"/>
                    </a:cubicBezTo>
                    <a:cubicBezTo>
                      <a:pt x="10" y="5"/>
                      <a:pt x="10" y="5"/>
                      <a:pt x="10" y="5"/>
                    </a:cubicBezTo>
                    <a:cubicBezTo>
                      <a:pt x="7" y="2"/>
                      <a:pt x="7" y="2"/>
                      <a:pt x="7" y="2"/>
                    </a:cubicBezTo>
                    <a:cubicBezTo>
                      <a:pt x="5" y="4"/>
                      <a:pt x="5" y="4"/>
                      <a:pt x="5" y="4"/>
                    </a:cubicBezTo>
                    <a:cubicBezTo>
                      <a:pt x="8" y="7"/>
                      <a:pt x="8" y="7"/>
                      <a:pt x="8" y="7"/>
                    </a:cubicBezTo>
                    <a:cubicBezTo>
                      <a:pt x="3" y="7"/>
                      <a:pt x="3" y="7"/>
                      <a:pt x="3" y="7"/>
                    </a:cubicBezTo>
                    <a:cubicBezTo>
                      <a:pt x="3" y="9"/>
                      <a:pt x="3" y="9"/>
                      <a:pt x="3" y="9"/>
                    </a:cubicBezTo>
                    <a:cubicBezTo>
                      <a:pt x="10" y="9"/>
                      <a:pt x="10" y="9"/>
                      <a:pt x="10" y="9"/>
                    </a:cubicBezTo>
                    <a:cubicBezTo>
                      <a:pt x="11" y="10"/>
                      <a:pt x="11" y="10"/>
                      <a:pt x="11" y="10"/>
                    </a:cubicBezTo>
                    <a:cubicBezTo>
                      <a:pt x="9" y="10"/>
                      <a:pt x="9" y="10"/>
                      <a:pt x="9" y="10"/>
                    </a:cubicBezTo>
                    <a:cubicBezTo>
                      <a:pt x="9" y="12"/>
                      <a:pt x="9" y="12"/>
                      <a:pt x="9" y="12"/>
                    </a:cubicBezTo>
                    <a:cubicBezTo>
                      <a:pt x="14" y="12"/>
                      <a:pt x="14" y="12"/>
                      <a:pt x="14" y="12"/>
                    </a:cubicBezTo>
                    <a:cubicBezTo>
                      <a:pt x="15" y="14"/>
                      <a:pt x="15" y="14"/>
                      <a:pt x="15" y="14"/>
                    </a:cubicBezTo>
                    <a:cubicBezTo>
                      <a:pt x="15" y="14"/>
                      <a:pt x="14" y="15"/>
                      <a:pt x="14" y="16"/>
                    </a:cubicBezTo>
                    <a:cubicBezTo>
                      <a:pt x="12" y="16"/>
                      <a:pt x="12" y="16"/>
                      <a:pt x="12" y="16"/>
                    </a:cubicBezTo>
                    <a:cubicBezTo>
                      <a:pt x="9" y="13"/>
                      <a:pt x="9" y="13"/>
                      <a:pt x="9" y="13"/>
                    </a:cubicBezTo>
                    <a:cubicBezTo>
                      <a:pt x="7" y="15"/>
                      <a:pt x="7" y="15"/>
                      <a:pt x="7" y="15"/>
                    </a:cubicBezTo>
                    <a:cubicBezTo>
                      <a:pt x="9" y="16"/>
                      <a:pt x="9" y="16"/>
                      <a:pt x="9" y="16"/>
                    </a:cubicBezTo>
                    <a:cubicBezTo>
                      <a:pt x="7" y="16"/>
                      <a:pt x="7" y="16"/>
                      <a:pt x="7" y="16"/>
                    </a:cubicBezTo>
                    <a:cubicBezTo>
                      <a:pt x="2" y="11"/>
                      <a:pt x="2" y="11"/>
                      <a:pt x="2" y="11"/>
                    </a:cubicBezTo>
                    <a:cubicBezTo>
                      <a:pt x="1" y="12"/>
                      <a:pt x="1" y="12"/>
                      <a:pt x="1" y="12"/>
                    </a:cubicBezTo>
                    <a:cubicBezTo>
                      <a:pt x="4" y="16"/>
                      <a:pt x="4" y="16"/>
                      <a:pt x="4" y="16"/>
                    </a:cubicBezTo>
                    <a:cubicBezTo>
                      <a:pt x="0" y="16"/>
                      <a:pt x="0" y="16"/>
                      <a:pt x="0" y="16"/>
                    </a:cubicBezTo>
                    <a:cubicBezTo>
                      <a:pt x="0" y="18"/>
                      <a:pt x="0" y="18"/>
                      <a:pt x="0" y="18"/>
                    </a:cubicBezTo>
                    <a:cubicBezTo>
                      <a:pt x="4" y="18"/>
                      <a:pt x="4" y="18"/>
                      <a:pt x="4" y="18"/>
                    </a:cubicBezTo>
                    <a:cubicBezTo>
                      <a:pt x="1" y="22"/>
                      <a:pt x="1" y="22"/>
                      <a:pt x="1" y="22"/>
                    </a:cubicBezTo>
                    <a:cubicBezTo>
                      <a:pt x="2" y="23"/>
                      <a:pt x="2" y="23"/>
                      <a:pt x="2" y="23"/>
                    </a:cubicBezTo>
                    <a:cubicBezTo>
                      <a:pt x="7" y="18"/>
                      <a:pt x="7" y="18"/>
                      <a:pt x="7" y="18"/>
                    </a:cubicBezTo>
                    <a:cubicBezTo>
                      <a:pt x="9" y="18"/>
                      <a:pt x="9" y="18"/>
                      <a:pt x="9" y="18"/>
                    </a:cubicBezTo>
                    <a:cubicBezTo>
                      <a:pt x="7" y="19"/>
                      <a:pt x="7" y="19"/>
                      <a:pt x="7" y="19"/>
                    </a:cubicBezTo>
                    <a:cubicBezTo>
                      <a:pt x="9" y="21"/>
                      <a:pt x="9" y="21"/>
                      <a:pt x="9" y="21"/>
                    </a:cubicBezTo>
                    <a:cubicBezTo>
                      <a:pt x="12" y="18"/>
                      <a:pt x="12" y="18"/>
                      <a:pt x="12" y="18"/>
                    </a:cubicBezTo>
                    <a:cubicBezTo>
                      <a:pt x="14" y="18"/>
                      <a:pt x="14" y="18"/>
                      <a:pt x="14" y="18"/>
                    </a:cubicBezTo>
                    <a:cubicBezTo>
                      <a:pt x="14" y="19"/>
                      <a:pt x="15" y="20"/>
                      <a:pt x="15" y="21"/>
                    </a:cubicBezTo>
                    <a:cubicBezTo>
                      <a:pt x="14" y="22"/>
                      <a:pt x="14" y="22"/>
                      <a:pt x="14" y="22"/>
                    </a:cubicBezTo>
                    <a:cubicBezTo>
                      <a:pt x="9" y="22"/>
                      <a:pt x="9" y="22"/>
                      <a:pt x="9" y="22"/>
                    </a:cubicBezTo>
                    <a:cubicBezTo>
                      <a:pt x="9" y="24"/>
                      <a:pt x="9" y="24"/>
                      <a:pt x="9" y="24"/>
                    </a:cubicBezTo>
                    <a:cubicBezTo>
                      <a:pt x="11" y="24"/>
                      <a:pt x="11" y="24"/>
                      <a:pt x="11" y="24"/>
                    </a:cubicBezTo>
                    <a:cubicBezTo>
                      <a:pt x="10" y="25"/>
                      <a:pt x="10" y="25"/>
                      <a:pt x="10" y="25"/>
                    </a:cubicBezTo>
                    <a:cubicBezTo>
                      <a:pt x="3" y="25"/>
                      <a:pt x="3" y="25"/>
                      <a:pt x="3" y="25"/>
                    </a:cubicBezTo>
                    <a:cubicBezTo>
                      <a:pt x="3" y="27"/>
                      <a:pt x="3" y="27"/>
                      <a:pt x="3" y="27"/>
                    </a:cubicBezTo>
                    <a:cubicBezTo>
                      <a:pt x="8" y="27"/>
                      <a:pt x="8" y="27"/>
                      <a:pt x="8" y="27"/>
                    </a:cubicBezTo>
                    <a:cubicBezTo>
                      <a:pt x="5" y="30"/>
                      <a:pt x="5" y="30"/>
                      <a:pt x="5" y="30"/>
                    </a:cubicBezTo>
                    <a:cubicBezTo>
                      <a:pt x="7" y="32"/>
                      <a:pt x="7" y="32"/>
                      <a:pt x="7" y="32"/>
                    </a:cubicBezTo>
                    <a:cubicBezTo>
                      <a:pt x="10" y="29"/>
                      <a:pt x="10" y="29"/>
                      <a:pt x="10" y="29"/>
                    </a:cubicBezTo>
                    <a:cubicBezTo>
                      <a:pt x="10" y="34"/>
                      <a:pt x="10" y="34"/>
                      <a:pt x="10" y="34"/>
                    </a:cubicBezTo>
                    <a:cubicBezTo>
                      <a:pt x="12" y="34"/>
                      <a:pt x="12" y="34"/>
                      <a:pt x="12" y="34"/>
                    </a:cubicBezTo>
                    <a:cubicBezTo>
                      <a:pt x="12" y="27"/>
                      <a:pt x="12" y="27"/>
                      <a:pt x="12" y="27"/>
                    </a:cubicBezTo>
                    <a:cubicBezTo>
                      <a:pt x="13" y="26"/>
                      <a:pt x="13" y="26"/>
                      <a:pt x="13" y="26"/>
                    </a:cubicBezTo>
                    <a:cubicBezTo>
                      <a:pt x="13" y="28"/>
                      <a:pt x="13" y="28"/>
                      <a:pt x="13" y="28"/>
                    </a:cubicBezTo>
                    <a:cubicBezTo>
                      <a:pt x="15" y="28"/>
                      <a:pt x="15" y="28"/>
                      <a:pt x="15" y="28"/>
                    </a:cubicBezTo>
                    <a:cubicBezTo>
                      <a:pt x="15" y="24"/>
                      <a:pt x="15" y="24"/>
                      <a:pt x="15" y="24"/>
                    </a:cubicBezTo>
                    <a:cubicBezTo>
                      <a:pt x="17" y="22"/>
                      <a:pt x="17" y="22"/>
                      <a:pt x="17" y="22"/>
                    </a:cubicBezTo>
                    <a:cubicBezTo>
                      <a:pt x="17" y="23"/>
                      <a:pt x="18" y="23"/>
                      <a:pt x="19" y="23"/>
                    </a:cubicBezTo>
                    <a:cubicBezTo>
                      <a:pt x="19" y="25"/>
                      <a:pt x="19" y="25"/>
                      <a:pt x="19" y="25"/>
                    </a:cubicBezTo>
                    <a:cubicBezTo>
                      <a:pt x="16" y="28"/>
                      <a:pt x="16" y="28"/>
                      <a:pt x="16" y="28"/>
                    </a:cubicBezTo>
                    <a:cubicBezTo>
                      <a:pt x="18" y="30"/>
                      <a:pt x="18" y="30"/>
                      <a:pt x="18" y="30"/>
                    </a:cubicBezTo>
                    <a:cubicBezTo>
                      <a:pt x="19" y="28"/>
                      <a:pt x="19" y="28"/>
                      <a:pt x="19" y="28"/>
                    </a:cubicBezTo>
                    <a:cubicBezTo>
                      <a:pt x="19" y="30"/>
                      <a:pt x="19" y="30"/>
                      <a:pt x="19" y="30"/>
                    </a:cubicBezTo>
                    <a:cubicBezTo>
                      <a:pt x="14" y="35"/>
                      <a:pt x="14" y="35"/>
                      <a:pt x="14" y="35"/>
                    </a:cubicBezTo>
                    <a:cubicBezTo>
                      <a:pt x="16" y="36"/>
                      <a:pt x="16" y="36"/>
                      <a:pt x="16" y="36"/>
                    </a:cubicBezTo>
                    <a:cubicBezTo>
                      <a:pt x="19" y="33"/>
                      <a:pt x="19" y="33"/>
                      <a:pt x="19" y="33"/>
                    </a:cubicBezTo>
                    <a:cubicBezTo>
                      <a:pt x="19" y="37"/>
                      <a:pt x="19" y="37"/>
                      <a:pt x="19" y="37"/>
                    </a:cubicBezTo>
                    <a:cubicBezTo>
                      <a:pt x="21" y="37"/>
                      <a:pt x="21" y="37"/>
                      <a:pt x="21" y="37"/>
                    </a:cubicBezTo>
                    <a:cubicBezTo>
                      <a:pt x="21" y="33"/>
                      <a:pt x="21" y="33"/>
                      <a:pt x="21" y="33"/>
                    </a:cubicBezTo>
                    <a:cubicBezTo>
                      <a:pt x="25" y="36"/>
                      <a:pt x="25" y="36"/>
                      <a:pt x="25" y="36"/>
                    </a:cubicBezTo>
                    <a:cubicBezTo>
                      <a:pt x="26" y="35"/>
                      <a:pt x="26" y="35"/>
                      <a:pt x="26" y="35"/>
                    </a:cubicBezTo>
                    <a:cubicBezTo>
                      <a:pt x="21" y="30"/>
                      <a:pt x="21" y="30"/>
                      <a:pt x="21" y="30"/>
                    </a:cubicBezTo>
                    <a:cubicBezTo>
                      <a:pt x="21" y="28"/>
                      <a:pt x="21" y="28"/>
                      <a:pt x="21" y="28"/>
                    </a:cubicBezTo>
                    <a:cubicBezTo>
                      <a:pt x="23" y="30"/>
                      <a:pt x="23" y="30"/>
                      <a:pt x="23" y="30"/>
                    </a:cubicBezTo>
                    <a:cubicBezTo>
                      <a:pt x="24" y="28"/>
                      <a:pt x="24" y="28"/>
                      <a:pt x="24" y="28"/>
                    </a:cubicBezTo>
                    <a:cubicBezTo>
                      <a:pt x="21" y="25"/>
                      <a:pt x="21" y="25"/>
                      <a:pt x="21" y="25"/>
                    </a:cubicBezTo>
                    <a:cubicBezTo>
                      <a:pt x="21" y="23"/>
                      <a:pt x="21" y="23"/>
                      <a:pt x="21" y="23"/>
                    </a:cubicBezTo>
                    <a:cubicBezTo>
                      <a:pt x="22" y="23"/>
                      <a:pt x="23" y="23"/>
                      <a:pt x="24" y="22"/>
                    </a:cubicBezTo>
                    <a:cubicBezTo>
                      <a:pt x="25" y="24"/>
                      <a:pt x="25" y="24"/>
                      <a:pt x="25" y="24"/>
                    </a:cubicBezTo>
                    <a:cubicBezTo>
                      <a:pt x="25" y="28"/>
                      <a:pt x="25" y="28"/>
                      <a:pt x="25" y="28"/>
                    </a:cubicBezTo>
                    <a:cubicBezTo>
                      <a:pt x="27" y="28"/>
                      <a:pt x="27" y="28"/>
                      <a:pt x="27" y="28"/>
                    </a:cubicBezTo>
                    <a:cubicBezTo>
                      <a:pt x="27" y="26"/>
                      <a:pt x="27" y="26"/>
                      <a:pt x="27" y="26"/>
                    </a:cubicBezTo>
                    <a:cubicBezTo>
                      <a:pt x="28" y="27"/>
                      <a:pt x="28" y="27"/>
                      <a:pt x="28" y="27"/>
                    </a:cubicBezTo>
                    <a:cubicBezTo>
                      <a:pt x="28" y="34"/>
                      <a:pt x="28" y="34"/>
                      <a:pt x="28" y="34"/>
                    </a:cubicBezTo>
                    <a:cubicBezTo>
                      <a:pt x="31" y="34"/>
                      <a:pt x="31" y="34"/>
                      <a:pt x="31" y="34"/>
                    </a:cubicBezTo>
                    <a:cubicBezTo>
                      <a:pt x="31" y="29"/>
                      <a:pt x="31" y="29"/>
                      <a:pt x="31" y="29"/>
                    </a:cubicBezTo>
                    <a:cubicBezTo>
                      <a:pt x="34" y="32"/>
                      <a:pt x="34" y="32"/>
                      <a:pt x="34" y="32"/>
                    </a:cubicBezTo>
                    <a:cubicBezTo>
                      <a:pt x="35" y="30"/>
                      <a:pt x="35" y="30"/>
                      <a:pt x="35" y="30"/>
                    </a:cubicBezTo>
                    <a:cubicBezTo>
                      <a:pt x="32" y="27"/>
                      <a:pt x="32" y="27"/>
                      <a:pt x="32" y="27"/>
                    </a:cubicBezTo>
                    <a:cubicBezTo>
                      <a:pt x="37" y="27"/>
                      <a:pt x="37" y="27"/>
                      <a:pt x="37" y="27"/>
                    </a:cubicBezTo>
                    <a:cubicBezTo>
                      <a:pt x="37" y="25"/>
                      <a:pt x="37" y="25"/>
                      <a:pt x="37" y="25"/>
                    </a:cubicBezTo>
                    <a:cubicBezTo>
                      <a:pt x="30" y="25"/>
                      <a:pt x="30" y="25"/>
                      <a:pt x="30" y="25"/>
                    </a:cubicBezTo>
                    <a:cubicBezTo>
                      <a:pt x="29" y="24"/>
                      <a:pt x="29" y="24"/>
                      <a:pt x="29" y="24"/>
                    </a:cubicBezTo>
                    <a:cubicBezTo>
                      <a:pt x="31" y="24"/>
                      <a:pt x="31" y="24"/>
                      <a:pt x="31" y="24"/>
                    </a:cubicBezTo>
                    <a:cubicBezTo>
                      <a:pt x="31" y="22"/>
                      <a:pt x="31" y="22"/>
                      <a:pt x="31" y="22"/>
                    </a:cubicBezTo>
                    <a:cubicBezTo>
                      <a:pt x="27" y="22"/>
                      <a:pt x="27" y="22"/>
                      <a:pt x="27" y="22"/>
                    </a:cubicBezTo>
                    <a:cubicBezTo>
                      <a:pt x="25" y="21"/>
                      <a:pt x="25" y="21"/>
                      <a:pt x="25" y="21"/>
                    </a:cubicBezTo>
                    <a:cubicBezTo>
                      <a:pt x="26" y="20"/>
                      <a:pt x="26" y="19"/>
                      <a:pt x="26" y="18"/>
                    </a:cubicBezTo>
                    <a:cubicBezTo>
                      <a:pt x="28" y="18"/>
                      <a:pt x="28" y="18"/>
                      <a:pt x="28" y="18"/>
                    </a:cubicBezTo>
                    <a:cubicBezTo>
                      <a:pt x="31" y="21"/>
                      <a:pt x="31" y="21"/>
                      <a:pt x="31" y="21"/>
                    </a:cubicBezTo>
                    <a:cubicBezTo>
                      <a:pt x="33" y="19"/>
                      <a:pt x="33" y="19"/>
                      <a:pt x="33" y="19"/>
                    </a:cubicBezTo>
                    <a:cubicBezTo>
                      <a:pt x="32" y="18"/>
                      <a:pt x="32" y="18"/>
                      <a:pt x="32" y="18"/>
                    </a:cubicBezTo>
                    <a:cubicBezTo>
                      <a:pt x="33" y="18"/>
                      <a:pt x="33" y="18"/>
                      <a:pt x="33" y="18"/>
                    </a:cubicBezTo>
                    <a:cubicBezTo>
                      <a:pt x="38" y="23"/>
                      <a:pt x="38" y="23"/>
                      <a:pt x="38" y="23"/>
                    </a:cubicBezTo>
                    <a:cubicBezTo>
                      <a:pt x="40" y="22"/>
                      <a:pt x="40" y="22"/>
                      <a:pt x="40" y="22"/>
                    </a:cubicBezTo>
                    <a:cubicBezTo>
                      <a:pt x="36" y="18"/>
                      <a:pt x="36" y="18"/>
                      <a:pt x="36" y="18"/>
                    </a:cubicBezTo>
                    <a:cubicBezTo>
                      <a:pt x="39" y="18"/>
                      <a:pt x="39" y="18"/>
                      <a:pt x="39" y="18"/>
                    </a:cubicBezTo>
                    <a:cubicBezTo>
                      <a:pt x="37" y="17"/>
                      <a:pt x="36" y="16"/>
                      <a:pt x="34" y="15"/>
                    </a:cubicBezTo>
                    <a:close/>
                  </a:path>
                </a:pathLst>
              </a:custGeom>
              <a:grpFill/>
              <a:ln>
                <a:noFill/>
              </a:ln>
            </p:spPr>
            <p:txBody>
              <a:bodyPr anchor="ctr"/>
              <a:lstStyle/>
              <a:p>
                <a:pPr algn="ctr"/>
                <a:endParaRPr>
                  <a:cs typeface="+mn-ea"/>
                  <a:sym typeface="+mn-lt"/>
                </a:endParaRPr>
              </a:p>
            </p:txBody>
          </p:sp>
          <p:sp>
            <p:nvSpPr>
              <p:cNvPr id="90" name="Freeform: Shape 117"/>
              <p:cNvSpPr>
                <a:spLocks/>
              </p:cNvSpPr>
              <p:nvPr/>
            </p:nvSpPr>
            <p:spPr bwMode="auto">
              <a:xfrm>
                <a:off x="3329114" y="1475919"/>
                <a:ext cx="115189" cy="113963"/>
              </a:xfrm>
              <a:custGeom>
                <a:avLst/>
                <a:gdLst>
                  <a:gd name="T0" fmla="*/ 25 w 26"/>
                  <a:gd name="T1" fmla="*/ 10 h 26"/>
                  <a:gd name="T2" fmla="*/ 20 w 26"/>
                  <a:gd name="T3" fmla="*/ 12 h 26"/>
                  <a:gd name="T4" fmla="*/ 18 w 26"/>
                  <a:gd name="T5" fmla="*/ 12 h 26"/>
                  <a:gd name="T6" fmla="*/ 17 w 26"/>
                  <a:gd name="T7" fmla="*/ 10 h 26"/>
                  <a:gd name="T8" fmla="*/ 18 w 26"/>
                  <a:gd name="T9" fmla="*/ 8 h 26"/>
                  <a:gd name="T10" fmla="*/ 24 w 26"/>
                  <a:gd name="T11" fmla="*/ 6 h 26"/>
                  <a:gd name="T12" fmla="*/ 21 w 26"/>
                  <a:gd name="T13" fmla="*/ 3 h 26"/>
                  <a:gd name="T14" fmla="*/ 18 w 26"/>
                  <a:gd name="T15" fmla="*/ 2 h 26"/>
                  <a:gd name="T16" fmla="*/ 17 w 26"/>
                  <a:gd name="T17" fmla="*/ 6 h 26"/>
                  <a:gd name="T18" fmla="*/ 15 w 26"/>
                  <a:gd name="T19" fmla="*/ 10 h 26"/>
                  <a:gd name="T20" fmla="*/ 15 w 26"/>
                  <a:gd name="T21" fmla="*/ 6 h 26"/>
                  <a:gd name="T22" fmla="*/ 13 w 26"/>
                  <a:gd name="T23" fmla="*/ 5 h 26"/>
                  <a:gd name="T24" fmla="*/ 13 w 26"/>
                  <a:gd name="T25" fmla="*/ 3 h 26"/>
                  <a:gd name="T26" fmla="*/ 12 w 26"/>
                  <a:gd name="T27" fmla="*/ 3 h 26"/>
                  <a:gd name="T28" fmla="*/ 12 w 26"/>
                  <a:gd name="T29" fmla="*/ 5 h 26"/>
                  <a:gd name="T30" fmla="*/ 10 w 26"/>
                  <a:gd name="T31" fmla="*/ 6 h 26"/>
                  <a:gd name="T32" fmla="*/ 10 w 26"/>
                  <a:gd name="T33" fmla="*/ 10 h 26"/>
                  <a:gd name="T34" fmla="*/ 8 w 26"/>
                  <a:gd name="T35" fmla="*/ 6 h 26"/>
                  <a:gd name="T36" fmla="*/ 7 w 26"/>
                  <a:gd name="T37" fmla="*/ 2 h 26"/>
                  <a:gd name="T38" fmla="*/ 4 w 26"/>
                  <a:gd name="T39" fmla="*/ 3 h 26"/>
                  <a:gd name="T40" fmla="*/ 2 w 26"/>
                  <a:gd name="T41" fmla="*/ 6 h 26"/>
                  <a:gd name="T42" fmla="*/ 7 w 26"/>
                  <a:gd name="T43" fmla="*/ 8 h 26"/>
                  <a:gd name="T44" fmla="*/ 8 w 26"/>
                  <a:gd name="T45" fmla="*/ 10 h 26"/>
                  <a:gd name="T46" fmla="*/ 7 w 26"/>
                  <a:gd name="T47" fmla="*/ 12 h 26"/>
                  <a:gd name="T48" fmla="*/ 5 w 26"/>
                  <a:gd name="T49" fmla="*/ 12 h 26"/>
                  <a:gd name="T50" fmla="*/ 0 w 26"/>
                  <a:gd name="T51" fmla="*/ 10 h 26"/>
                  <a:gd name="T52" fmla="*/ 0 w 26"/>
                  <a:gd name="T53" fmla="*/ 14 h 26"/>
                  <a:gd name="T54" fmla="*/ 1 w 26"/>
                  <a:gd name="T55" fmla="*/ 17 h 26"/>
                  <a:gd name="T56" fmla="*/ 4 w 26"/>
                  <a:gd name="T57" fmla="*/ 15 h 26"/>
                  <a:gd name="T58" fmla="*/ 9 w 26"/>
                  <a:gd name="T59" fmla="*/ 14 h 26"/>
                  <a:gd name="T60" fmla="*/ 6 w 26"/>
                  <a:gd name="T61" fmla="*/ 16 h 26"/>
                  <a:gd name="T62" fmla="*/ 6 w 26"/>
                  <a:gd name="T63" fmla="*/ 18 h 26"/>
                  <a:gd name="T64" fmla="*/ 5 w 26"/>
                  <a:gd name="T65" fmla="*/ 20 h 26"/>
                  <a:gd name="T66" fmla="*/ 6 w 26"/>
                  <a:gd name="T67" fmla="*/ 21 h 26"/>
                  <a:gd name="T68" fmla="*/ 7 w 26"/>
                  <a:gd name="T69" fmla="*/ 19 h 26"/>
                  <a:gd name="T70" fmla="*/ 9 w 26"/>
                  <a:gd name="T71" fmla="*/ 20 h 26"/>
                  <a:gd name="T72" fmla="*/ 12 w 26"/>
                  <a:gd name="T73" fmla="*/ 17 h 26"/>
                  <a:gd name="T74" fmla="*/ 11 w 26"/>
                  <a:gd name="T75" fmla="*/ 21 h 26"/>
                  <a:gd name="T76" fmla="*/ 9 w 26"/>
                  <a:gd name="T77" fmla="*/ 25 h 26"/>
                  <a:gd name="T78" fmla="*/ 12 w 26"/>
                  <a:gd name="T79" fmla="*/ 26 h 26"/>
                  <a:gd name="T80" fmla="*/ 16 w 26"/>
                  <a:gd name="T81" fmla="*/ 26 h 26"/>
                  <a:gd name="T82" fmla="*/ 13 w 26"/>
                  <a:gd name="T83" fmla="*/ 20 h 26"/>
                  <a:gd name="T84" fmla="*/ 13 w 26"/>
                  <a:gd name="T85" fmla="*/ 18 h 26"/>
                  <a:gd name="T86" fmla="*/ 16 w 26"/>
                  <a:gd name="T87" fmla="*/ 17 h 26"/>
                  <a:gd name="T88" fmla="*/ 17 w 26"/>
                  <a:gd name="T89" fmla="*/ 19 h 26"/>
                  <a:gd name="T90" fmla="*/ 19 w 26"/>
                  <a:gd name="T91" fmla="*/ 24 h 26"/>
                  <a:gd name="T92" fmla="*/ 22 w 26"/>
                  <a:gd name="T93" fmla="*/ 22 h 26"/>
                  <a:gd name="T94" fmla="*/ 24 w 26"/>
                  <a:gd name="T95" fmla="*/ 18 h 26"/>
                  <a:gd name="T96" fmla="*/ 19 w 26"/>
                  <a:gd name="T97" fmla="*/ 18 h 26"/>
                  <a:gd name="T98" fmla="*/ 16 w 26"/>
                  <a:gd name="T99" fmla="*/ 15 h 26"/>
                  <a:gd name="T100" fmla="*/ 20 w 26"/>
                  <a:gd name="T101" fmla="*/ 16 h 26"/>
                  <a:gd name="T102" fmla="*/ 21 w 26"/>
                  <a:gd name="T103" fmla="*/ 14 h 26"/>
                  <a:gd name="T104" fmla="*/ 23 w 26"/>
                  <a:gd name="T105"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6">
                    <a:moveTo>
                      <a:pt x="26" y="12"/>
                    </a:moveTo>
                    <a:cubicBezTo>
                      <a:pt x="23" y="12"/>
                      <a:pt x="23" y="12"/>
                      <a:pt x="23" y="12"/>
                    </a:cubicBezTo>
                    <a:cubicBezTo>
                      <a:pt x="25" y="10"/>
                      <a:pt x="25" y="10"/>
                      <a:pt x="25" y="10"/>
                    </a:cubicBezTo>
                    <a:cubicBezTo>
                      <a:pt x="24" y="9"/>
                      <a:pt x="24" y="9"/>
                      <a:pt x="24" y="9"/>
                    </a:cubicBezTo>
                    <a:cubicBezTo>
                      <a:pt x="21" y="12"/>
                      <a:pt x="21" y="12"/>
                      <a:pt x="21" y="12"/>
                    </a:cubicBezTo>
                    <a:cubicBezTo>
                      <a:pt x="20" y="12"/>
                      <a:pt x="20" y="12"/>
                      <a:pt x="20" y="12"/>
                    </a:cubicBezTo>
                    <a:cubicBezTo>
                      <a:pt x="21" y="12"/>
                      <a:pt x="21" y="12"/>
                      <a:pt x="21" y="12"/>
                    </a:cubicBezTo>
                    <a:cubicBezTo>
                      <a:pt x="20" y="11"/>
                      <a:pt x="20" y="11"/>
                      <a:pt x="20" y="11"/>
                    </a:cubicBezTo>
                    <a:cubicBezTo>
                      <a:pt x="18" y="12"/>
                      <a:pt x="18" y="12"/>
                      <a:pt x="18" y="12"/>
                    </a:cubicBezTo>
                    <a:cubicBezTo>
                      <a:pt x="17" y="12"/>
                      <a:pt x="17" y="12"/>
                      <a:pt x="17" y="12"/>
                    </a:cubicBezTo>
                    <a:cubicBezTo>
                      <a:pt x="16" y="12"/>
                      <a:pt x="16" y="11"/>
                      <a:pt x="16" y="11"/>
                    </a:cubicBezTo>
                    <a:cubicBezTo>
                      <a:pt x="17" y="10"/>
                      <a:pt x="17" y="10"/>
                      <a:pt x="17" y="10"/>
                    </a:cubicBezTo>
                    <a:cubicBezTo>
                      <a:pt x="19" y="10"/>
                      <a:pt x="19" y="10"/>
                      <a:pt x="19" y="10"/>
                    </a:cubicBezTo>
                    <a:cubicBezTo>
                      <a:pt x="19" y="8"/>
                      <a:pt x="19" y="8"/>
                      <a:pt x="19" y="8"/>
                    </a:cubicBezTo>
                    <a:cubicBezTo>
                      <a:pt x="18" y="8"/>
                      <a:pt x="18" y="8"/>
                      <a:pt x="18" y="8"/>
                    </a:cubicBezTo>
                    <a:cubicBezTo>
                      <a:pt x="19" y="8"/>
                      <a:pt x="19" y="8"/>
                      <a:pt x="19" y="8"/>
                    </a:cubicBezTo>
                    <a:cubicBezTo>
                      <a:pt x="24" y="8"/>
                      <a:pt x="24" y="8"/>
                      <a:pt x="24" y="8"/>
                    </a:cubicBezTo>
                    <a:cubicBezTo>
                      <a:pt x="24" y="6"/>
                      <a:pt x="24" y="6"/>
                      <a:pt x="24" y="6"/>
                    </a:cubicBezTo>
                    <a:cubicBezTo>
                      <a:pt x="20" y="6"/>
                      <a:pt x="20" y="6"/>
                      <a:pt x="20" y="6"/>
                    </a:cubicBezTo>
                    <a:cubicBezTo>
                      <a:pt x="22" y="4"/>
                      <a:pt x="22" y="4"/>
                      <a:pt x="22" y="4"/>
                    </a:cubicBezTo>
                    <a:cubicBezTo>
                      <a:pt x="21" y="3"/>
                      <a:pt x="21" y="3"/>
                      <a:pt x="21" y="3"/>
                    </a:cubicBezTo>
                    <a:cubicBezTo>
                      <a:pt x="19" y="5"/>
                      <a:pt x="19" y="5"/>
                      <a:pt x="19" y="5"/>
                    </a:cubicBezTo>
                    <a:cubicBezTo>
                      <a:pt x="19" y="2"/>
                      <a:pt x="19" y="2"/>
                      <a:pt x="19" y="2"/>
                    </a:cubicBezTo>
                    <a:cubicBezTo>
                      <a:pt x="18" y="2"/>
                      <a:pt x="18" y="2"/>
                      <a:pt x="18" y="2"/>
                    </a:cubicBezTo>
                    <a:cubicBezTo>
                      <a:pt x="18" y="7"/>
                      <a:pt x="18" y="7"/>
                      <a:pt x="18" y="7"/>
                    </a:cubicBezTo>
                    <a:cubicBezTo>
                      <a:pt x="17" y="7"/>
                      <a:pt x="17" y="7"/>
                      <a:pt x="17" y="7"/>
                    </a:cubicBezTo>
                    <a:cubicBezTo>
                      <a:pt x="17" y="6"/>
                      <a:pt x="17" y="6"/>
                      <a:pt x="17" y="6"/>
                    </a:cubicBezTo>
                    <a:cubicBezTo>
                      <a:pt x="16" y="6"/>
                      <a:pt x="16" y="6"/>
                      <a:pt x="16" y="6"/>
                    </a:cubicBezTo>
                    <a:cubicBezTo>
                      <a:pt x="16" y="9"/>
                      <a:pt x="16" y="9"/>
                      <a:pt x="16" y="9"/>
                    </a:cubicBezTo>
                    <a:cubicBezTo>
                      <a:pt x="15" y="10"/>
                      <a:pt x="15" y="10"/>
                      <a:pt x="15" y="10"/>
                    </a:cubicBezTo>
                    <a:cubicBezTo>
                      <a:pt x="14" y="10"/>
                      <a:pt x="14" y="9"/>
                      <a:pt x="13" y="9"/>
                    </a:cubicBezTo>
                    <a:cubicBezTo>
                      <a:pt x="13" y="8"/>
                      <a:pt x="13" y="8"/>
                      <a:pt x="13" y="8"/>
                    </a:cubicBezTo>
                    <a:cubicBezTo>
                      <a:pt x="15" y="6"/>
                      <a:pt x="15" y="6"/>
                      <a:pt x="15" y="6"/>
                    </a:cubicBezTo>
                    <a:cubicBezTo>
                      <a:pt x="14" y="5"/>
                      <a:pt x="14" y="5"/>
                      <a:pt x="14" y="5"/>
                    </a:cubicBezTo>
                    <a:cubicBezTo>
                      <a:pt x="13" y="6"/>
                      <a:pt x="13" y="6"/>
                      <a:pt x="13" y="6"/>
                    </a:cubicBezTo>
                    <a:cubicBezTo>
                      <a:pt x="13" y="5"/>
                      <a:pt x="13" y="5"/>
                      <a:pt x="13" y="5"/>
                    </a:cubicBezTo>
                    <a:cubicBezTo>
                      <a:pt x="17" y="2"/>
                      <a:pt x="17" y="2"/>
                      <a:pt x="17" y="2"/>
                    </a:cubicBezTo>
                    <a:cubicBezTo>
                      <a:pt x="16" y="1"/>
                      <a:pt x="16" y="1"/>
                      <a:pt x="16" y="1"/>
                    </a:cubicBezTo>
                    <a:cubicBezTo>
                      <a:pt x="13" y="3"/>
                      <a:pt x="13" y="3"/>
                      <a:pt x="13" y="3"/>
                    </a:cubicBezTo>
                    <a:cubicBezTo>
                      <a:pt x="13" y="0"/>
                      <a:pt x="13" y="0"/>
                      <a:pt x="13" y="0"/>
                    </a:cubicBezTo>
                    <a:cubicBezTo>
                      <a:pt x="12" y="0"/>
                      <a:pt x="12" y="0"/>
                      <a:pt x="12" y="0"/>
                    </a:cubicBezTo>
                    <a:cubicBezTo>
                      <a:pt x="12" y="3"/>
                      <a:pt x="12" y="3"/>
                      <a:pt x="12" y="3"/>
                    </a:cubicBezTo>
                    <a:cubicBezTo>
                      <a:pt x="10" y="1"/>
                      <a:pt x="10" y="1"/>
                      <a:pt x="10" y="1"/>
                    </a:cubicBezTo>
                    <a:cubicBezTo>
                      <a:pt x="9" y="2"/>
                      <a:pt x="9" y="2"/>
                      <a:pt x="9" y="2"/>
                    </a:cubicBezTo>
                    <a:cubicBezTo>
                      <a:pt x="12" y="5"/>
                      <a:pt x="12" y="5"/>
                      <a:pt x="12" y="5"/>
                    </a:cubicBezTo>
                    <a:cubicBezTo>
                      <a:pt x="12" y="6"/>
                      <a:pt x="12" y="6"/>
                      <a:pt x="12" y="6"/>
                    </a:cubicBezTo>
                    <a:cubicBezTo>
                      <a:pt x="11" y="5"/>
                      <a:pt x="11" y="5"/>
                      <a:pt x="11" y="5"/>
                    </a:cubicBezTo>
                    <a:cubicBezTo>
                      <a:pt x="10" y="6"/>
                      <a:pt x="10" y="6"/>
                      <a:pt x="10" y="6"/>
                    </a:cubicBezTo>
                    <a:cubicBezTo>
                      <a:pt x="12" y="8"/>
                      <a:pt x="12" y="8"/>
                      <a:pt x="12" y="8"/>
                    </a:cubicBezTo>
                    <a:cubicBezTo>
                      <a:pt x="12" y="9"/>
                      <a:pt x="12" y="9"/>
                      <a:pt x="12" y="9"/>
                    </a:cubicBezTo>
                    <a:cubicBezTo>
                      <a:pt x="11" y="9"/>
                      <a:pt x="11" y="10"/>
                      <a:pt x="10" y="10"/>
                    </a:cubicBezTo>
                    <a:cubicBezTo>
                      <a:pt x="9" y="9"/>
                      <a:pt x="9" y="9"/>
                      <a:pt x="9" y="9"/>
                    </a:cubicBezTo>
                    <a:cubicBezTo>
                      <a:pt x="9" y="6"/>
                      <a:pt x="9" y="6"/>
                      <a:pt x="9" y="6"/>
                    </a:cubicBezTo>
                    <a:cubicBezTo>
                      <a:pt x="8" y="6"/>
                      <a:pt x="8" y="6"/>
                      <a:pt x="8" y="6"/>
                    </a:cubicBezTo>
                    <a:cubicBezTo>
                      <a:pt x="8" y="7"/>
                      <a:pt x="8" y="7"/>
                      <a:pt x="8" y="7"/>
                    </a:cubicBezTo>
                    <a:cubicBezTo>
                      <a:pt x="7" y="7"/>
                      <a:pt x="7" y="7"/>
                      <a:pt x="7" y="7"/>
                    </a:cubicBezTo>
                    <a:cubicBezTo>
                      <a:pt x="7" y="2"/>
                      <a:pt x="7" y="2"/>
                      <a:pt x="7" y="2"/>
                    </a:cubicBezTo>
                    <a:cubicBezTo>
                      <a:pt x="6" y="2"/>
                      <a:pt x="6" y="2"/>
                      <a:pt x="6" y="2"/>
                    </a:cubicBezTo>
                    <a:cubicBezTo>
                      <a:pt x="6" y="5"/>
                      <a:pt x="6" y="5"/>
                      <a:pt x="6" y="5"/>
                    </a:cubicBezTo>
                    <a:cubicBezTo>
                      <a:pt x="4" y="3"/>
                      <a:pt x="4" y="3"/>
                      <a:pt x="4" y="3"/>
                    </a:cubicBezTo>
                    <a:cubicBezTo>
                      <a:pt x="3" y="4"/>
                      <a:pt x="3" y="4"/>
                      <a:pt x="3" y="4"/>
                    </a:cubicBezTo>
                    <a:cubicBezTo>
                      <a:pt x="5" y="6"/>
                      <a:pt x="5" y="6"/>
                      <a:pt x="5" y="6"/>
                    </a:cubicBezTo>
                    <a:cubicBezTo>
                      <a:pt x="2" y="6"/>
                      <a:pt x="2" y="6"/>
                      <a:pt x="2" y="6"/>
                    </a:cubicBezTo>
                    <a:cubicBezTo>
                      <a:pt x="2" y="8"/>
                      <a:pt x="2" y="8"/>
                      <a:pt x="2" y="8"/>
                    </a:cubicBezTo>
                    <a:cubicBezTo>
                      <a:pt x="6" y="8"/>
                      <a:pt x="6" y="8"/>
                      <a:pt x="6" y="8"/>
                    </a:cubicBezTo>
                    <a:cubicBezTo>
                      <a:pt x="7" y="8"/>
                      <a:pt x="7" y="8"/>
                      <a:pt x="7" y="8"/>
                    </a:cubicBezTo>
                    <a:cubicBezTo>
                      <a:pt x="6" y="8"/>
                      <a:pt x="6" y="8"/>
                      <a:pt x="6" y="8"/>
                    </a:cubicBezTo>
                    <a:cubicBezTo>
                      <a:pt x="6" y="10"/>
                      <a:pt x="6" y="10"/>
                      <a:pt x="6" y="10"/>
                    </a:cubicBezTo>
                    <a:cubicBezTo>
                      <a:pt x="8" y="10"/>
                      <a:pt x="8" y="10"/>
                      <a:pt x="8" y="10"/>
                    </a:cubicBezTo>
                    <a:cubicBezTo>
                      <a:pt x="9" y="11"/>
                      <a:pt x="9" y="11"/>
                      <a:pt x="9" y="11"/>
                    </a:cubicBezTo>
                    <a:cubicBezTo>
                      <a:pt x="9" y="11"/>
                      <a:pt x="9" y="12"/>
                      <a:pt x="9" y="12"/>
                    </a:cubicBezTo>
                    <a:cubicBezTo>
                      <a:pt x="7" y="12"/>
                      <a:pt x="7" y="12"/>
                      <a:pt x="7" y="12"/>
                    </a:cubicBezTo>
                    <a:cubicBezTo>
                      <a:pt x="5" y="11"/>
                      <a:pt x="5" y="11"/>
                      <a:pt x="5" y="11"/>
                    </a:cubicBezTo>
                    <a:cubicBezTo>
                      <a:pt x="4" y="12"/>
                      <a:pt x="4" y="12"/>
                      <a:pt x="4" y="12"/>
                    </a:cubicBezTo>
                    <a:cubicBezTo>
                      <a:pt x="5" y="12"/>
                      <a:pt x="5" y="12"/>
                      <a:pt x="5" y="12"/>
                    </a:cubicBezTo>
                    <a:cubicBezTo>
                      <a:pt x="4" y="12"/>
                      <a:pt x="4" y="12"/>
                      <a:pt x="4" y="12"/>
                    </a:cubicBezTo>
                    <a:cubicBezTo>
                      <a:pt x="1" y="9"/>
                      <a:pt x="1" y="9"/>
                      <a:pt x="1" y="9"/>
                    </a:cubicBezTo>
                    <a:cubicBezTo>
                      <a:pt x="0" y="10"/>
                      <a:pt x="0" y="10"/>
                      <a:pt x="0" y="10"/>
                    </a:cubicBezTo>
                    <a:cubicBezTo>
                      <a:pt x="2" y="12"/>
                      <a:pt x="2" y="12"/>
                      <a:pt x="2" y="12"/>
                    </a:cubicBezTo>
                    <a:cubicBezTo>
                      <a:pt x="0" y="12"/>
                      <a:pt x="0" y="12"/>
                      <a:pt x="0" y="12"/>
                    </a:cubicBezTo>
                    <a:cubicBezTo>
                      <a:pt x="0" y="14"/>
                      <a:pt x="0" y="14"/>
                      <a:pt x="0" y="14"/>
                    </a:cubicBezTo>
                    <a:cubicBezTo>
                      <a:pt x="2" y="14"/>
                      <a:pt x="2" y="14"/>
                      <a:pt x="2" y="14"/>
                    </a:cubicBezTo>
                    <a:cubicBezTo>
                      <a:pt x="0" y="16"/>
                      <a:pt x="0" y="16"/>
                      <a:pt x="0" y="16"/>
                    </a:cubicBezTo>
                    <a:cubicBezTo>
                      <a:pt x="1" y="17"/>
                      <a:pt x="1" y="17"/>
                      <a:pt x="1" y="17"/>
                    </a:cubicBezTo>
                    <a:cubicBezTo>
                      <a:pt x="4" y="14"/>
                      <a:pt x="4" y="14"/>
                      <a:pt x="4" y="14"/>
                    </a:cubicBezTo>
                    <a:cubicBezTo>
                      <a:pt x="5" y="14"/>
                      <a:pt x="5" y="14"/>
                      <a:pt x="5" y="14"/>
                    </a:cubicBezTo>
                    <a:cubicBezTo>
                      <a:pt x="4" y="15"/>
                      <a:pt x="4" y="15"/>
                      <a:pt x="4" y="15"/>
                    </a:cubicBezTo>
                    <a:cubicBezTo>
                      <a:pt x="5" y="16"/>
                      <a:pt x="5" y="16"/>
                      <a:pt x="5" y="16"/>
                    </a:cubicBezTo>
                    <a:cubicBezTo>
                      <a:pt x="7" y="14"/>
                      <a:pt x="7" y="14"/>
                      <a:pt x="7" y="14"/>
                    </a:cubicBezTo>
                    <a:cubicBezTo>
                      <a:pt x="9" y="14"/>
                      <a:pt x="9" y="14"/>
                      <a:pt x="9" y="14"/>
                    </a:cubicBezTo>
                    <a:cubicBezTo>
                      <a:pt x="9" y="14"/>
                      <a:pt x="9" y="15"/>
                      <a:pt x="9" y="15"/>
                    </a:cubicBezTo>
                    <a:cubicBezTo>
                      <a:pt x="8" y="16"/>
                      <a:pt x="8" y="16"/>
                      <a:pt x="8" y="16"/>
                    </a:cubicBezTo>
                    <a:cubicBezTo>
                      <a:pt x="6" y="16"/>
                      <a:pt x="6" y="16"/>
                      <a:pt x="6" y="16"/>
                    </a:cubicBezTo>
                    <a:cubicBezTo>
                      <a:pt x="6" y="18"/>
                      <a:pt x="6" y="18"/>
                      <a:pt x="6" y="18"/>
                    </a:cubicBezTo>
                    <a:cubicBezTo>
                      <a:pt x="7" y="18"/>
                      <a:pt x="7" y="18"/>
                      <a:pt x="7" y="18"/>
                    </a:cubicBezTo>
                    <a:cubicBezTo>
                      <a:pt x="6" y="18"/>
                      <a:pt x="6" y="18"/>
                      <a:pt x="6" y="18"/>
                    </a:cubicBezTo>
                    <a:cubicBezTo>
                      <a:pt x="2" y="18"/>
                      <a:pt x="2" y="18"/>
                      <a:pt x="2" y="18"/>
                    </a:cubicBezTo>
                    <a:cubicBezTo>
                      <a:pt x="2" y="20"/>
                      <a:pt x="2" y="20"/>
                      <a:pt x="2" y="20"/>
                    </a:cubicBezTo>
                    <a:cubicBezTo>
                      <a:pt x="5" y="20"/>
                      <a:pt x="5" y="20"/>
                      <a:pt x="5" y="20"/>
                    </a:cubicBezTo>
                    <a:cubicBezTo>
                      <a:pt x="3" y="22"/>
                      <a:pt x="3" y="22"/>
                      <a:pt x="3" y="22"/>
                    </a:cubicBezTo>
                    <a:cubicBezTo>
                      <a:pt x="4" y="23"/>
                      <a:pt x="4" y="23"/>
                      <a:pt x="4" y="23"/>
                    </a:cubicBezTo>
                    <a:cubicBezTo>
                      <a:pt x="6" y="21"/>
                      <a:pt x="6" y="21"/>
                      <a:pt x="6" y="21"/>
                    </a:cubicBezTo>
                    <a:cubicBezTo>
                      <a:pt x="6" y="24"/>
                      <a:pt x="6" y="24"/>
                      <a:pt x="6" y="24"/>
                    </a:cubicBezTo>
                    <a:cubicBezTo>
                      <a:pt x="7" y="24"/>
                      <a:pt x="7" y="24"/>
                      <a:pt x="7" y="24"/>
                    </a:cubicBezTo>
                    <a:cubicBezTo>
                      <a:pt x="7" y="19"/>
                      <a:pt x="7" y="19"/>
                      <a:pt x="7" y="19"/>
                    </a:cubicBezTo>
                    <a:cubicBezTo>
                      <a:pt x="8" y="19"/>
                      <a:pt x="8" y="19"/>
                      <a:pt x="8" y="19"/>
                    </a:cubicBezTo>
                    <a:cubicBezTo>
                      <a:pt x="8" y="20"/>
                      <a:pt x="8" y="20"/>
                      <a:pt x="8" y="20"/>
                    </a:cubicBezTo>
                    <a:cubicBezTo>
                      <a:pt x="9" y="20"/>
                      <a:pt x="9" y="20"/>
                      <a:pt x="9" y="20"/>
                    </a:cubicBezTo>
                    <a:cubicBezTo>
                      <a:pt x="9" y="17"/>
                      <a:pt x="9" y="17"/>
                      <a:pt x="9" y="17"/>
                    </a:cubicBezTo>
                    <a:cubicBezTo>
                      <a:pt x="10" y="16"/>
                      <a:pt x="10" y="16"/>
                      <a:pt x="10" y="16"/>
                    </a:cubicBezTo>
                    <a:cubicBezTo>
                      <a:pt x="11" y="17"/>
                      <a:pt x="11" y="17"/>
                      <a:pt x="12" y="17"/>
                    </a:cubicBezTo>
                    <a:cubicBezTo>
                      <a:pt x="12" y="18"/>
                      <a:pt x="12" y="18"/>
                      <a:pt x="12" y="18"/>
                    </a:cubicBezTo>
                    <a:cubicBezTo>
                      <a:pt x="10" y="20"/>
                      <a:pt x="10" y="20"/>
                      <a:pt x="10" y="20"/>
                    </a:cubicBezTo>
                    <a:cubicBezTo>
                      <a:pt x="11" y="21"/>
                      <a:pt x="11" y="21"/>
                      <a:pt x="11" y="21"/>
                    </a:cubicBezTo>
                    <a:cubicBezTo>
                      <a:pt x="12" y="20"/>
                      <a:pt x="12" y="20"/>
                      <a:pt x="12" y="20"/>
                    </a:cubicBezTo>
                    <a:cubicBezTo>
                      <a:pt x="12" y="21"/>
                      <a:pt x="12" y="21"/>
                      <a:pt x="12" y="21"/>
                    </a:cubicBezTo>
                    <a:cubicBezTo>
                      <a:pt x="9" y="25"/>
                      <a:pt x="9" y="25"/>
                      <a:pt x="9" y="25"/>
                    </a:cubicBezTo>
                    <a:cubicBezTo>
                      <a:pt x="10" y="26"/>
                      <a:pt x="10" y="26"/>
                      <a:pt x="10" y="26"/>
                    </a:cubicBezTo>
                    <a:cubicBezTo>
                      <a:pt x="12" y="23"/>
                      <a:pt x="12" y="23"/>
                      <a:pt x="12" y="23"/>
                    </a:cubicBezTo>
                    <a:cubicBezTo>
                      <a:pt x="12" y="26"/>
                      <a:pt x="12" y="26"/>
                      <a:pt x="12" y="26"/>
                    </a:cubicBezTo>
                    <a:cubicBezTo>
                      <a:pt x="13" y="26"/>
                      <a:pt x="13" y="26"/>
                      <a:pt x="13" y="26"/>
                    </a:cubicBezTo>
                    <a:cubicBezTo>
                      <a:pt x="13" y="23"/>
                      <a:pt x="13" y="23"/>
                      <a:pt x="13" y="23"/>
                    </a:cubicBezTo>
                    <a:cubicBezTo>
                      <a:pt x="16" y="26"/>
                      <a:pt x="16" y="26"/>
                      <a:pt x="16" y="26"/>
                    </a:cubicBezTo>
                    <a:cubicBezTo>
                      <a:pt x="17" y="25"/>
                      <a:pt x="17" y="25"/>
                      <a:pt x="17" y="25"/>
                    </a:cubicBezTo>
                    <a:cubicBezTo>
                      <a:pt x="13" y="21"/>
                      <a:pt x="13" y="21"/>
                      <a:pt x="13" y="21"/>
                    </a:cubicBezTo>
                    <a:cubicBezTo>
                      <a:pt x="13" y="20"/>
                      <a:pt x="13" y="20"/>
                      <a:pt x="13" y="20"/>
                    </a:cubicBezTo>
                    <a:cubicBezTo>
                      <a:pt x="14" y="21"/>
                      <a:pt x="14" y="21"/>
                      <a:pt x="14" y="21"/>
                    </a:cubicBezTo>
                    <a:cubicBezTo>
                      <a:pt x="15" y="20"/>
                      <a:pt x="15" y="20"/>
                      <a:pt x="15" y="20"/>
                    </a:cubicBezTo>
                    <a:cubicBezTo>
                      <a:pt x="13" y="18"/>
                      <a:pt x="13" y="18"/>
                      <a:pt x="13" y="18"/>
                    </a:cubicBezTo>
                    <a:cubicBezTo>
                      <a:pt x="13" y="17"/>
                      <a:pt x="13" y="17"/>
                      <a:pt x="13" y="17"/>
                    </a:cubicBezTo>
                    <a:cubicBezTo>
                      <a:pt x="14" y="17"/>
                      <a:pt x="14" y="17"/>
                      <a:pt x="15" y="16"/>
                    </a:cubicBezTo>
                    <a:cubicBezTo>
                      <a:pt x="16" y="17"/>
                      <a:pt x="16" y="17"/>
                      <a:pt x="16" y="17"/>
                    </a:cubicBezTo>
                    <a:cubicBezTo>
                      <a:pt x="16" y="20"/>
                      <a:pt x="16" y="20"/>
                      <a:pt x="16" y="20"/>
                    </a:cubicBezTo>
                    <a:cubicBezTo>
                      <a:pt x="17" y="20"/>
                      <a:pt x="17" y="20"/>
                      <a:pt x="17" y="20"/>
                    </a:cubicBezTo>
                    <a:cubicBezTo>
                      <a:pt x="17" y="19"/>
                      <a:pt x="17" y="19"/>
                      <a:pt x="17" y="19"/>
                    </a:cubicBezTo>
                    <a:cubicBezTo>
                      <a:pt x="18" y="19"/>
                      <a:pt x="18" y="19"/>
                      <a:pt x="18" y="19"/>
                    </a:cubicBezTo>
                    <a:cubicBezTo>
                      <a:pt x="18" y="24"/>
                      <a:pt x="18" y="24"/>
                      <a:pt x="18" y="24"/>
                    </a:cubicBezTo>
                    <a:cubicBezTo>
                      <a:pt x="19" y="24"/>
                      <a:pt x="19" y="24"/>
                      <a:pt x="19" y="24"/>
                    </a:cubicBezTo>
                    <a:cubicBezTo>
                      <a:pt x="19" y="21"/>
                      <a:pt x="19" y="21"/>
                      <a:pt x="19" y="21"/>
                    </a:cubicBezTo>
                    <a:cubicBezTo>
                      <a:pt x="21" y="23"/>
                      <a:pt x="21" y="23"/>
                      <a:pt x="21" y="23"/>
                    </a:cubicBezTo>
                    <a:cubicBezTo>
                      <a:pt x="22" y="22"/>
                      <a:pt x="22" y="22"/>
                      <a:pt x="22" y="22"/>
                    </a:cubicBezTo>
                    <a:cubicBezTo>
                      <a:pt x="20" y="20"/>
                      <a:pt x="20" y="20"/>
                      <a:pt x="20" y="20"/>
                    </a:cubicBezTo>
                    <a:cubicBezTo>
                      <a:pt x="24" y="20"/>
                      <a:pt x="24" y="20"/>
                      <a:pt x="24" y="20"/>
                    </a:cubicBezTo>
                    <a:cubicBezTo>
                      <a:pt x="24" y="18"/>
                      <a:pt x="24" y="18"/>
                      <a:pt x="24" y="18"/>
                    </a:cubicBezTo>
                    <a:cubicBezTo>
                      <a:pt x="19" y="18"/>
                      <a:pt x="19" y="18"/>
                      <a:pt x="19" y="18"/>
                    </a:cubicBezTo>
                    <a:cubicBezTo>
                      <a:pt x="18" y="18"/>
                      <a:pt x="18" y="18"/>
                      <a:pt x="18" y="18"/>
                    </a:cubicBezTo>
                    <a:cubicBezTo>
                      <a:pt x="19" y="18"/>
                      <a:pt x="19" y="18"/>
                      <a:pt x="19" y="18"/>
                    </a:cubicBezTo>
                    <a:cubicBezTo>
                      <a:pt x="19" y="16"/>
                      <a:pt x="19" y="16"/>
                      <a:pt x="19" y="16"/>
                    </a:cubicBezTo>
                    <a:cubicBezTo>
                      <a:pt x="17" y="16"/>
                      <a:pt x="17" y="16"/>
                      <a:pt x="17" y="16"/>
                    </a:cubicBezTo>
                    <a:cubicBezTo>
                      <a:pt x="16" y="15"/>
                      <a:pt x="16" y="15"/>
                      <a:pt x="16" y="15"/>
                    </a:cubicBezTo>
                    <a:cubicBezTo>
                      <a:pt x="16" y="15"/>
                      <a:pt x="16" y="14"/>
                      <a:pt x="17" y="14"/>
                    </a:cubicBezTo>
                    <a:cubicBezTo>
                      <a:pt x="18" y="14"/>
                      <a:pt x="18" y="14"/>
                      <a:pt x="18" y="14"/>
                    </a:cubicBezTo>
                    <a:cubicBezTo>
                      <a:pt x="20" y="16"/>
                      <a:pt x="20" y="16"/>
                      <a:pt x="20" y="16"/>
                    </a:cubicBezTo>
                    <a:cubicBezTo>
                      <a:pt x="21" y="15"/>
                      <a:pt x="21" y="15"/>
                      <a:pt x="21" y="15"/>
                    </a:cubicBezTo>
                    <a:cubicBezTo>
                      <a:pt x="20" y="14"/>
                      <a:pt x="20" y="14"/>
                      <a:pt x="20" y="14"/>
                    </a:cubicBezTo>
                    <a:cubicBezTo>
                      <a:pt x="21" y="14"/>
                      <a:pt x="21" y="14"/>
                      <a:pt x="21" y="14"/>
                    </a:cubicBezTo>
                    <a:cubicBezTo>
                      <a:pt x="24" y="17"/>
                      <a:pt x="24" y="17"/>
                      <a:pt x="24" y="17"/>
                    </a:cubicBezTo>
                    <a:cubicBezTo>
                      <a:pt x="25" y="16"/>
                      <a:pt x="25" y="16"/>
                      <a:pt x="25" y="16"/>
                    </a:cubicBezTo>
                    <a:cubicBezTo>
                      <a:pt x="23" y="14"/>
                      <a:pt x="23" y="14"/>
                      <a:pt x="23" y="14"/>
                    </a:cubicBezTo>
                    <a:cubicBezTo>
                      <a:pt x="26" y="14"/>
                      <a:pt x="26" y="14"/>
                      <a:pt x="26" y="14"/>
                    </a:cubicBezTo>
                    <a:lnTo>
                      <a:pt x="26" y="12"/>
                    </a:lnTo>
                    <a:close/>
                  </a:path>
                </a:pathLst>
              </a:custGeom>
              <a:grpFill/>
              <a:ln>
                <a:noFill/>
              </a:ln>
            </p:spPr>
            <p:txBody>
              <a:bodyPr anchor="ctr"/>
              <a:lstStyle/>
              <a:p>
                <a:pPr algn="ctr"/>
                <a:endParaRPr>
                  <a:cs typeface="+mn-ea"/>
                  <a:sym typeface="+mn-lt"/>
                </a:endParaRPr>
              </a:p>
            </p:txBody>
          </p:sp>
          <p:sp>
            <p:nvSpPr>
              <p:cNvPr id="91" name="Freeform: Shape 118"/>
              <p:cNvSpPr>
                <a:spLocks/>
              </p:cNvSpPr>
              <p:nvPr/>
            </p:nvSpPr>
            <p:spPr bwMode="auto">
              <a:xfrm>
                <a:off x="4764072" y="3984339"/>
                <a:ext cx="278169" cy="136021"/>
              </a:xfrm>
              <a:custGeom>
                <a:avLst/>
                <a:gdLst>
                  <a:gd name="T0" fmla="*/ 54 w 63"/>
                  <a:gd name="T1" fmla="*/ 22 h 31"/>
                  <a:gd name="T2" fmla="*/ 63 w 63"/>
                  <a:gd name="T3" fmla="*/ 11 h 31"/>
                  <a:gd name="T4" fmla="*/ 54 w 63"/>
                  <a:gd name="T5" fmla="*/ 0 h 31"/>
                  <a:gd name="T6" fmla="*/ 54 w 63"/>
                  <a:gd name="T7" fmla="*/ 5 h 31"/>
                  <a:gd name="T8" fmla="*/ 58 w 63"/>
                  <a:gd name="T9" fmla="*/ 11 h 31"/>
                  <a:gd name="T10" fmla="*/ 54 w 63"/>
                  <a:gd name="T11" fmla="*/ 17 h 31"/>
                  <a:gd name="T12" fmla="*/ 54 w 63"/>
                  <a:gd name="T13" fmla="*/ 22 h 31"/>
                  <a:gd name="T14" fmla="*/ 26 w 63"/>
                  <a:gd name="T15" fmla="*/ 31 h 31"/>
                  <a:gd name="T16" fmla="*/ 47 w 63"/>
                  <a:gd name="T17" fmla="*/ 21 h 31"/>
                  <a:gd name="T18" fmla="*/ 52 w 63"/>
                  <a:gd name="T19" fmla="*/ 22 h 31"/>
                  <a:gd name="T20" fmla="*/ 54 w 63"/>
                  <a:gd name="T21" fmla="*/ 22 h 31"/>
                  <a:gd name="T22" fmla="*/ 54 w 63"/>
                  <a:gd name="T23" fmla="*/ 17 h 31"/>
                  <a:gd name="T24" fmla="*/ 52 w 63"/>
                  <a:gd name="T25" fmla="*/ 17 h 31"/>
                  <a:gd name="T26" fmla="*/ 50 w 63"/>
                  <a:gd name="T27" fmla="*/ 17 h 31"/>
                  <a:gd name="T28" fmla="*/ 53 w 63"/>
                  <a:gd name="T29" fmla="*/ 5 h 31"/>
                  <a:gd name="T30" fmla="*/ 53 w 63"/>
                  <a:gd name="T31" fmla="*/ 5 h 31"/>
                  <a:gd name="T32" fmla="*/ 53 w 63"/>
                  <a:gd name="T33" fmla="*/ 5 h 31"/>
                  <a:gd name="T34" fmla="*/ 54 w 63"/>
                  <a:gd name="T35" fmla="*/ 5 h 31"/>
                  <a:gd name="T36" fmla="*/ 54 w 63"/>
                  <a:gd name="T37" fmla="*/ 0 h 31"/>
                  <a:gd name="T38" fmla="*/ 52 w 63"/>
                  <a:gd name="T39" fmla="*/ 0 h 31"/>
                  <a:gd name="T40" fmla="*/ 52 w 63"/>
                  <a:gd name="T41" fmla="*/ 0 h 31"/>
                  <a:gd name="T42" fmla="*/ 0 w 63"/>
                  <a:gd name="T43" fmla="*/ 0 h 31"/>
                  <a:gd name="T44" fmla="*/ 0 w 63"/>
                  <a:gd name="T45" fmla="*/ 5 h 31"/>
                  <a:gd name="T46" fmla="*/ 26 w 63"/>
                  <a:gd name="T4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31">
                    <a:moveTo>
                      <a:pt x="54" y="22"/>
                    </a:moveTo>
                    <a:cubicBezTo>
                      <a:pt x="59" y="21"/>
                      <a:pt x="63" y="16"/>
                      <a:pt x="63" y="11"/>
                    </a:cubicBezTo>
                    <a:cubicBezTo>
                      <a:pt x="63" y="5"/>
                      <a:pt x="59" y="1"/>
                      <a:pt x="54" y="0"/>
                    </a:cubicBezTo>
                    <a:cubicBezTo>
                      <a:pt x="54" y="5"/>
                      <a:pt x="54" y="5"/>
                      <a:pt x="54" y="5"/>
                    </a:cubicBezTo>
                    <a:cubicBezTo>
                      <a:pt x="56" y="6"/>
                      <a:pt x="58" y="8"/>
                      <a:pt x="58" y="11"/>
                    </a:cubicBezTo>
                    <a:cubicBezTo>
                      <a:pt x="58" y="14"/>
                      <a:pt x="56" y="16"/>
                      <a:pt x="54" y="17"/>
                    </a:cubicBezTo>
                    <a:lnTo>
                      <a:pt x="54" y="22"/>
                    </a:lnTo>
                    <a:close/>
                    <a:moveTo>
                      <a:pt x="26" y="31"/>
                    </a:moveTo>
                    <a:cubicBezTo>
                      <a:pt x="35" y="31"/>
                      <a:pt x="42" y="27"/>
                      <a:pt x="47" y="21"/>
                    </a:cubicBezTo>
                    <a:cubicBezTo>
                      <a:pt x="49" y="22"/>
                      <a:pt x="50" y="22"/>
                      <a:pt x="52" y="22"/>
                    </a:cubicBezTo>
                    <a:cubicBezTo>
                      <a:pt x="53" y="22"/>
                      <a:pt x="53" y="22"/>
                      <a:pt x="54" y="22"/>
                    </a:cubicBezTo>
                    <a:cubicBezTo>
                      <a:pt x="54" y="17"/>
                      <a:pt x="54" y="17"/>
                      <a:pt x="54" y="17"/>
                    </a:cubicBezTo>
                    <a:cubicBezTo>
                      <a:pt x="53" y="17"/>
                      <a:pt x="53" y="17"/>
                      <a:pt x="52" y="17"/>
                    </a:cubicBezTo>
                    <a:cubicBezTo>
                      <a:pt x="51" y="17"/>
                      <a:pt x="50" y="17"/>
                      <a:pt x="50" y="17"/>
                    </a:cubicBezTo>
                    <a:cubicBezTo>
                      <a:pt x="52" y="13"/>
                      <a:pt x="53" y="9"/>
                      <a:pt x="53" y="5"/>
                    </a:cubicBezTo>
                    <a:cubicBezTo>
                      <a:pt x="53" y="5"/>
                      <a:pt x="53" y="5"/>
                      <a:pt x="53" y="5"/>
                    </a:cubicBezTo>
                    <a:cubicBezTo>
                      <a:pt x="53" y="5"/>
                      <a:pt x="53" y="5"/>
                      <a:pt x="53" y="5"/>
                    </a:cubicBezTo>
                    <a:cubicBezTo>
                      <a:pt x="53" y="5"/>
                      <a:pt x="54" y="5"/>
                      <a:pt x="54" y="5"/>
                    </a:cubicBezTo>
                    <a:cubicBezTo>
                      <a:pt x="54" y="0"/>
                      <a:pt x="54" y="0"/>
                      <a:pt x="54" y="0"/>
                    </a:cubicBezTo>
                    <a:cubicBezTo>
                      <a:pt x="54" y="0"/>
                      <a:pt x="53" y="0"/>
                      <a:pt x="52" y="0"/>
                    </a:cubicBezTo>
                    <a:cubicBezTo>
                      <a:pt x="52" y="0"/>
                      <a:pt x="52" y="0"/>
                      <a:pt x="52" y="0"/>
                    </a:cubicBezTo>
                    <a:cubicBezTo>
                      <a:pt x="0" y="0"/>
                      <a:pt x="0" y="0"/>
                      <a:pt x="0" y="0"/>
                    </a:cubicBezTo>
                    <a:cubicBezTo>
                      <a:pt x="0" y="1"/>
                      <a:pt x="0" y="3"/>
                      <a:pt x="0" y="5"/>
                    </a:cubicBezTo>
                    <a:cubicBezTo>
                      <a:pt x="0" y="19"/>
                      <a:pt x="12" y="31"/>
                      <a:pt x="26" y="31"/>
                    </a:cubicBezTo>
                    <a:close/>
                  </a:path>
                </a:pathLst>
              </a:custGeom>
              <a:grpFill/>
              <a:ln>
                <a:noFill/>
              </a:ln>
            </p:spPr>
            <p:txBody>
              <a:bodyPr anchor="ctr"/>
              <a:lstStyle/>
              <a:p>
                <a:pPr algn="ctr"/>
                <a:endParaRPr>
                  <a:cs typeface="+mn-ea"/>
                  <a:sym typeface="+mn-lt"/>
                </a:endParaRPr>
              </a:p>
            </p:txBody>
          </p:sp>
          <p:sp>
            <p:nvSpPr>
              <p:cNvPr id="92" name="Rectangle 119"/>
              <p:cNvSpPr>
                <a:spLocks/>
              </p:cNvSpPr>
              <p:nvPr/>
            </p:nvSpPr>
            <p:spPr bwMode="auto">
              <a:xfrm>
                <a:off x="4764072" y="4133840"/>
                <a:ext cx="251210" cy="22057"/>
              </a:xfrm>
              <a:prstGeom prst="rect">
                <a:avLst/>
              </a:prstGeom>
              <a:grpFill/>
              <a:ln>
                <a:noFill/>
              </a:ln>
            </p:spPr>
            <p:txBody>
              <a:bodyPr anchor="ctr"/>
              <a:lstStyle/>
              <a:p>
                <a:pPr algn="ctr"/>
                <a:endParaRPr>
                  <a:cs typeface="+mn-ea"/>
                  <a:sym typeface="+mn-lt"/>
                </a:endParaRPr>
              </a:p>
            </p:txBody>
          </p:sp>
          <p:sp>
            <p:nvSpPr>
              <p:cNvPr id="93" name="Freeform: Shape 120"/>
              <p:cNvSpPr>
                <a:spLocks/>
              </p:cNvSpPr>
              <p:nvPr/>
            </p:nvSpPr>
            <p:spPr bwMode="auto">
              <a:xfrm>
                <a:off x="4821666" y="3921843"/>
                <a:ext cx="44115" cy="52693"/>
              </a:xfrm>
              <a:custGeom>
                <a:avLst/>
                <a:gdLst>
                  <a:gd name="T0" fmla="*/ 3 w 10"/>
                  <a:gd name="T1" fmla="*/ 6 h 12"/>
                  <a:gd name="T2" fmla="*/ 5 w 10"/>
                  <a:gd name="T3" fmla="*/ 11 h 12"/>
                  <a:gd name="T4" fmla="*/ 9 w 10"/>
                  <a:gd name="T5" fmla="*/ 2 h 12"/>
                  <a:gd name="T6" fmla="*/ 9 w 10"/>
                  <a:gd name="T7" fmla="*/ 0 h 12"/>
                  <a:gd name="T8" fmla="*/ 3 w 10"/>
                  <a:gd name="T9" fmla="*/ 1 h 12"/>
                  <a:gd name="T10" fmla="*/ 3 w 10"/>
                  <a:gd name="T11" fmla="*/ 6 h 12"/>
                </a:gdLst>
                <a:ahLst/>
                <a:cxnLst>
                  <a:cxn ang="0">
                    <a:pos x="T0" y="T1"/>
                  </a:cxn>
                  <a:cxn ang="0">
                    <a:pos x="T2" y="T3"/>
                  </a:cxn>
                  <a:cxn ang="0">
                    <a:pos x="T4" y="T5"/>
                  </a:cxn>
                  <a:cxn ang="0">
                    <a:pos x="T6" y="T7"/>
                  </a:cxn>
                  <a:cxn ang="0">
                    <a:pos x="T8" y="T9"/>
                  </a:cxn>
                  <a:cxn ang="0">
                    <a:pos x="T10" y="T11"/>
                  </a:cxn>
                </a:cxnLst>
                <a:rect l="0" t="0" r="r" b="b"/>
                <a:pathLst>
                  <a:path w="10" h="12">
                    <a:moveTo>
                      <a:pt x="3" y="6"/>
                    </a:moveTo>
                    <a:cubicBezTo>
                      <a:pt x="0" y="7"/>
                      <a:pt x="2" y="12"/>
                      <a:pt x="5" y="11"/>
                    </a:cubicBezTo>
                    <a:cubicBezTo>
                      <a:pt x="9" y="9"/>
                      <a:pt x="10" y="5"/>
                      <a:pt x="9" y="2"/>
                    </a:cubicBezTo>
                    <a:cubicBezTo>
                      <a:pt x="9" y="1"/>
                      <a:pt x="9" y="1"/>
                      <a:pt x="9" y="0"/>
                    </a:cubicBezTo>
                    <a:cubicBezTo>
                      <a:pt x="7" y="1"/>
                      <a:pt x="5" y="1"/>
                      <a:pt x="3" y="1"/>
                    </a:cubicBezTo>
                    <a:cubicBezTo>
                      <a:pt x="4" y="3"/>
                      <a:pt x="5" y="5"/>
                      <a:pt x="3" y="6"/>
                    </a:cubicBezTo>
                    <a:close/>
                  </a:path>
                </a:pathLst>
              </a:custGeom>
              <a:grpFill/>
              <a:ln>
                <a:noFill/>
              </a:ln>
            </p:spPr>
            <p:txBody>
              <a:bodyPr anchor="ctr"/>
              <a:lstStyle/>
              <a:p>
                <a:pPr algn="ctr"/>
                <a:endParaRPr>
                  <a:cs typeface="+mn-ea"/>
                  <a:sym typeface="+mn-lt"/>
                </a:endParaRPr>
              </a:p>
            </p:txBody>
          </p:sp>
          <p:sp>
            <p:nvSpPr>
              <p:cNvPr id="94" name="Freeform: Shape 121"/>
              <p:cNvSpPr>
                <a:spLocks/>
              </p:cNvSpPr>
              <p:nvPr/>
            </p:nvSpPr>
            <p:spPr bwMode="auto">
              <a:xfrm>
                <a:off x="4887839" y="3908364"/>
                <a:ext cx="44115" cy="66172"/>
              </a:xfrm>
              <a:custGeom>
                <a:avLst/>
                <a:gdLst>
                  <a:gd name="T0" fmla="*/ 3 w 10"/>
                  <a:gd name="T1" fmla="*/ 9 h 15"/>
                  <a:gd name="T2" fmla="*/ 5 w 10"/>
                  <a:gd name="T3" fmla="*/ 14 h 15"/>
                  <a:gd name="T4" fmla="*/ 9 w 10"/>
                  <a:gd name="T5" fmla="*/ 5 h 15"/>
                  <a:gd name="T6" fmla="*/ 7 w 10"/>
                  <a:gd name="T7" fmla="*/ 0 h 15"/>
                  <a:gd name="T8" fmla="*/ 2 w 10"/>
                  <a:gd name="T9" fmla="*/ 1 h 15"/>
                  <a:gd name="T10" fmla="*/ 3 w 10"/>
                  <a:gd name="T11" fmla="*/ 9 h 15"/>
                </a:gdLst>
                <a:ahLst/>
                <a:cxnLst>
                  <a:cxn ang="0">
                    <a:pos x="T0" y="T1"/>
                  </a:cxn>
                  <a:cxn ang="0">
                    <a:pos x="T2" y="T3"/>
                  </a:cxn>
                  <a:cxn ang="0">
                    <a:pos x="T4" y="T5"/>
                  </a:cxn>
                  <a:cxn ang="0">
                    <a:pos x="T6" y="T7"/>
                  </a:cxn>
                  <a:cxn ang="0">
                    <a:pos x="T8" y="T9"/>
                  </a:cxn>
                  <a:cxn ang="0">
                    <a:pos x="T10" y="T11"/>
                  </a:cxn>
                </a:cxnLst>
                <a:rect l="0" t="0" r="r" b="b"/>
                <a:pathLst>
                  <a:path w="10" h="15">
                    <a:moveTo>
                      <a:pt x="3" y="9"/>
                    </a:moveTo>
                    <a:cubicBezTo>
                      <a:pt x="0" y="10"/>
                      <a:pt x="2" y="15"/>
                      <a:pt x="5" y="14"/>
                    </a:cubicBezTo>
                    <a:cubicBezTo>
                      <a:pt x="9" y="12"/>
                      <a:pt x="10" y="8"/>
                      <a:pt x="9" y="5"/>
                    </a:cubicBezTo>
                    <a:cubicBezTo>
                      <a:pt x="9" y="3"/>
                      <a:pt x="8" y="2"/>
                      <a:pt x="7" y="0"/>
                    </a:cubicBezTo>
                    <a:cubicBezTo>
                      <a:pt x="5" y="1"/>
                      <a:pt x="3" y="1"/>
                      <a:pt x="2" y="1"/>
                    </a:cubicBezTo>
                    <a:cubicBezTo>
                      <a:pt x="3" y="4"/>
                      <a:pt x="5" y="8"/>
                      <a:pt x="3" y="9"/>
                    </a:cubicBezTo>
                    <a:close/>
                  </a:path>
                </a:pathLst>
              </a:custGeom>
              <a:grpFill/>
              <a:ln>
                <a:noFill/>
              </a:ln>
            </p:spPr>
            <p:txBody>
              <a:bodyPr anchor="ctr"/>
              <a:lstStyle/>
              <a:p>
                <a:pPr algn="ctr"/>
                <a:endParaRPr>
                  <a:cs typeface="+mn-ea"/>
                  <a:sym typeface="+mn-lt"/>
                </a:endParaRPr>
              </a:p>
            </p:txBody>
          </p:sp>
          <p:sp>
            <p:nvSpPr>
              <p:cNvPr id="95" name="Freeform: Shape 122"/>
              <p:cNvSpPr>
                <a:spLocks/>
              </p:cNvSpPr>
              <p:nvPr/>
            </p:nvSpPr>
            <p:spPr bwMode="auto">
              <a:xfrm>
                <a:off x="5775037" y="3467215"/>
                <a:ext cx="75976" cy="35537"/>
              </a:xfrm>
              <a:custGeom>
                <a:avLst/>
                <a:gdLst>
                  <a:gd name="T0" fmla="*/ 0 w 62"/>
                  <a:gd name="T1" fmla="*/ 18 h 29"/>
                  <a:gd name="T2" fmla="*/ 22 w 62"/>
                  <a:gd name="T3" fmla="*/ 29 h 29"/>
                  <a:gd name="T4" fmla="*/ 62 w 62"/>
                  <a:gd name="T5" fmla="*/ 29 h 29"/>
                  <a:gd name="T6" fmla="*/ 7 w 62"/>
                  <a:gd name="T7" fmla="*/ 0 h 29"/>
                  <a:gd name="T8" fmla="*/ 0 w 62"/>
                  <a:gd name="T9" fmla="*/ 18 h 29"/>
                </a:gdLst>
                <a:ahLst/>
                <a:cxnLst>
                  <a:cxn ang="0">
                    <a:pos x="T0" y="T1"/>
                  </a:cxn>
                  <a:cxn ang="0">
                    <a:pos x="T2" y="T3"/>
                  </a:cxn>
                  <a:cxn ang="0">
                    <a:pos x="T4" y="T5"/>
                  </a:cxn>
                  <a:cxn ang="0">
                    <a:pos x="T6" y="T7"/>
                  </a:cxn>
                  <a:cxn ang="0">
                    <a:pos x="T8" y="T9"/>
                  </a:cxn>
                </a:cxnLst>
                <a:rect l="0" t="0" r="r" b="b"/>
                <a:pathLst>
                  <a:path w="62" h="29">
                    <a:moveTo>
                      <a:pt x="0" y="18"/>
                    </a:moveTo>
                    <a:lnTo>
                      <a:pt x="22" y="29"/>
                    </a:lnTo>
                    <a:lnTo>
                      <a:pt x="62" y="29"/>
                    </a:lnTo>
                    <a:lnTo>
                      <a:pt x="7" y="0"/>
                    </a:lnTo>
                    <a:lnTo>
                      <a:pt x="0" y="18"/>
                    </a:lnTo>
                    <a:close/>
                  </a:path>
                </a:pathLst>
              </a:custGeom>
              <a:grpFill/>
              <a:ln>
                <a:noFill/>
              </a:ln>
            </p:spPr>
            <p:txBody>
              <a:bodyPr anchor="ctr"/>
              <a:lstStyle/>
              <a:p>
                <a:pPr algn="ctr"/>
                <a:endParaRPr>
                  <a:cs typeface="+mn-ea"/>
                  <a:sym typeface="+mn-lt"/>
                </a:endParaRPr>
              </a:p>
            </p:txBody>
          </p:sp>
          <p:sp>
            <p:nvSpPr>
              <p:cNvPr id="96" name="Freeform: Shape 123"/>
              <p:cNvSpPr>
                <a:spLocks/>
              </p:cNvSpPr>
              <p:nvPr/>
            </p:nvSpPr>
            <p:spPr bwMode="auto">
              <a:xfrm>
                <a:off x="5775037" y="3506428"/>
                <a:ext cx="186263" cy="93131"/>
              </a:xfrm>
              <a:custGeom>
                <a:avLst/>
                <a:gdLst>
                  <a:gd name="T0" fmla="*/ 62 w 152"/>
                  <a:gd name="T1" fmla="*/ 76 h 76"/>
                  <a:gd name="T2" fmla="*/ 123 w 152"/>
                  <a:gd name="T3" fmla="*/ 76 h 76"/>
                  <a:gd name="T4" fmla="*/ 123 w 152"/>
                  <a:gd name="T5" fmla="*/ 62 h 76"/>
                  <a:gd name="T6" fmla="*/ 152 w 152"/>
                  <a:gd name="T7" fmla="*/ 62 h 76"/>
                  <a:gd name="T8" fmla="*/ 152 w 152"/>
                  <a:gd name="T9" fmla="*/ 15 h 76"/>
                  <a:gd name="T10" fmla="*/ 123 w 152"/>
                  <a:gd name="T11" fmla="*/ 15 h 76"/>
                  <a:gd name="T12" fmla="*/ 123 w 152"/>
                  <a:gd name="T13" fmla="*/ 0 h 76"/>
                  <a:gd name="T14" fmla="*/ 69 w 152"/>
                  <a:gd name="T15" fmla="*/ 0 h 76"/>
                  <a:gd name="T16" fmla="*/ 62 w 152"/>
                  <a:gd name="T17" fmla="*/ 0 h 76"/>
                  <a:gd name="T18" fmla="*/ 62 w 152"/>
                  <a:gd name="T19" fmla="*/ 29 h 76"/>
                  <a:gd name="T20" fmla="*/ 90 w 152"/>
                  <a:gd name="T21" fmla="*/ 29 h 76"/>
                  <a:gd name="T22" fmla="*/ 90 w 152"/>
                  <a:gd name="T23" fmla="*/ 47 h 76"/>
                  <a:gd name="T24" fmla="*/ 62 w 152"/>
                  <a:gd name="T25" fmla="*/ 47 h 76"/>
                  <a:gd name="T26" fmla="*/ 62 w 152"/>
                  <a:gd name="T27" fmla="*/ 76 h 76"/>
                  <a:gd name="T28" fmla="*/ 0 w 152"/>
                  <a:gd name="T29" fmla="*/ 76 h 76"/>
                  <a:gd name="T30" fmla="*/ 62 w 152"/>
                  <a:gd name="T31" fmla="*/ 76 h 76"/>
                  <a:gd name="T32" fmla="*/ 62 w 152"/>
                  <a:gd name="T33" fmla="*/ 47 h 76"/>
                  <a:gd name="T34" fmla="*/ 29 w 152"/>
                  <a:gd name="T35" fmla="*/ 47 h 76"/>
                  <a:gd name="T36" fmla="*/ 29 w 152"/>
                  <a:gd name="T37" fmla="*/ 29 h 76"/>
                  <a:gd name="T38" fmla="*/ 29 w 152"/>
                  <a:gd name="T39" fmla="*/ 29 h 76"/>
                  <a:gd name="T40" fmla="*/ 62 w 152"/>
                  <a:gd name="T41" fmla="*/ 29 h 76"/>
                  <a:gd name="T42" fmla="*/ 62 w 152"/>
                  <a:gd name="T43" fmla="*/ 0 h 76"/>
                  <a:gd name="T44" fmla="*/ 33 w 152"/>
                  <a:gd name="T45" fmla="*/ 0 h 76"/>
                  <a:gd name="T46" fmla="*/ 0 w 152"/>
                  <a:gd name="T47" fmla="*/ 0 h 76"/>
                  <a:gd name="T48" fmla="*/ 0 w 152"/>
                  <a:gd name="T4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76">
                    <a:moveTo>
                      <a:pt x="62" y="76"/>
                    </a:moveTo>
                    <a:lnTo>
                      <a:pt x="123" y="76"/>
                    </a:lnTo>
                    <a:lnTo>
                      <a:pt x="123" y="62"/>
                    </a:lnTo>
                    <a:lnTo>
                      <a:pt x="152" y="62"/>
                    </a:lnTo>
                    <a:lnTo>
                      <a:pt x="152" y="15"/>
                    </a:lnTo>
                    <a:lnTo>
                      <a:pt x="123" y="15"/>
                    </a:lnTo>
                    <a:lnTo>
                      <a:pt x="123" y="0"/>
                    </a:lnTo>
                    <a:lnTo>
                      <a:pt x="69" y="0"/>
                    </a:lnTo>
                    <a:lnTo>
                      <a:pt x="62" y="0"/>
                    </a:lnTo>
                    <a:lnTo>
                      <a:pt x="62" y="29"/>
                    </a:lnTo>
                    <a:lnTo>
                      <a:pt x="90" y="29"/>
                    </a:lnTo>
                    <a:lnTo>
                      <a:pt x="90" y="47"/>
                    </a:lnTo>
                    <a:lnTo>
                      <a:pt x="62" y="47"/>
                    </a:lnTo>
                    <a:lnTo>
                      <a:pt x="62" y="76"/>
                    </a:lnTo>
                    <a:close/>
                    <a:moveTo>
                      <a:pt x="0" y="76"/>
                    </a:moveTo>
                    <a:lnTo>
                      <a:pt x="62" y="76"/>
                    </a:lnTo>
                    <a:lnTo>
                      <a:pt x="62" y="47"/>
                    </a:lnTo>
                    <a:lnTo>
                      <a:pt x="29" y="47"/>
                    </a:lnTo>
                    <a:lnTo>
                      <a:pt x="29" y="29"/>
                    </a:lnTo>
                    <a:lnTo>
                      <a:pt x="29" y="29"/>
                    </a:lnTo>
                    <a:lnTo>
                      <a:pt x="62" y="29"/>
                    </a:lnTo>
                    <a:lnTo>
                      <a:pt x="62" y="0"/>
                    </a:lnTo>
                    <a:lnTo>
                      <a:pt x="33" y="0"/>
                    </a:lnTo>
                    <a:lnTo>
                      <a:pt x="0" y="0"/>
                    </a:lnTo>
                    <a:lnTo>
                      <a:pt x="0" y="76"/>
                    </a:lnTo>
                    <a:close/>
                  </a:path>
                </a:pathLst>
              </a:custGeom>
              <a:grpFill/>
              <a:ln>
                <a:noFill/>
              </a:ln>
            </p:spPr>
            <p:txBody>
              <a:bodyPr anchor="ctr"/>
              <a:lstStyle/>
              <a:p>
                <a:pPr algn="ctr"/>
                <a:endParaRPr>
                  <a:cs typeface="+mn-ea"/>
                  <a:sym typeface="+mn-lt"/>
                </a:endParaRPr>
              </a:p>
            </p:txBody>
          </p:sp>
          <p:sp>
            <p:nvSpPr>
              <p:cNvPr id="97" name="Freeform: Shape 124"/>
              <p:cNvSpPr>
                <a:spLocks/>
              </p:cNvSpPr>
              <p:nvPr/>
            </p:nvSpPr>
            <p:spPr bwMode="auto">
              <a:xfrm>
                <a:off x="5064298" y="1038447"/>
                <a:ext cx="115189" cy="118865"/>
              </a:xfrm>
              <a:custGeom>
                <a:avLst/>
                <a:gdLst>
                  <a:gd name="T0" fmla="*/ 23 w 26"/>
                  <a:gd name="T1" fmla="*/ 19 h 27"/>
                  <a:gd name="T2" fmla="*/ 25 w 26"/>
                  <a:gd name="T3" fmla="*/ 20 h 27"/>
                  <a:gd name="T4" fmla="*/ 22 w 26"/>
                  <a:gd name="T5" fmla="*/ 24 h 27"/>
                  <a:gd name="T6" fmla="*/ 20 w 26"/>
                  <a:gd name="T7" fmla="*/ 22 h 27"/>
                  <a:gd name="T8" fmla="*/ 17 w 26"/>
                  <a:gd name="T9" fmla="*/ 24 h 27"/>
                  <a:gd name="T10" fmla="*/ 17 w 26"/>
                  <a:gd name="T11" fmla="*/ 26 h 27"/>
                  <a:gd name="T12" fmla="*/ 13 w 26"/>
                  <a:gd name="T13" fmla="*/ 27 h 27"/>
                  <a:gd name="T14" fmla="*/ 13 w 26"/>
                  <a:gd name="T15" fmla="*/ 21 h 27"/>
                  <a:gd name="T16" fmla="*/ 19 w 26"/>
                  <a:gd name="T17" fmla="*/ 18 h 27"/>
                  <a:gd name="T18" fmla="*/ 18 w 26"/>
                  <a:gd name="T19" fmla="*/ 8 h 27"/>
                  <a:gd name="T20" fmla="*/ 18 w 26"/>
                  <a:gd name="T21" fmla="*/ 8 h 27"/>
                  <a:gd name="T22" fmla="*/ 15 w 26"/>
                  <a:gd name="T23" fmla="*/ 6 h 27"/>
                  <a:gd name="T24" fmla="*/ 13 w 26"/>
                  <a:gd name="T25" fmla="*/ 6 h 27"/>
                  <a:gd name="T26" fmla="*/ 13 w 26"/>
                  <a:gd name="T27" fmla="*/ 0 h 27"/>
                  <a:gd name="T28" fmla="*/ 14 w 26"/>
                  <a:gd name="T29" fmla="*/ 0 h 27"/>
                  <a:gd name="T30" fmla="*/ 15 w 26"/>
                  <a:gd name="T31" fmla="*/ 2 h 27"/>
                  <a:gd name="T32" fmla="*/ 18 w 26"/>
                  <a:gd name="T33" fmla="*/ 3 h 27"/>
                  <a:gd name="T34" fmla="*/ 20 w 26"/>
                  <a:gd name="T35" fmla="*/ 2 h 27"/>
                  <a:gd name="T36" fmla="*/ 23 w 26"/>
                  <a:gd name="T37" fmla="*/ 5 h 27"/>
                  <a:gd name="T38" fmla="*/ 22 w 26"/>
                  <a:gd name="T39" fmla="*/ 7 h 27"/>
                  <a:gd name="T40" fmla="*/ 24 w 26"/>
                  <a:gd name="T41" fmla="*/ 10 h 27"/>
                  <a:gd name="T42" fmla="*/ 26 w 26"/>
                  <a:gd name="T43" fmla="*/ 10 h 27"/>
                  <a:gd name="T44" fmla="*/ 26 w 26"/>
                  <a:gd name="T45" fmla="*/ 15 h 27"/>
                  <a:gd name="T46" fmla="*/ 24 w 26"/>
                  <a:gd name="T47" fmla="*/ 15 h 27"/>
                  <a:gd name="T48" fmla="*/ 23 w 26"/>
                  <a:gd name="T49" fmla="*/ 19 h 27"/>
                  <a:gd name="T50" fmla="*/ 13 w 26"/>
                  <a:gd name="T51" fmla="*/ 27 h 27"/>
                  <a:gd name="T52" fmla="*/ 12 w 26"/>
                  <a:gd name="T53" fmla="*/ 27 h 27"/>
                  <a:gd name="T54" fmla="*/ 12 w 26"/>
                  <a:gd name="T55" fmla="*/ 25 h 27"/>
                  <a:gd name="T56" fmla="*/ 8 w 26"/>
                  <a:gd name="T57" fmla="*/ 24 h 27"/>
                  <a:gd name="T58" fmla="*/ 7 w 26"/>
                  <a:gd name="T59" fmla="*/ 25 h 27"/>
                  <a:gd name="T60" fmla="*/ 3 w 26"/>
                  <a:gd name="T61" fmla="*/ 22 h 27"/>
                  <a:gd name="T62" fmla="*/ 4 w 26"/>
                  <a:gd name="T63" fmla="*/ 20 h 27"/>
                  <a:gd name="T64" fmla="*/ 2 w 26"/>
                  <a:gd name="T65" fmla="*/ 17 h 27"/>
                  <a:gd name="T66" fmla="*/ 0 w 26"/>
                  <a:gd name="T67" fmla="*/ 17 h 27"/>
                  <a:gd name="T68" fmla="*/ 0 w 26"/>
                  <a:gd name="T69" fmla="*/ 12 h 27"/>
                  <a:gd name="T70" fmla="*/ 2 w 26"/>
                  <a:gd name="T71" fmla="*/ 12 h 27"/>
                  <a:gd name="T72" fmla="*/ 3 w 26"/>
                  <a:gd name="T73" fmla="*/ 8 h 27"/>
                  <a:gd name="T74" fmla="*/ 2 w 26"/>
                  <a:gd name="T75" fmla="*/ 7 h 27"/>
                  <a:gd name="T76" fmla="*/ 5 w 26"/>
                  <a:gd name="T77" fmla="*/ 3 h 27"/>
                  <a:gd name="T78" fmla="*/ 6 w 26"/>
                  <a:gd name="T79" fmla="*/ 4 h 27"/>
                  <a:gd name="T80" fmla="*/ 10 w 26"/>
                  <a:gd name="T81" fmla="*/ 3 h 27"/>
                  <a:gd name="T82" fmla="*/ 10 w 26"/>
                  <a:gd name="T83" fmla="*/ 1 h 27"/>
                  <a:gd name="T84" fmla="*/ 13 w 26"/>
                  <a:gd name="T85" fmla="*/ 0 h 27"/>
                  <a:gd name="T86" fmla="*/ 13 w 26"/>
                  <a:gd name="T87" fmla="*/ 6 h 27"/>
                  <a:gd name="T88" fmla="*/ 7 w 26"/>
                  <a:gd name="T89" fmla="*/ 9 h 27"/>
                  <a:gd name="T90" fmla="*/ 8 w 26"/>
                  <a:gd name="T91" fmla="*/ 19 h 27"/>
                  <a:gd name="T92" fmla="*/ 11 w 26"/>
                  <a:gd name="T93" fmla="*/ 21 h 27"/>
                  <a:gd name="T94" fmla="*/ 13 w 26"/>
                  <a:gd name="T95" fmla="*/ 21 h 27"/>
                  <a:gd name="T96" fmla="*/ 13 w 26"/>
                  <a:gd name="T9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7">
                    <a:moveTo>
                      <a:pt x="23" y="19"/>
                    </a:moveTo>
                    <a:cubicBezTo>
                      <a:pt x="25" y="20"/>
                      <a:pt x="25" y="20"/>
                      <a:pt x="25" y="20"/>
                    </a:cubicBezTo>
                    <a:cubicBezTo>
                      <a:pt x="22" y="24"/>
                      <a:pt x="22" y="24"/>
                      <a:pt x="22" y="24"/>
                    </a:cubicBezTo>
                    <a:cubicBezTo>
                      <a:pt x="20" y="22"/>
                      <a:pt x="20" y="22"/>
                      <a:pt x="20" y="22"/>
                    </a:cubicBezTo>
                    <a:cubicBezTo>
                      <a:pt x="19" y="23"/>
                      <a:pt x="18" y="24"/>
                      <a:pt x="17" y="24"/>
                    </a:cubicBezTo>
                    <a:cubicBezTo>
                      <a:pt x="17" y="26"/>
                      <a:pt x="17" y="26"/>
                      <a:pt x="17" y="26"/>
                    </a:cubicBezTo>
                    <a:cubicBezTo>
                      <a:pt x="13" y="27"/>
                      <a:pt x="13" y="27"/>
                      <a:pt x="13" y="27"/>
                    </a:cubicBezTo>
                    <a:cubicBezTo>
                      <a:pt x="13" y="21"/>
                      <a:pt x="13" y="21"/>
                      <a:pt x="13" y="21"/>
                    </a:cubicBezTo>
                    <a:cubicBezTo>
                      <a:pt x="15" y="21"/>
                      <a:pt x="17" y="20"/>
                      <a:pt x="19" y="18"/>
                    </a:cubicBezTo>
                    <a:cubicBezTo>
                      <a:pt x="22" y="15"/>
                      <a:pt x="21" y="10"/>
                      <a:pt x="18" y="8"/>
                    </a:cubicBezTo>
                    <a:cubicBezTo>
                      <a:pt x="18" y="8"/>
                      <a:pt x="18" y="8"/>
                      <a:pt x="18" y="8"/>
                    </a:cubicBezTo>
                    <a:cubicBezTo>
                      <a:pt x="17" y="7"/>
                      <a:pt x="16" y="7"/>
                      <a:pt x="15" y="6"/>
                    </a:cubicBezTo>
                    <a:cubicBezTo>
                      <a:pt x="15" y="6"/>
                      <a:pt x="14" y="6"/>
                      <a:pt x="13" y="6"/>
                    </a:cubicBezTo>
                    <a:cubicBezTo>
                      <a:pt x="13" y="0"/>
                      <a:pt x="13" y="0"/>
                      <a:pt x="13" y="0"/>
                    </a:cubicBezTo>
                    <a:cubicBezTo>
                      <a:pt x="14" y="0"/>
                      <a:pt x="14" y="0"/>
                      <a:pt x="14" y="0"/>
                    </a:cubicBezTo>
                    <a:cubicBezTo>
                      <a:pt x="15" y="2"/>
                      <a:pt x="15" y="2"/>
                      <a:pt x="15" y="2"/>
                    </a:cubicBezTo>
                    <a:cubicBezTo>
                      <a:pt x="16" y="2"/>
                      <a:pt x="17" y="3"/>
                      <a:pt x="18" y="3"/>
                    </a:cubicBezTo>
                    <a:cubicBezTo>
                      <a:pt x="20" y="2"/>
                      <a:pt x="20" y="2"/>
                      <a:pt x="20" y="2"/>
                    </a:cubicBezTo>
                    <a:cubicBezTo>
                      <a:pt x="23" y="5"/>
                      <a:pt x="23" y="5"/>
                      <a:pt x="23" y="5"/>
                    </a:cubicBezTo>
                    <a:cubicBezTo>
                      <a:pt x="22" y="7"/>
                      <a:pt x="22" y="7"/>
                      <a:pt x="22" y="7"/>
                    </a:cubicBezTo>
                    <a:cubicBezTo>
                      <a:pt x="23" y="8"/>
                      <a:pt x="24" y="9"/>
                      <a:pt x="24" y="10"/>
                    </a:cubicBezTo>
                    <a:cubicBezTo>
                      <a:pt x="26" y="10"/>
                      <a:pt x="26" y="10"/>
                      <a:pt x="26" y="10"/>
                    </a:cubicBezTo>
                    <a:cubicBezTo>
                      <a:pt x="26" y="15"/>
                      <a:pt x="26" y="15"/>
                      <a:pt x="26" y="15"/>
                    </a:cubicBezTo>
                    <a:cubicBezTo>
                      <a:pt x="24" y="15"/>
                      <a:pt x="24" y="15"/>
                      <a:pt x="24" y="15"/>
                    </a:cubicBezTo>
                    <a:cubicBezTo>
                      <a:pt x="24" y="16"/>
                      <a:pt x="24" y="18"/>
                      <a:pt x="23" y="19"/>
                    </a:cubicBezTo>
                    <a:close/>
                    <a:moveTo>
                      <a:pt x="13" y="27"/>
                    </a:moveTo>
                    <a:cubicBezTo>
                      <a:pt x="12" y="27"/>
                      <a:pt x="12" y="27"/>
                      <a:pt x="12" y="27"/>
                    </a:cubicBezTo>
                    <a:cubicBezTo>
                      <a:pt x="12" y="25"/>
                      <a:pt x="12" y="25"/>
                      <a:pt x="12" y="25"/>
                    </a:cubicBezTo>
                    <a:cubicBezTo>
                      <a:pt x="10" y="25"/>
                      <a:pt x="9" y="24"/>
                      <a:pt x="8" y="24"/>
                    </a:cubicBezTo>
                    <a:cubicBezTo>
                      <a:pt x="7" y="25"/>
                      <a:pt x="7" y="25"/>
                      <a:pt x="7" y="25"/>
                    </a:cubicBezTo>
                    <a:cubicBezTo>
                      <a:pt x="3" y="22"/>
                      <a:pt x="3" y="22"/>
                      <a:pt x="3" y="22"/>
                    </a:cubicBezTo>
                    <a:cubicBezTo>
                      <a:pt x="4" y="20"/>
                      <a:pt x="4" y="20"/>
                      <a:pt x="4" y="20"/>
                    </a:cubicBezTo>
                    <a:cubicBezTo>
                      <a:pt x="3" y="19"/>
                      <a:pt x="3" y="18"/>
                      <a:pt x="2" y="17"/>
                    </a:cubicBezTo>
                    <a:cubicBezTo>
                      <a:pt x="0" y="17"/>
                      <a:pt x="0" y="17"/>
                      <a:pt x="0" y="17"/>
                    </a:cubicBezTo>
                    <a:cubicBezTo>
                      <a:pt x="0" y="12"/>
                      <a:pt x="0" y="12"/>
                      <a:pt x="0" y="12"/>
                    </a:cubicBezTo>
                    <a:cubicBezTo>
                      <a:pt x="2" y="12"/>
                      <a:pt x="2" y="12"/>
                      <a:pt x="2" y="12"/>
                    </a:cubicBezTo>
                    <a:cubicBezTo>
                      <a:pt x="2" y="11"/>
                      <a:pt x="2" y="9"/>
                      <a:pt x="3" y="8"/>
                    </a:cubicBezTo>
                    <a:cubicBezTo>
                      <a:pt x="2" y="7"/>
                      <a:pt x="2" y="7"/>
                      <a:pt x="2" y="7"/>
                    </a:cubicBezTo>
                    <a:cubicBezTo>
                      <a:pt x="5" y="3"/>
                      <a:pt x="5" y="3"/>
                      <a:pt x="5" y="3"/>
                    </a:cubicBezTo>
                    <a:cubicBezTo>
                      <a:pt x="6" y="4"/>
                      <a:pt x="6" y="4"/>
                      <a:pt x="6" y="4"/>
                    </a:cubicBezTo>
                    <a:cubicBezTo>
                      <a:pt x="7" y="4"/>
                      <a:pt x="8" y="3"/>
                      <a:pt x="10" y="3"/>
                    </a:cubicBezTo>
                    <a:cubicBezTo>
                      <a:pt x="10" y="1"/>
                      <a:pt x="10" y="1"/>
                      <a:pt x="10" y="1"/>
                    </a:cubicBezTo>
                    <a:cubicBezTo>
                      <a:pt x="13" y="0"/>
                      <a:pt x="13" y="0"/>
                      <a:pt x="13" y="0"/>
                    </a:cubicBezTo>
                    <a:cubicBezTo>
                      <a:pt x="13" y="6"/>
                      <a:pt x="13" y="6"/>
                      <a:pt x="13" y="6"/>
                    </a:cubicBezTo>
                    <a:cubicBezTo>
                      <a:pt x="11" y="6"/>
                      <a:pt x="9" y="7"/>
                      <a:pt x="7" y="9"/>
                    </a:cubicBezTo>
                    <a:cubicBezTo>
                      <a:pt x="5" y="12"/>
                      <a:pt x="5" y="17"/>
                      <a:pt x="8" y="19"/>
                    </a:cubicBezTo>
                    <a:cubicBezTo>
                      <a:pt x="9" y="20"/>
                      <a:pt x="10" y="20"/>
                      <a:pt x="11" y="21"/>
                    </a:cubicBezTo>
                    <a:cubicBezTo>
                      <a:pt x="12" y="21"/>
                      <a:pt x="12" y="21"/>
                      <a:pt x="13" y="21"/>
                    </a:cubicBezTo>
                    <a:lnTo>
                      <a:pt x="13" y="27"/>
                    </a:lnTo>
                    <a:close/>
                  </a:path>
                </a:pathLst>
              </a:custGeom>
              <a:grpFill/>
              <a:ln>
                <a:noFill/>
              </a:ln>
            </p:spPr>
            <p:txBody>
              <a:bodyPr anchor="ctr"/>
              <a:lstStyle/>
              <a:p>
                <a:pPr algn="ctr"/>
                <a:endParaRPr>
                  <a:cs typeface="+mn-ea"/>
                  <a:sym typeface="+mn-lt"/>
                </a:endParaRPr>
              </a:p>
            </p:txBody>
          </p:sp>
          <p:sp>
            <p:nvSpPr>
              <p:cNvPr id="98" name="Freeform: Shape 125"/>
              <p:cNvSpPr>
                <a:spLocks/>
              </p:cNvSpPr>
              <p:nvPr/>
            </p:nvSpPr>
            <p:spPr bwMode="auto">
              <a:xfrm>
                <a:off x="5430696" y="1236964"/>
                <a:ext cx="137246" cy="101709"/>
              </a:xfrm>
              <a:custGeom>
                <a:avLst/>
                <a:gdLst>
                  <a:gd name="T0" fmla="*/ 16 w 31"/>
                  <a:gd name="T1" fmla="*/ 0 h 23"/>
                  <a:gd name="T2" fmla="*/ 0 w 31"/>
                  <a:gd name="T3" fmla="*/ 15 h 23"/>
                  <a:gd name="T4" fmla="*/ 2 w 31"/>
                  <a:gd name="T5" fmla="*/ 23 h 23"/>
                  <a:gd name="T6" fmla="*/ 2 w 31"/>
                  <a:gd name="T7" fmla="*/ 19 h 23"/>
                  <a:gd name="T8" fmla="*/ 3 w 31"/>
                  <a:gd name="T9" fmla="*/ 17 h 23"/>
                  <a:gd name="T10" fmla="*/ 3 w 31"/>
                  <a:gd name="T11" fmla="*/ 15 h 23"/>
                  <a:gd name="T12" fmla="*/ 16 w 31"/>
                  <a:gd name="T13" fmla="*/ 3 h 23"/>
                  <a:gd name="T14" fmla="*/ 28 w 31"/>
                  <a:gd name="T15" fmla="*/ 15 h 23"/>
                  <a:gd name="T16" fmla="*/ 28 w 31"/>
                  <a:gd name="T17" fmla="*/ 17 h 23"/>
                  <a:gd name="T18" fmla="*/ 29 w 31"/>
                  <a:gd name="T19" fmla="*/ 19 h 23"/>
                  <a:gd name="T20" fmla="*/ 29 w 31"/>
                  <a:gd name="T21" fmla="*/ 23 h 23"/>
                  <a:gd name="T22" fmla="*/ 31 w 31"/>
                  <a:gd name="T23" fmla="*/ 15 h 23"/>
                  <a:gd name="T24" fmla="*/ 16 w 31"/>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3">
                    <a:moveTo>
                      <a:pt x="16" y="0"/>
                    </a:moveTo>
                    <a:cubicBezTo>
                      <a:pt x="7" y="0"/>
                      <a:pt x="0" y="7"/>
                      <a:pt x="0" y="15"/>
                    </a:cubicBezTo>
                    <a:cubicBezTo>
                      <a:pt x="0" y="18"/>
                      <a:pt x="1" y="21"/>
                      <a:pt x="2" y="23"/>
                    </a:cubicBezTo>
                    <a:cubicBezTo>
                      <a:pt x="2" y="19"/>
                      <a:pt x="2" y="19"/>
                      <a:pt x="2" y="19"/>
                    </a:cubicBezTo>
                    <a:cubicBezTo>
                      <a:pt x="2" y="18"/>
                      <a:pt x="3" y="17"/>
                      <a:pt x="3" y="17"/>
                    </a:cubicBezTo>
                    <a:cubicBezTo>
                      <a:pt x="3" y="16"/>
                      <a:pt x="3" y="16"/>
                      <a:pt x="3" y="15"/>
                    </a:cubicBezTo>
                    <a:cubicBezTo>
                      <a:pt x="3" y="8"/>
                      <a:pt x="9" y="3"/>
                      <a:pt x="16" y="3"/>
                    </a:cubicBezTo>
                    <a:cubicBezTo>
                      <a:pt x="23" y="3"/>
                      <a:pt x="28" y="8"/>
                      <a:pt x="28" y="15"/>
                    </a:cubicBezTo>
                    <a:cubicBezTo>
                      <a:pt x="28" y="16"/>
                      <a:pt x="28" y="16"/>
                      <a:pt x="28" y="17"/>
                    </a:cubicBezTo>
                    <a:cubicBezTo>
                      <a:pt x="29" y="17"/>
                      <a:pt x="29" y="18"/>
                      <a:pt x="29" y="19"/>
                    </a:cubicBezTo>
                    <a:cubicBezTo>
                      <a:pt x="29" y="23"/>
                      <a:pt x="29" y="23"/>
                      <a:pt x="29" y="23"/>
                    </a:cubicBezTo>
                    <a:cubicBezTo>
                      <a:pt x="30" y="21"/>
                      <a:pt x="31" y="18"/>
                      <a:pt x="31" y="15"/>
                    </a:cubicBezTo>
                    <a:cubicBezTo>
                      <a:pt x="31" y="7"/>
                      <a:pt x="24" y="0"/>
                      <a:pt x="16" y="0"/>
                    </a:cubicBezTo>
                    <a:close/>
                  </a:path>
                </a:pathLst>
              </a:custGeom>
              <a:grpFill/>
              <a:ln>
                <a:noFill/>
              </a:ln>
            </p:spPr>
            <p:txBody>
              <a:bodyPr anchor="ctr"/>
              <a:lstStyle/>
              <a:p>
                <a:pPr algn="ctr"/>
                <a:endParaRPr>
                  <a:cs typeface="+mn-ea"/>
                  <a:sym typeface="+mn-lt"/>
                </a:endParaRPr>
              </a:p>
            </p:txBody>
          </p:sp>
          <p:sp>
            <p:nvSpPr>
              <p:cNvPr id="99" name="Freeform: Shape 126"/>
              <p:cNvSpPr>
                <a:spLocks/>
              </p:cNvSpPr>
              <p:nvPr/>
            </p:nvSpPr>
            <p:spPr bwMode="auto">
              <a:xfrm>
                <a:off x="5444176" y="1308038"/>
                <a:ext cx="30635" cy="52693"/>
              </a:xfrm>
              <a:custGeom>
                <a:avLst/>
                <a:gdLst>
                  <a:gd name="T0" fmla="*/ 0 w 7"/>
                  <a:gd name="T1" fmla="*/ 2 h 12"/>
                  <a:gd name="T2" fmla="*/ 0 w 7"/>
                  <a:gd name="T3" fmla="*/ 3 h 12"/>
                  <a:gd name="T4" fmla="*/ 0 w 7"/>
                  <a:gd name="T5" fmla="*/ 7 h 12"/>
                  <a:gd name="T6" fmla="*/ 0 w 7"/>
                  <a:gd name="T7" fmla="*/ 8 h 12"/>
                  <a:gd name="T8" fmla="*/ 5 w 7"/>
                  <a:gd name="T9" fmla="*/ 12 h 12"/>
                  <a:gd name="T10" fmla="*/ 7 w 7"/>
                  <a:gd name="T11" fmla="*/ 12 h 12"/>
                  <a:gd name="T12" fmla="*/ 7 w 7"/>
                  <a:gd name="T13" fmla="*/ 0 h 12"/>
                  <a:gd name="T14" fmla="*/ 5 w 7"/>
                  <a:gd name="T15" fmla="*/ 0 h 12"/>
                  <a:gd name="T16" fmla="*/ 0 w 7"/>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2"/>
                    </a:moveTo>
                    <a:cubicBezTo>
                      <a:pt x="0" y="2"/>
                      <a:pt x="0" y="2"/>
                      <a:pt x="0" y="3"/>
                    </a:cubicBezTo>
                    <a:cubicBezTo>
                      <a:pt x="0" y="7"/>
                      <a:pt x="0" y="7"/>
                      <a:pt x="0" y="7"/>
                    </a:cubicBezTo>
                    <a:cubicBezTo>
                      <a:pt x="0" y="8"/>
                      <a:pt x="0" y="8"/>
                      <a:pt x="0" y="8"/>
                    </a:cubicBezTo>
                    <a:cubicBezTo>
                      <a:pt x="0" y="10"/>
                      <a:pt x="2" y="12"/>
                      <a:pt x="5" y="12"/>
                    </a:cubicBezTo>
                    <a:cubicBezTo>
                      <a:pt x="7" y="12"/>
                      <a:pt x="7" y="12"/>
                      <a:pt x="7" y="12"/>
                    </a:cubicBezTo>
                    <a:cubicBezTo>
                      <a:pt x="7" y="0"/>
                      <a:pt x="7" y="0"/>
                      <a:pt x="7" y="0"/>
                    </a:cubicBezTo>
                    <a:cubicBezTo>
                      <a:pt x="5" y="0"/>
                      <a:pt x="5" y="0"/>
                      <a:pt x="5" y="0"/>
                    </a:cubicBezTo>
                    <a:cubicBezTo>
                      <a:pt x="3" y="0"/>
                      <a:pt x="1" y="1"/>
                      <a:pt x="0" y="2"/>
                    </a:cubicBezTo>
                    <a:close/>
                  </a:path>
                </a:pathLst>
              </a:custGeom>
              <a:grpFill/>
              <a:ln>
                <a:noFill/>
              </a:ln>
            </p:spPr>
            <p:txBody>
              <a:bodyPr anchor="ctr"/>
              <a:lstStyle/>
              <a:p>
                <a:pPr algn="ctr"/>
                <a:endParaRPr>
                  <a:cs typeface="+mn-ea"/>
                  <a:sym typeface="+mn-lt"/>
                </a:endParaRPr>
              </a:p>
            </p:txBody>
          </p:sp>
          <p:sp>
            <p:nvSpPr>
              <p:cNvPr id="100" name="Freeform: Shape 127"/>
              <p:cNvSpPr>
                <a:spLocks/>
              </p:cNvSpPr>
              <p:nvPr/>
            </p:nvSpPr>
            <p:spPr bwMode="auto">
              <a:xfrm>
                <a:off x="5523828" y="1308038"/>
                <a:ext cx="30635" cy="52693"/>
              </a:xfrm>
              <a:custGeom>
                <a:avLst/>
                <a:gdLst>
                  <a:gd name="T0" fmla="*/ 7 w 7"/>
                  <a:gd name="T1" fmla="*/ 8 h 12"/>
                  <a:gd name="T2" fmla="*/ 7 w 7"/>
                  <a:gd name="T3" fmla="*/ 7 h 12"/>
                  <a:gd name="T4" fmla="*/ 7 w 7"/>
                  <a:gd name="T5" fmla="*/ 3 h 12"/>
                  <a:gd name="T6" fmla="*/ 7 w 7"/>
                  <a:gd name="T7" fmla="*/ 2 h 12"/>
                  <a:gd name="T8" fmla="*/ 2 w 7"/>
                  <a:gd name="T9" fmla="*/ 0 h 12"/>
                  <a:gd name="T10" fmla="*/ 0 w 7"/>
                  <a:gd name="T11" fmla="*/ 0 h 12"/>
                  <a:gd name="T12" fmla="*/ 0 w 7"/>
                  <a:gd name="T13" fmla="*/ 12 h 12"/>
                  <a:gd name="T14" fmla="*/ 2 w 7"/>
                  <a:gd name="T15" fmla="*/ 12 h 12"/>
                  <a:gd name="T16" fmla="*/ 7 w 7"/>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8"/>
                    </a:moveTo>
                    <a:cubicBezTo>
                      <a:pt x="7" y="7"/>
                      <a:pt x="7" y="7"/>
                      <a:pt x="7" y="7"/>
                    </a:cubicBezTo>
                    <a:cubicBezTo>
                      <a:pt x="7" y="3"/>
                      <a:pt x="7" y="3"/>
                      <a:pt x="7" y="3"/>
                    </a:cubicBezTo>
                    <a:cubicBezTo>
                      <a:pt x="7" y="3"/>
                      <a:pt x="7" y="2"/>
                      <a:pt x="7" y="2"/>
                    </a:cubicBezTo>
                    <a:cubicBezTo>
                      <a:pt x="7" y="1"/>
                      <a:pt x="5" y="0"/>
                      <a:pt x="2" y="0"/>
                    </a:cubicBezTo>
                    <a:cubicBezTo>
                      <a:pt x="0" y="0"/>
                      <a:pt x="0" y="0"/>
                      <a:pt x="0" y="0"/>
                    </a:cubicBezTo>
                    <a:cubicBezTo>
                      <a:pt x="0" y="12"/>
                      <a:pt x="0" y="12"/>
                      <a:pt x="0" y="12"/>
                    </a:cubicBezTo>
                    <a:cubicBezTo>
                      <a:pt x="2" y="12"/>
                      <a:pt x="2" y="12"/>
                      <a:pt x="2" y="12"/>
                    </a:cubicBezTo>
                    <a:cubicBezTo>
                      <a:pt x="5" y="12"/>
                      <a:pt x="7" y="10"/>
                      <a:pt x="7" y="8"/>
                    </a:cubicBezTo>
                    <a:close/>
                  </a:path>
                </a:pathLst>
              </a:custGeom>
              <a:grpFill/>
              <a:ln>
                <a:noFill/>
              </a:ln>
            </p:spPr>
            <p:txBody>
              <a:bodyPr anchor="ctr"/>
              <a:lstStyle/>
              <a:p>
                <a:pPr algn="ctr"/>
                <a:endParaRPr>
                  <a:cs typeface="+mn-ea"/>
                  <a:sym typeface="+mn-lt"/>
                </a:endParaRPr>
              </a:p>
            </p:txBody>
          </p:sp>
          <p:sp>
            <p:nvSpPr>
              <p:cNvPr id="101" name="Freeform: Shape 128"/>
              <p:cNvSpPr>
                <a:spLocks/>
              </p:cNvSpPr>
              <p:nvPr/>
            </p:nvSpPr>
            <p:spPr bwMode="auto">
              <a:xfrm>
                <a:off x="5987034" y="2883918"/>
                <a:ext cx="186263" cy="137246"/>
              </a:xfrm>
              <a:custGeom>
                <a:avLst/>
                <a:gdLst>
                  <a:gd name="T0" fmla="*/ 28 w 42"/>
                  <a:gd name="T1" fmla="*/ 31 h 31"/>
                  <a:gd name="T2" fmla="*/ 42 w 42"/>
                  <a:gd name="T3" fmla="*/ 31 h 31"/>
                  <a:gd name="T4" fmla="*/ 42 w 42"/>
                  <a:gd name="T5" fmla="*/ 0 h 31"/>
                  <a:gd name="T6" fmla="*/ 28 w 42"/>
                  <a:gd name="T7" fmla="*/ 0 h 31"/>
                  <a:gd name="T8" fmla="*/ 28 w 42"/>
                  <a:gd name="T9" fmla="*/ 13 h 31"/>
                  <a:gd name="T10" fmla="*/ 38 w 42"/>
                  <a:gd name="T11" fmla="*/ 27 h 31"/>
                  <a:gd name="T12" fmla="*/ 28 w 42"/>
                  <a:gd name="T13" fmla="*/ 27 h 31"/>
                  <a:gd name="T14" fmla="*/ 28 w 42"/>
                  <a:gd name="T15" fmla="*/ 31 h 31"/>
                  <a:gd name="T16" fmla="*/ 19 w 42"/>
                  <a:gd name="T17" fmla="*/ 31 h 31"/>
                  <a:gd name="T18" fmla="*/ 28 w 42"/>
                  <a:gd name="T19" fmla="*/ 31 h 31"/>
                  <a:gd name="T20" fmla="*/ 28 w 42"/>
                  <a:gd name="T21" fmla="*/ 27 h 31"/>
                  <a:gd name="T22" fmla="*/ 22 w 42"/>
                  <a:gd name="T23" fmla="*/ 27 h 31"/>
                  <a:gd name="T24" fmla="*/ 21 w 42"/>
                  <a:gd name="T25" fmla="*/ 26 h 31"/>
                  <a:gd name="T26" fmla="*/ 19 w 42"/>
                  <a:gd name="T27" fmla="*/ 23 h 31"/>
                  <a:gd name="T28" fmla="*/ 19 w 42"/>
                  <a:gd name="T29" fmla="*/ 25 h 31"/>
                  <a:gd name="T30" fmla="*/ 20 w 42"/>
                  <a:gd name="T31" fmla="*/ 27 h 31"/>
                  <a:gd name="T32" fmla="*/ 19 w 42"/>
                  <a:gd name="T33" fmla="*/ 27 h 31"/>
                  <a:gd name="T34" fmla="*/ 19 w 42"/>
                  <a:gd name="T35" fmla="*/ 31 h 31"/>
                  <a:gd name="T36" fmla="*/ 28 w 42"/>
                  <a:gd name="T37" fmla="*/ 0 h 31"/>
                  <a:gd name="T38" fmla="*/ 19 w 42"/>
                  <a:gd name="T39" fmla="*/ 0 h 31"/>
                  <a:gd name="T40" fmla="*/ 19 w 42"/>
                  <a:gd name="T41" fmla="*/ 20 h 31"/>
                  <a:gd name="T42" fmla="*/ 26 w 42"/>
                  <a:gd name="T43" fmla="*/ 10 h 31"/>
                  <a:gd name="T44" fmla="*/ 26 w 42"/>
                  <a:gd name="T45" fmla="*/ 10 h 31"/>
                  <a:gd name="T46" fmla="*/ 28 w 42"/>
                  <a:gd name="T47" fmla="*/ 13 h 31"/>
                  <a:gd name="T48" fmla="*/ 28 w 42"/>
                  <a:gd name="T49" fmla="*/ 0 h 31"/>
                  <a:gd name="T50" fmla="*/ 12 w 42"/>
                  <a:gd name="T51" fmla="*/ 31 h 31"/>
                  <a:gd name="T52" fmla="*/ 19 w 42"/>
                  <a:gd name="T53" fmla="*/ 31 h 31"/>
                  <a:gd name="T54" fmla="*/ 19 w 42"/>
                  <a:gd name="T55" fmla="*/ 27 h 31"/>
                  <a:gd name="T56" fmla="*/ 14 w 42"/>
                  <a:gd name="T57" fmla="*/ 27 h 31"/>
                  <a:gd name="T58" fmla="*/ 12 w 42"/>
                  <a:gd name="T59" fmla="*/ 27 h 31"/>
                  <a:gd name="T60" fmla="*/ 12 w 42"/>
                  <a:gd name="T61" fmla="*/ 31 h 31"/>
                  <a:gd name="T62" fmla="*/ 19 w 42"/>
                  <a:gd name="T63" fmla="*/ 0 h 31"/>
                  <a:gd name="T64" fmla="*/ 12 w 42"/>
                  <a:gd name="T65" fmla="*/ 0 h 31"/>
                  <a:gd name="T66" fmla="*/ 12 w 42"/>
                  <a:gd name="T67" fmla="*/ 6 h 31"/>
                  <a:gd name="T68" fmla="*/ 13 w 42"/>
                  <a:gd name="T69" fmla="*/ 8 h 31"/>
                  <a:gd name="T70" fmla="*/ 12 w 42"/>
                  <a:gd name="T71" fmla="*/ 10 h 31"/>
                  <a:gd name="T72" fmla="*/ 12 w 42"/>
                  <a:gd name="T73" fmla="*/ 16 h 31"/>
                  <a:gd name="T74" fmla="*/ 12 w 42"/>
                  <a:gd name="T75" fmla="*/ 16 h 31"/>
                  <a:gd name="T76" fmla="*/ 17 w 42"/>
                  <a:gd name="T77" fmla="*/ 23 h 31"/>
                  <a:gd name="T78" fmla="*/ 19 w 42"/>
                  <a:gd name="T79" fmla="*/ 25 h 31"/>
                  <a:gd name="T80" fmla="*/ 19 w 42"/>
                  <a:gd name="T81" fmla="*/ 23 h 31"/>
                  <a:gd name="T82" fmla="*/ 18 w 42"/>
                  <a:gd name="T83" fmla="*/ 22 h 31"/>
                  <a:gd name="T84" fmla="*/ 19 w 42"/>
                  <a:gd name="T85" fmla="*/ 20 h 31"/>
                  <a:gd name="T86" fmla="*/ 19 w 42"/>
                  <a:gd name="T87" fmla="*/ 0 h 31"/>
                  <a:gd name="T88" fmla="*/ 0 w 42"/>
                  <a:gd name="T89" fmla="*/ 31 h 31"/>
                  <a:gd name="T90" fmla="*/ 12 w 42"/>
                  <a:gd name="T91" fmla="*/ 31 h 31"/>
                  <a:gd name="T92" fmla="*/ 12 w 42"/>
                  <a:gd name="T93" fmla="*/ 27 h 31"/>
                  <a:gd name="T94" fmla="*/ 4 w 42"/>
                  <a:gd name="T95" fmla="*/ 27 h 31"/>
                  <a:gd name="T96" fmla="*/ 4 w 42"/>
                  <a:gd name="T97" fmla="*/ 27 h 31"/>
                  <a:gd name="T98" fmla="*/ 12 w 42"/>
                  <a:gd name="T99" fmla="*/ 16 h 31"/>
                  <a:gd name="T100" fmla="*/ 12 w 42"/>
                  <a:gd name="T101" fmla="*/ 10 h 31"/>
                  <a:gd name="T102" fmla="*/ 10 w 42"/>
                  <a:gd name="T103" fmla="*/ 11 h 31"/>
                  <a:gd name="T104" fmla="*/ 6 w 42"/>
                  <a:gd name="T105" fmla="*/ 8 h 31"/>
                  <a:gd name="T106" fmla="*/ 10 w 42"/>
                  <a:gd name="T107" fmla="*/ 4 h 31"/>
                  <a:gd name="T108" fmla="*/ 10 w 42"/>
                  <a:gd name="T109" fmla="*/ 4 h 31"/>
                  <a:gd name="T110" fmla="*/ 12 w 42"/>
                  <a:gd name="T111" fmla="*/ 6 h 31"/>
                  <a:gd name="T112" fmla="*/ 12 w 42"/>
                  <a:gd name="T113" fmla="*/ 0 h 31"/>
                  <a:gd name="T114" fmla="*/ 0 w 42"/>
                  <a:gd name="T115" fmla="*/ 0 h 31"/>
                  <a:gd name="T116" fmla="*/ 0 w 42"/>
                  <a:gd name="T1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 h="31">
                    <a:moveTo>
                      <a:pt x="28" y="31"/>
                    </a:moveTo>
                    <a:cubicBezTo>
                      <a:pt x="42" y="31"/>
                      <a:pt x="42" y="31"/>
                      <a:pt x="42" y="31"/>
                    </a:cubicBezTo>
                    <a:cubicBezTo>
                      <a:pt x="42" y="0"/>
                      <a:pt x="42" y="0"/>
                      <a:pt x="42" y="0"/>
                    </a:cubicBezTo>
                    <a:cubicBezTo>
                      <a:pt x="28" y="0"/>
                      <a:pt x="28" y="0"/>
                      <a:pt x="28" y="0"/>
                    </a:cubicBezTo>
                    <a:cubicBezTo>
                      <a:pt x="28" y="13"/>
                      <a:pt x="28" y="13"/>
                      <a:pt x="28" y="13"/>
                    </a:cubicBezTo>
                    <a:cubicBezTo>
                      <a:pt x="38" y="27"/>
                      <a:pt x="38" y="27"/>
                      <a:pt x="38" y="27"/>
                    </a:cubicBezTo>
                    <a:cubicBezTo>
                      <a:pt x="28" y="27"/>
                      <a:pt x="28" y="27"/>
                      <a:pt x="28" y="27"/>
                    </a:cubicBezTo>
                    <a:lnTo>
                      <a:pt x="28" y="31"/>
                    </a:lnTo>
                    <a:close/>
                    <a:moveTo>
                      <a:pt x="19" y="31"/>
                    </a:moveTo>
                    <a:cubicBezTo>
                      <a:pt x="28" y="31"/>
                      <a:pt x="28" y="31"/>
                      <a:pt x="28" y="31"/>
                    </a:cubicBezTo>
                    <a:cubicBezTo>
                      <a:pt x="28" y="27"/>
                      <a:pt x="28" y="27"/>
                      <a:pt x="28" y="27"/>
                    </a:cubicBezTo>
                    <a:cubicBezTo>
                      <a:pt x="22" y="27"/>
                      <a:pt x="22" y="27"/>
                      <a:pt x="22" y="27"/>
                    </a:cubicBezTo>
                    <a:cubicBezTo>
                      <a:pt x="21" y="26"/>
                      <a:pt x="21" y="26"/>
                      <a:pt x="21" y="26"/>
                    </a:cubicBezTo>
                    <a:cubicBezTo>
                      <a:pt x="19" y="23"/>
                      <a:pt x="19" y="23"/>
                      <a:pt x="19" y="23"/>
                    </a:cubicBezTo>
                    <a:cubicBezTo>
                      <a:pt x="19" y="25"/>
                      <a:pt x="19" y="25"/>
                      <a:pt x="19" y="25"/>
                    </a:cubicBezTo>
                    <a:cubicBezTo>
                      <a:pt x="20" y="27"/>
                      <a:pt x="20" y="27"/>
                      <a:pt x="20" y="27"/>
                    </a:cubicBezTo>
                    <a:cubicBezTo>
                      <a:pt x="19" y="27"/>
                      <a:pt x="19" y="27"/>
                      <a:pt x="19" y="27"/>
                    </a:cubicBezTo>
                    <a:cubicBezTo>
                      <a:pt x="19" y="31"/>
                      <a:pt x="19" y="31"/>
                      <a:pt x="19" y="31"/>
                    </a:cubicBezTo>
                    <a:close/>
                    <a:moveTo>
                      <a:pt x="28" y="0"/>
                    </a:moveTo>
                    <a:cubicBezTo>
                      <a:pt x="19" y="0"/>
                      <a:pt x="19" y="0"/>
                      <a:pt x="19" y="0"/>
                    </a:cubicBezTo>
                    <a:cubicBezTo>
                      <a:pt x="19" y="20"/>
                      <a:pt x="19" y="20"/>
                      <a:pt x="19" y="20"/>
                    </a:cubicBezTo>
                    <a:cubicBezTo>
                      <a:pt x="26" y="10"/>
                      <a:pt x="26" y="10"/>
                      <a:pt x="26" y="10"/>
                    </a:cubicBezTo>
                    <a:cubicBezTo>
                      <a:pt x="26" y="10"/>
                      <a:pt x="26" y="10"/>
                      <a:pt x="26" y="10"/>
                    </a:cubicBezTo>
                    <a:cubicBezTo>
                      <a:pt x="28" y="13"/>
                      <a:pt x="28" y="13"/>
                      <a:pt x="28" y="13"/>
                    </a:cubicBezTo>
                    <a:lnTo>
                      <a:pt x="28" y="0"/>
                    </a:lnTo>
                    <a:close/>
                    <a:moveTo>
                      <a:pt x="12" y="31"/>
                    </a:moveTo>
                    <a:cubicBezTo>
                      <a:pt x="19" y="31"/>
                      <a:pt x="19" y="31"/>
                      <a:pt x="19" y="31"/>
                    </a:cubicBezTo>
                    <a:cubicBezTo>
                      <a:pt x="19" y="27"/>
                      <a:pt x="19" y="27"/>
                      <a:pt x="19" y="27"/>
                    </a:cubicBezTo>
                    <a:cubicBezTo>
                      <a:pt x="14" y="27"/>
                      <a:pt x="14" y="27"/>
                      <a:pt x="14" y="27"/>
                    </a:cubicBezTo>
                    <a:cubicBezTo>
                      <a:pt x="12" y="27"/>
                      <a:pt x="12" y="27"/>
                      <a:pt x="12" y="27"/>
                    </a:cubicBezTo>
                    <a:cubicBezTo>
                      <a:pt x="12" y="31"/>
                      <a:pt x="12" y="31"/>
                      <a:pt x="12" y="31"/>
                    </a:cubicBezTo>
                    <a:close/>
                    <a:moveTo>
                      <a:pt x="19" y="0"/>
                    </a:moveTo>
                    <a:cubicBezTo>
                      <a:pt x="12" y="0"/>
                      <a:pt x="12" y="0"/>
                      <a:pt x="12" y="0"/>
                    </a:cubicBezTo>
                    <a:cubicBezTo>
                      <a:pt x="12" y="6"/>
                      <a:pt x="12" y="6"/>
                      <a:pt x="12" y="6"/>
                    </a:cubicBezTo>
                    <a:cubicBezTo>
                      <a:pt x="13" y="6"/>
                      <a:pt x="13" y="7"/>
                      <a:pt x="13" y="8"/>
                    </a:cubicBezTo>
                    <a:cubicBezTo>
                      <a:pt x="13" y="8"/>
                      <a:pt x="13" y="9"/>
                      <a:pt x="12" y="10"/>
                    </a:cubicBezTo>
                    <a:cubicBezTo>
                      <a:pt x="12" y="16"/>
                      <a:pt x="12" y="16"/>
                      <a:pt x="12" y="16"/>
                    </a:cubicBezTo>
                    <a:cubicBezTo>
                      <a:pt x="12" y="16"/>
                      <a:pt x="12" y="16"/>
                      <a:pt x="12" y="16"/>
                    </a:cubicBezTo>
                    <a:cubicBezTo>
                      <a:pt x="17" y="23"/>
                      <a:pt x="17" y="23"/>
                      <a:pt x="17" y="23"/>
                    </a:cubicBezTo>
                    <a:cubicBezTo>
                      <a:pt x="19" y="25"/>
                      <a:pt x="19" y="25"/>
                      <a:pt x="19" y="25"/>
                    </a:cubicBezTo>
                    <a:cubicBezTo>
                      <a:pt x="19" y="23"/>
                      <a:pt x="19" y="23"/>
                      <a:pt x="19" y="23"/>
                    </a:cubicBezTo>
                    <a:cubicBezTo>
                      <a:pt x="18" y="22"/>
                      <a:pt x="18" y="22"/>
                      <a:pt x="18" y="22"/>
                    </a:cubicBezTo>
                    <a:cubicBezTo>
                      <a:pt x="19" y="20"/>
                      <a:pt x="19" y="20"/>
                      <a:pt x="19" y="20"/>
                    </a:cubicBezTo>
                    <a:lnTo>
                      <a:pt x="19" y="0"/>
                    </a:lnTo>
                    <a:close/>
                    <a:moveTo>
                      <a:pt x="0" y="31"/>
                    </a:moveTo>
                    <a:cubicBezTo>
                      <a:pt x="12" y="31"/>
                      <a:pt x="12" y="31"/>
                      <a:pt x="12" y="31"/>
                    </a:cubicBezTo>
                    <a:cubicBezTo>
                      <a:pt x="12" y="27"/>
                      <a:pt x="12" y="27"/>
                      <a:pt x="12" y="27"/>
                    </a:cubicBezTo>
                    <a:cubicBezTo>
                      <a:pt x="4" y="27"/>
                      <a:pt x="4" y="27"/>
                      <a:pt x="4" y="27"/>
                    </a:cubicBezTo>
                    <a:cubicBezTo>
                      <a:pt x="4" y="27"/>
                      <a:pt x="4" y="27"/>
                      <a:pt x="4" y="27"/>
                    </a:cubicBezTo>
                    <a:cubicBezTo>
                      <a:pt x="12" y="16"/>
                      <a:pt x="12" y="16"/>
                      <a:pt x="12" y="16"/>
                    </a:cubicBezTo>
                    <a:cubicBezTo>
                      <a:pt x="12" y="10"/>
                      <a:pt x="12" y="10"/>
                      <a:pt x="12" y="10"/>
                    </a:cubicBezTo>
                    <a:cubicBezTo>
                      <a:pt x="12" y="10"/>
                      <a:pt x="11" y="11"/>
                      <a:pt x="10" y="11"/>
                    </a:cubicBezTo>
                    <a:cubicBezTo>
                      <a:pt x="8" y="11"/>
                      <a:pt x="6" y="9"/>
                      <a:pt x="6" y="8"/>
                    </a:cubicBezTo>
                    <a:cubicBezTo>
                      <a:pt x="6" y="6"/>
                      <a:pt x="8" y="4"/>
                      <a:pt x="10" y="4"/>
                    </a:cubicBezTo>
                    <a:cubicBezTo>
                      <a:pt x="10" y="4"/>
                      <a:pt x="10" y="4"/>
                      <a:pt x="10" y="4"/>
                    </a:cubicBezTo>
                    <a:cubicBezTo>
                      <a:pt x="11" y="4"/>
                      <a:pt x="12" y="5"/>
                      <a:pt x="12" y="6"/>
                    </a:cubicBezTo>
                    <a:cubicBezTo>
                      <a:pt x="12" y="0"/>
                      <a:pt x="12" y="0"/>
                      <a:pt x="12" y="0"/>
                    </a:cubicBezTo>
                    <a:cubicBezTo>
                      <a:pt x="0" y="0"/>
                      <a:pt x="0" y="0"/>
                      <a:pt x="0" y="0"/>
                    </a:cubicBezTo>
                    <a:lnTo>
                      <a:pt x="0" y="31"/>
                    </a:lnTo>
                    <a:close/>
                  </a:path>
                </a:pathLst>
              </a:custGeom>
              <a:grpFill/>
              <a:ln>
                <a:noFill/>
              </a:ln>
            </p:spPr>
            <p:txBody>
              <a:bodyPr anchor="ctr"/>
              <a:lstStyle/>
              <a:p>
                <a:pPr algn="ctr"/>
                <a:endParaRPr>
                  <a:cs typeface="+mn-ea"/>
                  <a:sym typeface="+mn-lt"/>
                </a:endParaRPr>
              </a:p>
            </p:txBody>
          </p:sp>
          <p:sp>
            <p:nvSpPr>
              <p:cNvPr id="102" name="Freeform: Shape 129"/>
              <p:cNvSpPr>
                <a:spLocks/>
              </p:cNvSpPr>
              <p:nvPr/>
            </p:nvSpPr>
            <p:spPr bwMode="auto">
              <a:xfrm>
                <a:off x="5766459" y="1895010"/>
                <a:ext cx="93131" cy="115189"/>
              </a:xfrm>
              <a:custGeom>
                <a:avLst/>
                <a:gdLst>
                  <a:gd name="T0" fmla="*/ 3 w 21"/>
                  <a:gd name="T1" fmla="*/ 23 h 26"/>
                  <a:gd name="T2" fmla="*/ 3 w 21"/>
                  <a:gd name="T3" fmla="*/ 22 h 26"/>
                  <a:gd name="T4" fmla="*/ 3 w 21"/>
                  <a:gd name="T5" fmla="*/ 22 h 26"/>
                  <a:gd name="T6" fmla="*/ 3 w 21"/>
                  <a:gd name="T7" fmla="*/ 6 h 26"/>
                  <a:gd name="T8" fmla="*/ 18 w 21"/>
                  <a:gd name="T9" fmla="*/ 6 h 26"/>
                  <a:gd name="T10" fmla="*/ 18 w 21"/>
                  <a:gd name="T11" fmla="*/ 17 h 26"/>
                  <a:gd name="T12" fmla="*/ 17 w 21"/>
                  <a:gd name="T13" fmla="*/ 17 h 26"/>
                  <a:gd name="T14" fmla="*/ 12 w 21"/>
                  <a:gd name="T15" fmla="*/ 22 h 26"/>
                  <a:gd name="T16" fmla="*/ 17 w 21"/>
                  <a:gd name="T17" fmla="*/ 26 h 26"/>
                  <a:gd name="T18" fmla="*/ 21 w 21"/>
                  <a:gd name="T19" fmla="*/ 22 h 26"/>
                  <a:gd name="T20" fmla="*/ 21 w 21"/>
                  <a:gd name="T21" fmla="*/ 22 h 26"/>
                  <a:gd name="T22" fmla="*/ 21 w 21"/>
                  <a:gd name="T23" fmla="*/ 22 h 26"/>
                  <a:gd name="T24" fmla="*/ 21 w 21"/>
                  <a:gd name="T25" fmla="*/ 6 h 26"/>
                  <a:gd name="T26" fmla="*/ 21 w 21"/>
                  <a:gd name="T27" fmla="*/ 0 h 26"/>
                  <a:gd name="T28" fmla="*/ 18 w 21"/>
                  <a:gd name="T29" fmla="*/ 0 h 26"/>
                  <a:gd name="T30" fmla="*/ 3 w 21"/>
                  <a:gd name="T31" fmla="*/ 0 h 26"/>
                  <a:gd name="T32" fmla="*/ 0 w 21"/>
                  <a:gd name="T33" fmla="*/ 0 h 26"/>
                  <a:gd name="T34" fmla="*/ 0 w 21"/>
                  <a:gd name="T35" fmla="*/ 6 h 26"/>
                  <a:gd name="T36" fmla="*/ 0 w 21"/>
                  <a:gd name="T37" fmla="*/ 17 h 26"/>
                  <a:gd name="T38" fmla="*/ 0 w 21"/>
                  <a:gd name="T39" fmla="*/ 17 h 26"/>
                  <a:gd name="T40" fmla="*/ 3 w 21"/>
                  <a:gd name="T41"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3" y="23"/>
                    </a:moveTo>
                    <a:cubicBezTo>
                      <a:pt x="3" y="22"/>
                      <a:pt x="3" y="22"/>
                      <a:pt x="3" y="22"/>
                    </a:cubicBezTo>
                    <a:cubicBezTo>
                      <a:pt x="3" y="22"/>
                      <a:pt x="3" y="22"/>
                      <a:pt x="3" y="22"/>
                    </a:cubicBezTo>
                    <a:cubicBezTo>
                      <a:pt x="3" y="6"/>
                      <a:pt x="3" y="6"/>
                      <a:pt x="3" y="6"/>
                    </a:cubicBezTo>
                    <a:cubicBezTo>
                      <a:pt x="18" y="6"/>
                      <a:pt x="18" y="6"/>
                      <a:pt x="18" y="6"/>
                    </a:cubicBezTo>
                    <a:cubicBezTo>
                      <a:pt x="18" y="17"/>
                      <a:pt x="18" y="17"/>
                      <a:pt x="18" y="17"/>
                    </a:cubicBezTo>
                    <a:cubicBezTo>
                      <a:pt x="18" y="17"/>
                      <a:pt x="17" y="17"/>
                      <a:pt x="17" y="17"/>
                    </a:cubicBezTo>
                    <a:cubicBezTo>
                      <a:pt x="14" y="17"/>
                      <a:pt x="12" y="19"/>
                      <a:pt x="12" y="22"/>
                    </a:cubicBezTo>
                    <a:cubicBezTo>
                      <a:pt x="12" y="24"/>
                      <a:pt x="14" y="26"/>
                      <a:pt x="17" y="26"/>
                    </a:cubicBezTo>
                    <a:cubicBezTo>
                      <a:pt x="19" y="26"/>
                      <a:pt x="21" y="24"/>
                      <a:pt x="21" y="22"/>
                    </a:cubicBezTo>
                    <a:cubicBezTo>
                      <a:pt x="21" y="22"/>
                      <a:pt x="21" y="22"/>
                      <a:pt x="21" y="22"/>
                    </a:cubicBezTo>
                    <a:cubicBezTo>
                      <a:pt x="21" y="22"/>
                      <a:pt x="21" y="22"/>
                      <a:pt x="21" y="22"/>
                    </a:cubicBezTo>
                    <a:cubicBezTo>
                      <a:pt x="21" y="6"/>
                      <a:pt x="21" y="6"/>
                      <a:pt x="21" y="6"/>
                    </a:cubicBezTo>
                    <a:cubicBezTo>
                      <a:pt x="21" y="0"/>
                      <a:pt x="21" y="0"/>
                      <a:pt x="21" y="0"/>
                    </a:cubicBezTo>
                    <a:cubicBezTo>
                      <a:pt x="18" y="0"/>
                      <a:pt x="18" y="0"/>
                      <a:pt x="18" y="0"/>
                    </a:cubicBezTo>
                    <a:cubicBezTo>
                      <a:pt x="3" y="0"/>
                      <a:pt x="3" y="0"/>
                      <a:pt x="3" y="0"/>
                    </a:cubicBezTo>
                    <a:cubicBezTo>
                      <a:pt x="0" y="0"/>
                      <a:pt x="0" y="0"/>
                      <a:pt x="0" y="0"/>
                    </a:cubicBezTo>
                    <a:cubicBezTo>
                      <a:pt x="0" y="6"/>
                      <a:pt x="0" y="6"/>
                      <a:pt x="0" y="6"/>
                    </a:cubicBezTo>
                    <a:cubicBezTo>
                      <a:pt x="0" y="17"/>
                      <a:pt x="0" y="17"/>
                      <a:pt x="0" y="17"/>
                    </a:cubicBezTo>
                    <a:cubicBezTo>
                      <a:pt x="0" y="17"/>
                      <a:pt x="0" y="17"/>
                      <a:pt x="0" y="17"/>
                    </a:cubicBezTo>
                    <a:cubicBezTo>
                      <a:pt x="1" y="19"/>
                      <a:pt x="2" y="21"/>
                      <a:pt x="3" y="23"/>
                    </a:cubicBezTo>
                    <a:close/>
                  </a:path>
                </a:pathLst>
              </a:custGeom>
              <a:grpFill/>
              <a:ln>
                <a:noFill/>
              </a:ln>
            </p:spPr>
            <p:txBody>
              <a:bodyPr anchor="ctr"/>
              <a:lstStyle/>
              <a:p>
                <a:pPr algn="ctr"/>
                <a:endParaRPr>
                  <a:cs typeface="+mn-ea"/>
                  <a:sym typeface="+mn-lt"/>
                </a:endParaRPr>
              </a:p>
            </p:txBody>
          </p:sp>
        </p:grpSp>
        <p:grpSp>
          <p:nvGrpSpPr>
            <p:cNvPr id="33" name="Group 59"/>
            <p:cNvGrpSpPr/>
            <p:nvPr/>
          </p:nvGrpSpPr>
          <p:grpSpPr>
            <a:xfrm>
              <a:off x="6698196" y="1819393"/>
              <a:ext cx="5062269" cy="5038607"/>
              <a:chOff x="4476326" y="1364544"/>
              <a:chExt cx="3796702" cy="3778956"/>
            </a:xfrm>
          </p:grpSpPr>
          <p:sp>
            <p:nvSpPr>
              <p:cNvPr id="34" name="Freeform: Shape 61"/>
              <p:cNvSpPr>
                <a:spLocks/>
              </p:cNvSpPr>
              <p:nvPr/>
            </p:nvSpPr>
            <p:spPr bwMode="auto">
              <a:xfrm>
                <a:off x="4749783" y="1386364"/>
                <a:ext cx="2829064" cy="2829064"/>
              </a:xfrm>
              <a:custGeom>
                <a:avLst/>
                <a:gdLst>
                  <a:gd name="T0" fmla="*/ 315 w 630"/>
                  <a:gd name="T1" fmla="*/ 19 h 630"/>
                  <a:gd name="T2" fmla="*/ 611 w 630"/>
                  <a:gd name="T3" fmla="*/ 315 h 630"/>
                  <a:gd name="T4" fmla="*/ 315 w 630"/>
                  <a:gd name="T5" fmla="*/ 611 h 630"/>
                  <a:gd name="T6" fmla="*/ 315 w 630"/>
                  <a:gd name="T7" fmla="*/ 630 h 630"/>
                  <a:gd name="T8" fmla="*/ 630 w 630"/>
                  <a:gd name="T9" fmla="*/ 315 h 630"/>
                  <a:gd name="T10" fmla="*/ 315 w 630"/>
                  <a:gd name="T11" fmla="*/ 0 h 630"/>
                  <a:gd name="T12" fmla="*/ 315 w 630"/>
                  <a:gd name="T13" fmla="*/ 19 h 630"/>
                  <a:gd name="T14" fmla="*/ 315 w 630"/>
                  <a:gd name="T15" fmla="*/ 611 h 630"/>
                  <a:gd name="T16" fmla="*/ 19 w 630"/>
                  <a:gd name="T17" fmla="*/ 315 h 630"/>
                  <a:gd name="T18" fmla="*/ 315 w 630"/>
                  <a:gd name="T19" fmla="*/ 19 h 630"/>
                  <a:gd name="T20" fmla="*/ 315 w 630"/>
                  <a:gd name="T21" fmla="*/ 0 h 630"/>
                  <a:gd name="T22" fmla="*/ 0 w 630"/>
                  <a:gd name="T23" fmla="*/ 315 h 630"/>
                  <a:gd name="T24" fmla="*/ 315 w 630"/>
                  <a:gd name="T25" fmla="*/ 630 h 630"/>
                  <a:gd name="T26" fmla="*/ 315 w 630"/>
                  <a:gd name="T27" fmla="*/ 611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0" h="630">
                    <a:moveTo>
                      <a:pt x="315" y="19"/>
                    </a:moveTo>
                    <a:cubicBezTo>
                      <a:pt x="479" y="19"/>
                      <a:pt x="611" y="152"/>
                      <a:pt x="611" y="315"/>
                    </a:cubicBezTo>
                    <a:cubicBezTo>
                      <a:pt x="611" y="479"/>
                      <a:pt x="479" y="611"/>
                      <a:pt x="315" y="611"/>
                    </a:cubicBezTo>
                    <a:cubicBezTo>
                      <a:pt x="315" y="630"/>
                      <a:pt x="315" y="630"/>
                      <a:pt x="315" y="630"/>
                    </a:cubicBezTo>
                    <a:cubicBezTo>
                      <a:pt x="489" y="630"/>
                      <a:pt x="630" y="489"/>
                      <a:pt x="630" y="315"/>
                    </a:cubicBezTo>
                    <a:cubicBezTo>
                      <a:pt x="630" y="141"/>
                      <a:pt x="489" y="0"/>
                      <a:pt x="315" y="0"/>
                    </a:cubicBezTo>
                    <a:lnTo>
                      <a:pt x="315" y="19"/>
                    </a:lnTo>
                    <a:close/>
                    <a:moveTo>
                      <a:pt x="315" y="611"/>
                    </a:moveTo>
                    <a:cubicBezTo>
                      <a:pt x="152" y="611"/>
                      <a:pt x="19" y="479"/>
                      <a:pt x="19" y="315"/>
                    </a:cubicBezTo>
                    <a:cubicBezTo>
                      <a:pt x="19" y="152"/>
                      <a:pt x="152" y="19"/>
                      <a:pt x="315" y="19"/>
                    </a:cubicBezTo>
                    <a:cubicBezTo>
                      <a:pt x="315" y="0"/>
                      <a:pt x="315" y="0"/>
                      <a:pt x="315" y="0"/>
                    </a:cubicBezTo>
                    <a:cubicBezTo>
                      <a:pt x="141" y="0"/>
                      <a:pt x="0" y="141"/>
                      <a:pt x="0" y="315"/>
                    </a:cubicBezTo>
                    <a:cubicBezTo>
                      <a:pt x="0" y="489"/>
                      <a:pt x="141" y="630"/>
                      <a:pt x="315" y="630"/>
                    </a:cubicBezTo>
                    <a:lnTo>
                      <a:pt x="315" y="611"/>
                    </a:lnTo>
                    <a:close/>
                  </a:path>
                </a:pathLst>
              </a:custGeom>
              <a:solidFill>
                <a:schemeClr val="bg1">
                  <a:lumMod val="95000"/>
                  <a:alpha val="61000"/>
                </a:schemeClr>
              </a:solidFill>
              <a:ln>
                <a:noFill/>
              </a:ln>
            </p:spPr>
            <p:txBody>
              <a:bodyPr anchor="ctr"/>
              <a:lstStyle/>
              <a:p>
                <a:pPr algn="ctr"/>
                <a:endParaRPr>
                  <a:cs typeface="+mn-ea"/>
                  <a:sym typeface="+mn-lt"/>
                </a:endParaRPr>
              </a:p>
            </p:txBody>
          </p:sp>
          <p:sp>
            <p:nvSpPr>
              <p:cNvPr id="35" name="Freeform: Shape 62"/>
              <p:cNvSpPr>
                <a:spLocks/>
              </p:cNvSpPr>
              <p:nvPr/>
            </p:nvSpPr>
            <p:spPr bwMode="auto">
              <a:xfrm>
                <a:off x="6896145" y="3801414"/>
                <a:ext cx="1376883" cy="1342086"/>
              </a:xfrm>
              <a:custGeom>
                <a:avLst/>
                <a:gdLst>
                  <a:gd name="connsiteX0" fmla="*/ 246478 w 1376883"/>
                  <a:gd name="connsiteY0" fmla="*/ 0 h 1342086"/>
                  <a:gd name="connsiteX1" fmla="*/ 1376883 w 1376883"/>
                  <a:gd name="connsiteY1" fmla="*/ 1342086 h 1342086"/>
                  <a:gd name="connsiteX2" fmla="*/ 964218 w 1376883"/>
                  <a:gd name="connsiteY2" fmla="*/ 1342086 h 1342086"/>
                  <a:gd name="connsiteX3" fmla="*/ 0 w 1376883"/>
                  <a:gd name="connsiteY3" fmla="*/ 201522 h 1342086"/>
                </a:gdLst>
                <a:ahLst/>
                <a:cxnLst>
                  <a:cxn ang="0">
                    <a:pos x="connsiteX0" y="connsiteY0"/>
                  </a:cxn>
                  <a:cxn ang="0">
                    <a:pos x="connsiteX1" y="connsiteY1"/>
                  </a:cxn>
                  <a:cxn ang="0">
                    <a:pos x="connsiteX2" y="connsiteY2"/>
                  </a:cxn>
                  <a:cxn ang="0">
                    <a:pos x="connsiteX3" y="connsiteY3"/>
                  </a:cxn>
                </a:cxnLst>
                <a:rect l="l" t="t" r="r" b="b"/>
                <a:pathLst>
                  <a:path w="1376883" h="1342086">
                    <a:moveTo>
                      <a:pt x="246478" y="0"/>
                    </a:moveTo>
                    <a:lnTo>
                      <a:pt x="1376883" y="1342086"/>
                    </a:lnTo>
                    <a:lnTo>
                      <a:pt x="964218" y="1342086"/>
                    </a:lnTo>
                    <a:lnTo>
                      <a:pt x="0" y="201522"/>
                    </a:lnTo>
                    <a:close/>
                  </a:path>
                </a:pathLst>
              </a:custGeom>
              <a:solidFill>
                <a:schemeClr val="tx2">
                  <a:lumMod val="60000"/>
                  <a:lumOff val="40000"/>
                </a:schemeClr>
              </a:solidFill>
              <a:ln>
                <a:noFill/>
              </a:ln>
            </p:spPr>
            <p:txBody>
              <a:bodyPr anchor="ctr"/>
              <a:lstStyle/>
              <a:p>
                <a:pPr algn="ctr"/>
                <a:endParaRPr>
                  <a:cs typeface="+mn-ea"/>
                  <a:sym typeface="+mn-lt"/>
                </a:endParaRPr>
              </a:p>
            </p:txBody>
          </p:sp>
          <p:sp>
            <p:nvSpPr>
              <p:cNvPr id="36" name="Freeform: Shape 63"/>
              <p:cNvSpPr>
                <a:spLocks/>
              </p:cNvSpPr>
              <p:nvPr/>
            </p:nvSpPr>
            <p:spPr bwMode="auto">
              <a:xfrm>
                <a:off x="6810884" y="3702203"/>
                <a:ext cx="466602" cy="430948"/>
              </a:xfrm>
              <a:custGeom>
                <a:avLst/>
                <a:gdLst>
                  <a:gd name="T0" fmla="*/ 79 w 104"/>
                  <a:gd name="T1" fmla="*/ 0 h 96"/>
                  <a:gd name="T2" fmla="*/ 0 w 104"/>
                  <a:gd name="T3" fmla="*/ 65 h 96"/>
                  <a:gd name="T4" fmla="*/ 25 w 104"/>
                  <a:gd name="T5" fmla="*/ 96 h 96"/>
                  <a:gd name="T6" fmla="*/ 104 w 104"/>
                  <a:gd name="T7" fmla="*/ 31 h 96"/>
                  <a:gd name="T8" fmla="*/ 79 w 104"/>
                  <a:gd name="T9" fmla="*/ 0 h 96"/>
                </a:gdLst>
                <a:ahLst/>
                <a:cxnLst>
                  <a:cxn ang="0">
                    <a:pos x="T0" y="T1"/>
                  </a:cxn>
                  <a:cxn ang="0">
                    <a:pos x="T2" y="T3"/>
                  </a:cxn>
                  <a:cxn ang="0">
                    <a:pos x="T4" y="T5"/>
                  </a:cxn>
                  <a:cxn ang="0">
                    <a:pos x="T6" y="T7"/>
                  </a:cxn>
                  <a:cxn ang="0">
                    <a:pos x="T8" y="T9"/>
                  </a:cxn>
                </a:cxnLst>
                <a:rect l="0" t="0" r="r" b="b"/>
                <a:pathLst>
                  <a:path w="104" h="96">
                    <a:moveTo>
                      <a:pt x="79" y="0"/>
                    </a:moveTo>
                    <a:cubicBezTo>
                      <a:pt x="0" y="65"/>
                      <a:pt x="0" y="65"/>
                      <a:pt x="0" y="65"/>
                    </a:cubicBezTo>
                    <a:cubicBezTo>
                      <a:pt x="25" y="96"/>
                      <a:pt x="25" y="96"/>
                      <a:pt x="25" y="96"/>
                    </a:cubicBezTo>
                    <a:cubicBezTo>
                      <a:pt x="63" y="85"/>
                      <a:pt x="89" y="63"/>
                      <a:pt x="104" y="31"/>
                    </a:cubicBezTo>
                    <a:lnTo>
                      <a:pt x="79" y="0"/>
                    </a:lnTo>
                    <a:close/>
                  </a:path>
                </a:pathLst>
              </a:custGeom>
              <a:solidFill>
                <a:schemeClr val="tx2"/>
              </a:solidFill>
              <a:ln>
                <a:noFill/>
              </a:ln>
            </p:spPr>
            <p:txBody>
              <a:bodyPr anchor="ctr"/>
              <a:lstStyle/>
              <a:p>
                <a:pPr algn="ctr"/>
                <a:endParaRPr>
                  <a:cs typeface="+mn-ea"/>
                  <a:sym typeface="+mn-lt"/>
                </a:endParaRPr>
              </a:p>
            </p:txBody>
          </p:sp>
          <p:sp>
            <p:nvSpPr>
              <p:cNvPr id="37" name="Freeform: Shape 64"/>
              <p:cNvSpPr>
                <a:spLocks/>
              </p:cNvSpPr>
              <p:nvPr/>
            </p:nvSpPr>
            <p:spPr bwMode="auto">
              <a:xfrm>
                <a:off x="4476326" y="1364544"/>
                <a:ext cx="3260012" cy="2853867"/>
              </a:xfrm>
              <a:custGeom>
                <a:avLst/>
                <a:gdLst>
                  <a:gd name="T0" fmla="*/ 363 w 726"/>
                  <a:gd name="T1" fmla="*/ 636 h 636"/>
                  <a:gd name="T2" fmla="*/ 516 w 726"/>
                  <a:gd name="T3" fmla="*/ 597 h 636"/>
                  <a:gd name="T4" fmla="*/ 642 w 726"/>
                  <a:gd name="T5" fmla="*/ 166 h 636"/>
                  <a:gd name="T6" fmla="*/ 363 w 726"/>
                  <a:gd name="T7" fmla="*/ 0 h 636"/>
                  <a:gd name="T8" fmla="*/ 363 w 726"/>
                  <a:gd name="T9" fmla="*/ 18 h 636"/>
                  <a:gd name="T10" fmla="*/ 627 w 726"/>
                  <a:gd name="T11" fmla="*/ 174 h 636"/>
                  <a:gd name="T12" fmla="*/ 507 w 726"/>
                  <a:gd name="T13" fmla="*/ 582 h 636"/>
                  <a:gd name="T14" fmla="*/ 363 w 726"/>
                  <a:gd name="T15" fmla="*/ 618 h 636"/>
                  <a:gd name="T16" fmla="*/ 363 w 726"/>
                  <a:gd name="T17" fmla="*/ 636 h 636"/>
                  <a:gd name="T18" fmla="*/ 211 w 726"/>
                  <a:gd name="T19" fmla="*/ 39 h 636"/>
                  <a:gd name="T20" fmla="*/ 84 w 726"/>
                  <a:gd name="T21" fmla="*/ 471 h 636"/>
                  <a:gd name="T22" fmla="*/ 363 w 726"/>
                  <a:gd name="T23" fmla="*/ 636 h 636"/>
                  <a:gd name="T24" fmla="*/ 363 w 726"/>
                  <a:gd name="T25" fmla="*/ 618 h 636"/>
                  <a:gd name="T26" fmla="*/ 100 w 726"/>
                  <a:gd name="T27" fmla="*/ 462 h 636"/>
                  <a:gd name="T28" fmla="*/ 219 w 726"/>
                  <a:gd name="T29" fmla="*/ 55 h 636"/>
                  <a:gd name="T30" fmla="*/ 363 w 726"/>
                  <a:gd name="T31" fmla="*/ 18 h 636"/>
                  <a:gd name="T32" fmla="*/ 363 w 726"/>
                  <a:gd name="T33" fmla="*/ 0 h 636"/>
                  <a:gd name="T34" fmla="*/ 211 w 726"/>
                  <a:gd name="T35" fmla="*/ 3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6" h="636">
                    <a:moveTo>
                      <a:pt x="363" y="636"/>
                    </a:moveTo>
                    <a:cubicBezTo>
                      <a:pt x="415" y="636"/>
                      <a:pt x="467" y="623"/>
                      <a:pt x="516" y="597"/>
                    </a:cubicBezTo>
                    <a:cubicBezTo>
                      <a:pt x="670" y="513"/>
                      <a:pt x="726" y="320"/>
                      <a:pt x="642" y="166"/>
                    </a:cubicBezTo>
                    <a:cubicBezTo>
                      <a:pt x="584" y="60"/>
                      <a:pt x="476" y="0"/>
                      <a:pt x="363" y="0"/>
                    </a:cubicBezTo>
                    <a:cubicBezTo>
                      <a:pt x="363" y="18"/>
                      <a:pt x="363" y="18"/>
                      <a:pt x="363" y="18"/>
                    </a:cubicBezTo>
                    <a:cubicBezTo>
                      <a:pt x="469" y="18"/>
                      <a:pt x="572" y="74"/>
                      <a:pt x="627" y="174"/>
                    </a:cubicBezTo>
                    <a:cubicBezTo>
                      <a:pt x="706" y="320"/>
                      <a:pt x="653" y="502"/>
                      <a:pt x="507" y="582"/>
                    </a:cubicBezTo>
                    <a:cubicBezTo>
                      <a:pt x="462" y="607"/>
                      <a:pt x="412" y="619"/>
                      <a:pt x="363" y="618"/>
                    </a:cubicBezTo>
                    <a:lnTo>
                      <a:pt x="363" y="636"/>
                    </a:lnTo>
                    <a:close/>
                    <a:moveTo>
                      <a:pt x="211" y="39"/>
                    </a:moveTo>
                    <a:cubicBezTo>
                      <a:pt x="57" y="124"/>
                      <a:pt x="0" y="317"/>
                      <a:pt x="84" y="471"/>
                    </a:cubicBezTo>
                    <a:cubicBezTo>
                      <a:pt x="142" y="576"/>
                      <a:pt x="251" y="636"/>
                      <a:pt x="363" y="636"/>
                    </a:cubicBezTo>
                    <a:cubicBezTo>
                      <a:pt x="363" y="618"/>
                      <a:pt x="363" y="618"/>
                      <a:pt x="363" y="618"/>
                    </a:cubicBezTo>
                    <a:cubicBezTo>
                      <a:pt x="257" y="618"/>
                      <a:pt x="154" y="562"/>
                      <a:pt x="100" y="462"/>
                    </a:cubicBezTo>
                    <a:cubicBezTo>
                      <a:pt x="20" y="317"/>
                      <a:pt x="74" y="134"/>
                      <a:pt x="219" y="55"/>
                    </a:cubicBezTo>
                    <a:cubicBezTo>
                      <a:pt x="265" y="30"/>
                      <a:pt x="315" y="18"/>
                      <a:pt x="363" y="18"/>
                    </a:cubicBezTo>
                    <a:cubicBezTo>
                      <a:pt x="363" y="0"/>
                      <a:pt x="363" y="0"/>
                      <a:pt x="363" y="0"/>
                    </a:cubicBezTo>
                    <a:cubicBezTo>
                      <a:pt x="312" y="0"/>
                      <a:pt x="259" y="13"/>
                      <a:pt x="211" y="39"/>
                    </a:cubicBezTo>
                    <a:close/>
                  </a:path>
                </a:pathLst>
              </a:custGeom>
              <a:solidFill>
                <a:schemeClr val="tx2">
                  <a:lumMod val="60000"/>
                  <a:lumOff val="40000"/>
                </a:scheme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grpSp>
      <p:grpSp>
        <p:nvGrpSpPr>
          <p:cNvPr id="6" name="Group 283"/>
          <p:cNvGrpSpPr/>
          <p:nvPr/>
        </p:nvGrpSpPr>
        <p:grpSpPr>
          <a:xfrm>
            <a:off x="1138158" y="1489074"/>
            <a:ext cx="5516175" cy="2897918"/>
            <a:chOff x="6792409" y="1649954"/>
            <a:chExt cx="4533177" cy="2381501"/>
          </a:xfrm>
        </p:grpSpPr>
        <p:sp>
          <p:nvSpPr>
            <p:cNvPr id="11" name="Diamond 288"/>
            <p:cNvSpPr/>
            <p:nvPr/>
          </p:nvSpPr>
          <p:spPr>
            <a:xfrm>
              <a:off x="6792409" y="3407106"/>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03</a:t>
              </a:r>
            </a:p>
          </p:txBody>
        </p:sp>
        <p:sp>
          <p:nvSpPr>
            <p:cNvPr id="21" name="TextBox 298"/>
            <p:cNvSpPr txBox="1"/>
            <p:nvPr/>
          </p:nvSpPr>
          <p:spPr>
            <a:xfrm>
              <a:off x="7363012" y="3608865"/>
              <a:ext cx="3962574" cy="242864"/>
            </a:xfrm>
            <a:prstGeom prst="rect">
              <a:avLst/>
            </a:prstGeom>
            <a:noFill/>
          </p:spPr>
          <p:txBody>
            <a:bodyPr wrap="none" lIns="360000" tIns="0" rIns="0" bIns="0" anchor="b" anchorCtr="0">
              <a:normAutofit fontScale="92500" lnSpcReduction="20000"/>
            </a:bodyPr>
            <a:lstStyle/>
            <a:p>
              <a:r>
                <a:rPr lang="zh-CN" altLang="en-US" sz="2400" b="1" spc="600" dirty="0">
                  <a:solidFill>
                    <a:schemeClr val="accent3">
                      <a:lumMod val="100000"/>
                    </a:schemeClr>
                  </a:solidFill>
                  <a:cs typeface="+mn-ea"/>
                  <a:sym typeface="+mn-lt"/>
                </a:rPr>
                <a:t>基础支撑</a:t>
              </a:r>
            </a:p>
          </p:txBody>
        </p:sp>
        <p:sp>
          <p:nvSpPr>
            <p:cNvPr id="13" name="Diamond 290"/>
            <p:cNvSpPr/>
            <p:nvPr/>
          </p:nvSpPr>
          <p:spPr>
            <a:xfrm>
              <a:off x="6792409" y="2528530"/>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02</a:t>
              </a:r>
            </a:p>
          </p:txBody>
        </p:sp>
        <p:sp>
          <p:nvSpPr>
            <p:cNvPr id="19" name="TextBox 296"/>
            <p:cNvSpPr txBox="1"/>
            <p:nvPr/>
          </p:nvSpPr>
          <p:spPr>
            <a:xfrm>
              <a:off x="7301106" y="2731341"/>
              <a:ext cx="3962574" cy="242864"/>
            </a:xfrm>
            <a:prstGeom prst="rect">
              <a:avLst/>
            </a:prstGeom>
            <a:noFill/>
          </p:spPr>
          <p:txBody>
            <a:bodyPr wrap="none" lIns="360000" tIns="0" rIns="0" bIns="0" anchor="b" anchorCtr="0">
              <a:normAutofit fontScale="92500" lnSpcReduction="20000"/>
            </a:bodyPr>
            <a:lstStyle/>
            <a:p>
              <a:r>
                <a:rPr lang="zh-CN" altLang="en-US" sz="2400" b="1" spc="600" dirty="0">
                  <a:solidFill>
                    <a:schemeClr val="accent2">
                      <a:lumMod val="100000"/>
                    </a:schemeClr>
                  </a:solidFill>
                  <a:cs typeface="+mn-ea"/>
                  <a:sym typeface="+mn-lt"/>
                </a:rPr>
                <a:t>关键技术</a:t>
              </a:r>
            </a:p>
          </p:txBody>
        </p:sp>
        <p:sp>
          <p:nvSpPr>
            <p:cNvPr id="15" name="Diamond 292"/>
            <p:cNvSpPr/>
            <p:nvPr/>
          </p:nvSpPr>
          <p:spPr>
            <a:xfrm>
              <a:off x="6792411" y="1649954"/>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01</a:t>
              </a:r>
            </a:p>
          </p:txBody>
        </p:sp>
        <p:sp>
          <p:nvSpPr>
            <p:cNvPr id="17" name="TextBox 294"/>
            <p:cNvSpPr txBox="1"/>
            <p:nvPr/>
          </p:nvSpPr>
          <p:spPr>
            <a:xfrm>
              <a:off x="7284896" y="1825086"/>
              <a:ext cx="3962574" cy="242864"/>
            </a:xfrm>
            <a:prstGeom prst="rect">
              <a:avLst/>
            </a:prstGeom>
            <a:noFill/>
          </p:spPr>
          <p:txBody>
            <a:bodyPr wrap="none" lIns="360000" tIns="0" rIns="0" bIns="0" anchor="b" anchorCtr="0">
              <a:normAutofit fontScale="92500" lnSpcReduction="20000"/>
            </a:bodyPr>
            <a:lstStyle/>
            <a:p>
              <a:r>
                <a:rPr lang="zh-CN" altLang="en-US" sz="2400" b="1" spc="600" dirty="0">
                  <a:solidFill>
                    <a:schemeClr val="accent1">
                      <a:lumMod val="100000"/>
                    </a:schemeClr>
                  </a:solidFill>
                  <a:cs typeface="+mn-ea"/>
                  <a:sym typeface="+mn-lt"/>
                </a:rPr>
                <a:t>应用场景</a:t>
              </a:r>
            </a:p>
          </p:txBody>
        </p:sp>
      </p:grpSp>
      <p:sp>
        <p:nvSpPr>
          <p:cNvPr id="257" name="等腰三角形 256">
            <a:extLst>
              <a:ext uri="{FF2B5EF4-FFF2-40B4-BE49-F238E27FC236}">
                <a16:creationId xmlns:a16="http://schemas.microsoft.com/office/drawing/2014/main" id="{0B88B0F0-3F4D-45F1-B5F6-A624C24301CA}"/>
              </a:ext>
            </a:extLst>
          </p:cNvPr>
          <p:cNvSpPr/>
          <p:nvPr/>
        </p:nvSpPr>
        <p:spPr>
          <a:xfrm flipV="1">
            <a:off x="3746884" y="1111313"/>
            <a:ext cx="7843320" cy="4853192"/>
          </a:xfrm>
          <a:prstGeom prst="triangle">
            <a:avLst>
              <a:gd name="adj" fmla="val 4983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8" name="直接连接符 257">
            <a:extLst>
              <a:ext uri="{FF2B5EF4-FFF2-40B4-BE49-F238E27FC236}">
                <a16:creationId xmlns:a16="http://schemas.microsoft.com/office/drawing/2014/main" id="{9DF83395-4496-4AAD-84F6-EC1AED594A07}"/>
              </a:ext>
            </a:extLst>
          </p:cNvPr>
          <p:cNvCxnSpPr>
            <a:cxnSpLocks/>
          </p:cNvCxnSpPr>
          <p:nvPr/>
        </p:nvCxnSpPr>
        <p:spPr>
          <a:xfrm flipV="1">
            <a:off x="5013914" y="2591607"/>
            <a:ext cx="5320269" cy="11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258">
            <a:extLst>
              <a:ext uri="{FF2B5EF4-FFF2-40B4-BE49-F238E27FC236}">
                <a16:creationId xmlns:a16="http://schemas.microsoft.com/office/drawing/2014/main" id="{F556AF97-EB01-4FF7-826A-5E6067F55D13}"/>
              </a:ext>
            </a:extLst>
          </p:cNvPr>
          <p:cNvCxnSpPr>
            <a:cxnSpLocks/>
          </p:cNvCxnSpPr>
          <p:nvPr/>
        </p:nvCxnSpPr>
        <p:spPr>
          <a:xfrm>
            <a:off x="6161142" y="3888612"/>
            <a:ext cx="29652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0" name="文本框 259">
            <a:extLst>
              <a:ext uri="{FF2B5EF4-FFF2-40B4-BE49-F238E27FC236}">
                <a16:creationId xmlns:a16="http://schemas.microsoft.com/office/drawing/2014/main" id="{66166381-3B3F-4CB1-BD8D-70E59CC50603}"/>
              </a:ext>
            </a:extLst>
          </p:cNvPr>
          <p:cNvSpPr txBox="1"/>
          <p:nvPr/>
        </p:nvSpPr>
        <p:spPr>
          <a:xfrm>
            <a:off x="6925030" y="4098581"/>
            <a:ext cx="1345459" cy="1446550"/>
          </a:xfrm>
          <a:prstGeom prst="rect">
            <a:avLst/>
          </a:prstGeom>
          <a:noFill/>
        </p:spPr>
        <p:txBody>
          <a:bodyPr wrap="square" rtlCol="0">
            <a:spAutoFit/>
          </a:bodyPr>
          <a:lstStyle/>
          <a:p>
            <a:pPr algn="ctr"/>
            <a:r>
              <a:rPr lang="en-US" altLang="zh-CN" sz="2000" dirty="0"/>
              <a:t>ASIC </a:t>
            </a:r>
            <a:r>
              <a:rPr lang="zh-CN" altLang="en-US" sz="2000" dirty="0"/>
              <a:t>芯片</a:t>
            </a:r>
            <a:endParaRPr lang="en-US" altLang="zh-CN" sz="2000" dirty="0"/>
          </a:p>
          <a:p>
            <a:pPr algn="ctr"/>
            <a:r>
              <a:rPr lang="en-US" altLang="zh-CN" sz="2000" dirty="0"/>
              <a:t>FPGA </a:t>
            </a:r>
            <a:r>
              <a:rPr lang="zh-CN" altLang="en-US" sz="2000" dirty="0"/>
              <a:t>芯片</a:t>
            </a:r>
            <a:endParaRPr lang="en-US" altLang="zh-CN" sz="2000" dirty="0"/>
          </a:p>
          <a:p>
            <a:pPr algn="ctr"/>
            <a:r>
              <a:rPr lang="en-US" altLang="zh-CN" sz="2800" dirty="0"/>
              <a:t>……</a:t>
            </a:r>
            <a:endParaRPr lang="zh-CN" altLang="en-US" sz="2800" dirty="0"/>
          </a:p>
        </p:txBody>
      </p:sp>
      <p:sp>
        <p:nvSpPr>
          <p:cNvPr id="261" name="文本框 260">
            <a:extLst>
              <a:ext uri="{FF2B5EF4-FFF2-40B4-BE49-F238E27FC236}">
                <a16:creationId xmlns:a16="http://schemas.microsoft.com/office/drawing/2014/main" id="{1644F318-ADA2-4D6A-A171-6E6A80B8AC52}"/>
              </a:ext>
            </a:extLst>
          </p:cNvPr>
          <p:cNvSpPr txBox="1"/>
          <p:nvPr/>
        </p:nvSpPr>
        <p:spPr>
          <a:xfrm>
            <a:off x="5769646" y="2834732"/>
            <a:ext cx="3426017" cy="1015663"/>
          </a:xfrm>
          <a:prstGeom prst="rect">
            <a:avLst/>
          </a:prstGeom>
          <a:noFill/>
        </p:spPr>
        <p:txBody>
          <a:bodyPr wrap="square" rtlCol="0">
            <a:spAutoFit/>
          </a:bodyPr>
          <a:lstStyle/>
          <a:p>
            <a:pPr algn="ctr"/>
            <a:r>
              <a:rPr lang="zh-CN" altLang="en-US" sz="2000" dirty="0"/>
              <a:t>梯度上升决策树</a:t>
            </a:r>
            <a:endParaRPr lang="en-US" altLang="zh-CN" sz="2000" dirty="0"/>
          </a:p>
          <a:p>
            <a:pPr algn="ctr"/>
            <a:r>
              <a:rPr lang="zh-CN" altLang="en-US" sz="2000" dirty="0"/>
              <a:t>卷积神经网络</a:t>
            </a:r>
            <a:endParaRPr lang="en-US" altLang="zh-CN" sz="2000" dirty="0"/>
          </a:p>
          <a:p>
            <a:pPr algn="ctr"/>
            <a:r>
              <a:rPr lang="en-US" altLang="zh-CN" sz="2000" dirty="0"/>
              <a:t>……</a:t>
            </a:r>
          </a:p>
        </p:txBody>
      </p:sp>
      <p:sp>
        <p:nvSpPr>
          <p:cNvPr id="262" name="文本框 261">
            <a:extLst>
              <a:ext uri="{FF2B5EF4-FFF2-40B4-BE49-F238E27FC236}">
                <a16:creationId xmlns:a16="http://schemas.microsoft.com/office/drawing/2014/main" id="{744AFAFE-ABAE-449C-BC49-EBC20E779C7C}"/>
              </a:ext>
            </a:extLst>
          </p:cNvPr>
          <p:cNvSpPr txBox="1"/>
          <p:nvPr/>
        </p:nvSpPr>
        <p:spPr>
          <a:xfrm>
            <a:off x="5149450" y="1363081"/>
            <a:ext cx="5023746" cy="707886"/>
          </a:xfrm>
          <a:prstGeom prst="rect">
            <a:avLst/>
          </a:prstGeom>
          <a:noFill/>
        </p:spPr>
        <p:txBody>
          <a:bodyPr wrap="square" rtlCol="0">
            <a:spAutoFit/>
          </a:bodyPr>
          <a:lstStyle/>
          <a:p>
            <a:pPr algn="ctr"/>
            <a:r>
              <a:rPr lang="zh-CN" altLang="en-US" sz="2000" dirty="0"/>
              <a:t>无人货车、无人机运输、仓库选址</a:t>
            </a:r>
            <a:endParaRPr lang="en-US" altLang="zh-CN" sz="2000" dirty="0"/>
          </a:p>
          <a:p>
            <a:pPr algn="ctr"/>
            <a:r>
              <a:rPr lang="zh-CN" altLang="en-US" sz="2000" dirty="0"/>
              <a:t>路径规划、库存管理</a:t>
            </a:r>
            <a:r>
              <a:rPr lang="en-US" altLang="zh-CN" sz="2000" dirty="0"/>
              <a:t>……</a:t>
            </a:r>
            <a:endParaRPr lang="zh-CN" altLang="en-US" sz="2000" dirty="0"/>
          </a:p>
        </p:txBody>
      </p:sp>
    </p:spTree>
    <p:extLst>
      <p:ext uri="{BB962C8B-B14F-4D97-AF65-F5344CB8AC3E}">
        <p14:creationId xmlns:p14="http://schemas.microsoft.com/office/powerpoint/2010/main" val="3293991134"/>
      </p:ext>
    </p:extLst>
  </p:cSld>
  <p:clrMapOvr>
    <a:masterClrMapping/>
  </p:clrMapOvr>
  <p:transition>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8">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6096000" y="2612583"/>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3</a:t>
            </a:r>
            <a:endParaRPr lang="zh-CN" altLang="en-US" sz="4800" b="1" dirty="0">
              <a:solidFill>
                <a:srgbClr val="FFFFFF"/>
              </a:solidFill>
              <a:cs typeface="+mn-ea"/>
              <a:sym typeface="+mn-lt"/>
            </a:endParaRPr>
          </a:p>
        </p:txBody>
      </p:sp>
      <p:sp>
        <p:nvSpPr>
          <p:cNvPr id="23" name="PA_MH_Title"/>
          <p:cNvSpPr txBox="1"/>
          <p:nvPr>
            <p:custDataLst>
              <p:tags r:id="rId4"/>
            </p:custDataLst>
          </p:nvPr>
        </p:nvSpPr>
        <p:spPr>
          <a:xfrm>
            <a:off x="7646533" y="2382903"/>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基础层</a:t>
            </a:r>
          </a:p>
        </p:txBody>
      </p:sp>
      <p:sp>
        <p:nvSpPr>
          <p:cNvPr id="6" name="MH_Title"/>
          <p:cNvSpPr txBox="1">
            <a:spLocks noChangeArrowheads="1"/>
          </p:cNvSpPr>
          <p:nvPr>
            <p:custDataLst>
              <p:tags r:id="rId5"/>
            </p:custDataLst>
          </p:nvPr>
        </p:nvSpPr>
        <p:spPr bwMode="auto">
          <a:xfrm>
            <a:off x="7373817" y="3850485"/>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r>
              <a:rPr lang="zh-CN" altLang="en-US" sz="2400" dirty="0"/>
              <a:t>提供数据或计算能力支撑</a:t>
            </a:r>
            <a:endParaRPr lang="zh-CN" altLang="en-US" sz="2000" dirty="0">
              <a:latin typeface="+mn-lt"/>
              <a:ea typeface="+mn-ea"/>
              <a:cs typeface="+mn-ea"/>
              <a:sym typeface="+mn-lt"/>
            </a:endParaRPr>
          </a:p>
        </p:txBody>
      </p:sp>
    </p:spTree>
    <p:custDataLst>
      <p:tags r:id="rId2"/>
    </p:custDataLst>
    <p:extLst>
      <p:ext uri="{BB962C8B-B14F-4D97-AF65-F5344CB8AC3E}">
        <p14:creationId xmlns:p14="http://schemas.microsoft.com/office/powerpoint/2010/main" val="561678678"/>
      </p:ext>
    </p:extLst>
  </p:cSld>
  <p:clrMapOvr>
    <a:masterClrMapping/>
  </p:clrMapOvr>
  <p:transition>
    <p:wheel spokes="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基础层</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pic>
        <p:nvPicPr>
          <p:cNvPr id="20" name="图片 19">
            <a:extLst>
              <a:ext uri="{FF2B5EF4-FFF2-40B4-BE49-F238E27FC236}">
                <a16:creationId xmlns:a16="http://schemas.microsoft.com/office/drawing/2014/main" id="{CC4313BD-4BCD-4382-911B-88093040BE5E}"/>
              </a:ext>
            </a:extLst>
          </p:cNvPr>
          <p:cNvPicPr>
            <a:picLocks noChangeAspect="1"/>
          </p:cNvPicPr>
          <p:nvPr/>
        </p:nvPicPr>
        <p:blipFill>
          <a:blip r:embed="rId4"/>
          <a:stretch>
            <a:fillRect/>
          </a:stretch>
        </p:blipFill>
        <p:spPr>
          <a:xfrm>
            <a:off x="693822" y="1130400"/>
            <a:ext cx="9653336" cy="5682117"/>
          </a:xfrm>
          <a:prstGeom prst="rect">
            <a:avLst/>
          </a:prstGeom>
        </p:spPr>
      </p:pic>
      <p:sp>
        <p:nvSpPr>
          <p:cNvPr id="3" name="矩形 2">
            <a:extLst>
              <a:ext uri="{FF2B5EF4-FFF2-40B4-BE49-F238E27FC236}">
                <a16:creationId xmlns:a16="http://schemas.microsoft.com/office/drawing/2014/main" id="{DADFEA1A-332A-4228-BBF0-C4290E14352E}"/>
              </a:ext>
            </a:extLst>
          </p:cNvPr>
          <p:cNvSpPr/>
          <p:nvPr/>
        </p:nvSpPr>
        <p:spPr>
          <a:xfrm>
            <a:off x="4061438" y="452735"/>
            <a:ext cx="5295627" cy="461665"/>
          </a:xfrm>
          <a:prstGeom prst="rect">
            <a:avLst/>
          </a:prstGeom>
        </p:spPr>
        <p:txBody>
          <a:bodyPr wrap="square">
            <a:spAutoFit/>
          </a:bodyPr>
          <a:lstStyle/>
          <a:p>
            <a:r>
              <a:rPr lang="en-US" altLang="zh-CN" sz="2400" dirty="0">
                <a:solidFill>
                  <a:schemeClr val="accent4">
                    <a:lumMod val="50000"/>
                  </a:schemeClr>
                </a:solidFill>
                <a:latin typeface="Rockwell" panose="02060603020205020403" pitchFamily="18" charset="0"/>
              </a:rPr>
              <a:t>Training at cloud, inference at edge</a:t>
            </a:r>
            <a:endParaRPr lang="zh-CN" altLang="en-US" sz="2400" dirty="0">
              <a:solidFill>
                <a:schemeClr val="accent4">
                  <a:lumMod val="50000"/>
                </a:schemeClr>
              </a:solidFill>
              <a:latin typeface="Rockwell" panose="02060603020205020403" pitchFamily="18" charset="0"/>
            </a:endParaRPr>
          </a:p>
        </p:txBody>
      </p:sp>
    </p:spTree>
    <p:extLst>
      <p:ext uri="{BB962C8B-B14F-4D97-AF65-F5344CB8AC3E}">
        <p14:creationId xmlns:p14="http://schemas.microsoft.com/office/powerpoint/2010/main" val="455697452"/>
      </p:ext>
    </p:extLst>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基础层</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2" name="矩形 1">
            <a:extLst>
              <a:ext uri="{FF2B5EF4-FFF2-40B4-BE49-F238E27FC236}">
                <a16:creationId xmlns:a16="http://schemas.microsoft.com/office/drawing/2014/main" id="{C46F7F9D-9CDD-4593-AC7E-C7FCD1DEFBA4}"/>
              </a:ext>
            </a:extLst>
          </p:cNvPr>
          <p:cNvSpPr/>
          <p:nvPr/>
        </p:nvSpPr>
        <p:spPr>
          <a:xfrm>
            <a:off x="4133041" y="452938"/>
            <a:ext cx="4901278" cy="461665"/>
          </a:xfrm>
          <a:prstGeom prst="rect">
            <a:avLst/>
          </a:prstGeom>
        </p:spPr>
        <p:txBody>
          <a:bodyPr wrap="none">
            <a:spAutoFit/>
          </a:bodyPr>
          <a:lstStyle/>
          <a:p>
            <a:r>
              <a:rPr lang="en-US" altLang="zh-CN" sz="2400" dirty="0">
                <a:solidFill>
                  <a:schemeClr val="accent4">
                    <a:lumMod val="50000"/>
                  </a:schemeClr>
                </a:solidFill>
                <a:latin typeface="Rockwell" panose="02060603020205020403" pitchFamily="18" charset="0"/>
              </a:rPr>
              <a:t>Four chip types in Deep learning </a:t>
            </a:r>
            <a:endParaRPr lang="zh-CN" altLang="en-US" sz="2400" dirty="0">
              <a:solidFill>
                <a:schemeClr val="accent4">
                  <a:lumMod val="50000"/>
                </a:schemeClr>
              </a:solidFill>
              <a:latin typeface="Rockwell" panose="02060603020205020403" pitchFamily="18" charset="0"/>
            </a:endParaRPr>
          </a:p>
        </p:txBody>
      </p:sp>
      <p:pic>
        <p:nvPicPr>
          <p:cNvPr id="16" name="图片 15">
            <a:extLst>
              <a:ext uri="{FF2B5EF4-FFF2-40B4-BE49-F238E27FC236}">
                <a16:creationId xmlns:a16="http://schemas.microsoft.com/office/drawing/2014/main" id="{34E95CE5-D262-426B-8C22-97C71DA6F940}"/>
              </a:ext>
            </a:extLst>
          </p:cNvPr>
          <p:cNvPicPr>
            <a:picLocks noChangeAspect="1"/>
          </p:cNvPicPr>
          <p:nvPr/>
        </p:nvPicPr>
        <p:blipFill>
          <a:blip r:embed="rId3"/>
          <a:stretch>
            <a:fillRect/>
          </a:stretch>
        </p:blipFill>
        <p:spPr>
          <a:xfrm>
            <a:off x="2286332" y="942917"/>
            <a:ext cx="5246463" cy="1481176"/>
          </a:xfrm>
          <a:prstGeom prst="rect">
            <a:avLst/>
          </a:prstGeom>
        </p:spPr>
      </p:pic>
      <p:pic>
        <p:nvPicPr>
          <p:cNvPr id="17" name="图片 16">
            <a:extLst>
              <a:ext uri="{FF2B5EF4-FFF2-40B4-BE49-F238E27FC236}">
                <a16:creationId xmlns:a16="http://schemas.microsoft.com/office/drawing/2014/main" id="{54C239A1-2316-4EDA-9C43-8F7BA7EB51ED}"/>
              </a:ext>
            </a:extLst>
          </p:cNvPr>
          <p:cNvPicPr>
            <a:picLocks noChangeAspect="1"/>
          </p:cNvPicPr>
          <p:nvPr/>
        </p:nvPicPr>
        <p:blipFill>
          <a:blip r:embed="rId4"/>
          <a:stretch>
            <a:fillRect/>
          </a:stretch>
        </p:blipFill>
        <p:spPr>
          <a:xfrm>
            <a:off x="1793290" y="2688135"/>
            <a:ext cx="7663556" cy="3734771"/>
          </a:xfrm>
          <a:prstGeom prst="rect">
            <a:avLst/>
          </a:prstGeom>
        </p:spPr>
      </p:pic>
      <p:sp>
        <p:nvSpPr>
          <p:cNvPr id="18" name="矩形 17">
            <a:extLst>
              <a:ext uri="{FF2B5EF4-FFF2-40B4-BE49-F238E27FC236}">
                <a16:creationId xmlns:a16="http://schemas.microsoft.com/office/drawing/2014/main" id="{703E8EE4-7B24-4CE5-A419-D03736497967}"/>
              </a:ext>
            </a:extLst>
          </p:cNvPr>
          <p:cNvSpPr/>
          <p:nvPr/>
        </p:nvSpPr>
        <p:spPr>
          <a:xfrm>
            <a:off x="8573112" y="934039"/>
            <a:ext cx="1236108" cy="145340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D8E1611D-77A9-41B8-BFFA-8C71FDD7C1C8}"/>
              </a:ext>
            </a:extLst>
          </p:cNvPr>
          <p:cNvSpPr txBox="1"/>
          <p:nvPr/>
        </p:nvSpPr>
        <p:spPr>
          <a:xfrm>
            <a:off x="8467614" y="1167476"/>
            <a:ext cx="1447105" cy="1200329"/>
          </a:xfrm>
          <a:prstGeom prst="rect">
            <a:avLst/>
          </a:prstGeom>
          <a:noFill/>
        </p:spPr>
        <p:txBody>
          <a:bodyPr wrap="square" rtlCol="0">
            <a:spAutoFit/>
          </a:bodyPr>
          <a:lstStyle/>
          <a:p>
            <a:pPr algn="ctr"/>
            <a:r>
              <a:rPr lang="en-US" altLang="zh-CN" dirty="0">
                <a:solidFill>
                  <a:srgbClr val="FF0000"/>
                </a:solidFill>
              </a:rPr>
              <a:t>A</a:t>
            </a:r>
            <a:r>
              <a:rPr lang="en-US" altLang="zh-CN" dirty="0"/>
              <a:t>pplication </a:t>
            </a:r>
            <a:r>
              <a:rPr lang="en-US" altLang="zh-CN" dirty="0">
                <a:solidFill>
                  <a:srgbClr val="FF0000"/>
                </a:solidFill>
              </a:rPr>
              <a:t>S</a:t>
            </a:r>
            <a:r>
              <a:rPr lang="en-US" altLang="zh-CN" dirty="0"/>
              <a:t>pecific </a:t>
            </a:r>
            <a:r>
              <a:rPr lang="en-US" altLang="zh-CN" dirty="0">
                <a:solidFill>
                  <a:srgbClr val="FF0000"/>
                </a:solidFill>
              </a:rPr>
              <a:t>I</a:t>
            </a:r>
            <a:r>
              <a:rPr lang="en-US" altLang="zh-CN" dirty="0"/>
              <a:t>ntegrated </a:t>
            </a:r>
            <a:r>
              <a:rPr lang="en-US" altLang="zh-CN" dirty="0">
                <a:solidFill>
                  <a:srgbClr val="FF0000"/>
                </a:solidFill>
              </a:rPr>
              <a:t>C</a:t>
            </a:r>
            <a:r>
              <a:rPr lang="en-US" altLang="zh-CN" dirty="0"/>
              <a:t>ircuit</a:t>
            </a:r>
            <a:endParaRPr lang="zh-CN" altLang="en-US" dirty="0"/>
          </a:p>
        </p:txBody>
      </p:sp>
    </p:spTree>
    <p:extLst>
      <p:ext uri="{BB962C8B-B14F-4D97-AF65-F5344CB8AC3E}">
        <p14:creationId xmlns:p14="http://schemas.microsoft.com/office/powerpoint/2010/main" val="3050032264"/>
      </p:ext>
    </p:extLst>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基础层</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5" name="文本框 4">
            <a:extLst>
              <a:ext uri="{FF2B5EF4-FFF2-40B4-BE49-F238E27FC236}">
                <a16:creationId xmlns:a16="http://schemas.microsoft.com/office/drawing/2014/main" id="{3870173A-9D81-4319-9632-31EEC6278480}"/>
              </a:ext>
            </a:extLst>
          </p:cNvPr>
          <p:cNvSpPr txBox="1"/>
          <p:nvPr/>
        </p:nvSpPr>
        <p:spPr>
          <a:xfrm>
            <a:off x="4027867" y="452735"/>
            <a:ext cx="6343650" cy="461665"/>
          </a:xfrm>
          <a:prstGeom prst="rect">
            <a:avLst/>
          </a:prstGeom>
          <a:noFill/>
        </p:spPr>
        <p:txBody>
          <a:bodyPr wrap="square" rtlCol="0">
            <a:spAutoFit/>
          </a:bodyPr>
          <a:lstStyle/>
          <a:p>
            <a:r>
              <a:rPr lang="en-US" altLang="zh-CN" sz="2400" dirty="0">
                <a:solidFill>
                  <a:schemeClr val="accent4">
                    <a:lumMod val="50000"/>
                  </a:schemeClr>
                </a:solidFill>
                <a:latin typeface="Rockwell" panose="02060603020205020403" pitchFamily="18" charset="0"/>
              </a:rPr>
              <a:t>Deep learning acceleration</a:t>
            </a:r>
            <a:endParaRPr lang="zh-CN" altLang="en-US" sz="2400" dirty="0">
              <a:solidFill>
                <a:schemeClr val="accent4">
                  <a:lumMod val="50000"/>
                </a:schemeClr>
              </a:solidFill>
              <a:latin typeface="Rockwell" panose="02060603020205020403" pitchFamily="18" charset="0"/>
            </a:endParaRPr>
          </a:p>
        </p:txBody>
      </p:sp>
      <p:sp>
        <p:nvSpPr>
          <p:cNvPr id="6" name="文本框 5">
            <a:extLst>
              <a:ext uri="{FF2B5EF4-FFF2-40B4-BE49-F238E27FC236}">
                <a16:creationId xmlns:a16="http://schemas.microsoft.com/office/drawing/2014/main" id="{25259A8C-2B71-4128-94EA-33F916223B72}"/>
              </a:ext>
            </a:extLst>
          </p:cNvPr>
          <p:cNvSpPr txBox="1"/>
          <p:nvPr/>
        </p:nvSpPr>
        <p:spPr>
          <a:xfrm>
            <a:off x="704059" y="1251168"/>
            <a:ext cx="9382125" cy="1754326"/>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Change the architecture of the chip</a:t>
            </a:r>
          </a:p>
          <a:p>
            <a:pPr marL="742950" lvl="1" indent="-285750">
              <a:buFont typeface="Wingdings" panose="05000000000000000000" pitchFamily="2" charset="2"/>
              <a:buChar char="u"/>
            </a:pPr>
            <a:r>
              <a:rPr lang="en-US" altLang="zh-CN" dirty="0">
                <a:solidFill>
                  <a:srgbClr val="FF0000"/>
                </a:solidFill>
              </a:rPr>
              <a:t>Reduce data extraction time</a:t>
            </a:r>
            <a:r>
              <a:rPr lang="en-US" altLang="zh-CN" dirty="0"/>
              <a:t>: Change the way data flows</a:t>
            </a:r>
          </a:p>
          <a:p>
            <a:pPr marL="742950" lvl="1" indent="-285750">
              <a:buFont typeface="Wingdings" panose="05000000000000000000" pitchFamily="2" charset="2"/>
              <a:buChar char="u"/>
            </a:pPr>
            <a:r>
              <a:rPr lang="en-US" altLang="zh-CN" dirty="0">
                <a:solidFill>
                  <a:srgbClr val="FF0000"/>
                </a:solidFill>
              </a:rPr>
              <a:t>Reduce calculation time:</a:t>
            </a:r>
            <a:r>
              <a:rPr lang="en-US" altLang="zh-CN" dirty="0"/>
              <a:t> More ALUs </a:t>
            </a:r>
            <a:r>
              <a:rPr lang="en-US" altLang="zh-CN" b="1" dirty="0"/>
              <a:t>(Parallel computing) </a:t>
            </a:r>
          </a:p>
          <a:p>
            <a:pPr marL="742950" lvl="1" indent="-285750">
              <a:buFont typeface="Wingdings" panose="05000000000000000000" pitchFamily="2" charset="2"/>
              <a:buChar char="u"/>
            </a:pPr>
            <a:r>
              <a:rPr lang="en-US" altLang="zh-CN" dirty="0"/>
              <a:t>More on-chip memory</a:t>
            </a:r>
          </a:p>
          <a:p>
            <a:pPr marL="285750" indent="-285750">
              <a:buFont typeface="Wingdings" panose="05000000000000000000" pitchFamily="2" charset="2"/>
              <a:buChar char="l"/>
            </a:pPr>
            <a:r>
              <a:rPr lang="en-US" altLang="zh-CN" dirty="0"/>
              <a:t>Reduce logic gate delay</a:t>
            </a:r>
          </a:p>
          <a:p>
            <a:pPr marL="742950" lvl="1" indent="-285750">
              <a:buFont typeface="Wingdings" panose="05000000000000000000" pitchFamily="2" charset="2"/>
              <a:buChar char="u"/>
            </a:pPr>
            <a:r>
              <a:rPr lang="en-US" altLang="zh-CN" dirty="0"/>
              <a:t>Using more advanced manufacturing processes(28nm --&gt; 14nm </a:t>
            </a:r>
            <a:r>
              <a:rPr lang="en-US" altLang="zh-CN" dirty="0">
                <a:sym typeface="Wingdings" panose="05000000000000000000" pitchFamily="2" charset="2"/>
              </a:rPr>
              <a:t>--&gt;7nm)</a:t>
            </a:r>
            <a:endParaRPr lang="zh-CN" altLang="en-US" dirty="0"/>
          </a:p>
        </p:txBody>
      </p:sp>
      <p:pic>
        <p:nvPicPr>
          <p:cNvPr id="7" name="Picture 2" descr="Image result for off-chip data">
            <a:extLst>
              <a:ext uri="{FF2B5EF4-FFF2-40B4-BE49-F238E27FC236}">
                <a16:creationId xmlns:a16="http://schemas.microsoft.com/office/drawing/2014/main" id="{E500BF0B-A47D-48B1-914C-7CC84CF54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3381226"/>
            <a:ext cx="3962399" cy="31861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âSemiconductor process flowâçå¾çæç´¢ç»æ">
            <a:extLst>
              <a:ext uri="{FF2B5EF4-FFF2-40B4-BE49-F238E27FC236}">
                <a16:creationId xmlns:a16="http://schemas.microsoft.com/office/drawing/2014/main" id="{185CB1B8-698C-4DEF-B9D9-35B621FAFF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122" y="3233588"/>
            <a:ext cx="5543549" cy="348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975121"/>
      </p:ext>
    </p:extLst>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25707" y="466671"/>
            <a:ext cx="7342403" cy="461665"/>
          </a:xfrm>
          <a:prstGeom prst="rect">
            <a:avLst/>
          </a:prstGeom>
          <a:noFill/>
        </p:spPr>
        <p:txBody>
          <a:bodyPr wrap="square" rtlCol="0">
            <a:spAutoFit/>
          </a:bodyPr>
          <a:lstStyle/>
          <a:p>
            <a:r>
              <a:rPr lang="en-US" altLang="zh-CN" sz="2400" dirty="0">
                <a:solidFill>
                  <a:schemeClr val="accent4">
                    <a:lumMod val="50000"/>
                  </a:schemeClr>
                </a:solidFill>
                <a:latin typeface="Rockwell" panose="02060603020205020403" pitchFamily="18" charset="0"/>
              </a:rPr>
              <a:t>Change the architecture of the chip</a:t>
            </a:r>
          </a:p>
        </p:txBody>
      </p:sp>
      <p:pic>
        <p:nvPicPr>
          <p:cNvPr id="2" name="图片 1"/>
          <p:cNvPicPr>
            <a:picLocks noChangeAspect="1"/>
          </p:cNvPicPr>
          <p:nvPr/>
        </p:nvPicPr>
        <p:blipFill>
          <a:blip r:embed="rId3"/>
          <a:stretch>
            <a:fillRect/>
          </a:stretch>
        </p:blipFill>
        <p:spPr>
          <a:xfrm>
            <a:off x="702792" y="1115045"/>
            <a:ext cx="8753475" cy="3543300"/>
          </a:xfrm>
          <a:prstGeom prst="rect">
            <a:avLst/>
          </a:prstGeom>
        </p:spPr>
      </p:pic>
      <p:sp>
        <p:nvSpPr>
          <p:cNvPr id="3" name="文本框 2"/>
          <p:cNvSpPr txBox="1"/>
          <p:nvPr/>
        </p:nvSpPr>
        <p:spPr>
          <a:xfrm>
            <a:off x="9763125" y="1327011"/>
            <a:ext cx="2143125" cy="968514"/>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5" name="文本框 4"/>
          <p:cNvSpPr txBox="1"/>
          <p:nvPr/>
        </p:nvSpPr>
        <p:spPr>
          <a:xfrm>
            <a:off x="9763125" y="1457325"/>
            <a:ext cx="2143125" cy="707886"/>
          </a:xfrm>
          <a:prstGeom prst="rect">
            <a:avLst/>
          </a:prstGeom>
          <a:noFill/>
        </p:spPr>
        <p:txBody>
          <a:bodyPr wrap="square" rtlCol="0">
            <a:spAutoFit/>
          </a:bodyPr>
          <a:lstStyle/>
          <a:p>
            <a:r>
              <a:rPr lang="en-US" altLang="zh-CN" sz="4000" b="1" dirty="0"/>
              <a:t>Training</a:t>
            </a:r>
            <a:endParaRPr lang="zh-CN" altLang="en-US" sz="4000" b="1" dirty="0"/>
          </a:p>
        </p:txBody>
      </p:sp>
      <p:sp>
        <p:nvSpPr>
          <p:cNvPr id="9" name="文本框 8"/>
          <p:cNvSpPr txBox="1"/>
          <p:nvPr/>
        </p:nvSpPr>
        <p:spPr>
          <a:xfrm>
            <a:off x="9763125" y="2781300"/>
            <a:ext cx="2143125" cy="1323439"/>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6" name="文本框 5"/>
          <p:cNvSpPr txBox="1"/>
          <p:nvPr/>
        </p:nvSpPr>
        <p:spPr>
          <a:xfrm>
            <a:off x="783754" y="4989339"/>
            <a:ext cx="8591550" cy="1015663"/>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t>Huge Data Throughput</a:t>
            </a:r>
          </a:p>
          <a:p>
            <a:pPr marL="285750" indent="-285750">
              <a:buFont typeface="Wingdings" panose="05000000000000000000" pitchFamily="2" charset="2"/>
              <a:buChar char="l"/>
            </a:pPr>
            <a:r>
              <a:rPr lang="en-US" altLang="zh-CN" sz="2000" dirty="0"/>
              <a:t>Suitable for parallelization algorithms</a:t>
            </a:r>
          </a:p>
          <a:p>
            <a:pPr marL="285750" indent="-285750">
              <a:buFont typeface="Wingdings" panose="05000000000000000000" pitchFamily="2" charset="2"/>
              <a:buChar char="l"/>
            </a:pPr>
            <a:r>
              <a:rPr lang="en-US" altLang="zh-CN" sz="2000" dirty="0"/>
              <a:t>Strong versatility</a:t>
            </a:r>
            <a:endParaRPr lang="zh-CN" altLang="en-US" sz="2000" dirty="0"/>
          </a:p>
        </p:txBody>
      </p:sp>
      <p:sp>
        <p:nvSpPr>
          <p:cNvPr id="15" name="文本框 14"/>
          <p:cNvSpPr txBox="1"/>
          <p:nvPr/>
        </p:nvSpPr>
        <p:spPr>
          <a:xfrm>
            <a:off x="10101259" y="2818864"/>
            <a:ext cx="1466851" cy="1323439"/>
          </a:xfrm>
          <a:prstGeom prst="rect">
            <a:avLst/>
          </a:prstGeom>
          <a:noFill/>
        </p:spPr>
        <p:txBody>
          <a:bodyPr wrap="square" rtlCol="0">
            <a:spAutoFit/>
          </a:bodyPr>
          <a:lstStyle/>
          <a:p>
            <a:pPr algn="ctr"/>
            <a:r>
              <a:rPr lang="en-US" altLang="zh-CN" sz="4000" b="1" dirty="0"/>
              <a:t>GPU</a:t>
            </a:r>
          </a:p>
          <a:p>
            <a:pPr algn="ctr"/>
            <a:r>
              <a:rPr lang="en-US" altLang="zh-CN" sz="4000" b="1" dirty="0"/>
              <a:t>FPGA</a:t>
            </a:r>
            <a:endParaRPr lang="zh-CN" altLang="en-US" sz="4000" b="1" dirty="0"/>
          </a:p>
        </p:txBody>
      </p:sp>
      <p:sp>
        <p:nvSpPr>
          <p:cNvPr id="7" name="文本框 6"/>
          <p:cNvSpPr txBox="1"/>
          <p:nvPr/>
        </p:nvSpPr>
        <p:spPr>
          <a:xfrm>
            <a:off x="6531770" y="4738616"/>
            <a:ext cx="5072060" cy="646331"/>
          </a:xfrm>
          <a:prstGeom prst="rect">
            <a:avLst/>
          </a:prstGeom>
          <a:noFill/>
        </p:spPr>
        <p:txBody>
          <a:bodyPr wrap="square" rtlCol="0">
            <a:spAutoFit/>
          </a:bodyPr>
          <a:lstStyle/>
          <a:p>
            <a:r>
              <a:rPr lang="en-US" altLang="zh-CN" dirty="0">
                <a:solidFill>
                  <a:schemeClr val="accent1">
                    <a:lumMod val="75000"/>
                  </a:schemeClr>
                </a:solidFill>
              </a:rPr>
              <a:t>Mini-Batch Stochastic gradient descent(Mb-SGD) is suitable for parallelization algorithms !</a:t>
            </a:r>
            <a:endParaRPr lang="zh-CN" altLang="en-US" dirty="0">
              <a:solidFill>
                <a:schemeClr val="accent1">
                  <a:lumMod val="75000"/>
                </a:schemeClr>
              </a:solidFill>
            </a:endParaRPr>
          </a:p>
        </p:txBody>
      </p:sp>
      <p:sp>
        <p:nvSpPr>
          <p:cNvPr id="8" name="椭圆 7"/>
          <p:cNvSpPr/>
          <p:nvPr/>
        </p:nvSpPr>
        <p:spPr>
          <a:xfrm>
            <a:off x="6791325" y="5559296"/>
            <a:ext cx="357620" cy="36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274935" y="5554400"/>
            <a:ext cx="357620" cy="36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789863" y="5554397"/>
            <a:ext cx="357620" cy="36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310995" y="5553873"/>
            <a:ext cx="357620" cy="36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9763125" y="5554399"/>
            <a:ext cx="357620" cy="36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0278053" y="5554398"/>
            <a:ext cx="357620" cy="36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792981" y="5553872"/>
            <a:ext cx="357620" cy="36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flipV="1">
            <a:off x="8890361" y="5765193"/>
            <a:ext cx="157019" cy="1717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4" name="椭圆 23"/>
          <p:cNvSpPr/>
          <p:nvPr/>
        </p:nvSpPr>
        <p:spPr>
          <a:xfrm flipH="1" flipV="1">
            <a:off x="9127621" y="5765193"/>
            <a:ext cx="157019" cy="1717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5" name="椭圆 24"/>
          <p:cNvSpPr/>
          <p:nvPr/>
        </p:nvSpPr>
        <p:spPr>
          <a:xfrm flipH="1" flipV="1">
            <a:off x="9377758" y="5765193"/>
            <a:ext cx="157019" cy="1717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左大括号 15"/>
          <p:cNvSpPr/>
          <p:nvPr/>
        </p:nvSpPr>
        <p:spPr>
          <a:xfrm rot="16200000">
            <a:off x="7059540" y="5803429"/>
            <a:ext cx="357620" cy="788410"/>
          </a:xfrm>
          <a:prstGeom prst="leftBrace">
            <a:avLst/>
          </a:prstGeom>
          <a:ln>
            <a:solidFill>
              <a:schemeClr val="accent6">
                <a:lumMod val="1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27" name="左大括号 26"/>
          <p:cNvSpPr/>
          <p:nvPr/>
        </p:nvSpPr>
        <p:spPr>
          <a:xfrm rot="16200000">
            <a:off x="8052847" y="5803429"/>
            <a:ext cx="357620" cy="788410"/>
          </a:xfrm>
          <a:prstGeom prst="leftBrace">
            <a:avLst/>
          </a:prstGeom>
          <a:ln>
            <a:solidFill>
              <a:schemeClr val="accent6">
                <a:lumMod val="1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28" name="左大括号 27"/>
          <p:cNvSpPr/>
          <p:nvPr/>
        </p:nvSpPr>
        <p:spPr>
          <a:xfrm rot="16200000">
            <a:off x="10571668" y="5803429"/>
            <a:ext cx="357620" cy="788410"/>
          </a:xfrm>
          <a:prstGeom prst="leftBrace">
            <a:avLst/>
          </a:prstGeom>
          <a:ln>
            <a:solidFill>
              <a:schemeClr val="accent6">
                <a:lumMod val="1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26" name="文本框 25"/>
          <p:cNvSpPr txBox="1"/>
          <p:nvPr/>
        </p:nvSpPr>
        <p:spPr>
          <a:xfrm>
            <a:off x="7920759" y="6488668"/>
            <a:ext cx="725415" cy="369332"/>
          </a:xfrm>
          <a:prstGeom prst="rect">
            <a:avLst/>
          </a:prstGeom>
          <a:noFill/>
        </p:spPr>
        <p:txBody>
          <a:bodyPr wrap="square" rtlCol="0">
            <a:spAutoFit/>
          </a:bodyPr>
          <a:lstStyle/>
          <a:p>
            <a:pPr algn="ctr"/>
            <a:r>
              <a:rPr lang="en-US" altLang="zh-CN" b="1" dirty="0"/>
              <a:t>Mb</a:t>
            </a:r>
            <a:endParaRPr lang="zh-CN" altLang="en-US" b="1" dirty="0"/>
          </a:p>
        </p:txBody>
      </p:sp>
      <p:sp>
        <p:nvSpPr>
          <p:cNvPr id="30" name="文本框 29"/>
          <p:cNvSpPr txBox="1"/>
          <p:nvPr/>
        </p:nvSpPr>
        <p:spPr>
          <a:xfrm>
            <a:off x="6907140" y="6488668"/>
            <a:ext cx="725415" cy="369332"/>
          </a:xfrm>
          <a:prstGeom prst="rect">
            <a:avLst/>
          </a:prstGeom>
          <a:noFill/>
        </p:spPr>
        <p:txBody>
          <a:bodyPr wrap="square" rtlCol="0">
            <a:spAutoFit/>
          </a:bodyPr>
          <a:lstStyle/>
          <a:p>
            <a:pPr algn="ctr"/>
            <a:r>
              <a:rPr lang="en-US" altLang="zh-CN" b="1" dirty="0"/>
              <a:t>Mb</a:t>
            </a:r>
            <a:endParaRPr lang="zh-CN" altLang="en-US" b="1" dirty="0"/>
          </a:p>
        </p:txBody>
      </p:sp>
      <p:sp>
        <p:nvSpPr>
          <p:cNvPr id="31" name="文本框 30"/>
          <p:cNvSpPr txBox="1"/>
          <p:nvPr/>
        </p:nvSpPr>
        <p:spPr>
          <a:xfrm>
            <a:off x="10409130" y="6502584"/>
            <a:ext cx="725415" cy="369332"/>
          </a:xfrm>
          <a:prstGeom prst="rect">
            <a:avLst/>
          </a:prstGeom>
          <a:noFill/>
        </p:spPr>
        <p:txBody>
          <a:bodyPr wrap="square" rtlCol="0">
            <a:spAutoFit/>
          </a:bodyPr>
          <a:lstStyle/>
          <a:p>
            <a:pPr algn="ctr"/>
            <a:r>
              <a:rPr lang="en-US" altLang="zh-CN" b="1" dirty="0"/>
              <a:t>Mb</a:t>
            </a:r>
            <a:endParaRPr lang="zh-CN" altLang="en-US" b="1" dirty="0"/>
          </a:p>
        </p:txBody>
      </p:sp>
      <p:sp>
        <p:nvSpPr>
          <p:cNvPr id="32" name="文本框 31"/>
          <p:cNvSpPr txBox="1"/>
          <p:nvPr/>
        </p:nvSpPr>
        <p:spPr>
          <a:xfrm>
            <a:off x="5830922" y="5570613"/>
            <a:ext cx="857037" cy="369332"/>
          </a:xfrm>
          <a:prstGeom prst="rect">
            <a:avLst/>
          </a:prstGeom>
          <a:noFill/>
        </p:spPr>
        <p:txBody>
          <a:bodyPr wrap="square" rtlCol="0">
            <a:spAutoFit/>
          </a:bodyPr>
          <a:lstStyle/>
          <a:p>
            <a:pPr algn="ctr"/>
            <a:r>
              <a:rPr lang="en-US" altLang="zh-CN" b="1" dirty="0"/>
              <a:t>DATA</a:t>
            </a:r>
            <a:endParaRPr lang="zh-CN" altLang="en-US" b="1" dirty="0"/>
          </a:p>
        </p:txBody>
      </p:sp>
      <p:sp>
        <p:nvSpPr>
          <p:cNvPr id="33" name="五边形 8">
            <a:extLst>
              <a:ext uri="{FF2B5EF4-FFF2-40B4-BE49-F238E27FC236}">
                <a16:creationId xmlns:a16="http://schemas.microsoft.com/office/drawing/2014/main" id="{79BA4286-D111-479A-A0CD-B424171FFEC6}"/>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基础层</a:t>
            </a:r>
          </a:p>
        </p:txBody>
      </p:sp>
      <p:sp>
        <p:nvSpPr>
          <p:cNvPr id="34" name="燕尾形 9">
            <a:extLst>
              <a:ext uri="{FF2B5EF4-FFF2-40B4-BE49-F238E27FC236}">
                <a16:creationId xmlns:a16="http://schemas.microsoft.com/office/drawing/2014/main" id="{EC45A162-E66F-452E-A1BC-DE3444A527A0}"/>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extLst>
      <p:ext uri="{BB962C8B-B14F-4D97-AF65-F5344CB8AC3E}">
        <p14:creationId xmlns:p14="http://schemas.microsoft.com/office/powerpoint/2010/main" val="878476037"/>
      </p:ext>
    </p:extLst>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85357" y="432470"/>
            <a:ext cx="6477000" cy="461665"/>
          </a:xfrm>
          <a:prstGeom prst="rect">
            <a:avLst/>
          </a:prstGeom>
          <a:noFill/>
        </p:spPr>
        <p:txBody>
          <a:bodyPr wrap="square" rtlCol="0">
            <a:spAutoFit/>
          </a:bodyPr>
          <a:lstStyle/>
          <a:p>
            <a:r>
              <a:rPr lang="en-US" altLang="zh-CN" sz="2400" dirty="0">
                <a:solidFill>
                  <a:schemeClr val="accent4">
                    <a:lumMod val="50000"/>
                  </a:schemeClr>
                </a:solidFill>
                <a:latin typeface="Rockwell" panose="02060603020205020403" pitchFamily="18" charset="0"/>
              </a:rPr>
              <a:t>Change the architecture of the chip</a:t>
            </a:r>
          </a:p>
        </p:txBody>
      </p:sp>
      <p:sp>
        <p:nvSpPr>
          <p:cNvPr id="3" name="文本框 2"/>
          <p:cNvSpPr txBox="1"/>
          <p:nvPr/>
        </p:nvSpPr>
        <p:spPr>
          <a:xfrm>
            <a:off x="9763121" y="1135142"/>
            <a:ext cx="2143125" cy="968514"/>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5" name="文本框 4"/>
          <p:cNvSpPr txBox="1"/>
          <p:nvPr/>
        </p:nvSpPr>
        <p:spPr>
          <a:xfrm>
            <a:off x="9759797" y="1261883"/>
            <a:ext cx="2143126" cy="646331"/>
          </a:xfrm>
          <a:prstGeom prst="rect">
            <a:avLst/>
          </a:prstGeom>
          <a:noFill/>
        </p:spPr>
        <p:txBody>
          <a:bodyPr wrap="square" rtlCol="0">
            <a:spAutoFit/>
          </a:bodyPr>
          <a:lstStyle/>
          <a:p>
            <a:r>
              <a:rPr lang="en-US" altLang="zh-CN" sz="3600" b="1" dirty="0"/>
              <a:t>Inference</a:t>
            </a:r>
            <a:endParaRPr lang="zh-CN" altLang="en-US" sz="3600" b="1" dirty="0"/>
          </a:p>
        </p:txBody>
      </p:sp>
      <p:sp>
        <p:nvSpPr>
          <p:cNvPr id="9" name="文本框 8"/>
          <p:cNvSpPr txBox="1"/>
          <p:nvPr/>
        </p:nvSpPr>
        <p:spPr>
          <a:xfrm>
            <a:off x="9759797" y="2566086"/>
            <a:ext cx="2143125" cy="1323439"/>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6" name="文本框 5"/>
          <p:cNvSpPr txBox="1"/>
          <p:nvPr/>
        </p:nvSpPr>
        <p:spPr>
          <a:xfrm>
            <a:off x="403366" y="4885796"/>
            <a:ext cx="8591550" cy="1015663"/>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t>Real time &amp; low latency</a:t>
            </a:r>
            <a:endParaRPr lang="en-US" altLang="zh-CN" sz="2000" u="sng" dirty="0"/>
          </a:p>
          <a:p>
            <a:pPr marL="285750" indent="-285750">
              <a:buFont typeface="Wingdings" panose="05000000000000000000" pitchFamily="2" charset="2"/>
              <a:buChar char="l"/>
            </a:pPr>
            <a:r>
              <a:rPr lang="en-US" altLang="zh-CN" sz="2000" dirty="0"/>
              <a:t>Systolic data flow of the Matrix Multiply Unit.</a:t>
            </a:r>
          </a:p>
          <a:p>
            <a:pPr marL="285750" indent="-285750">
              <a:buFont typeface="Wingdings" panose="05000000000000000000" pitchFamily="2" charset="2"/>
              <a:buChar char="l"/>
            </a:pPr>
            <a:r>
              <a:rPr lang="en-US" altLang="zh-CN" sz="2000" dirty="0">
                <a:solidFill>
                  <a:srgbClr val="FF0000"/>
                </a:solidFill>
              </a:rPr>
              <a:t>High cost </a:t>
            </a:r>
            <a:r>
              <a:rPr lang="en-US" altLang="zh-CN" sz="2000" dirty="0"/>
              <a:t>&amp; long development cycle</a:t>
            </a:r>
            <a:endParaRPr lang="zh-CN" altLang="en-US" sz="2000" dirty="0"/>
          </a:p>
        </p:txBody>
      </p:sp>
      <p:sp>
        <p:nvSpPr>
          <p:cNvPr id="15" name="文本框 14"/>
          <p:cNvSpPr txBox="1"/>
          <p:nvPr/>
        </p:nvSpPr>
        <p:spPr>
          <a:xfrm>
            <a:off x="10097933" y="2584779"/>
            <a:ext cx="1466851" cy="1323439"/>
          </a:xfrm>
          <a:prstGeom prst="rect">
            <a:avLst/>
          </a:prstGeom>
          <a:noFill/>
        </p:spPr>
        <p:txBody>
          <a:bodyPr wrap="square" rtlCol="0">
            <a:spAutoFit/>
          </a:bodyPr>
          <a:lstStyle/>
          <a:p>
            <a:pPr algn="ctr"/>
            <a:r>
              <a:rPr lang="en-US" altLang="zh-CN" sz="4000" b="1" dirty="0"/>
              <a:t>ASICFPGA</a:t>
            </a:r>
            <a:endParaRPr lang="zh-CN" altLang="en-US" sz="4000" b="1" dirty="0"/>
          </a:p>
        </p:txBody>
      </p:sp>
      <p:sp>
        <p:nvSpPr>
          <p:cNvPr id="7" name="文本框 6"/>
          <p:cNvSpPr txBox="1"/>
          <p:nvPr/>
        </p:nvSpPr>
        <p:spPr>
          <a:xfrm>
            <a:off x="5667100" y="4585630"/>
            <a:ext cx="5072060" cy="646331"/>
          </a:xfrm>
          <a:prstGeom prst="rect">
            <a:avLst/>
          </a:prstGeom>
          <a:noFill/>
        </p:spPr>
        <p:txBody>
          <a:bodyPr wrap="square" rtlCol="0">
            <a:spAutoFit/>
          </a:bodyPr>
          <a:lstStyle/>
          <a:p>
            <a:pPr algn="ctr"/>
            <a:r>
              <a:rPr lang="en-US" altLang="zh-CN" b="1" dirty="0">
                <a:solidFill>
                  <a:schemeClr val="accent1">
                    <a:lumMod val="75000"/>
                  </a:schemeClr>
                </a:solidFill>
              </a:rPr>
              <a:t>Only need to calculate </a:t>
            </a:r>
            <a:r>
              <a:rPr lang="en-US" altLang="zh-CN" b="1" dirty="0">
                <a:solidFill>
                  <a:srgbClr val="FF0000"/>
                </a:solidFill>
              </a:rPr>
              <a:t>the Forward propagation of the network !</a:t>
            </a:r>
            <a:endParaRPr lang="zh-CN" altLang="en-US" b="1" dirty="0">
              <a:solidFill>
                <a:srgbClr val="FF0000"/>
              </a:solidFill>
            </a:endParaRPr>
          </a:p>
        </p:txBody>
      </p:sp>
      <p:sp>
        <p:nvSpPr>
          <p:cNvPr id="13" name="文本框 12"/>
          <p:cNvSpPr txBox="1"/>
          <p:nvPr/>
        </p:nvSpPr>
        <p:spPr>
          <a:xfrm>
            <a:off x="6218302" y="5284726"/>
            <a:ext cx="5153891" cy="1477328"/>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solidFill>
                  <a:schemeClr val="accent1"/>
                </a:solidFill>
              </a:rPr>
              <a:t>The blue data cache accounts for 37% of the chip. </a:t>
            </a:r>
          </a:p>
          <a:p>
            <a:pPr marL="285750" indent="-285750">
              <a:buFont typeface="Wingdings" panose="05000000000000000000" pitchFamily="2" charset="2"/>
              <a:buChar char="l"/>
            </a:pPr>
            <a:r>
              <a:rPr lang="en-US" altLang="zh-CN" dirty="0">
                <a:solidFill>
                  <a:srgbClr val="FFC000"/>
                </a:solidFill>
              </a:rPr>
              <a:t>The calculation for yellow is 30%.</a:t>
            </a:r>
          </a:p>
          <a:p>
            <a:pPr marL="285750" indent="-285750">
              <a:buFont typeface="Wingdings" panose="05000000000000000000" pitchFamily="2" charset="2"/>
              <a:buChar char="l"/>
            </a:pPr>
            <a:r>
              <a:rPr lang="en-US" altLang="zh-CN" dirty="0">
                <a:solidFill>
                  <a:schemeClr val="accent6">
                    <a:lumMod val="75000"/>
                  </a:schemeClr>
                </a:solidFill>
              </a:rPr>
              <a:t> </a:t>
            </a:r>
            <a:r>
              <a:rPr lang="en-US" altLang="zh-CN" dirty="0">
                <a:solidFill>
                  <a:srgbClr val="92D050"/>
                </a:solidFill>
              </a:rPr>
              <a:t>The green I/O is 10%. </a:t>
            </a:r>
          </a:p>
          <a:p>
            <a:pPr marL="285750" indent="-285750">
              <a:buFont typeface="Wingdings" panose="05000000000000000000" pitchFamily="2" charset="2"/>
              <a:buChar char="l"/>
            </a:pPr>
            <a:r>
              <a:rPr lang="en-US" altLang="zh-CN" dirty="0">
                <a:solidFill>
                  <a:srgbClr val="FF0000"/>
                </a:solidFill>
              </a:rPr>
              <a:t>The red control is only 2%. </a:t>
            </a:r>
            <a:endParaRPr lang="zh-CN" altLang="en-US" dirty="0">
              <a:solidFill>
                <a:srgbClr val="FF0000"/>
              </a:solidFill>
            </a:endParaRPr>
          </a:p>
        </p:txBody>
      </p:sp>
      <p:pic>
        <p:nvPicPr>
          <p:cNvPr id="12" name="图片 11"/>
          <p:cNvPicPr>
            <a:picLocks noChangeAspect="1"/>
          </p:cNvPicPr>
          <p:nvPr/>
        </p:nvPicPr>
        <p:blipFill>
          <a:blip r:embed="rId3"/>
          <a:stretch>
            <a:fillRect/>
          </a:stretch>
        </p:blipFill>
        <p:spPr>
          <a:xfrm>
            <a:off x="754918" y="1167270"/>
            <a:ext cx="4246270" cy="3408255"/>
          </a:xfrm>
          <a:prstGeom prst="rect">
            <a:avLst/>
          </a:prstGeom>
        </p:spPr>
      </p:pic>
      <p:pic>
        <p:nvPicPr>
          <p:cNvPr id="14" name="图片 13"/>
          <p:cNvPicPr>
            <a:picLocks noChangeAspect="1"/>
          </p:cNvPicPr>
          <p:nvPr/>
        </p:nvPicPr>
        <p:blipFill>
          <a:blip r:embed="rId4"/>
          <a:stretch>
            <a:fillRect/>
          </a:stretch>
        </p:blipFill>
        <p:spPr>
          <a:xfrm>
            <a:off x="5100498" y="1167270"/>
            <a:ext cx="4180632" cy="3350853"/>
          </a:xfrm>
          <a:prstGeom prst="rect">
            <a:avLst/>
          </a:prstGeom>
        </p:spPr>
      </p:pic>
      <p:sp>
        <p:nvSpPr>
          <p:cNvPr id="16" name="五边形 8">
            <a:extLst>
              <a:ext uri="{FF2B5EF4-FFF2-40B4-BE49-F238E27FC236}">
                <a16:creationId xmlns:a16="http://schemas.microsoft.com/office/drawing/2014/main" id="{BA97E3A2-36A9-41AF-828D-A21D5097A777}"/>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基础层</a:t>
            </a:r>
          </a:p>
        </p:txBody>
      </p:sp>
      <p:sp>
        <p:nvSpPr>
          <p:cNvPr id="17" name="燕尾形 9">
            <a:extLst>
              <a:ext uri="{FF2B5EF4-FFF2-40B4-BE49-F238E27FC236}">
                <a16:creationId xmlns:a16="http://schemas.microsoft.com/office/drawing/2014/main" id="{A1CAE5DD-23A8-4F7C-B63F-520F163A7698}"/>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extLst>
      <p:ext uri="{BB962C8B-B14F-4D97-AF65-F5344CB8AC3E}">
        <p14:creationId xmlns:p14="http://schemas.microsoft.com/office/powerpoint/2010/main" val="295572276"/>
      </p:ext>
    </p:extLst>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片包含 文字, 地图&#10;&#10;已生成极高可信度的说明">
            <a:extLst>
              <a:ext uri="{FF2B5EF4-FFF2-40B4-BE49-F238E27FC236}">
                <a16:creationId xmlns:a16="http://schemas.microsoft.com/office/drawing/2014/main" id="{91BBB9FA-610B-4890-B963-A13806453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927" y="1393560"/>
            <a:ext cx="7182035" cy="4931664"/>
          </a:xfrm>
          <a:prstGeom prst="rect">
            <a:avLst/>
          </a:prstGeom>
        </p:spPr>
      </p:pic>
      <p:sp>
        <p:nvSpPr>
          <p:cNvPr id="8" name="文本框 7">
            <a:extLst>
              <a:ext uri="{FF2B5EF4-FFF2-40B4-BE49-F238E27FC236}">
                <a16:creationId xmlns:a16="http://schemas.microsoft.com/office/drawing/2014/main" id="{ACB33666-B466-4FA3-AB9F-B8D7BB34E041}"/>
              </a:ext>
            </a:extLst>
          </p:cNvPr>
          <p:cNvSpPr txBox="1"/>
          <p:nvPr/>
        </p:nvSpPr>
        <p:spPr>
          <a:xfrm>
            <a:off x="3984299" y="452735"/>
            <a:ext cx="6477000" cy="461665"/>
          </a:xfrm>
          <a:prstGeom prst="rect">
            <a:avLst/>
          </a:prstGeom>
          <a:noFill/>
        </p:spPr>
        <p:txBody>
          <a:bodyPr wrap="square" rtlCol="0">
            <a:spAutoFit/>
          </a:bodyPr>
          <a:lstStyle/>
          <a:p>
            <a:r>
              <a:rPr lang="en-US" altLang="zh-CN" sz="2400" dirty="0">
                <a:solidFill>
                  <a:schemeClr val="accent4">
                    <a:lumMod val="50000"/>
                  </a:schemeClr>
                </a:solidFill>
                <a:latin typeface="Rockwell" panose="02060603020205020403" pitchFamily="18" charset="0"/>
              </a:rPr>
              <a:t>Reduce logic gate delay</a:t>
            </a:r>
          </a:p>
        </p:txBody>
      </p:sp>
      <p:sp>
        <p:nvSpPr>
          <p:cNvPr id="5" name="五边形 8">
            <a:extLst>
              <a:ext uri="{FF2B5EF4-FFF2-40B4-BE49-F238E27FC236}">
                <a16:creationId xmlns:a16="http://schemas.microsoft.com/office/drawing/2014/main" id="{4DDFD14D-40E3-40E1-B956-3D134DE2FDD6}"/>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基础层</a:t>
            </a:r>
          </a:p>
        </p:txBody>
      </p:sp>
      <p:sp>
        <p:nvSpPr>
          <p:cNvPr id="6" name="燕尾形 9">
            <a:extLst>
              <a:ext uri="{FF2B5EF4-FFF2-40B4-BE49-F238E27FC236}">
                <a16:creationId xmlns:a16="http://schemas.microsoft.com/office/drawing/2014/main" id="{32A1A2E1-6744-4235-8A44-A0636089D6A8}"/>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extLst>
      <p:ext uri="{BB962C8B-B14F-4D97-AF65-F5344CB8AC3E}">
        <p14:creationId xmlns:p14="http://schemas.microsoft.com/office/powerpoint/2010/main" val="682403158"/>
      </p:ext>
    </p:extLst>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98558" y="452735"/>
            <a:ext cx="6477000" cy="461665"/>
          </a:xfrm>
          <a:prstGeom prst="rect">
            <a:avLst/>
          </a:prstGeom>
          <a:noFill/>
        </p:spPr>
        <p:txBody>
          <a:bodyPr wrap="square" rtlCol="0">
            <a:spAutoFit/>
          </a:bodyPr>
          <a:lstStyle/>
          <a:p>
            <a:r>
              <a:rPr lang="en-US" altLang="zh-CN" sz="2400" dirty="0">
                <a:solidFill>
                  <a:schemeClr val="accent4">
                    <a:lumMod val="50000"/>
                  </a:schemeClr>
                </a:solidFill>
                <a:latin typeface="Rockwell" panose="02060603020205020403" pitchFamily="18" charset="0"/>
              </a:rPr>
              <a:t>Reduce logic gate delay</a:t>
            </a:r>
          </a:p>
        </p:txBody>
      </p:sp>
      <p:pic>
        <p:nvPicPr>
          <p:cNvPr id="16" name="Picture 2" descr="âSemiconductor process flowâçå¾çæç´¢ç»æ">
            <a:extLst>
              <a:ext uri="{FF2B5EF4-FFF2-40B4-BE49-F238E27FC236}">
                <a16:creationId xmlns:a16="http://schemas.microsoft.com/office/drawing/2014/main" id="{B171E71E-B580-4012-97E7-51BCB509F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453" y="1301779"/>
            <a:ext cx="6748895" cy="502862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240912" y="1102625"/>
            <a:ext cx="1376218" cy="1874982"/>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760293" y="2977606"/>
            <a:ext cx="1233055" cy="1431637"/>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8">
            <a:extLst>
              <a:ext uri="{FF2B5EF4-FFF2-40B4-BE49-F238E27FC236}">
                <a16:creationId xmlns:a16="http://schemas.microsoft.com/office/drawing/2014/main" id="{E22BD292-D25E-4ACF-8F3C-0A1183B39048}"/>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基础层</a:t>
            </a:r>
          </a:p>
        </p:txBody>
      </p:sp>
      <p:sp>
        <p:nvSpPr>
          <p:cNvPr id="7" name="燕尾形 9">
            <a:extLst>
              <a:ext uri="{FF2B5EF4-FFF2-40B4-BE49-F238E27FC236}">
                <a16:creationId xmlns:a16="http://schemas.microsoft.com/office/drawing/2014/main" id="{B1235D91-1E56-4A65-9AD2-6B290CFE903E}"/>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extLst>
      <p:ext uri="{BB962C8B-B14F-4D97-AF65-F5344CB8AC3E}">
        <p14:creationId xmlns:p14="http://schemas.microsoft.com/office/powerpoint/2010/main" val="2635614295"/>
      </p:ext>
    </p:extLst>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t="-4000" b="-4000"/>
          </a:stretch>
        </a:blipFill>
        <a:effectLst/>
      </p:bgPr>
    </p:bg>
    <p:spTree>
      <p:nvGrpSpPr>
        <p:cNvPr id="1" name=""/>
        <p:cNvGrpSpPr/>
        <p:nvPr/>
      </p:nvGrpSpPr>
      <p:grpSpPr>
        <a:xfrm>
          <a:off x="0" y="0"/>
          <a:ext cx="0" cy="0"/>
          <a:chOff x="0" y="0"/>
          <a:chExt cx="0" cy="0"/>
        </a:xfrm>
      </p:grpSpPr>
      <p:sp>
        <p:nvSpPr>
          <p:cNvPr id="5" name="PA_文本框 4"/>
          <p:cNvSpPr txBox="1"/>
          <p:nvPr>
            <p:custDataLst>
              <p:tags r:id="rId2"/>
            </p:custDataLst>
          </p:nvPr>
        </p:nvSpPr>
        <p:spPr>
          <a:xfrm>
            <a:off x="669490" y="2442648"/>
            <a:ext cx="6258560" cy="830997"/>
          </a:xfrm>
          <a:prstGeom prst="rect">
            <a:avLst/>
          </a:prstGeom>
          <a:noFill/>
        </p:spPr>
        <p:txBody>
          <a:bodyPr wrap="square" rtlCol="0">
            <a:spAutoFit/>
          </a:bodyPr>
          <a:lstStyle/>
          <a:p>
            <a:r>
              <a:rPr lang="zh-CN" altLang="en-US" sz="4800" spc="600" dirty="0">
                <a:cs typeface="+mn-ea"/>
                <a:sym typeface="+mn-lt"/>
              </a:rPr>
              <a:t>      谢谢</a:t>
            </a:r>
          </a:p>
        </p:txBody>
      </p:sp>
      <p:sp>
        <p:nvSpPr>
          <p:cNvPr id="11" name="文本框 10">
            <a:extLst>
              <a:ext uri="{FF2B5EF4-FFF2-40B4-BE49-F238E27FC236}">
                <a16:creationId xmlns:a16="http://schemas.microsoft.com/office/drawing/2014/main" id="{1AD578BE-B8F7-4E94-BAF7-4C82475B9B16}"/>
              </a:ext>
            </a:extLst>
          </p:cNvPr>
          <p:cNvSpPr txBox="1"/>
          <p:nvPr/>
        </p:nvSpPr>
        <p:spPr>
          <a:xfrm>
            <a:off x="1396296" y="4410441"/>
            <a:ext cx="3539498" cy="2031325"/>
          </a:xfrm>
          <a:prstGeom prst="rect">
            <a:avLst/>
          </a:prstGeom>
          <a:noFill/>
        </p:spPr>
        <p:txBody>
          <a:bodyPr wrap="square" rtlCol="0">
            <a:spAutoFit/>
          </a:bodyPr>
          <a:lstStyle/>
          <a:p>
            <a:pPr algn="ctr"/>
            <a:r>
              <a:rPr lang="en-US" altLang="zh-CN" sz="1600" dirty="0"/>
              <a:t>7</a:t>
            </a:r>
            <a:r>
              <a:rPr lang="zh-CN" altLang="en-US" sz="1600" dirty="0"/>
              <a:t>组</a:t>
            </a:r>
            <a:endParaRPr lang="en-US" altLang="zh-CN" sz="1600" dirty="0"/>
          </a:p>
          <a:p>
            <a:r>
              <a:rPr lang="zh-CN" altLang="en-US" sz="1600" dirty="0"/>
              <a:t>基础层： 赵蓝希 李琳 李睿</a:t>
            </a:r>
            <a:r>
              <a:rPr lang="zh-CN" altLang="en-US" sz="1400" dirty="0"/>
              <a:t/>
            </a:r>
            <a:br>
              <a:rPr lang="zh-CN" altLang="en-US" sz="1400" dirty="0"/>
            </a:br>
            <a:r>
              <a:rPr lang="zh-CN" altLang="en-US" sz="1600" dirty="0"/>
              <a:t>技术层： 鄢思源 胡光錱 张上</a:t>
            </a:r>
            <a:r>
              <a:rPr lang="zh-CN" altLang="en-US" sz="1400" dirty="0"/>
              <a:t/>
            </a:r>
            <a:br>
              <a:rPr lang="zh-CN" altLang="en-US" sz="1400" dirty="0"/>
            </a:br>
            <a:r>
              <a:rPr lang="zh-CN" altLang="en-US" sz="1600" dirty="0"/>
              <a:t>技术层： 沈鸿泽 柯鹏震 石嫣然</a:t>
            </a:r>
            <a:r>
              <a:rPr lang="zh-CN" altLang="en-US" sz="1400" dirty="0"/>
              <a:t/>
            </a:r>
            <a:br>
              <a:rPr lang="zh-CN" altLang="en-US" sz="1400" dirty="0"/>
            </a:br>
            <a:r>
              <a:rPr lang="zh-CN" altLang="en-US" sz="1600" dirty="0"/>
              <a:t>应用层： 郑俊杰 李晨芳 张宗霖</a:t>
            </a:r>
            <a:endParaRPr lang="en-US" altLang="zh-CN" sz="1600" dirty="0"/>
          </a:p>
          <a:p>
            <a:endParaRPr lang="en-US" altLang="zh-CN" sz="1600" dirty="0">
              <a:cs typeface="+mn-ea"/>
              <a:sym typeface="+mn-lt"/>
            </a:endParaRPr>
          </a:p>
          <a:p>
            <a:r>
              <a:rPr lang="zh-CN" altLang="en-US" sz="1600" dirty="0">
                <a:sym typeface="+mn-lt"/>
              </a:rPr>
              <a:t>指导老师：傅旻帆 吴幼龙 邹新波</a:t>
            </a:r>
          </a:p>
          <a:p>
            <a:endParaRPr lang="zh-CN" altLang="en-US" sz="1400" dirty="0">
              <a:cs typeface="+mn-ea"/>
              <a:sym typeface="+mn-lt"/>
            </a:endParaRPr>
          </a:p>
        </p:txBody>
      </p:sp>
    </p:spTree>
    <p:extLst>
      <p:ext uri="{BB962C8B-B14F-4D97-AF65-F5344CB8AC3E}">
        <p14:creationId xmlns:p14="http://schemas.microsoft.com/office/powerpoint/2010/main" val="107860944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Number">
            <a:extLst>
              <a:ext uri="{FF2B5EF4-FFF2-40B4-BE49-F238E27FC236}">
                <a16:creationId xmlns:a16="http://schemas.microsoft.com/office/drawing/2014/main" id="{67D4278B-DCB4-46A5-9678-6FFD6C7724AD}"/>
              </a:ext>
            </a:extLst>
          </p:cNvPr>
          <p:cNvSpPr/>
          <p:nvPr>
            <p:custDataLst>
              <p:tags r:id="rId2"/>
            </p:custDataLst>
          </p:nvPr>
        </p:nvSpPr>
        <p:spPr>
          <a:xfrm>
            <a:off x="5342022" y="2540013"/>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1</a:t>
            </a:r>
            <a:endParaRPr lang="zh-CN" altLang="en-US" sz="4800" b="1" dirty="0">
              <a:solidFill>
                <a:srgbClr val="FFFFFF"/>
              </a:solidFill>
              <a:cs typeface="+mn-ea"/>
              <a:sym typeface="+mn-lt"/>
            </a:endParaRPr>
          </a:p>
        </p:txBody>
      </p:sp>
      <p:sp>
        <p:nvSpPr>
          <p:cNvPr id="11" name="PA_MH_Title">
            <a:extLst>
              <a:ext uri="{FF2B5EF4-FFF2-40B4-BE49-F238E27FC236}">
                <a16:creationId xmlns:a16="http://schemas.microsoft.com/office/drawing/2014/main" id="{B5743890-D433-4BF7-8A11-387190A89414}"/>
              </a:ext>
            </a:extLst>
          </p:cNvPr>
          <p:cNvSpPr txBox="1"/>
          <p:nvPr>
            <p:custDataLst>
              <p:tags r:id="rId3"/>
            </p:custDataLst>
          </p:nvPr>
        </p:nvSpPr>
        <p:spPr>
          <a:xfrm>
            <a:off x="6849979" y="2382903"/>
            <a:ext cx="5342021"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应用层（物流行业简介）</a:t>
            </a:r>
          </a:p>
        </p:txBody>
      </p:sp>
      <p:sp>
        <p:nvSpPr>
          <p:cNvPr id="12" name="MH_Title">
            <a:extLst>
              <a:ext uri="{FF2B5EF4-FFF2-40B4-BE49-F238E27FC236}">
                <a16:creationId xmlns:a16="http://schemas.microsoft.com/office/drawing/2014/main" id="{5C1D3D8C-A2D8-4BD2-95CB-15B6DA866D2A}"/>
              </a:ext>
            </a:extLst>
          </p:cNvPr>
          <p:cNvSpPr txBox="1">
            <a:spLocks noChangeArrowheads="1"/>
          </p:cNvSpPr>
          <p:nvPr>
            <p:custDataLst>
              <p:tags r:id="rId4"/>
            </p:custDataLst>
          </p:nvPr>
        </p:nvSpPr>
        <p:spPr bwMode="auto">
          <a:xfrm>
            <a:off x="6849979" y="4012623"/>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zh-CN" altLang="en-US" sz="2400" dirty="0"/>
              <a:t>支撑落地细分行业场景应用</a:t>
            </a:r>
            <a:endParaRPr lang="zh-CN" altLang="en-US" sz="2400" dirty="0">
              <a:sym typeface="+mn-lt"/>
            </a:endParaRPr>
          </a:p>
        </p:txBody>
      </p:sp>
    </p:spTree>
    <p:custDataLst>
      <p:tags r:id="rId1"/>
    </p:custDataLst>
    <p:extLst>
      <p:ext uri="{BB962C8B-B14F-4D97-AF65-F5344CB8AC3E}">
        <p14:creationId xmlns:p14="http://schemas.microsoft.com/office/powerpoint/2010/main" val="322147276"/>
      </p:ext>
    </p:extLst>
  </p:cSld>
  <p:clrMapOvr>
    <a:masterClrMapping/>
  </p:clrMapOvr>
  <p:transition>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CB33666-B466-4FA3-AB9F-B8D7BB34E041}"/>
              </a:ext>
            </a:extLst>
          </p:cNvPr>
          <p:cNvSpPr txBox="1"/>
          <p:nvPr/>
        </p:nvSpPr>
        <p:spPr>
          <a:xfrm>
            <a:off x="4770362" y="391180"/>
            <a:ext cx="6477000" cy="523220"/>
          </a:xfrm>
          <a:prstGeom prst="rect">
            <a:avLst/>
          </a:prstGeom>
          <a:noFill/>
        </p:spPr>
        <p:txBody>
          <a:bodyPr wrap="square" rtlCol="0">
            <a:spAutoFit/>
          </a:bodyPr>
          <a:lstStyle/>
          <a:p>
            <a:r>
              <a:rPr lang="zh-CN" altLang="en-US" sz="2800" dirty="0">
                <a:solidFill>
                  <a:schemeClr val="accent4">
                    <a:lumMod val="50000"/>
                  </a:schemeClr>
                </a:solidFill>
                <a:latin typeface="Rockwell" panose="02060603020205020403" pitchFamily="18" charset="0"/>
              </a:rPr>
              <a:t>物流产业链</a:t>
            </a:r>
            <a:endParaRPr lang="en-US" altLang="zh-CN" sz="2800" dirty="0">
              <a:solidFill>
                <a:schemeClr val="accent4">
                  <a:lumMod val="50000"/>
                </a:schemeClr>
              </a:solidFill>
              <a:latin typeface="Rockwell" panose="02060603020205020403" pitchFamily="18" charset="0"/>
            </a:endParaRPr>
          </a:p>
        </p:txBody>
      </p:sp>
      <p:sp>
        <p:nvSpPr>
          <p:cNvPr id="5" name="五边形 8">
            <a:extLst>
              <a:ext uri="{FF2B5EF4-FFF2-40B4-BE49-F238E27FC236}">
                <a16:creationId xmlns:a16="http://schemas.microsoft.com/office/drawing/2014/main" id="{4DDFD14D-40E3-40E1-B956-3D134DE2FDD6}"/>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应用层</a:t>
            </a:r>
          </a:p>
        </p:txBody>
      </p:sp>
      <p:sp>
        <p:nvSpPr>
          <p:cNvPr id="6" name="燕尾形 9">
            <a:extLst>
              <a:ext uri="{FF2B5EF4-FFF2-40B4-BE49-F238E27FC236}">
                <a16:creationId xmlns:a16="http://schemas.microsoft.com/office/drawing/2014/main" id="{32A1A2E1-6744-4235-8A44-A0636089D6A8}"/>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pic>
        <p:nvPicPr>
          <p:cNvPr id="9" name="内容占位符 3">
            <a:extLst>
              <a:ext uri="{FF2B5EF4-FFF2-40B4-BE49-F238E27FC236}">
                <a16:creationId xmlns:a16="http://schemas.microsoft.com/office/drawing/2014/main" id="{C2830901-8CA8-40BF-AF07-8E836DEA6E97}"/>
              </a:ext>
            </a:extLst>
          </p:cNvPr>
          <p:cNvPicPr>
            <a:picLocks noGrp="1" noChangeAspect="1"/>
          </p:cNvPicPr>
          <p:nvPr>
            <p:ph idx="1"/>
          </p:nvPr>
        </p:nvPicPr>
        <p:blipFill>
          <a:blip r:embed="rId3"/>
          <a:stretch>
            <a:fillRect/>
          </a:stretch>
        </p:blipFill>
        <p:spPr>
          <a:xfrm>
            <a:off x="1706290" y="1595718"/>
            <a:ext cx="9033428" cy="4581245"/>
          </a:xfrm>
          <a:prstGeom prst="rect">
            <a:avLst/>
          </a:prstGeom>
        </p:spPr>
      </p:pic>
    </p:spTree>
    <p:extLst>
      <p:ext uri="{BB962C8B-B14F-4D97-AF65-F5344CB8AC3E}">
        <p14:creationId xmlns:p14="http://schemas.microsoft.com/office/powerpoint/2010/main" val="823850343"/>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CB33666-B466-4FA3-AB9F-B8D7BB34E041}"/>
              </a:ext>
            </a:extLst>
          </p:cNvPr>
          <p:cNvSpPr txBox="1"/>
          <p:nvPr/>
        </p:nvSpPr>
        <p:spPr>
          <a:xfrm>
            <a:off x="4770362" y="391180"/>
            <a:ext cx="6477000" cy="523220"/>
          </a:xfrm>
          <a:prstGeom prst="rect">
            <a:avLst/>
          </a:prstGeom>
          <a:noFill/>
        </p:spPr>
        <p:txBody>
          <a:bodyPr wrap="square" rtlCol="0">
            <a:spAutoFit/>
          </a:bodyPr>
          <a:lstStyle/>
          <a:p>
            <a:r>
              <a:rPr lang="zh-CN" altLang="en-US" sz="2800" dirty="0">
                <a:solidFill>
                  <a:schemeClr val="accent4">
                    <a:lumMod val="50000"/>
                  </a:schemeClr>
                </a:solidFill>
                <a:latin typeface="Rockwell" panose="02060603020205020403" pitchFamily="18" charset="0"/>
              </a:rPr>
              <a:t>物流行业的发展</a:t>
            </a:r>
            <a:endParaRPr lang="en-US" altLang="zh-CN" sz="2800" dirty="0">
              <a:solidFill>
                <a:schemeClr val="accent4">
                  <a:lumMod val="50000"/>
                </a:schemeClr>
              </a:solidFill>
              <a:latin typeface="Rockwell" panose="02060603020205020403" pitchFamily="18" charset="0"/>
            </a:endParaRPr>
          </a:p>
        </p:txBody>
      </p:sp>
      <p:sp>
        <p:nvSpPr>
          <p:cNvPr id="5" name="五边形 8">
            <a:extLst>
              <a:ext uri="{FF2B5EF4-FFF2-40B4-BE49-F238E27FC236}">
                <a16:creationId xmlns:a16="http://schemas.microsoft.com/office/drawing/2014/main" id="{4DDFD14D-40E3-40E1-B956-3D134DE2FDD6}"/>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应用层</a:t>
            </a:r>
          </a:p>
        </p:txBody>
      </p:sp>
      <p:sp>
        <p:nvSpPr>
          <p:cNvPr id="6" name="燕尾形 9">
            <a:extLst>
              <a:ext uri="{FF2B5EF4-FFF2-40B4-BE49-F238E27FC236}">
                <a16:creationId xmlns:a16="http://schemas.microsoft.com/office/drawing/2014/main" id="{32A1A2E1-6744-4235-8A44-A0636089D6A8}"/>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pic>
        <p:nvPicPr>
          <p:cNvPr id="10" name="内容占位符 10">
            <a:extLst>
              <a:ext uri="{FF2B5EF4-FFF2-40B4-BE49-F238E27FC236}">
                <a16:creationId xmlns:a16="http://schemas.microsoft.com/office/drawing/2014/main" id="{24206507-61DB-4C47-89FF-30984A55D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103" y="1439676"/>
            <a:ext cx="6220908" cy="4895141"/>
          </a:xfrm>
          <a:prstGeom prst="rect">
            <a:avLst/>
          </a:prstGeom>
        </p:spPr>
      </p:pic>
    </p:spTree>
    <p:extLst>
      <p:ext uri="{BB962C8B-B14F-4D97-AF65-F5344CB8AC3E}">
        <p14:creationId xmlns:p14="http://schemas.microsoft.com/office/powerpoint/2010/main" val="3728577128"/>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8">
            <a:extLst>
              <a:ext uri="{FF2B5EF4-FFF2-40B4-BE49-F238E27FC236}">
                <a16:creationId xmlns:a16="http://schemas.microsoft.com/office/drawing/2014/main" id="{4DDFD14D-40E3-40E1-B956-3D134DE2FDD6}"/>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应用层</a:t>
            </a:r>
          </a:p>
        </p:txBody>
      </p:sp>
      <p:sp>
        <p:nvSpPr>
          <p:cNvPr id="6" name="燕尾形 9">
            <a:extLst>
              <a:ext uri="{FF2B5EF4-FFF2-40B4-BE49-F238E27FC236}">
                <a16:creationId xmlns:a16="http://schemas.microsoft.com/office/drawing/2014/main" id="{32A1A2E1-6744-4235-8A44-A0636089D6A8}"/>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文本框 6">
            <a:extLst>
              <a:ext uri="{FF2B5EF4-FFF2-40B4-BE49-F238E27FC236}">
                <a16:creationId xmlns:a16="http://schemas.microsoft.com/office/drawing/2014/main" id="{A8BB7E52-CB5B-4AAA-ABC1-A682F1F3CCCF}"/>
              </a:ext>
            </a:extLst>
          </p:cNvPr>
          <p:cNvSpPr txBox="1"/>
          <p:nvPr/>
        </p:nvSpPr>
        <p:spPr>
          <a:xfrm>
            <a:off x="4770362" y="391180"/>
            <a:ext cx="6477000" cy="523220"/>
          </a:xfrm>
          <a:prstGeom prst="rect">
            <a:avLst/>
          </a:prstGeom>
          <a:noFill/>
        </p:spPr>
        <p:txBody>
          <a:bodyPr wrap="square" rtlCol="0">
            <a:spAutoFit/>
          </a:bodyPr>
          <a:lstStyle/>
          <a:p>
            <a:r>
              <a:rPr lang="zh-CN" altLang="en-US" sz="2800" dirty="0">
                <a:solidFill>
                  <a:schemeClr val="accent4">
                    <a:lumMod val="50000"/>
                  </a:schemeClr>
                </a:solidFill>
                <a:latin typeface="Rockwell" panose="02060603020205020403" pitchFamily="18" charset="0"/>
              </a:rPr>
              <a:t>优化目标</a:t>
            </a:r>
            <a:endParaRPr lang="en-US" altLang="zh-CN" sz="2800" dirty="0">
              <a:solidFill>
                <a:schemeClr val="accent4">
                  <a:lumMod val="50000"/>
                </a:schemeClr>
              </a:solidFill>
              <a:latin typeface="Rockwell" panose="02060603020205020403" pitchFamily="18" charset="0"/>
            </a:endParaRPr>
          </a:p>
        </p:txBody>
      </p:sp>
      <p:sp>
        <p:nvSpPr>
          <p:cNvPr id="9" name="内容占位符 2">
            <a:extLst>
              <a:ext uri="{FF2B5EF4-FFF2-40B4-BE49-F238E27FC236}">
                <a16:creationId xmlns:a16="http://schemas.microsoft.com/office/drawing/2014/main" id="{EE69AF23-1A6C-44A0-8F0A-2525BCDC53E0}"/>
              </a:ext>
            </a:extLst>
          </p:cNvPr>
          <p:cNvSpPr>
            <a:spLocks noGrp="1"/>
          </p:cNvSpPr>
          <p:nvPr>
            <p:ph idx="1"/>
          </p:nvPr>
        </p:nvSpPr>
        <p:spPr>
          <a:xfrm>
            <a:off x="838200" y="1825625"/>
            <a:ext cx="2819400" cy="4351338"/>
          </a:xfrm>
        </p:spPr>
        <p:txBody>
          <a:bodyPr/>
          <a:lstStyle/>
          <a:p>
            <a:pPr marL="0" indent="0">
              <a:buNone/>
            </a:pPr>
            <a:r>
              <a:rPr lang="en-US" altLang="zh-CN" dirty="0"/>
              <a:t>1</a:t>
            </a:r>
            <a:r>
              <a:rPr lang="zh-CN" altLang="en-US" dirty="0"/>
              <a:t>、减少成本</a:t>
            </a:r>
            <a:endParaRPr lang="en-US" altLang="zh-CN" dirty="0"/>
          </a:p>
          <a:p>
            <a:pPr marL="0" indent="0">
              <a:buNone/>
            </a:pPr>
            <a:r>
              <a:rPr lang="en-US" altLang="zh-CN" dirty="0"/>
              <a:t>2</a:t>
            </a:r>
            <a:r>
              <a:rPr lang="zh-CN" altLang="en-US" dirty="0"/>
              <a:t>、提高效率</a:t>
            </a:r>
          </a:p>
        </p:txBody>
      </p:sp>
    </p:spTree>
    <p:extLst>
      <p:ext uri="{BB962C8B-B14F-4D97-AF65-F5344CB8AC3E}">
        <p14:creationId xmlns:p14="http://schemas.microsoft.com/office/powerpoint/2010/main" val="1459844593"/>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8">
            <a:extLst>
              <a:ext uri="{FF2B5EF4-FFF2-40B4-BE49-F238E27FC236}">
                <a16:creationId xmlns:a16="http://schemas.microsoft.com/office/drawing/2014/main" id="{4DDFD14D-40E3-40E1-B956-3D134DE2FDD6}"/>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应用层</a:t>
            </a:r>
          </a:p>
        </p:txBody>
      </p:sp>
      <p:sp>
        <p:nvSpPr>
          <p:cNvPr id="6" name="燕尾形 9">
            <a:extLst>
              <a:ext uri="{FF2B5EF4-FFF2-40B4-BE49-F238E27FC236}">
                <a16:creationId xmlns:a16="http://schemas.microsoft.com/office/drawing/2014/main" id="{32A1A2E1-6744-4235-8A44-A0636089D6A8}"/>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文本框 6">
            <a:extLst>
              <a:ext uri="{FF2B5EF4-FFF2-40B4-BE49-F238E27FC236}">
                <a16:creationId xmlns:a16="http://schemas.microsoft.com/office/drawing/2014/main" id="{A8BB7E52-CB5B-4AAA-ABC1-A682F1F3CCCF}"/>
              </a:ext>
            </a:extLst>
          </p:cNvPr>
          <p:cNvSpPr txBox="1"/>
          <p:nvPr/>
        </p:nvSpPr>
        <p:spPr>
          <a:xfrm>
            <a:off x="4770362" y="391180"/>
            <a:ext cx="6477000" cy="523220"/>
          </a:xfrm>
          <a:prstGeom prst="rect">
            <a:avLst/>
          </a:prstGeom>
          <a:noFill/>
        </p:spPr>
        <p:txBody>
          <a:bodyPr wrap="square" rtlCol="0">
            <a:spAutoFit/>
          </a:bodyPr>
          <a:lstStyle/>
          <a:p>
            <a:r>
              <a:rPr lang="zh-CN" altLang="en-US" sz="2800" dirty="0">
                <a:solidFill>
                  <a:schemeClr val="accent4">
                    <a:lumMod val="50000"/>
                  </a:schemeClr>
                </a:solidFill>
                <a:latin typeface="Rockwell" panose="02060603020205020403" pitchFamily="18" charset="0"/>
              </a:rPr>
              <a:t>优化模块</a:t>
            </a:r>
            <a:endParaRPr lang="en-US" altLang="zh-CN" sz="2800" dirty="0">
              <a:solidFill>
                <a:schemeClr val="accent4">
                  <a:lumMod val="50000"/>
                </a:schemeClr>
              </a:solidFill>
              <a:latin typeface="Rockwell" panose="02060603020205020403" pitchFamily="18" charset="0"/>
            </a:endParaRPr>
          </a:p>
        </p:txBody>
      </p:sp>
      <p:sp>
        <p:nvSpPr>
          <p:cNvPr id="8" name="内容占位符 2">
            <a:extLst>
              <a:ext uri="{FF2B5EF4-FFF2-40B4-BE49-F238E27FC236}">
                <a16:creationId xmlns:a16="http://schemas.microsoft.com/office/drawing/2014/main" id="{E31FBA8F-BCD9-4A62-B56A-380CBB85F536}"/>
              </a:ext>
            </a:extLst>
          </p:cNvPr>
          <p:cNvSpPr>
            <a:spLocks noGrp="1"/>
          </p:cNvSpPr>
          <p:nvPr>
            <p:ph idx="1"/>
          </p:nvPr>
        </p:nvSpPr>
        <p:spPr>
          <a:xfrm>
            <a:off x="838200" y="1825625"/>
            <a:ext cx="10515600" cy="4351338"/>
          </a:xfrm>
        </p:spPr>
        <p:txBody>
          <a:bodyPr/>
          <a:lstStyle/>
          <a:p>
            <a:r>
              <a:rPr lang="en-US" altLang="zh-CN" dirty="0"/>
              <a:t>1</a:t>
            </a:r>
            <a:r>
              <a:rPr lang="zh-CN" altLang="en-US" dirty="0"/>
              <a:t>、运输</a:t>
            </a:r>
            <a:endParaRPr lang="en-US" altLang="zh-CN" dirty="0"/>
          </a:p>
          <a:p>
            <a:r>
              <a:rPr lang="en-US" altLang="zh-CN" dirty="0"/>
              <a:t>2</a:t>
            </a:r>
            <a:r>
              <a:rPr lang="zh-CN" altLang="en-US" dirty="0"/>
              <a:t>、仓储</a:t>
            </a:r>
            <a:endParaRPr lang="en-US" altLang="zh-CN" dirty="0"/>
          </a:p>
        </p:txBody>
      </p:sp>
      <p:pic>
        <p:nvPicPr>
          <p:cNvPr id="10" name="图片 9">
            <a:extLst>
              <a:ext uri="{FF2B5EF4-FFF2-40B4-BE49-F238E27FC236}">
                <a16:creationId xmlns:a16="http://schemas.microsoft.com/office/drawing/2014/main" id="{B21D466D-1246-45E4-9EFD-56E523641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104" y="1455903"/>
            <a:ext cx="5903495" cy="5085189"/>
          </a:xfrm>
          <a:prstGeom prst="rect">
            <a:avLst/>
          </a:prstGeom>
        </p:spPr>
      </p:pic>
    </p:spTree>
    <p:extLst>
      <p:ext uri="{BB962C8B-B14F-4D97-AF65-F5344CB8AC3E}">
        <p14:creationId xmlns:p14="http://schemas.microsoft.com/office/powerpoint/2010/main" val="171971836"/>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8">
            <a:extLst>
              <a:ext uri="{FF2B5EF4-FFF2-40B4-BE49-F238E27FC236}">
                <a16:creationId xmlns:a16="http://schemas.microsoft.com/office/drawing/2014/main" id="{4DDFD14D-40E3-40E1-B956-3D134DE2FDD6}"/>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应用层</a:t>
            </a:r>
          </a:p>
        </p:txBody>
      </p:sp>
      <p:sp>
        <p:nvSpPr>
          <p:cNvPr id="6" name="燕尾形 9">
            <a:extLst>
              <a:ext uri="{FF2B5EF4-FFF2-40B4-BE49-F238E27FC236}">
                <a16:creationId xmlns:a16="http://schemas.microsoft.com/office/drawing/2014/main" id="{32A1A2E1-6744-4235-8A44-A0636089D6A8}"/>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文本框 6">
            <a:extLst>
              <a:ext uri="{FF2B5EF4-FFF2-40B4-BE49-F238E27FC236}">
                <a16:creationId xmlns:a16="http://schemas.microsoft.com/office/drawing/2014/main" id="{A8BB7E52-CB5B-4AAA-ABC1-A682F1F3CCCF}"/>
              </a:ext>
            </a:extLst>
          </p:cNvPr>
          <p:cNvSpPr txBox="1"/>
          <p:nvPr/>
        </p:nvSpPr>
        <p:spPr>
          <a:xfrm>
            <a:off x="4770362" y="391180"/>
            <a:ext cx="6477000" cy="523220"/>
          </a:xfrm>
          <a:prstGeom prst="rect">
            <a:avLst/>
          </a:prstGeom>
          <a:noFill/>
        </p:spPr>
        <p:txBody>
          <a:bodyPr wrap="square" rtlCol="0">
            <a:spAutoFit/>
          </a:bodyPr>
          <a:lstStyle/>
          <a:p>
            <a:r>
              <a:rPr lang="zh-CN" altLang="en-US" sz="2800" dirty="0">
                <a:solidFill>
                  <a:schemeClr val="accent4">
                    <a:lumMod val="50000"/>
                  </a:schemeClr>
                </a:solidFill>
                <a:latin typeface="Rockwell" panose="02060603020205020403" pitchFamily="18" charset="0"/>
              </a:rPr>
              <a:t>运输与人工智能</a:t>
            </a:r>
            <a:endParaRPr lang="en-US" altLang="zh-CN" sz="2800" dirty="0">
              <a:solidFill>
                <a:schemeClr val="accent4">
                  <a:lumMod val="50000"/>
                </a:schemeClr>
              </a:solidFill>
              <a:latin typeface="Rockwell" panose="02060603020205020403" pitchFamily="18" charset="0"/>
            </a:endParaRPr>
          </a:p>
        </p:txBody>
      </p:sp>
      <p:sp>
        <p:nvSpPr>
          <p:cNvPr id="11" name="内容占位符 2">
            <a:extLst>
              <a:ext uri="{FF2B5EF4-FFF2-40B4-BE49-F238E27FC236}">
                <a16:creationId xmlns:a16="http://schemas.microsoft.com/office/drawing/2014/main" id="{46A09696-6C0E-44CA-AF71-2F9453574474}"/>
              </a:ext>
            </a:extLst>
          </p:cNvPr>
          <p:cNvSpPr>
            <a:spLocks noGrp="1"/>
          </p:cNvSpPr>
          <p:nvPr>
            <p:ph idx="1"/>
          </p:nvPr>
        </p:nvSpPr>
        <p:spPr>
          <a:xfrm>
            <a:off x="838200" y="1825625"/>
            <a:ext cx="10515600" cy="4351338"/>
          </a:xfrm>
        </p:spPr>
        <p:txBody>
          <a:bodyPr/>
          <a:lstStyle/>
          <a:p>
            <a:pPr marL="0" indent="0">
              <a:buNone/>
            </a:pPr>
            <a:r>
              <a:rPr lang="zh-CN" altLang="en-US" dirty="0"/>
              <a:t>提升目标：</a:t>
            </a:r>
            <a:endParaRPr lang="en-US" altLang="zh-CN" dirty="0"/>
          </a:p>
          <a:p>
            <a:r>
              <a:rPr lang="zh-CN" altLang="zh-CN" dirty="0"/>
              <a:t>更多的货物</a:t>
            </a:r>
            <a:endParaRPr lang="en-US" altLang="zh-CN" dirty="0"/>
          </a:p>
          <a:p>
            <a:r>
              <a:rPr lang="zh-CN" altLang="zh-CN" dirty="0"/>
              <a:t>更多的顺风货</a:t>
            </a:r>
            <a:endParaRPr lang="en-US" altLang="zh-CN" dirty="0"/>
          </a:p>
          <a:p>
            <a:pPr marL="0" indent="0">
              <a:buNone/>
            </a:pPr>
            <a:r>
              <a:rPr lang="zh-CN" altLang="en-US" dirty="0"/>
              <a:t>应用：</a:t>
            </a:r>
            <a:endParaRPr lang="en-US" altLang="zh-CN" dirty="0"/>
          </a:p>
          <a:p>
            <a:r>
              <a:rPr lang="en-US" altLang="zh-CN" dirty="0"/>
              <a:t>1.</a:t>
            </a:r>
            <a:r>
              <a:rPr lang="zh-CN" altLang="en-US" dirty="0"/>
              <a:t>路径规划系统</a:t>
            </a:r>
            <a:endParaRPr lang="zh-CN" altLang="zh-CN" dirty="0"/>
          </a:p>
          <a:p>
            <a:r>
              <a:rPr lang="en-US" altLang="zh-CN" dirty="0"/>
              <a:t>2.</a:t>
            </a:r>
            <a:r>
              <a:rPr lang="zh-CN" altLang="en-US" dirty="0"/>
              <a:t>无人运输系统</a:t>
            </a:r>
            <a:endParaRPr lang="en-US" altLang="zh-CN" dirty="0"/>
          </a:p>
        </p:txBody>
      </p:sp>
    </p:spTree>
    <p:extLst>
      <p:ext uri="{BB962C8B-B14F-4D97-AF65-F5344CB8AC3E}">
        <p14:creationId xmlns:p14="http://schemas.microsoft.com/office/powerpoint/2010/main" val="782249188"/>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8">
            <a:extLst>
              <a:ext uri="{FF2B5EF4-FFF2-40B4-BE49-F238E27FC236}">
                <a16:creationId xmlns:a16="http://schemas.microsoft.com/office/drawing/2014/main" id="{4DDFD14D-40E3-40E1-B956-3D134DE2FDD6}"/>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应用层</a:t>
            </a:r>
          </a:p>
        </p:txBody>
      </p:sp>
      <p:sp>
        <p:nvSpPr>
          <p:cNvPr id="6" name="燕尾形 9">
            <a:extLst>
              <a:ext uri="{FF2B5EF4-FFF2-40B4-BE49-F238E27FC236}">
                <a16:creationId xmlns:a16="http://schemas.microsoft.com/office/drawing/2014/main" id="{32A1A2E1-6744-4235-8A44-A0636089D6A8}"/>
              </a:ext>
            </a:extLst>
          </p:cNvPr>
          <p:cNvSpPr/>
          <p:nvPr/>
        </p:nvSpPr>
        <p:spPr>
          <a:xfrm>
            <a:off x="2997200" y="32512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文本框 6">
            <a:extLst>
              <a:ext uri="{FF2B5EF4-FFF2-40B4-BE49-F238E27FC236}">
                <a16:creationId xmlns:a16="http://schemas.microsoft.com/office/drawing/2014/main" id="{A8BB7E52-CB5B-4AAA-ABC1-A682F1F3CCCF}"/>
              </a:ext>
            </a:extLst>
          </p:cNvPr>
          <p:cNvSpPr txBox="1"/>
          <p:nvPr/>
        </p:nvSpPr>
        <p:spPr>
          <a:xfrm>
            <a:off x="4770362" y="391180"/>
            <a:ext cx="6477000" cy="523220"/>
          </a:xfrm>
          <a:prstGeom prst="rect">
            <a:avLst/>
          </a:prstGeom>
          <a:noFill/>
        </p:spPr>
        <p:txBody>
          <a:bodyPr wrap="square" rtlCol="0">
            <a:spAutoFit/>
          </a:bodyPr>
          <a:lstStyle/>
          <a:p>
            <a:r>
              <a:rPr lang="zh-CN" altLang="en-US" sz="2800" dirty="0">
                <a:solidFill>
                  <a:schemeClr val="accent4">
                    <a:lumMod val="50000"/>
                  </a:schemeClr>
                </a:solidFill>
                <a:latin typeface="Rockwell" panose="02060603020205020403" pitchFamily="18" charset="0"/>
              </a:rPr>
              <a:t>仓储</a:t>
            </a:r>
            <a:endParaRPr lang="en-US" altLang="zh-CN" sz="2800" dirty="0">
              <a:solidFill>
                <a:schemeClr val="accent4">
                  <a:lumMod val="50000"/>
                </a:schemeClr>
              </a:solidFill>
              <a:latin typeface="Rockwell" panose="02060603020205020403" pitchFamily="18" charset="0"/>
            </a:endParaRPr>
          </a:p>
        </p:txBody>
      </p:sp>
      <p:pic>
        <p:nvPicPr>
          <p:cNvPr id="8" name="内容占位符 3">
            <a:extLst>
              <a:ext uri="{FF2B5EF4-FFF2-40B4-BE49-F238E27FC236}">
                <a16:creationId xmlns:a16="http://schemas.microsoft.com/office/drawing/2014/main" id="{847C8394-79B3-4D51-A75A-C58941BB8813}"/>
              </a:ext>
            </a:extLst>
          </p:cNvPr>
          <p:cNvPicPr>
            <a:picLocks noGrp="1" noChangeAspect="1"/>
          </p:cNvPicPr>
          <p:nvPr>
            <p:ph idx="1"/>
          </p:nvPr>
        </p:nvPicPr>
        <p:blipFill>
          <a:blip r:embed="rId3"/>
          <a:stretch>
            <a:fillRect/>
          </a:stretch>
        </p:blipFill>
        <p:spPr>
          <a:xfrm>
            <a:off x="1332473" y="1652337"/>
            <a:ext cx="8902390" cy="4389884"/>
          </a:xfrm>
          <a:prstGeom prst="rect">
            <a:avLst/>
          </a:prstGeom>
        </p:spPr>
      </p:pic>
    </p:spTree>
    <p:extLst>
      <p:ext uri="{BB962C8B-B14F-4D97-AF65-F5344CB8AC3E}">
        <p14:creationId xmlns:p14="http://schemas.microsoft.com/office/powerpoint/2010/main" val="3788926565"/>
      </p:ext>
    </p:extLst>
  </p:cSld>
  <p:clrMapOvr>
    <a:masterClrMapping/>
  </p:clrMapOvr>
  <p:transition>
    <p:blinds dir="vert"/>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259"/>
  <p:tag name="MH_SECTIONID" val="260,261,262,263,"/>
  <p:tag name="ISPRING_PRESENTATION_TITLE" val="网络科技4"/>
</p:tagLst>
</file>

<file path=ppt/tags/tag10.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11.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12.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13.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4.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15.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16.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17.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7.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8.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9.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fontScheme name="temp">
      <a:majorFont>
        <a:latin typeface="微软雅黑 Light" panose="020F0302020204030204"/>
        <a:ea typeface="锐字工房云字库细圆GBK"/>
        <a:cs typeface=""/>
      </a:majorFont>
      <a:minorFont>
        <a:latin typeface="微软雅黑 Light" panose="020F0502020204030204"/>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321</TotalTime>
  <Words>2382</Words>
  <Application>Microsoft Office PowerPoint</Application>
  <PresentationFormat>宽屏</PresentationFormat>
  <Paragraphs>238</Paragraphs>
  <Slides>28</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等线</vt:lpstr>
      <vt:lpstr>华文细黑</vt:lpstr>
      <vt:lpstr>锐字工房云字库细圆GBK</vt:lpstr>
      <vt:lpstr>微软雅黑 Light</vt:lpstr>
      <vt:lpstr>Arial</vt:lpstr>
      <vt:lpstr>Cambria Math</vt:lpstr>
      <vt:lpstr>Rockwell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张 上</cp:lastModifiedBy>
  <cp:revision>46</cp:revision>
  <dcterms:created xsi:type="dcterms:W3CDTF">2017-07-24T17:10:39Z</dcterms:created>
  <dcterms:modified xsi:type="dcterms:W3CDTF">2019-09-06T04:40:53Z</dcterms:modified>
</cp:coreProperties>
</file>