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410" r:id="rId2"/>
    <p:sldId id="486" r:id="rId3"/>
    <p:sldId id="487" r:id="rId4"/>
    <p:sldId id="488" r:id="rId5"/>
    <p:sldId id="489" r:id="rId6"/>
    <p:sldId id="490" r:id="rId7"/>
    <p:sldId id="491" r:id="rId8"/>
    <p:sldId id="492" r:id="rId9"/>
    <p:sldId id="493" r:id="rId10"/>
    <p:sldId id="495" r:id="rId11"/>
    <p:sldId id="494" r:id="rId12"/>
    <p:sldId id="496" r:id="rId13"/>
    <p:sldId id="497" r:id="rId14"/>
    <p:sldId id="498" r:id="rId15"/>
    <p:sldId id="262" r:id="rId16"/>
  </p:sldIdLst>
  <p:sldSz cx="9144000" cy="6858000" type="screen4x3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5050"/>
    <a:srgbClr val="800000"/>
    <a:srgbClr val="FF9999"/>
    <a:srgbClr val="FFCC00"/>
    <a:srgbClr val="CC3300"/>
    <a:srgbClr val="FF9933"/>
    <a:srgbClr val="FAC09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600" y="54"/>
      </p:cViewPr>
      <p:guideLst>
        <p:guide orient="horz" pos="2160"/>
        <p:guide pos="3840"/>
        <p:guide orient="horz" pos="1620"/>
        <p:guide pos="288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11576-DA60-41D0-A56C-EA48F4402E5D}" type="datetimeFigureOut">
              <a:rPr lang="zh-CN" altLang="en-US" smtClean="0"/>
              <a:pPr/>
              <a:t>2025/4/10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BD09A-CB57-4FF7-A324-BE462620C5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4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2025/4/10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749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2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audio" Target="../media/audio1.bin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/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0725" y="1617609"/>
            <a:ext cx="9144000" cy="3155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rgbClr val="00B0F0"/>
              </a:gs>
              <a:gs pos="100000">
                <a:srgbClr val="F3F3F3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83153"/>
            <a:ext cx="2080195" cy="2024008"/>
          </a:xfrm>
          <a:prstGeom prst="ellipse">
            <a:avLst/>
          </a:prstGeom>
          <a:ln w="63500" cap="rnd">
            <a:solidFill>
              <a:schemeClr val="accent6">
                <a:lumMod val="5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5502524" y="2353995"/>
            <a:ext cx="3481617" cy="2357973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774700"/>
          </a:effectLst>
        </p:spPr>
      </p:pic>
    </p:spTree>
    <p:extLst>
      <p:ext uri="{BB962C8B-B14F-4D97-AF65-F5344CB8AC3E}">
        <p14:creationId xmlns:p14="http://schemas.microsoft.com/office/powerpoint/2010/main" val="289613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0" y="642364"/>
            <a:ext cx="7820868" cy="68892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defRPr b="0"/>
            </a:lvl1pPr>
          </a:lstStyle>
          <a:p>
            <a:r>
              <a:rPr lang="zh-CN" altLang="en-US" dirty="0"/>
              <a:t>单击此处编母版标题样式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05023"/>
            <a:ext cx="7886700" cy="457194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5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54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F78D84D-38C4-3D3A-AEB6-7002F98B96A5}"/>
              </a:ext>
            </a:extLst>
          </p:cNvPr>
          <p:cNvSpPr txBox="1"/>
          <p:nvPr userDrawn="1"/>
        </p:nvSpPr>
        <p:spPr>
          <a:xfrm>
            <a:off x="265815" y="18075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拓扑图的绘制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5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F78D84D-38C4-3D3A-AEB6-7002F98B96A5}"/>
              </a:ext>
            </a:extLst>
          </p:cNvPr>
          <p:cNvSpPr txBox="1"/>
          <p:nvPr userDrawn="1"/>
        </p:nvSpPr>
        <p:spPr>
          <a:xfrm>
            <a:off x="265815" y="18075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拓扑图的绘制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14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3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740F728C-9C4E-4C1A-957A-DC6B066757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4972D1-9868-94F8-9990-462B8756E1A8}"/>
              </a:ext>
            </a:extLst>
          </p:cNvPr>
          <p:cNvSpPr txBox="1"/>
          <p:nvPr userDrawn="1"/>
        </p:nvSpPr>
        <p:spPr>
          <a:xfrm>
            <a:off x="265815" y="18075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拓扑图的绘制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80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audio" Target="../media/audio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audio" Target="../media/audio1.bin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0" y="6726300"/>
            <a:ext cx="3886509" cy="3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V="1">
            <a:off x="5232400" y="6718477"/>
            <a:ext cx="3911600" cy="0"/>
          </a:xfrm>
          <a:prstGeom prst="line">
            <a:avLst/>
          </a:prstGeom>
          <a:ln w="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 userDrawn="1"/>
        </p:nvSpPr>
        <p:spPr>
          <a:xfrm>
            <a:off x="3918039" y="6554831"/>
            <a:ext cx="123550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0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计算机网络管理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90639"/>
            <a:ext cx="8234371" cy="606858"/>
          </a:xfrm>
          <a:prstGeom prst="rect">
            <a:avLst/>
          </a:prstGeom>
          <a:gradFill>
            <a:gsLst>
              <a:gs pos="0">
                <a:schemeClr val="bg1"/>
              </a:gs>
              <a:gs pos="28000">
                <a:schemeClr val="tx2">
                  <a:lumMod val="60000"/>
                  <a:lumOff val="40000"/>
                </a:schemeClr>
              </a:gs>
              <a:gs pos="47000">
                <a:schemeClr val="accent1">
                  <a:lumMod val="75000"/>
                </a:schemeClr>
              </a:gs>
              <a:gs pos="15000">
                <a:srgbClr val="74CFEF"/>
              </a:gs>
              <a:gs pos="100000">
                <a:schemeClr val="tx2">
                  <a:lumMod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7518509" y="12531"/>
            <a:ext cx="1640883" cy="796676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241300"/>
          </a:effectLst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6613954" y="92588"/>
            <a:ext cx="1757593" cy="365875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90639"/>
            <a:ext cx="206062" cy="5924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6062" y="104255"/>
            <a:ext cx="8234370" cy="688921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972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7" r:id="rId4"/>
    <p:sldLayoutId id="2147483656" r:id="rId5"/>
  </p:sldLayoutIdLst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7" name="chimes.wav"/>
          </p:stSnd>
        </p:sndAc>
      </p:transition>
    </mc:Choice>
    <mc:Fallback xmlns="">
      <p:transition>
        <p:fade/>
        <p:sndAc>
          <p:stSnd>
            <p:snd r:embed="rId11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zh-CN" altLang="en-US" sz="3200" b="0" kern="1200" dirty="0">
          <a:solidFill>
            <a:srgbClr val="FFC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bin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97426" y="2246313"/>
            <a:ext cx="6321287" cy="15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 algn="ctr"/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拓扑图的绘制</a:t>
            </a:r>
            <a:endParaRPr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itchFamily="2" charset="-122"/>
              <a:ea typeface="华文隶书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4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0245" y="795790"/>
            <a:ext cx="35125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/>
            <a:r>
              <a:rPr lang="en-US" altLang="zh-CN" sz="2400" b="1" dirty="0">
                <a:solidFill>
                  <a:schemeClr val="accent1"/>
                </a:solidFill>
              </a:rPr>
              <a:t>1.3 VISIO</a:t>
            </a:r>
            <a:r>
              <a:rPr lang="zh-CN" altLang="en-US" sz="2400" b="1" dirty="0">
                <a:solidFill>
                  <a:schemeClr val="accent1"/>
                </a:solidFill>
              </a:rPr>
              <a:t>软件介绍及绘制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0B4BBB1-2306-9FC8-763F-9C26F1BC1C80}"/>
              </a:ext>
            </a:extLst>
          </p:cNvPr>
          <p:cNvSpPr txBox="1"/>
          <p:nvPr/>
        </p:nvSpPr>
        <p:spPr>
          <a:xfrm>
            <a:off x="2542043" y="1704112"/>
            <a:ext cx="4384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zh-CN" altLang="en-US" sz="2800" dirty="0" smtClean="0">
                <a:solidFill>
                  <a:schemeClr val="bg2">
                    <a:lumMod val="50000"/>
                  </a:schemeClr>
                </a:solidFill>
              </a:rPr>
              <a:t>、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VISIO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绘制拓扑图的步骤</a:t>
            </a:r>
          </a:p>
        </p:txBody>
      </p:sp>
      <p:sp>
        <p:nvSpPr>
          <p:cNvPr id="10" name="燕尾形箭头 9"/>
          <p:cNvSpPr/>
          <p:nvPr/>
        </p:nvSpPr>
        <p:spPr>
          <a:xfrm>
            <a:off x="2599574" y="2989727"/>
            <a:ext cx="651354" cy="322633"/>
          </a:xfrm>
          <a:prstGeom prst="notch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EFFFC7-138F-443B-B6CB-BD56F00C9660}"/>
              </a:ext>
            </a:extLst>
          </p:cNvPr>
          <p:cNvSpPr txBox="1"/>
          <p:nvPr/>
        </p:nvSpPr>
        <p:spPr>
          <a:xfrm>
            <a:off x="543668" y="2673989"/>
            <a:ext cx="20559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600" dirty="0" smtClean="0"/>
              <a:t>打开</a:t>
            </a:r>
            <a:r>
              <a:rPr lang="en-US" altLang="zh-CN" sz="1600" dirty="0" smtClean="0"/>
              <a:t>VISIO</a:t>
            </a:r>
            <a:r>
              <a:rPr lang="zh-CN" altLang="en-US" sz="1600" dirty="0" smtClean="0"/>
              <a:t>软件，</a:t>
            </a:r>
            <a:r>
              <a:rPr lang="zh-CN" altLang="en-US" sz="1600" dirty="0" smtClean="0"/>
              <a:t>“文件”</a:t>
            </a:r>
            <a:r>
              <a:rPr lang="en-US" altLang="zh-CN" sz="1600" dirty="0" smtClean="0"/>
              <a:t>“</a:t>
            </a:r>
            <a:r>
              <a:rPr lang="zh-CN" altLang="en-US" sz="1600" dirty="0"/>
              <a:t>新建”，在 “网络” 类别下选择 “基本网络图” </a:t>
            </a:r>
            <a:r>
              <a:rPr lang="zh-CN" altLang="en-US" sz="1600" dirty="0" smtClean="0"/>
              <a:t>模板</a:t>
            </a:r>
            <a:endParaRPr lang="zh-CN" altLang="en-US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BEFFFC7-138F-443B-B6CB-BD56F00C9660}"/>
              </a:ext>
            </a:extLst>
          </p:cNvPr>
          <p:cNvSpPr txBox="1"/>
          <p:nvPr/>
        </p:nvSpPr>
        <p:spPr>
          <a:xfrm>
            <a:off x="3532048" y="2781710"/>
            <a:ext cx="2055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根据需求调整页面大小、方向，确保绘图区域合适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BEFFFC7-138F-443B-B6CB-BD56F00C9660}"/>
              </a:ext>
            </a:extLst>
          </p:cNvPr>
          <p:cNvSpPr txBox="1"/>
          <p:nvPr/>
        </p:nvSpPr>
        <p:spPr>
          <a:xfrm>
            <a:off x="3532049" y="4488637"/>
            <a:ext cx="2055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600" dirty="0"/>
              <a:t>为设备和连接线添加文字标签，说明添加方法与注意事项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BEFFFC7-138F-443B-B6CB-BD56F00C9660}"/>
              </a:ext>
            </a:extLst>
          </p:cNvPr>
          <p:cNvSpPr txBox="1"/>
          <p:nvPr/>
        </p:nvSpPr>
        <p:spPr>
          <a:xfrm>
            <a:off x="6728272" y="2781710"/>
            <a:ext cx="2055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600" dirty="0"/>
              <a:t>从左侧形状库拖拽路由器、交换机、服务器等设备到绘图区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BEFFFC7-138F-443B-B6CB-BD56F00C9660}"/>
              </a:ext>
            </a:extLst>
          </p:cNvPr>
          <p:cNvSpPr txBox="1"/>
          <p:nvPr/>
        </p:nvSpPr>
        <p:spPr>
          <a:xfrm>
            <a:off x="543670" y="4488637"/>
            <a:ext cx="20559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使用连接线工具连接</a:t>
            </a:r>
            <a:r>
              <a:rPr lang="zh-CN" altLang="en-US" sz="1600" dirty="0" smtClean="0"/>
              <a:t>设备，</a:t>
            </a:r>
            <a:r>
              <a:rPr lang="zh-CN" altLang="en-US" sz="1600" dirty="0"/>
              <a:t>调整设备布局使其合理美观，利用样式功能设置字体、颜色、线条样式</a:t>
            </a:r>
            <a:r>
              <a:rPr lang="zh-CN" altLang="en-US" sz="1600" dirty="0" smtClean="0"/>
              <a:t>等</a:t>
            </a:r>
            <a:endParaRPr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BEFFFC7-138F-443B-B6CB-BD56F00C9660}"/>
              </a:ext>
            </a:extLst>
          </p:cNvPr>
          <p:cNvSpPr txBox="1"/>
          <p:nvPr/>
        </p:nvSpPr>
        <p:spPr>
          <a:xfrm>
            <a:off x="6728273" y="4488637"/>
            <a:ext cx="2055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600" dirty="0"/>
              <a:t>点击 “文件” 保存，可选择保存格式，演示导出与分享操作</a:t>
            </a:r>
          </a:p>
        </p:txBody>
      </p:sp>
      <p:sp>
        <p:nvSpPr>
          <p:cNvPr id="17" name="燕尾形箭头 16"/>
          <p:cNvSpPr/>
          <p:nvPr/>
        </p:nvSpPr>
        <p:spPr>
          <a:xfrm>
            <a:off x="5832436" y="3007790"/>
            <a:ext cx="651354" cy="322633"/>
          </a:xfrm>
          <a:prstGeom prst="notch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燕尾形箭头 17"/>
          <p:cNvSpPr/>
          <p:nvPr/>
        </p:nvSpPr>
        <p:spPr>
          <a:xfrm>
            <a:off x="2599575" y="4696652"/>
            <a:ext cx="651354" cy="322633"/>
          </a:xfrm>
          <a:prstGeom prst="notch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燕尾形箭头 18"/>
          <p:cNvSpPr/>
          <p:nvPr/>
        </p:nvSpPr>
        <p:spPr>
          <a:xfrm>
            <a:off x="5832437" y="4696652"/>
            <a:ext cx="651354" cy="322633"/>
          </a:xfrm>
          <a:prstGeom prst="notch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06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3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0492" y="737601"/>
            <a:ext cx="35125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/>
            <a:r>
              <a:rPr lang="en-US" altLang="zh-CN" sz="2400" b="1" dirty="0">
                <a:solidFill>
                  <a:schemeClr val="accent1"/>
                </a:solidFill>
              </a:rPr>
              <a:t>1.4 </a:t>
            </a:r>
            <a:r>
              <a:rPr lang="zh-CN" altLang="en-US" sz="2400" b="1" dirty="0">
                <a:solidFill>
                  <a:schemeClr val="accent1"/>
                </a:solidFill>
              </a:rPr>
              <a:t>亿图与</a:t>
            </a:r>
            <a:r>
              <a:rPr lang="en-US" altLang="zh-CN" sz="2400" b="1" dirty="0">
                <a:solidFill>
                  <a:schemeClr val="accent1"/>
                </a:solidFill>
              </a:rPr>
              <a:t>VISIO</a:t>
            </a:r>
            <a:r>
              <a:rPr lang="zh-CN" altLang="en-US" sz="2400" b="1" dirty="0">
                <a:solidFill>
                  <a:schemeClr val="accent1"/>
                </a:solidFill>
              </a:rPr>
              <a:t>软件对比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84568" y="1593763"/>
            <a:ext cx="2802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、功能对比</a:t>
            </a:r>
          </a:p>
        </p:txBody>
      </p:sp>
      <p:sp>
        <p:nvSpPr>
          <p:cNvPr id="4" name="TextBox 55"/>
          <p:cNvSpPr txBox="1">
            <a:spLocks/>
          </p:cNvSpPr>
          <p:nvPr/>
        </p:nvSpPr>
        <p:spPr bwMode="auto">
          <a:xfrm>
            <a:off x="1095215" y="2548496"/>
            <a:ext cx="3010854" cy="2755570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noAutofit/>
          </a:bodyPr>
          <a:lstStyle/>
          <a:p>
            <a:pPr latinLnBrk="1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亿图和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VISIO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都提供丰富的图形符号库，涵盖各种网络设备、连接符等，满足拓扑图绘制的基本需求；都支持图形的拖拽、编辑、连接等操作，操作方式类似，方便用户上手。</a:t>
            </a:r>
          </a:p>
        </p:txBody>
      </p:sp>
      <p:sp>
        <p:nvSpPr>
          <p:cNvPr id="5" name="TextBox 55"/>
          <p:cNvSpPr txBox="1">
            <a:spLocks/>
          </p:cNvSpPr>
          <p:nvPr/>
        </p:nvSpPr>
        <p:spPr bwMode="auto">
          <a:xfrm>
            <a:off x="4883447" y="2569959"/>
            <a:ext cx="3819862" cy="1180235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noAutofit/>
          </a:bodyPr>
          <a:lstStyle/>
          <a:p>
            <a:pPr latinLnBrk="1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亿图图示内置模板和符号库更为丰富，数量是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VISIO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2 - 3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倍，图形效果更生动多彩；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VISIO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作为微软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office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系列画图软件，与微软其他办公软件兼容性更好，在一些专业领域的绘图功能更为强大。</a:t>
            </a:r>
            <a:endParaRPr lang="zh-CN" altLang="en-US" sz="2000" b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7220" y="2179164"/>
            <a:ext cx="117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chemeClr val="accent6">
                    <a:lumMod val="50000"/>
                  </a:schemeClr>
                </a:solidFill>
              </a:rPr>
              <a:t>相似功能</a:t>
            </a:r>
            <a:endParaRPr lang="zh-CN" altLang="en-US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86004" y="2200627"/>
            <a:ext cx="122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accent6">
                    <a:lumMod val="50000"/>
                  </a:schemeClr>
                </a:solidFill>
              </a:rPr>
              <a:t>差异功能</a:t>
            </a:r>
          </a:p>
        </p:txBody>
      </p:sp>
    </p:spTree>
    <p:extLst>
      <p:ext uri="{BB962C8B-B14F-4D97-AF65-F5344CB8AC3E}">
        <p14:creationId xmlns:p14="http://schemas.microsoft.com/office/powerpoint/2010/main" val="237611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3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0492" y="737601"/>
            <a:ext cx="35125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/>
            <a:r>
              <a:rPr lang="en-US" altLang="zh-CN" sz="2400" b="1" dirty="0">
                <a:solidFill>
                  <a:schemeClr val="accent1"/>
                </a:solidFill>
              </a:rPr>
              <a:t>1.4 </a:t>
            </a:r>
            <a:r>
              <a:rPr lang="zh-CN" altLang="en-US" sz="2400" b="1" dirty="0">
                <a:solidFill>
                  <a:schemeClr val="accent1"/>
                </a:solidFill>
              </a:rPr>
              <a:t>亿图与</a:t>
            </a:r>
            <a:r>
              <a:rPr lang="en-US" altLang="zh-CN" sz="2400" b="1" dirty="0">
                <a:solidFill>
                  <a:schemeClr val="accent1"/>
                </a:solidFill>
              </a:rPr>
              <a:t>VISIO</a:t>
            </a:r>
            <a:r>
              <a:rPr lang="zh-CN" altLang="en-US" sz="2400" b="1" dirty="0">
                <a:solidFill>
                  <a:schemeClr val="accent1"/>
                </a:solidFill>
              </a:rPr>
              <a:t>软件对比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71209" y="1579208"/>
            <a:ext cx="329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zh-CN" altLang="en-US" sz="2800" dirty="0" smtClean="0">
                <a:solidFill>
                  <a:schemeClr val="bg2">
                    <a:lumMod val="50000"/>
                  </a:schemeClr>
                </a:solidFill>
              </a:rPr>
              <a:t>、操作便捷性对比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55"/>
          <p:cNvSpPr txBox="1">
            <a:spLocks/>
          </p:cNvSpPr>
          <p:nvPr/>
        </p:nvSpPr>
        <p:spPr bwMode="auto">
          <a:xfrm>
            <a:off x="1262058" y="2922696"/>
            <a:ext cx="2504629" cy="1180235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noAutofit/>
          </a:bodyPr>
          <a:lstStyle/>
          <a:p>
            <a:pPr latinLnBrk="1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界面设计更符合国人操作习惯，操作流程相对简单，新手容易上手；具有自动对齐功能，对于绘图小白很友好，能轻松绘制出专业的拓扑图。</a:t>
            </a:r>
          </a:p>
        </p:txBody>
      </p:sp>
      <p:sp>
        <p:nvSpPr>
          <p:cNvPr id="5" name="TextBox 55"/>
          <p:cNvSpPr txBox="1">
            <a:spLocks/>
          </p:cNvSpPr>
          <p:nvPr/>
        </p:nvSpPr>
        <p:spPr bwMode="auto">
          <a:xfrm>
            <a:off x="5023225" y="2922696"/>
            <a:ext cx="2905462" cy="1180235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noAutofit/>
          </a:bodyPr>
          <a:lstStyle/>
          <a:p>
            <a:pPr latinLnBrk="1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采用微软一贯的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office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风格，经典简约，但操作相对复杂一些，对于不熟悉微软软件操作的用户可能需要一定学习成本。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7470" y="2576471"/>
            <a:ext cx="68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chemeClr val="accent6">
                    <a:lumMod val="50000"/>
                  </a:schemeClr>
                </a:solidFill>
              </a:rPr>
              <a:t>亿图</a:t>
            </a:r>
            <a:endParaRPr lang="zh-CN" altLang="en-US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37074" y="2553364"/>
            <a:ext cx="77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accent6">
                    <a:lumMod val="50000"/>
                  </a:schemeClr>
                </a:solidFill>
              </a:rPr>
              <a:t>VISIO</a:t>
            </a:r>
            <a:endParaRPr lang="zh-CN" altLang="en-US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5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3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0492" y="737601"/>
            <a:ext cx="35125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/>
            <a:r>
              <a:rPr lang="en-US" altLang="zh-CN" sz="2400" b="1" dirty="0">
                <a:solidFill>
                  <a:schemeClr val="accent1"/>
                </a:solidFill>
              </a:rPr>
              <a:t>1.4 </a:t>
            </a:r>
            <a:r>
              <a:rPr lang="zh-CN" altLang="en-US" sz="2400" b="1" dirty="0">
                <a:solidFill>
                  <a:schemeClr val="accent1"/>
                </a:solidFill>
              </a:rPr>
              <a:t>亿图与</a:t>
            </a:r>
            <a:r>
              <a:rPr lang="en-US" altLang="zh-CN" sz="2400" b="1" dirty="0">
                <a:solidFill>
                  <a:schemeClr val="accent1"/>
                </a:solidFill>
              </a:rPr>
              <a:t>VISIO</a:t>
            </a:r>
            <a:r>
              <a:rPr lang="zh-CN" altLang="en-US" sz="2400" b="1" dirty="0">
                <a:solidFill>
                  <a:schemeClr val="accent1"/>
                </a:solidFill>
              </a:rPr>
              <a:t>软件对比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84567" y="1593763"/>
            <a:ext cx="3642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、兼容性与平台支持</a:t>
            </a:r>
          </a:p>
        </p:txBody>
      </p:sp>
      <p:sp>
        <p:nvSpPr>
          <p:cNvPr id="4" name="TextBox 55"/>
          <p:cNvSpPr txBox="1">
            <a:spLocks/>
          </p:cNvSpPr>
          <p:nvPr/>
        </p:nvSpPr>
        <p:spPr bwMode="auto">
          <a:xfrm>
            <a:off x="1403491" y="2774601"/>
            <a:ext cx="2830305" cy="1180235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noAutofit/>
          </a:bodyPr>
          <a:lstStyle/>
          <a:p>
            <a:pPr latinLnBrk="1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亿图图示支持导入导出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Visio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格式，方便用户在两款软件之间切换使用；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VISIO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对自身格式的支持度更高，但在与其他软件格式交互时可能存在一定限制。</a:t>
            </a:r>
          </a:p>
        </p:txBody>
      </p:sp>
      <p:sp>
        <p:nvSpPr>
          <p:cNvPr id="5" name="TextBox 55"/>
          <p:cNvSpPr txBox="1">
            <a:spLocks/>
          </p:cNvSpPr>
          <p:nvPr/>
        </p:nvSpPr>
        <p:spPr bwMode="auto">
          <a:xfrm>
            <a:off x="5317586" y="2774600"/>
            <a:ext cx="3018196" cy="1180235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noAutofit/>
          </a:bodyPr>
          <a:lstStyle/>
          <a:p>
            <a:pPr latinLnBrk="1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亿图图示支持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Windows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Mac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Linux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系统，还支持国产操作系统，并且有网页在线版，使用更灵活；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VISIO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仅支持在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Windows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电脑使用。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53016" y="2313175"/>
            <a:ext cx="95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accent6">
                    <a:lumMod val="50000"/>
                  </a:schemeClr>
                </a:solidFill>
              </a:rPr>
              <a:t>兼容性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05625" y="2405269"/>
            <a:ext cx="119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accent6">
                    <a:lumMod val="50000"/>
                  </a:schemeClr>
                </a:solidFill>
              </a:rPr>
              <a:t>平台支持</a:t>
            </a:r>
          </a:p>
        </p:txBody>
      </p:sp>
    </p:spTree>
    <p:extLst>
      <p:ext uri="{BB962C8B-B14F-4D97-AF65-F5344CB8AC3E}">
        <p14:creationId xmlns:p14="http://schemas.microsoft.com/office/powerpoint/2010/main" val="137833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3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0492" y="737601"/>
            <a:ext cx="35125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/>
            <a:r>
              <a:rPr lang="en-US" altLang="zh-CN" sz="2400" b="1" dirty="0">
                <a:solidFill>
                  <a:schemeClr val="accent1"/>
                </a:solidFill>
              </a:rPr>
              <a:t>1.4 </a:t>
            </a:r>
            <a:r>
              <a:rPr lang="zh-CN" altLang="en-US" sz="2400" b="1" dirty="0">
                <a:solidFill>
                  <a:schemeClr val="accent1"/>
                </a:solidFill>
              </a:rPr>
              <a:t>亿图与</a:t>
            </a:r>
            <a:r>
              <a:rPr lang="en-US" altLang="zh-CN" sz="2400" b="1" dirty="0">
                <a:solidFill>
                  <a:schemeClr val="accent1"/>
                </a:solidFill>
              </a:rPr>
              <a:t>VISIO</a:t>
            </a:r>
            <a:r>
              <a:rPr lang="zh-CN" altLang="en-US" sz="2400" b="1" dirty="0">
                <a:solidFill>
                  <a:schemeClr val="accent1"/>
                </a:solidFill>
              </a:rPr>
              <a:t>软件对比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84568" y="1593763"/>
            <a:ext cx="329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zh-CN" altLang="en-US" sz="2800" dirty="0" smtClean="0">
                <a:solidFill>
                  <a:schemeClr val="bg2">
                    <a:lumMod val="50000"/>
                  </a:schemeClr>
                </a:solidFill>
              </a:rPr>
              <a:t>、价格对比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55"/>
          <p:cNvSpPr txBox="1">
            <a:spLocks/>
          </p:cNvSpPr>
          <p:nvPr/>
        </p:nvSpPr>
        <p:spPr bwMode="auto">
          <a:xfrm>
            <a:off x="1378440" y="2771284"/>
            <a:ext cx="3093352" cy="1180235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noAutofit/>
          </a:bodyPr>
          <a:lstStyle/>
          <a:p>
            <a:pPr latinLnBrk="1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亿图图示采用免费使用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付费升级的模式，大约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80%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的基础功能可以免费使用，基础功能不影响作品正常导出为图片格式；付费升级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版本，价格相对较低，提供多种购买方式。</a:t>
            </a:r>
          </a:p>
        </p:txBody>
      </p:sp>
      <p:sp>
        <p:nvSpPr>
          <p:cNvPr id="5" name="TextBox 55"/>
          <p:cNvSpPr txBox="1">
            <a:spLocks/>
          </p:cNvSpPr>
          <p:nvPr/>
        </p:nvSpPr>
        <p:spPr bwMode="auto">
          <a:xfrm>
            <a:off x="5572772" y="2771284"/>
            <a:ext cx="2517155" cy="1180235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noAutofit/>
          </a:bodyPr>
          <a:lstStyle/>
          <a:p>
            <a:pPr latinLnBrk="1"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VISIO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是一款付费使用软件，正版软件价格较高，用户可选择登陆账号订阅购买。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69582" y="2313175"/>
            <a:ext cx="72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chemeClr val="accent6">
                    <a:lumMod val="50000"/>
                  </a:schemeClr>
                </a:solidFill>
              </a:rPr>
              <a:t>亿图</a:t>
            </a:r>
            <a:endParaRPr lang="zh-CN" altLang="en-US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57527" y="2259467"/>
            <a:ext cx="83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accent6">
                    <a:lumMod val="50000"/>
                  </a:schemeClr>
                </a:solidFill>
              </a:rPr>
              <a:t>VISIO</a:t>
            </a:r>
            <a:endParaRPr lang="zh-CN" altLang="en-US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19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3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09646" y="2419817"/>
            <a:ext cx="239039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600" normalizeH="0" baseline="0" noProof="0" dirty="0">
                <a:ln w="17780" cmpd="sng">
                  <a:solidFill>
                    <a:srgbClr val="6699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谢谢</a:t>
            </a:r>
            <a:endParaRPr kumimoji="0" lang="zh-CN" altLang="en-US" sz="8000" b="1" i="0" u="none" strike="noStrike" kern="1200" cap="none" spc="600" normalizeH="0" baseline="0" noProof="0" dirty="0">
              <a:ln w="17780" cmpd="sng">
                <a:solidFill>
                  <a:srgbClr val="6699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3885" y="615681"/>
            <a:ext cx="3859102" cy="5243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0572" y="4709016"/>
            <a:ext cx="1743607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6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5" name="chimes.wav"/>
          </p:stSnd>
        </p:sndAc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17">
            <a:extLst>
              <a:ext uri="{FF2B5EF4-FFF2-40B4-BE49-F238E27FC236}">
                <a16:creationId xmlns:a16="http://schemas.microsoft.com/office/drawing/2014/main" id="{E8A2814F-F2E4-57D7-2984-979765133F97}"/>
              </a:ext>
            </a:extLst>
          </p:cNvPr>
          <p:cNvSpPr txBox="1">
            <a:spLocks/>
          </p:cNvSpPr>
          <p:nvPr/>
        </p:nvSpPr>
        <p:spPr bwMode="auto">
          <a:xfrm>
            <a:off x="2921065" y="2232877"/>
            <a:ext cx="3425107" cy="514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en-US" altLang="zh-CN" sz="2400" b="1" dirty="0">
                <a:solidFill>
                  <a:schemeClr val="accent1"/>
                </a:solidFill>
              </a:rPr>
              <a:t>1.1 </a:t>
            </a:r>
            <a:r>
              <a:rPr lang="zh-CN" altLang="en-US" sz="2400" b="1" dirty="0">
                <a:solidFill>
                  <a:schemeClr val="accent1"/>
                </a:solidFill>
              </a:rPr>
              <a:t>拓扑图绘制的重要性</a:t>
            </a:r>
          </a:p>
        </p:txBody>
      </p:sp>
      <p:sp>
        <p:nvSpPr>
          <p:cNvPr id="26" name="TextBox 20">
            <a:extLst>
              <a:ext uri="{FF2B5EF4-FFF2-40B4-BE49-F238E27FC236}">
                <a16:creationId xmlns:a16="http://schemas.microsoft.com/office/drawing/2014/main" id="{B4C77A51-CCFC-D7BB-135B-C8A59C89FFC2}"/>
              </a:ext>
            </a:extLst>
          </p:cNvPr>
          <p:cNvSpPr txBox="1">
            <a:spLocks/>
          </p:cNvSpPr>
          <p:nvPr/>
        </p:nvSpPr>
        <p:spPr bwMode="auto">
          <a:xfrm>
            <a:off x="2921063" y="3005404"/>
            <a:ext cx="3447782" cy="45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en-US" altLang="zh-CN" sz="2400" b="1" dirty="0">
                <a:solidFill>
                  <a:schemeClr val="accent1"/>
                </a:solidFill>
              </a:rPr>
              <a:t>1.2 </a:t>
            </a:r>
            <a:r>
              <a:rPr lang="zh-CN" altLang="en-US" sz="2400" b="1" dirty="0">
                <a:solidFill>
                  <a:schemeClr val="accent1"/>
                </a:solidFill>
              </a:rPr>
              <a:t>亿图软件介绍及绘制</a:t>
            </a:r>
          </a:p>
        </p:txBody>
      </p:sp>
      <p:sp>
        <p:nvSpPr>
          <p:cNvPr id="27" name="TextBox 23">
            <a:extLst>
              <a:ext uri="{FF2B5EF4-FFF2-40B4-BE49-F238E27FC236}">
                <a16:creationId xmlns:a16="http://schemas.microsoft.com/office/drawing/2014/main" id="{7882446E-F5A8-9F8A-5A92-15B1C6275EA5}"/>
              </a:ext>
            </a:extLst>
          </p:cNvPr>
          <p:cNvSpPr txBox="1">
            <a:spLocks/>
          </p:cNvSpPr>
          <p:nvPr/>
        </p:nvSpPr>
        <p:spPr bwMode="auto">
          <a:xfrm>
            <a:off x="2936542" y="3720637"/>
            <a:ext cx="3432303" cy="45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en-US" altLang="zh-CN" sz="2400" b="1" dirty="0">
                <a:solidFill>
                  <a:schemeClr val="accent1"/>
                </a:solidFill>
              </a:rPr>
              <a:t>1.3 VISIO</a:t>
            </a:r>
            <a:r>
              <a:rPr lang="zh-CN" altLang="en-US" sz="2400" b="1" dirty="0">
                <a:solidFill>
                  <a:schemeClr val="accent1"/>
                </a:solidFill>
              </a:rPr>
              <a:t>软件介绍及绘制</a:t>
            </a:r>
          </a:p>
        </p:txBody>
      </p:sp>
      <p:sp>
        <p:nvSpPr>
          <p:cNvPr id="28" name="TextBox 26">
            <a:extLst>
              <a:ext uri="{FF2B5EF4-FFF2-40B4-BE49-F238E27FC236}">
                <a16:creationId xmlns:a16="http://schemas.microsoft.com/office/drawing/2014/main" id="{FAE14066-0A35-E18B-08CD-9669F223AEC1}"/>
              </a:ext>
            </a:extLst>
          </p:cNvPr>
          <p:cNvSpPr txBox="1">
            <a:spLocks/>
          </p:cNvSpPr>
          <p:nvPr/>
        </p:nvSpPr>
        <p:spPr bwMode="auto">
          <a:xfrm>
            <a:off x="2921063" y="4435870"/>
            <a:ext cx="3548680" cy="531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en-US" altLang="zh-CN" sz="2400" b="1" dirty="0">
                <a:solidFill>
                  <a:schemeClr val="accent1"/>
                </a:solidFill>
              </a:rPr>
              <a:t>1.4 </a:t>
            </a:r>
            <a:r>
              <a:rPr lang="zh-CN" altLang="en-US" sz="2400" b="1" dirty="0">
                <a:solidFill>
                  <a:schemeClr val="accent1"/>
                </a:solidFill>
              </a:rPr>
              <a:t>亿图与</a:t>
            </a:r>
            <a:r>
              <a:rPr lang="en-US" altLang="zh-CN" sz="2400" b="1" dirty="0">
                <a:solidFill>
                  <a:schemeClr val="accent1"/>
                </a:solidFill>
              </a:rPr>
              <a:t>VISIO</a:t>
            </a:r>
            <a:r>
              <a:rPr lang="zh-CN" altLang="en-US" sz="2400" b="1" dirty="0">
                <a:solidFill>
                  <a:schemeClr val="accent1"/>
                </a:solidFill>
              </a:rPr>
              <a:t>软件对比</a:t>
            </a:r>
          </a:p>
        </p:txBody>
      </p:sp>
      <p:sp>
        <p:nvSpPr>
          <p:cNvPr id="2" name="等腰三角形 1"/>
          <p:cNvSpPr/>
          <p:nvPr/>
        </p:nvSpPr>
        <p:spPr>
          <a:xfrm rot="5400000">
            <a:off x="2377440" y="2325071"/>
            <a:ext cx="382386" cy="329643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5400000">
            <a:off x="2377438" y="3068848"/>
            <a:ext cx="382386" cy="329643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5400000">
            <a:off x="2377438" y="3784081"/>
            <a:ext cx="382386" cy="329643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2377437" y="4536551"/>
            <a:ext cx="382386" cy="329643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46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F23737-B0AA-71D6-8B86-95BF6A36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0FEC6EAA-1A86-418A-49B9-53D4DB5042D3}"/>
              </a:ext>
            </a:extLst>
          </p:cNvPr>
          <p:cNvSpPr txBox="1">
            <a:spLocks/>
          </p:cNvSpPr>
          <p:nvPr/>
        </p:nvSpPr>
        <p:spPr bwMode="auto">
          <a:xfrm>
            <a:off x="293890" y="762559"/>
            <a:ext cx="3425107" cy="645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en-US" altLang="zh-CN" sz="2800" b="1" dirty="0">
                <a:solidFill>
                  <a:schemeClr val="accent1"/>
                </a:solidFill>
              </a:rPr>
              <a:t>1.1 </a:t>
            </a:r>
            <a:r>
              <a:rPr lang="zh-CN" altLang="en-US" sz="2800" b="1" dirty="0">
                <a:solidFill>
                  <a:schemeClr val="accent1"/>
                </a:solidFill>
              </a:rPr>
              <a:t>拓扑图绘制的重要性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C67477-4DB6-E1EC-0D3B-0EBC2F85FF3B}"/>
              </a:ext>
            </a:extLst>
          </p:cNvPr>
          <p:cNvSpPr/>
          <p:nvPr/>
        </p:nvSpPr>
        <p:spPr>
          <a:xfrm>
            <a:off x="1185254" y="2661384"/>
            <a:ext cx="6773491" cy="3360037"/>
          </a:xfrm>
          <a:prstGeom prst="rect">
            <a:avLst/>
          </a:prstGeom>
        </p:spPr>
        <p:txBody>
          <a:bodyPr wrap="square" lIns="117208" tIns="58604" rIns="117208" bIns="58604">
            <a:normAutofit lnSpcReduction="10000"/>
          </a:bodyPr>
          <a:lstStyle/>
          <a:p>
            <a:pPr indent="457200" latinLnBrk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拓扑图，又称拓扑结构图，是将计算机、打印机、网络设备以及其他设备构成的网络结构以图形呈现。它直观展示了网络中各节点和端口之间的连接，反映各实体间的结构关系。例如在一个企业网络中，拓扑图能清晰呈现服务器、交换机、员工电脑等设备的连接方式和相互关系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754507-222D-E48A-3294-B47A2C993555}"/>
              </a:ext>
            </a:extLst>
          </p:cNvPr>
          <p:cNvSpPr txBox="1"/>
          <p:nvPr/>
        </p:nvSpPr>
        <p:spPr>
          <a:xfrm>
            <a:off x="2966936" y="1848256"/>
            <a:ext cx="2880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、拓扑图的定义</a:t>
            </a:r>
          </a:p>
        </p:txBody>
      </p:sp>
    </p:spTree>
    <p:extLst>
      <p:ext uri="{BB962C8B-B14F-4D97-AF65-F5344CB8AC3E}">
        <p14:creationId xmlns:p14="http://schemas.microsoft.com/office/powerpoint/2010/main" val="141294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EF0DD5-5490-5737-BF4A-93C6F172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0EF61377-080F-4FBC-F6B3-EC301F889E25}"/>
              </a:ext>
            </a:extLst>
          </p:cNvPr>
          <p:cNvSpPr txBox="1">
            <a:spLocks/>
          </p:cNvSpPr>
          <p:nvPr/>
        </p:nvSpPr>
        <p:spPr bwMode="auto">
          <a:xfrm>
            <a:off x="293890" y="762559"/>
            <a:ext cx="3425107" cy="645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en-US" altLang="zh-CN" sz="2800" b="1" dirty="0">
                <a:solidFill>
                  <a:schemeClr val="accent1"/>
                </a:solidFill>
              </a:rPr>
              <a:t>1.1 </a:t>
            </a:r>
            <a:r>
              <a:rPr lang="zh-CN" altLang="en-US" sz="2800" b="1" dirty="0">
                <a:solidFill>
                  <a:schemeClr val="accent1"/>
                </a:solidFill>
              </a:rPr>
              <a:t>拓扑图绘制的重要性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C19D7B-ACE9-A6ED-CB44-9AEDBB7FC152}"/>
              </a:ext>
            </a:extLst>
          </p:cNvPr>
          <p:cNvSpPr/>
          <p:nvPr/>
        </p:nvSpPr>
        <p:spPr>
          <a:xfrm>
            <a:off x="1146892" y="2811500"/>
            <a:ext cx="6773491" cy="1825141"/>
          </a:xfrm>
          <a:prstGeom prst="rect">
            <a:avLst/>
          </a:prstGeom>
        </p:spPr>
        <p:txBody>
          <a:bodyPr wrap="square" lIns="117208" tIns="58604" rIns="117208" bIns="58604">
            <a:normAutofit/>
          </a:bodyPr>
          <a:lstStyle/>
          <a:p>
            <a:pPr indent="457200" latinLnBrk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在网络设计规划、部署配置、运维管理、应急灾难恢复及教育教学等领域至关重要，助于理解复杂网络概念、架构与协议。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B4B04F-7F67-393B-29B4-94186A05669A}"/>
              </a:ext>
            </a:extLst>
          </p:cNvPr>
          <p:cNvSpPr txBox="1"/>
          <p:nvPr/>
        </p:nvSpPr>
        <p:spPr>
          <a:xfrm>
            <a:off x="2966936" y="1848256"/>
            <a:ext cx="2880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、拓扑图的作用</a:t>
            </a:r>
          </a:p>
        </p:txBody>
      </p:sp>
    </p:spTree>
    <p:extLst>
      <p:ext uri="{BB962C8B-B14F-4D97-AF65-F5344CB8AC3E}">
        <p14:creationId xmlns:p14="http://schemas.microsoft.com/office/powerpoint/2010/main" val="11280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161FFD-2E2B-A820-A47D-FAC38C3D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F1BCDA7F-1D3C-90BC-DC40-252037CA9E78}"/>
              </a:ext>
            </a:extLst>
          </p:cNvPr>
          <p:cNvSpPr txBox="1">
            <a:spLocks/>
          </p:cNvSpPr>
          <p:nvPr/>
        </p:nvSpPr>
        <p:spPr bwMode="auto">
          <a:xfrm>
            <a:off x="293890" y="762559"/>
            <a:ext cx="3425107" cy="645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en-US" altLang="zh-CN" sz="2800" b="1" dirty="0">
                <a:solidFill>
                  <a:schemeClr val="accent1"/>
                </a:solidFill>
              </a:rPr>
              <a:t>1.1 </a:t>
            </a:r>
            <a:r>
              <a:rPr lang="zh-CN" altLang="en-US" sz="2800" b="1" dirty="0">
                <a:solidFill>
                  <a:schemeClr val="accent1"/>
                </a:solidFill>
              </a:rPr>
              <a:t>拓扑图绘制的重要性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4DE209-2E08-91A6-59C7-9DB6EC826A1F}"/>
              </a:ext>
            </a:extLst>
          </p:cNvPr>
          <p:cNvSpPr/>
          <p:nvPr/>
        </p:nvSpPr>
        <p:spPr>
          <a:xfrm>
            <a:off x="996579" y="2427250"/>
            <a:ext cx="6773491" cy="3576774"/>
          </a:xfrm>
          <a:prstGeom prst="rect">
            <a:avLst/>
          </a:prstGeom>
        </p:spPr>
        <p:txBody>
          <a:bodyPr wrap="square" lIns="117208" tIns="58604" rIns="117208" bIns="58604">
            <a:noAutofit/>
          </a:bodyPr>
          <a:lstStyle/>
          <a:p>
            <a:pPr indent="457200" latinLnBrk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在企业网络管理中，拓扑图用于网络规划与设计，方便管理人员了解网络布局，进行设备配置和故障排查。</a:t>
            </a:r>
          </a:p>
          <a:p>
            <a:pPr indent="457200" latinLnBrk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在数据中心，拓扑图帮助运维人员掌握服务器集群、存储设备等的连接情况，保障数据中心稳定运行。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1073E4-0176-370E-F1B8-937DDBF3FFBE}"/>
              </a:ext>
            </a:extLst>
          </p:cNvPr>
          <p:cNvSpPr txBox="1"/>
          <p:nvPr/>
        </p:nvSpPr>
        <p:spPr>
          <a:xfrm>
            <a:off x="2966936" y="1848256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、应用场景</a:t>
            </a:r>
          </a:p>
        </p:txBody>
      </p:sp>
    </p:spTree>
    <p:extLst>
      <p:ext uri="{BB962C8B-B14F-4D97-AF65-F5344CB8AC3E}">
        <p14:creationId xmlns:p14="http://schemas.microsoft.com/office/powerpoint/2010/main" val="244198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C2949E-D4BF-143B-FAB3-044173C3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8EAFA20E-1FCB-64E1-858A-DED6526F6EFD}"/>
              </a:ext>
            </a:extLst>
          </p:cNvPr>
          <p:cNvSpPr txBox="1">
            <a:spLocks/>
          </p:cNvSpPr>
          <p:nvPr/>
        </p:nvSpPr>
        <p:spPr bwMode="auto">
          <a:xfrm>
            <a:off x="293890" y="762559"/>
            <a:ext cx="3425107" cy="645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en-US" altLang="zh-CN" sz="2800" b="1" dirty="0">
                <a:solidFill>
                  <a:schemeClr val="accent1"/>
                </a:solidFill>
              </a:rPr>
              <a:t>1.1 </a:t>
            </a:r>
            <a:r>
              <a:rPr lang="zh-CN" altLang="en-US" sz="2800" b="1" dirty="0">
                <a:solidFill>
                  <a:schemeClr val="accent1"/>
                </a:solidFill>
              </a:rPr>
              <a:t>拓扑图绘制的重要性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9FFF48-EC3B-8637-3D99-441511DD4ED5}"/>
              </a:ext>
            </a:extLst>
          </p:cNvPr>
          <p:cNvSpPr txBox="1"/>
          <p:nvPr/>
        </p:nvSpPr>
        <p:spPr>
          <a:xfrm>
            <a:off x="2676789" y="1617267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、常见的拓扑结构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8EE431C-8204-D002-DE5B-22BD1438BB80}"/>
              </a:ext>
            </a:extLst>
          </p:cNvPr>
          <p:cNvGrpSpPr/>
          <p:nvPr/>
        </p:nvGrpSpPr>
        <p:grpSpPr>
          <a:xfrm>
            <a:off x="1123229" y="2349522"/>
            <a:ext cx="2055905" cy="1665351"/>
            <a:chOff x="270736" y="1192628"/>
            <a:chExt cx="2603247" cy="2108716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A983F40-E039-0E32-EB26-E51C12743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267" b="62376"/>
            <a:stretch/>
          </p:blipFill>
          <p:spPr>
            <a:xfrm>
              <a:off x="270736" y="1192628"/>
              <a:ext cx="2603247" cy="1619845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BEFFFC7-138F-443B-B6CB-BD56F00C9660}"/>
                </a:ext>
              </a:extLst>
            </p:cNvPr>
            <p:cNvSpPr txBox="1"/>
            <p:nvPr/>
          </p:nvSpPr>
          <p:spPr>
            <a:xfrm>
              <a:off x="270736" y="2932012"/>
              <a:ext cx="2603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总线型拓扑结构图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EE32CEC-9F0A-E800-7EC6-B165CAACE32F}"/>
              </a:ext>
            </a:extLst>
          </p:cNvPr>
          <p:cNvGrpSpPr/>
          <p:nvPr/>
        </p:nvGrpSpPr>
        <p:grpSpPr>
          <a:xfrm>
            <a:off x="3368988" y="2355874"/>
            <a:ext cx="2046382" cy="1665351"/>
            <a:chOff x="4104116" y="1182815"/>
            <a:chExt cx="2603247" cy="2118529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D2C880E-29D0-DFBC-ADD3-D1C5C98137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33" t="-148" r="27955" b="62295"/>
            <a:stretch/>
          </p:blipFill>
          <p:spPr>
            <a:xfrm>
              <a:off x="4294490" y="1182815"/>
              <a:ext cx="2222501" cy="1629658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ED93E9E-9526-5CBF-FFAF-CE988BDEFFA1}"/>
                </a:ext>
              </a:extLst>
            </p:cNvPr>
            <p:cNvSpPr txBox="1"/>
            <p:nvPr/>
          </p:nvSpPr>
          <p:spPr>
            <a:xfrm>
              <a:off x="4104116" y="2932012"/>
              <a:ext cx="2603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星型拓扑结构图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0946D24-738B-F8E8-288F-FBCF7E628B56}"/>
              </a:ext>
            </a:extLst>
          </p:cNvPr>
          <p:cNvGrpSpPr/>
          <p:nvPr/>
        </p:nvGrpSpPr>
        <p:grpSpPr>
          <a:xfrm>
            <a:off x="5892924" y="2374352"/>
            <a:ext cx="2044497" cy="1652936"/>
            <a:chOff x="7658225" y="1196669"/>
            <a:chExt cx="2603247" cy="2104675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C33FF200-2DCA-2B46-461D-805366A50D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56" t="442" r="223" b="62027"/>
            <a:stretch/>
          </p:blipFill>
          <p:spPr>
            <a:xfrm>
              <a:off x="7937499" y="1196669"/>
              <a:ext cx="2044701" cy="1615804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5B7BF14-0BBB-D9F6-36B1-3B7DC47BFACA}"/>
                </a:ext>
              </a:extLst>
            </p:cNvPr>
            <p:cNvSpPr txBox="1"/>
            <p:nvPr/>
          </p:nvSpPr>
          <p:spPr>
            <a:xfrm>
              <a:off x="7658225" y="2932012"/>
              <a:ext cx="2603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环型拓扑结构图</a:t>
              </a: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7B45C202-7D0C-CA65-2B63-1EB38468A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63" r="62667" b="11305"/>
          <a:stretch/>
        </p:blipFill>
        <p:spPr>
          <a:xfrm>
            <a:off x="1123229" y="4200545"/>
            <a:ext cx="2055905" cy="150446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1136EF8-5486-42F4-4234-077DA186E734}"/>
              </a:ext>
            </a:extLst>
          </p:cNvPr>
          <p:cNvSpPr txBox="1"/>
          <p:nvPr/>
        </p:nvSpPr>
        <p:spPr>
          <a:xfrm>
            <a:off x="1123229" y="5795674"/>
            <a:ext cx="2055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树型拓扑结构图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3C4B286-105A-5890-94AC-B5A92C2DAB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7" t="51549" r="30000" b="12926"/>
          <a:stretch/>
        </p:blipFill>
        <p:spPr>
          <a:xfrm>
            <a:off x="3383614" y="4200545"/>
            <a:ext cx="1826340" cy="156543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D396997-7968-7A92-D508-AB0BE5AC9741}"/>
              </a:ext>
            </a:extLst>
          </p:cNvPr>
          <p:cNvSpPr txBox="1"/>
          <p:nvPr/>
        </p:nvSpPr>
        <p:spPr>
          <a:xfrm>
            <a:off x="3262121" y="5795674"/>
            <a:ext cx="2139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网状型拓扑结构图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8806A6E-A85D-245B-5C6D-80348D460E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67" t="45797" b="8991"/>
          <a:stretch/>
        </p:blipFill>
        <p:spPr>
          <a:xfrm>
            <a:off x="6208620" y="4200545"/>
            <a:ext cx="1444701" cy="135018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64CE31B8-2F16-0154-448C-08C50574B7AC}"/>
              </a:ext>
            </a:extLst>
          </p:cNvPr>
          <p:cNvSpPr txBox="1"/>
          <p:nvPr/>
        </p:nvSpPr>
        <p:spPr>
          <a:xfrm>
            <a:off x="6008431" y="5765979"/>
            <a:ext cx="1845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混合型拓扑结构图</a:t>
            </a:r>
          </a:p>
        </p:txBody>
      </p:sp>
    </p:spTree>
    <p:extLst>
      <p:ext uri="{BB962C8B-B14F-4D97-AF65-F5344CB8AC3E}">
        <p14:creationId xmlns:p14="http://schemas.microsoft.com/office/powerpoint/2010/main" val="1718820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C04679-3E56-4B79-1232-A1E8DCB7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E2A1C35C-55F4-BC46-6DAB-398022AF580C}"/>
              </a:ext>
            </a:extLst>
          </p:cNvPr>
          <p:cNvSpPr txBox="1">
            <a:spLocks/>
          </p:cNvSpPr>
          <p:nvPr/>
        </p:nvSpPr>
        <p:spPr bwMode="auto">
          <a:xfrm>
            <a:off x="293890" y="762559"/>
            <a:ext cx="3425107" cy="645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en-US" altLang="zh-CN" sz="2800" b="1" dirty="0">
                <a:solidFill>
                  <a:schemeClr val="accent1"/>
                </a:solidFill>
              </a:rPr>
              <a:t>1.2 </a:t>
            </a:r>
            <a:r>
              <a:rPr lang="zh-CN" altLang="en-US" sz="2800" b="1" dirty="0">
                <a:solidFill>
                  <a:schemeClr val="accent1"/>
                </a:solidFill>
              </a:rPr>
              <a:t>亿图软件介绍及绘制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A0ABA7-DFDC-7DB0-B018-599AB5D92B49}"/>
              </a:ext>
            </a:extLst>
          </p:cNvPr>
          <p:cNvSpPr txBox="1"/>
          <p:nvPr/>
        </p:nvSpPr>
        <p:spPr>
          <a:xfrm>
            <a:off x="2966936" y="1848256"/>
            <a:ext cx="3599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、亿图图示软件介绍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9C0DEBF-BB54-4351-DA43-E58A2A2B51E5}"/>
              </a:ext>
            </a:extLst>
          </p:cNvPr>
          <p:cNvGrpSpPr/>
          <p:nvPr/>
        </p:nvGrpSpPr>
        <p:grpSpPr>
          <a:xfrm>
            <a:off x="625179" y="2908135"/>
            <a:ext cx="8282575" cy="2481712"/>
            <a:chOff x="154060" y="1974133"/>
            <a:chExt cx="12021390" cy="3601975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3478443-1128-0331-63F2-2853DCDA888F}"/>
                </a:ext>
              </a:extLst>
            </p:cNvPr>
            <p:cNvGrpSpPr/>
            <p:nvPr/>
          </p:nvGrpSpPr>
          <p:grpSpPr>
            <a:xfrm>
              <a:off x="154060" y="1974133"/>
              <a:ext cx="12021390" cy="3601975"/>
              <a:chOff x="154060" y="1974133"/>
              <a:chExt cx="12021390" cy="3601975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B9531202-17E6-B234-8DDD-6C5624132EB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4060" y="2058189"/>
                <a:ext cx="3493901" cy="3517335"/>
                <a:chOff x="1983909" y="2663640"/>
                <a:chExt cx="1657350" cy="1668463"/>
              </a:xfrm>
              <a:solidFill>
                <a:schemeClr val="accent1"/>
              </a:solidFill>
            </p:grpSpPr>
            <p:sp>
              <p:nvSpPr>
                <p:cNvPr id="27" name="任意多边形: 形状 2">
                  <a:extLst>
                    <a:ext uri="{FF2B5EF4-FFF2-40B4-BE49-F238E27FC236}">
                      <a16:creationId xmlns:a16="http://schemas.microsoft.com/office/drawing/2014/main" id="{A37027FC-435D-4BF1-33F5-C6975472EE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909" y="3062103"/>
                  <a:ext cx="1216025" cy="1270000"/>
                </a:xfrm>
                <a:custGeom>
                  <a:avLst/>
                  <a:gdLst>
                    <a:gd name="T0" fmla="*/ 71 w 540"/>
                    <a:gd name="T1" fmla="*/ 536 h 564"/>
                    <a:gd name="T2" fmla="*/ 24 w 540"/>
                    <a:gd name="T3" fmla="*/ 488 h 564"/>
                    <a:gd name="T4" fmla="*/ 24 w 540"/>
                    <a:gd name="T5" fmla="*/ 0 h 564"/>
                    <a:gd name="T6" fmla="*/ 0 w 540"/>
                    <a:gd name="T7" fmla="*/ 0 h 564"/>
                    <a:gd name="T8" fmla="*/ 0 w 540"/>
                    <a:gd name="T9" fmla="*/ 489 h 564"/>
                    <a:gd name="T10" fmla="*/ 72 w 540"/>
                    <a:gd name="T11" fmla="*/ 564 h 564"/>
                    <a:gd name="T12" fmla="*/ 540 w 540"/>
                    <a:gd name="T13" fmla="*/ 564 h 564"/>
                    <a:gd name="T14" fmla="*/ 540 w 540"/>
                    <a:gd name="T15" fmla="*/ 536 h 564"/>
                    <a:gd name="T16" fmla="*/ 71 w 540"/>
                    <a:gd name="T17" fmla="*/ 536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40" h="564">
                      <a:moveTo>
                        <a:pt x="71" y="536"/>
                      </a:moveTo>
                      <a:cubicBezTo>
                        <a:pt x="44" y="536"/>
                        <a:pt x="24" y="515"/>
                        <a:pt x="24" y="488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89"/>
                        <a:pt x="0" y="489"/>
                        <a:pt x="0" y="489"/>
                      </a:cubicBezTo>
                      <a:cubicBezTo>
                        <a:pt x="0" y="529"/>
                        <a:pt x="32" y="564"/>
                        <a:pt x="72" y="564"/>
                      </a:cubicBezTo>
                      <a:cubicBezTo>
                        <a:pt x="540" y="564"/>
                        <a:pt x="540" y="564"/>
                        <a:pt x="540" y="564"/>
                      </a:cubicBezTo>
                      <a:cubicBezTo>
                        <a:pt x="540" y="536"/>
                        <a:pt x="540" y="536"/>
                        <a:pt x="540" y="536"/>
                      </a:cubicBezTo>
                      <a:lnTo>
                        <a:pt x="71" y="5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任意多边形: 形状 3">
                  <a:extLst>
                    <a:ext uri="{FF2B5EF4-FFF2-40B4-BE49-F238E27FC236}">
                      <a16:creationId xmlns:a16="http://schemas.microsoft.com/office/drawing/2014/main" id="{6690A361-35AE-2790-8491-34B470DF74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3171" y="2674753"/>
                  <a:ext cx="1208088" cy="1243013"/>
                </a:xfrm>
                <a:custGeom>
                  <a:avLst/>
                  <a:gdLst>
                    <a:gd name="T0" fmla="*/ 461 w 536"/>
                    <a:gd name="T1" fmla="*/ 24 h 552"/>
                    <a:gd name="T2" fmla="*/ 508 w 536"/>
                    <a:gd name="T3" fmla="*/ 70 h 552"/>
                    <a:gd name="T4" fmla="*/ 508 w 536"/>
                    <a:gd name="T5" fmla="*/ 552 h 552"/>
                    <a:gd name="T6" fmla="*/ 536 w 536"/>
                    <a:gd name="T7" fmla="*/ 552 h 552"/>
                    <a:gd name="T8" fmla="*/ 536 w 536"/>
                    <a:gd name="T9" fmla="*/ 72 h 552"/>
                    <a:gd name="T10" fmla="*/ 462 w 536"/>
                    <a:gd name="T11" fmla="*/ 0 h 552"/>
                    <a:gd name="T12" fmla="*/ 0 w 536"/>
                    <a:gd name="T13" fmla="*/ 0 h 552"/>
                    <a:gd name="T14" fmla="*/ 0 w 536"/>
                    <a:gd name="T15" fmla="*/ 24 h 552"/>
                    <a:gd name="T16" fmla="*/ 461 w 536"/>
                    <a:gd name="T17" fmla="*/ 24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36" h="552">
                      <a:moveTo>
                        <a:pt x="461" y="24"/>
                      </a:moveTo>
                      <a:cubicBezTo>
                        <a:pt x="488" y="24"/>
                        <a:pt x="508" y="44"/>
                        <a:pt x="508" y="70"/>
                      </a:cubicBezTo>
                      <a:cubicBezTo>
                        <a:pt x="508" y="552"/>
                        <a:pt x="508" y="552"/>
                        <a:pt x="508" y="552"/>
                      </a:cubicBezTo>
                      <a:cubicBezTo>
                        <a:pt x="536" y="552"/>
                        <a:pt x="536" y="552"/>
                        <a:pt x="536" y="552"/>
                      </a:cubicBezTo>
                      <a:cubicBezTo>
                        <a:pt x="536" y="72"/>
                        <a:pt x="536" y="72"/>
                        <a:pt x="536" y="72"/>
                      </a:cubicBezTo>
                      <a:cubicBezTo>
                        <a:pt x="536" y="32"/>
                        <a:pt x="502" y="0"/>
                        <a:pt x="46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lnTo>
                        <a:pt x="461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任意多边形: 形状 4">
                  <a:extLst>
                    <a:ext uri="{FF2B5EF4-FFF2-40B4-BE49-F238E27FC236}">
                      <a16:creationId xmlns:a16="http://schemas.microsoft.com/office/drawing/2014/main" id="{A4098DEE-3260-B62D-A538-09DAD3EBF6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77721" y="4006665"/>
                  <a:ext cx="358775" cy="315913"/>
                </a:xfrm>
                <a:custGeom>
                  <a:avLst/>
                  <a:gdLst>
                    <a:gd name="T0" fmla="*/ 43 w 159"/>
                    <a:gd name="T1" fmla="*/ 69 h 140"/>
                    <a:gd name="T2" fmla="*/ 34 w 159"/>
                    <a:gd name="T3" fmla="*/ 61 h 140"/>
                    <a:gd name="T4" fmla="*/ 24 w 159"/>
                    <a:gd name="T5" fmla="*/ 61 h 140"/>
                    <a:gd name="T6" fmla="*/ 7 w 159"/>
                    <a:gd name="T7" fmla="*/ 52 h 140"/>
                    <a:gd name="T8" fmla="*/ 0 w 159"/>
                    <a:gd name="T9" fmla="*/ 32 h 140"/>
                    <a:gd name="T10" fmla="*/ 10 w 159"/>
                    <a:gd name="T11" fmla="*/ 9 h 140"/>
                    <a:gd name="T12" fmla="*/ 34 w 159"/>
                    <a:gd name="T13" fmla="*/ 0 h 140"/>
                    <a:gd name="T14" fmla="*/ 61 w 159"/>
                    <a:gd name="T15" fmla="*/ 13 h 140"/>
                    <a:gd name="T16" fmla="*/ 72 w 159"/>
                    <a:gd name="T17" fmla="*/ 47 h 140"/>
                    <a:gd name="T18" fmla="*/ 42 w 159"/>
                    <a:gd name="T19" fmla="*/ 126 h 140"/>
                    <a:gd name="T20" fmla="*/ 23 w 159"/>
                    <a:gd name="T21" fmla="*/ 140 h 140"/>
                    <a:gd name="T22" fmla="*/ 13 w 159"/>
                    <a:gd name="T23" fmla="*/ 131 h 140"/>
                    <a:gd name="T24" fmla="*/ 18 w 159"/>
                    <a:gd name="T25" fmla="*/ 120 h 140"/>
                    <a:gd name="T26" fmla="*/ 36 w 159"/>
                    <a:gd name="T27" fmla="*/ 92 h 140"/>
                    <a:gd name="T28" fmla="*/ 43 w 159"/>
                    <a:gd name="T29" fmla="*/ 69 h 140"/>
                    <a:gd name="T30" fmla="*/ 130 w 159"/>
                    <a:gd name="T31" fmla="*/ 69 h 140"/>
                    <a:gd name="T32" fmla="*/ 121 w 159"/>
                    <a:gd name="T33" fmla="*/ 61 h 140"/>
                    <a:gd name="T34" fmla="*/ 112 w 159"/>
                    <a:gd name="T35" fmla="*/ 61 h 140"/>
                    <a:gd name="T36" fmla="*/ 94 w 159"/>
                    <a:gd name="T37" fmla="*/ 52 h 140"/>
                    <a:gd name="T38" fmla="*/ 87 w 159"/>
                    <a:gd name="T39" fmla="*/ 32 h 140"/>
                    <a:gd name="T40" fmla="*/ 96 w 159"/>
                    <a:gd name="T41" fmla="*/ 9 h 140"/>
                    <a:gd name="T42" fmla="*/ 120 w 159"/>
                    <a:gd name="T43" fmla="*/ 0 h 140"/>
                    <a:gd name="T44" fmla="*/ 148 w 159"/>
                    <a:gd name="T45" fmla="*/ 13 h 140"/>
                    <a:gd name="T46" fmla="*/ 159 w 159"/>
                    <a:gd name="T47" fmla="*/ 47 h 140"/>
                    <a:gd name="T48" fmla="*/ 129 w 159"/>
                    <a:gd name="T49" fmla="*/ 126 h 140"/>
                    <a:gd name="T50" fmla="*/ 109 w 159"/>
                    <a:gd name="T51" fmla="*/ 140 h 140"/>
                    <a:gd name="T52" fmla="*/ 100 w 159"/>
                    <a:gd name="T53" fmla="*/ 131 h 140"/>
                    <a:gd name="T54" fmla="*/ 106 w 159"/>
                    <a:gd name="T55" fmla="*/ 120 h 140"/>
                    <a:gd name="T56" fmla="*/ 122 w 159"/>
                    <a:gd name="T57" fmla="*/ 92 h 140"/>
                    <a:gd name="T58" fmla="*/ 130 w 159"/>
                    <a:gd name="T59" fmla="*/ 69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59" h="140">
                      <a:moveTo>
                        <a:pt x="43" y="69"/>
                      </a:moveTo>
                      <a:cubicBezTo>
                        <a:pt x="43" y="64"/>
                        <a:pt x="40" y="61"/>
                        <a:pt x="34" y="61"/>
                      </a:cubicBezTo>
                      <a:cubicBezTo>
                        <a:pt x="24" y="61"/>
                        <a:pt x="24" y="61"/>
                        <a:pt x="24" y="61"/>
                      </a:cubicBezTo>
                      <a:cubicBezTo>
                        <a:pt x="18" y="60"/>
                        <a:pt x="12" y="57"/>
                        <a:pt x="7" y="52"/>
                      </a:cubicBezTo>
                      <a:cubicBezTo>
                        <a:pt x="2" y="46"/>
                        <a:pt x="0" y="40"/>
                        <a:pt x="0" y="32"/>
                      </a:cubicBezTo>
                      <a:cubicBezTo>
                        <a:pt x="0" y="23"/>
                        <a:pt x="3" y="15"/>
                        <a:pt x="10" y="9"/>
                      </a:cubicBezTo>
                      <a:cubicBezTo>
                        <a:pt x="16" y="3"/>
                        <a:pt x="24" y="0"/>
                        <a:pt x="34" y="0"/>
                      </a:cubicBezTo>
                      <a:cubicBezTo>
                        <a:pt x="44" y="0"/>
                        <a:pt x="54" y="4"/>
                        <a:pt x="61" y="13"/>
                      </a:cubicBezTo>
                      <a:cubicBezTo>
                        <a:pt x="68" y="22"/>
                        <a:pt x="72" y="33"/>
                        <a:pt x="72" y="47"/>
                      </a:cubicBezTo>
                      <a:cubicBezTo>
                        <a:pt x="72" y="73"/>
                        <a:pt x="62" y="99"/>
                        <a:pt x="42" y="126"/>
                      </a:cubicBezTo>
                      <a:cubicBezTo>
                        <a:pt x="34" y="136"/>
                        <a:pt x="28" y="140"/>
                        <a:pt x="23" y="140"/>
                      </a:cubicBezTo>
                      <a:cubicBezTo>
                        <a:pt x="16" y="140"/>
                        <a:pt x="13" y="137"/>
                        <a:pt x="13" y="131"/>
                      </a:cubicBezTo>
                      <a:cubicBezTo>
                        <a:pt x="13" y="128"/>
                        <a:pt x="15" y="125"/>
                        <a:pt x="18" y="120"/>
                      </a:cubicBezTo>
                      <a:cubicBezTo>
                        <a:pt x="25" y="112"/>
                        <a:pt x="30" y="103"/>
                        <a:pt x="36" y="92"/>
                      </a:cubicBezTo>
                      <a:cubicBezTo>
                        <a:pt x="41" y="82"/>
                        <a:pt x="43" y="74"/>
                        <a:pt x="43" y="69"/>
                      </a:cubicBezTo>
                      <a:close/>
                      <a:moveTo>
                        <a:pt x="130" y="69"/>
                      </a:moveTo>
                      <a:cubicBezTo>
                        <a:pt x="130" y="64"/>
                        <a:pt x="127" y="61"/>
                        <a:pt x="121" y="61"/>
                      </a:cubicBezTo>
                      <a:cubicBezTo>
                        <a:pt x="112" y="61"/>
                        <a:pt x="112" y="61"/>
                        <a:pt x="112" y="61"/>
                      </a:cubicBezTo>
                      <a:cubicBezTo>
                        <a:pt x="105" y="60"/>
                        <a:pt x="99" y="57"/>
                        <a:pt x="94" y="52"/>
                      </a:cubicBezTo>
                      <a:cubicBezTo>
                        <a:pt x="89" y="46"/>
                        <a:pt x="87" y="40"/>
                        <a:pt x="87" y="32"/>
                      </a:cubicBezTo>
                      <a:cubicBezTo>
                        <a:pt x="87" y="23"/>
                        <a:pt x="90" y="15"/>
                        <a:pt x="96" y="9"/>
                      </a:cubicBezTo>
                      <a:cubicBezTo>
                        <a:pt x="103" y="3"/>
                        <a:pt x="111" y="0"/>
                        <a:pt x="120" y="0"/>
                      </a:cubicBezTo>
                      <a:cubicBezTo>
                        <a:pt x="132" y="0"/>
                        <a:pt x="141" y="4"/>
                        <a:pt x="148" y="13"/>
                      </a:cubicBezTo>
                      <a:cubicBezTo>
                        <a:pt x="155" y="22"/>
                        <a:pt x="159" y="33"/>
                        <a:pt x="159" y="47"/>
                      </a:cubicBezTo>
                      <a:cubicBezTo>
                        <a:pt x="159" y="73"/>
                        <a:pt x="149" y="99"/>
                        <a:pt x="129" y="126"/>
                      </a:cubicBezTo>
                      <a:cubicBezTo>
                        <a:pt x="121" y="136"/>
                        <a:pt x="115" y="140"/>
                        <a:pt x="109" y="140"/>
                      </a:cubicBezTo>
                      <a:cubicBezTo>
                        <a:pt x="103" y="140"/>
                        <a:pt x="100" y="137"/>
                        <a:pt x="100" y="131"/>
                      </a:cubicBezTo>
                      <a:cubicBezTo>
                        <a:pt x="100" y="128"/>
                        <a:pt x="102" y="125"/>
                        <a:pt x="106" y="120"/>
                      </a:cubicBezTo>
                      <a:cubicBezTo>
                        <a:pt x="112" y="112"/>
                        <a:pt x="117" y="103"/>
                        <a:pt x="122" y="92"/>
                      </a:cubicBezTo>
                      <a:cubicBezTo>
                        <a:pt x="127" y="82"/>
                        <a:pt x="130" y="74"/>
                        <a:pt x="130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任意多边形: 形状 5">
                  <a:extLst>
                    <a:ext uri="{FF2B5EF4-FFF2-40B4-BE49-F238E27FC236}">
                      <a16:creationId xmlns:a16="http://schemas.microsoft.com/office/drawing/2014/main" id="{7343038A-CBFD-BC50-777A-A6EBBCB0ED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909" y="2663640"/>
                  <a:ext cx="355600" cy="317500"/>
                </a:xfrm>
                <a:custGeom>
                  <a:avLst/>
                  <a:gdLst>
                    <a:gd name="T0" fmla="*/ 115 w 158"/>
                    <a:gd name="T1" fmla="*/ 72 h 141"/>
                    <a:gd name="T2" fmla="*/ 124 w 158"/>
                    <a:gd name="T3" fmla="*/ 80 h 141"/>
                    <a:gd name="T4" fmla="*/ 134 w 158"/>
                    <a:gd name="T5" fmla="*/ 80 h 141"/>
                    <a:gd name="T6" fmla="*/ 151 w 158"/>
                    <a:gd name="T7" fmla="*/ 89 h 141"/>
                    <a:gd name="T8" fmla="*/ 158 w 158"/>
                    <a:gd name="T9" fmla="*/ 109 h 141"/>
                    <a:gd name="T10" fmla="*/ 149 w 158"/>
                    <a:gd name="T11" fmla="*/ 132 h 141"/>
                    <a:gd name="T12" fmla="*/ 125 w 158"/>
                    <a:gd name="T13" fmla="*/ 141 h 141"/>
                    <a:gd name="T14" fmla="*/ 98 w 158"/>
                    <a:gd name="T15" fmla="*/ 128 h 141"/>
                    <a:gd name="T16" fmla="*/ 87 w 158"/>
                    <a:gd name="T17" fmla="*/ 94 h 141"/>
                    <a:gd name="T18" fmla="*/ 117 w 158"/>
                    <a:gd name="T19" fmla="*/ 15 h 141"/>
                    <a:gd name="T20" fmla="*/ 136 w 158"/>
                    <a:gd name="T21" fmla="*/ 0 h 141"/>
                    <a:gd name="T22" fmla="*/ 145 w 158"/>
                    <a:gd name="T23" fmla="*/ 10 h 141"/>
                    <a:gd name="T24" fmla="*/ 140 w 158"/>
                    <a:gd name="T25" fmla="*/ 21 h 141"/>
                    <a:gd name="T26" fmla="*/ 123 w 158"/>
                    <a:gd name="T27" fmla="*/ 48 h 141"/>
                    <a:gd name="T28" fmla="*/ 115 w 158"/>
                    <a:gd name="T29" fmla="*/ 72 h 141"/>
                    <a:gd name="T30" fmla="*/ 28 w 158"/>
                    <a:gd name="T31" fmla="*/ 72 h 141"/>
                    <a:gd name="T32" fmla="*/ 37 w 158"/>
                    <a:gd name="T33" fmla="*/ 80 h 141"/>
                    <a:gd name="T34" fmla="*/ 47 w 158"/>
                    <a:gd name="T35" fmla="*/ 80 h 141"/>
                    <a:gd name="T36" fmla="*/ 64 w 158"/>
                    <a:gd name="T37" fmla="*/ 89 h 141"/>
                    <a:gd name="T38" fmla="*/ 72 w 158"/>
                    <a:gd name="T39" fmla="*/ 109 h 141"/>
                    <a:gd name="T40" fmla="*/ 62 w 158"/>
                    <a:gd name="T41" fmla="*/ 132 h 141"/>
                    <a:gd name="T42" fmla="*/ 38 w 158"/>
                    <a:gd name="T43" fmla="*/ 141 h 141"/>
                    <a:gd name="T44" fmla="*/ 10 w 158"/>
                    <a:gd name="T45" fmla="*/ 128 h 141"/>
                    <a:gd name="T46" fmla="*/ 0 w 158"/>
                    <a:gd name="T47" fmla="*/ 94 h 141"/>
                    <a:gd name="T48" fmla="*/ 30 w 158"/>
                    <a:gd name="T49" fmla="*/ 15 h 141"/>
                    <a:gd name="T50" fmla="*/ 49 w 158"/>
                    <a:gd name="T51" fmla="*/ 0 h 141"/>
                    <a:gd name="T52" fmla="*/ 58 w 158"/>
                    <a:gd name="T53" fmla="*/ 10 h 141"/>
                    <a:gd name="T54" fmla="*/ 53 w 158"/>
                    <a:gd name="T55" fmla="*/ 21 h 141"/>
                    <a:gd name="T56" fmla="*/ 36 w 158"/>
                    <a:gd name="T57" fmla="*/ 48 h 141"/>
                    <a:gd name="T58" fmla="*/ 28 w 158"/>
                    <a:gd name="T59" fmla="*/ 72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58" h="141">
                      <a:moveTo>
                        <a:pt x="115" y="72"/>
                      </a:moveTo>
                      <a:cubicBezTo>
                        <a:pt x="115" y="77"/>
                        <a:pt x="118" y="80"/>
                        <a:pt x="124" y="80"/>
                      </a:cubicBezTo>
                      <a:cubicBezTo>
                        <a:pt x="134" y="80"/>
                        <a:pt x="134" y="80"/>
                        <a:pt x="134" y="80"/>
                      </a:cubicBezTo>
                      <a:cubicBezTo>
                        <a:pt x="140" y="80"/>
                        <a:pt x="146" y="83"/>
                        <a:pt x="151" y="89"/>
                      </a:cubicBezTo>
                      <a:cubicBezTo>
                        <a:pt x="156" y="95"/>
                        <a:pt x="158" y="101"/>
                        <a:pt x="158" y="109"/>
                      </a:cubicBezTo>
                      <a:cubicBezTo>
                        <a:pt x="158" y="118"/>
                        <a:pt x="155" y="126"/>
                        <a:pt x="149" y="132"/>
                      </a:cubicBezTo>
                      <a:cubicBezTo>
                        <a:pt x="142" y="138"/>
                        <a:pt x="134" y="141"/>
                        <a:pt x="125" y="141"/>
                      </a:cubicBezTo>
                      <a:cubicBezTo>
                        <a:pt x="114" y="141"/>
                        <a:pt x="105" y="137"/>
                        <a:pt x="98" y="128"/>
                      </a:cubicBezTo>
                      <a:cubicBezTo>
                        <a:pt x="90" y="119"/>
                        <a:pt x="87" y="108"/>
                        <a:pt x="87" y="94"/>
                      </a:cubicBezTo>
                      <a:cubicBezTo>
                        <a:pt x="87" y="68"/>
                        <a:pt x="97" y="42"/>
                        <a:pt x="117" y="15"/>
                      </a:cubicBezTo>
                      <a:cubicBezTo>
                        <a:pt x="124" y="5"/>
                        <a:pt x="130" y="0"/>
                        <a:pt x="136" y="0"/>
                      </a:cubicBezTo>
                      <a:cubicBezTo>
                        <a:pt x="142" y="0"/>
                        <a:pt x="145" y="4"/>
                        <a:pt x="145" y="10"/>
                      </a:cubicBezTo>
                      <a:cubicBezTo>
                        <a:pt x="145" y="13"/>
                        <a:pt x="144" y="16"/>
                        <a:pt x="140" y="21"/>
                      </a:cubicBezTo>
                      <a:cubicBezTo>
                        <a:pt x="134" y="29"/>
                        <a:pt x="128" y="38"/>
                        <a:pt x="123" y="48"/>
                      </a:cubicBezTo>
                      <a:cubicBezTo>
                        <a:pt x="118" y="59"/>
                        <a:pt x="115" y="67"/>
                        <a:pt x="115" y="72"/>
                      </a:cubicBezTo>
                      <a:close/>
                      <a:moveTo>
                        <a:pt x="28" y="72"/>
                      </a:moveTo>
                      <a:cubicBezTo>
                        <a:pt x="28" y="77"/>
                        <a:pt x="31" y="80"/>
                        <a:pt x="37" y="80"/>
                      </a:cubicBezTo>
                      <a:cubicBezTo>
                        <a:pt x="47" y="80"/>
                        <a:pt x="47" y="80"/>
                        <a:pt x="47" y="80"/>
                      </a:cubicBezTo>
                      <a:cubicBezTo>
                        <a:pt x="53" y="80"/>
                        <a:pt x="59" y="83"/>
                        <a:pt x="64" y="89"/>
                      </a:cubicBezTo>
                      <a:cubicBezTo>
                        <a:pt x="69" y="95"/>
                        <a:pt x="72" y="101"/>
                        <a:pt x="72" y="109"/>
                      </a:cubicBezTo>
                      <a:cubicBezTo>
                        <a:pt x="72" y="118"/>
                        <a:pt x="68" y="126"/>
                        <a:pt x="62" y="132"/>
                      </a:cubicBezTo>
                      <a:cubicBezTo>
                        <a:pt x="56" y="138"/>
                        <a:pt x="48" y="141"/>
                        <a:pt x="38" y="141"/>
                      </a:cubicBezTo>
                      <a:cubicBezTo>
                        <a:pt x="27" y="141"/>
                        <a:pt x="18" y="137"/>
                        <a:pt x="10" y="128"/>
                      </a:cubicBezTo>
                      <a:cubicBezTo>
                        <a:pt x="3" y="119"/>
                        <a:pt x="0" y="108"/>
                        <a:pt x="0" y="94"/>
                      </a:cubicBezTo>
                      <a:cubicBezTo>
                        <a:pt x="0" y="68"/>
                        <a:pt x="10" y="42"/>
                        <a:pt x="30" y="15"/>
                      </a:cubicBezTo>
                      <a:cubicBezTo>
                        <a:pt x="37" y="5"/>
                        <a:pt x="44" y="0"/>
                        <a:pt x="49" y="0"/>
                      </a:cubicBezTo>
                      <a:cubicBezTo>
                        <a:pt x="55" y="0"/>
                        <a:pt x="58" y="4"/>
                        <a:pt x="58" y="10"/>
                      </a:cubicBezTo>
                      <a:cubicBezTo>
                        <a:pt x="58" y="13"/>
                        <a:pt x="56" y="16"/>
                        <a:pt x="53" y="21"/>
                      </a:cubicBezTo>
                      <a:cubicBezTo>
                        <a:pt x="47" y="29"/>
                        <a:pt x="41" y="38"/>
                        <a:pt x="36" y="48"/>
                      </a:cubicBezTo>
                      <a:cubicBezTo>
                        <a:pt x="31" y="59"/>
                        <a:pt x="28" y="67"/>
                        <a:pt x="28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47C5B3F-B59D-7806-548E-152ACE007AE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314620" y="2006654"/>
                <a:ext cx="3542192" cy="3548790"/>
                <a:chOff x="4052421" y="2654115"/>
                <a:chExt cx="1704976" cy="1708150"/>
              </a:xfrm>
              <a:solidFill>
                <a:schemeClr val="accent2"/>
              </a:solidFill>
            </p:grpSpPr>
            <p:sp>
              <p:nvSpPr>
                <p:cNvPr id="23" name="任意多边形: 形状 8">
                  <a:extLst>
                    <a:ext uri="{FF2B5EF4-FFF2-40B4-BE49-F238E27FC236}">
                      <a16:creationId xmlns:a16="http://schemas.microsoft.com/office/drawing/2014/main" id="{DB3E5AE2-E751-B1EE-1FDD-CAD466F4F9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52421" y="2735078"/>
                  <a:ext cx="471488" cy="1528763"/>
                </a:xfrm>
                <a:custGeom>
                  <a:avLst/>
                  <a:gdLst>
                    <a:gd name="T0" fmla="*/ 25 w 209"/>
                    <a:gd name="T1" fmla="*/ 340 h 679"/>
                    <a:gd name="T2" fmla="*/ 209 w 209"/>
                    <a:gd name="T3" fmla="*/ 29 h 679"/>
                    <a:gd name="T4" fmla="*/ 209 w 209"/>
                    <a:gd name="T5" fmla="*/ 0 h 679"/>
                    <a:gd name="T6" fmla="*/ 0 w 209"/>
                    <a:gd name="T7" fmla="*/ 340 h 679"/>
                    <a:gd name="T8" fmla="*/ 209 w 209"/>
                    <a:gd name="T9" fmla="*/ 679 h 679"/>
                    <a:gd name="T10" fmla="*/ 209 w 209"/>
                    <a:gd name="T11" fmla="*/ 651 h 679"/>
                    <a:gd name="T12" fmla="*/ 25 w 209"/>
                    <a:gd name="T13" fmla="*/ 340 h 6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9" h="679">
                      <a:moveTo>
                        <a:pt x="25" y="340"/>
                      </a:moveTo>
                      <a:cubicBezTo>
                        <a:pt x="25" y="206"/>
                        <a:pt x="97" y="89"/>
                        <a:pt x="209" y="29"/>
                      </a:cubicBezTo>
                      <a:cubicBezTo>
                        <a:pt x="209" y="0"/>
                        <a:pt x="209" y="0"/>
                        <a:pt x="209" y="0"/>
                      </a:cubicBezTo>
                      <a:cubicBezTo>
                        <a:pt x="85" y="63"/>
                        <a:pt x="0" y="192"/>
                        <a:pt x="0" y="340"/>
                      </a:cubicBezTo>
                      <a:cubicBezTo>
                        <a:pt x="0" y="488"/>
                        <a:pt x="85" y="617"/>
                        <a:pt x="209" y="679"/>
                      </a:cubicBezTo>
                      <a:cubicBezTo>
                        <a:pt x="209" y="651"/>
                        <a:pt x="209" y="651"/>
                        <a:pt x="209" y="651"/>
                      </a:cubicBezTo>
                      <a:cubicBezTo>
                        <a:pt x="97" y="590"/>
                        <a:pt x="25" y="474"/>
                        <a:pt x="25" y="3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任意多边形: 形状 9">
                  <a:extLst>
                    <a:ext uri="{FF2B5EF4-FFF2-40B4-BE49-F238E27FC236}">
                      <a16:creationId xmlns:a16="http://schemas.microsoft.com/office/drawing/2014/main" id="{7E182014-D1C2-7DF0-BBA8-DEF0167909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70034" y="2728728"/>
                  <a:ext cx="487363" cy="1544638"/>
                </a:xfrm>
                <a:custGeom>
                  <a:avLst/>
                  <a:gdLst>
                    <a:gd name="T0" fmla="*/ 216 w 216"/>
                    <a:gd name="T1" fmla="*/ 343 h 686"/>
                    <a:gd name="T2" fmla="*/ 0 w 216"/>
                    <a:gd name="T3" fmla="*/ 0 h 686"/>
                    <a:gd name="T4" fmla="*/ 0 w 216"/>
                    <a:gd name="T5" fmla="*/ 28 h 686"/>
                    <a:gd name="T6" fmla="*/ 191 w 216"/>
                    <a:gd name="T7" fmla="*/ 343 h 686"/>
                    <a:gd name="T8" fmla="*/ 0 w 216"/>
                    <a:gd name="T9" fmla="*/ 657 h 686"/>
                    <a:gd name="T10" fmla="*/ 0 w 216"/>
                    <a:gd name="T11" fmla="*/ 686 h 686"/>
                    <a:gd name="T12" fmla="*/ 216 w 216"/>
                    <a:gd name="T13" fmla="*/ 343 h 6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6" h="686">
                      <a:moveTo>
                        <a:pt x="216" y="343"/>
                      </a:moveTo>
                      <a:cubicBezTo>
                        <a:pt x="216" y="192"/>
                        <a:pt x="128" y="62"/>
                        <a:pt x="0" y="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116" y="88"/>
                        <a:pt x="191" y="206"/>
                        <a:pt x="191" y="343"/>
                      </a:cubicBezTo>
                      <a:cubicBezTo>
                        <a:pt x="191" y="479"/>
                        <a:pt x="116" y="598"/>
                        <a:pt x="0" y="657"/>
                      </a:cubicBezTo>
                      <a:cubicBezTo>
                        <a:pt x="0" y="686"/>
                        <a:pt x="0" y="686"/>
                        <a:pt x="0" y="686"/>
                      </a:cubicBezTo>
                      <a:cubicBezTo>
                        <a:pt x="128" y="624"/>
                        <a:pt x="216" y="494"/>
                        <a:pt x="216" y="3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任意多边形: 形状 10">
                  <a:extLst>
                    <a:ext uri="{FF2B5EF4-FFF2-40B4-BE49-F238E27FC236}">
                      <a16:creationId xmlns:a16="http://schemas.microsoft.com/office/drawing/2014/main" id="{72EDB4D9-C5F8-40F8-CCA6-CB0323C66F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5196" y="4057465"/>
                  <a:ext cx="463550" cy="304800"/>
                </a:xfrm>
                <a:custGeom>
                  <a:avLst/>
                  <a:gdLst>
                    <a:gd name="T0" fmla="*/ 0 w 206"/>
                    <a:gd name="T1" fmla="*/ 43 h 136"/>
                    <a:gd name="T2" fmla="*/ 43 w 206"/>
                    <a:gd name="T3" fmla="*/ 0 h 136"/>
                    <a:gd name="T4" fmla="*/ 88 w 206"/>
                    <a:gd name="T5" fmla="*/ 49 h 136"/>
                    <a:gd name="T6" fmla="*/ 21 w 206"/>
                    <a:gd name="T7" fmla="*/ 136 h 136"/>
                    <a:gd name="T8" fmla="*/ 16 w 206"/>
                    <a:gd name="T9" fmla="*/ 128 h 136"/>
                    <a:gd name="T10" fmla="*/ 65 w 206"/>
                    <a:gd name="T11" fmla="*/ 78 h 136"/>
                    <a:gd name="T12" fmla="*/ 40 w 206"/>
                    <a:gd name="T13" fmla="*/ 87 h 136"/>
                    <a:gd name="T14" fmla="*/ 0 w 206"/>
                    <a:gd name="T15" fmla="*/ 43 h 136"/>
                    <a:gd name="T16" fmla="*/ 118 w 206"/>
                    <a:gd name="T17" fmla="*/ 43 h 136"/>
                    <a:gd name="T18" fmla="*/ 161 w 206"/>
                    <a:gd name="T19" fmla="*/ 0 h 136"/>
                    <a:gd name="T20" fmla="*/ 206 w 206"/>
                    <a:gd name="T21" fmla="*/ 49 h 136"/>
                    <a:gd name="T22" fmla="*/ 140 w 206"/>
                    <a:gd name="T23" fmla="*/ 136 h 136"/>
                    <a:gd name="T24" fmla="*/ 135 w 206"/>
                    <a:gd name="T25" fmla="*/ 128 h 136"/>
                    <a:gd name="T26" fmla="*/ 183 w 206"/>
                    <a:gd name="T27" fmla="*/ 78 h 136"/>
                    <a:gd name="T28" fmla="*/ 158 w 206"/>
                    <a:gd name="T29" fmla="*/ 87 h 136"/>
                    <a:gd name="T30" fmla="*/ 118 w 206"/>
                    <a:gd name="T31" fmla="*/ 43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06" h="136">
                      <a:moveTo>
                        <a:pt x="0" y="43"/>
                      </a:moveTo>
                      <a:cubicBezTo>
                        <a:pt x="0" y="15"/>
                        <a:pt x="25" y="0"/>
                        <a:pt x="43" y="0"/>
                      </a:cubicBezTo>
                      <a:cubicBezTo>
                        <a:pt x="61" y="0"/>
                        <a:pt x="88" y="17"/>
                        <a:pt x="88" y="49"/>
                      </a:cubicBezTo>
                      <a:cubicBezTo>
                        <a:pt x="88" y="98"/>
                        <a:pt x="49" y="133"/>
                        <a:pt x="21" y="136"/>
                      </a:cubicBezTo>
                      <a:cubicBezTo>
                        <a:pt x="19" y="133"/>
                        <a:pt x="16" y="128"/>
                        <a:pt x="16" y="128"/>
                      </a:cubicBezTo>
                      <a:cubicBezTo>
                        <a:pt x="29" y="123"/>
                        <a:pt x="63" y="99"/>
                        <a:pt x="65" y="78"/>
                      </a:cubicBezTo>
                      <a:cubicBezTo>
                        <a:pt x="55" y="84"/>
                        <a:pt x="51" y="87"/>
                        <a:pt x="40" y="87"/>
                      </a:cubicBezTo>
                      <a:cubicBezTo>
                        <a:pt x="16" y="87"/>
                        <a:pt x="0" y="65"/>
                        <a:pt x="0" y="43"/>
                      </a:cubicBezTo>
                      <a:close/>
                      <a:moveTo>
                        <a:pt x="118" y="43"/>
                      </a:moveTo>
                      <a:cubicBezTo>
                        <a:pt x="118" y="15"/>
                        <a:pt x="144" y="0"/>
                        <a:pt x="161" y="0"/>
                      </a:cubicBezTo>
                      <a:cubicBezTo>
                        <a:pt x="179" y="0"/>
                        <a:pt x="206" y="17"/>
                        <a:pt x="206" y="49"/>
                      </a:cubicBezTo>
                      <a:cubicBezTo>
                        <a:pt x="206" y="98"/>
                        <a:pt x="167" y="133"/>
                        <a:pt x="140" y="136"/>
                      </a:cubicBezTo>
                      <a:cubicBezTo>
                        <a:pt x="138" y="133"/>
                        <a:pt x="135" y="128"/>
                        <a:pt x="135" y="128"/>
                      </a:cubicBezTo>
                      <a:cubicBezTo>
                        <a:pt x="147" y="123"/>
                        <a:pt x="181" y="99"/>
                        <a:pt x="183" y="78"/>
                      </a:cubicBezTo>
                      <a:cubicBezTo>
                        <a:pt x="174" y="84"/>
                        <a:pt x="170" y="87"/>
                        <a:pt x="158" y="87"/>
                      </a:cubicBezTo>
                      <a:cubicBezTo>
                        <a:pt x="135" y="87"/>
                        <a:pt x="118" y="65"/>
                        <a:pt x="118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任意多边形: 形状 11">
                  <a:extLst>
                    <a:ext uri="{FF2B5EF4-FFF2-40B4-BE49-F238E27FC236}">
                      <a16:creationId xmlns:a16="http://schemas.microsoft.com/office/drawing/2014/main" id="{A2D0AC7B-A03A-88CD-226B-F5344EAA83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5196" y="2654115"/>
                  <a:ext cx="463550" cy="307975"/>
                </a:xfrm>
                <a:custGeom>
                  <a:avLst/>
                  <a:gdLst>
                    <a:gd name="T0" fmla="*/ 206 w 206"/>
                    <a:gd name="T1" fmla="*/ 94 h 137"/>
                    <a:gd name="T2" fmla="*/ 163 w 206"/>
                    <a:gd name="T3" fmla="*/ 137 h 137"/>
                    <a:gd name="T4" fmla="*/ 118 w 206"/>
                    <a:gd name="T5" fmla="*/ 88 h 137"/>
                    <a:gd name="T6" fmla="*/ 185 w 206"/>
                    <a:gd name="T7" fmla="*/ 0 h 137"/>
                    <a:gd name="T8" fmla="*/ 190 w 206"/>
                    <a:gd name="T9" fmla="*/ 9 h 137"/>
                    <a:gd name="T10" fmla="*/ 141 w 206"/>
                    <a:gd name="T11" fmla="*/ 59 h 137"/>
                    <a:gd name="T12" fmla="*/ 166 w 206"/>
                    <a:gd name="T13" fmla="*/ 50 h 137"/>
                    <a:gd name="T14" fmla="*/ 206 w 206"/>
                    <a:gd name="T15" fmla="*/ 94 h 137"/>
                    <a:gd name="T16" fmla="*/ 88 w 206"/>
                    <a:gd name="T17" fmla="*/ 94 h 137"/>
                    <a:gd name="T18" fmla="*/ 45 w 206"/>
                    <a:gd name="T19" fmla="*/ 137 h 137"/>
                    <a:gd name="T20" fmla="*/ 0 w 206"/>
                    <a:gd name="T21" fmla="*/ 88 h 137"/>
                    <a:gd name="T22" fmla="*/ 67 w 206"/>
                    <a:gd name="T23" fmla="*/ 0 h 137"/>
                    <a:gd name="T24" fmla="*/ 71 w 206"/>
                    <a:gd name="T25" fmla="*/ 9 h 137"/>
                    <a:gd name="T26" fmla="*/ 23 w 206"/>
                    <a:gd name="T27" fmla="*/ 59 h 137"/>
                    <a:gd name="T28" fmla="*/ 48 w 206"/>
                    <a:gd name="T29" fmla="*/ 50 h 137"/>
                    <a:gd name="T30" fmla="*/ 88 w 206"/>
                    <a:gd name="T31" fmla="*/ 94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06" h="137">
                      <a:moveTo>
                        <a:pt x="206" y="94"/>
                      </a:moveTo>
                      <a:cubicBezTo>
                        <a:pt x="206" y="122"/>
                        <a:pt x="181" y="137"/>
                        <a:pt x="163" y="137"/>
                      </a:cubicBezTo>
                      <a:cubicBezTo>
                        <a:pt x="145" y="137"/>
                        <a:pt x="118" y="119"/>
                        <a:pt x="118" y="88"/>
                      </a:cubicBezTo>
                      <a:cubicBezTo>
                        <a:pt x="118" y="39"/>
                        <a:pt x="157" y="4"/>
                        <a:pt x="185" y="0"/>
                      </a:cubicBezTo>
                      <a:cubicBezTo>
                        <a:pt x="187" y="4"/>
                        <a:pt x="190" y="9"/>
                        <a:pt x="190" y="9"/>
                      </a:cubicBezTo>
                      <a:cubicBezTo>
                        <a:pt x="177" y="14"/>
                        <a:pt x="143" y="38"/>
                        <a:pt x="141" y="59"/>
                      </a:cubicBezTo>
                      <a:cubicBezTo>
                        <a:pt x="151" y="53"/>
                        <a:pt x="155" y="50"/>
                        <a:pt x="166" y="50"/>
                      </a:cubicBezTo>
                      <a:cubicBezTo>
                        <a:pt x="190" y="50"/>
                        <a:pt x="206" y="72"/>
                        <a:pt x="206" y="94"/>
                      </a:cubicBezTo>
                      <a:close/>
                      <a:moveTo>
                        <a:pt x="88" y="94"/>
                      </a:moveTo>
                      <a:cubicBezTo>
                        <a:pt x="88" y="122"/>
                        <a:pt x="62" y="137"/>
                        <a:pt x="45" y="137"/>
                      </a:cubicBezTo>
                      <a:cubicBezTo>
                        <a:pt x="27" y="137"/>
                        <a:pt x="0" y="119"/>
                        <a:pt x="0" y="88"/>
                      </a:cubicBezTo>
                      <a:cubicBezTo>
                        <a:pt x="0" y="39"/>
                        <a:pt x="39" y="4"/>
                        <a:pt x="67" y="0"/>
                      </a:cubicBezTo>
                      <a:cubicBezTo>
                        <a:pt x="69" y="4"/>
                        <a:pt x="71" y="9"/>
                        <a:pt x="71" y="9"/>
                      </a:cubicBezTo>
                      <a:cubicBezTo>
                        <a:pt x="59" y="14"/>
                        <a:pt x="25" y="38"/>
                        <a:pt x="23" y="59"/>
                      </a:cubicBezTo>
                      <a:cubicBezTo>
                        <a:pt x="32" y="53"/>
                        <a:pt x="36" y="50"/>
                        <a:pt x="48" y="50"/>
                      </a:cubicBezTo>
                      <a:cubicBezTo>
                        <a:pt x="71" y="50"/>
                        <a:pt x="88" y="72"/>
                        <a:pt x="88" y="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7631D713-18FB-431D-7A12-2BAD74197E1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449723" y="1974133"/>
                <a:ext cx="3725727" cy="3601975"/>
                <a:chOff x="7437438" y="2481264"/>
                <a:chExt cx="1816100" cy="1755775"/>
              </a:xfrm>
              <a:solidFill>
                <a:schemeClr val="accent3"/>
              </a:solidFill>
            </p:grpSpPr>
            <p:sp>
              <p:nvSpPr>
                <p:cNvPr id="19" name="任意多边形: 形状 20">
                  <a:extLst>
                    <a:ext uri="{FF2B5EF4-FFF2-40B4-BE49-F238E27FC236}">
                      <a16:creationId xmlns:a16="http://schemas.microsoft.com/office/drawing/2014/main" id="{BE17DC94-3C38-6CEB-9153-42368DDB7A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89825" y="2525714"/>
                  <a:ext cx="1160463" cy="1252538"/>
                </a:xfrm>
                <a:custGeom>
                  <a:avLst/>
                  <a:gdLst>
                    <a:gd name="T0" fmla="*/ 24 w 516"/>
                    <a:gd name="T1" fmla="*/ 536 h 556"/>
                    <a:gd name="T2" fmla="*/ 24 w 516"/>
                    <a:gd name="T3" fmla="*/ 223 h 556"/>
                    <a:gd name="T4" fmla="*/ 222 w 516"/>
                    <a:gd name="T5" fmla="*/ 24 h 556"/>
                    <a:gd name="T6" fmla="*/ 516 w 516"/>
                    <a:gd name="T7" fmla="*/ 24 h 556"/>
                    <a:gd name="T8" fmla="*/ 516 w 516"/>
                    <a:gd name="T9" fmla="*/ 0 h 556"/>
                    <a:gd name="T10" fmla="*/ 222 w 516"/>
                    <a:gd name="T11" fmla="*/ 0 h 556"/>
                    <a:gd name="T12" fmla="*/ 0 w 516"/>
                    <a:gd name="T13" fmla="*/ 223 h 556"/>
                    <a:gd name="T14" fmla="*/ 0 w 516"/>
                    <a:gd name="T15" fmla="*/ 536 h 556"/>
                    <a:gd name="T16" fmla="*/ 0 w 516"/>
                    <a:gd name="T17" fmla="*/ 556 h 556"/>
                    <a:gd name="T18" fmla="*/ 25 w 516"/>
                    <a:gd name="T19" fmla="*/ 556 h 556"/>
                    <a:gd name="T20" fmla="*/ 24 w 516"/>
                    <a:gd name="T21" fmla="*/ 536 h 5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16" h="556">
                      <a:moveTo>
                        <a:pt x="24" y="536"/>
                      </a:moveTo>
                      <a:cubicBezTo>
                        <a:pt x="24" y="223"/>
                        <a:pt x="24" y="223"/>
                        <a:pt x="24" y="223"/>
                      </a:cubicBezTo>
                      <a:cubicBezTo>
                        <a:pt x="24" y="114"/>
                        <a:pt x="113" y="24"/>
                        <a:pt x="222" y="24"/>
                      </a:cubicBezTo>
                      <a:cubicBezTo>
                        <a:pt x="516" y="24"/>
                        <a:pt x="516" y="24"/>
                        <a:pt x="516" y="24"/>
                      </a:cubicBezTo>
                      <a:cubicBezTo>
                        <a:pt x="516" y="0"/>
                        <a:pt x="516" y="0"/>
                        <a:pt x="516" y="0"/>
                      </a:cubicBezTo>
                      <a:cubicBezTo>
                        <a:pt x="222" y="0"/>
                        <a:pt x="222" y="0"/>
                        <a:pt x="222" y="0"/>
                      </a:cubicBezTo>
                      <a:cubicBezTo>
                        <a:pt x="99" y="0"/>
                        <a:pt x="0" y="100"/>
                        <a:pt x="0" y="223"/>
                      </a:cubicBezTo>
                      <a:cubicBezTo>
                        <a:pt x="0" y="536"/>
                        <a:pt x="0" y="536"/>
                        <a:pt x="0" y="536"/>
                      </a:cubicBezTo>
                      <a:cubicBezTo>
                        <a:pt x="0" y="542"/>
                        <a:pt x="0" y="548"/>
                        <a:pt x="0" y="556"/>
                      </a:cubicBezTo>
                      <a:cubicBezTo>
                        <a:pt x="25" y="556"/>
                        <a:pt x="25" y="556"/>
                        <a:pt x="25" y="556"/>
                      </a:cubicBezTo>
                      <a:cubicBezTo>
                        <a:pt x="25" y="548"/>
                        <a:pt x="24" y="542"/>
                        <a:pt x="24" y="5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" name="任意多边形: 形状 21">
                  <a:extLst>
                    <a:ext uri="{FF2B5EF4-FFF2-40B4-BE49-F238E27FC236}">
                      <a16:creationId xmlns:a16="http://schemas.microsoft.com/office/drawing/2014/main" id="{9E792FDC-982C-C7E9-63BF-E4C47B921D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56563" y="2986089"/>
                  <a:ext cx="1143000" cy="1250950"/>
                </a:xfrm>
                <a:custGeom>
                  <a:avLst/>
                  <a:gdLst>
                    <a:gd name="T0" fmla="*/ 484 w 508"/>
                    <a:gd name="T1" fmla="*/ 19 h 556"/>
                    <a:gd name="T2" fmla="*/ 484 w 508"/>
                    <a:gd name="T3" fmla="*/ 332 h 556"/>
                    <a:gd name="T4" fmla="*/ 284 w 508"/>
                    <a:gd name="T5" fmla="*/ 532 h 556"/>
                    <a:gd name="T6" fmla="*/ 0 w 508"/>
                    <a:gd name="T7" fmla="*/ 532 h 556"/>
                    <a:gd name="T8" fmla="*/ 0 w 508"/>
                    <a:gd name="T9" fmla="*/ 556 h 556"/>
                    <a:gd name="T10" fmla="*/ 284 w 508"/>
                    <a:gd name="T11" fmla="*/ 556 h 556"/>
                    <a:gd name="T12" fmla="*/ 508 w 508"/>
                    <a:gd name="T13" fmla="*/ 332 h 556"/>
                    <a:gd name="T14" fmla="*/ 508 w 508"/>
                    <a:gd name="T15" fmla="*/ 19 h 556"/>
                    <a:gd name="T16" fmla="*/ 506 w 508"/>
                    <a:gd name="T17" fmla="*/ 0 h 556"/>
                    <a:gd name="T18" fmla="*/ 481 w 508"/>
                    <a:gd name="T19" fmla="*/ 0 h 556"/>
                    <a:gd name="T20" fmla="*/ 484 w 508"/>
                    <a:gd name="T21" fmla="*/ 19 h 5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08" h="556">
                      <a:moveTo>
                        <a:pt x="484" y="19"/>
                      </a:moveTo>
                      <a:cubicBezTo>
                        <a:pt x="484" y="332"/>
                        <a:pt x="484" y="332"/>
                        <a:pt x="484" y="332"/>
                      </a:cubicBezTo>
                      <a:cubicBezTo>
                        <a:pt x="484" y="441"/>
                        <a:pt x="393" y="532"/>
                        <a:pt x="284" y="532"/>
                      </a:cubicBezTo>
                      <a:cubicBezTo>
                        <a:pt x="0" y="532"/>
                        <a:pt x="0" y="532"/>
                        <a:pt x="0" y="532"/>
                      </a:cubicBezTo>
                      <a:cubicBezTo>
                        <a:pt x="0" y="556"/>
                        <a:pt x="0" y="556"/>
                        <a:pt x="0" y="556"/>
                      </a:cubicBezTo>
                      <a:cubicBezTo>
                        <a:pt x="284" y="556"/>
                        <a:pt x="284" y="556"/>
                        <a:pt x="284" y="556"/>
                      </a:cubicBezTo>
                      <a:cubicBezTo>
                        <a:pt x="407" y="556"/>
                        <a:pt x="508" y="455"/>
                        <a:pt x="508" y="332"/>
                      </a:cubicBezTo>
                      <a:cubicBezTo>
                        <a:pt x="508" y="19"/>
                        <a:pt x="508" y="19"/>
                        <a:pt x="508" y="19"/>
                      </a:cubicBezTo>
                      <a:cubicBezTo>
                        <a:pt x="508" y="12"/>
                        <a:pt x="507" y="8"/>
                        <a:pt x="506" y="0"/>
                      </a:cubicBezTo>
                      <a:cubicBezTo>
                        <a:pt x="481" y="0"/>
                        <a:pt x="481" y="0"/>
                        <a:pt x="481" y="0"/>
                      </a:cubicBezTo>
                      <a:cubicBezTo>
                        <a:pt x="481" y="8"/>
                        <a:pt x="484" y="12"/>
                        <a:pt x="484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任意多边形: 形状 22">
                  <a:extLst>
                    <a:ext uri="{FF2B5EF4-FFF2-40B4-BE49-F238E27FC236}">
                      <a16:creationId xmlns:a16="http://schemas.microsoft.com/office/drawing/2014/main" id="{46913012-D37A-2D6E-F495-BA43ED1E06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78875" y="2481264"/>
                  <a:ext cx="474663" cy="360363"/>
                </a:xfrm>
                <a:custGeom>
                  <a:avLst/>
                  <a:gdLst>
                    <a:gd name="T0" fmla="*/ 98 w 211"/>
                    <a:gd name="T1" fmla="*/ 38 h 160"/>
                    <a:gd name="T2" fmla="*/ 62 w 211"/>
                    <a:gd name="T3" fmla="*/ 122 h 160"/>
                    <a:gd name="T4" fmla="*/ 9 w 211"/>
                    <a:gd name="T5" fmla="*/ 160 h 160"/>
                    <a:gd name="T6" fmla="*/ 0 w 211"/>
                    <a:gd name="T7" fmla="*/ 156 h 160"/>
                    <a:gd name="T8" fmla="*/ 12 w 211"/>
                    <a:gd name="T9" fmla="*/ 143 h 160"/>
                    <a:gd name="T10" fmla="*/ 26 w 211"/>
                    <a:gd name="T11" fmla="*/ 127 h 160"/>
                    <a:gd name="T12" fmla="*/ 49 w 211"/>
                    <a:gd name="T13" fmla="*/ 84 h 160"/>
                    <a:gd name="T14" fmla="*/ 34 w 211"/>
                    <a:gd name="T15" fmla="*/ 53 h 160"/>
                    <a:gd name="T16" fmla="*/ 19 w 211"/>
                    <a:gd name="T17" fmla="*/ 33 h 160"/>
                    <a:gd name="T18" fmla="*/ 51 w 211"/>
                    <a:gd name="T19" fmla="*/ 0 h 160"/>
                    <a:gd name="T20" fmla="*/ 83 w 211"/>
                    <a:gd name="T21" fmla="*/ 11 h 160"/>
                    <a:gd name="T22" fmla="*/ 98 w 211"/>
                    <a:gd name="T23" fmla="*/ 38 h 160"/>
                    <a:gd name="T24" fmla="*/ 211 w 211"/>
                    <a:gd name="T25" fmla="*/ 38 h 160"/>
                    <a:gd name="T26" fmla="*/ 175 w 211"/>
                    <a:gd name="T27" fmla="*/ 122 h 160"/>
                    <a:gd name="T28" fmla="*/ 127 w 211"/>
                    <a:gd name="T29" fmla="*/ 160 h 160"/>
                    <a:gd name="T30" fmla="*/ 114 w 211"/>
                    <a:gd name="T31" fmla="*/ 157 h 160"/>
                    <a:gd name="T32" fmla="*/ 138 w 211"/>
                    <a:gd name="T33" fmla="*/ 127 h 160"/>
                    <a:gd name="T34" fmla="*/ 162 w 211"/>
                    <a:gd name="T35" fmla="*/ 83 h 160"/>
                    <a:gd name="T36" fmla="*/ 147 w 211"/>
                    <a:gd name="T37" fmla="*/ 53 h 160"/>
                    <a:gd name="T38" fmla="*/ 132 w 211"/>
                    <a:gd name="T39" fmla="*/ 33 h 160"/>
                    <a:gd name="T40" fmla="*/ 165 w 211"/>
                    <a:gd name="T41" fmla="*/ 0 h 160"/>
                    <a:gd name="T42" fmla="*/ 197 w 211"/>
                    <a:gd name="T43" fmla="*/ 11 h 160"/>
                    <a:gd name="T44" fmla="*/ 211 w 211"/>
                    <a:gd name="T45" fmla="*/ 38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11" h="160">
                      <a:moveTo>
                        <a:pt x="98" y="38"/>
                      </a:moveTo>
                      <a:cubicBezTo>
                        <a:pt x="98" y="69"/>
                        <a:pt x="86" y="97"/>
                        <a:pt x="62" y="122"/>
                      </a:cubicBezTo>
                      <a:cubicBezTo>
                        <a:pt x="38" y="147"/>
                        <a:pt x="20" y="160"/>
                        <a:pt x="9" y="160"/>
                      </a:cubicBezTo>
                      <a:cubicBezTo>
                        <a:pt x="3" y="160"/>
                        <a:pt x="0" y="158"/>
                        <a:pt x="0" y="156"/>
                      </a:cubicBezTo>
                      <a:cubicBezTo>
                        <a:pt x="3" y="153"/>
                        <a:pt x="7" y="148"/>
                        <a:pt x="12" y="143"/>
                      </a:cubicBezTo>
                      <a:cubicBezTo>
                        <a:pt x="16" y="138"/>
                        <a:pt x="21" y="132"/>
                        <a:pt x="26" y="127"/>
                      </a:cubicBezTo>
                      <a:cubicBezTo>
                        <a:pt x="41" y="110"/>
                        <a:pt x="49" y="96"/>
                        <a:pt x="49" y="84"/>
                      </a:cubicBezTo>
                      <a:cubicBezTo>
                        <a:pt x="49" y="73"/>
                        <a:pt x="44" y="62"/>
                        <a:pt x="34" y="53"/>
                      </a:cubicBezTo>
                      <a:cubicBezTo>
                        <a:pt x="24" y="44"/>
                        <a:pt x="19" y="38"/>
                        <a:pt x="19" y="33"/>
                      </a:cubicBezTo>
                      <a:cubicBezTo>
                        <a:pt x="19" y="11"/>
                        <a:pt x="30" y="0"/>
                        <a:pt x="51" y="0"/>
                      </a:cubicBezTo>
                      <a:cubicBezTo>
                        <a:pt x="62" y="0"/>
                        <a:pt x="73" y="4"/>
                        <a:pt x="83" y="11"/>
                      </a:cubicBezTo>
                      <a:cubicBezTo>
                        <a:pt x="93" y="18"/>
                        <a:pt x="98" y="27"/>
                        <a:pt x="98" y="38"/>
                      </a:cubicBezTo>
                      <a:close/>
                      <a:moveTo>
                        <a:pt x="211" y="38"/>
                      </a:moveTo>
                      <a:cubicBezTo>
                        <a:pt x="211" y="69"/>
                        <a:pt x="199" y="97"/>
                        <a:pt x="175" y="122"/>
                      </a:cubicBezTo>
                      <a:cubicBezTo>
                        <a:pt x="151" y="147"/>
                        <a:pt x="135" y="160"/>
                        <a:pt x="127" y="160"/>
                      </a:cubicBezTo>
                      <a:cubicBezTo>
                        <a:pt x="118" y="160"/>
                        <a:pt x="114" y="159"/>
                        <a:pt x="114" y="157"/>
                      </a:cubicBezTo>
                      <a:cubicBezTo>
                        <a:pt x="114" y="155"/>
                        <a:pt x="122" y="145"/>
                        <a:pt x="138" y="127"/>
                      </a:cubicBezTo>
                      <a:cubicBezTo>
                        <a:pt x="154" y="108"/>
                        <a:pt x="162" y="94"/>
                        <a:pt x="162" y="83"/>
                      </a:cubicBezTo>
                      <a:cubicBezTo>
                        <a:pt x="162" y="72"/>
                        <a:pt x="157" y="62"/>
                        <a:pt x="147" y="53"/>
                      </a:cubicBezTo>
                      <a:cubicBezTo>
                        <a:pt x="137" y="44"/>
                        <a:pt x="132" y="38"/>
                        <a:pt x="132" y="33"/>
                      </a:cubicBezTo>
                      <a:cubicBezTo>
                        <a:pt x="132" y="11"/>
                        <a:pt x="143" y="0"/>
                        <a:pt x="165" y="0"/>
                      </a:cubicBezTo>
                      <a:cubicBezTo>
                        <a:pt x="176" y="0"/>
                        <a:pt x="187" y="4"/>
                        <a:pt x="197" y="11"/>
                      </a:cubicBezTo>
                      <a:cubicBezTo>
                        <a:pt x="206" y="18"/>
                        <a:pt x="211" y="27"/>
                        <a:pt x="211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任意多边形: 形状 23">
                  <a:extLst>
                    <a:ext uri="{FF2B5EF4-FFF2-40B4-BE49-F238E27FC236}">
                      <a16:creationId xmlns:a16="http://schemas.microsoft.com/office/drawing/2014/main" id="{7DEE9F57-D5A7-9080-E444-5B89DAE882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37438" y="3859214"/>
                  <a:ext cx="477838" cy="360363"/>
                </a:xfrm>
                <a:custGeom>
                  <a:avLst/>
                  <a:gdLst>
                    <a:gd name="T0" fmla="*/ 113 w 212"/>
                    <a:gd name="T1" fmla="*/ 122 h 160"/>
                    <a:gd name="T2" fmla="*/ 150 w 212"/>
                    <a:gd name="T3" fmla="*/ 38 h 160"/>
                    <a:gd name="T4" fmla="*/ 203 w 212"/>
                    <a:gd name="T5" fmla="*/ 0 h 160"/>
                    <a:gd name="T6" fmla="*/ 212 w 212"/>
                    <a:gd name="T7" fmla="*/ 4 h 160"/>
                    <a:gd name="T8" fmla="*/ 200 w 212"/>
                    <a:gd name="T9" fmla="*/ 17 h 160"/>
                    <a:gd name="T10" fmla="*/ 186 w 212"/>
                    <a:gd name="T11" fmla="*/ 33 h 160"/>
                    <a:gd name="T12" fmla="*/ 162 w 212"/>
                    <a:gd name="T13" fmla="*/ 76 h 160"/>
                    <a:gd name="T14" fmla="*/ 177 w 212"/>
                    <a:gd name="T15" fmla="*/ 107 h 160"/>
                    <a:gd name="T16" fmla="*/ 193 w 212"/>
                    <a:gd name="T17" fmla="*/ 127 h 160"/>
                    <a:gd name="T18" fmla="*/ 160 w 212"/>
                    <a:gd name="T19" fmla="*/ 160 h 160"/>
                    <a:gd name="T20" fmla="*/ 128 w 212"/>
                    <a:gd name="T21" fmla="*/ 149 h 160"/>
                    <a:gd name="T22" fmla="*/ 113 w 212"/>
                    <a:gd name="T23" fmla="*/ 122 h 160"/>
                    <a:gd name="T24" fmla="*/ 0 w 212"/>
                    <a:gd name="T25" fmla="*/ 122 h 160"/>
                    <a:gd name="T26" fmla="*/ 36 w 212"/>
                    <a:gd name="T27" fmla="*/ 38 h 160"/>
                    <a:gd name="T28" fmla="*/ 85 w 212"/>
                    <a:gd name="T29" fmla="*/ 0 h 160"/>
                    <a:gd name="T30" fmla="*/ 98 w 212"/>
                    <a:gd name="T31" fmla="*/ 3 h 160"/>
                    <a:gd name="T32" fmla="*/ 74 w 212"/>
                    <a:gd name="T33" fmla="*/ 33 h 160"/>
                    <a:gd name="T34" fmla="*/ 50 w 212"/>
                    <a:gd name="T35" fmla="*/ 77 h 160"/>
                    <a:gd name="T36" fmla="*/ 65 w 212"/>
                    <a:gd name="T37" fmla="*/ 107 h 160"/>
                    <a:gd name="T38" fmla="*/ 80 w 212"/>
                    <a:gd name="T39" fmla="*/ 127 h 160"/>
                    <a:gd name="T40" fmla="*/ 46 w 212"/>
                    <a:gd name="T41" fmla="*/ 160 h 160"/>
                    <a:gd name="T42" fmla="*/ 15 w 212"/>
                    <a:gd name="T43" fmla="*/ 149 h 160"/>
                    <a:gd name="T44" fmla="*/ 0 w 212"/>
                    <a:gd name="T45" fmla="*/ 122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12" h="160">
                      <a:moveTo>
                        <a:pt x="113" y="122"/>
                      </a:moveTo>
                      <a:cubicBezTo>
                        <a:pt x="113" y="91"/>
                        <a:pt x="125" y="63"/>
                        <a:pt x="150" y="38"/>
                      </a:cubicBezTo>
                      <a:cubicBezTo>
                        <a:pt x="174" y="13"/>
                        <a:pt x="191" y="0"/>
                        <a:pt x="203" y="0"/>
                      </a:cubicBezTo>
                      <a:cubicBezTo>
                        <a:pt x="209" y="0"/>
                        <a:pt x="212" y="2"/>
                        <a:pt x="212" y="4"/>
                      </a:cubicBezTo>
                      <a:cubicBezTo>
                        <a:pt x="209" y="7"/>
                        <a:pt x="205" y="12"/>
                        <a:pt x="200" y="17"/>
                      </a:cubicBezTo>
                      <a:cubicBezTo>
                        <a:pt x="195" y="22"/>
                        <a:pt x="190" y="28"/>
                        <a:pt x="186" y="33"/>
                      </a:cubicBezTo>
                      <a:cubicBezTo>
                        <a:pt x="170" y="50"/>
                        <a:pt x="162" y="64"/>
                        <a:pt x="162" y="76"/>
                      </a:cubicBezTo>
                      <a:cubicBezTo>
                        <a:pt x="162" y="87"/>
                        <a:pt x="167" y="98"/>
                        <a:pt x="177" y="107"/>
                      </a:cubicBezTo>
                      <a:cubicBezTo>
                        <a:pt x="188" y="115"/>
                        <a:pt x="193" y="122"/>
                        <a:pt x="193" y="127"/>
                      </a:cubicBezTo>
                      <a:cubicBezTo>
                        <a:pt x="193" y="149"/>
                        <a:pt x="182" y="160"/>
                        <a:pt x="160" y="160"/>
                      </a:cubicBezTo>
                      <a:cubicBezTo>
                        <a:pt x="149" y="160"/>
                        <a:pt x="138" y="156"/>
                        <a:pt x="128" y="149"/>
                      </a:cubicBezTo>
                      <a:cubicBezTo>
                        <a:pt x="118" y="142"/>
                        <a:pt x="113" y="133"/>
                        <a:pt x="113" y="122"/>
                      </a:cubicBezTo>
                      <a:close/>
                      <a:moveTo>
                        <a:pt x="0" y="122"/>
                      </a:moveTo>
                      <a:cubicBezTo>
                        <a:pt x="0" y="91"/>
                        <a:pt x="12" y="63"/>
                        <a:pt x="36" y="38"/>
                      </a:cubicBezTo>
                      <a:cubicBezTo>
                        <a:pt x="60" y="13"/>
                        <a:pt x="76" y="0"/>
                        <a:pt x="85" y="0"/>
                      </a:cubicBezTo>
                      <a:cubicBezTo>
                        <a:pt x="93" y="0"/>
                        <a:pt x="98" y="1"/>
                        <a:pt x="98" y="3"/>
                      </a:cubicBezTo>
                      <a:cubicBezTo>
                        <a:pt x="98" y="5"/>
                        <a:pt x="90" y="15"/>
                        <a:pt x="74" y="33"/>
                      </a:cubicBezTo>
                      <a:cubicBezTo>
                        <a:pt x="58" y="52"/>
                        <a:pt x="50" y="66"/>
                        <a:pt x="50" y="77"/>
                      </a:cubicBezTo>
                      <a:cubicBezTo>
                        <a:pt x="50" y="88"/>
                        <a:pt x="55" y="98"/>
                        <a:pt x="65" y="107"/>
                      </a:cubicBezTo>
                      <a:cubicBezTo>
                        <a:pt x="75" y="115"/>
                        <a:pt x="80" y="122"/>
                        <a:pt x="80" y="127"/>
                      </a:cubicBezTo>
                      <a:cubicBezTo>
                        <a:pt x="80" y="149"/>
                        <a:pt x="69" y="160"/>
                        <a:pt x="46" y="160"/>
                      </a:cubicBezTo>
                      <a:cubicBezTo>
                        <a:pt x="35" y="160"/>
                        <a:pt x="25" y="156"/>
                        <a:pt x="15" y="149"/>
                      </a:cubicBezTo>
                      <a:cubicBezTo>
                        <a:pt x="5" y="142"/>
                        <a:pt x="0" y="133"/>
                        <a:pt x="0" y="1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0" name="文本框 59">
              <a:extLst>
                <a:ext uri="{FF2B5EF4-FFF2-40B4-BE49-F238E27FC236}">
                  <a16:creationId xmlns:a16="http://schemas.microsoft.com/office/drawing/2014/main" id="{A82328C7-B8E9-DFFF-D7F2-C4A521F0DE6A}"/>
                </a:ext>
              </a:extLst>
            </p:cNvPr>
            <p:cNvSpPr txBox="1"/>
            <p:nvPr/>
          </p:nvSpPr>
          <p:spPr>
            <a:xfrm>
              <a:off x="1378283" y="2363193"/>
              <a:ext cx="2029037" cy="378198"/>
            </a:xfrm>
            <a:prstGeom prst="roundRect">
              <a:avLst/>
            </a:prstGeom>
            <a:solidFill>
              <a:schemeClr val="accent1"/>
            </a:solidFill>
          </p:spPr>
          <p:txBody>
            <a:bodyPr wrap="none">
              <a:noAutofit/>
            </a:bodyPr>
            <a:lstStyle/>
            <a:p>
              <a:pPr algn="ctr"/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功能概述</a:t>
              </a:r>
            </a:p>
          </p:txBody>
        </p:sp>
        <p:sp>
          <p:nvSpPr>
            <p:cNvPr id="11" name="文本框 60">
              <a:extLst>
                <a:ext uri="{FF2B5EF4-FFF2-40B4-BE49-F238E27FC236}">
                  <a16:creationId xmlns:a16="http://schemas.microsoft.com/office/drawing/2014/main" id="{C8A35CBD-AE3D-591F-29F2-C81ABAABF96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21547" y="2989308"/>
              <a:ext cx="3039281" cy="182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 lnSpcReduction="1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dirty="0"/>
                <a:t>涵盖 </a:t>
              </a:r>
              <a:r>
                <a:rPr lang="en-US" altLang="zh-CN" dirty="0"/>
                <a:t>210 </a:t>
              </a:r>
              <a:r>
                <a:rPr lang="zh-CN" altLang="en-US" dirty="0"/>
                <a:t>余种办公绘图类型，流程图、思维导图、信息图、工业设计、图文混排等一软搞定，能创建甘特图用于项目管理。</a:t>
              </a:r>
            </a:p>
          </p:txBody>
        </p:sp>
        <p:sp>
          <p:nvSpPr>
            <p:cNvPr id="12" name="文本框 58">
              <a:extLst>
                <a:ext uri="{FF2B5EF4-FFF2-40B4-BE49-F238E27FC236}">
                  <a16:creationId xmlns:a16="http://schemas.microsoft.com/office/drawing/2014/main" id="{DC279FE8-35AF-6CBE-E7D5-D211EB8A0F8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715646" y="2810666"/>
              <a:ext cx="2922775" cy="2211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dirty="0"/>
                <a:t>拥有千万级绘图素材，网络拓扑图常用组件如服务器、防火墙、前置机等均可轻松获取；提供丰富高颜值网络拓扑图模板，</a:t>
              </a:r>
            </a:p>
          </p:txBody>
        </p:sp>
        <p:sp>
          <p:nvSpPr>
            <p:cNvPr id="14" name="文本框 54">
              <a:extLst>
                <a:ext uri="{FF2B5EF4-FFF2-40B4-BE49-F238E27FC236}">
                  <a16:creationId xmlns:a16="http://schemas.microsoft.com/office/drawing/2014/main" id="{1BF46B53-EE93-124A-FE54-01EA24880E5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643533" y="3111727"/>
              <a:ext cx="2922775" cy="1717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dirty="0"/>
                <a:t>拖拽式操作，简单便捷。打开软件可选择 “新建</a:t>
              </a:r>
              <a:r>
                <a:rPr lang="en-US" altLang="zh-CN" dirty="0"/>
                <a:t>&gt; </a:t>
              </a:r>
              <a:r>
                <a:rPr lang="zh-CN" altLang="en-US" dirty="0"/>
                <a:t>新建空白画布” 或通过模板新建，傻瓜式操作即可绘图。</a:t>
              </a:r>
            </a:p>
          </p:txBody>
        </p:sp>
        <p:sp>
          <p:nvSpPr>
            <p:cNvPr id="15" name="文本框 59">
              <a:extLst>
                <a:ext uri="{FF2B5EF4-FFF2-40B4-BE49-F238E27FC236}">
                  <a16:creationId xmlns:a16="http://schemas.microsoft.com/office/drawing/2014/main" id="{ADF40B09-6512-7CF5-BB5C-78DAD116D7CA}"/>
                </a:ext>
              </a:extLst>
            </p:cNvPr>
            <p:cNvSpPr txBox="1"/>
            <p:nvPr/>
          </p:nvSpPr>
          <p:spPr>
            <a:xfrm>
              <a:off x="8955886" y="2361833"/>
              <a:ext cx="2029037" cy="378198"/>
            </a:xfrm>
            <a:prstGeom prst="roundRect">
              <a:avLst/>
            </a:prstGeom>
            <a:solidFill>
              <a:schemeClr val="accent1"/>
            </a:solidFill>
          </p:spPr>
          <p:txBody>
            <a:bodyPr wrap="none">
              <a:noAutofit/>
            </a:bodyPr>
            <a:lstStyle/>
            <a:p>
              <a:pPr algn="ctr"/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资源优势</a:t>
              </a:r>
            </a:p>
          </p:txBody>
        </p:sp>
      </p:grpSp>
      <p:sp>
        <p:nvSpPr>
          <p:cNvPr id="31" name="文本框 59">
            <a:extLst>
              <a:ext uri="{FF2B5EF4-FFF2-40B4-BE49-F238E27FC236}">
                <a16:creationId xmlns:a16="http://schemas.microsoft.com/office/drawing/2014/main" id="{9B4404DB-7754-4768-A134-45EED047B94E}"/>
              </a:ext>
            </a:extLst>
          </p:cNvPr>
          <p:cNvSpPr txBox="1"/>
          <p:nvPr/>
        </p:nvSpPr>
        <p:spPr>
          <a:xfrm>
            <a:off x="4042984" y="3332167"/>
            <a:ext cx="1397979" cy="260573"/>
          </a:xfrm>
          <a:prstGeom prst="roundRect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操作特点</a:t>
            </a:r>
          </a:p>
        </p:txBody>
      </p:sp>
    </p:spTree>
    <p:extLst>
      <p:ext uri="{BB962C8B-B14F-4D97-AF65-F5344CB8AC3E}">
        <p14:creationId xmlns:p14="http://schemas.microsoft.com/office/powerpoint/2010/main" val="494938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7">
            <a:extLst>
              <a:ext uri="{FF2B5EF4-FFF2-40B4-BE49-F238E27FC236}">
                <a16:creationId xmlns:a16="http://schemas.microsoft.com/office/drawing/2014/main" id="{511016EA-9A9D-E98D-3155-AF85BD06FE4C}"/>
              </a:ext>
            </a:extLst>
          </p:cNvPr>
          <p:cNvSpPr txBox="1">
            <a:spLocks/>
          </p:cNvSpPr>
          <p:nvPr/>
        </p:nvSpPr>
        <p:spPr bwMode="auto">
          <a:xfrm>
            <a:off x="293890" y="762559"/>
            <a:ext cx="3425107" cy="645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en-US" altLang="zh-CN" sz="2800" b="1" dirty="0">
                <a:solidFill>
                  <a:schemeClr val="accent1"/>
                </a:solidFill>
              </a:rPr>
              <a:t>1.2 </a:t>
            </a:r>
            <a:r>
              <a:rPr lang="zh-CN" altLang="en-US" sz="2800" b="1" dirty="0">
                <a:solidFill>
                  <a:schemeClr val="accent1"/>
                </a:solidFill>
              </a:rPr>
              <a:t>亿图软件介绍及绘制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B4BBB1-2306-9FC8-763F-9C26F1BC1C80}"/>
              </a:ext>
            </a:extLst>
          </p:cNvPr>
          <p:cNvSpPr txBox="1"/>
          <p:nvPr/>
        </p:nvSpPr>
        <p:spPr>
          <a:xfrm>
            <a:off x="2542043" y="1704112"/>
            <a:ext cx="4317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、亿图绘制拓扑图的步骤</a:t>
            </a:r>
          </a:p>
        </p:txBody>
      </p:sp>
      <p:sp>
        <p:nvSpPr>
          <p:cNvPr id="4" name="燕尾形箭头 3"/>
          <p:cNvSpPr/>
          <p:nvPr/>
        </p:nvSpPr>
        <p:spPr>
          <a:xfrm>
            <a:off x="2399158" y="3188169"/>
            <a:ext cx="651354" cy="322633"/>
          </a:xfrm>
          <a:prstGeom prst="notch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EFFFC7-138F-443B-B6CB-BD56F00C9660}"/>
              </a:ext>
            </a:extLst>
          </p:cNvPr>
          <p:cNvSpPr txBox="1"/>
          <p:nvPr/>
        </p:nvSpPr>
        <p:spPr>
          <a:xfrm>
            <a:off x="343252" y="2872431"/>
            <a:ext cx="20559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打开亿图软件并从模板库选择网络拓扑图模板路径，或新建空白</a:t>
            </a:r>
            <a:r>
              <a:rPr lang="zh-CN" altLang="en-US" sz="1600" dirty="0" smtClean="0"/>
              <a:t>画布</a:t>
            </a: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EFFFC7-138F-443B-B6CB-BD56F00C9660}"/>
              </a:ext>
            </a:extLst>
          </p:cNvPr>
          <p:cNvSpPr txBox="1"/>
          <p:nvPr/>
        </p:nvSpPr>
        <p:spPr>
          <a:xfrm>
            <a:off x="3294994" y="2980152"/>
            <a:ext cx="2055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从左侧形状库拖曳服务器、交换机、路由器等设备至绘图区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EFFFC7-138F-443B-B6CB-BD56F00C9660}"/>
              </a:ext>
            </a:extLst>
          </p:cNvPr>
          <p:cNvSpPr txBox="1"/>
          <p:nvPr/>
        </p:nvSpPr>
        <p:spPr>
          <a:xfrm>
            <a:off x="3335962" y="4471639"/>
            <a:ext cx="2055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600" dirty="0"/>
              <a:t>调整布局，运用样式功能统一字体、颜色、线条样式等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EFFFC7-138F-443B-B6CB-BD56F00C9660}"/>
              </a:ext>
            </a:extLst>
          </p:cNvPr>
          <p:cNvSpPr txBox="1"/>
          <p:nvPr/>
        </p:nvSpPr>
        <p:spPr>
          <a:xfrm>
            <a:off x="6491217" y="2980152"/>
            <a:ext cx="2055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600" dirty="0"/>
              <a:t>使用连接线工具连接设备</a:t>
            </a:r>
            <a:r>
              <a:rPr lang="zh-CN" altLang="en-US" sz="1600" dirty="0" smtClean="0"/>
              <a:t>，选择不同</a:t>
            </a:r>
            <a:r>
              <a:rPr lang="zh-CN" altLang="en-US" sz="1600" dirty="0"/>
              <a:t>连接线类型</a:t>
            </a:r>
            <a:r>
              <a:rPr lang="zh-CN" altLang="en-US" sz="1600" dirty="0" smtClean="0"/>
              <a:t>及方法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EFFFC7-138F-443B-B6CB-BD56F00C9660}"/>
              </a:ext>
            </a:extLst>
          </p:cNvPr>
          <p:cNvSpPr txBox="1"/>
          <p:nvPr/>
        </p:nvSpPr>
        <p:spPr>
          <a:xfrm>
            <a:off x="384223" y="4471639"/>
            <a:ext cx="2055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600" dirty="0"/>
              <a:t>为设备和连接线添加文字标签，说明添加方式与重要性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EFFFC7-138F-443B-B6CB-BD56F00C9660}"/>
              </a:ext>
            </a:extLst>
          </p:cNvPr>
          <p:cNvSpPr txBox="1"/>
          <p:nvPr/>
        </p:nvSpPr>
        <p:spPr>
          <a:xfrm>
            <a:off x="6532181" y="4461458"/>
            <a:ext cx="2055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600" dirty="0"/>
              <a:t>点击 “文件” 选择保存格式及导出操作演示</a:t>
            </a:r>
          </a:p>
        </p:txBody>
      </p:sp>
      <p:sp>
        <p:nvSpPr>
          <p:cNvPr id="11" name="燕尾形箭头 10"/>
          <p:cNvSpPr/>
          <p:nvPr/>
        </p:nvSpPr>
        <p:spPr>
          <a:xfrm>
            <a:off x="5595381" y="3188169"/>
            <a:ext cx="651354" cy="322633"/>
          </a:xfrm>
          <a:prstGeom prst="notch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燕尾形箭头 11"/>
          <p:cNvSpPr/>
          <p:nvPr/>
        </p:nvSpPr>
        <p:spPr>
          <a:xfrm>
            <a:off x="2440128" y="4679654"/>
            <a:ext cx="651354" cy="322633"/>
          </a:xfrm>
          <a:prstGeom prst="notch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燕尾形箭头 12"/>
          <p:cNvSpPr/>
          <p:nvPr/>
        </p:nvSpPr>
        <p:spPr>
          <a:xfrm>
            <a:off x="5636347" y="4679654"/>
            <a:ext cx="651354" cy="322633"/>
          </a:xfrm>
          <a:prstGeom prst="notch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76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3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0245" y="795790"/>
            <a:ext cx="35125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/>
            <a:r>
              <a:rPr lang="en-US" altLang="zh-CN" sz="2400" b="1" dirty="0">
                <a:solidFill>
                  <a:schemeClr val="accent1"/>
                </a:solidFill>
              </a:rPr>
              <a:t>1.3 VISIO</a:t>
            </a:r>
            <a:r>
              <a:rPr lang="zh-CN" altLang="en-US" sz="2400" b="1" dirty="0">
                <a:solidFill>
                  <a:schemeClr val="accent1"/>
                </a:solidFill>
              </a:rPr>
              <a:t>软件介绍及绘制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A0ABA7-DFDC-7DB0-B018-599AB5D92B49}"/>
              </a:ext>
            </a:extLst>
          </p:cNvPr>
          <p:cNvSpPr txBox="1"/>
          <p:nvPr/>
        </p:nvSpPr>
        <p:spPr>
          <a:xfrm>
            <a:off x="2977691" y="1622138"/>
            <a:ext cx="2948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zh-CN" altLang="en-US" sz="2800" dirty="0" smtClean="0">
                <a:solidFill>
                  <a:schemeClr val="bg2">
                    <a:lumMod val="50000"/>
                  </a:schemeClr>
                </a:solidFill>
              </a:rPr>
              <a:t>、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VISIO</a:t>
            </a:r>
            <a:r>
              <a:rPr lang="zh-CN" altLang="en-US" sz="2800" dirty="0" smtClean="0">
                <a:solidFill>
                  <a:schemeClr val="bg2">
                    <a:lumMod val="50000"/>
                  </a:schemeClr>
                </a:solidFill>
              </a:rPr>
              <a:t>软件介绍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2" name="Group 48"/>
          <p:cNvGrpSpPr/>
          <p:nvPr/>
        </p:nvGrpSpPr>
        <p:grpSpPr>
          <a:xfrm>
            <a:off x="-1060009" y="4328744"/>
            <a:ext cx="3562139" cy="3496624"/>
            <a:chOff x="3990983" y="1563392"/>
            <a:chExt cx="4185447" cy="4108467"/>
          </a:xfrm>
        </p:grpSpPr>
        <p:grpSp>
          <p:nvGrpSpPr>
            <p:cNvPr id="23" name="Group 50"/>
            <p:cNvGrpSpPr/>
            <p:nvPr/>
          </p:nvGrpSpPr>
          <p:grpSpPr>
            <a:xfrm>
              <a:off x="4101458" y="1653440"/>
              <a:ext cx="4002716" cy="3942145"/>
              <a:chOff x="8809631" y="1360739"/>
              <a:chExt cx="4002716" cy="3942145"/>
            </a:xfrm>
          </p:grpSpPr>
          <p:sp>
            <p:nvSpPr>
              <p:cNvPr id="105" name="Freeform: Shape 144"/>
              <p:cNvSpPr>
                <a:spLocks/>
              </p:cNvSpPr>
              <p:nvPr/>
            </p:nvSpPr>
            <p:spPr bwMode="auto">
              <a:xfrm>
                <a:off x="11732169" y="2341648"/>
                <a:ext cx="482883" cy="1179447"/>
              </a:xfrm>
              <a:custGeom>
                <a:avLst/>
                <a:gdLst>
                  <a:gd name="T0" fmla="*/ 7 w 287"/>
                  <a:gd name="T1" fmla="*/ 417 h 701"/>
                  <a:gd name="T2" fmla="*/ 230 w 287"/>
                  <a:gd name="T3" fmla="*/ 701 h 701"/>
                  <a:gd name="T4" fmla="*/ 287 w 287"/>
                  <a:gd name="T5" fmla="*/ 310 h 701"/>
                  <a:gd name="T6" fmla="*/ 0 w 287"/>
                  <a:gd name="T7" fmla="*/ 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7" h="701">
                    <a:moveTo>
                      <a:pt x="7" y="417"/>
                    </a:moveTo>
                    <a:lnTo>
                      <a:pt x="230" y="701"/>
                    </a:lnTo>
                    <a:lnTo>
                      <a:pt x="287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Freeform: Shape 145"/>
              <p:cNvSpPr>
                <a:spLocks/>
              </p:cNvSpPr>
              <p:nvPr/>
            </p:nvSpPr>
            <p:spPr bwMode="auto">
              <a:xfrm>
                <a:off x="10424851" y="1360739"/>
                <a:ext cx="1467158" cy="3428976"/>
              </a:xfrm>
              <a:custGeom>
                <a:avLst/>
                <a:gdLst>
                  <a:gd name="T0" fmla="*/ 853 w 872"/>
                  <a:gd name="T1" fmla="*/ 2038 h 2038"/>
                  <a:gd name="T2" fmla="*/ 500 w 872"/>
                  <a:gd name="T3" fmla="*/ 1597 h 2038"/>
                  <a:gd name="T4" fmla="*/ 265 w 872"/>
                  <a:gd name="T5" fmla="*/ 1723 h 2038"/>
                  <a:gd name="T6" fmla="*/ 225 w 872"/>
                  <a:gd name="T7" fmla="*/ 1758 h 2038"/>
                  <a:gd name="T8" fmla="*/ 242 w 872"/>
                  <a:gd name="T9" fmla="*/ 2023 h 2038"/>
                  <a:gd name="T10" fmla="*/ 872 w 872"/>
                  <a:gd name="T11" fmla="*/ 2023 h 2038"/>
                  <a:gd name="T12" fmla="*/ 493 w 872"/>
                  <a:gd name="T13" fmla="*/ 1173 h 2038"/>
                  <a:gd name="T14" fmla="*/ 749 w 872"/>
                  <a:gd name="T15" fmla="*/ 533 h 2038"/>
                  <a:gd name="T16" fmla="*/ 772 w 872"/>
                  <a:gd name="T17" fmla="*/ 986 h 2038"/>
                  <a:gd name="T18" fmla="*/ 498 w 872"/>
                  <a:gd name="T19" fmla="*/ 1133 h 2038"/>
                  <a:gd name="T20" fmla="*/ 443 w 872"/>
                  <a:gd name="T21" fmla="*/ 796 h 2038"/>
                  <a:gd name="T22" fmla="*/ 725 w 872"/>
                  <a:gd name="T23" fmla="*/ 536 h 2038"/>
                  <a:gd name="T24" fmla="*/ 0 w 872"/>
                  <a:gd name="T25" fmla="*/ 0 h 2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2" h="2038">
                    <a:moveTo>
                      <a:pt x="853" y="2038"/>
                    </a:moveTo>
                    <a:lnTo>
                      <a:pt x="500" y="1597"/>
                    </a:lnTo>
                    <a:lnTo>
                      <a:pt x="265" y="1723"/>
                    </a:lnTo>
                    <a:lnTo>
                      <a:pt x="225" y="1758"/>
                    </a:lnTo>
                    <a:lnTo>
                      <a:pt x="242" y="2023"/>
                    </a:lnTo>
                    <a:lnTo>
                      <a:pt x="872" y="2023"/>
                    </a:lnTo>
                    <a:lnTo>
                      <a:pt x="493" y="1173"/>
                    </a:lnTo>
                    <a:lnTo>
                      <a:pt x="749" y="533"/>
                    </a:lnTo>
                    <a:lnTo>
                      <a:pt x="772" y="986"/>
                    </a:lnTo>
                    <a:lnTo>
                      <a:pt x="498" y="1133"/>
                    </a:lnTo>
                    <a:lnTo>
                      <a:pt x="443" y="796"/>
                    </a:lnTo>
                    <a:lnTo>
                      <a:pt x="725" y="53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Straight Connector 146"/>
              <p:cNvSpPr>
                <a:spLocks/>
              </p:cNvSpPr>
              <p:nvPr/>
            </p:nvSpPr>
            <p:spPr bwMode="auto">
              <a:xfrm flipH="1">
                <a:off x="9798953" y="2074128"/>
                <a:ext cx="1033068" cy="71338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Freeform: Shape 147"/>
              <p:cNvSpPr>
                <a:spLocks/>
              </p:cNvSpPr>
              <p:nvPr/>
            </p:nvSpPr>
            <p:spPr bwMode="auto">
              <a:xfrm>
                <a:off x="8809631" y="1392707"/>
                <a:ext cx="3923638" cy="3834464"/>
              </a:xfrm>
              <a:custGeom>
                <a:avLst/>
                <a:gdLst>
                  <a:gd name="T0" fmla="*/ 974 w 2332"/>
                  <a:gd name="T1" fmla="*/ 0 h 2279"/>
                  <a:gd name="T2" fmla="*/ 1581 w 2332"/>
                  <a:gd name="T3" fmla="*/ 81 h 2279"/>
                  <a:gd name="T4" fmla="*/ 2059 w 2332"/>
                  <a:gd name="T5" fmla="*/ 360 h 2279"/>
                  <a:gd name="T6" fmla="*/ 2332 w 2332"/>
                  <a:gd name="T7" fmla="*/ 820 h 2279"/>
                  <a:gd name="T8" fmla="*/ 2249 w 2332"/>
                  <a:gd name="T9" fmla="*/ 1718 h 2279"/>
                  <a:gd name="T10" fmla="*/ 1652 w 2332"/>
                  <a:gd name="T11" fmla="*/ 2279 h 2279"/>
                  <a:gd name="T12" fmla="*/ 714 w 2332"/>
                  <a:gd name="T13" fmla="*/ 2279 h 2279"/>
                  <a:gd name="T14" fmla="*/ 57 w 2332"/>
                  <a:gd name="T15" fmla="*/ 1649 h 2279"/>
                  <a:gd name="T16" fmla="*/ 0 w 2332"/>
                  <a:gd name="T17" fmla="*/ 967 h 2279"/>
                  <a:gd name="T18" fmla="*/ 221 w 2332"/>
                  <a:gd name="T19" fmla="*/ 448 h 2279"/>
                  <a:gd name="T20" fmla="*/ 974 w 2332"/>
                  <a:gd name="T21" fmla="*/ 0 h 2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32" h="2279">
                    <a:moveTo>
                      <a:pt x="974" y="0"/>
                    </a:moveTo>
                    <a:lnTo>
                      <a:pt x="1581" y="81"/>
                    </a:lnTo>
                    <a:lnTo>
                      <a:pt x="2059" y="360"/>
                    </a:lnTo>
                    <a:lnTo>
                      <a:pt x="2332" y="820"/>
                    </a:lnTo>
                    <a:lnTo>
                      <a:pt x="2249" y="1718"/>
                    </a:lnTo>
                    <a:lnTo>
                      <a:pt x="1652" y="2279"/>
                    </a:lnTo>
                    <a:lnTo>
                      <a:pt x="714" y="2279"/>
                    </a:lnTo>
                    <a:lnTo>
                      <a:pt x="57" y="1649"/>
                    </a:lnTo>
                    <a:lnTo>
                      <a:pt x="0" y="967"/>
                    </a:lnTo>
                    <a:lnTo>
                      <a:pt x="221" y="448"/>
                    </a:lnTo>
                    <a:lnTo>
                      <a:pt x="974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Freeform: Shape 148"/>
              <p:cNvSpPr>
                <a:spLocks/>
              </p:cNvSpPr>
              <p:nvPr/>
            </p:nvSpPr>
            <p:spPr bwMode="auto">
              <a:xfrm>
                <a:off x="9181468" y="1820067"/>
                <a:ext cx="3630879" cy="3407104"/>
              </a:xfrm>
              <a:custGeom>
                <a:avLst/>
                <a:gdLst>
                  <a:gd name="T0" fmla="*/ 0 w 2158"/>
                  <a:gd name="T1" fmla="*/ 194 h 2025"/>
                  <a:gd name="T2" fmla="*/ 651 w 2158"/>
                  <a:gd name="T3" fmla="*/ 0 h 2025"/>
                  <a:gd name="T4" fmla="*/ 981 w 2158"/>
                  <a:gd name="T5" fmla="*/ 151 h 2025"/>
                  <a:gd name="T6" fmla="*/ 1452 w 2158"/>
                  <a:gd name="T7" fmla="*/ 284 h 2025"/>
                  <a:gd name="T8" fmla="*/ 2158 w 2158"/>
                  <a:gd name="T9" fmla="*/ 578 h 2025"/>
                  <a:gd name="T10" fmla="*/ 1746 w 2158"/>
                  <a:gd name="T11" fmla="*/ 966 h 2025"/>
                  <a:gd name="T12" fmla="*/ 2059 w 2158"/>
                  <a:gd name="T13" fmla="*/ 1464 h 2025"/>
                  <a:gd name="T14" fmla="*/ 1618 w 2158"/>
                  <a:gd name="T15" fmla="*/ 1724 h 2025"/>
                  <a:gd name="T16" fmla="*/ 528 w 2158"/>
                  <a:gd name="T17" fmla="*/ 2025 h 2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58" h="2025">
                    <a:moveTo>
                      <a:pt x="0" y="194"/>
                    </a:moveTo>
                    <a:lnTo>
                      <a:pt x="651" y="0"/>
                    </a:lnTo>
                    <a:lnTo>
                      <a:pt x="981" y="151"/>
                    </a:lnTo>
                    <a:lnTo>
                      <a:pt x="1452" y="284"/>
                    </a:lnTo>
                    <a:lnTo>
                      <a:pt x="2158" y="578"/>
                    </a:lnTo>
                    <a:lnTo>
                      <a:pt x="1746" y="966"/>
                    </a:lnTo>
                    <a:lnTo>
                      <a:pt x="2059" y="1464"/>
                    </a:lnTo>
                    <a:lnTo>
                      <a:pt x="1618" y="1724"/>
                    </a:lnTo>
                    <a:lnTo>
                      <a:pt x="528" y="202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Freeform: Shape 149"/>
              <p:cNvSpPr>
                <a:spLocks/>
              </p:cNvSpPr>
              <p:nvPr/>
            </p:nvSpPr>
            <p:spPr bwMode="auto">
              <a:xfrm>
                <a:off x="9181468" y="1397754"/>
                <a:ext cx="2937681" cy="3873162"/>
              </a:xfrm>
              <a:custGeom>
                <a:avLst/>
                <a:gdLst>
                  <a:gd name="T0" fmla="*/ 0 w 1746"/>
                  <a:gd name="T1" fmla="*/ 469 h 2302"/>
                  <a:gd name="T2" fmla="*/ 192 w 1746"/>
                  <a:gd name="T3" fmla="*/ 739 h 2302"/>
                  <a:gd name="T4" fmla="*/ 945 w 1746"/>
                  <a:gd name="T5" fmla="*/ 417 h 2302"/>
                  <a:gd name="T6" fmla="*/ 888 w 1746"/>
                  <a:gd name="T7" fmla="*/ 739 h 2302"/>
                  <a:gd name="T8" fmla="*/ 981 w 1746"/>
                  <a:gd name="T9" fmla="*/ 1729 h 2302"/>
                  <a:gd name="T10" fmla="*/ 1618 w 1746"/>
                  <a:gd name="T11" fmla="*/ 1975 h 2302"/>
                  <a:gd name="T12" fmla="*/ 1746 w 1746"/>
                  <a:gd name="T13" fmla="*/ 1236 h 2302"/>
                  <a:gd name="T14" fmla="*/ 1452 w 1746"/>
                  <a:gd name="T15" fmla="*/ 535 h 2302"/>
                  <a:gd name="T16" fmla="*/ 898 w 1746"/>
                  <a:gd name="T17" fmla="*/ 753 h 2302"/>
                  <a:gd name="T18" fmla="*/ 1220 w 1746"/>
                  <a:gd name="T19" fmla="*/ 1137 h 2302"/>
                  <a:gd name="T20" fmla="*/ 950 w 1746"/>
                  <a:gd name="T21" fmla="*/ 1717 h 2302"/>
                  <a:gd name="T22" fmla="*/ 945 w 1746"/>
                  <a:gd name="T23" fmla="*/ 1729 h 2302"/>
                  <a:gd name="T24" fmla="*/ 481 w 1746"/>
                  <a:gd name="T25" fmla="*/ 2302 h 2302"/>
                  <a:gd name="T26" fmla="*/ 239 w 1746"/>
                  <a:gd name="T27" fmla="*/ 1137 h 2302"/>
                  <a:gd name="T28" fmla="*/ 945 w 1746"/>
                  <a:gd name="T29" fmla="*/ 398 h 2302"/>
                  <a:gd name="T30" fmla="*/ 774 w 1746"/>
                  <a:gd name="T31" fmla="*/ 0 h 2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46" h="2302">
                    <a:moveTo>
                      <a:pt x="0" y="469"/>
                    </a:moveTo>
                    <a:lnTo>
                      <a:pt x="192" y="739"/>
                    </a:lnTo>
                    <a:lnTo>
                      <a:pt x="945" y="417"/>
                    </a:lnTo>
                    <a:lnTo>
                      <a:pt x="888" y="739"/>
                    </a:lnTo>
                    <a:lnTo>
                      <a:pt x="981" y="1729"/>
                    </a:lnTo>
                    <a:lnTo>
                      <a:pt x="1618" y="1975"/>
                    </a:lnTo>
                    <a:lnTo>
                      <a:pt x="1746" y="1236"/>
                    </a:lnTo>
                    <a:lnTo>
                      <a:pt x="1452" y="535"/>
                    </a:lnTo>
                    <a:lnTo>
                      <a:pt x="898" y="753"/>
                    </a:lnTo>
                    <a:lnTo>
                      <a:pt x="1220" y="1137"/>
                    </a:lnTo>
                    <a:lnTo>
                      <a:pt x="950" y="1717"/>
                    </a:lnTo>
                    <a:lnTo>
                      <a:pt x="945" y="1729"/>
                    </a:lnTo>
                    <a:lnTo>
                      <a:pt x="481" y="2302"/>
                    </a:lnTo>
                    <a:lnTo>
                      <a:pt x="239" y="1137"/>
                    </a:lnTo>
                    <a:lnTo>
                      <a:pt x="945" y="398"/>
                    </a:lnTo>
                    <a:lnTo>
                      <a:pt x="774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Freeform: Shape 150"/>
              <p:cNvSpPr>
                <a:spLocks/>
              </p:cNvSpPr>
              <p:nvPr/>
            </p:nvSpPr>
            <p:spPr bwMode="auto">
              <a:xfrm>
                <a:off x="8809631" y="2664692"/>
                <a:ext cx="1918073" cy="1845725"/>
              </a:xfrm>
              <a:custGeom>
                <a:avLst/>
                <a:gdLst>
                  <a:gd name="T0" fmla="*/ 469 w 1140"/>
                  <a:gd name="T1" fmla="*/ 327 h 1097"/>
                  <a:gd name="T2" fmla="*/ 588 w 1140"/>
                  <a:gd name="T3" fmla="*/ 52 h 1097"/>
                  <a:gd name="T4" fmla="*/ 389 w 1140"/>
                  <a:gd name="T5" fmla="*/ 0 h 1097"/>
                  <a:gd name="T6" fmla="*/ 0 w 1140"/>
                  <a:gd name="T7" fmla="*/ 211 h 1097"/>
                  <a:gd name="T8" fmla="*/ 263 w 1140"/>
                  <a:gd name="T9" fmla="*/ 453 h 1097"/>
                  <a:gd name="T10" fmla="*/ 71 w 1140"/>
                  <a:gd name="T11" fmla="*/ 905 h 1097"/>
                  <a:gd name="T12" fmla="*/ 541 w 1140"/>
                  <a:gd name="T13" fmla="*/ 948 h 1097"/>
                  <a:gd name="T14" fmla="*/ 770 w 1140"/>
                  <a:gd name="T15" fmla="*/ 1097 h 1097"/>
                  <a:gd name="T16" fmla="*/ 1140 w 1140"/>
                  <a:gd name="T17" fmla="*/ 983 h 1097"/>
                  <a:gd name="T18" fmla="*/ 541 w 1140"/>
                  <a:gd name="T19" fmla="*/ 917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0" h="1097">
                    <a:moveTo>
                      <a:pt x="469" y="327"/>
                    </a:moveTo>
                    <a:lnTo>
                      <a:pt x="588" y="52"/>
                    </a:lnTo>
                    <a:lnTo>
                      <a:pt x="389" y="0"/>
                    </a:lnTo>
                    <a:lnTo>
                      <a:pt x="0" y="211"/>
                    </a:lnTo>
                    <a:lnTo>
                      <a:pt x="263" y="453"/>
                    </a:lnTo>
                    <a:lnTo>
                      <a:pt x="71" y="905"/>
                    </a:lnTo>
                    <a:lnTo>
                      <a:pt x="541" y="948"/>
                    </a:lnTo>
                    <a:lnTo>
                      <a:pt x="770" y="1097"/>
                    </a:lnTo>
                    <a:lnTo>
                      <a:pt x="1140" y="983"/>
                    </a:lnTo>
                    <a:lnTo>
                      <a:pt x="541" y="917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Freeform: Shape 151"/>
              <p:cNvSpPr>
                <a:spLocks/>
              </p:cNvSpPr>
              <p:nvPr/>
            </p:nvSpPr>
            <p:spPr bwMode="auto">
              <a:xfrm>
                <a:off x="8841599" y="2592344"/>
                <a:ext cx="686468" cy="718436"/>
              </a:xfrm>
              <a:custGeom>
                <a:avLst/>
                <a:gdLst>
                  <a:gd name="T0" fmla="*/ 375 w 408"/>
                  <a:gd name="T1" fmla="*/ 0 h 427"/>
                  <a:gd name="T2" fmla="*/ 408 w 408"/>
                  <a:gd name="T3" fmla="*/ 427 h 427"/>
                  <a:gd name="T4" fmla="*/ 0 w 408"/>
                  <a:gd name="T5" fmla="*/ 275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8" h="427">
                    <a:moveTo>
                      <a:pt x="375" y="0"/>
                    </a:moveTo>
                    <a:lnTo>
                      <a:pt x="408" y="427"/>
                    </a:lnTo>
                    <a:lnTo>
                      <a:pt x="0" y="27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Freeform: Shape 152"/>
              <p:cNvSpPr>
                <a:spLocks/>
              </p:cNvSpPr>
              <p:nvPr/>
            </p:nvSpPr>
            <p:spPr bwMode="auto">
              <a:xfrm>
                <a:off x="9528067" y="1392707"/>
                <a:ext cx="2686985" cy="1199637"/>
              </a:xfrm>
              <a:custGeom>
                <a:avLst/>
                <a:gdLst>
                  <a:gd name="T0" fmla="*/ 0 w 1597"/>
                  <a:gd name="T1" fmla="*/ 713 h 713"/>
                  <a:gd name="T2" fmla="*/ 424 w 1597"/>
                  <a:gd name="T3" fmla="*/ 261 h 713"/>
                  <a:gd name="T4" fmla="*/ 547 w 1597"/>
                  <a:gd name="T5" fmla="*/ 0 h 713"/>
                  <a:gd name="T6" fmla="*/ 566 w 1597"/>
                  <a:gd name="T7" fmla="*/ 10 h 713"/>
                  <a:gd name="T8" fmla="*/ 1057 w 1597"/>
                  <a:gd name="T9" fmla="*/ 254 h 713"/>
                  <a:gd name="T10" fmla="*/ 1154 w 1597"/>
                  <a:gd name="T11" fmla="*/ 81 h 713"/>
                  <a:gd name="T12" fmla="*/ 1265 w 1597"/>
                  <a:gd name="T13" fmla="*/ 500 h 713"/>
                  <a:gd name="T14" fmla="*/ 1597 w 1597"/>
                  <a:gd name="T15" fmla="*/ 358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7" h="713">
                    <a:moveTo>
                      <a:pt x="0" y="713"/>
                    </a:moveTo>
                    <a:lnTo>
                      <a:pt x="424" y="261"/>
                    </a:lnTo>
                    <a:lnTo>
                      <a:pt x="547" y="0"/>
                    </a:lnTo>
                    <a:lnTo>
                      <a:pt x="566" y="10"/>
                    </a:lnTo>
                    <a:lnTo>
                      <a:pt x="1057" y="254"/>
                    </a:lnTo>
                    <a:lnTo>
                      <a:pt x="1154" y="81"/>
                    </a:lnTo>
                    <a:lnTo>
                      <a:pt x="1265" y="500"/>
                    </a:lnTo>
                    <a:lnTo>
                      <a:pt x="1597" y="358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Freeform: Shape 153"/>
              <p:cNvSpPr>
                <a:spLocks/>
              </p:cNvSpPr>
              <p:nvPr/>
            </p:nvSpPr>
            <p:spPr bwMode="auto">
              <a:xfrm>
                <a:off x="9554988" y="2664692"/>
                <a:ext cx="1277033" cy="1653917"/>
              </a:xfrm>
              <a:custGeom>
                <a:avLst/>
                <a:gdLst>
                  <a:gd name="T0" fmla="*/ 0 w 759"/>
                  <a:gd name="T1" fmla="*/ 398 h 983"/>
                  <a:gd name="T2" fmla="*/ 759 w 759"/>
                  <a:gd name="T3" fmla="*/ 983 h 983"/>
                  <a:gd name="T4" fmla="*/ 552 w 759"/>
                  <a:gd name="T5" fmla="*/ 512 h 983"/>
                  <a:gd name="T6" fmla="*/ 759 w 759"/>
                  <a:gd name="T7" fmla="*/ 448 h 983"/>
                  <a:gd name="T8" fmla="*/ 652 w 759"/>
                  <a:gd name="T9" fmla="*/ 0 h 983"/>
                  <a:gd name="T10" fmla="*/ 34 w 759"/>
                  <a:gd name="T11" fmla="*/ 384 h 983"/>
                  <a:gd name="T12" fmla="*/ 541 w 759"/>
                  <a:gd name="T13" fmla="*/ 512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9" h="983">
                    <a:moveTo>
                      <a:pt x="0" y="398"/>
                    </a:moveTo>
                    <a:lnTo>
                      <a:pt x="759" y="983"/>
                    </a:lnTo>
                    <a:lnTo>
                      <a:pt x="552" y="512"/>
                    </a:lnTo>
                    <a:lnTo>
                      <a:pt x="759" y="448"/>
                    </a:lnTo>
                    <a:lnTo>
                      <a:pt x="652" y="0"/>
                    </a:lnTo>
                    <a:lnTo>
                      <a:pt x="34" y="384"/>
                    </a:lnTo>
                    <a:lnTo>
                      <a:pt x="541" y="512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Freeform: Shape 154"/>
              <p:cNvSpPr>
                <a:spLocks/>
              </p:cNvSpPr>
              <p:nvPr/>
            </p:nvSpPr>
            <p:spPr bwMode="auto">
              <a:xfrm>
                <a:off x="11309856" y="3334335"/>
                <a:ext cx="780689" cy="489613"/>
              </a:xfrm>
              <a:custGeom>
                <a:avLst/>
                <a:gdLst>
                  <a:gd name="T0" fmla="*/ 0 w 464"/>
                  <a:gd name="T1" fmla="*/ 0 h 291"/>
                  <a:gd name="T2" fmla="*/ 296 w 464"/>
                  <a:gd name="T3" fmla="*/ 291 h 291"/>
                  <a:gd name="T4" fmla="*/ 464 w 464"/>
                  <a:gd name="T5" fmla="*/ 95 h 291"/>
                  <a:gd name="T6" fmla="*/ 0 w 464"/>
                  <a:gd name="T7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291">
                    <a:moveTo>
                      <a:pt x="0" y="0"/>
                    </a:moveTo>
                    <a:lnTo>
                      <a:pt x="296" y="291"/>
                    </a:lnTo>
                    <a:lnTo>
                      <a:pt x="464" y="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Freeform: Shape 155"/>
              <p:cNvSpPr>
                <a:spLocks/>
              </p:cNvSpPr>
              <p:nvPr/>
            </p:nvSpPr>
            <p:spPr bwMode="auto">
              <a:xfrm>
                <a:off x="8949280" y="3374716"/>
                <a:ext cx="1196272" cy="1928168"/>
              </a:xfrm>
              <a:custGeom>
                <a:avLst/>
                <a:gdLst>
                  <a:gd name="T0" fmla="*/ 711 w 711"/>
                  <a:gd name="T1" fmla="*/ 689 h 1146"/>
                  <a:gd name="T2" fmla="*/ 628 w 711"/>
                  <a:gd name="T3" fmla="*/ 1146 h 1146"/>
                  <a:gd name="T4" fmla="*/ 469 w 711"/>
                  <a:gd name="T5" fmla="*/ 533 h 1146"/>
                  <a:gd name="T6" fmla="*/ 280 w 711"/>
                  <a:gd name="T7" fmla="*/ 303 h 1146"/>
                  <a:gd name="T8" fmla="*/ 0 w 711"/>
                  <a:gd name="T9" fmla="*/ 452 h 1146"/>
                  <a:gd name="T10" fmla="*/ 344 w 711"/>
                  <a:gd name="T11" fmla="*/ 0 h 1146"/>
                  <a:gd name="T12" fmla="*/ 299 w 711"/>
                  <a:gd name="T13" fmla="*/ 291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1" h="1146">
                    <a:moveTo>
                      <a:pt x="711" y="689"/>
                    </a:moveTo>
                    <a:lnTo>
                      <a:pt x="628" y="1146"/>
                    </a:lnTo>
                    <a:lnTo>
                      <a:pt x="469" y="533"/>
                    </a:lnTo>
                    <a:lnTo>
                      <a:pt x="280" y="303"/>
                    </a:lnTo>
                    <a:lnTo>
                      <a:pt x="0" y="452"/>
                    </a:lnTo>
                    <a:lnTo>
                      <a:pt x="344" y="0"/>
                    </a:lnTo>
                    <a:lnTo>
                      <a:pt x="299" y="291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Straight Connector 156"/>
              <p:cNvSpPr>
                <a:spLocks/>
              </p:cNvSpPr>
              <p:nvPr/>
            </p:nvSpPr>
            <p:spPr bwMode="auto">
              <a:xfrm flipH="1" flipV="1">
                <a:off x="9607146" y="3374716"/>
                <a:ext cx="1224875" cy="7571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Straight Connector 157"/>
              <p:cNvSpPr>
                <a:spLocks/>
              </p:cNvSpPr>
              <p:nvPr/>
            </p:nvSpPr>
            <p:spPr bwMode="auto">
              <a:xfrm flipH="1">
                <a:off x="12171307" y="2787516"/>
                <a:ext cx="498026" cy="8076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Freeform: Shape 158"/>
              <p:cNvSpPr>
                <a:spLocks/>
              </p:cNvSpPr>
              <p:nvPr/>
            </p:nvSpPr>
            <p:spPr bwMode="auto">
              <a:xfrm>
                <a:off x="11923976" y="3521095"/>
                <a:ext cx="291076" cy="1268620"/>
              </a:xfrm>
              <a:custGeom>
                <a:avLst/>
                <a:gdLst>
                  <a:gd name="T0" fmla="*/ 0 w 173"/>
                  <a:gd name="T1" fmla="*/ 754 h 754"/>
                  <a:gd name="T2" fmla="*/ 173 w 173"/>
                  <a:gd name="T3" fmla="*/ 308 h 754"/>
                  <a:gd name="T4" fmla="*/ 116 w 173"/>
                  <a:gd name="T5" fmla="*/ 0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754">
                    <a:moveTo>
                      <a:pt x="0" y="754"/>
                    </a:moveTo>
                    <a:lnTo>
                      <a:pt x="173" y="308"/>
                    </a:lnTo>
                    <a:lnTo>
                      <a:pt x="116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Straight Connector 159"/>
              <p:cNvSpPr>
                <a:spLocks/>
              </p:cNvSpPr>
              <p:nvPr/>
            </p:nvSpPr>
            <p:spPr bwMode="auto">
              <a:xfrm flipH="1" flipV="1">
                <a:off x="12215052" y="4039311"/>
                <a:ext cx="454281" cy="279298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Straight Connector 160"/>
              <p:cNvSpPr>
                <a:spLocks/>
              </p:cNvSpPr>
              <p:nvPr/>
            </p:nvSpPr>
            <p:spPr bwMode="auto">
              <a:xfrm>
                <a:off x="11819660" y="3852552"/>
                <a:ext cx="72348" cy="93716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Straight Connector 161"/>
              <p:cNvSpPr>
                <a:spLocks/>
              </p:cNvSpPr>
              <p:nvPr/>
            </p:nvSpPr>
            <p:spPr bwMode="auto">
              <a:xfrm flipH="1">
                <a:off x="9962157" y="4789715"/>
                <a:ext cx="844625" cy="5131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Straight Connector 162"/>
              <p:cNvSpPr>
                <a:spLocks/>
              </p:cNvSpPr>
              <p:nvPr/>
            </p:nvSpPr>
            <p:spPr bwMode="auto">
              <a:xfrm flipH="1">
                <a:off x="10727704" y="2684882"/>
                <a:ext cx="45764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Straight Connector 163"/>
              <p:cNvSpPr>
                <a:spLocks/>
              </p:cNvSpPr>
              <p:nvPr/>
            </p:nvSpPr>
            <p:spPr bwMode="auto">
              <a:xfrm flipH="1">
                <a:off x="10870718" y="3310780"/>
                <a:ext cx="314631" cy="992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4" name="Oval 51"/>
            <p:cNvSpPr>
              <a:spLocks/>
            </p:cNvSpPr>
            <p:nvPr/>
          </p:nvSpPr>
          <p:spPr bwMode="auto">
            <a:xfrm>
              <a:off x="6533178" y="2091795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Oval 52"/>
            <p:cNvSpPr>
              <a:spLocks/>
            </p:cNvSpPr>
            <p:nvPr/>
          </p:nvSpPr>
          <p:spPr bwMode="auto">
            <a:xfrm>
              <a:off x="7443421" y="3084482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Oval 65"/>
            <p:cNvSpPr>
              <a:spLocks/>
            </p:cNvSpPr>
            <p:nvPr/>
          </p:nvSpPr>
          <p:spPr bwMode="auto">
            <a:xfrm>
              <a:off x="6960538" y="3264511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Oval 66"/>
            <p:cNvSpPr>
              <a:spLocks/>
            </p:cNvSpPr>
            <p:nvPr/>
          </p:nvSpPr>
          <p:spPr bwMode="auto">
            <a:xfrm>
              <a:off x="6413719" y="2929690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Oval 67"/>
            <p:cNvSpPr>
              <a:spLocks/>
            </p:cNvSpPr>
            <p:nvPr/>
          </p:nvSpPr>
          <p:spPr bwMode="auto">
            <a:xfrm>
              <a:off x="5696965" y="3765903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Oval 68"/>
            <p:cNvSpPr>
              <a:spLocks/>
            </p:cNvSpPr>
            <p:nvPr/>
          </p:nvSpPr>
          <p:spPr bwMode="auto">
            <a:xfrm>
              <a:off x="5027322" y="3008768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Oval 69"/>
            <p:cNvSpPr>
              <a:spLocks/>
            </p:cNvSpPr>
            <p:nvPr/>
          </p:nvSpPr>
          <p:spPr bwMode="auto">
            <a:xfrm>
              <a:off x="4440123" y="3669999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Oval 70"/>
            <p:cNvSpPr>
              <a:spLocks/>
            </p:cNvSpPr>
            <p:nvPr/>
          </p:nvSpPr>
          <p:spPr bwMode="auto">
            <a:xfrm>
              <a:off x="4672310" y="4112502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Oval 71"/>
            <p:cNvSpPr>
              <a:spLocks/>
            </p:cNvSpPr>
            <p:nvPr/>
          </p:nvSpPr>
          <p:spPr bwMode="auto">
            <a:xfrm>
              <a:off x="5357096" y="4731669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Oval 72"/>
            <p:cNvSpPr>
              <a:spLocks/>
            </p:cNvSpPr>
            <p:nvPr/>
          </p:nvSpPr>
          <p:spPr bwMode="auto">
            <a:xfrm>
              <a:off x="6481020" y="4268976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Oval 73"/>
            <p:cNvSpPr>
              <a:spLocks/>
            </p:cNvSpPr>
            <p:nvPr/>
          </p:nvSpPr>
          <p:spPr bwMode="auto">
            <a:xfrm>
              <a:off x="7027839" y="4073804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Oval 74"/>
            <p:cNvSpPr>
              <a:spLocks/>
            </p:cNvSpPr>
            <p:nvPr/>
          </p:nvSpPr>
          <p:spPr bwMode="auto">
            <a:xfrm>
              <a:off x="7443421" y="4268976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6" name="Group 75"/>
            <p:cNvGrpSpPr/>
            <p:nvPr/>
          </p:nvGrpSpPr>
          <p:grpSpPr>
            <a:xfrm>
              <a:off x="4707152" y="2248023"/>
              <a:ext cx="2414023" cy="2901694"/>
              <a:chOff x="4707152" y="2248023"/>
              <a:chExt cx="2414023" cy="2901694"/>
            </a:xfrm>
          </p:grpSpPr>
          <p:sp>
            <p:nvSpPr>
              <p:cNvPr id="88" name="Oval 127"/>
              <p:cNvSpPr>
                <a:spLocks/>
              </p:cNvSpPr>
              <p:nvPr/>
            </p:nvSpPr>
            <p:spPr bwMode="auto">
              <a:xfrm>
                <a:off x="6054864" y="5013433"/>
                <a:ext cx="136284" cy="136284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 w="12700" cap="flat" cmpd="sng" algn="ctr">
                <a:solidFill>
                  <a:schemeClr val="bg1">
                    <a:lumMod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89" name="Group 128"/>
              <p:cNvGrpSpPr/>
              <p:nvPr/>
            </p:nvGrpSpPr>
            <p:grpSpPr>
              <a:xfrm>
                <a:off x="4707152" y="2248023"/>
                <a:ext cx="2414023" cy="2522443"/>
                <a:chOff x="4707152" y="2248023"/>
                <a:chExt cx="2414023" cy="2522443"/>
              </a:xfrm>
            </p:grpSpPr>
            <p:grpSp>
              <p:nvGrpSpPr>
                <p:cNvPr id="90" name="Group 129"/>
                <p:cNvGrpSpPr/>
                <p:nvPr/>
              </p:nvGrpSpPr>
              <p:grpSpPr>
                <a:xfrm>
                  <a:off x="6792726" y="2408141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103" name="Oval 142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4" name="Oval 143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91" name="Group 130"/>
                <p:cNvGrpSpPr/>
                <p:nvPr/>
              </p:nvGrpSpPr>
              <p:grpSpPr>
                <a:xfrm>
                  <a:off x="5832354" y="2796766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101" name="Oval 140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2" name="Oval 141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92" name="Group 131"/>
                <p:cNvGrpSpPr/>
                <p:nvPr/>
              </p:nvGrpSpPr>
              <p:grpSpPr>
                <a:xfrm>
                  <a:off x="4707152" y="346236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99" name="Oval 138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0" name="Oval 139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93" name="Group 132"/>
                <p:cNvGrpSpPr/>
                <p:nvPr/>
              </p:nvGrpSpPr>
              <p:grpSpPr>
                <a:xfrm>
                  <a:off x="5940643" y="443991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97" name="Oval 136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98" name="Oval 137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94" name="Group 133"/>
                <p:cNvGrpSpPr/>
                <p:nvPr/>
              </p:nvGrpSpPr>
              <p:grpSpPr>
                <a:xfrm>
                  <a:off x="5995533" y="2248023"/>
                  <a:ext cx="206943" cy="208270"/>
                  <a:chOff x="4149281" y="1887719"/>
                  <a:chExt cx="224837" cy="226650"/>
                </a:xfrm>
              </p:grpSpPr>
              <p:sp>
                <p:nvSpPr>
                  <p:cNvPr id="95" name="Oval 134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96" name="Oval 135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</p:grpSp>
        </p:grpSp>
        <p:grpSp>
          <p:nvGrpSpPr>
            <p:cNvPr id="37" name="Group 76"/>
            <p:cNvGrpSpPr/>
            <p:nvPr/>
          </p:nvGrpSpPr>
          <p:grpSpPr>
            <a:xfrm>
              <a:off x="5983836" y="3409773"/>
              <a:ext cx="1547693" cy="469425"/>
              <a:chOff x="5983836" y="3409773"/>
              <a:chExt cx="1547693" cy="469425"/>
            </a:xfrm>
          </p:grpSpPr>
          <p:grpSp>
            <p:nvGrpSpPr>
              <p:cNvPr id="79" name="Group 118"/>
              <p:cNvGrpSpPr/>
              <p:nvPr/>
            </p:nvGrpSpPr>
            <p:grpSpPr>
              <a:xfrm>
                <a:off x="6383629" y="3409773"/>
                <a:ext cx="328449" cy="330554"/>
                <a:chOff x="4149281" y="1887719"/>
                <a:chExt cx="224837" cy="226650"/>
              </a:xfrm>
            </p:grpSpPr>
            <p:sp>
              <p:nvSpPr>
                <p:cNvPr id="86" name="Oval 125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7" name="Oval 126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80" name="Group 119"/>
              <p:cNvGrpSpPr/>
              <p:nvPr/>
            </p:nvGrpSpPr>
            <p:grpSpPr>
              <a:xfrm>
                <a:off x="5983836" y="3624513"/>
                <a:ext cx="206943" cy="208270"/>
                <a:chOff x="4149281" y="1887719"/>
                <a:chExt cx="224837" cy="226650"/>
              </a:xfrm>
            </p:grpSpPr>
            <p:sp>
              <p:nvSpPr>
                <p:cNvPr id="84" name="Oval 123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5" name="Oval 124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81" name="Group 120"/>
              <p:cNvGrpSpPr/>
              <p:nvPr/>
            </p:nvGrpSpPr>
            <p:grpSpPr>
              <a:xfrm>
                <a:off x="7303891" y="3650101"/>
                <a:ext cx="227638" cy="229097"/>
                <a:chOff x="4149281" y="1887719"/>
                <a:chExt cx="224837" cy="226650"/>
              </a:xfrm>
            </p:grpSpPr>
            <p:sp>
              <p:nvSpPr>
                <p:cNvPr id="82" name="Oval 121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3" name="Oval 122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38" name="Group 77"/>
            <p:cNvGrpSpPr/>
            <p:nvPr/>
          </p:nvGrpSpPr>
          <p:grpSpPr>
            <a:xfrm>
              <a:off x="3990983" y="1563392"/>
              <a:ext cx="4185447" cy="4108467"/>
              <a:chOff x="3990983" y="1563392"/>
              <a:chExt cx="4185447" cy="4108467"/>
            </a:xfrm>
          </p:grpSpPr>
          <p:grpSp>
            <p:nvGrpSpPr>
              <p:cNvPr id="39" name="Group 78"/>
              <p:cNvGrpSpPr/>
              <p:nvPr/>
            </p:nvGrpSpPr>
            <p:grpSpPr>
              <a:xfrm>
                <a:off x="4085983" y="4338917"/>
                <a:ext cx="250401" cy="252007"/>
                <a:chOff x="4149281" y="1887719"/>
                <a:chExt cx="224837" cy="226650"/>
              </a:xfrm>
            </p:grpSpPr>
            <p:sp>
              <p:nvSpPr>
                <p:cNvPr id="77" name="Oval 11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8" name="Oval 11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0" name="Group 79"/>
              <p:cNvGrpSpPr/>
              <p:nvPr/>
            </p:nvGrpSpPr>
            <p:grpSpPr>
              <a:xfrm>
                <a:off x="5165128" y="5419852"/>
                <a:ext cx="250401" cy="252007"/>
                <a:chOff x="4149281" y="1887719"/>
                <a:chExt cx="224837" cy="226650"/>
              </a:xfrm>
            </p:grpSpPr>
            <p:sp>
              <p:nvSpPr>
                <p:cNvPr id="75" name="Oval 11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6" name="Oval 11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1" name="Group 80"/>
              <p:cNvGrpSpPr/>
              <p:nvPr/>
            </p:nvGrpSpPr>
            <p:grpSpPr>
              <a:xfrm>
                <a:off x="6786047" y="5374409"/>
                <a:ext cx="250401" cy="252007"/>
                <a:chOff x="4149281" y="1887719"/>
                <a:chExt cx="224837" cy="226650"/>
              </a:xfrm>
            </p:grpSpPr>
            <p:sp>
              <p:nvSpPr>
                <p:cNvPr id="73" name="Oval 11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4" name="Oval 11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2" name="Group 81"/>
              <p:cNvGrpSpPr/>
              <p:nvPr/>
            </p:nvGrpSpPr>
            <p:grpSpPr>
              <a:xfrm>
                <a:off x="7853773" y="4463088"/>
                <a:ext cx="250401" cy="252007"/>
                <a:chOff x="4149281" y="1887719"/>
                <a:chExt cx="224837" cy="226650"/>
              </a:xfrm>
            </p:grpSpPr>
            <p:sp>
              <p:nvSpPr>
                <p:cNvPr id="71" name="Oval 11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2" name="Oval 11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43" name="Oval 82"/>
              <p:cNvSpPr/>
              <p:nvPr/>
            </p:nvSpPr>
            <p:spPr>
              <a:xfrm>
                <a:off x="7900989" y="2960836"/>
                <a:ext cx="275441" cy="277207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4" name="Group 83"/>
              <p:cNvGrpSpPr/>
              <p:nvPr/>
            </p:nvGrpSpPr>
            <p:grpSpPr>
              <a:xfrm>
                <a:off x="7460264" y="2178046"/>
                <a:ext cx="206943" cy="208270"/>
                <a:chOff x="4149281" y="1887719"/>
                <a:chExt cx="224837" cy="226650"/>
              </a:xfrm>
            </p:grpSpPr>
            <p:sp>
              <p:nvSpPr>
                <p:cNvPr id="69" name="Oval 10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0" name="Oval 10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5" name="Group 84"/>
              <p:cNvGrpSpPr/>
              <p:nvPr/>
            </p:nvGrpSpPr>
            <p:grpSpPr>
              <a:xfrm>
                <a:off x="6673055" y="1696133"/>
                <a:ext cx="206943" cy="208270"/>
                <a:chOff x="4149281" y="1887719"/>
                <a:chExt cx="224837" cy="226650"/>
              </a:xfrm>
            </p:grpSpPr>
            <p:sp>
              <p:nvSpPr>
                <p:cNvPr id="67" name="Oval 10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8" name="Oval 10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6" name="Group 85"/>
              <p:cNvGrpSpPr/>
              <p:nvPr/>
            </p:nvGrpSpPr>
            <p:grpSpPr>
              <a:xfrm>
                <a:off x="5636903" y="1563392"/>
                <a:ext cx="206943" cy="208270"/>
                <a:chOff x="4149281" y="1887719"/>
                <a:chExt cx="224837" cy="226650"/>
              </a:xfrm>
            </p:grpSpPr>
            <p:sp>
              <p:nvSpPr>
                <p:cNvPr id="65" name="Oval 10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6" name="Oval 10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7" name="Group 86"/>
              <p:cNvGrpSpPr/>
              <p:nvPr/>
            </p:nvGrpSpPr>
            <p:grpSpPr>
              <a:xfrm>
                <a:off x="4353051" y="2331478"/>
                <a:ext cx="219675" cy="221084"/>
                <a:chOff x="4149281" y="1887719"/>
                <a:chExt cx="224837" cy="226650"/>
              </a:xfrm>
            </p:grpSpPr>
            <p:sp>
              <p:nvSpPr>
                <p:cNvPr id="63" name="Oval 10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4" name="Oval 10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8" name="Group 87"/>
              <p:cNvGrpSpPr/>
              <p:nvPr/>
            </p:nvGrpSpPr>
            <p:grpSpPr>
              <a:xfrm>
                <a:off x="3990983" y="3187984"/>
                <a:ext cx="219675" cy="221084"/>
                <a:chOff x="4149281" y="1887719"/>
                <a:chExt cx="224837" cy="226650"/>
              </a:xfrm>
            </p:grpSpPr>
            <p:sp>
              <p:nvSpPr>
                <p:cNvPr id="61" name="Oval 10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2" name="Oval 10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9" name="Group 88"/>
              <p:cNvGrpSpPr/>
              <p:nvPr/>
            </p:nvGrpSpPr>
            <p:grpSpPr>
              <a:xfrm>
                <a:off x="4705258" y="2828806"/>
                <a:ext cx="199705" cy="200984"/>
                <a:chOff x="4149281" y="1887719"/>
                <a:chExt cx="224837" cy="226650"/>
              </a:xfrm>
            </p:grpSpPr>
            <p:sp>
              <p:nvSpPr>
                <p:cNvPr id="59" name="Oval 9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0" name="Oval 9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0" name="Group 89"/>
              <p:cNvGrpSpPr/>
              <p:nvPr/>
            </p:nvGrpSpPr>
            <p:grpSpPr>
              <a:xfrm>
                <a:off x="4867553" y="4396697"/>
                <a:ext cx="328449" cy="330554"/>
                <a:chOff x="4149281" y="1887719"/>
                <a:chExt cx="224837" cy="226650"/>
              </a:xfrm>
            </p:grpSpPr>
            <p:sp>
              <p:nvSpPr>
                <p:cNvPr id="57" name="Oval 9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Oval 9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1" name="Group 90"/>
              <p:cNvGrpSpPr/>
              <p:nvPr/>
            </p:nvGrpSpPr>
            <p:grpSpPr>
              <a:xfrm>
                <a:off x="5480832" y="1998704"/>
                <a:ext cx="206943" cy="208270"/>
                <a:chOff x="4149281" y="1887719"/>
                <a:chExt cx="224837" cy="226650"/>
              </a:xfrm>
            </p:grpSpPr>
            <p:sp>
              <p:nvSpPr>
                <p:cNvPr id="55" name="Oval 9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6" name="Oval 9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2" name="Group 91"/>
              <p:cNvGrpSpPr/>
              <p:nvPr/>
            </p:nvGrpSpPr>
            <p:grpSpPr>
              <a:xfrm>
                <a:off x="7068613" y="4908628"/>
                <a:ext cx="250402" cy="252007"/>
                <a:chOff x="4149281" y="1887719"/>
                <a:chExt cx="224837" cy="226650"/>
              </a:xfrm>
            </p:grpSpPr>
            <p:sp>
              <p:nvSpPr>
                <p:cNvPr id="53" name="Oval 9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Oval 9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sp>
        <p:nvSpPr>
          <p:cNvPr id="125" name="TextBox 55"/>
          <p:cNvSpPr txBox="1">
            <a:spLocks/>
          </p:cNvSpPr>
          <p:nvPr/>
        </p:nvSpPr>
        <p:spPr bwMode="auto">
          <a:xfrm>
            <a:off x="3310967" y="2312140"/>
            <a:ext cx="4294346" cy="1180235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noAutofit/>
          </a:bodyPr>
          <a:lstStyle/>
          <a:p>
            <a:pPr latinLnBrk="1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拥有数十种现成模板和数千种可自定义形状，能制作组织图表、平面布置图、鱼骨图、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SWOT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分析图等多种图形，通过网络模板、形状和连接器工具简化系统设计，展示业务流程与数据可视化。</a:t>
            </a:r>
            <a:endParaRPr lang="zh-CN" altLang="en-US" sz="1600" b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126" name="TextBox 58"/>
          <p:cNvSpPr txBox="1">
            <a:spLocks/>
          </p:cNvSpPr>
          <p:nvPr/>
        </p:nvSpPr>
        <p:spPr bwMode="auto">
          <a:xfrm>
            <a:off x="3319896" y="3816879"/>
            <a:ext cx="4285417" cy="1435733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Microsoft Teams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内可创建、查看、编辑和协作处理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VISIO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图表；可将图表嵌入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Power BI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仪表板，导出到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Power Automate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自动执行业务工作流；能从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Excel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数据转换为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VISIO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图表；可在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Word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中记录流程图及元数据等。</a:t>
            </a:r>
            <a:endParaRPr lang="zh-CN" altLang="en-US" sz="1600" b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127" name="TextBox 61"/>
          <p:cNvSpPr txBox="1">
            <a:spLocks/>
          </p:cNvSpPr>
          <p:nvPr/>
        </p:nvSpPr>
        <p:spPr bwMode="auto">
          <a:xfrm>
            <a:off x="3343080" y="5326730"/>
            <a:ext cx="4262233" cy="66105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界面布局合理，操作逻辑清晰，适合有一定绘图基础或熟悉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Microsoft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软件生态用户。</a:t>
            </a:r>
            <a:endParaRPr lang="zh-CN" altLang="en-US" sz="1600" b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grpSp>
        <p:nvGrpSpPr>
          <p:cNvPr id="128" name="Group 48"/>
          <p:cNvGrpSpPr/>
          <p:nvPr/>
        </p:nvGrpSpPr>
        <p:grpSpPr>
          <a:xfrm rot="2704019">
            <a:off x="1556120" y="1760847"/>
            <a:ext cx="914733" cy="897909"/>
            <a:chOff x="3990983" y="1563392"/>
            <a:chExt cx="4185447" cy="4108467"/>
          </a:xfrm>
        </p:grpSpPr>
        <p:grpSp>
          <p:nvGrpSpPr>
            <p:cNvPr id="129" name="Group 50"/>
            <p:cNvGrpSpPr/>
            <p:nvPr/>
          </p:nvGrpSpPr>
          <p:grpSpPr>
            <a:xfrm>
              <a:off x="4101458" y="1653440"/>
              <a:ext cx="4002716" cy="3942145"/>
              <a:chOff x="8809631" y="1360739"/>
              <a:chExt cx="4002716" cy="3942145"/>
            </a:xfrm>
          </p:grpSpPr>
          <p:sp>
            <p:nvSpPr>
              <p:cNvPr id="211" name="Freeform: Shape 144"/>
              <p:cNvSpPr>
                <a:spLocks/>
              </p:cNvSpPr>
              <p:nvPr/>
            </p:nvSpPr>
            <p:spPr bwMode="auto">
              <a:xfrm>
                <a:off x="11732169" y="2341648"/>
                <a:ext cx="482883" cy="1179447"/>
              </a:xfrm>
              <a:custGeom>
                <a:avLst/>
                <a:gdLst>
                  <a:gd name="T0" fmla="*/ 7 w 287"/>
                  <a:gd name="T1" fmla="*/ 417 h 701"/>
                  <a:gd name="T2" fmla="*/ 230 w 287"/>
                  <a:gd name="T3" fmla="*/ 701 h 701"/>
                  <a:gd name="T4" fmla="*/ 287 w 287"/>
                  <a:gd name="T5" fmla="*/ 310 h 701"/>
                  <a:gd name="T6" fmla="*/ 0 w 287"/>
                  <a:gd name="T7" fmla="*/ 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7" h="701">
                    <a:moveTo>
                      <a:pt x="7" y="417"/>
                    </a:moveTo>
                    <a:lnTo>
                      <a:pt x="230" y="701"/>
                    </a:lnTo>
                    <a:lnTo>
                      <a:pt x="287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2" name="Freeform: Shape 145"/>
              <p:cNvSpPr>
                <a:spLocks/>
              </p:cNvSpPr>
              <p:nvPr/>
            </p:nvSpPr>
            <p:spPr bwMode="auto">
              <a:xfrm>
                <a:off x="10424851" y="1360739"/>
                <a:ext cx="1467158" cy="3428976"/>
              </a:xfrm>
              <a:custGeom>
                <a:avLst/>
                <a:gdLst>
                  <a:gd name="T0" fmla="*/ 853 w 872"/>
                  <a:gd name="T1" fmla="*/ 2038 h 2038"/>
                  <a:gd name="T2" fmla="*/ 500 w 872"/>
                  <a:gd name="T3" fmla="*/ 1597 h 2038"/>
                  <a:gd name="T4" fmla="*/ 265 w 872"/>
                  <a:gd name="T5" fmla="*/ 1723 h 2038"/>
                  <a:gd name="T6" fmla="*/ 225 w 872"/>
                  <a:gd name="T7" fmla="*/ 1758 h 2038"/>
                  <a:gd name="T8" fmla="*/ 242 w 872"/>
                  <a:gd name="T9" fmla="*/ 2023 h 2038"/>
                  <a:gd name="T10" fmla="*/ 872 w 872"/>
                  <a:gd name="T11" fmla="*/ 2023 h 2038"/>
                  <a:gd name="T12" fmla="*/ 493 w 872"/>
                  <a:gd name="T13" fmla="*/ 1173 h 2038"/>
                  <a:gd name="T14" fmla="*/ 749 w 872"/>
                  <a:gd name="T15" fmla="*/ 533 h 2038"/>
                  <a:gd name="T16" fmla="*/ 772 w 872"/>
                  <a:gd name="T17" fmla="*/ 986 h 2038"/>
                  <a:gd name="T18" fmla="*/ 498 w 872"/>
                  <a:gd name="T19" fmla="*/ 1133 h 2038"/>
                  <a:gd name="T20" fmla="*/ 443 w 872"/>
                  <a:gd name="T21" fmla="*/ 796 h 2038"/>
                  <a:gd name="T22" fmla="*/ 725 w 872"/>
                  <a:gd name="T23" fmla="*/ 536 h 2038"/>
                  <a:gd name="T24" fmla="*/ 0 w 872"/>
                  <a:gd name="T25" fmla="*/ 0 h 2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2" h="2038">
                    <a:moveTo>
                      <a:pt x="853" y="2038"/>
                    </a:moveTo>
                    <a:lnTo>
                      <a:pt x="500" y="1597"/>
                    </a:lnTo>
                    <a:lnTo>
                      <a:pt x="265" y="1723"/>
                    </a:lnTo>
                    <a:lnTo>
                      <a:pt x="225" y="1758"/>
                    </a:lnTo>
                    <a:lnTo>
                      <a:pt x="242" y="2023"/>
                    </a:lnTo>
                    <a:lnTo>
                      <a:pt x="872" y="2023"/>
                    </a:lnTo>
                    <a:lnTo>
                      <a:pt x="493" y="1173"/>
                    </a:lnTo>
                    <a:lnTo>
                      <a:pt x="749" y="533"/>
                    </a:lnTo>
                    <a:lnTo>
                      <a:pt x="772" y="986"/>
                    </a:lnTo>
                    <a:lnTo>
                      <a:pt x="498" y="1133"/>
                    </a:lnTo>
                    <a:lnTo>
                      <a:pt x="443" y="796"/>
                    </a:lnTo>
                    <a:lnTo>
                      <a:pt x="725" y="53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3" name="Straight Connector 146"/>
              <p:cNvSpPr>
                <a:spLocks/>
              </p:cNvSpPr>
              <p:nvPr/>
            </p:nvSpPr>
            <p:spPr bwMode="auto">
              <a:xfrm flipH="1">
                <a:off x="9798953" y="2074128"/>
                <a:ext cx="1033068" cy="71338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4" name="Freeform: Shape 147"/>
              <p:cNvSpPr>
                <a:spLocks/>
              </p:cNvSpPr>
              <p:nvPr/>
            </p:nvSpPr>
            <p:spPr bwMode="auto">
              <a:xfrm>
                <a:off x="8809631" y="1392707"/>
                <a:ext cx="3923638" cy="3834464"/>
              </a:xfrm>
              <a:custGeom>
                <a:avLst/>
                <a:gdLst>
                  <a:gd name="T0" fmla="*/ 974 w 2332"/>
                  <a:gd name="T1" fmla="*/ 0 h 2279"/>
                  <a:gd name="T2" fmla="*/ 1581 w 2332"/>
                  <a:gd name="T3" fmla="*/ 81 h 2279"/>
                  <a:gd name="T4" fmla="*/ 2059 w 2332"/>
                  <a:gd name="T5" fmla="*/ 360 h 2279"/>
                  <a:gd name="T6" fmla="*/ 2332 w 2332"/>
                  <a:gd name="T7" fmla="*/ 820 h 2279"/>
                  <a:gd name="T8" fmla="*/ 2249 w 2332"/>
                  <a:gd name="T9" fmla="*/ 1718 h 2279"/>
                  <a:gd name="T10" fmla="*/ 1652 w 2332"/>
                  <a:gd name="T11" fmla="*/ 2279 h 2279"/>
                  <a:gd name="T12" fmla="*/ 714 w 2332"/>
                  <a:gd name="T13" fmla="*/ 2279 h 2279"/>
                  <a:gd name="T14" fmla="*/ 57 w 2332"/>
                  <a:gd name="T15" fmla="*/ 1649 h 2279"/>
                  <a:gd name="T16" fmla="*/ 0 w 2332"/>
                  <a:gd name="T17" fmla="*/ 967 h 2279"/>
                  <a:gd name="T18" fmla="*/ 221 w 2332"/>
                  <a:gd name="T19" fmla="*/ 448 h 2279"/>
                  <a:gd name="T20" fmla="*/ 974 w 2332"/>
                  <a:gd name="T21" fmla="*/ 0 h 2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32" h="2279">
                    <a:moveTo>
                      <a:pt x="974" y="0"/>
                    </a:moveTo>
                    <a:lnTo>
                      <a:pt x="1581" y="81"/>
                    </a:lnTo>
                    <a:lnTo>
                      <a:pt x="2059" y="360"/>
                    </a:lnTo>
                    <a:lnTo>
                      <a:pt x="2332" y="820"/>
                    </a:lnTo>
                    <a:lnTo>
                      <a:pt x="2249" y="1718"/>
                    </a:lnTo>
                    <a:lnTo>
                      <a:pt x="1652" y="2279"/>
                    </a:lnTo>
                    <a:lnTo>
                      <a:pt x="714" y="2279"/>
                    </a:lnTo>
                    <a:lnTo>
                      <a:pt x="57" y="1649"/>
                    </a:lnTo>
                    <a:lnTo>
                      <a:pt x="0" y="967"/>
                    </a:lnTo>
                    <a:lnTo>
                      <a:pt x="221" y="448"/>
                    </a:lnTo>
                    <a:lnTo>
                      <a:pt x="974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5" name="Freeform: Shape 148"/>
              <p:cNvSpPr>
                <a:spLocks/>
              </p:cNvSpPr>
              <p:nvPr/>
            </p:nvSpPr>
            <p:spPr bwMode="auto">
              <a:xfrm>
                <a:off x="9181468" y="1820067"/>
                <a:ext cx="3630879" cy="3407104"/>
              </a:xfrm>
              <a:custGeom>
                <a:avLst/>
                <a:gdLst>
                  <a:gd name="T0" fmla="*/ 0 w 2158"/>
                  <a:gd name="T1" fmla="*/ 194 h 2025"/>
                  <a:gd name="T2" fmla="*/ 651 w 2158"/>
                  <a:gd name="T3" fmla="*/ 0 h 2025"/>
                  <a:gd name="T4" fmla="*/ 981 w 2158"/>
                  <a:gd name="T5" fmla="*/ 151 h 2025"/>
                  <a:gd name="T6" fmla="*/ 1452 w 2158"/>
                  <a:gd name="T7" fmla="*/ 284 h 2025"/>
                  <a:gd name="T8" fmla="*/ 2158 w 2158"/>
                  <a:gd name="T9" fmla="*/ 578 h 2025"/>
                  <a:gd name="T10" fmla="*/ 1746 w 2158"/>
                  <a:gd name="T11" fmla="*/ 966 h 2025"/>
                  <a:gd name="T12" fmla="*/ 2059 w 2158"/>
                  <a:gd name="T13" fmla="*/ 1464 h 2025"/>
                  <a:gd name="T14" fmla="*/ 1618 w 2158"/>
                  <a:gd name="T15" fmla="*/ 1724 h 2025"/>
                  <a:gd name="T16" fmla="*/ 528 w 2158"/>
                  <a:gd name="T17" fmla="*/ 2025 h 2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58" h="2025">
                    <a:moveTo>
                      <a:pt x="0" y="194"/>
                    </a:moveTo>
                    <a:lnTo>
                      <a:pt x="651" y="0"/>
                    </a:lnTo>
                    <a:lnTo>
                      <a:pt x="981" y="151"/>
                    </a:lnTo>
                    <a:lnTo>
                      <a:pt x="1452" y="284"/>
                    </a:lnTo>
                    <a:lnTo>
                      <a:pt x="2158" y="578"/>
                    </a:lnTo>
                    <a:lnTo>
                      <a:pt x="1746" y="966"/>
                    </a:lnTo>
                    <a:lnTo>
                      <a:pt x="2059" y="1464"/>
                    </a:lnTo>
                    <a:lnTo>
                      <a:pt x="1618" y="1724"/>
                    </a:lnTo>
                    <a:lnTo>
                      <a:pt x="528" y="202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6" name="Freeform: Shape 149"/>
              <p:cNvSpPr>
                <a:spLocks/>
              </p:cNvSpPr>
              <p:nvPr/>
            </p:nvSpPr>
            <p:spPr bwMode="auto">
              <a:xfrm>
                <a:off x="9181468" y="1397754"/>
                <a:ext cx="2937681" cy="3873162"/>
              </a:xfrm>
              <a:custGeom>
                <a:avLst/>
                <a:gdLst>
                  <a:gd name="T0" fmla="*/ 0 w 1746"/>
                  <a:gd name="T1" fmla="*/ 469 h 2302"/>
                  <a:gd name="T2" fmla="*/ 192 w 1746"/>
                  <a:gd name="T3" fmla="*/ 739 h 2302"/>
                  <a:gd name="T4" fmla="*/ 945 w 1746"/>
                  <a:gd name="T5" fmla="*/ 417 h 2302"/>
                  <a:gd name="T6" fmla="*/ 888 w 1746"/>
                  <a:gd name="T7" fmla="*/ 739 h 2302"/>
                  <a:gd name="T8" fmla="*/ 981 w 1746"/>
                  <a:gd name="T9" fmla="*/ 1729 h 2302"/>
                  <a:gd name="T10" fmla="*/ 1618 w 1746"/>
                  <a:gd name="T11" fmla="*/ 1975 h 2302"/>
                  <a:gd name="T12" fmla="*/ 1746 w 1746"/>
                  <a:gd name="T13" fmla="*/ 1236 h 2302"/>
                  <a:gd name="T14" fmla="*/ 1452 w 1746"/>
                  <a:gd name="T15" fmla="*/ 535 h 2302"/>
                  <a:gd name="T16" fmla="*/ 898 w 1746"/>
                  <a:gd name="T17" fmla="*/ 753 h 2302"/>
                  <a:gd name="T18" fmla="*/ 1220 w 1746"/>
                  <a:gd name="T19" fmla="*/ 1137 h 2302"/>
                  <a:gd name="T20" fmla="*/ 950 w 1746"/>
                  <a:gd name="T21" fmla="*/ 1717 h 2302"/>
                  <a:gd name="T22" fmla="*/ 945 w 1746"/>
                  <a:gd name="T23" fmla="*/ 1729 h 2302"/>
                  <a:gd name="T24" fmla="*/ 481 w 1746"/>
                  <a:gd name="T25" fmla="*/ 2302 h 2302"/>
                  <a:gd name="T26" fmla="*/ 239 w 1746"/>
                  <a:gd name="T27" fmla="*/ 1137 h 2302"/>
                  <a:gd name="T28" fmla="*/ 945 w 1746"/>
                  <a:gd name="T29" fmla="*/ 398 h 2302"/>
                  <a:gd name="T30" fmla="*/ 774 w 1746"/>
                  <a:gd name="T31" fmla="*/ 0 h 2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46" h="2302">
                    <a:moveTo>
                      <a:pt x="0" y="469"/>
                    </a:moveTo>
                    <a:lnTo>
                      <a:pt x="192" y="739"/>
                    </a:lnTo>
                    <a:lnTo>
                      <a:pt x="945" y="417"/>
                    </a:lnTo>
                    <a:lnTo>
                      <a:pt x="888" y="739"/>
                    </a:lnTo>
                    <a:lnTo>
                      <a:pt x="981" y="1729"/>
                    </a:lnTo>
                    <a:lnTo>
                      <a:pt x="1618" y="1975"/>
                    </a:lnTo>
                    <a:lnTo>
                      <a:pt x="1746" y="1236"/>
                    </a:lnTo>
                    <a:lnTo>
                      <a:pt x="1452" y="535"/>
                    </a:lnTo>
                    <a:lnTo>
                      <a:pt x="898" y="753"/>
                    </a:lnTo>
                    <a:lnTo>
                      <a:pt x="1220" y="1137"/>
                    </a:lnTo>
                    <a:lnTo>
                      <a:pt x="950" y="1717"/>
                    </a:lnTo>
                    <a:lnTo>
                      <a:pt x="945" y="1729"/>
                    </a:lnTo>
                    <a:lnTo>
                      <a:pt x="481" y="2302"/>
                    </a:lnTo>
                    <a:lnTo>
                      <a:pt x="239" y="1137"/>
                    </a:lnTo>
                    <a:lnTo>
                      <a:pt x="945" y="398"/>
                    </a:lnTo>
                    <a:lnTo>
                      <a:pt x="774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7" name="Freeform: Shape 150"/>
              <p:cNvSpPr>
                <a:spLocks/>
              </p:cNvSpPr>
              <p:nvPr/>
            </p:nvSpPr>
            <p:spPr bwMode="auto">
              <a:xfrm>
                <a:off x="8809631" y="2664692"/>
                <a:ext cx="1918073" cy="1845725"/>
              </a:xfrm>
              <a:custGeom>
                <a:avLst/>
                <a:gdLst>
                  <a:gd name="T0" fmla="*/ 469 w 1140"/>
                  <a:gd name="T1" fmla="*/ 327 h 1097"/>
                  <a:gd name="T2" fmla="*/ 588 w 1140"/>
                  <a:gd name="T3" fmla="*/ 52 h 1097"/>
                  <a:gd name="T4" fmla="*/ 389 w 1140"/>
                  <a:gd name="T5" fmla="*/ 0 h 1097"/>
                  <a:gd name="T6" fmla="*/ 0 w 1140"/>
                  <a:gd name="T7" fmla="*/ 211 h 1097"/>
                  <a:gd name="T8" fmla="*/ 263 w 1140"/>
                  <a:gd name="T9" fmla="*/ 453 h 1097"/>
                  <a:gd name="T10" fmla="*/ 71 w 1140"/>
                  <a:gd name="T11" fmla="*/ 905 h 1097"/>
                  <a:gd name="T12" fmla="*/ 541 w 1140"/>
                  <a:gd name="T13" fmla="*/ 948 h 1097"/>
                  <a:gd name="T14" fmla="*/ 770 w 1140"/>
                  <a:gd name="T15" fmla="*/ 1097 h 1097"/>
                  <a:gd name="T16" fmla="*/ 1140 w 1140"/>
                  <a:gd name="T17" fmla="*/ 983 h 1097"/>
                  <a:gd name="T18" fmla="*/ 541 w 1140"/>
                  <a:gd name="T19" fmla="*/ 917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0" h="1097">
                    <a:moveTo>
                      <a:pt x="469" y="327"/>
                    </a:moveTo>
                    <a:lnTo>
                      <a:pt x="588" y="52"/>
                    </a:lnTo>
                    <a:lnTo>
                      <a:pt x="389" y="0"/>
                    </a:lnTo>
                    <a:lnTo>
                      <a:pt x="0" y="211"/>
                    </a:lnTo>
                    <a:lnTo>
                      <a:pt x="263" y="453"/>
                    </a:lnTo>
                    <a:lnTo>
                      <a:pt x="71" y="905"/>
                    </a:lnTo>
                    <a:lnTo>
                      <a:pt x="541" y="948"/>
                    </a:lnTo>
                    <a:lnTo>
                      <a:pt x="770" y="1097"/>
                    </a:lnTo>
                    <a:lnTo>
                      <a:pt x="1140" y="983"/>
                    </a:lnTo>
                    <a:lnTo>
                      <a:pt x="541" y="917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8" name="Freeform: Shape 151"/>
              <p:cNvSpPr>
                <a:spLocks/>
              </p:cNvSpPr>
              <p:nvPr/>
            </p:nvSpPr>
            <p:spPr bwMode="auto">
              <a:xfrm>
                <a:off x="8841599" y="2592344"/>
                <a:ext cx="686468" cy="718436"/>
              </a:xfrm>
              <a:custGeom>
                <a:avLst/>
                <a:gdLst>
                  <a:gd name="T0" fmla="*/ 375 w 408"/>
                  <a:gd name="T1" fmla="*/ 0 h 427"/>
                  <a:gd name="T2" fmla="*/ 408 w 408"/>
                  <a:gd name="T3" fmla="*/ 427 h 427"/>
                  <a:gd name="T4" fmla="*/ 0 w 408"/>
                  <a:gd name="T5" fmla="*/ 275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8" h="427">
                    <a:moveTo>
                      <a:pt x="375" y="0"/>
                    </a:moveTo>
                    <a:lnTo>
                      <a:pt x="408" y="427"/>
                    </a:lnTo>
                    <a:lnTo>
                      <a:pt x="0" y="27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9" name="Freeform: Shape 152"/>
              <p:cNvSpPr>
                <a:spLocks/>
              </p:cNvSpPr>
              <p:nvPr/>
            </p:nvSpPr>
            <p:spPr bwMode="auto">
              <a:xfrm>
                <a:off x="9528067" y="1392707"/>
                <a:ext cx="2686985" cy="1199637"/>
              </a:xfrm>
              <a:custGeom>
                <a:avLst/>
                <a:gdLst>
                  <a:gd name="T0" fmla="*/ 0 w 1597"/>
                  <a:gd name="T1" fmla="*/ 713 h 713"/>
                  <a:gd name="T2" fmla="*/ 424 w 1597"/>
                  <a:gd name="T3" fmla="*/ 261 h 713"/>
                  <a:gd name="T4" fmla="*/ 547 w 1597"/>
                  <a:gd name="T5" fmla="*/ 0 h 713"/>
                  <a:gd name="T6" fmla="*/ 566 w 1597"/>
                  <a:gd name="T7" fmla="*/ 10 h 713"/>
                  <a:gd name="T8" fmla="*/ 1057 w 1597"/>
                  <a:gd name="T9" fmla="*/ 254 h 713"/>
                  <a:gd name="T10" fmla="*/ 1154 w 1597"/>
                  <a:gd name="T11" fmla="*/ 81 h 713"/>
                  <a:gd name="T12" fmla="*/ 1265 w 1597"/>
                  <a:gd name="T13" fmla="*/ 500 h 713"/>
                  <a:gd name="T14" fmla="*/ 1597 w 1597"/>
                  <a:gd name="T15" fmla="*/ 358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7" h="713">
                    <a:moveTo>
                      <a:pt x="0" y="713"/>
                    </a:moveTo>
                    <a:lnTo>
                      <a:pt x="424" y="261"/>
                    </a:lnTo>
                    <a:lnTo>
                      <a:pt x="547" y="0"/>
                    </a:lnTo>
                    <a:lnTo>
                      <a:pt x="566" y="10"/>
                    </a:lnTo>
                    <a:lnTo>
                      <a:pt x="1057" y="254"/>
                    </a:lnTo>
                    <a:lnTo>
                      <a:pt x="1154" y="81"/>
                    </a:lnTo>
                    <a:lnTo>
                      <a:pt x="1265" y="500"/>
                    </a:lnTo>
                    <a:lnTo>
                      <a:pt x="1597" y="358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0" name="Freeform: Shape 153"/>
              <p:cNvSpPr>
                <a:spLocks/>
              </p:cNvSpPr>
              <p:nvPr/>
            </p:nvSpPr>
            <p:spPr bwMode="auto">
              <a:xfrm>
                <a:off x="9554988" y="2664692"/>
                <a:ext cx="1277033" cy="1653917"/>
              </a:xfrm>
              <a:custGeom>
                <a:avLst/>
                <a:gdLst>
                  <a:gd name="T0" fmla="*/ 0 w 759"/>
                  <a:gd name="T1" fmla="*/ 398 h 983"/>
                  <a:gd name="T2" fmla="*/ 759 w 759"/>
                  <a:gd name="T3" fmla="*/ 983 h 983"/>
                  <a:gd name="T4" fmla="*/ 552 w 759"/>
                  <a:gd name="T5" fmla="*/ 512 h 983"/>
                  <a:gd name="T6" fmla="*/ 759 w 759"/>
                  <a:gd name="T7" fmla="*/ 448 h 983"/>
                  <a:gd name="T8" fmla="*/ 652 w 759"/>
                  <a:gd name="T9" fmla="*/ 0 h 983"/>
                  <a:gd name="T10" fmla="*/ 34 w 759"/>
                  <a:gd name="T11" fmla="*/ 384 h 983"/>
                  <a:gd name="T12" fmla="*/ 541 w 759"/>
                  <a:gd name="T13" fmla="*/ 512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9" h="983">
                    <a:moveTo>
                      <a:pt x="0" y="398"/>
                    </a:moveTo>
                    <a:lnTo>
                      <a:pt x="759" y="983"/>
                    </a:lnTo>
                    <a:lnTo>
                      <a:pt x="552" y="512"/>
                    </a:lnTo>
                    <a:lnTo>
                      <a:pt x="759" y="448"/>
                    </a:lnTo>
                    <a:lnTo>
                      <a:pt x="652" y="0"/>
                    </a:lnTo>
                    <a:lnTo>
                      <a:pt x="34" y="384"/>
                    </a:lnTo>
                    <a:lnTo>
                      <a:pt x="541" y="512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1" name="Freeform: Shape 154"/>
              <p:cNvSpPr>
                <a:spLocks/>
              </p:cNvSpPr>
              <p:nvPr/>
            </p:nvSpPr>
            <p:spPr bwMode="auto">
              <a:xfrm>
                <a:off x="11309856" y="3334335"/>
                <a:ext cx="780689" cy="489613"/>
              </a:xfrm>
              <a:custGeom>
                <a:avLst/>
                <a:gdLst>
                  <a:gd name="T0" fmla="*/ 0 w 464"/>
                  <a:gd name="T1" fmla="*/ 0 h 291"/>
                  <a:gd name="T2" fmla="*/ 296 w 464"/>
                  <a:gd name="T3" fmla="*/ 291 h 291"/>
                  <a:gd name="T4" fmla="*/ 464 w 464"/>
                  <a:gd name="T5" fmla="*/ 95 h 291"/>
                  <a:gd name="T6" fmla="*/ 0 w 464"/>
                  <a:gd name="T7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291">
                    <a:moveTo>
                      <a:pt x="0" y="0"/>
                    </a:moveTo>
                    <a:lnTo>
                      <a:pt x="296" y="291"/>
                    </a:lnTo>
                    <a:lnTo>
                      <a:pt x="464" y="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2" name="Freeform: Shape 155"/>
              <p:cNvSpPr>
                <a:spLocks/>
              </p:cNvSpPr>
              <p:nvPr/>
            </p:nvSpPr>
            <p:spPr bwMode="auto">
              <a:xfrm>
                <a:off x="8949280" y="3374716"/>
                <a:ext cx="1196272" cy="1928168"/>
              </a:xfrm>
              <a:custGeom>
                <a:avLst/>
                <a:gdLst>
                  <a:gd name="T0" fmla="*/ 711 w 711"/>
                  <a:gd name="T1" fmla="*/ 689 h 1146"/>
                  <a:gd name="T2" fmla="*/ 628 w 711"/>
                  <a:gd name="T3" fmla="*/ 1146 h 1146"/>
                  <a:gd name="T4" fmla="*/ 469 w 711"/>
                  <a:gd name="T5" fmla="*/ 533 h 1146"/>
                  <a:gd name="T6" fmla="*/ 280 w 711"/>
                  <a:gd name="T7" fmla="*/ 303 h 1146"/>
                  <a:gd name="T8" fmla="*/ 0 w 711"/>
                  <a:gd name="T9" fmla="*/ 452 h 1146"/>
                  <a:gd name="T10" fmla="*/ 344 w 711"/>
                  <a:gd name="T11" fmla="*/ 0 h 1146"/>
                  <a:gd name="T12" fmla="*/ 299 w 711"/>
                  <a:gd name="T13" fmla="*/ 291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1" h="1146">
                    <a:moveTo>
                      <a:pt x="711" y="689"/>
                    </a:moveTo>
                    <a:lnTo>
                      <a:pt x="628" y="1146"/>
                    </a:lnTo>
                    <a:lnTo>
                      <a:pt x="469" y="533"/>
                    </a:lnTo>
                    <a:lnTo>
                      <a:pt x="280" y="303"/>
                    </a:lnTo>
                    <a:lnTo>
                      <a:pt x="0" y="452"/>
                    </a:lnTo>
                    <a:lnTo>
                      <a:pt x="344" y="0"/>
                    </a:lnTo>
                    <a:lnTo>
                      <a:pt x="299" y="291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3" name="Straight Connector 156"/>
              <p:cNvSpPr>
                <a:spLocks/>
              </p:cNvSpPr>
              <p:nvPr/>
            </p:nvSpPr>
            <p:spPr bwMode="auto">
              <a:xfrm flipH="1" flipV="1">
                <a:off x="9607146" y="3374716"/>
                <a:ext cx="1224875" cy="7571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4" name="Straight Connector 157"/>
              <p:cNvSpPr>
                <a:spLocks/>
              </p:cNvSpPr>
              <p:nvPr/>
            </p:nvSpPr>
            <p:spPr bwMode="auto">
              <a:xfrm flipH="1">
                <a:off x="12171307" y="2787516"/>
                <a:ext cx="498026" cy="8076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5" name="Freeform: Shape 158"/>
              <p:cNvSpPr>
                <a:spLocks/>
              </p:cNvSpPr>
              <p:nvPr/>
            </p:nvSpPr>
            <p:spPr bwMode="auto">
              <a:xfrm>
                <a:off x="11923976" y="3521095"/>
                <a:ext cx="291076" cy="1268620"/>
              </a:xfrm>
              <a:custGeom>
                <a:avLst/>
                <a:gdLst>
                  <a:gd name="T0" fmla="*/ 0 w 173"/>
                  <a:gd name="T1" fmla="*/ 754 h 754"/>
                  <a:gd name="T2" fmla="*/ 173 w 173"/>
                  <a:gd name="T3" fmla="*/ 308 h 754"/>
                  <a:gd name="T4" fmla="*/ 116 w 173"/>
                  <a:gd name="T5" fmla="*/ 0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754">
                    <a:moveTo>
                      <a:pt x="0" y="754"/>
                    </a:moveTo>
                    <a:lnTo>
                      <a:pt x="173" y="308"/>
                    </a:lnTo>
                    <a:lnTo>
                      <a:pt x="116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6" name="Straight Connector 159"/>
              <p:cNvSpPr>
                <a:spLocks/>
              </p:cNvSpPr>
              <p:nvPr/>
            </p:nvSpPr>
            <p:spPr bwMode="auto">
              <a:xfrm flipH="1" flipV="1">
                <a:off x="12215052" y="4039311"/>
                <a:ext cx="454281" cy="279298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7" name="Straight Connector 160"/>
              <p:cNvSpPr>
                <a:spLocks/>
              </p:cNvSpPr>
              <p:nvPr/>
            </p:nvSpPr>
            <p:spPr bwMode="auto">
              <a:xfrm>
                <a:off x="11819660" y="3852552"/>
                <a:ext cx="72348" cy="93716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8" name="Straight Connector 161"/>
              <p:cNvSpPr>
                <a:spLocks/>
              </p:cNvSpPr>
              <p:nvPr/>
            </p:nvSpPr>
            <p:spPr bwMode="auto">
              <a:xfrm flipH="1">
                <a:off x="9962157" y="4789715"/>
                <a:ext cx="844625" cy="5131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9" name="Straight Connector 162"/>
              <p:cNvSpPr>
                <a:spLocks/>
              </p:cNvSpPr>
              <p:nvPr/>
            </p:nvSpPr>
            <p:spPr bwMode="auto">
              <a:xfrm flipH="1">
                <a:off x="10727704" y="2684882"/>
                <a:ext cx="45764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0" name="Straight Connector 163"/>
              <p:cNvSpPr>
                <a:spLocks/>
              </p:cNvSpPr>
              <p:nvPr/>
            </p:nvSpPr>
            <p:spPr bwMode="auto">
              <a:xfrm flipH="1">
                <a:off x="10870718" y="3310780"/>
                <a:ext cx="314631" cy="992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30" name="Oval 51"/>
            <p:cNvSpPr>
              <a:spLocks/>
            </p:cNvSpPr>
            <p:nvPr/>
          </p:nvSpPr>
          <p:spPr bwMode="auto">
            <a:xfrm>
              <a:off x="6533178" y="2091795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Oval 52"/>
            <p:cNvSpPr>
              <a:spLocks/>
            </p:cNvSpPr>
            <p:nvPr/>
          </p:nvSpPr>
          <p:spPr bwMode="auto">
            <a:xfrm>
              <a:off x="7443421" y="3084482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Oval 65"/>
            <p:cNvSpPr>
              <a:spLocks/>
            </p:cNvSpPr>
            <p:nvPr/>
          </p:nvSpPr>
          <p:spPr bwMode="auto">
            <a:xfrm>
              <a:off x="6960538" y="3264511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Oval 66"/>
            <p:cNvSpPr>
              <a:spLocks/>
            </p:cNvSpPr>
            <p:nvPr/>
          </p:nvSpPr>
          <p:spPr bwMode="auto">
            <a:xfrm>
              <a:off x="6413719" y="2929690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Oval 67"/>
            <p:cNvSpPr>
              <a:spLocks/>
            </p:cNvSpPr>
            <p:nvPr/>
          </p:nvSpPr>
          <p:spPr bwMode="auto">
            <a:xfrm>
              <a:off x="5696965" y="3765903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Oval 68"/>
            <p:cNvSpPr>
              <a:spLocks/>
            </p:cNvSpPr>
            <p:nvPr/>
          </p:nvSpPr>
          <p:spPr bwMode="auto">
            <a:xfrm>
              <a:off x="5027322" y="3008768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Oval 69"/>
            <p:cNvSpPr>
              <a:spLocks/>
            </p:cNvSpPr>
            <p:nvPr/>
          </p:nvSpPr>
          <p:spPr bwMode="auto">
            <a:xfrm>
              <a:off x="4440123" y="3669999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Oval 70"/>
            <p:cNvSpPr>
              <a:spLocks/>
            </p:cNvSpPr>
            <p:nvPr/>
          </p:nvSpPr>
          <p:spPr bwMode="auto">
            <a:xfrm>
              <a:off x="4672310" y="4112502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Oval 71"/>
            <p:cNvSpPr>
              <a:spLocks/>
            </p:cNvSpPr>
            <p:nvPr/>
          </p:nvSpPr>
          <p:spPr bwMode="auto">
            <a:xfrm>
              <a:off x="5357096" y="4731669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Oval 72"/>
            <p:cNvSpPr>
              <a:spLocks/>
            </p:cNvSpPr>
            <p:nvPr/>
          </p:nvSpPr>
          <p:spPr bwMode="auto">
            <a:xfrm>
              <a:off x="6481020" y="4268976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Oval 73"/>
            <p:cNvSpPr>
              <a:spLocks/>
            </p:cNvSpPr>
            <p:nvPr/>
          </p:nvSpPr>
          <p:spPr bwMode="auto">
            <a:xfrm>
              <a:off x="7027839" y="4073804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Oval 74"/>
            <p:cNvSpPr>
              <a:spLocks/>
            </p:cNvSpPr>
            <p:nvPr/>
          </p:nvSpPr>
          <p:spPr bwMode="auto">
            <a:xfrm>
              <a:off x="7443421" y="4268976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42" name="Group 75"/>
            <p:cNvGrpSpPr/>
            <p:nvPr/>
          </p:nvGrpSpPr>
          <p:grpSpPr>
            <a:xfrm>
              <a:off x="4707152" y="2248023"/>
              <a:ext cx="2414023" cy="2901694"/>
              <a:chOff x="4707152" y="2248023"/>
              <a:chExt cx="2414023" cy="2901694"/>
            </a:xfrm>
          </p:grpSpPr>
          <p:sp>
            <p:nvSpPr>
              <p:cNvPr id="194" name="Oval 127"/>
              <p:cNvSpPr>
                <a:spLocks/>
              </p:cNvSpPr>
              <p:nvPr/>
            </p:nvSpPr>
            <p:spPr bwMode="auto">
              <a:xfrm>
                <a:off x="6054864" y="5013433"/>
                <a:ext cx="136284" cy="136284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 w="12700" cap="flat" cmpd="sng" algn="ctr">
                <a:solidFill>
                  <a:schemeClr val="bg1">
                    <a:lumMod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95" name="Group 128"/>
              <p:cNvGrpSpPr/>
              <p:nvPr/>
            </p:nvGrpSpPr>
            <p:grpSpPr>
              <a:xfrm>
                <a:off x="4707152" y="2248023"/>
                <a:ext cx="2414023" cy="2522443"/>
                <a:chOff x="4707152" y="2248023"/>
                <a:chExt cx="2414023" cy="2522443"/>
              </a:xfrm>
            </p:grpSpPr>
            <p:grpSp>
              <p:nvGrpSpPr>
                <p:cNvPr id="196" name="Group 129"/>
                <p:cNvGrpSpPr/>
                <p:nvPr/>
              </p:nvGrpSpPr>
              <p:grpSpPr>
                <a:xfrm>
                  <a:off x="6792726" y="2408141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209" name="Oval 142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10" name="Oval 143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197" name="Group 130"/>
                <p:cNvGrpSpPr/>
                <p:nvPr/>
              </p:nvGrpSpPr>
              <p:grpSpPr>
                <a:xfrm>
                  <a:off x="5832354" y="2796766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207" name="Oval 140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08" name="Oval 141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198" name="Group 131"/>
                <p:cNvGrpSpPr/>
                <p:nvPr/>
              </p:nvGrpSpPr>
              <p:grpSpPr>
                <a:xfrm>
                  <a:off x="4707152" y="346236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205" name="Oval 138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06" name="Oval 139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199" name="Group 132"/>
                <p:cNvGrpSpPr/>
                <p:nvPr/>
              </p:nvGrpSpPr>
              <p:grpSpPr>
                <a:xfrm>
                  <a:off x="5940643" y="443991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203" name="Oval 136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04" name="Oval 137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200" name="Group 133"/>
                <p:cNvGrpSpPr/>
                <p:nvPr/>
              </p:nvGrpSpPr>
              <p:grpSpPr>
                <a:xfrm>
                  <a:off x="5995533" y="2248023"/>
                  <a:ext cx="206943" cy="208270"/>
                  <a:chOff x="4149281" y="1887719"/>
                  <a:chExt cx="224837" cy="226650"/>
                </a:xfrm>
              </p:grpSpPr>
              <p:sp>
                <p:nvSpPr>
                  <p:cNvPr id="201" name="Oval 134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02" name="Oval 135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</p:grpSp>
        </p:grpSp>
        <p:grpSp>
          <p:nvGrpSpPr>
            <p:cNvPr id="143" name="Group 76"/>
            <p:cNvGrpSpPr/>
            <p:nvPr/>
          </p:nvGrpSpPr>
          <p:grpSpPr>
            <a:xfrm>
              <a:off x="5983836" y="3409773"/>
              <a:ext cx="1547693" cy="469425"/>
              <a:chOff x="5983836" y="3409773"/>
              <a:chExt cx="1547693" cy="469425"/>
            </a:xfrm>
          </p:grpSpPr>
          <p:grpSp>
            <p:nvGrpSpPr>
              <p:cNvPr id="185" name="Group 118"/>
              <p:cNvGrpSpPr/>
              <p:nvPr/>
            </p:nvGrpSpPr>
            <p:grpSpPr>
              <a:xfrm>
                <a:off x="6383629" y="3409773"/>
                <a:ext cx="328449" cy="330554"/>
                <a:chOff x="4149281" y="1887719"/>
                <a:chExt cx="224837" cy="226650"/>
              </a:xfrm>
            </p:grpSpPr>
            <p:sp>
              <p:nvSpPr>
                <p:cNvPr id="192" name="Oval 125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3" name="Oval 126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86" name="Group 119"/>
              <p:cNvGrpSpPr/>
              <p:nvPr/>
            </p:nvGrpSpPr>
            <p:grpSpPr>
              <a:xfrm>
                <a:off x="5983836" y="3624513"/>
                <a:ext cx="206943" cy="208270"/>
                <a:chOff x="4149281" y="1887719"/>
                <a:chExt cx="224837" cy="226650"/>
              </a:xfrm>
            </p:grpSpPr>
            <p:sp>
              <p:nvSpPr>
                <p:cNvPr id="190" name="Oval 123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1" name="Oval 124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87" name="Group 120"/>
              <p:cNvGrpSpPr/>
              <p:nvPr/>
            </p:nvGrpSpPr>
            <p:grpSpPr>
              <a:xfrm>
                <a:off x="7303891" y="3650101"/>
                <a:ext cx="227638" cy="229097"/>
                <a:chOff x="4149281" y="1887719"/>
                <a:chExt cx="224837" cy="226650"/>
              </a:xfrm>
            </p:grpSpPr>
            <p:sp>
              <p:nvSpPr>
                <p:cNvPr id="188" name="Oval 121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9" name="Oval 122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44" name="Group 77"/>
            <p:cNvGrpSpPr/>
            <p:nvPr/>
          </p:nvGrpSpPr>
          <p:grpSpPr>
            <a:xfrm>
              <a:off x="3990983" y="1563392"/>
              <a:ext cx="4185447" cy="4108467"/>
              <a:chOff x="3990983" y="1563392"/>
              <a:chExt cx="4185447" cy="4108467"/>
            </a:xfrm>
          </p:grpSpPr>
          <p:grpSp>
            <p:nvGrpSpPr>
              <p:cNvPr id="145" name="Group 78"/>
              <p:cNvGrpSpPr/>
              <p:nvPr/>
            </p:nvGrpSpPr>
            <p:grpSpPr>
              <a:xfrm>
                <a:off x="4085983" y="4338917"/>
                <a:ext cx="250401" cy="252007"/>
                <a:chOff x="4149281" y="1887719"/>
                <a:chExt cx="224837" cy="226650"/>
              </a:xfrm>
            </p:grpSpPr>
            <p:sp>
              <p:nvSpPr>
                <p:cNvPr id="183" name="Oval 11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4" name="Oval 11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46" name="Group 79"/>
              <p:cNvGrpSpPr/>
              <p:nvPr/>
            </p:nvGrpSpPr>
            <p:grpSpPr>
              <a:xfrm>
                <a:off x="5165128" y="5419852"/>
                <a:ext cx="250401" cy="252007"/>
                <a:chOff x="4149281" y="1887719"/>
                <a:chExt cx="224837" cy="226650"/>
              </a:xfrm>
            </p:grpSpPr>
            <p:sp>
              <p:nvSpPr>
                <p:cNvPr id="181" name="Oval 11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2" name="Oval 11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47" name="Group 80"/>
              <p:cNvGrpSpPr/>
              <p:nvPr/>
            </p:nvGrpSpPr>
            <p:grpSpPr>
              <a:xfrm>
                <a:off x="6786047" y="5374409"/>
                <a:ext cx="250401" cy="252007"/>
                <a:chOff x="4149281" y="1887719"/>
                <a:chExt cx="224837" cy="226650"/>
              </a:xfrm>
            </p:grpSpPr>
            <p:sp>
              <p:nvSpPr>
                <p:cNvPr id="179" name="Oval 11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0" name="Oval 11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48" name="Group 81"/>
              <p:cNvGrpSpPr/>
              <p:nvPr/>
            </p:nvGrpSpPr>
            <p:grpSpPr>
              <a:xfrm>
                <a:off x="7853773" y="4463088"/>
                <a:ext cx="250401" cy="252007"/>
                <a:chOff x="4149281" y="1887719"/>
                <a:chExt cx="224837" cy="226650"/>
              </a:xfrm>
            </p:grpSpPr>
            <p:sp>
              <p:nvSpPr>
                <p:cNvPr id="177" name="Oval 11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8" name="Oval 11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49" name="Oval 82"/>
              <p:cNvSpPr/>
              <p:nvPr/>
            </p:nvSpPr>
            <p:spPr>
              <a:xfrm>
                <a:off x="7900989" y="2960836"/>
                <a:ext cx="275441" cy="277207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50" name="Group 83"/>
              <p:cNvGrpSpPr/>
              <p:nvPr/>
            </p:nvGrpSpPr>
            <p:grpSpPr>
              <a:xfrm>
                <a:off x="7460264" y="2178046"/>
                <a:ext cx="206943" cy="208270"/>
                <a:chOff x="4149281" y="1887719"/>
                <a:chExt cx="224837" cy="226650"/>
              </a:xfrm>
            </p:grpSpPr>
            <p:sp>
              <p:nvSpPr>
                <p:cNvPr id="175" name="Oval 10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6" name="Oval 10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51" name="Group 84"/>
              <p:cNvGrpSpPr/>
              <p:nvPr/>
            </p:nvGrpSpPr>
            <p:grpSpPr>
              <a:xfrm>
                <a:off x="6673055" y="1696133"/>
                <a:ext cx="206943" cy="208270"/>
                <a:chOff x="4149281" y="1887719"/>
                <a:chExt cx="224837" cy="226650"/>
              </a:xfrm>
            </p:grpSpPr>
            <p:sp>
              <p:nvSpPr>
                <p:cNvPr id="173" name="Oval 10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4" name="Oval 10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52" name="Group 85"/>
              <p:cNvGrpSpPr/>
              <p:nvPr/>
            </p:nvGrpSpPr>
            <p:grpSpPr>
              <a:xfrm>
                <a:off x="5636903" y="1563392"/>
                <a:ext cx="206943" cy="208270"/>
                <a:chOff x="4149281" y="1887719"/>
                <a:chExt cx="224837" cy="226650"/>
              </a:xfrm>
            </p:grpSpPr>
            <p:sp>
              <p:nvSpPr>
                <p:cNvPr id="171" name="Oval 10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2" name="Oval 10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53" name="Group 86"/>
              <p:cNvGrpSpPr/>
              <p:nvPr/>
            </p:nvGrpSpPr>
            <p:grpSpPr>
              <a:xfrm>
                <a:off x="4353051" y="2331478"/>
                <a:ext cx="219675" cy="221084"/>
                <a:chOff x="4149281" y="1887719"/>
                <a:chExt cx="224837" cy="226650"/>
              </a:xfrm>
            </p:grpSpPr>
            <p:sp>
              <p:nvSpPr>
                <p:cNvPr id="169" name="Oval 10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0" name="Oval 10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54" name="Group 87"/>
              <p:cNvGrpSpPr/>
              <p:nvPr/>
            </p:nvGrpSpPr>
            <p:grpSpPr>
              <a:xfrm>
                <a:off x="3990983" y="3187984"/>
                <a:ext cx="219675" cy="221084"/>
                <a:chOff x="4149281" y="1887719"/>
                <a:chExt cx="224837" cy="226650"/>
              </a:xfrm>
            </p:grpSpPr>
            <p:sp>
              <p:nvSpPr>
                <p:cNvPr id="167" name="Oval 10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8" name="Oval 10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55" name="Group 88"/>
              <p:cNvGrpSpPr/>
              <p:nvPr/>
            </p:nvGrpSpPr>
            <p:grpSpPr>
              <a:xfrm>
                <a:off x="4705258" y="2828806"/>
                <a:ext cx="199705" cy="200984"/>
                <a:chOff x="4149281" y="1887719"/>
                <a:chExt cx="224837" cy="226650"/>
              </a:xfrm>
            </p:grpSpPr>
            <p:sp>
              <p:nvSpPr>
                <p:cNvPr id="165" name="Oval 9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6" name="Oval 9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56" name="Group 89"/>
              <p:cNvGrpSpPr/>
              <p:nvPr/>
            </p:nvGrpSpPr>
            <p:grpSpPr>
              <a:xfrm>
                <a:off x="4867553" y="4396697"/>
                <a:ext cx="328449" cy="330554"/>
                <a:chOff x="4149281" y="1887719"/>
                <a:chExt cx="224837" cy="226650"/>
              </a:xfrm>
            </p:grpSpPr>
            <p:sp>
              <p:nvSpPr>
                <p:cNvPr id="163" name="Oval 9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4" name="Oval 9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57" name="Group 90"/>
              <p:cNvGrpSpPr/>
              <p:nvPr/>
            </p:nvGrpSpPr>
            <p:grpSpPr>
              <a:xfrm>
                <a:off x="5480832" y="1998704"/>
                <a:ext cx="206943" cy="208270"/>
                <a:chOff x="4149281" y="1887719"/>
                <a:chExt cx="224837" cy="226650"/>
              </a:xfrm>
            </p:grpSpPr>
            <p:sp>
              <p:nvSpPr>
                <p:cNvPr id="161" name="Oval 9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2" name="Oval 9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58" name="Group 91"/>
              <p:cNvGrpSpPr/>
              <p:nvPr/>
            </p:nvGrpSpPr>
            <p:grpSpPr>
              <a:xfrm>
                <a:off x="7068613" y="4908628"/>
                <a:ext cx="250402" cy="252007"/>
                <a:chOff x="4149281" y="1887719"/>
                <a:chExt cx="224837" cy="226650"/>
              </a:xfrm>
            </p:grpSpPr>
            <p:sp>
              <p:nvSpPr>
                <p:cNvPr id="159" name="Oval 9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0" name="Oval 9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grpSp>
        <p:nvGrpSpPr>
          <p:cNvPr id="231" name="Group 48"/>
          <p:cNvGrpSpPr/>
          <p:nvPr/>
        </p:nvGrpSpPr>
        <p:grpSpPr>
          <a:xfrm rot="2704019">
            <a:off x="258853" y="2783412"/>
            <a:ext cx="1435770" cy="1409363"/>
            <a:chOff x="3990983" y="1563392"/>
            <a:chExt cx="4185447" cy="4108467"/>
          </a:xfrm>
        </p:grpSpPr>
        <p:grpSp>
          <p:nvGrpSpPr>
            <p:cNvPr id="232" name="Group 50"/>
            <p:cNvGrpSpPr/>
            <p:nvPr/>
          </p:nvGrpSpPr>
          <p:grpSpPr>
            <a:xfrm>
              <a:off x="4101458" y="1653440"/>
              <a:ext cx="4002716" cy="3942145"/>
              <a:chOff x="8809631" y="1360739"/>
              <a:chExt cx="4002716" cy="3942145"/>
            </a:xfrm>
          </p:grpSpPr>
          <p:sp>
            <p:nvSpPr>
              <p:cNvPr id="314" name="Freeform: Shape 144"/>
              <p:cNvSpPr>
                <a:spLocks/>
              </p:cNvSpPr>
              <p:nvPr/>
            </p:nvSpPr>
            <p:spPr bwMode="auto">
              <a:xfrm>
                <a:off x="11732169" y="2341648"/>
                <a:ext cx="482883" cy="1179447"/>
              </a:xfrm>
              <a:custGeom>
                <a:avLst/>
                <a:gdLst>
                  <a:gd name="T0" fmla="*/ 7 w 287"/>
                  <a:gd name="T1" fmla="*/ 417 h 701"/>
                  <a:gd name="T2" fmla="*/ 230 w 287"/>
                  <a:gd name="T3" fmla="*/ 701 h 701"/>
                  <a:gd name="T4" fmla="*/ 287 w 287"/>
                  <a:gd name="T5" fmla="*/ 310 h 701"/>
                  <a:gd name="T6" fmla="*/ 0 w 287"/>
                  <a:gd name="T7" fmla="*/ 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7" h="701">
                    <a:moveTo>
                      <a:pt x="7" y="417"/>
                    </a:moveTo>
                    <a:lnTo>
                      <a:pt x="230" y="701"/>
                    </a:lnTo>
                    <a:lnTo>
                      <a:pt x="287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5" name="Freeform: Shape 145"/>
              <p:cNvSpPr>
                <a:spLocks/>
              </p:cNvSpPr>
              <p:nvPr/>
            </p:nvSpPr>
            <p:spPr bwMode="auto">
              <a:xfrm>
                <a:off x="10424851" y="1360739"/>
                <a:ext cx="1467158" cy="3428976"/>
              </a:xfrm>
              <a:custGeom>
                <a:avLst/>
                <a:gdLst>
                  <a:gd name="T0" fmla="*/ 853 w 872"/>
                  <a:gd name="T1" fmla="*/ 2038 h 2038"/>
                  <a:gd name="T2" fmla="*/ 500 w 872"/>
                  <a:gd name="T3" fmla="*/ 1597 h 2038"/>
                  <a:gd name="T4" fmla="*/ 265 w 872"/>
                  <a:gd name="T5" fmla="*/ 1723 h 2038"/>
                  <a:gd name="T6" fmla="*/ 225 w 872"/>
                  <a:gd name="T7" fmla="*/ 1758 h 2038"/>
                  <a:gd name="T8" fmla="*/ 242 w 872"/>
                  <a:gd name="T9" fmla="*/ 2023 h 2038"/>
                  <a:gd name="T10" fmla="*/ 872 w 872"/>
                  <a:gd name="T11" fmla="*/ 2023 h 2038"/>
                  <a:gd name="T12" fmla="*/ 493 w 872"/>
                  <a:gd name="T13" fmla="*/ 1173 h 2038"/>
                  <a:gd name="T14" fmla="*/ 749 w 872"/>
                  <a:gd name="T15" fmla="*/ 533 h 2038"/>
                  <a:gd name="T16" fmla="*/ 772 w 872"/>
                  <a:gd name="T17" fmla="*/ 986 h 2038"/>
                  <a:gd name="T18" fmla="*/ 498 w 872"/>
                  <a:gd name="T19" fmla="*/ 1133 h 2038"/>
                  <a:gd name="T20" fmla="*/ 443 w 872"/>
                  <a:gd name="T21" fmla="*/ 796 h 2038"/>
                  <a:gd name="T22" fmla="*/ 725 w 872"/>
                  <a:gd name="T23" fmla="*/ 536 h 2038"/>
                  <a:gd name="T24" fmla="*/ 0 w 872"/>
                  <a:gd name="T25" fmla="*/ 0 h 2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2" h="2038">
                    <a:moveTo>
                      <a:pt x="853" y="2038"/>
                    </a:moveTo>
                    <a:lnTo>
                      <a:pt x="500" y="1597"/>
                    </a:lnTo>
                    <a:lnTo>
                      <a:pt x="265" y="1723"/>
                    </a:lnTo>
                    <a:lnTo>
                      <a:pt x="225" y="1758"/>
                    </a:lnTo>
                    <a:lnTo>
                      <a:pt x="242" y="2023"/>
                    </a:lnTo>
                    <a:lnTo>
                      <a:pt x="872" y="2023"/>
                    </a:lnTo>
                    <a:lnTo>
                      <a:pt x="493" y="1173"/>
                    </a:lnTo>
                    <a:lnTo>
                      <a:pt x="749" y="533"/>
                    </a:lnTo>
                    <a:lnTo>
                      <a:pt x="772" y="986"/>
                    </a:lnTo>
                    <a:lnTo>
                      <a:pt x="498" y="1133"/>
                    </a:lnTo>
                    <a:lnTo>
                      <a:pt x="443" y="796"/>
                    </a:lnTo>
                    <a:lnTo>
                      <a:pt x="725" y="53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6" name="Straight Connector 146"/>
              <p:cNvSpPr>
                <a:spLocks/>
              </p:cNvSpPr>
              <p:nvPr/>
            </p:nvSpPr>
            <p:spPr bwMode="auto">
              <a:xfrm flipH="1">
                <a:off x="9798953" y="2074128"/>
                <a:ext cx="1033068" cy="71338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7" name="Freeform: Shape 147"/>
              <p:cNvSpPr>
                <a:spLocks/>
              </p:cNvSpPr>
              <p:nvPr/>
            </p:nvSpPr>
            <p:spPr bwMode="auto">
              <a:xfrm>
                <a:off x="8809631" y="1392707"/>
                <a:ext cx="3923638" cy="3834464"/>
              </a:xfrm>
              <a:custGeom>
                <a:avLst/>
                <a:gdLst>
                  <a:gd name="T0" fmla="*/ 974 w 2332"/>
                  <a:gd name="T1" fmla="*/ 0 h 2279"/>
                  <a:gd name="T2" fmla="*/ 1581 w 2332"/>
                  <a:gd name="T3" fmla="*/ 81 h 2279"/>
                  <a:gd name="T4" fmla="*/ 2059 w 2332"/>
                  <a:gd name="T5" fmla="*/ 360 h 2279"/>
                  <a:gd name="T6" fmla="*/ 2332 w 2332"/>
                  <a:gd name="T7" fmla="*/ 820 h 2279"/>
                  <a:gd name="T8" fmla="*/ 2249 w 2332"/>
                  <a:gd name="T9" fmla="*/ 1718 h 2279"/>
                  <a:gd name="T10" fmla="*/ 1652 w 2332"/>
                  <a:gd name="T11" fmla="*/ 2279 h 2279"/>
                  <a:gd name="T12" fmla="*/ 714 w 2332"/>
                  <a:gd name="T13" fmla="*/ 2279 h 2279"/>
                  <a:gd name="T14" fmla="*/ 57 w 2332"/>
                  <a:gd name="T15" fmla="*/ 1649 h 2279"/>
                  <a:gd name="T16" fmla="*/ 0 w 2332"/>
                  <a:gd name="T17" fmla="*/ 967 h 2279"/>
                  <a:gd name="T18" fmla="*/ 221 w 2332"/>
                  <a:gd name="T19" fmla="*/ 448 h 2279"/>
                  <a:gd name="T20" fmla="*/ 974 w 2332"/>
                  <a:gd name="T21" fmla="*/ 0 h 2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32" h="2279">
                    <a:moveTo>
                      <a:pt x="974" y="0"/>
                    </a:moveTo>
                    <a:lnTo>
                      <a:pt x="1581" y="81"/>
                    </a:lnTo>
                    <a:lnTo>
                      <a:pt x="2059" y="360"/>
                    </a:lnTo>
                    <a:lnTo>
                      <a:pt x="2332" y="820"/>
                    </a:lnTo>
                    <a:lnTo>
                      <a:pt x="2249" y="1718"/>
                    </a:lnTo>
                    <a:lnTo>
                      <a:pt x="1652" y="2279"/>
                    </a:lnTo>
                    <a:lnTo>
                      <a:pt x="714" y="2279"/>
                    </a:lnTo>
                    <a:lnTo>
                      <a:pt x="57" y="1649"/>
                    </a:lnTo>
                    <a:lnTo>
                      <a:pt x="0" y="967"/>
                    </a:lnTo>
                    <a:lnTo>
                      <a:pt x="221" y="448"/>
                    </a:lnTo>
                    <a:lnTo>
                      <a:pt x="974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8" name="Freeform: Shape 148"/>
              <p:cNvSpPr>
                <a:spLocks/>
              </p:cNvSpPr>
              <p:nvPr/>
            </p:nvSpPr>
            <p:spPr bwMode="auto">
              <a:xfrm>
                <a:off x="9181468" y="1820067"/>
                <a:ext cx="3630879" cy="3407104"/>
              </a:xfrm>
              <a:custGeom>
                <a:avLst/>
                <a:gdLst>
                  <a:gd name="T0" fmla="*/ 0 w 2158"/>
                  <a:gd name="T1" fmla="*/ 194 h 2025"/>
                  <a:gd name="T2" fmla="*/ 651 w 2158"/>
                  <a:gd name="T3" fmla="*/ 0 h 2025"/>
                  <a:gd name="T4" fmla="*/ 981 w 2158"/>
                  <a:gd name="T5" fmla="*/ 151 h 2025"/>
                  <a:gd name="T6" fmla="*/ 1452 w 2158"/>
                  <a:gd name="T7" fmla="*/ 284 h 2025"/>
                  <a:gd name="T8" fmla="*/ 2158 w 2158"/>
                  <a:gd name="T9" fmla="*/ 578 h 2025"/>
                  <a:gd name="T10" fmla="*/ 1746 w 2158"/>
                  <a:gd name="T11" fmla="*/ 966 h 2025"/>
                  <a:gd name="T12" fmla="*/ 2059 w 2158"/>
                  <a:gd name="T13" fmla="*/ 1464 h 2025"/>
                  <a:gd name="T14" fmla="*/ 1618 w 2158"/>
                  <a:gd name="T15" fmla="*/ 1724 h 2025"/>
                  <a:gd name="T16" fmla="*/ 528 w 2158"/>
                  <a:gd name="T17" fmla="*/ 2025 h 2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58" h="2025">
                    <a:moveTo>
                      <a:pt x="0" y="194"/>
                    </a:moveTo>
                    <a:lnTo>
                      <a:pt x="651" y="0"/>
                    </a:lnTo>
                    <a:lnTo>
                      <a:pt x="981" y="151"/>
                    </a:lnTo>
                    <a:lnTo>
                      <a:pt x="1452" y="284"/>
                    </a:lnTo>
                    <a:lnTo>
                      <a:pt x="2158" y="578"/>
                    </a:lnTo>
                    <a:lnTo>
                      <a:pt x="1746" y="966"/>
                    </a:lnTo>
                    <a:lnTo>
                      <a:pt x="2059" y="1464"/>
                    </a:lnTo>
                    <a:lnTo>
                      <a:pt x="1618" y="1724"/>
                    </a:lnTo>
                    <a:lnTo>
                      <a:pt x="528" y="202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9" name="Freeform: Shape 149"/>
              <p:cNvSpPr>
                <a:spLocks/>
              </p:cNvSpPr>
              <p:nvPr/>
            </p:nvSpPr>
            <p:spPr bwMode="auto">
              <a:xfrm>
                <a:off x="9181468" y="1397754"/>
                <a:ext cx="2937681" cy="3873162"/>
              </a:xfrm>
              <a:custGeom>
                <a:avLst/>
                <a:gdLst>
                  <a:gd name="T0" fmla="*/ 0 w 1746"/>
                  <a:gd name="T1" fmla="*/ 469 h 2302"/>
                  <a:gd name="T2" fmla="*/ 192 w 1746"/>
                  <a:gd name="T3" fmla="*/ 739 h 2302"/>
                  <a:gd name="T4" fmla="*/ 945 w 1746"/>
                  <a:gd name="T5" fmla="*/ 417 h 2302"/>
                  <a:gd name="T6" fmla="*/ 888 w 1746"/>
                  <a:gd name="T7" fmla="*/ 739 h 2302"/>
                  <a:gd name="T8" fmla="*/ 981 w 1746"/>
                  <a:gd name="T9" fmla="*/ 1729 h 2302"/>
                  <a:gd name="T10" fmla="*/ 1618 w 1746"/>
                  <a:gd name="T11" fmla="*/ 1975 h 2302"/>
                  <a:gd name="T12" fmla="*/ 1746 w 1746"/>
                  <a:gd name="T13" fmla="*/ 1236 h 2302"/>
                  <a:gd name="T14" fmla="*/ 1452 w 1746"/>
                  <a:gd name="T15" fmla="*/ 535 h 2302"/>
                  <a:gd name="T16" fmla="*/ 898 w 1746"/>
                  <a:gd name="T17" fmla="*/ 753 h 2302"/>
                  <a:gd name="T18" fmla="*/ 1220 w 1746"/>
                  <a:gd name="T19" fmla="*/ 1137 h 2302"/>
                  <a:gd name="T20" fmla="*/ 950 w 1746"/>
                  <a:gd name="T21" fmla="*/ 1717 h 2302"/>
                  <a:gd name="T22" fmla="*/ 945 w 1746"/>
                  <a:gd name="T23" fmla="*/ 1729 h 2302"/>
                  <a:gd name="T24" fmla="*/ 481 w 1746"/>
                  <a:gd name="T25" fmla="*/ 2302 h 2302"/>
                  <a:gd name="T26" fmla="*/ 239 w 1746"/>
                  <a:gd name="T27" fmla="*/ 1137 h 2302"/>
                  <a:gd name="T28" fmla="*/ 945 w 1746"/>
                  <a:gd name="T29" fmla="*/ 398 h 2302"/>
                  <a:gd name="T30" fmla="*/ 774 w 1746"/>
                  <a:gd name="T31" fmla="*/ 0 h 2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46" h="2302">
                    <a:moveTo>
                      <a:pt x="0" y="469"/>
                    </a:moveTo>
                    <a:lnTo>
                      <a:pt x="192" y="739"/>
                    </a:lnTo>
                    <a:lnTo>
                      <a:pt x="945" y="417"/>
                    </a:lnTo>
                    <a:lnTo>
                      <a:pt x="888" y="739"/>
                    </a:lnTo>
                    <a:lnTo>
                      <a:pt x="981" y="1729"/>
                    </a:lnTo>
                    <a:lnTo>
                      <a:pt x="1618" y="1975"/>
                    </a:lnTo>
                    <a:lnTo>
                      <a:pt x="1746" y="1236"/>
                    </a:lnTo>
                    <a:lnTo>
                      <a:pt x="1452" y="535"/>
                    </a:lnTo>
                    <a:lnTo>
                      <a:pt x="898" y="753"/>
                    </a:lnTo>
                    <a:lnTo>
                      <a:pt x="1220" y="1137"/>
                    </a:lnTo>
                    <a:lnTo>
                      <a:pt x="950" y="1717"/>
                    </a:lnTo>
                    <a:lnTo>
                      <a:pt x="945" y="1729"/>
                    </a:lnTo>
                    <a:lnTo>
                      <a:pt x="481" y="2302"/>
                    </a:lnTo>
                    <a:lnTo>
                      <a:pt x="239" y="1137"/>
                    </a:lnTo>
                    <a:lnTo>
                      <a:pt x="945" y="398"/>
                    </a:lnTo>
                    <a:lnTo>
                      <a:pt x="774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0" name="Freeform: Shape 150"/>
              <p:cNvSpPr>
                <a:spLocks/>
              </p:cNvSpPr>
              <p:nvPr/>
            </p:nvSpPr>
            <p:spPr bwMode="auto">
              <a:xfrm>
                <a:off x="8809631" y="2664692"/>
                <a:ext cx="1918073" cy="1845725"/>
              </a:xfrm>
              <a:custGeom>
                <a:avLst/>
                <a:gdLst>
                  <a:gd name="T0" fmla="*/ 469 w 1140"/>
                  <a:gd name="T1" fmla="*/ 327 h 1097"/>
                  <a:gd name="T2" fmla="*/ 588 w 1140"/>
                  <a:gd name="T3" fmla="*/ 52 h 1097"/>
                  <a:gd name="T4" fmla="*/ 389 w 1140"/>
                  <a:gd name="T5" fmla="*/ 0 h 1097"/>
                  <a:gd name="T6" fmla="*/ 0 w 1140"/>
                  <a:gd name="T7" fmla="*/ 211 h 1097"/>
                  <a:gd name="T8" fmla="*/ 263 w 1140"/>
                  <a:gd name="T9" fmla="*/ 453 h 1097"/>
                  <a:gd name="T10" fmla="*/ 71 w 1140"/>
                  <a:gd name="T11" fmla="*/ 905 h 1097"/>
                  <a:gd name="T12" fmla="*/ 541 w 1140"/>
                  <a:gd name="T13" fmla="*/ 948 h 1097"/>
                  <a:gd name="T14" fmla="*/ 770 w 1140"/>
                  <a:gd name="T15" fmla="*/ 1097 h 1097"/>
                  <a:gd name="T16" fmla="*/ 1140 w 1140"/>
                  <a:gd name="T17" fmla="*/ 983 h 1097"/>
                  <a:gd name="T18" fmla="*/ 541 w 1140"/>
                  <a:gd name="T19" fmla="*/ 917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0" h="1097">
                    <a:moveTo>
                      <a:pt x="469" y="327"/>
                    </a:moveTo>
                    <a:lnTo>
                      <a:pt x="588" y="52"/>
                    </a:lnTo>
                    <a:lnTo>
                      <a:pt x="389" y="0"/>
                    </a:lnTo>
                    <a:lnTo>
                      <a:pt x="0" y="211"/>
                    </a:lnTo>
                    <a:lnTo>
                      <a:pt x="263" y="453"/>
                    </a:lnTo>
                    <a:lnTo>
                      <a:pt x="71" y="905"/>
                    </a:lnTo>
                    <a:lnTo>
                      <a:pt x="541" y="948"/>
                    </a:lnTo>
                    <a:lnTo>
                      <a:pt x="770" y="1097"/>
                    </a:lnTo>
                    <a:lnTo>
                      <a:pt x="1140" y="983"/>
                    </a:lnTo>
                    <a:lnTo>
                      <a:pt x="541" y="917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1" name="Freeform: Shape 151"/>
              <p:cNvSpPr>
                <a:spLocks/>
              </p:cNvSpPr>
              <p:nvPr/>
            </p:nvSpPr>
            <p:spPr bwMode="auto">
              <a:xfrm>
                <a:off x="8841599" y="2592344"/>
                <a:ext cx="686468" cy="718436"/>
              </a:xfrm>
              <a:custGeom>
                <a:avLst/>
                <a:gdLst>
                  <a:gd name="T0" fmla="*/ 375 w 408"/>
                  <a:gd name="T1" fmla="*/ 0 h 427"/>
                  <a:gd name="T2" fmla="*/ 408 w 408"/>
                  <a:gd name="T3" fmla="*/ 427 h 427"/>
                  <a:gd name="T4" fmla="*/ 0 w 408"/>
                  <a:gd name="T5" fmla="*/ 275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8" h="427">
                    <a:moveTo>
                      <a:pt x="375" y="0"/>
                    </a:moveTo>
                    <a:lnTo>
                      <a:pt x="408" y="427"/>
                    </a:lnTo>
                    <a:lnTo>
                      <a:pt x="0" y="27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2" name="Freeform: Shape 152"/>
              <p:cNvSpPr>
                <a:spLocks/>
              </p:cNvSpPr>
              <p:nvPr/>
            </p:nvSpPr>
            <p:spPr bwMode="auto">
              <a:xfrm>
                <a:off x="9528067" y="1392707"/>
                <a:ext cx="2686985" cy="1199637"/>
              </a:xfrm>
              <a:custGeom>
                <a:avLst/>
                <a:gdLst>
                  <a:gd name="T0" fmla="*/ 0 w 1597"/>
                  <a:gd name="T1" fmla="*/ 713 h 713"/>
                  <a:gd name="T2" fmla="*/ 424 w 1597"/>
                  <a:gd name="T3" fmla="*/ 261 h 713"/>
                  <a:gd name="T4" fmla="*/ 547 w 1597"/>
                  <a:gd name="T5" fmla="*/ 0 h 713"/>
                  <a:gd name="T6" fmla="*/ 566 w 1597"/>
                  <a:gd name="T7" fmla="*/ 10 h 713"/>
                  <a:gd name="T8" fmla="*/ 1057 w 1597"/>
                  <a:gd name="T9" fmla="*/ 254 h 713"/>
                  <a:gd name="T10" fmla="*/ 1154 w 1597"/>
                  <a:gd name="T11" fmla="*/ 81 h 713"/>
                  <a:gd name="T12" fmla="*/ 1265 w 1597"/>
                  <a:gd name="T13" fmla="*/ 500 h 713"/>
                  <a:gd name="T14" fmla="*/ 1597 w 1597"/>
                  <a:gd name="T15" fmla="*/ 358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7" h="713">
                    <a:moveTo>
                      <a:pt x="0" y="713"/>
                    </a:moveTo>
                    <a:lnTo>
                      <a:pt x="424" y="261"/>
                    </a:lnTo>
                    <a:lnTo>
                      <a:pt x="547" y="0"/>
                    </a:lnTo>
                    <a:lnTo>
                      <a:pt x="566" y="10"/>
                    </a:lnTo>
                    <a:lnTo>
                      <a:pt x="1057" y="254"/>
                    </a:lnTo>
                    <a:lnTo>
                      <a:pt x="1154" y="81"/>
                    </a:lnTo>
                    <a:lnTo>
                      <a:pt x="1265" y="500"/>
                    </a:lnTo>
                    <a:lnTo>
                      <a:pt x="1597" y="358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3" name="Freeform: Shape 153"/>
              <p:cNvSpPr>
                <a:spLocks/>
              </p:cNvSpPr>
              <p:nvPr/>
            </p:nvSpPr>
            <p:spPr bwMode="auto">
              <a:xfrm>
                <a:off x="9554988" y="2664692"/>
                <a:ext cx="1277033" cy="1653917"/>
              </a:xfrm>
              <a:custGeom>
                <a:avLst/>
                <a:gdLst>
                  <a:gd name="T0" fmla="*/ 0 w 759"/>
                  <a:gd name="T1" fmla="*/ 398 h 983"/>
                  <a:gd name="T2" fmla="*/ 759 w 759"/>
                  <a:gd name="T3" fmla="*/ 983 h 983"/>
                  <a:gd name="T4" fmla="*/ 552 w 759"/>
                  <a:gd name="T5" fmla="*/ 512 h 983"/>
                  <a:gd name="T6" fmla="*/ 759 w 759"/>
                  <a:gd name="T7" fmla="*/ 448 h 983"/>
                  <a:gd name="T8" fmla="*/ 652 w 759"/>
                  <a:gd name="T9" fmla="*/ 0 h 983"/>
                  <a:gd name="T10" fmla="*/ 34 w 759"/>
                  <a:gd name="T11" fmla="*/ 384 h 983"/>
                  <a:gd name="T12" fmla="*/ 541 w 759"/>
                  <a:gd name="T13" fmla="*/ 512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9" h="983">
                    <a:moveTo>
                      <a:pt x="0" y="398"/>
                    </a:moveTo>
                    <a:lnTo>
                      <a:pt x="759" y="983"/>
                    </a:lnTo>
                    <a:lnTo>
                      <a:pt x="552" y="512"/>
                    </a:lnTo>
                    <a:lnTo>
                      <a:pt x="759" y="448"/>
                    </a:lnTo>
                    <a:lnTo>
                      <a:pt x="652" y="0"/>
                    </a:lnTo>
                    <a:lnTo>
                      <a:pt x="34" y="384"/>
                    </a:lnTo>
                    <a:lnTo>
                      <a:pt x="541" y="512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4" name="Freeform: Shape 154"/>
              <p:cNvSpPr>
                <a:spLocks/>
              </p:cNvSpPr>
              <p:nvPr/>
            </p:nvSpPr>
            <p:spPr bwMode="auto">
              <a:xfrm>
                <a:off x="11309856" y="3334335"/>
                <a:ext cx="780689" cy="489613"/>
              </a:xfrm>
              <a:custGeom>
                <a:avLst/>
                <a:gdLst>
                  <a:gd name="T0" fmla="*/ 0 w 464"/>
                  <a:gd name="T1" fmla="*/ 0 h 291"/>
                  <a:gd name="T2" fmla="*/ 296 w 464"/>
                  <a:gd name="T3" fmla="*/ 291 h 291"/>
                  <a:gd name="T4" fmla="*/ 464 w 464"/>
                  <a:gd name="T5" fmla="*/ 95 h 291"/>
                  <a:gd name="T6" fmla="*/ 0 w 464"/>
                  <a:gd name="T7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291">
                    <a:moveTo>
                      <a:pt x="0" y="0"/>
                    </a:moveTo>
                    <a:lnTo>
                      <a:pt x="296" y="291"/>
                    </a:lnTo>
                    <a:lnTo>
                      <a:pt x="464" y="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5" name="Freeform: Shape 155"/>
              <p:cNvSpPr>
                <a:spLocks/>
              </p:cNvSpPr>
              <p:nvPr/>
            </p:nvSpPr>
            <p:spPr bwMode="auto">
              <a:xfrm>
                <a:off x="8949280" y="3374716"/>
                <a:ext cx="1196272" cy="1928168"/>
              </a:xfrm>
              <a:custGeom>
                <a:avLst/>
                <a:gdLst>
                  <a:gd name="T0" fmla="*/ 711 w 711"/>
                  <a:gd name="T1" fmla="*/ 689 h 1146"/>
                  <a:gd name="T2" fmla="*/ 628 w 711"/>
                  <a:gd name="T3" fmla="*/ 1146 h 1146"/>
                  <a:gd name="T4" fmla="*/ 469 w 711"/>
                  <a:gd name="T5" fmla="*/ 533 h 1146"/>
                  <a:gd name="T6" fmla="*/ 280 w 711"/>
                  <a:gd name="T7" fmla="*/ 303 h 1146"/>
                  <a:gd name="T8" fmla="*/ 0 w 711"/>
                  <a:gd name="T9" fmla="*/ 452 h 1146"/>
                  <a:gd name="T10" fmla="*/ 344 w 711"/>
                  <a:gd name="T11" fmla="*/ 0 h 1146"/>
                  <a:gd name="T12" fmla="*/ 299 w 711"/>
                  <a:gd name="T13" fmla="*/ 291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1" h="1146">
                    <a:moveTo>
                      <a:pt x="711" y="689"/>
                    </a:moveTo>
                    <a:lnTo>
                      <a:pt x="628" y="1146"/>
                    </a:lnTo>
                    <a:lnTo>
                      <a:pt x="469" y="533"/>
                    </a:lnTo>
                    <a:lnTo>
                      <a:pt x="280" y="303"/>
                    </a:lnTo>
                    <a:lnTo>
                      <a:pt x="0" y="452"/>
                    </a:lnTo>
                    <a:lnTo>
                      <a:pt x="344" y="0"/>
                    </a:lnTo>
                    <a:lnTo>
                      <a:pt x="299" y="291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6" name="Straight Connector 156"/>
              <p:cNvSpPr>
                <a:spLocks/>
              </p:cNvSpPr>
              <p:nvPr/>
            </p:nvSpPr>
            <p:spPr bwMode="auto">
              <a:xfrm flipH="1" flipV="1">
                <a:off x="9607146" y="3374716"/>
                <a:ext cx="1224875" cy="7571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7" name="Straight Connector 157"/>
              <p:cNvSpPr>
                <a:spLocks/>
              </p:cNvSpPr>
              <p:nvPr/>
            </p:nvSpPr>
            <p:spPr bwMode="auto">
              <a:xfrm flipH="1">
                <a:off x="12171307" y="2787516"/>
                <a:ext cx="498026" cy="8076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8" name="Freeform: Shape 158"/>
              <p:cNvSpPr>
                <a:spLocks/>
              </p:cNvSpPr>
              <p:nvPr/>
            </p:nvSpPr>
            <p:spPr bwMode="auto">
              <a:xfrm>
                <a:off x="11923976" y="3521095"/>
                <a:ext cx="291076" cy="1268620"/>
              </a:xfrm>
              <a:custGeom>
                <a:avLst/>
                <a:gdLst>
                  <a:gd name="T0" fmla="*/ 0 w 173"/>
                  <a:gd name="T1" fmla="*/ 754 h 754"/>
                  <a:gd name="T2" fmla="*/ 173 w 173"/>
                  <a:gd name="T3" fmla="*/ 308 h 754"/>
                  <a:gd name="T4" fmla="*/ 116 w 173"/>
                  <a:gd name="T5" fmla="*/ 0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754">
                    <a:moveTo>
                      <a:pt x="0" y="754"/>
                    </a:moveTo>
                    <a:lnTo>
                      <a:pt x="173" y="308"/>
                    </a:lnTo>
                    <a:lnTo>
                      <a:pt x="116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9" name="Straight Connector 159"/>
              <p:cNvSpPr>
                <a:spLocks/>
              </p:cNvSpPr>
              <p:nvPr/>
            </p:nvSpPr>
            <p:spPr bwMode="auto">
              <a:xfrm flipH="1" flipV="1">
                <a:off x="12215052" y="4039311"/>
                <a:ext cx="454281" cy="279298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0" name="Straight Connector 160"/>
              <p:cNvSpPr>
                <a:spLocks/>
              </p:cNvSpPr>
              <p:nvPr/>
            </p:nvSpPr>
            <p:spPr bwMode="auto">
              <a:xfrm>
                <a:off x="11819660" y="3852552"/>
                <a:ext cx="72348" cy="93716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1" name="Straight Connector 161"/>
              <p:cNvSpPr>
                <a:spLocks/>
              </p:cNvSpPr>
              <p:nvPr/>
            </p:nvSpPr>
            <p:spPr bwMode="auto">
              <a:xfrm flipH="1">
                <a:off x="9962157" y="4789715"/>
                <a:ext cx="844625" cy="5131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2" name="Straight Connector 162"/>
              <p:cNvSpPr>
                <a:spLocks/>
              </p:cNvSpPr>
              <p:nvPr/>
            </p:nvSpPr>
            <p:spPr bwMode="auto">
              <a:xfrm flipH="1">
                <a:off x="10727704" y="2684882"/>
                <a:ext cx="45764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3" name="Straight Connector 163"/>
              <p:cNvSpPr>
                <a:spLocks/>
              </p:cNvSpPr>
              <p:nvPr/>
            </p:nvSpPr>
            <p:spPr bwMode="auto">
              <a:xfrm flipH="1">
                <a:off x="10870718" y="3310780"/>
                <a:ext cx="314631" cy="992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33" name="Oval 51"/>
            <p:cNvSpPr>
              <a:spLocks/>
            </p:cNvSpPr>
            <p:nvPr/>
          </p:nvSpPr>
          <p:spPr bwMode="auto">
            <a:xfrm>
              <a:off x="6533178" y="2091795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Oval 52"/>
            <p:cNvSpPr>
              <a:spLocks/>
            </p:cNvSpPr>
            <p:nvPr/>
          </p:nvSpPr>
          <p:spPr bwMode="auto">
            <a:xfrm>
              <a:off x="7443421" y="3084482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Oval 65"/>
            <p:cNvSpPr>
              <a:spLocks/>
            </p:cNvSpPr>
            <p:nvPr/>
          </p:nvSpPr>
          <p:spPr bwMode="auto">
            <a:xfrm>
              <a:off x="6960538" y="3264511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Oval 66"/>
            <p:cNvSpPr>
              <a:spLocks/>
            </p:cNvSpPr>
            <p:nvPr/>
          </p:nvSpPr>
          <p:spPr bwMode="auto">
            <a:xfrm>
              <a:off x="6413719" y="2929690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Oval 67"/>
            <p:cNvSpPr>
              <a:spLocks/>
            </p:cNvSpPr>
            <p:nvPr/>
          </p:nvSpPr>
          <p:spPr bwMode="auto">
            <a:xfrm>
              <a:off x="5696965" y="3765903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Oval 68"/>
            <p:cNvSpPr>
              <a:spLocks/>
            </p:cNvSpPr>
            <p:nvPr/>
          </p:nvSpPr>
          <p:spPr bwMode="auto">
            <a:xfrm>
              <a:off x="5027322" y="3008768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Oval 69"/>
            <p:cNvSpPr>
              <a:spLocks/>
            </p:cNvSpPr>
            <p:nvPr/>
          </p:nvSpPr>
          <p:spPr bwMode="auto">
            <a:xfrm>
              <a:off x="4440123" y="3669999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Oval 70"/>
            <p:cNvSpPr>
              <a:spLocks/>
            </p:cNvSpPr>
            <p:nvPr/>
          </p:nvSpPr>
          <p:spPr bwMode="auto">
            <a:xfrm>
              <a:off x="4672310" y="4112502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Oval 71"/>
            <p:cNvSpPr>
              <a:spLocks/>
            </p:cNvSpPr>
            <p:nvPr/>
          </p:nvSpPr>
          <p:spPr bwMode="auto">
            <a:xfrm>
              <a:off x="5357096" y="4731669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Oval 72"/>
            <p:cNvSpPr>
              <a:spLocks/>
            </p:cNvSpPr>
            <p:nvPr/>
          </p:nvSpPr>
          <p:spPr bwMode="auto">
            <a:xfrm>
              <a:off x="6481020" y="4268976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Oval 73"/>
            <p:cNvSpPr>
              <a:spLocks/>
            </p:cNvSpPr>
            <p:nvPr/>
          </p:nvSpPr>
          <p:spPr bwMode="auto">
            <a:xfrm>
              <a:off x="7027839" y="4073804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Oval 74"/>
            <p:cNvSpPr>
              <a:spLocks/>
            </p:cNvSpPr>
            <p:nvPr/>
          </p:nvSpPr>
          <p:spPr bwMode="auto">
            <a:xfrm>
              <a:off x="7443421" y="4268976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45" name="Group 75"/>
            <p:cNvGrpSpPr/>
            <p:nvPr/>
          </p:nvGrpSpPr>
          <p:grpSpPr>
            <a:xfrm>
              <a:off x="4707152" y="2248023"/>
              <a:ext cx="2414023" cy="2901694"/>
              <a:chOff x="4707152" y="2248023"/>
              <a:chExt cx="2414023" cy="2901694"/>
            </a:xfrm>
          </p:grpSpPr>
          <p:sp>
            <p:nvSpPr>
              <p:cNvPr id="297" name="Oval 127"/>
              <p:cNvSpPr>
                <a:spLocks/>
              </p:cNvSpPr>
              <p:nvPr/>
            </p:nvSpPr>
            <p:spPr bwMode="auto">
              <a:xfrm>
                <a:off x="6054864" y="5013433"/>
                <a:ext cx="136284" cy="136284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 w="12700" cap="flat" cmpd="sng" algn="ctr">
                <a:solidFill>
                  <a:schemeClr val="bg1">
                    <a:lumMod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98" name="Group 128"/>
              <p:cNvGrpSpPr/>
              <p:nvPr/>
            </p:nvGrpSpPr>
            <p:grpSpPr>
              <a:xfrm>
                <a:off x="4707152" y="2248023"/>
                <a:ext cx="2414023" cy="2522443"/>
                <a:chOff x="4707152" y="2248023"/>
                <a:chExt cx="2414023" cy="2522443"/>
              </a:xfrm>
            </p:grpSpPr>
            <p:grpSp>
              <p:nvGrpSpPr>
                <p:cNvPr id="299" name="Group 129"/>
                <p:cNvGrpSpPr/>
                <p:nvPr/>
              </p:nvGrpSpPr>
              <p:grpSpPr>
                <a:xfrm>
                  <a:off x="6792726" y="2408141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312" name="Oval 142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13" name="Oval 143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300" name="Group 130"/>
                <p:cNvGrpSpPr/>
                <p:nvPr/>
              </p:nvGrpSpPr>
              <p:grpSpPr>
                <a:xfrm>
                  <a:off x="5832354" y="2796766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310" name="Oval 140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11" name="Oval 141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301" name="Group 131"/>
                <p:cNvGrpSpPr/>
                <p:nvPr/>
              </p:nvGrpSpPr>
              <p:grpSpPr>
                <a:xfrm>
                  <a:off x="4707152" y="346236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308" name="Oval 138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09" name="Oval 139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302" name="Group 132"/>
                <p:cNvGrpSpPr/>
                <p:nvPr/>
              </p:nvGrpSpPr>
              <p:grpSpPr>
                <a:xfrm>
                  <a:off x="5940643" y="443991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306" name="Oval 136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07" name="Oval 137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303" name="Group 133"/>
                <p:cNvGrpSpPr/>
                <p:nvPr/>
              </p:nvGrpSpPr>
              <p:grpSpPr>
                <a:xfrm>
                  <a:off x="5995533" y="2248023"/>
                  <a:ext cx="206943" cy="208270"/>
                  <a:chOff x="4149281" y="1887719"/>
                  <a:chExt cx="224837" cy="226650"/>
                </a:xfrm>
              </p:grpSpPr>
              <p:sp>
                <p:nvSpPr>
                  <p:cNvPr id="304" name="Oval 134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05" name="Oval 135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</p:grpSp>
        </p:grpSp>
        <p:grpSp>
          <p:nvGrpSpPr>
            <p:cNvPr id="246" name="Group 76"/>
            <p:cNvGrpSpPr/>
            <p:nvPr/>
          </p:nvGrpSpPr>
          <p:grpSpPr>
            <a:xfrm>
              <a:off x="5983836" y="3409773"/>
              <a:ext cx="1547693" cy="469425"/>
              <a:chOff x="5983836" y="3409773"/>
              <a:chExt cx="1547693" cy="469425"/>
            </a:xfrm>
          </p:grpSpPr>
          <p:grpSp>
            <p:nvGrpSpPr>
              <p:cNvPr id="288" name="Group 118"/>
              <p:cNvGrpSpPr/>
              <p:nvPr/>
            </p:nvGrpSpPr>
            <p:grpSpPr>
              <a:xfrm>
                <a:off x="6383629" y="3409773"/>
                <a:ext cx="328449" cy="330554"/>
                <a:chOff x="4149281" y="1887719"/>
                <a:chExt cx="224837" cy="226650"/>
              </a:xfrm>
            </p:grpSpPr>
            <p:sp>
              <p:nvSpPr>
                <p:cNvPr id="295" name="Oval 125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6" name="Oval 126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89" name="Group 119"/>
              <p:cNvGrpSpPr/>
              <p:nvPr/>
            </p:nvGrpSpPr>
            <p:grpSpPr>
              <a:xfrm>
                <a:off x="5983836" y="3624513"/>
                <a:ext cx="206943" cy="208270"/>
                <a:chOff x="4149281" y="1887719"/>
                <a:chExt cx="224837" cy="226650"/>
              </a:xfrm>
            </p:grpSpPr>
            <p:sp>
              <p:nvSpPr>
                <p:cNvPr id="293" name="Oval 123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4" name="Oval 124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90" name="Group 120"/>
              <p:cNvGrpSpPr/>
              <p:nvPr/>
            </p:nvGrpSpPr>
            <p:grpSpPr>
              <a:xfrm>
                <a:off x="7303891" y="3650101"/>
                <a:ext cx="227638" cy="229097"/>
                <a:chOff x="4149281" y="1887719"/>
                <a:chExt cx="224837" cy="226650"/>
              </a:xfrm>
            </p:grpSpPr>
            <p:sp>
              <p:nvSpPr>
                <p:cNvPr id="291" name="Oval 121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2" name="Oval 122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247" name="Group 77"/>
            <p:cNvGrpSpPr/>
            <p:nvPr/>
          </p:nvGrpSpPr>
          <p:grpSpPr>
            <a:xfrm>
              <a:off x="3990983" y="1563392"/>
              <a:ext cx="4185447" cy="4108467"/>
              <a:chOff x="3990983" y="1563392"/>
              <a:chExt cx="4185447" cy="4108467"/>
            </a:xfrm>
          </p:grpSpPr>
          <p:grpSp>
            <p:nvGrpSpPr>
              <p:cNvPr id="248" name="Group 78"/>
              <p:cNvGrpSpPr/>
              <p:nvPr/>
            </p:nvGrpSpPr>
            <p:grpSpPr>
              <a:xfrm>
                <a:off x="4085983" y="4338917"/>
                <a:ext cx="250401" cy="252007"/>
                <a:chOff x="4149281" y="1887719"/>
                <a:chExt cx="224837" cy="226650"/>
              </a:xfrm>
            </p:grpSpPr>
            <p:sp>
              <p:nvSpPr>
                <p:cNvPr id="286" name="Oval 11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7" name="Oval 11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49" name="Group 79"/>
              <p:cNvGrpSpPr/>
              <p:nvPr/>
            </p:nvGrpSpPr>
            <p:grpSpPr>
              <a:xfrm>
                <a:off x="5165128" y="5419852"/>
                <a:ext cx="250401" cy="252007"/>
                <a:chOff x="4149281" y="1887719"/>
                <a:chExt cx="224837" cy="226650"/>
              </a:xfrm>
            </p:grpSpPr>
            <p:sp>
              <p:nvSpPr>
                <p:cNvPr id="284" name="Oval 11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5" name="Oval 11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50" name="Group 80"/>
              <p:cNvGrpSpPr/>
              <p:nvPr/>
            </p:nvGrpSpPr>
            <p:grpSpPr>
              <a:xfrm>
                <a:off x="6786047" y="5374409"/>
                <a:ext cx="250401" cy="252007"/>
                <a:chOff x="4149281" y="1887719"/>
                <a:chExt cx="224837" cy="226650"/>
              </a:xfrm>
            </p:grpSpPr>
            <p:sp>
              <p:nvSpPr>
                <p:cNvPr id="282" name="Oval 11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3" name="Oval 11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51" name="Group 81"/>
              <p:cNvGrpSpPr/>
              <p:nvPr/>
            </p:nvGrpSpPr>
            <p:grpSpPr>
              <a:xfrm>
                <a:off x="7853773" y="4463088"/>
                <a:ext cx="250401" cy="252007"/>
                <a:chOff x="4149281" y="1887719"/>
                <a:chExt cx="224837" cy="226650"/>
              </a:xfrm>
            </p:grpSpPr>
            <p:sp>
              <p:nvSpPr>
                <p:cNvPr id="280" name="Oval 11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1" name="Oval 11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52" name="Oval 82"/>
              <p:cNvSpPr/>
              <p:nvPr/>
            </p:nvSpPr>
            <p:spPr>
              <a:xfrm>
                <a:off x="7900989" y="2960836"/>
                <a:ext cx="275441" cy="277207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53" name="Group 83"/>
              <p:cNvGrpSpPr/>
              <p:nvPr/>
            </p:nvGrpSpPr>
            <p:grpSpPr>
              <a:xfrm>
                <a:off x="7460264" y="2178046"/>
                <a:ext cx="206943" cy="208270"/>
                <a:chOff x="4149281" y="1887719"/>
                <a:chExt cx="224837" cy="226650"/>
              </a:xfrm>
            </p:grpSpPr>
            <p:sp>
              <p:nvSpPr>
                <p:cNvPr id="278" name="Oval 10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9" name="Oval 10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54" name="Group 84"/>
              <p:cNvGrpSpPr/>
              <p:nvPr/>
            </p:nvGrpSpPr>
            <p:grpSpPr>
              <a:xfrm>
                <a:off x="6673055" y="1696133"/>
                <a:ext cx="206943" cy="208270"/>
                <a:chOff x="4149281" y="1887719"/>
                <a:chExt cx="224837" cy="226650"/>
              </a:xfrm>
            </p:grpSpPr>
            <p:sp>
              <p:nvSpPr>
                <p:cNvPr id="276" name="Oval 10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7" name="Oval 10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55" name="Group 85"/>
              <p:cNvGrpSpPr/>
              <p:nvPr/>
            </p:nvGrpSpPr>
            <p:grpSpPr>
              <a:xfrm>
                <a:off x="5636903" y="1563392"/>
                <a:ext cx="206943" cy="208270"/>
                <a:chOff x="4149281" y="1887719"/>
                <a:chExt cx="224837" cy="226650"/>
              </a:xfrm>
            </p:grpSpPr>
            <p:sp>
              <p:nvSpPr>
                <p:cNvPr id="274" name="Oval 10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5" name="Oval 10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56" name="Group 86"/>
              <p:cNvGrpSpPr/>
              <p:nvPr/>
            </p:nvGrpSpPr>
            <p:grpSpPr>
              <a:xfrm>
                <a:off x="4353051" y="2331478"/>
                <a:ext cx="219675" cy="221084"/>
                <a:chOff x="4149281" y="1887719"/>
                <a:chExt cx="224837" cy="226650"/>
              </a:xfrm>
            </p:grpSpPr>
            <p:sp>
              <p:nvSpPr>
                <p:cNvPr id="272" name="Oval 10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3" name="Oval 10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57" name="Group 87"/>
              <p:cNvGrpSpPr/>
              <p:nvPr/>
            </p:nvGrpSpPr>
            <p:grpSpPr>
              <a:xfrm>
                <a:off x="3990983" y="3187984"/>
                <a:ext cx="219675" cy="221084"/>
                <a:chOff x="4149281" y="1887719"/>
                <a:chExt cx="224837" cy="226650"/>
              </a:xfrm>
            </p:grpSpPr>
            <p:sp>
              <p:nvSpPr>
                <p:cNvPr id="270" name="Oval 10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1" name="Oval 10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58" name="Group 88"/>
              <p:cNvGrpSpPr/>
              <p:nvPr/>
            </p:nvGrpSpPr>
            <p:grpSpPr>
              <a:xfrm>
                <a:off x="4705258" y="2828806"/>
                <a:ext cx="199705" cy="200984"/>
                <a:chOff x="4149281" y="1887719"/>
                <a:chExt cx="224837" cy="226650"/>
              </a:xfrm>
            </p:grpSpPr>
            <p:sp>
              <p:nvSpPr>
                <p:cNvPr id="268" name="Oval 9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9" name="Oval 9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59" name="Group 89"/>
              <p:cNvGrpSpPr/>
              <p:nvPr/>
            </p:nvGrpSpPr>
            <p:grpSpPr>
              <a:xfrm>
                <a:off x="4867553" y="4396697"/>
                <a:ext cx="328449" cy="330554"/>
                <a:chOff x="4149281" y="1887719"/>
                <a:chExt cx="224837" cy="226650"/>
              </a:xfrm>
            </p:grpSpPr>
            <p:sp>
              <p:nvSpPr>
                <p:cNvPr id="266" name="Oval 9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7" name="Oval 9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60" name="Group 90"/>
              <p:cNvGrpSpPr/>
              <p:nvPr/>
            </p:nvGrpSpPr>
            <p:grpSpPr>
              <a:xfrm>
                <a:off x="5480832" y="1998704"/>
                <a:ext cx="206943" cy="208270"/>
                <a:chOff x="4149281" y="1887719"/>
                <a:chExt cx="224837" cy="226650"/>
              </a:xfrm>
            </p:grpSpPr>
            <p:sp>
              <p:nvSpPr>
                <p:cNvPr id="264" name="Oval 9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5" name="Oval 9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61" name="Group 91"/>
              <p:cNvGrpSpPr/>
              <p:nvPr/>
            </p:nvGrpSpPr>
            <p:grpSpPr>
              <a:xfrm>
                <a:off x="7068613" y="4908628"/>
                <a:ext cx="250402" cy="252007"/>
                <a:chOff x="4149281" y="1887719"/>
                <a:chExt cx="224837" cy="226650"/>
              </a:xfrm>
            </p:grpSpPr>
            <p:sp>
              <p:nvSpPr>
                <p:cNvPr id="262" name="Oval 9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3" name="Oval 9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9173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3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9236</TotalTime>
  <Words>1093</Words>
  <Application>Microsoft Office PowerPoint</Application>
  <PresentationFormat>全屏显示(4:3)</PresentationFormat>
  <Paragraphs>80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等线</vt:lpstr>
      <vt:lpstr>仿宋</vt:lpstr>
      <vt:lpstr>华文隶书</vt:lpstr>
      <vt:lpstr>宋体</vt:lpstr>
      <vt:lpstr>微软雅黑</vt:lpstr>
      <vt:lpstr>Arial</vt:lpstr>
      <vt:lpstr>Calibri</vt:lpstr>
      <vt:lpstr>Calibri Light</vt:lpstr>
      <vt:lpstr>Tahoma</vt:lpstr>
      <vt:lpstr>Times New Roman</vt:lpstr>
      <vt:lpstr>Office 主题</vt:lpstr>
      <vt:lpstr>拓扑图的绘制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HZW</dc:creator>
  <cp:lastModifiedBy>Administrator</cp:lastModifiedBy>
  <cp:revision>1171</cp:revision>
  <dcterms:created xsi:type="dcterms:W3CDTF">2014-07-13T02:54:52Z</dcterms:created>
  <dcterms:modified xsi:type="dcterms:W3CDTF">2025-04-10T06:38:09Z</dcterms:modified>
</cp:coreProperties>
</file>