
<file path=[Content_Types].xml><?xml version="1.0" encoding="utf-8"?>
<Types xmlns="http://schemas.openxmlformats.org/package/2006/content-types">
  <Default Extension="bin" ContentType="audio/unknown"/>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410" r:id="rId2"/>
    <p:sldId id="487" r:id="rId3"/>
    <p:sldId id="513" r:id="rId4"/>
    <p:sldId id="488" r:id="rId5"/>
    <p:sldId id="507" r:id="rId6"/>
    <p:sldId id="489" r:id="rId7"/>
    <p:sldId id="490" r:id="rId8"/>
    <p:sldId id="491" r:id="rId9"/>
    <p:sldId id="514" r:id="rId10"/>
    <p:sldId id="493" r:id="rId11"/>
    <p:sldId id="494" r:id="rId12"/>
    <p:sldId id="515" r:id="rId13"/>
    <p:sldId id="496" r:id="rId14"/>
    <p:sldId id="497" r:id="rId15"/>
    <p:sldId id="510" r:id="rId16"/>
    <p:sldId id="498" r:id="rId17"/>
    <p:sldId id="518" r:id="rId18"/>
    <p:sldId id="519" r:id="rId19"/>
    <p:sldId id="516" r:id="rId20"/>
    <p:sldId id="503" r:id="rId21"/>
    <p:sldId id="504" r:id="rId22"/>
    <p:sldId id="505" r:id="rId23"/>
    <p:sldId id="506" r:id="rId24"/>
    <p:sldId id="517" r:id="rId25"/>
    <p:sldId id="499" r:id="rId26"/>
    <p:sldId id="508" r:id="rId27"/>
    <p:sldId id="500" r:id="rId28"/>
    <p:sldId id="509" r:id="rId29"/>
    <p:sldId id="501" r:id="rId30"/>
    <p:sldId id="512" r:id="rId31"/>
    <p:sldId id="262" r:id="rId32"/>
  </p:sldIdLst>
  <p:sldSz cx="9144000" cy="6858000" type="screen4x3"/>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guide id="5" orient="horz"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5050"/>
    <a:srgbClr val="800000"/>
    <a:srgbClr val="FF9999"/>
    <a:srgbClr val="FFCC00"/>
    <a:srgbClr val="CC3300"/>
    <a:srgbClr val="FF9933"/>
    <a:srgbClr val="FAC09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showGuides="1">
      <p:cViewPr varScale="1">
        <p:scale>
          <a:sx n="115" d="100"/>
          <a:sy n="115" d="100"/>
        </p:scale>
        <p:origin x="1356" y="90"/>
      </p:cViewPr>
      <p:guideLst>
        <p:guide orient="horz" pos="2160"/>
        <p:guide pos="3840"/>
        <p:guide orient="horz" pos="1620"/>
        <p:guide pos="2880"/>
        <p:guide orient="horz"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11576-DA60-41D0-A56C-EA48F4402E5D}" type="datetimeFigureOut">
              <a:rPr lang="zh-CN" altLang="en-US" smtClean="0"/>
              <a:pPr/>
              <a:t>2025/4/21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BD09A-CB57-4FF7-A324-BE462620C540}" type="slidenum">
              <a:rPr lang="zh-CN" altLang="en-US" smtClean="0"/>
              <a:pPr/>
              <a:t>‹#›</a:t>
            </a:fld>
            <a:endParaRPr lang="zh-CN" altLang="en-US"/>
          </a:p>
        </p:txBody>
      </p:sp>
    </p:spTree>
    <p:extLst>
      <p:ext uri="{BB962C8B-B14F-4D97-AF65-F5344CB8AC3E}">
        <p14:creationId xmlns:p14="http://schemas.microsoft.com/office/powerpoint/2010/main" val="268964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2025/4/21</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23749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audio" Target="../media/audio1.bin"/><Relationship Id="rId5" Type="http://schemas.microsoft.com/office/2007/relationships/hdphoto" Target="../media/hdphoto2.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slideMaster" Target="../slideMasters/slideMaster1.xml"/><Relationship Id="rId1" Type="http://schemas.openxmlformats.org/officeDocument/2006/relationships/audio" Target="../media/audio1.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p>
            <a:fld id="{6AFFC8D2-8F6E-4B74-A2F2-6058810E9DA7}" type="slidenum">
              <a:rPr lang="zh-CN" altLang="en-US" smtClean="0"/>
              <a:pPr/>
              <a:t>‹#›</a:t>
            </a:fld>
            <a:endParaRPr lang="zh-CN" altLang="en-US"/>
          </a:p>
        </p:txBody>
      </p:sp>
      <p:sp>
        <p:nvSpPr>
          <p:cNvPr id="7" name="矩形 6"/>
          <p:cNvSpPr/>
          <p:nvPr userDrawn="1"/>
        </p:nvSpPr>
        <p:spPr>
          <a:xfrm>
            <a:off x="-30725" y="1617609"/>
            <a:ext cx="9144000" cy="3155096"/>
          </a:xfrm>
          <a:prstGeom prst="rect">
            <a:avLst/>
          </a:prstGeom>
          <a:gradFill flip="none" rotWithShape="1">
            <a:gsLst>
              <a:gs pos="0">
                <a:schemeClr val="accent1">
                  <a:lumMod val="50000"/>
                </a:schemeClr>
              </a:gs>
              <a:gs pos="50000">
                <a:srgbClr val="00B0F0"/>
              </a:gs>
              <a:gs pos="100000">
                <a:srgbClr val="F3F3F3">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任意多边形 7"/>
          <p:cNvSpPr/>
          <p:nvPr userDrawn="1"/>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任意多边形 8"/>
          <p:cNvSpPr/>
          <p:nvPr userDrawn="1"/>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0" y="2183153"/>
            <a:ext cx="2080195" cy="2024008"/>
          </a:xfrm>
          <a:prstGeom prst="ellipse">
            <a:avLst/>
          </a:prstGeom>
          <a:ln w="63500" cap="rnd">
            <a:solidFill>
              <a:schemeClr val="accent6">
                <a:lumMod val="50000"/>
              </a:schemeClr>
            </a:solidFill>
          </a:ln>
          <a:effectLst>
            <a:glow rad="228600">
              <a:schemeClr val="accent1">
                <a:satMod val="175000"/>
                <a:alpha val="40000"/>
              </a:schemeClr>
            </a:glow>
            <a:outerShdw blurRad="381000" dist="292100" dir="5400000" sx="-80000" sy="-18000" rotWithShape="0">
              <a:srgbClr val="000000">
                <a:alpha val="22000"/>
              </a:srgbClr>
            </a:outerShdw>
            <a:reflection blurRad="6350" stA="50000" endA="300" endPos="550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12" name="图片 11"/>
          <p:cNvPicPr>
            <a:picLocks noChangeAspect="1"/>
          </p:cNvPicPr>
          <p:nvPr/>
        </p:nvPicPr>
        <p:blipFill rotWithShape="1">
          <a:blip r:embed="rId4" cstate="print">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rcRect b="32860"/>
          <a:stretch/>
        </p:blipFill>
        <p:spPr>
          <a:xfrm>
            <a:off x="5502524" y="2353995"/>
            <a:ext cx="3481617" cy="2357973"/>
          </a:xfrm>
          <a:prstGeom prst="rect">
            <a:avLst/>
          </a:prstGeom>
          <a:ln>
            <a:solidFill>
              <a:srgbClr val="1C5C85"/>
            </a:solidFill>
          </a:ln>
          <a:effectLst>
            <a:softEdge rad="774700"/>
          </a:effectLst>
        </p:spPr>
      </p:pic>
    </p:spTree>
    <p:extLst>
      <p:ext uri="{BB962C8B-B14F-4D97-AF65-F5344CB8AC3E}">
        <p14:creationId xmlns:p14="http://schemas.microsoft.com/office/powerpoint/2010/main" val="2896131586"/>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p:cNvSpPr>
            <a:spLocks noGrp="1"/>
          </p:cNvSpPr>
          <p:nvPr>
            <p:ph type="title" hasCustomPrompt="1"/>
          </p:nvPr>
        </p:nvSpPr>
        <p:spPr>
          <a:xfrm>
            <a:off x="0" y="642364"/>
            <a:ext cx="7820868" cy="688921"/>
          </a:xfrm>
          <a:prstGeom prst="rect">
            <a:avLst/>
          </a:prstGeom>
        </p:spPr>
        <p:txBody>
          <a:bodyPr vert="horz" lIns="68580" tIns="34290" rIns="68580" bIns="34290" rtlCol="0" anchor="ctr">
            <a:normAutofit/>
          </a:bodyPr>
          <a:lstStyle>
            <a:lvl1pPr>
              <a:defRPr b="0"/>
            </a:lvl1pPr>
          </a:lstStyle>
          <a:p>
            <a:r>
              <a:rPr lang="zh-CN" altLang="en-US" dirty="0"/>
              <a:t>单击此处编母版标题样式</a:t>
            </a:r>
          </a:p>
        </p:txBody>
      </p:sp>
      <p:sp>
        <p:nvSpPr>
          <p:cNvPr id="3" name="内容占位符 2"/>
          <p:cNvSpPr>
            <a:spLocks noGrp="1"/>
          </p:cNvSpPr>
          <p:nvPr>
            <p:ph idx="1"/>
          </p:nvPr>
        </p:nvSpPr>
        <p:spPr>
          <a:xfrm>
            <a:off x="628650" y="1605023"/>
            <a:ext cx="7886700" cy="457194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lvl1pPr algn="ctr">
              <a:defRPr/>
            </a:lvl1pPr>
          </a:lstStyle>
          <a:p>
            <a:fld id="{6AFFC8D2-8F6E-4B74-A2F2-6058810E9DA7}" type="slidenum">
              <a:rPr lang="zh-CN" altLang="en-US" smtClean="0"/>
              <a:pPr/>
              <a:t>‹#›</a:t>
            </a:fld>
            <a:endParaRPr lang="zh-CN" altLang="en-US" dirty="0"/>
          </a:p>
        </p:txBody>
      </p:sp>
      <p:pic>
        <p:nvPicPr>
          <p:cNvPr id="5"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545442"/>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0F78D84D-38C4-3D3A-AEB6-7002F98B96A5}"/>
              </a:ext>
            </a:extLst>
          </p:cNvPr>
          <p:cNvSpPr txBox="1"/>
          <p:nvPr userDrawn="1"/>
        </p:nvSpPr>
        <p:spPr>
          <a:xfrm>
            <a:off x="265815" y="180753"/>
            <a:ext cx="1620957"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数据加密</a:t>
            </a:r>
            <a:endParaRPr lang="zh-CN" altLang="en-US" sz="2800" dirty="0">
              <a:solidFill>
                <a:srgbClr val="FFC000"/>
              </a:solidFill>
            </a:endParaRPr>
          </a:p>
        </p:txBody>
      </p:sp>
    </p:spTree>
    <p:extLst>
      <p:ext uri="{BB962C8B-B14F-4D97-AF65-F5344CB8AC3E}">
        <p14:creationId xmlns:p14="http://schemas.microsoft.com/office/powerpoint/2010/main" val="1640519584"/>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F78D84D-38C4-3D3A-AEB6-7002F98B96A5}"/>
              </a:ext>
            </a:extLst>
          </p:cNvPr>
          <p:cNvSpPr txBox="1"/>
          <p:nvPr userDrawn="1"/>
        </p:nvSpPr>
        <p:spPr>
          <a:xfrm>
            <a:off x="265815" y="180753"/>
            <a:ext cx="1620957"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数据加密</a:t>
            </a:r>
            <a:endParaRPr lang="zh-CN" altLang="en-US" sz="2800" dirty="0">
              <a:solidFill>
                <a:srgbClr val="FFC000"/>
              </a:solidFill>
            </a:endParaRPr>
          </a:p>
        </p:txBody>
      </p:sp>
    </p:spTree>
    <p:extLst>
      <p:ext uri="{BB962C8B-B14F-4D97-AF65-F5344CB8AC3E}">
        <p14:creationId xmlns:p14="http://schemas.microsoft.com/office/powerpoint/2010/main" val="2595141673"/>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3" name="chimes.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740F728C-9C4E-4C1A-957A-DC6B066757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2" name="文本框 1">
            <a:extLst>
              <a:ext uri="{FF2B5EF4-FFF2-40B4-BE49-F238E27FC236}">
                <a16:creationId xmlns:a16="http://schemas.microsoft.com/office/drawing/2014/main" id="{9D4972D1-9868-94F8-9990-462B8756E1A8}"/>
              </a:ext>
            </a:extLst>
          </p:cNvPr>
          <p:cNvSpPr txBox="1"/>
          <p:nvPr userDrawn="1"/>
        </p:nvSpPr>
        <p:spPr>
          <a:xfrm>
            <a:off x="265815" y="180753"/>
            <a:ext cx="1620957" cy="523220"/>
          </a:xfrm>
          <a:prstGeom prst="rect">
            <a:avLst/>
          </a:prstGeom>
          <a:noFill/>
        </p:spPr>
        <p:txBody>
          <a:bodyPr wrap="none" rtlCol="0">
            <a:spAutoFit/>
          </a:bodyPr>
          <a:lstStyle/>
          <a:p>
            <a:r>
              <a:rPr lang="zh-CN" altLang="en-US" sz="28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数据加密</a:t>
            </a:r>
            <a:endParaRPr lang="zh-CN" altLang="en-US" sz="2800" dirty="0">
              <a:solidFill>
                <a:srgbClr val="FFC000"/>
              </a:solidFill>
            </a:endParaRPr>
          </a:p>
        </p:txBody>
      </p:sp>
    </p:spTree>
    <p:extLst>
      <p:ext uri="{BB962C8B-B14F-4D97-AF65-F5344CB8AC3E}">
        <p14:creationId xmlns:p14="http://schemas.microsoft.com/office/powerpoint/2010/main" val="93080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audio" Target="../media/audio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audio" Target="../media/audio1.bin"/><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825624"/>
            <a:ext cx="7886700" cy="4351339"/>
          </a:xfrm>
          <a:prstGeom prst="rect">
            <a:avLst/>
          </a:prstGeom>
        </p:spPr>
        <p:txBody>
          <a:bodyPr vert="horz" lIns="68580" tIns="34290" rIns="68580" bIns="342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接连接符 8"/>
          <p:cNvCxnSpPr/>
          <p:nvPr userDrawn="1"/>
        </p:nvCxnSpPr>
        <p:spPr>
          <a:xfrm flipV="1">
            <a:off x="0" y="6726300"/>
            <a:ext cx="3886509" cy="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V="1">
            <a:off x="5232400" y="6718477"/>
            <a:ext cx="3911600" cy="0"/>
          </a:xfrm>
          <a:prstGeom prst="line">
            <a:avLst/>
          </a:prstGeom>
          <a:ln w="0">
            <a:headEnd type="oval"/>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userDrawn="1"/>
        </p:nvSpPr>
        <p:spPr>
          <a:xfrm>
            <a:off x="3918039" y="6554831"/>
            <a:ext cx="1235506" cy="276999"/>
          </a:xfrm>
          <a:prstGeom prst="rect">
            <a:avLst/>
          </a:prstGeom>
          <a:noFill/>
        </p:spPr>
        <p:txBody>
          <a:bodyPr wrap="square" lIns="0" rIns="0" rtlCol="0">
            <a:spAutoFit/>
          </a:bodyPr>
          <a:lstStyle/>
          <a:p>
            <a:pPr algn="ctr"/>
            <a:r>
              <a:rPr lang="zh-CN" altLang="en-US" sz="1200" b="0" cap="none" spc="0" dirty="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计算机网络管理</a:t>
            </a:r>
          </a:p>
        </p:txBody>
      </p:sp>
      <p:sp>
        <p:nvSpPr>
          <p:cNvPr id="8" name="矩形 7"/>
          <p:cNvSpPr/>
          <p:nvPr userDrawn="1"/>
        </p:nvSpPr>
        <p:spPr>
          <a:xfrm>
            <a:off x="0" y="90639"/>
            <a:ext cx="8234371" cy="606858"/>
          </a:xfrm>
          <a:prstGeom prst="rect">
            <a:avLst/>
          </a:prstGeom>
          <a:gradFill>
            <a:gsLst>
              <a:gs pos="0">
                <a:schemeClr val="bg1"/>
              </a:gs>
              <a:gs pos="28000">
                <a:schemeClr val="tx2">
                  <a:lumMod val="60000"/>
                  <a:lumOff val="40000"/>
                </a:schemeClr>
              </a:gs>
              <a:gs pos="47000">
                <a:schemeClr val="accent1">
                  <a:lumMod val="75000"/>
                </a:schemeClr>
              </a:gs>
              <a:gs pos="15000">
                <a:srgbClr val="74CFEF"/>
              </a:gs>
              <a:gs pos="100000">
                <a:schemeClr val="tx2">
                  <a:lumMod val="50000"/>
                </a:schemeClr>
              </a:gs>
            </a:gsLst>
            <a:lin ang="108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rotWithShape="1">
          <a:blip r:embed="rId8" cstate="print">
            <a:extLst>
              <a:ext uri="{BEBA8EAE-BF5A-486C-A8C5-ECC9F3942E4B}">
                <a14:imgProps xmlns:a14="http://schemas.microsoft.com/office/drawing/2010/main">
                  <a14:imgLayer r:embed="rId9">
                    <a14:imgEffect>
                      <a14:artisticCrisscrossEtching/>
                    </a14:imgEffect>
                  </a14:imgLayer>
                </a14:imgProps>
              </a:ext>
              <a:ext uri="{28A0092B-C50C-407E-A947-70E740481C1C}">
                <a14:useLocalDpi xmlns:a14="http://schemas.microsoft.com/office/drawing/2010/main" val="0"/>
              </a:ext>
            </a:extLst>
          </a:blip>
          <a:srcRect b="32860"/>
          <a:stretch/>
        </p:blipFill>
        <p:spPr>
          <a:xfrm>
            <a:off x="7518509" y="12531"/>
            <a:ext cx="1640883" cy="796676"/>
          </a:xfrm>
          <a:prstGeom prst="rect">
            <a:avLst/>
          </a:prstGeom>
          <a:ln>
            <a:solidFill>
              <a:srgbClr val="1C5C85"/>
            </a:solidFill>
          </a:ln>
          <a:effectLst>
            <a:softEdge rad="241300"/>
          </a:effectLst>
        </p:spPr>
      </p:pic>
      <p:pic>
        <p:nvPicPr>
          <p:cNvPr id="22" name="图片 21"/>
          <p:cNvPicPr>
            <a:picLocks noChangeAspect="1"/>
          </p:cNvPicPr>
          <p:nvPr userDrawn="1"/>
        </p:nvPicPr>
        <p:blipFill>
          <a:blip r:embed="rId10" cstate="print"/>
          <a:stretch>
            <a:fillRect/>
          </a:stretch>
        </p:blipFill>
        <p:spPr>
          <a:xfrm>
            <a:off x="6613954" y="92588"/>
            <a:ext cx="1757593" cy="365875"/>
          </a:xfrm>
          <a:prstGeom prst="rect">
            <a:avLst/>
          </a:prstGeom>
        </p:spPr>
      </p:pic>
      <p:sp>
        <p:nvSpPr>
          <p:cNvPr id="4" name="矩形 3"/>
          <p:cNvSpPr/>
          <p:nvPr userDrawn="1"/>
        </p:nvSpPr>
        <p:spPr>
          <a:xfrm>
            <a:off x="0" y="90639"/>
            <a:ext cx="206062" cy="5924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06062" y="104255"/>
            <a:ext cx="8234370" cy="688921"/>
          </a:xfrm>
          <a:prstGeom prst="rect">
            <a:avLst/>
          </a:prstGeom>
          <a:noFill/>
        </p:spPr>
        <p:txBody>
          <a:bodyPr vert="horz" lIns="68580" tIns="34290" rIns="68580" bIns="3429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449720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7" r:id="rId4"/>
    <p:sldLayoutId id="2147483656" r:id="rId5"/>
  </p:sldLayoutIdLst>
  <mc:AlternateContent xmlns:mc="http://schemas.openxmlformats.org/markup-compatibility/2006" xmlns:p14="http://schemas.microsoft.com/office/powerpoint/2010/main">
    <mc:Choice Requires="p14">
      <p:transition>
        <p14:flip dir="r"/>
        <p:sndAc>
          <p:stSnd>
            <p:snd r:embed="rId7" name="chimes.wav"/>
          </p:stSnd>
        </p:sndAc>
      </p:transition>
    </mc:Choice>
    <mc:Fallback xmlns="">
      <p:transition>
        <p:fade/>
        <p:sndAc>
          <p:stSnd>
            <p:snd r:embed="rId11"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2.pn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bin"/><Relationship Id="rId1" Type="http://schemas.openxmlformats.org/officeDocument/2006/relationships/slideLayout" Target="../slideLayouts/slideLayout1.xml"/><Relationship Id="rId5" Type="http://schemas.openxmlformats.org/officeDocument/2006/relationships/audio" Target="../media/audio1.bin"/><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3.jpg"/><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14.emf"/><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audio" Target="../media/audio1.bin"/><Relationship Id="rId2" Type="http://schemas.openxmlformats.org/officeDocument/2006/relationships/audio" Target="../media/audio1.bin"/><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93EA91EC-5775-0EA2-AB9F-F07750FDF9FA}"/>
              </a:ext>
            </a:extLst>
          </p:cNvPr>
          <p:cNvSpPr>
            <a:spLocks noGrp="1" noChangeArrowheads="1"/>
          </p:cNvSpPr>
          <p:nvPr/>
        </p:nvSpPr>
        <p:spPr bwMode="auto">
          <a:xfrm>
            <a:off x="3384469" y="2448113"/>
            <a:ext cx="3501449" cy="11826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2075" tIns="46038" rIns="92075" bIns="46038" rtlCol="0" anchor="ctr">
            <a:noAutofit/>
          </a:bodyPr>
          <a:lstStyle>
            <a:defPPr>
              <a:defRPr lang="zh-CN"/>
            </a:defPPr>
            <a:lvl1pPr marL="0"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r>
              <a:rPr lang="zh-CN" altLang="en-US" sz="48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网络安全</a:t>
            </a:r>
            <a:endParaRPr sz="48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sp>
        <p:nvSpPr>
          <p:cNvPr id="3" name="文本框 1">
            <a:extLst>
              <a:ext uri="{FF2B5EF4-FFF2-40B4-BE49-F238E27FC236}">
                <a16:creationId xmlns:a16="http://schemas.microsoft.com/office/drawing/2014/main" id="{240941DB-0F68-17B9-F2CF-7B0529628DCC}"/>
              </a:ext>
            </a:extLst>
          </p:cNvPr>
          <p:cNvSpPr txBox="1"/>
          <p:nvPr/>
        </p:nvSpPr>
        <p:spPr>
          <a:xfrm>
            <a:off x="5579121" y="3643739"/>
            <a:ext cx="1733167" cy="369332"/>
          </a:xfrm>
          <a:prstGeom prst="rect">
            <a:avLst/>
          </a:prstGeom>
          <a:noFill/>
        </p:spPr>
        <p:txBody>
          <a:bodyPr wrap="none" rtlCol="0">
            <a:sp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a:lnSpc>
                <a:spcPct val="90000"/>
              </a:lnSpc>
              <a:spcBef>
                <a:spcPct val="0"/>
              </a:spcBef>
            </a:pPr>
            <a:r>
              <a:rPr lang="en-US" altLang="zh-CN" sz="2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a:t>
            </a:r>
            <a:r>
              <a:rPr lang="zh-CN" altLang="en-US" sz="2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数据加密</a:t>
            </a:r>
          </a:p>
        </p:txBody>
      </p:sp>
    </p:spTree>
    <p:extLst>
      <p:ext uri="{BB962C8B-B14F-4D97-AF65-F5344CB8AC3E}">
        <p14:creationId xmlns:p14="http://schemas.microsoft.com/office/powerpoint/2010/main" val="413848403"/>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37161" y="1796905"/>
            <a:ext cx="7869678" cy="3785652"/>
          </a:xfrm>
          <a:prstGeom prst="rect">
            <a:avLst/>
          </a:prstGeom>
          <a:noFill/>
        </p:spPr>
        <p:txBody>
          <a:bodyPr wrap="square" rtlCol="0">
            <a:spAutoFit/>
          </a:bodyPr>
          <a:lstStyle/>
          <a:p>
            <a:pPr indent="457200" latinLnBrk="1">
              <a:lnSpc>
                <a:spcPct val="150000"/>
              </a:lnSpc>
            </a:pPr>
            <a:r>
              <a:rPr lang="zh-CN" altLang="en-US" sz="2000" dirty="0">
                <a:latin typeface="+mn-ea"/>
              </a:rPr>
              <a:t>在当今数字化时代，个人和企业产生的数据量呈爆炸式增长。这些数据涵盖了大量敏感信息，如医疗记录、个人财务信息等</a:t>
            </a:r>
            <a:r>
              <a:rPr lang="zh-CN" altLang="en-US" sz="2000" dirty="0" smtClean="0">
                <a:latin typeface="+mn-ea"/>
              </a:rPr>
              <a:t>。若</a:t>
            </a:r>
            <a:r>
              <a:rPr lang="zh-CN" altLang="en-US" sz="2000" dirty="0">
                <a:latin typeface="+mn-ea"/>
              </a:rPr>
              <a:t>这些信息未经过加密保护，一旦被不法分子获取，可能会被用于恶意目的，比如保险诈骗，甚至患者的个人隐私将被公开，给患者带来极大的困扰和伤害。同样，个人财务信息，如银行账户余额、交易明细等，一旦泄露，直接威胁到个人的财产安全。通过数据加密，将这些敏感信息转化为密文，只有授权人员凭借正确的密钥才能解读，从而有效保护了数据所有者的隐私。</a:t>
            </a:r>
            <a:endParaRPr lang="en-US" altLang="zh-CN" sz="2000" dirty="0" smtClean="0">
              <a:latin typeface="+mn-ea"/>
            </a:endParaRPr>
          </a:p>
        </p:txBody>
      </p:sp>
      <p:sp>
        <p:nvSpPr>
          <p:cNvPr id="7" name="文本框 6"/>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2.1 </a:t>
            </a:r>
            <a:r>
              <a:rPr lang="zh-CN" altLang="en-US" sz="3200" b="1" dirty="0">
                <a:solidFill>
                  <a:srgbClr val="FF0000"/>
                </a:solidFill>
                <a:latin typeface="+mj-ea"/>
                <a:ea typeface="+mj-ea"/>
              </a:rPr>
              <a:t>保护数据隐私</a:t>
            </a:r>
          </a:p>
        </p:txBody>
      </p:sp>
    </p:spTree>
    <p:extLst>
      <p:ext uri="{BB962C8B-B14F-4D97-AF65-F5344CB8AC3E}">
        <p14:creationId xmlns:p14="http://schemas.microsoft.com/office/powerpoint/2010/main" val="3315537110"/>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6344" y="1854341"/>
            <a:ext cx="7811312" cy="3785652"/>
          </a:xfrm>
          <a:prstGeom prst="rect">
            <a:avLst/>
          </a:prstGeom>
          <a:noFill/>
        </p:spPr>
        <p:txBody>
          <a:bodyPr wrap="square" rtlCol="0">
            <a:spAutoFit/>
          </a:bodyPr>
          <a:lstStyle/>
          <a:p>
            <a:pPr indent="457200" latinLnBrk="1">
              <a:lnSpc>
                <a:spcPct val="150000"/>
              </a:lnSpc>
            </a:pPr>
            <a:r>
              <a:rPr lang="zh-CN" altLang="en-US" sz="2000" dirty="0">
                <a:latin typeface="+mn-ea"/>
              </a:rPr>
              <a:t>数据完整性对于众多领域，尤其是金融交易领域至关重要。在金融交易中，每一笔交易记录都必须准确无误且不被篡改。例如，股票交易系统中的交易指令，如果在传输或存储过程中被恶意篡改，可能导致交易金额、交易对象等关键信息错误，进而引发严重的经济损失。数据加密技术通过哈希算法等手段，为数据生成唯一的哈希值。在数据传输或存储前后，接收方或存储系统可以重新计算数据的哈希值，并与原始哈希值进行比对。若两者一致，则说明数据在传输或存储过程中未被篡改，确保了数据的完整性</a:t>
            </a:r>
            <a:r>
              <a:rPr lang="zh-CN" altLang="en-US" sz="2000" dirty="0" smtClean="0">
                <a:latin typeface="+mn-ea"/>
              </a:rPr>
              <a:t>。</a:t>
            </a:r>
            <a:endParaRPr lang="en-US" altLang="zh-CN" sz="2000" dirty="0" smtClean="0">
              <a:latin typeface="+mn-ea"/>
            </a:endParaRPr>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2.2 </a:t>
            </a:r>
            <a:r>
              <a:rPr lang="zh-CN" altLang="en-US" sz="3200" b="1" dirty="0">
                <a:solidFill>
                  <a:srgbClr val="FF0000"/>
                </a:solidFill>
                <a:latin typeface="+mj-ea"/>
                <a:ea typeface="+mj-ea"/>
              </a:rPr>
              <a:t>确保数据完整性</a:t>
            </a:r>
          </a:p>
        </p:txBody>
      </p:sp>
    </p:spTree>
    <p:extLst>
      <p:ext uri="{BB962C8B-B14F-4D97-AF65-F5344CB8AC3E}">
        <p14:creationId xmlns:p14="http://schemas.microsoft.com/office/powerpoint/2010/main" val="19366831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13817" y="1472693"/>
            <a:ext cx="3916366" cy="584775"/>
          </a:xfrm>
          <a:prstGeom prst="rect">
            <a:avLst/>
          </a:prstGeom>
          <a:noFill/>
        </p:spPr>
        <p:txBody>
          <a:bodyPr wrap="square" rtlCol="0">
            <a:spAutoFit/>
          </a:bodyPr>
          <a:lstStyle/>
          <a:p>
            <a:r>
              <a:rPr lang="en-US" altLang="zh-CN" sz="3200" b="1" dirty="0" smtClean="0">
                <a:solidFill>
                  <a:srgbClr val="FF0000"/>
                </a:solidFill>
                <a:latin typeface="+mj-ea"/>
                <a:ea typeface="+mj-ea"/>
              </a:rPr>
              <a:t>3.</a:t>
            </a:r>
            <a:r>
              <a:rPr lang="zh-CN" altLang="en-US" sz="3200" b="1" dirty="0" smtClean="0">
                <a:solidFill>
                  <a:srgbClr val="FF0000"/>
                </a:solidFill>
                <a:latin typeface="+mj-ea"/>
                <a:ea typeface="+mj-ea"/>
              </a:rPr>
              <a:t>常见数据加密算法</a:t>
            </a:r>
            <a:endParaRPr lang="zh-CN" altLang="en-US" sz="3200" b="1" dirty="0">
              <a:solidFill>
                <a:srgbClr val="FF0000"/>
              </a:solidFill>
              <a:latin typeface="+mj-ea"/>
              <a:ea typeface="+mj-ea"/>
            </a:endParaRPr>
          </a:p>
        </p:txBody>
      </p:sp>
      <p:sp>
        <p:nvSpPr>
          <p:cNvPr id="4" name="文本框 3"/>
          <p:cNvSpPr txBox="1"/>
          <p:nvPr/>
        </p:nvSpPr>
        <p:spPr>
          <a:xfrm>
            <a:off x="2774195" y="2361007"/>
            <a:ext cx="3595611" cy="2677656"/>
          </a:xfrm>
          <a:prstGeom prst="rect">
            <a:avLst/>
          </a:prstGeom>
          <a:noFill/>
        </p:spPr>
        <p:txBody>
          <a:bodyPr wrap="square" rtlCol="0">
            <a:spAutoFit/>
          </a:bodyPr>
          <a:lstStyle/>
          <a:p>
            <a:pPr latinLnBrk="1">
              <a:lnSpc>
                <a:spcPct val="200000"/>
              </a:lnSpc>
            </a:pPr>
            <a:r>
              <a:rPr lang="en-US" altLang="zh-CN" sz="2800" dirty="0" smtClean="0">
                <a:latin typeface="+mj-ea"/>
                <a:ea typeface="+mj-ea"/>
              </a:rPr>
              <a:t>3.1 </a:t>
            </a:r>
            <a:r>
              <a:rPr lang="zh-CN" altLang="en-US" sz="2800" dirty="0" smtClean="0">
                <a:latin typeface="+mj-ea"/>
                <a:ea typeface="+mj-ea"/>
              </a:rPr>
              <a:t>对称加密算法</a:t>
            </a:r>
            <a:endParaRPr lang="en-US" altLang="zh-CN" sz="2800" dirty="0" smtClean="0">
              <a:latin typeface="+mj-ea"/>
              <a:ea typeface="+mj-ea"/>
            </a:endParaRPr>
          </a:p>
          <a:p>
            <a:pPr latinLnBrk="1">
              <a:lnSpc>
                <a:spcPct val="200000"/>
              </a:lnSpc>
            </a:pPr>
            <a:r>
              <a:rPr lang="en-US" altLang="zh-CN" sz="2800" dirty="0" smtClean="0">
                <a:latin typeface="+mj-ea"/>
                <a:ea typeface="+mj-ea"/>
              </a:rPr>
              <a:t>3.2 </a:t>
            </a:r>
            <a:r>
              <a:rPr lang="zh-CN" altLang="en-US" sz="2800" dirty="0" smtClean="0">
                <a:latin typeface="+mj-ea"/>
                <a:ea typeface="+mj-ea"/>
              </a:rPr>
              <a:t>非对称加密算法</a:t>
            </a:r>
            <a:endParaRPr lang="en-US" altLang="zh-CN" sz="2800" dirty="0" smtClean="0">
              <a:latin typeface="+mj-ea"/>
              <a:ea typeface="+mj-ea"/>
            </a:endParaRPr>
          </a:p>
          <a:p>
            <a:pPr latinLnBrk="1">
              <a:lnSpc>
                <a:spcPct val="200000"/>
              </a:lnSpc>
            </a:pPr>
            <a:r>
              <a:rPr lang="en-US" altLang="zh-CN" sz="2800" dirty="0" smtClean="0">
                <a:latin typeface="+mj-ea"/>
                <a:ea typeface="+mj-ea"/>
              </a:rPr>
              <a:t>3.3 </a:t>
            </a:r>
            <a:r>
              <a:rPr lang="zh-CN" altLang="en-US" sz="2800" dirty="0" smtClean="0">
                <a:latin typeface="+mj-ea"/>
                <a:ea typeface="+mj-ea"/>
              </a:rPr>
              <a:t>哈希算法</a:t>
            </a:r>
            <a:endParaRPr lang="zh-CN" altLang="en-US" sz="2800" dirty="0">
              <a:latin typeface="+mj-ea"/>
              <a:ea typeface="+mj-ea"/>
            </a:endParaRPr>
          </a:p>
        </p:txBody>
      </p:sp>
    </p:spTree>
    <p:extLst>
      <p:ext uri="{BB962C8B-B14F-4D97-AF65-F5344CB8AC3E}">
        <p14:creationId xmlns:p14="http://schemas.microsoft.com/office/powerpoint/2010/main" val="234565369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6344" y="1444135"/>
            <a:ext cx="7811312" cy="4708981"/>
          </a:xfrm>
          <a:prstGeom prst="rect">
            <a:avLst/>
          </a:prstGeom>
          <a:noFill/>
        </p:spPr>
        <p:txBody>
          <a:bodyPr wrap="square" rtlCol="0">
            <a:spAutoFit/>
          </a:bodyPr>
          <a:lstStyle/>
          <a:p>
            <a:pPr indent="457200" latinLnBrk="1">
              <a:lnSpc>
                <a:spcPct val="150000"/>
              </a:lnSpc>
              <a:spcBef>
                <a:spcPts val="1800"/>
              </a:spcBef>
              <a:spcAft>
                <a:spcPts val="1800"/>
              </a:spcAft>
            </a:pPr>
            <a:r>
              <a:rPr lang="en-US" altLang="zh-CN" sz="2000" b="1" dirty="0" smtClean="0">
                <a:latin typeface="+mn-ea"/>
              </a:rPr>
              <a:t>DES</a:t>
            </a:r>
            <a:r>
              <a:rPr lang="zh-CN" altLang="en-US" sz="2000" b="1" dirty="0" smtClean="0">
                <a:latin typeface="+mn-ea"/>
              </a:rPr>
              <a:t>：</a:t>
            </a:r>
            <a:r>
              <a:rPr lang="zh-CN" altLang="en-US" sz="2000" dirty="0">
                <a:latin typeface="+mn-ea"/>
              </a:rPr>
              <a:t>它是早期广泛使用的对称加密算法，</a:t>
            </a:r>
            <a:r>
              <a:rPr lang="zh-CN" altLang="en-US" sz="2000" dirty="0" smtClean="0">
                <a:latin typeface="+mn-ea"/>
              </a:rPr>
              <a:t>将</a:t>
            </a:r>
            <a:r>
              <a:rPr lang="en-US" altLang="zh-CN" sz="2000" dirty="0" smtClean="0">
                <a:latin typeface="+mn-ea"/>
              </a:rPr>
              <a:t>64</a:t>
            </a:r>
            <a:r>
              <a:rPr lang="zh-CN" altLang="en-US" sz="2000" dirty="0" smtClean="0">
                <a:latin typeface="+mn-ea"/>
              </a:rPr>
              <a:t>位</a:t>
            </a:r>
            <a:r>
              <a:rPr lang="zh-CN" altLang="en-US" sz="2000" dirty="0">
                <a:latin typeface="+mn-ea"/>
              </a:rPr>
              <a:t>的明文分组，通过一系列复杂的置换和替换操作，</a:t>
            </a:r>
            <a:r>
              <a:rPr lang="zh-CN" altLang="en-US" sz="2000" dirty="0" smtClean="0">
                <a:latin typeface="+mn-ea"/>
              </a:rPr>
              <a:t>使用</a:t>
            </a:r>
            <a:r>
              <a:rPr lang="en-US" altLang="zh-CN" sz="2000" dirty="0" smtClean="0">
                <a:latin typeface="+mn-ea"/>
              </a:rPr>
              <a:t>56</a:t>
            </a:r>
            <a:r>
              <a:rPr lang="zh-CN" altLang="en-US" sz="2000" dirty="0" smtClean="0">
                <a:latin typeface="+mn-ea"/>
              </a:rPr>
              <a:t>位</a:t>
            </a:r>
            <a:r>
              <a:rPr lang="zh-CN" altLang="en-US" sz="2000" dirty="0">
                <a:latin typeface="+mn-ea"/>
              </a:rPr>
              <a:t>密钥进行加密</a:t>
            </a:r>
            <a:r>
              <a:rPr lang="zh-CN" altLang="en-US" sz="2000" dirty="0" smtClean="0">
                <a:latin typeface="+mn-ea"/>
              </a:rPr>
              <a:t>。但随着</a:t>
            </a:r>
            <a:r>
              <a:rPr lang="zh-CN" altLang="en-US" sz="2000" dirty="0">
                <a:latin typeface="+mn-ea"/>
              </a:rPr>
              <a:t>计算能力的提升，</a:t>
            </a:r>
            <a:r>
              <a:rPr lang="en-US" altLang="zh-CN" sz="2000" dirty="0" smtClean="0">
                <a:latin typeface="+mn-ea"/>
              </a:rPr>
              <a:t>DES</a:t>
            </a:r>
            <a:r>
              <a:rPr lang="zh-CN" altLang="en-US" sz="2000" dirty="0" smtClean="0">
                <a:latin typeface="+mn-ea"/>
              </a:rPr>
              <a:t>的</a:t>
            </a:r>
            <a:r>
              <a:rPr lang="zh-CN" altLang="en-US" sz="2000" dirty="0">
                <a:latin typeface="+mn-ea"/>
              </a:rPr>
              <a:t>安全性受到挑战，因为其密钥长度相对较短，如今已较少单独使用。</a:t>
            </a:r>
          </a:p>
          <a:p>
            <a:pPr indent="457200" latinLnBrk="1">
              <a:lnSpc>
                <a:spcPct val="150000"/>
              </a:lnSpc>
              <a:spcBef>
                <a:spcPts val="1800"/>
              </a:spcBef>
              <a:spcAft>
                <a:spcPts val="1800"/>
              </a:spcAft>
            </a:pPr>
            <a:r>
              <a:rPr lang="en-US" altLang="zh-CN" sz="2000" b="1" dirty="0" smtClean="0">
                <a:latin typeface="+mn-ea"/>
              </a:rPr>
              <a:t>AES</a:t>
            </a:r>
            <a:r>
              <a:rPr lang="zh-CN" altLang="en-US" sz="2000" b="1" dirty="0" smtClean="0">
                <a:latin typeface="+mn-ea"/>
              </a:rPr>
              <a:t>：</a:t>
            </a:r>
            <a:r>
              <a:rPr lang="zh-CN" altLang="en-US" sz="2000" dirty="0" smtClean="0">
                <a:latin typeface="+mn-ea"/>
              </a:rPr>
              <a:t>作为</a:t>
            </a:r>
            <a:r>
              <a:rPr lang="en-US" altLang="zh-CN" sz="2000" dirty="0" smtClean="0">
                <a:latin typeface="+mn-ea"/>
              </a:rPr>
              <a:t>DES</a:t>
            </a:r>
            <a:r>
              <a:rPr lang="zh-CN" altLang="en-US" sz="2000" dirty="0" smtClean="0">
                <a:latin typeface="+mn-ea"/>
              </a:rPr>
              <a:t>的</a:t>
            </a:r>
            <a:r>
              <a:rPr lang="zh-CN" altLang="en-US" sz="2000" dirty="0">
                <a:latin typeface="+mn-ea"/>
              </a:rPr>
              <a:t>替代者，</a:t>
            </a:r>
            <a:r>
              <a:rPr lang="en-US" altLang="zh-CN" sz="2000" dirty="0" smtClean="0">
                <a:latin typeface="+mn-ea"/>
              </a:rPr>
              <a:t>AES </a:t>
            </a:r>
            <a:r>
              <a:rPr lang="zh-CN" altLang="en-US" sz="2000" dirty="0" smtClean="0">
                <a:latin typeface="+mn-ea"/>
              </a:rPr>
              <a:t>在</a:t>
            </a:r>
            <a:r>
              <a:rPr lang="zh-CN" altLang="en-US" sz="2000" dirty="0">
                <a:latin typeface="+mn-ea"/>
              </a:rPr>
              <a:t>安全性和效率上都有显著提升。它</a:t>
            </a:r>
            <a:r>
              <a:rPr lang="zh-CN" altLang="en-US" sz="2000" dirty="0" smtClean="0">
                <a:latin typeface="+mn-ea"/>
              </a:rPr>
              <a:t>支持 </a:t>
            </a:r>
            <a:r>
              <a:rPr lang="en-US" altLang="zh-CN" sz="2000" dirty="0" smtClean="0">
                <a:latin typeface="+mn-ea"/>
              </a:rPr>
              <a:t>128</a:t>
            </a:r>
            <a:r>
              <a:rPr lang="zh-CN" altLang="en-US" sz="2000" dirty="0" smtClean="0">
                <a:latin typeface="+mn-ea"/>
              </a:rPr>
              <a:t>位、</a:t>
            </a:r>
            <a:r>
              <a:rPr lang="en-US" altLang="zh-CN" sz="2000" dirty="0" smtClean="0">
                <a:latin typeface="+mn-ea"/>
              </a:rPr>
              <a:t>192</a:t>
            </a:r>
            <a:r>
              <a:rPr lang="zh-CN" altLang="en-US" sz="2000" dirty="0" smtClean="0">
                <a:latin typeface="+mn-ea"/>
              </a:rPr>
              <a:t>位和</a:t>
            </a:r>
            <a:r>
              <a:rPr lang="en-US" altLang="zh-CN" sz="2000" dirty="0" smtClean="0">
                <a:latin typeface="+mn-ea"/>
              </a:rPr>
              <a:t>256</a:t>
            </a:r>
            <a:r>
              <a:rPr lang="zh-CN" altLang="en-US" sz="2000" dirty="0" smtClean="0">
                <a:latin typeface="+mn-ea"/>
              </a:rPr>
              <a:t>位的密钥长度</a:t>
            </a:r>
            <a:r>
              <a:rPr lang="zh-CN" altLang="en-US" sz="2000" dirty="0">
                <a:latin typeface="+mn-ea"/>
              </a:rPr>
              <a:t>，能适应不同安全级别的需求。</a:t>
            </a:r>
            <a:r>
              <a:rPr lang="en-US" altLang="zh-CN" sz="2000" dirty="0" smtClean="0">
                <a:latin typeface="+mn-ea"/>
              </a:rPr>
              <a:t>AES</a:t>
            </a:r>
            <a:r>
              <a:rPr lang="zh-CN" altLang="en-US" sz="2000" dirty="0" smtClean="0">
                <a:latin typeface="+mn-ea"/>
              </a:rPr>
              <a:t>算法</a:t>
            </a:r>
            <a:r>
              <a:rPr lang="zh-CN" altLang="en-US" sz="2000" dirty="0">
                <a:latin typeface="+mn-ea"/>
              </a:rPr>
              <a:t>结构简单，运行速度快，在软件和硬件实现上都表现出色。在实际应用中，从日常的文件加密，到网络通信中的数据加密，</a:t>
            </a:r>
            <a:r>
              <a:rPr lang="en-US" altLang="zh-CN" sz="2000" dirty="0" smtClean="0">
                <a:latin typeface="+mn-ea"/>
              </a:rPr>
              <a:t>AES</a:t>
            </a:r>
            <a:r>
              <a:rPr lang="zh-CN" altLang="en-US" sz="2000" dirty="0" smtClean="0">
                <a:latin typeface="+mn-ea"/>
              </a:rPr>
              <a:t>都</a:t>
            </a:r>
            <a:r>
              <a:rPr lang="zh-CN" altLang="en-US" sz="2000" dirty="0">
                <a:latin typeface="+mn-ea"/>
              </a:rPr>
              <a:t>占据着主导地位</a:t>
            </a:r>
            <a:r>
              <a:rPr lang="zh-CN" altLang="en-US" sz="2000" dirty="0" smtClean="0">
                <a:latin typeface="+mn-ea"/>
              </a:rPr>
              <a:t>。</a:t>
            </a:r>
            <a:endParaRPr lang="en-US" altLang="zh-CN" sz="2000" dirty="0" smtClean="0">
              <a:latin typeface="+mn-ea"/>
            </a:endParaRPr>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3.1 </a:t>
            </a:r>
            <a:r>
              <a:rPr lang="zh-CN" altLang="en-US" sz="3200" b="1" dirty="0">
                <a:solidFill>
                  <a:srgbClr val="FF0000"/>
                </a:solidFill>
                <a:latin typeface="+mj-ea"/>
                <a:ea typeface="+mj-ea"/>
              </a:rPr>
              <a:t>对称加密算法</a:t>
            </a:r>
          </a:p>
        </p:txBody>
      </p:sp>
    </p:spTree>
    <p:extLst>
      <p:ext uri="{BB962C8B-B14F-4D97-AF65-F5344CB8AC3E}">
        <p14:creationId xmlns:p14="http://schemas.microsoft.com/office/powerpoint/2010/main" val="3896017602"/>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6344" y="1906356"/>
            <a:ext cx="7811312" cy="3321102"/>
          </a:xfrm>
          <a:prstGeom prst="rect">
            <a:avLst/>
          </a:prstGeom>
          <a:noFill/>
        </p:spPr>
        <p:txBody>
          <a:bodyPr wrap="square" rtlCol="0">
            <a:spAutoFit/>
          </a:bodyPr>
          <a:lstStyle/>
          <a:p>
            <a:pPr indent="457200" latinLnBrk="1">
              <a:lnSpc>
                <a:spcPct val="180000"/>
              </a:lnSpc>
              <a:spcBef>
                <a:spcPts val="1800"/>
              </a:spcBef>
              <a:spcAft>
                <a:spcPts val="1800"/>
              </a:spcAft>
            </a:pPr>
            <a:r>
              <a:rPr lang="en-US" altLang="zh-CN" sz="2000" b="1" dirty="0" smtClean="0">
                <a:latin typeface="+mn-ea"/>
              </a:rPr>
              <a:t>ECC</a:t>
            </a:r>
            <a:r>
              <a:rPr lang="zh-CN" altLang="en-US" sz="2000" dirty="0" smtClean="0">
                <a:latin typeface="+mn-ea"/>
              </a:rPr>
              <a:t>：</a:t>
            </a:r>
            <a:r>
              <a:rPr lang="zh-CN" altLang="en-US" sz="2000" dirty="0">
                <a:latin typeface="+mn-ea"/>
              </a:rPr>
              <a:t>椭圆曲线密码体制。</a:t>
            </a:r>
            <a:r>
              <a:rPr lang="zh-CN" altLang="en-US" sz="2000" dirty="0" smtClean="0">
                <a:latin typeface="+mn-ea"/>
              </a:rPr>
              <a:t>与</a:t>
            </a:r>
            <a:r>
              <a:rPr lang="en-US" altLang="zh-CN" sz="2000" dirty="0" smtClean="0">
                <a:latin typeface="+mn-ea"/>
              </a:rPr>
              <a:t>RSA</a:t>
            </a:r>
            <a:r>
              <a:rPr lang="zh-CN" altLang="en-US" sz="2000" dirty="0" smtClean="0">
                <a:latin typeface="+mn-ea"/>
              </a:rPr>
              <a:t>相比</a:t>
            </a:r>
            <a:r>
              <a:rPr lang="zh-CN" altLang="en-US" sz="2000" dirty="0">
                <a:latin typeface="+mn-ea"/>
              </a:rPr>
              <a:t>，</a:t>
            </a:r>
            <a:r>
              <a:rPr lang="en-US" altLang="zh-CN" sz="2000" dirty="0" smtClean="0">
                <a:latin typeface="+mn-ea"/>
              </a:rPr>
              <a:t>ECC</a:t>
            </a:r>
            <a:r>
              <a:rPr lang="zh-CN" altLang="en-US" sz="2000" dirty="0" smtClean="0">
                <a:latin typeface="+mn-ea"/>
              </a:rPr>
              <a:t>在</a:t>
            </a:r>
            <a:r>
              <a:rPr lang="zh-CN" altLang="en-US" sz="2000" dirty="0">
                <a:latin typeface="+mn-ea"/>
              </a:rPr>
              <a:t>相同安全强度下，密钥长度更短，计算量和存储需求也更小。这使得它在资源受限的环境，如物联网设备、移动终端等场景中具有明显优势。它利用椭圆曲线上的点运算来实现加密和解密操作，安全性基于椭圆曲线离散对数问题的困难性。近年来，随着物联网的快速发展，</a:t>
            </a:r>
            <a:r>
              <a:rPr lang="en-US" altLang="zh-CN" sz="2000" dirty="0" smtClean="0">
                <a:latin typeface="+mn-ea"/>
              </a:rPr>
              <a:t>ECC</a:t>
            </a:r>
            <a:r>
              <a:rPr lang="zh-CN" altLang="en-US" sz="2000" dirty="0" smtClean="0">
                <a:latin typeface="+mn-ea"/>
              </a:rPr>
              <a:t>在</a:t>
            </a:r>
            <a:r>
              <a:rPr lang="zh-CN" altLang="en-US" sz="2000" dirty="0">
                <a:latin typeface="+mn-ea"/>
              </a:rPr>
              <a:t>保障设备间安全通信方面的应用越来越广泛。</a:t>
            </a:r>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3.2 </a:t>
            </a:r>
            <a:r>
              <a:rPr lang="zh-CN" altLang="en-US" sz="3200" b="1" dirty="0">
                <a:solidFill>
                  <a:srgbClr val="FF0000"/>
                </a:solidFill>
                <a:latin typeface="+mj-ea"/>
                <a:ea typeface="+mj-ea"/>
              </a:rPr>
              <a:t>非对称加密算法</a:t>
            </a:r>
          </a:p>
        </p:txBody>
      </p:sp>
    </p:spTree>
    <p:extLst>
      <p:ext uri="{BB962C8B-B14F-4D97-AF65-F5344CB8AC3E}">
        <p14:creationId xmlns:p14="http://schemas.microsoft.com/office/powerpoint/2010/main" val="56781175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6344" y="1997450"/>
            <a:ext cx="7811312" cy="3321102"/>
          </a:xfrm>
          <a:prstGeom prst="rect">
            <a:avLst/>
          </a:prstGeom>
          <a:noFill/>
        </p:spPr>
        <p:txBody>
          <a:bodyPr wrap="square" rtlCol="0">
            <a:spAutoFit/>
          </a:bodyPr>
          <a:lstStyle/>
          <a:p>
            <a:pPr indent="457200" latinLnBrk="1">
              <a:lnSpc>
                <a:spcPct val="180000"/>
              </a:lnSpc>
              <a:spcBef>
                <a:spcPts val="1800"/>
              </a:spcBef>
              <a:spcAft>
                <a:spcPts val="1800"/>
              </a:spcAft>
            </a:pPr>
            <a:r>
              <a:rPr lang="en-US" altLang="zh-CN" sz="2000" b="1" dirty="0" smtClean="0">
                <a:latin typeface="+mn-ea"/>
              </a:rPr>
              <a:t>ECC</a:t>
            </a:r>
            <a:r>
              <a:rPr lang="zh-CN" altLang="en-US" sz="2000" dirty="0" smtClean="0">
                <a:latin typeface="+mn-ea"/>
              </a:rPr>
              <a:t>：</a:t>
            </a:r>
            <a:r>
              <a:rPr lang="zh-CN" altLang="en-US" sz="2000" dirty="0">
                <a:latin typeface="+mn-ea"/>
              </a:rPr>
              <a:t>椭圆曲线密码体制。</a:t>
            </a:r>
            <a:r>
              <a:rPr lang="zh-CN" altLang="en-US" sz="2000" dirty="0" smtClean="0">
                <a:latin typeface="+mn-ea"/>
              </a:rPr>
              <a:t>与</a:t>
            </a:r>
            <a:r>
              <a:rPr lang="en-US" altLang="zh-CN" sz="2000" dirty="0" smtClean="0">
                <a:latin typeface="+mn-ea"/>
              </a:rPr>
              <a:t>RSA</a:t>
            </a:r>
            <a:r>
              <a:rPr lang="zh-CN" altLang="en-US" sz="2000" dirty="0" smtClean="0">
                <a:latin typeface="+mn-ea"/>
              </a:rPr>
              <a:t>相比</a:t>
            </a:r>
            <a:r>
              <a:rPr lang="zh-CN" altLang="en-US" sz="2000" dirty="0">
                <a:latin typeface="+mn-ea"/>
              </a:rPr>
              <a:t>，</a:t>
            </a:r>
            <a:r>
              <a:rPr lang="en-US" altLang="zh-CN" sz="2000" dirty="0" smtClean="0">
                <a:latin typeface="+mn-ea"/>
              </a:rPr>
              <a:t>ECC</a:t>
            </a:r>
            <a:r>
              <a:rPr lang="zh-CN" altLang="en-US" sz="2000" dirty="0" smtClean="0">
                <a:latin typeface="+mn-ea"/>
              </a:rPr>
              <a:t>在</a:t>
            </a:r>
            <a:r>
              <a:rPr lang="zh-CN" altLang="en-US" sz="2000" dirty="0">
                <a:latin typeface="+mn-ea"/>
              </a:rPr>
              <a:t>相同安全强度下，密钥长度更短，计算量和存储需求也更小。这使得它在资源受限的环境，如物联网设备、移动终端等场景中具有明显优势。它利用椭圆曲线上的点运算来实现加密和解密操作，安全性基于椭圆曲线离散对数问题的困难性。近年来，随着物联网的快速发展，</a:t>
            </a:r>
            <a:r>
              <a:rPr lang="en-US" altLang="zh-CN" sz="2000" dirty="0" smtClean="0">
                <a:latin typeface="+mn-ea"/>
              </a:rPr>
              <a:t>ECC</a:t>
            </a:r>
            <a:r>
              <a:rPr lang="zh-CN" altLang="en-US" sz="2000" dirty="0" smtClean="0">
                <a:latin typeface="+mn-ea"/>
              </a:rPr>
              <a:t>在</a:t>
            </a:r>
            <a:r>
              <a:rPr lang="zh-CN" altLang="en-US" sz="2000" dirty="0">
                <a:latin typeface="+mn-ea"/>
              </a:rPr>
              <a:t>保障设备间安全通信方面的应用越来越广泛。</a:t>
            </a:r>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3.2 </a:t>
            </a:r>
            <a:r>
              <a:rPr lang="zh-CN" altLang="en-US" sz="3200" b="1" dirty="0">
                <a:solidFill>
                  <a:srgbClr val="FF0000"/>
                </a:solidFill>
                <a:latin typeface="+mj-ea"/>
                <a:ea typeface="+mj-ea"/>
              </a:rPr>
              <a:t>非对称加密算法</a:t>
            </a:r>
          </a:p>
        </p:txBody>
      </p:sp>
    </p:spTree>
    <p:extLst>
      <p:ext uri="{BB962C8B-B14F-4D97-AF65-F5344CB8AC3E}">
        <p14:creationId xmlns:p14="http://schemas.microsoft.com/office/powerpoint/2010/main" val="173124277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6344" y="1782358"/>
            <a:ext cx="7811312" cy="2646878"/>
          </a:xfrm>
          <a:prstGeom prst="rect">
            <a:avLst/>
          </a:prstGeom>
          <a:noFill/>
        </p:spPr>
        <p:txBody>
          <a:bodyPr wrap="square" rtlCol="0">
            <a:spAutoFit/>
          </a:bodyPr>
          <a:lstStyle/>
          <a:p>
            <a:pPr latinLnBrk="1">
              <a:lnSpc>
                <a:spcPct val="200000"/>
              </a:lnSpc>
              <a:spcBef>
                <a:spcPts val="600"/>
              </a:spcBef>
              <a:spcAft>
                <a:spcPts val="600"/>
              </a:spcAft>
            </a:pPr>
            <a:r>
              <a:rPr lang="zh-CN" altLang="en-US" sz="2400" b="1" dirty="0" smtClean="0">
                <a:latin typeface="+mn-ea"/>
              </a:rPr>
              <a:t>定义：</a:t>
            </a:r>
            <a:endParaRPr lang="en-US" altLang="zh-CN" sz="2400" b="1" dirty="0" smtClean="0">
              <a:latin typeface="+mn-ea"/>
            </a:endParaRPr>
          </a:p>
          <a:p>
            <a:pPr latinLnBrk="1">
              <a:lnSpc>
                <a:spcPct val="180000"/>
              </a:lnSpc>
              <a:spcBef>
                <a:spcPts val="600"/>
              </a:spcBef>
              <a:spcAft>
                <a:spcPts val="600"/>
              </a:spcAft>
            </a:pPr>
            <a:r>
              <a:rPr lang="zh-CN" altLang="en-US" sz="2000" dirty="0" smtClean="0"/>
              <a:t>哈希函数又</a:t>
            </a:r>
            <a:r>
              <a:rPr lang="zh-CN" altLang="en-US" sz="2000" dirty="0"/>
              <a:t>称为散列函数，是一种将任意长度的输入数据通过特定算法转换为固定长度输出的函数。这个输出值称为哈希值或散列值。哈希函数的主要特点是其输出长度固定且难以逆向推导输入</a:t>
            </a:r>
            <a:r>
              <a:rPr lang="zh-CN" altLang="en-US" sz="2000" dirty="0" smtClean="0"/>
              <a:t>值。</a:t>
            </a:r>
            <a:endParaRPr lang="zh-CN" altLang="en-US" sz="2000" dirty="0"/>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3.3 </a:t>
            </a:r>
            <a:r>
              <a:rPr lang="zh-CN" altLang="en-US" sz="3200" b="1" dirty="0">
                <a:solidFill>
                  <a:srgbClr val="FF0000"/>
                </a:solidFill>
                <a:latin typeface="+mj-ea"/>
                <a:ea typeface="+mj-ea"/>
              </a:rPr>
              <a:t>哈希算法</a:t>
            </a:r>
          </a:p>
        </p:txBody>
      </p:sp>
    </p:spTree>
    <p:extLst>
      <p:ext uri="{BB962C8B-B14F-4D97-AF65-F5344CB8AC3E}">
        <p14:creationId xmlns:p14="http://schemas.microsoft.com/office/powerpoint/2010/main" val="321779749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6344" y="1416598"/>
            <a:ext cx="7811312" cy="4542782"/>
          </a:xfrm>
          <a:prstGeom prst="rect">
            <a:avLst/>
          </a:prstGeom>
          <a:noFill/>
        </p:spPr>
        <p:txBody>
          <a:bodyPr wrap="square" rtlCol="0">
            <a:spAutoFit/>
          </a:bodyPr>
          <a:lstStyle/>
          <a:p>
            <a:pPr latinLnBrk="1">
              <a:lnSpc>
                <a:spcPct val="180000"/>
              </a:lnSpc>
              <a:spcBef>
                <a:spcPts val="600"/>
              </a:spcBef>
              <a:spcAft>
                <a:spcPts val="600"/>
              </a:spcAft>
            </a:pPr>
            <a:r>
              <a:rPr lang="zh-CN" altLang="en-US" sz="2400" b="1" dirty="0" smtClean="0"/>
              <a:t>哈希</a:t>
            </a:r>
            <a:r>
              <a:rPr lang="zh-CN" altLang="en-US" sz="2400" b="1" dirty="0"/>
              <a:t>函数的基本特性</a:t>
            </a:r>
          </a:p>
          <a:p>
            <a:pPr latinLnBrk="1">
              <a:lnSpc>
                <a:spcPct val="180000"/>
              </a:lnSpc>
              <a:spcBef>
                <a:spcPts val="600"/>
              </a:spcBef>
              <a:spcAft>
                <a:spcPts val="600"/>
              </a:spcAft>
            </a:pPr>
            <a:r>
              <a:rPr lang="zh-CN" altLang="en-US" sz="2000" b="1" dirty="0"/>
              <a:t>单向性</a:t>
            </a:r>
            <a:r>
              <a:rPr lang="zh-CN" altLang="en-US" sz="2000" dirty="0"/>
              <a:t>：给定一个哈希值，几乎不可能找到对应的输入值。这种特性确保了哈希函数的</a:t>
            </a:r>
            <a:r>
              <a:rPr lang="zh-CN" altLang="en-US" sz="2000" dirty="0" smtClean="0"/>
              <a:t>安全性。</a:t>
            </a:r>
            <a:endParaRPr lang="zh-CN" altLang="en-US" sz="2000" dirty="0"/>
          </a:p>
          <a:p>
            <a:pPr latinLnBrk="1">
              <a:lnSpc>
                <a:spcPct val="180000"/>
              </a:lnSpc>
              <a:spcBef>
                <a:spcPts val="600"/>
              </a:spcBef>
              <a:spcAft>
                <a:spcPts val="600"/>
              </a:spcAft>
            </a:pPr>
            <a:r>
              <a:rPr lang="zh-CN" altLang="en-US" sz="2000" b="1" dirty="0"/>
              <a:t>固定长度输出</a:t>
            </a:r>
            <a:r>
              <a:rPr lang="zh-CN" altLang="en-US" sz="2000" dirty="0"/>
              <a:t>：无论输入数据的长度如何，哈希函数总是生成固定长度的输出。这使得哈希值在存储和传输时更加</a:t>
            </a:r>
            <a:r>
              <a:rPr lang="zh-CN" altLang="en-US" sz="2000" dirty="0" smtClean="0"/>
              <a:t>简洁。</a:t>
            </a:r>
            <a:endParaRPr lang="zh-CN" altLang="en-US" sz="2000" dirty="0"/>
          </a:p>
          <a:p>
            <a:pPr latinLnBrk="1">
              <a:lnSpc>
                <a:spcPct val="180000"/>
              </a:lnSpc>
              <a:spcBef>
                <a:spcPts val="600"/>
              </a:spcBef>
              <a:spcAft>
                <a:spcPts val="600"/>
              </a:spcAft>
            </a:pPr>
            <a:r>
              <a:rPr lang="zh-CN" altLang="en-US" sz="2000" b="1" dirty="0"/>
              <a:t>抗碰撞性</a:t>
            </a:r>
            <a:r>
              <a:rPr lang="zh-CN" altLang="en-US" sz="2000" dirty="0"/>
              <a:t>：难以找到两个不同的输入值，它们的哈希值相同。这种特性确保了数据的唯一性和</a:t>
            </a:r>
            <a:r>
              <a:rPr lang="zh-CN" altLang="en-US" sz="2000" dirty="0" smtClean="0"/>
              <a:t>完整性。</a:t>
            </a:r>
            <a:endParaRPr lang="zh-CN" altLang="en-US" sz="2000" dirty="0"/>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3.3 </a:t>
            </a:r>
            <a:r>
              <a:rPr lang="zh-CN" altLang="en-US" sz="3200" b="1" dirty="0">
                <a:solidFill>
                  <a:srgbClr val="FF0000"/>
                </a:solidFill>
                <a:latin typeface="+mj-ea"/>
                <a:ea typeface="+mj-ea"/>
              </a:rPr>
              <a:t>哈希算法</a:t>
            </a:r>
          </a:p>
        </p:txBody>
      </p:sp>
    </p:spTree>
    <p:extLst>
      <p:ext uri="{BB962C8B-B14F-4D97-AF65-F5344CB8AC3E}">
        <p14:creationId xmlns:p14="http://schemas.microsoft.com/office/powerpoint/2010/main" val="60726718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0040" y="1536053"/>
            <a:ext cx="8503920" cy="4542782"/>
          </a:xfrm>
          <a:prstGeom prst="rect">
            <a:avLst/>
          </a:prstGeom>
          <a:noFill/>
        </p:spPr>
        <p:txBody>
          <a:bodyPr wrap="square" rtlCol="0">
            <a:spAutoFit/>
          </a:bodyPr>
          <a:lstStyle/>
          <a:p>
            <a:pPr latinLnBrk="1">
              <a:lnSpc>
                <a:spcPct val="180000"/>
              </a:lnSpc>
              <a:spcBef>
                <a:spcPts val="600"/>
              </a:spcBef>
              <a:spcAft>
                <a:spcPts val="600"/>
              </a:spcAft>
            </a:pPr>
            <a:r>
              <a:rPr lang="zh-CN" altLang="en-US" sz="2400" b="1" dirty="0" smtClean="0"/>
              <a:t>常见</a:t>
            </a:r>
            <a:r>
              <a:rPr lang="zh-CN" altLang="en-US" sz="2400" b="1" dirty="0"/>
              <a:t>的哈希函数</a:t>
            </a:r>
          </a:p>
          <a:p>
            <a:pPr latinLnBrk="1">
              <a:lnSpc>
                <a:spcPct val="180000"/>
              </a:lnSpc>
              <a:spcBef>
                <a:spcPts val="600"/>
              </a:spcBef>
              <a:spcAft>
                <a:spcPts val="600"/>
              </a:spcAft>
            </a:pPr>
            <a:r>
              <a:rPr lang="en-US" altLang="zh-CN" sz="2000" b="1" dirty="0"/>
              <a:t>MD5</a:t>
            </a:r>
            <a:r>
              <a:rPr lang="zh-CN" altLang="en-US" sz="2000" dirty="0"/>
              <a:t>：一种广泛使用的哈希函数，生成</a:t>
            </a:r>
            <a:r>
              <a:rPr lang="en-US" altLang="zh-CN" sz="2000" dirty="0"/>
              <a:t>128</a:t>
            </a:r>
            <a:r>
              <a:rPr lang="zh-CN" altLang="en-US" sz="2000" dirty="0"/>
              <a:t>位的哈希值。尽管</a:t>
            </a:r>
            <a:r>
              <a:rPr lang="en-US" altLang="zh-CN" sz="2000" dirty="0"/>
              <a:t>MD5</a:t>
            </a:r>
            <a:r>
              <a:rPr lang="zh-CN" altLang="en-US" sz="2000" dirty="0"/>
              <a:t>在抗碰撞性方面存在一些问题，但它仍然被广泛应用于文件校验和数据完整性</a:t>
            </a:r>
            <a:r>
              <a:rPr lang="zh-CN" altLang="en-US" sz="2000" dirty="0" smtClean="0"/>
              <a:t>验证。</a:t>
            </a:r>
            <a:endParaRPr lang="zh-CN" altLang="en-US" sz="2000" dirty="0"/>
          </a:p>
          <a:p>
            <a:pPr latinLnBrk="1">
              <a:lnSpc>
                <a:spcPct val="180000"/>
              </a:lnSpc>
              <a:spcBef>
                <a:spcPts val="600"/>
              </a:spcBef>
              <a:spcAft>
                <a:spcPts val="600"/>
              </a:spcAft>
            </a:pPr>
            <a:r>
              <a:rPr lang="en-US" altLang="zh-CN" sz="2000" b="1" dirty="0"/>
              <a:t>SHA-1</a:t>
            </a:r>
            <a:r>
              <a:rPr lang="zh-CN" altLang="en-US" sz="2000" dirty="0"/>
              <a:t>：生成</a:t>
            </a:r>
            <a:r>
              <a:rPr lang="en-US" altLang="zh-CN" sz="2000" dirty="0"/>
              <a:t>160</a:t>
            </a:r>
            <a:r>
              <a:rPr lang="zh-CN" altLang="en-US" sz="2000" dirty="0"/>
              <a:t>位的哈希值，比</a:t>
            </a:r>
            <a:r>
              <a:rPr lang="en-US" altLang="zh-CN" sz="2000" dirty="0"/>
              <a:t>MD5</a:t>
            </a:r>
            <a:r>
              <a:rPr lang="zh-CN" altLang="en-US" sz="2000" dirty="0"/>
              <a:t>更安全，但在现代应用中也逐渐被更安全的</a:t>
            </a:r>
            <a:r>
              <a:rPr lang="en-US" altLang="zh-CN" sz="2000" dirty="0"/>
              <a:t>SHA-256</a:t>
            </a:r>
            <a:r>
              <a:rPr lang="zh-CN" altLang="en-US" sz="2000" dirty="0"/>
              <a:t>和</a:t>
            </a:r>
            <a:r>
              <a:rPr lang="en-US" altLang="zh-CN" sz="2000" dirty="0"/>
              <a:t>SHA-3</a:t>
            </a:r>
            <a:r>
              <a:rPr lang="zh-CN" altLang="en-US" sz="2000" dirty="0" smtClean="0"/>
              <a:t>取代。</a:t>
            </a:r>
            <a:endParaRPr lang="zh-CN" altLang="en-US" sz="2000" dirty="0"/>
          </a:p>
          <a:p>
            <a:pPr latinLnBrk="1">
              <a:lnSpc>
                <a:spcPct val="180000"/>
              </a:lnSpc>
              <a:spcBef>
                <a:spcPts val="600"/>
              </a:spcBef>
              <a:spcAft>
                <a:spcPts val="600"/>
              </a:spcAft>
            </a:pPr>
            <a:r>
              <a:rPr lang="en-US" altLang="zh-CN" sz="2000" b="1" dirty="0"/>
              <a:t>SHA-256</a:t>
            </a:r>
            <a:r>
              <a:rPr lang="zh-CN" altLang="en-US" sz="2000" dirty="0"/>
              <a:t>：生成</a:t>
            </a:r>
            <a:r>
              <a:rPr lang="en-US" altLang="zh-CN" sz="2000" dirty="0"/>
              <a:t>256</a:t>
            </a:r>
            <a:r>
              <a:rPr lang="zh-CN" altLang="en-US" sz="2000" dirty="0"/>
              <a:t>位的哈希值，广泛应用于区块链和其他需要高安全性的</a:t>
            </a:r>
            <a:r>
              <a:rPr lang="zh-CN" altLang="en-US" sz="2000" dirty="0" smtClean="0"/>
              <a:t>场景。</a:t>
            </a:r>
            <a:endParaRPr lang="zh-CN" altLang="en-US" sz="2000" dirty="0"/>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3.3 </a:t>
            </a:r>
            <a:r>
              <a:rPr lang="zh-CN" altLang="en-US" sz="3200" b="1" dirty="0">
                <a:solidFill>
                  <a:srgbClr val="FF0000"/>
                </a:solidFill>
                <a:latin typeface="+mj-ea"/>
                <a:ea typeface="+mj-ea"/>
              </a:rPr>
              <a:t>哈希算法</a:t>
            </a:r>
          </a:p>
        </p:txBody>
      </p:sp>
    </p:spTree>
    <p:extLst>
      <p:ext uri="{BB962C8B-B14F-4D97-AF65-F5344CB8AC3E}">
        <p14:creationId xmlns:p14="http://schemas.microsoft.com/office/powerpoint/2010/main" val="3414952511"/>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044269" y="1214997"/>
            <a:ext cx="3055463" cy="584775"/>
          </a:xfrm>
          <a:prstGeom prst="rect">
            <a:avLst/>
          </a:prstGeom>
          <a:noFill/>
        </p:spPr>
        <p:txBody>
          <a:bodyPr wrap="square" rtlCol="0">
            <a:spAutoFit/>
          </a:bodyPr>
          <a:lstStyle/>
          <a:p>
            <a:r>
              <a:rPr lang="en-US" altLang="zh-CN" sz="3200" b="1" dirty="0" smtClean="0">
                <a:solidFill>
                  <a:srgbClr val="FF0000"/>
                </a:solidFill>
                <a:latin typeface="+mj-ea"/>
                <a:ea typeface="+mj-ea"/>
              </a:rPr>
              <a:t>4.</a:t>
            </a:r>
            <a:r>
              <a:rPr lang="zh-CN" altLang="en-US" sz="3200" b="1" dirty="0" smtClean="0">
                <a:solidFill>
                  <a:srgbClr val="FF0000"/>
                </a:solidFill>
                <a:latin typeface="+mj-ea"/>
                <a:ea typeface="+mj-ea"/>
              </a:rPr>
              <a:t>数据加密步骤</a:t>
            </a:r>
            <a:endParaRPr lang="zh-CN" altLang="en-US" sz="3200" b="1" dirty="0">
              <a:solidFill>
                <a:srgbClr val="FF0000"/>
              </a:solidFill>
              <a:latin typeface="+mj-ea"/>
              <a:ea typeface="+mj-ea"/>
            </a:endParaRPr>
          </a:p>
        </p:txBody>
      </p:sp>
      <p:sp>
        <p:nvSpPr>
          <p:cNvPr id="4" name="文本框 3"/>
          <p:cNvSpPr txBox="1"/>
          <p:nvPr/>
        </p:nvSpPr>
        <p:spPr>
          <a:xfrm>
            <a:off x="2774195" y="2020186"/>
            <a:ext cx="3595611" cy="3539430"/>
          </a:xfrm>
          <a:prstGeom prst="rect">
            <a:avLst/>
          </a:prstGeom>
          <a:noFill/>
        </p:spPr>
        <p:txBody>
          <a:bodyPr wrap="square" rtlCol="0">
            <a:spAutoFit/>
          </a:bodyPr>
          <a:lstStyle/>
          <a:p>
            <a:pPr latinLnBrk="1">
              <a:lnSpc>
                <a:spcPct val="200000"/>
              </a:lnSpc>
            </a:pPr>
            <a:r>
              <a:rPr lang="en-US" altLang="zh-CN" sz="2800" dirty="0" smtClean="0">
                <a:latin typeface="+mj-ea"/>
                <a:ea typeface="+mj-ea"/>
              </a:rPr>
              <a:t>4.1 </a:t>
            </a:r>
            <a:r>
              <a:rPr lang="zh-CN" altLang="en-US" sz="2800" dirty="0" smtClean="0">
                <a:latin typeface="+mj-ea"/>
                <a:ea typeface="+mj-ea"/>
              </a:rPr>
              <a:t>选择加密算法</a:t>
            </a:r>
            <a:endParaRPr lang="en-US" altLang="zh-CN" sz="2800" dirty="0" smtClean="0">
              <a:latin typeface="+mj-ea"/>
              <a:ea typeface="+mj-ea"/>
            </a:endParaRPr>
          </a:p>
          <a:p>
            <a:pPr latinLnBrk="1">
              <a:lnSpc>
                <a:spcPct val="200000"/>
              </a:lnSpc>
            </a:pPr>
            <a:r>
              <a:rPr lang="en-US" altLang="zh-CN" sz="2800" dirty="0" smtClean="0">
                <a:latin typeface="+mj-ea"/>
                <a:ea typeface="+mj-ea"/>
              </a:rPr>
              <a:t>4.2 </a:t>
            </a:r>
            <a:r>
              <a:rPr lang="zh-CN" altLang="en-US" sz="2800" dirty="0" smtClean="0">
                <a:latin typeface="+mj-ea"/>
                <a:ea typeface="+mj-ea"/>
              </a:rPr>
              <a:t>生成秘钥</a:t>
            </a:r>
            <a:endParaRPr lang="en-US" altLang="zh-CN" sz="2800" dirty="0" smtClean="0">
              <a:latin typeface="+mj-ea"/>
              <a:ea typeface="+mj-ea"/>
            </a:endParaRPr>
          </a:p>
          <a:p>
            <a:pPr latinLnBrk="1">
              <a:lnSpc>
                <a:spcPct val="200000"/>
              </a:lnSpc>
            </a:pPr>
            <a:r>
              <a:rPr lang="en-US" altLang="zh-CN" sz="2800" dirty="0" smtClean="0">
                <a:latin typeface="+mj-ea"/>
                <a:ea typeface="+mj-ea"/>
              </a:rPr>
              <a:t>4.3 </a:t>
            </a:r>
            <a:r>
              <a:rPr lang="zh-CN" altLang="en-US" sz="2800" dirty="0" smtClean="0">
                <a:latin typeface="+mj-ea"/>
                <a:ea typeface="+mj-ea"/>
              </a:rPr>
              <a:t>加密明文</a:t>
            </a:r>
            <a:endParaRPr lang="en-US" altLang="zh-CN" sz="2800" dirty="0" smtClean="0">
              <a:latin typeface="+mj-ea"/>
              <a:ea typeface="+mj-ea"/>
            </a:endParaRPr>
          </a:p>
          <a:p>
            <a:pPr latinLnBrk="1">
              <a:lnSpc>
                <a:spcPct val="200000"/>
              </a:lnSpc>
            </a:pPr>
            <a:r>
              <a:rPr lang="en-US" altLang="zh-CN" sz="2800" dirty="0" smtClean="0">
                <a:latin typeface="+mj-ea"/>
                <a:ea typeface="+mj-ea"/>
              </a:rPr>
              <a:t>4.4 </a:t>
            </a:r>
            <a:r>
              <a:rPr lang="zh-CN" altLang="en-US" sz="2800" dirty="0" smtClean="0">
                <a:latin typeface="+mj-ea"/>
                <a:ea typeface="+mj-ea"/>
              </a:rPr>
              <a:t>存储和传输密文</a:t>
            </a:r>
            <a:endParaRPr lang="zh-CN" altLang="en-US" sz="2800" dirty="0">
              <a:latin typeface="+mj-ea"/>
              <a:ea typeface="+mj-ea"/>
            </a:endParaRPr>
          </a:p>
        </p:txBody>
      </p:sp>
    </p:spTree>
    <p:extLst>
      <p:ext uri="{BB962C8B-B14F-4D97-AF65-F5344CB8AC3E}">
        <p14:creationId xmlns:p14="http://schemas.microsoft.com/office/powerpoint/2010/main" val="117586272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9"/>
          <p:cNvSpPr>
            <a:spLocks noEditPoints="1"/>
          </p:cNvSpPr>
          <p:nvPr/>
        </p:nvSpPr>
        <p:spPr bwMode="auto">
          <a:xfrm>
            <a:off x="231787" y="2635902"/>
            <a:ext cx="4104772" cy="2631066"/>
          </a:xfrm>
          <a:custGeom>
            <a:avLst/>
            <a:gdLst>
              <a:gd name="T0" fmla="*/ 237 w 396"/>
              <a:gd name="T1" fmla="*/ 52 h 253"/>
              <a:gd name="T2" fmla="*/ 343 w 396"/>
              <a:gd name="T3" fmla="*/ 40 h 253"/>
              <a:gd name="T4" fmla="*/ 374 w 396"/>
              <a:gd name="T5" fmla="*/ 50 h 253"/>
              <a:gd name="T6" fmla="*/ 389 w 396"/>
              <a:gd name="T7" fmla="*/ 79 h 253"/>
              <a:gd name="T8" fmla="*/ 313 w 396"/>
              <a:gd name="T9" fmla="*/ 65 h 253"/>
              <a:gd name="T10" fmla="*/ 319 w 396"/>
              <a:gd name="T11" fmla="*/ 106 h 253"/>
              <a:gd name="T12" fmla="*/ 270 w 396"/>
              <a:gd name="T13" fmla="*/ 197 h 253"/>
              <a:gd name="T14" fmla="*/ 149 w 396"/>
              <a:gd name="T15" fmla="*/ 253 h 253"/>
              <a:gd name="T16" fmla="*/ 3 w 396"/>
              <a:gd name="T17" fmla="*/ 93 h 253"/>
              <a:gd name="T18" fmla="*/ 128 w 396"/>
              <a:gd name="T19" fmla="*/ 18 h 253"/>
              <a:gd name="T20" fmla="*/ 237 w 396"/>
              <a:gd name="T21" fmla="*/ 181 h 253"/>
              <a:gd name="T22" fmla="*/ 217 w 396"/>
              <a:gd name="T23" fmla="*/ 175 h 253"/>
              <a:gd name="T24" fmla="*/ 201 w 396"/>
              <a:gd name="T25" fmla="*/ 188 h 253"/>
              <a:gd name="T26" fmla="*/ 176 w 396"/>
              <a:gd name="T27" fmla="*/ 206 h 253"/>
              <a:gd name="T28" fmla="*/ 196 w 396"/>
              <a:gd name="T29" fmla="*/ 194 h 253"/>
              <a:gd name="T30" fmla="*/ 217 w 396"/>
              <a:gd name="T31" fmla="*/ 184 h 253"/>
              <a:gd name="T32" fmla="*/ 220 w 396"/>
              <a:gd name="T33" fmla="*/ 182 h 253"/>
              <a:gd name="T34" fmla="*/ 239 w 396"/>
              <a:gd name="T35" fmla="*/ 175 h 253"/>
              <a:gd name="T36" fmla="*/ 170 w 396"/>
              <a:gd name="T37" fmla="*/ 15 h 253"/>
              <a:gd name="T38" fmla="*/ 154 w 396"/>
              <a:gd name="T39" fmla="*/ 182 h 253"/>
              <a:gd name="T40" fmla="*/ 272 w 396"/>
              <a:gd name="T41" fmla="*/ 87 h 253"/>
              <a:gd name="T42" fmla="*/ 193 w 396"/>
              <a:gd name="T43" fmla="*/ 103 h 253"/>
              <a:gd name="T44" fmla="*/ 228 w 396"/>
              <a:gd name="T45" fmla="*/ 58 h 253"/>
              <a:gd name="T46" fmla="*/ 337 w 396"/>
              <a:gd name="T47" fmla="*/ 47 h 253"/>
              <a:gd name="T48" fmla="*/ 260 w 396"/>
              <a:gd name="T49" fmla="*/ 58 h 253"/>
              <a:gd name="T50" fmla="*/ 260 w 396"/>
              <a:gd name="T51" fmla="*/ 58 h 253"/>
              <a:gd name="T52" fmla="*/ 372 w 396"/>
              <a:gd name="T53" fmla="*/ 56 h 253"/>
              <a:gd name="T54" fmla="*/ 307 w 396"/>
              <a:gd name="T55" fmla="*/ 59 h 253"/>
              <a:gd name="T56" fmla="*/ 369 w 396"/>
              <a:gd name="T57" fmla="*/ 71 h 253"/>
              <a:gd name="T58" fmla="*/ 369 w 396"/>
              <a:gd name="T59" fmla="*/ 71 h 253"/>
              <a:gd name="T60" fmla="*/ 187 w 396"/>
              <a:gd name="T61" fmla="*/ 99 h 253"/>
              <a:gd name="T62" fmla="*/ 281 w 396"/>
              <a:gd name="T63" fmla="*/ 132 h 253"/>
              <a:gd name="T64" fmla="*/ 281 w 396"/>
              <a:gd name="T65" fmla="*/ 132 h 253"/>
              <a:gd name="T66" fmla="*/ 99 w 396"/>
              <a:gd name="T67" fmla="*/ 211 h 253"/>
              <a:gd name="T68" fmla="*/ 55 w 396"/>
              <a:gd name="T69" fmla="*/ 132 h 253"/>
              <a:gd name="T70" fmla="*/ 254 w 396"/>
              <a:gd name="T71" fmla="*/ 144 h 253"/>
              <a:gd name="T72" fmla="*/ 226 w 396"/>
              <a:gd name="T73" fmla="*/ 156 h 253"/>
              <a:gd name="T74" fmla="*/ 236 w 396"/>
              <a:gd name="T75" fmla="*/ 150 h 253"/>
              <a:gd name="T76" fmla="*/ 254 w 396"/>
              <a:gd name="T77" fmla="*/ 170 h 253"/>
              <a:gd name="T78" fmla="*/ 246 w 396"/>
              <a:gd name="T79" fmla="*/ 167 h 253"/>
              <a:gd name="T80" fmla="*/ 246 w 396"/>
              <a:gd name="T81" fmla="*/ 167 h 253"/>
              <a:gd name="T82" fmla="*/ 225 w 396"/>
              <a:gd name="T83" fmla="*/ 187 h 253"/>
              <a:gd name="T84" fmla="*/ 179 w 396"/>
              <a:gd name="T85" fmla="*/ 190 h 253"/>
              <a:gd name="T86" fmla="*/ 179 w 396"/>
              <a:gd name="T87" fmla="*/ 188 h 253"/>
              <a:gd name="T88" fmla="*/ 236 w 396"/>
              <a:gd name="T89" fmla="*/ 190 h 253"/>
              <a:gd name="T90" fmla="*/ 236 w 396"/>
              <a:gd name="T91" fmla="*/ 190 h 253"/>
              <a:gd name="T92" fmla="*/ 166 w 396"/>
              <a:gd name="T93" fmla="*/ 197 h 253"/>
              <a:gd name="T94" fmla="*/ 163 w 396"/>
              <a:gd name="T95" fmla="*/ 210 h 253"/>
              <a:gd name="T96" fmla="*/ 231 w 396"/>
              <a:gd name="T97" fmla="*/ 191 h 253"/>
              <a:gd name="T98" fmla="*/ 223 w 396"/>
              <a:gd name="T99" fmla="*/ 197 h 253"/>
              <a:gd name="T100" fmla="*/ 223 w 396"/>
              <a:gd name="T101" fmla="*/ 194 h 253"/>
              <a:gd name="T102" fmla="*/ 201 w 396"/>
              <a:gd name="T103" fmla="*/ 203 h 253"/>
              <a:gd name="T104" fmla="*/ 201 w 396"/>
              <a:gd name="T105" fmla="*/ 211 h 253"/>
              <a:gd name="T106" fmla="*/ 210 w 396"/>
              <a:gd name="T107" fmla="*/ 206 h 253"/>
              <a:gd name="T108" fmla="*/ 192 w 396"/>
              <a:gd name="T109" fmla="*/ 217 h 253"/>
              <a:gd name="T110" fmla="*/ 192 w 396"/>
              <a:gd name="T111" fmla="*/ 217 h 253"/>
              <a:gd name="T112" fmla="*/ 233 w 396"/>
              <a:gd name="T113" fmla="*/ 210 h 253"/>
              <a:gd name="T114" fmla="*/ 163 w 396"/>
              <a:gd name="T115" fmla="*/ 222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96" h="253">
                <a:moveTo>
                  <a:pt x="175" y="0"/>
                </a:moveTo>
                <a:cubicBezTo>
                  <a:pt x="180" y="0"/>
                  <a:pt x="177" y="7"/>
                  <a:pt x="179" y="9"/>
                </a:cubicBezTo>
                <a:cubicBezTo>
                  <a:pt x="200" y="22"/>
                  <a:pt x="217" y="38"/>
                  <a:pt x="237" y="52"/>
                </a:cubicBezTo>
                <a:cubicBezTo>
                  <a:pt x="250" y="53"/>
                  <a:pt x="261" y="48"/>
                  <a:pt x="273" y="49"/>
                </a:cubicBezTo>
                <a:cubicBezTo>
                  <a:pt x="284" y="49"/>
                  <a:pt x="295" y="53"/>
                  <a:pt x="305" y="52"/>
                </a:cubicBezTo>
                <a:cubicBezTo>
                  <a:pt x="319" y="50"/>
                  <a:pt x="330" y="41"/>
                  <a:pt x="343" y="40"/>
                </a:cubicBezTo>
                <a:cubicBezTo>
                  <a:pt x="356" y="38"/>
                  <a:pt x="374" y="38"/>
                  <a:pt x="386" y="40"/>
                </a:cubicBezTo>
                <a:cubicBezTo>
                  <a:pt x="390" y="40"/>
                  <a:pt x="395" y="40"/>
                  <a:pt x="396" y="44"/>
                </a:cubicBezTo>
                <a:cubicBezTo>
                  <a:pt x="396" y="53"/>
                  <a:pt x="379" y="46"/>
                  <a:pt x="374" y="50"/>
                </a:cubicBezTo>
                <a:cubicBezTo>
                  <a:pt x="375" y="56"/>
                  <a:pt x="389" y="51"/>
                  <a:pt x="389" y="59"/>
                </a:cubicBezTo>
                <a:cubicBezTo>
                  <a:pt x="385" y="64"/>
                  <a:pt x="373" y="62"/>
                  <a:pt x="364" y="62"/>
                </a:cubicBezTo>
                <a:cubicBezTo>
                  <a:pt x="366" y="74"/>
                  <a:pt x="390" y="64"/>
                  <a:pt x="389" y="79"/>
                </a:cubicBezTo>
                <a:cubicBezTo>
                  <a:pt x="381" y="85"/>
                  <a:pt x="366" y="76"/>
                  <a:pt x="355" y="74"/>
                </a:cubicBezTo>
                <a:cubicBezTo>
                  <a:pt x="359" y="82"/>
                  <a:pt x="380" y="81"/>
                  <a:pt x="377" y="91"/>
                </a:cubicBezTo>
                <a:cubicBezTo>
                  <a:pt x="352" y="91"/>
                  <a:pt x="329" y="78"/>
                  <a:pt x="313" y="65"/>
                </a:cubicBezTo>
                <a:cubicBezTo>
                  <a:pt x="295" y="65"/>
                  <a:pt x="281" y="68"/>
                  <a:pt x="263" y="67"/>
                </a:cubicBezTo>
                <a:cubicBezTo>
                  <a:pt x="268" y="77"/>
                  <a:pt x="279" y="84"/>
                  <a:pt x="289" y="90"/>
                </a:cubicBezTo>
                <a:cubicBezTo>
                  <a:pt x="298" y="96"/>
                  <a:pt x="309" y="101"/>
                  <a:pt x="319" y="106"/>
                </a:cubicBezTo>
                <a:cubicBezTo>
                  <a:pt x="320" y="113"/>
                  <a:pt x="323" y="121"/>
                  <a:pt x="320" y="126"/>
                </a:cubicBezTo>
                <a:cubicBezTo>
                  <a:pt x="303" y="130"/>
                  <a:pt x="291" y="139"/>
                  <a:pt x="275" y="144"/>
                </a:cubicBezTo>
                <a:cubicBezTo>
                  <a:pt x="273" y="161"/>
                  <a:pt x="273" y="181"/>
                  <a:pt x="270" y="197"/>
                </a:cubicBezTo>
                <a:cubicBezTo>
                  <a:pt x="245" y="215"/>
                  <a:pt x="211" y="222"/>
                  <a:pt x="187" y="241"/>
                </a:cubicBezTo>
                <a:cubicBezTo>
                  <a:pt x="177" y="241"/>
                  <a:pt x="172" y="247"/>
                  <a:pt x="166" y="250"/>
                </a:cubicBezTo>
                <a:cubicBezTo>
                  <a:pt x="156" y="249"/>
                  <a:pt x="155" y="250"/>
                  <a:pt x="149" y="253"/>
                </a:cubicBezTo>
                <a:cubicBezTo>
                  <a:pt x="105" y="234"/>
                  <a:pt x="74" y="201"/>
                  <a:pt x="41" y="170"/>
                </a:cubicBezTo>
                <a:cubicBezTo>
                  <a:pt x="44" y="157"/>
                  <a:pt x="38" y="136"/>
                  <a:pt x="43" y="121"/>
                </a:cubicBezTo>
                <a:cubicBezTo>
                  <a:pt x="30" y="111"/>
                  <a:pt x="19" y="100"/>
                  <a:pt x="3" y="93"/>
                </a:cubicBezTo>
                <a:cubicBezTo>
                  <a:pt x="0" y="87"/>
                  <a:pt x="3" y="80"/>
                  <a:pt x="5" y="74"/>
                </a:cubicBezTo>
                <a:cubicBezTo>
                  <a:pt x="20" y="71"/>
                  <a:pt x="34" y="63"/>
                  <a:pt x="47" y="56"/>
                </a:cubicBezTo>
                <a:cubicBezTo>
                  <a:pt x="74" y="43"/>
                  <a:pt x="99" y="31"/>
                  <a:pt x="128" y="18"/>
                </a:cubicBezTo>
                <a:cubicBezTo>
                  <a:pt x="143" y="11"/>
                  <a:pt x="157" y="5"/>
                  <a:pt x="175" y="0"/>
                </a:cubicBezTo>
                <a:close/>
                <a:moveTo>
                  <a:pt x="237" y="181"/>
                </a:moveTo>
                <a:cubicBezTo>
                  <a:pt x="237" y="181"/>
                  <a:pt x="237" y="181"/>
                  <a:pt x="237" y="181"/>
                </a:cubicBezTo>
                <a:cubicBezTo>
                  <a:pt x="246" y="179"/>
                  <a:pt x="235" y="174"/>
                  <a:pt x="242" y="169"/>
                </a:cubicBezTo>
                <a:cubicBezTo>
                  <a:pt x="234" y="170"/>
                  <a:pt x="238" y="175"/>
                  <a:pt x="231" y="170"/>
                </a:cubicBezTo>
                <a:cubicBezTo>
                  <a:pt x="228" y="174"/>
                  <a:pt x="223" y="178"/>
                  <a:pt x="217" y="175"/>
                </a:cubicBezTo>
                <a:cubicBezTo>
                  <a:pt x="216" y="177"/>
                  <a:pt x="217" y="181"/>
                  <a:pt x="214" y="182"/>
                </a:cubicBezTo>
                <a:cubicBezTo>
                  <a:pt x="213" y="176"/>
                  <a:pt x="208" y="187"/>
                  <a:pt x="202" y="182"/>
                </a:cubicBezTo>
                <a:cubicBezTo>
                  <a:pt x="202" y="184"/>
                  <a:pt x="200" y="185"/>
                  <a:pt x="201" y="188"/>
                </a:cubicBezTo>
                <a:cubicBezTo>
                  <a:pt x="195" y="188"/>
                  <a:pt x="191" y="191"/>
                  <a:pt x="187" y="196"/>
                </a:cubicBezTo>
                <a:cubicBezTo>
                  <a:pt x="185" y="190"/>
                  <a:pt x="180" y="203"/>
                  <a:pt x="181" y="193"/>
                </a:cubicBezTo>
                <a:cubicBezTo>
                  <a:pt x="172" y="194"/>
                  <a:pt x="180" y="201"/>
                  <a:pt x="176" y="206"/>
                </a:cubicBezTo>
                <a:cubicBezTo>
                  <a:pt x="183" y="206"/>
                  <a:pt x="188" y="200"/>
                  <a:pt x="189" y="197"/>
                </a:cubicBezTo>
                <a:cubicBezTo>
                  <a:pt x="189" y="199"/>
                  <a:pt x="190" y="200"/>
                  <a:pt x="192" y="200"/>
                </a:cubicBezTo>
                <a:cubicBezTo>
                  <a:pt x="193" y="198"/>
                  <a:pt x="193" y="195"/>
                  <a:pt x="196" y="194"/>
                </a:cubicBezTo>
                <a:cubicBezTo>
                  <a:pt x="196" y="196"/>
                  <a:pt x="196" y="197"/>
                  <a:pt x="196" y="199"/>
                </a:cubicBezTo>
                <a:cubicBezTo>
                  <a:pt x="201" y="198"/>
                  <a:pt x="199" y="198"/>
                  <a:pt x="204" y="199"/>
                </a:cubicBezTo>
                <a:cubicBezTo>
                  <a:pt x="205" y="191"/>
                  <a:pt x="208" y="184"/>
                  <a:pt x="217" y="184"/>
                </a:cubicBezTo>
                <a:cubicBezTo>
                  <a:pt x="214" y="191"/>
                  <a:pt x="219" y="198"/>
                  <a:pt x="214" y="205"/>
                </a:cubicBezTo>
                <a:cubicBezTo>
                  <a:pt x="219" y="205"/>
                  <a:pt x="222" y="203"/>
                  <a:pt x="222" y="199"/>
                </a:cubicBezTo>
                <a:cubicBezTo>
                  <a:pt x="215" y="197"/>
                  <a:pt x="226" y="188"/>
                  <a:pt x="220" y="182"/>
                </a:cubicBezTo>
                <a:cubicBezTo>
                  <a:pt x="225" y="181"/>
                  <a:pt x="226" y="176"/>
                  <a:pt x="231" y="176"/>
                </a:cubicBezTo>
                <a:cubicBezTo>
                  <a:pt x="232" y="180"/>
                  <a:pt x="228" y="179"/>
                  <a:pt x="229" y="184"/>
                </a:cubicBezTo>
                <a:cubicBezTo>
                  <a:pt x="239" y="184"/>
                  <a:pt x="228" y="172"/>
                  <a:pt x="239" y="175"/>
                </a:cubicBezTo>
                <a:cubicBezTo>
                  <a:pt x="239" y="177"/>
                  <a:pt x="237" y="178"/>
                  <a:pt x="237" y="181"/>
                </a:cubicBezTo>
                <a:close/>
                <a:moveTo>
                  <a:pt x="170" y="15"/>
                </a:moveTo>
                <a:cubicBezTo>
                  <a:pt x="170" y="15"/>
                  <a:pt x="170" y="15"/>
                  <a:pt x="170" y="15"/>
                </a:cubicBezTo>
                <a:cubicBezTo>
                  <a:pt x="121" y="39"/>
                  <a:pt x="65" y="56"/>
                  <a:pt x="22" y="85"/>
                </a:cubicBezTo>
                <a:cubicBezTo>
                  <a:pt x="53" y="111"/>
                  <a:pt x="89" y="134"/>
                  <a:pt x="120" y="158"/>
                </a:cubicBezTo>
                <a:cubicBezTo>
                  <a:pt x="131" y="166"/>
                  <a:pt x="145" y="171"/>
                  <a:pt x="154" y="182"/>
                </a:cubicBezTo>
                <a:cubicBezTo>
                  <a:pt x="188" y="162"/>
                  <a:pt x="228" y="143"/>
                  <a:pt x="264" y="128"/>
                </a:cubicBezTo>
                <a:cubicBezTo>
                  <a:pt x="277" y="122"/>
                  <a:pt x="293" y="120"/>
                  <a:pt x="302" y="109"/>
                </a:cubicBezTo>
                <a:cubicBezTo>
                  <a:pt x="294" y="102"/>
                  <a:pt x="283" y="95"/>
                  <a:pt x="272" y="87"/>
                </a:cubicBezTo>
                <a:cubicBezTo>
                  <a:pt x="263" y="80"/>
                  <a:pt x="249" y="66"/>
                  <a:pt x="240" y="65"/>
                </a:cubicBezTo>
                <a:cubicBezTo>
                  <a:pt x="221" y="63"/>
                  <a:pt x="211" y="85"/>
                  <a:pt x="192" y="90"/>
                </a:cubicBezTo>
                <a:cubicBezTo>
                  <a:pt x="190" y="97"/>
                  <a:pt x="197" y="97"/>
                  <a:pt x="193" y="103"/>
                </a:cubicBezTo>
                <a:cubicBezTo>
                  <a:pt x="180" y="116"/>
                  <a:pt x="144" y="98"/>
                  <a:pt x="167" y="84"/>
                </a:cubicBezTo>
                <a:cubicBezTo>
                  <a:pt x="172" y="83"/>
                  <a:pt x="173" y="88"/>
                  <a:pt x="176" y="85"/>
                </a:cubicBezTo>
                <a:cubicBezTo>
                  <a:pt x="191" y="74"/>
                  <a:pt x="209" y="65"/>
                  <a:pt x="228" y="58"/>
                </a:cubicBezTo>
                <a:cubicBezTo>
                  <a:pt x="212" y="41"/>
                  <a:pt x="191" y="28"/>
                  <a:pt x="170" y="15"/>
                </a:cubicBezTo>
                <a:close/>
                <a:moveTo>
                  <a:pt x="337" y="47"/>
                </a:moveTo>
                <a:cubicBezTo>
                  <a:pt x="337" y="47"/>
                  <a:pt x="337" y="47"/>
                  <a:pt x="337" y="47"/>
                </a:cubicBezTo>
                <a:cubicBezTo>
                  <a:pt x="346" y="47"/>
                  <a:pt x="354" y="47"/>
                  <a:pt x="360" y="44"/>
                </a:cubicBezTo>
                <a:cubicBezTo>
                  <a:pt x="352" y="41"/>
                  <a:pt x="345" y="43"/>
                  <a:pt x="337" y="47"/>
                </a:cubicBezTo>
                <a:close/>
                <a:moveTo>
                  <a:pt x="260" y="58"/>
                </a:moveTo>
                <a:cubicBezTo>
                  <a:pt x="260" y="58"/>
                  <a:pt x="260" y="58"/>
                  <a:pt x="260" y="58"/>
                </a:cubicBezTo>
                <a:cubicBezTo>
                  <a:pt x="264" y="58"/>
                  <a:pt x="266" y="57"/>
                  <a:pt x="267" y="55"/>
                </a:cubicBezTo>
                <a:cubicBezTo>
                  <a:pt x="265" y="55"/>
                  <a:pt x="258" y="53"/>
                  <a:pt x="260" y="58"/>
                </a:cubicBezTo>
                <a:close/>
                <a:moveTo>
                  <a:pt x="340" y="59"/>
                </a:moveTo>
                <a:cubicBezTo>
                  <a:pt x="340" y="59"/>
                  <a:pt x="340" y="59"/>
                  <a:pt x="340" y="59"/>
                </a:cubicBezTo>
                <a:cubicBezTo>
                  <a:pt x="351" y="60"/>
                  <a:pt x="365" y="62"/>
                  <a:pt x="372" y="56"/>
                </a:cubicBezTo>
                <a:cubicBezTo>
                  <a:pt x="364" y="54"/>
                  <a:pt x="345" y="52"/>
                  <a:pt x="340" y="59"/>
                </a:cubicBezTo>
                <a:close/>
                <a:moveTo>
                  <a:pt x="307" y="59"/>
                </a:moveTo>
                <a:cubicBezTo>
                  <a:pt x="307" y="59"/>
                  <a:pt x="307" y="59"/>
                  <a:pt x="307" y="59"/>
                </a:cubicBezTo>
                <a:cubicBezTo>
                  <a:pt x="305" y="58"/>
                  <a:pt x="303" y="57"/>
                  <a:pt x="299" y="58"/>
                </a:cubicBezTo>
                <a:cubicBezTo>
                  <a:pt x="297" y="62"/>
                  <a:pt x="307" y="62"/>
                  <a:pt x="307" y="59"/>
                </a:cubicBezTo>
                <a:close/>
                <a:moveTo>
                  <a:pt x="369" y="71"/>
                </a:moveTo>
                <a:cubicBezTo>
                  <a:pt x="369" y="71"/>
                  <a:pt x="369" y="71"/>
                  <a:pt x="369" y="71"/>
                </a:cubicBezTo>
                <a:cubicBezTo>
                  <a:pt x="359" y="69"/>
                  <a:pt x="352" y="63"/>
                  <a:pt x="337" y="64"/>
                </a:cubicBezTo>
                <a:cubicBezTo>
                  <a:pt x="343" y="70"/>
                  <a:pt x="360" y="73"/>
                  <a:pt x="369" y="71"/>
                </a:cubicBezTo>
                <a:close/>
                <a:moveTo>
                  <a:pt x="178" y="102"/>
                </a:moveTo>
                <a:cubicBezTo>
                  <a:pt x="178" y="102"/>
                  <a:pt x="178" y="102"/>
                  <a:pt x="178" y="102"/>
                </a:cubicBezTo>
                <a:cubicBezTo>
                  <a:pt x="182" y="102"/>
                  <a:pt x="187" y="103"/>
                  <a:pt x="187" y="99"/>
                </a:cubicBezTo>
                <a:cubicBezTo>
                  <a:pt x="186" y="98"/>
                  <a:pt x="185" y="97"/>
                  <a:pt x="185" y="96"/>
                </a:cubicBezTo>
                <a:cubicBezTo>
                  <a:pt x="181" y="96"/>
                  <a:pt x="177" y="96"/>
                  <a:pt x="178" y="102"/>
                </a:cubicBezTo>
                <a:close/>
                <a:moveTo>
                  <a:pt x="281" y="132"/>
                </a:moveTo>
                <a:cubicBezTo>
                  <a:pt x="281" y="132"/>
                  <a:pt x="281" y="132"/>
                  <a:pt x="281" y="132"/>
                </a:cubicBezTo>
                <a:cubicBezTo>
                  <a:pt x="284" y="132"/>
                  <a:pt x="286" y="131"/>
                  <a:pt x="287" y="129"/>
                </a:cubicBezTo>
                <a:cubicBezTo>
                  <a:pt x="284" y="129"/>
                  <a:pt x="281" y="129"/>
                  <a:pt x="281" y="132"/>
                </a:cubicBezTo>
                <a:close/>
                <a:moveTo>
                  <a:pt x="52" y="165"/>
                </a:moveTo>
                <a:cubicBezTo>
                  <a:pt x="52" y="165"/>
                  <a:pt x="52" y="165"/>
                  <a:pt x="52" y="165"/>
                </a:cubicBezTo>
                <a:cubicBezTo>
                  <a:pt x="68" y="181"/>
                  <a:pt x="83" y="198"/>
                  <a:pt x="99" y="211"/>
                </a:cubicBezTo>
                <a:cubicBezTo>
                  <a:pt x="114" y="224"/>
                  <a:pt x="132" y="231"/>
                  <a:pt x="149" y="243"/>
                </a:cubicBezTo>
                <a:cubicBezTo>
                  <a:pt x="154" y="231"/>
                  <a:pt x="150" y="216"/>
                  <a:pt x="151" y="200"/>
                </a:cubicBezTo>
                <a:cubicBezTo>
                  <a:pt x="115" y="181"/>
                  <a:pt x="88" y="154"/>
                  <a:pt x="55" y="132"/>
                </a:cubicBezTo>
                <a:cubicBezTo>
                  <a:pt x="51" y="140"/>
                  <a:pt x="52" y="154"/>
                  <a:pt x="52" y="165"/>
                </a:cubicBezTo>
                <a:close/>
                <a:moveTo>
                  <a:pt x="254" y="144"/>
                </a:moveTo>
                <a:cubicBezTo>
                  <a:pt x="254" y="144"/>
                  <a:pt x="254" y="144"/>
                  <a:pt x="254" y="144"/>
                </a:cubicBezTo>
                <a:cubicBezTo>
                  <a:pt x="264" y="142"/>
                  <a:pt x="272" y="137"/>
                  <a:pt x="280" y="132"/>
                </a:cubicBezTo>
                <a:cubicBezTo>
                  <a:pt x="269" y="135"/>
                  <a:pt x="258" y="136"/>
                  <a:pt x="254" y="144"/>
                </a:cubicBezTo>
                <a:close/>
                <a:moveTo>
                  <a:pt x="226" y="156"/>
                </a:moveTo>
                <a:cubicBezTo>
                  <a:pt x="226" y="156"/>
                  <a:pt x="226" y="156"/>
                  <a:pt x="226" y="156"/>
                </a:cubicBezTo>
                <a:cubicBezTo>
                  <a:pt x="231" y="154"/>
                  <a:pt x="232" y="158"/>
                  <a:pt x="236" y="155"/>
                </a:cubicBezTo>
                <a:cubicBezTo>
                  <a:pt x="236" y="153"/>
                  <a:pt x="236" y="152"/>
                  <a:pt x="236" y="150"/>
                </a:cubicBezTo>
                <a:cubicBezTo>
                  <a:pt x="231" y="151"/>
                  <a:pt x="228" y="153"/>
                  <a:pt x="226" y="156"/>
                </a:cubicBezTo>
                <a:close/>
                <a:moveTo>
                  <a:pt x="254" y="170"/>
                </a:moveTo>
                <a:cubicBezTo>
                  <a:pt x="254" y="170"/>
                  <a:pt x="254" y="170"/>
                  <a:pt x="254" y="170"/>
                </a:cubicBezTo>
                <a:cubicBezTo>
                  <a:pt x="254" y="167"/>
                  <a:pt x="258" y="161"/>
                  <a:pt x="254" y="159"/>
                </a:cubicBezTo>
                <a:cubicBezTo>
                  <a:pt x="252" y="161"/>
                  <a:pt x="251" y="169"/>
                  <a:pt x="254" y="170"/>
                </a:cubicBezTo>
                <a:close/>
                <a:moveTo>
                  <a:pt x="246" y="167"/>
                </a:moveTo>
                <a:cubicBezTo>
                  <a:pt x="246" y="167"/>
                  <a:pt x="246" y="167"/>
                  <a:pt x="246" y="167"/>
                </a:cubicBezTo>
                <a:cubicBezTo>
                  <a:pt x="246" y="167"/>
                  <a:pt x="246" y="168"/>
                  <a:pt x="246" y="169"/>
                </a:cubicBezTo>
                <a:cubicBezTo>
                  <a:pt x="238" y="173"/>
                  <a:pt x="251" y="168"/>
                  <a:pt x="246" y="167"/>
                </a:cubicBezTo>
                <a:close/>
                <a:moveTo>
                  <a:pt x="223" y="182"/>
                </a:moveTo>
                <a:cubicBezTo>
                  <a:pt x="223" y="182"/>
                  <a:pt x="223" y="182"/>
                  <a:pt x="223" y="182"/>
                </a:cubicBezTo>
                <a:cubicBezTo>
                  <a:pt x="224" y="184"/>
                  <a:pt x="223" y="186"/>
                  <a:pt x="225" y="187"/>
                </a:cubicBezTo>
                <a:cubicBezTo>
                  <a:pt x="225" y="185"/>
                  <a:pt x="230" y="181"/>
                  <a:pt x="226" y="181"/>
                </a:cubicBezTo>
                <a:cubicBezTo>
                  <a:pt x="226" y="182"/>
                  <a:pt x="225" y="182"/>
                  <a:pt x="223" y="182"/>
                </a:cubicBezTo>
                <a:close/>
                <a:moveTo>
                  <a:pt x="179" y="190"/>
                </a:moveTo>
                <a:cubicBezTo>
                  <a:pt x="179" y="190"/>
                  <a:pt x="179" y="190"/>
                  <a:pt x="179" y="190"/>
                </a:cubicBezTo>
                <a:cubicBezTo>
                  <a:pt x="182" y="188"/>
                  <a:pt x="180" y="182"/>
                  <a:pt x="178" y="187"/>
                </a:cubicBezTo>
                <a:cubicBezTo>
                  <a:pt x="179" y="187"/>
                  <a:pt x="180" y="187"/>
                  <a:pt x="179" y="188"/>
                </a:cubicBezTo>
                <a:cubicBezTo>
                  <a:pt x="179" y="188"/>
                  <a:pt x="178" y="189"/>
                  <a:pt x="179" y="190"/>
                </a:cubicBezTo>
                <a:close/>
                <a:moveTo>
                  <a:pt x="236" y="190"/>
                </a:moveTo>
                <a:cubicBezTo>
                  <a:pt x="236" y="190"/>
                  <a:pt x="236" y="190"/>
                  <a:pt x="236" y="190"/>
                </a:cubicBezTo>
                <a:cubicBezTo>
                  <a:pt x="235" y="193"/>
                  <a:pt x="236" y="195"/>
                  <a:pt x="239" y="196"/>
                </a:cubicBezTo>
                <a:cubicBezTo>
                  <a:pt x="240" y="193"/>
                  <a:pt x="244" y="193"/>
                  <a:pt x="243" y="188"/>
                </a:cubicBezTo>
                <a:cubicBezTo>
                  <a:pt x="240" y="188"/>
                  <a:pt x="237" y="188"/>
                  <a:pt x="236" y="190"/>
                </a:cubicBezTo>
                <a:close/>
                <a:moveTo>
                  <a:pt x="163" y="210"/>
                </a:moveTo>
                <a:cubicBezTo>
                  <a:pt x="163" y="210"/>
                  <a:pt x="163" y="210"/>
                  <a:pt x="163" y="210"/>
                </a:cubicBezTo>
                <a:cubicBezTo>
                  <a:pt x="168" y="207"/>
                  <a:pt x="162" y="201"/>
                  <a:pt x="166" y="197"/>
                </a:cubicBezTo>
                <a:cubicBezTo>
                  <a:pt x="168" y="197"/>
                  <a:pt x="167" y="202"/>
                  <a:pt x="169" y="202"/>
                </a:cubicBezTo>
                <a:cubicBezTo>
                  <a:pt x="169" y="198"/>
                  <a:pt x="169" y="195"/>
                  <a:pt x="169" y="191"/>
                </a:cubicBezTo>
                <a:cubicBezTo>
                  <a:pt x="159" y="189"/>
                  <a:pt x="160" y="204"/>
                  <a:pt x="163" y="210"/>
                </a:cubicBezTo>
                <a:close/>
                <a:moveTo>
                  <a:pt x="229" y="197"/>
                </a:moveTo>
                <a:cubicBezTo>
                  <a:pt x="229" y="197"/>
                  <a:pt x="229" y="197"/>
                  <a:pt x="229" y="197"/>
                </a:cubicBezTo>
                <a:cubicBezTo>
                  <a:pt x="235" y="199"/>
                  <a:pt x="235" y="192"/>
                  <a:pt x="231" y="191"/>
                </a:cubicBezTo>
                <a:cubicBezTo>
                  <a:pt x="231" y="193"/>
                  <a:pt x="229" y="194"/>
                  <a:pt x="229" y="197"/>
                </a:cubicBezTo>
                <a:close/>
                <a:moveTo>
                  <a:pt x="223" y="197"/>
                </a:moveTo>
                <a:cubicBezTo>
                  <a:pt x="223" y="197"/>
                  <a:pt x="223" y="197"/>
                  <a:pt x="223" y="197"/>
                </a:cubicBezTo>
                <a:cubicBezTo>
                  <a:pt x="225" y="197"/>
                  <a:pt x="226" y="197"/>
                  <a:pt x="228" y="197"/>
                </a:cubicBezTo>
                <a:cubicBezTo>
                  <a:pt x="228" y="196"/>
                  <a:pt x="228" y="195"/>
                  <a:pt x="228" y="194"/>
                </a:cubicBezTo>
                <a:cubicBezTo>
                  <a:pt x="226" y="194"/>
                  <a:pt x="225" y="194"/>
                  <a:pt x="223" y="194"/>
                </a:cubicBezTo>
                <a:cubicBezTo>
                  <a:pt x="223" y="195"/>
                  <a:pt x="223" y="196"/>
                  <a:pt x="223" y="197"/>
                </a:cubicBezTo>
                <a:close/>
                <a:moveTo>
                  <a:pt x="201" y="203"/>
                </a:moveTo>
                <a:cubicBezTo>
                  <a:pt x="201" y="203"/>
                  <a:pt x="201" y="203"/>
                  <a:pt x="201" y="203"/>
                </a:cubicBezTo>
                <a:cubicBezTo>
                  <a:pt x="203" y="204"/>
                  <a:pt x="205" y="202"/>
                  <a:pt x="205" y="200"/>
                </a:cubicBezTo>
                <a:cubicBezTo>
                  <a:pt x="203" y="201"/>
                  <a:pt x="200" y="200"/>
                  <a:pt x="201" y="203"/>
                </a:cubicBezTo>
                <a:close/>
                <a:moveTo>
                  <a:pt x="201" y="211"/>
                </a:moveTo>
                <a:cubicBezTo>
                  <a:pt x="201" y="211"/>
                  <a:pt x="201" y="211"/>
                  <a:pt x="201" y="211"/>
                </a:cubicBezTo>
                <a:cubicBezTo>
                  <a:pt x="209" y="213"/>
                  <a:pt x="205" y="206"/>
                  <a:pt x="207" y="205"/>
                </a:cubicBezTo>
                <a:cubicBezTo>
                  <a:pt x="209" y="205"/>
                  <a:pt x="208" y="209"/>
                  <a:pt x="210" y="206"/>
                </a:cubicBezTo>
                <a:cubicBezTo>
                  <a:pt x="209" y="201"/>
                  <a:pt x="199" y="205"/>
                  <a:pt x="201" y="211"/>
                </a:cubicBezTo>
                <a:close/>
                <a:moveTo>
                  <a:pt x="192" y="217"/>
                </a:moveTo>
                <a:cubicBezTo>
                  <a:pt x="192" y="217"/>
                  <a:pt x="192" y="217"/>
                  <a:pt x="192" y="217"/>
                </a:cubicBezTo>
                <a:cubicBezTo>
                  <a:pt x="191" y="212"/>
                  <a:pt x="199" y="216"/>
                  <a:pt x="199" y="211"/>
                </a:cubicBezTo>
                <a:cubicBezTo>
                  <a:pt x="197" y="211"/>
                  <a:pt x="198" y="208"/>
                  <a:pt x="196" y="208"/>
                </a:cubicBezTo>
                <a:cubicBezTo>
                  <a:pt x="197" y="213"/>
                  <a:pt x="186" y="213"/>
                  <a:pt x="192" y="217"/>
                </a:cubicBezTo>
                <a:close/>
                <a:moveTo>
                  <a:pt x="220" y="217"/>
                </a:moveTo>
                <a:cubicBezTo>
                  <a:pt x="220" y="217"/>
                  <a:pt x="220" y="217"/>
                  <a:pt x="220" y="217"/>
                </a:cubicBezTo>
                <a:cubicBezTo>
                  <a:pt x="226" y="216"/>
                  <a:pt x="230" y="213"/>
                  <a:pt x="233" y="210"/>
                </a:cubicBezTo>
                <a:cubicBezTo>
                  <a:pt x="226" y="210"/>
                  <a:pt x="223" y="213"/>
                  <a:pt x="220" y="217"/>
                </a:cubicBezTo>
                <a:close/>
                <a:moveTo>
                  <a:pt x="163" y="222"/>
                </a:moveTo>
                <a:cubicBezTo>
                  <a:pt x="163" y="222"/>
                  <a:pt x="163" y="222"/>
                  <a:pt x="163" y="222"/>
                </a:cubicBezTo>
                <a:cubicBezTo>
                  <a:pt x="164" y="221"/>
                  <a:pt x="167" y="211"/>
                  <a:pt x="161" y="213"/>
                </a:cubicBezTo>
                <a:cubicBezTo>
                  <a:pt x="163" y="218"/>
                  <a:pt x="157" y="220"/>
                  <a:pt x="163" y="222"/>
                </a:cubicBezTo>
                <a:close/>
              </a:path>
            </a:pathLst>
          </a:custGeom>
          <a:solidFill>
            <a:srgbClr val="20558B"/>
          </a:solidFill>
          <a:ln>
            <a:noFill/>
          </a:ln>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印品黑体" panose="00000500000000000000" pitchFamily="2" charset="-122"/>
            </a:endParaRPr>
          </a:p>
        </p:txBody>
      </p:sp>
      <p:grpSp>
        <p:nvGrpSpPr>
          <p:cNvPr id="49" name="组合 48"/>
          <p:cNvGrpSpPr/>
          <p:nvPr/>
        </p:nvGrpSpPr>
        <p:grpSpPr>
          <a:xfrm>
            <a:off x="4606389" y="2787514"/>
            <a:ext cx="3842689" cy="512218"/>
            <a:chOff x="4606389" y="2790491"/>
            <a:chExt cx="3842689" cy="512218"/>
          </a:xfrm>
        </p:grpSpPr>
        <p:sp>
          <p:nvSpPr>
            <p:cNvPr id="18" name="矩形 17"/>
            <p:cNvSpPr/>
            <p:nvPr/>
          </p:nvSpPr>
          <p:spPr>
            <a:xfrm>
              <a:off x="5347641" y="2813571"/>
              <a:ext cx="3101437" cy="47666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rgbClr val="3C3C3B"/>
                  </a:solidFill>
                  <a:latin typeface="黑体" panose="02010609060101010101" pitchFamily="49" charset="-122"/>
                  <a:ea typeface="黑体" panose="02010609060101010101" pitchFamily="49" charset="-122"/>
                </a:rPr>
                <a:t>数据加密的重要性</a:t>
              </a:r>
            </a:p>
          </p:txBody>
        </p:sp>
        <p:grpSp>
          <p:nvGrpSpPr>
            <p:cNvPr id="19" name="组合 18"/>
            <p:cNvGrpSpPr/>
            <p:nvPr/>
          </p:nvGrpSpPr>
          <p:grpSpPr>
            <a:xfrm>
              <a:off x="4606389" y="2790491"/>
              <a:ext cx="576882" cy="512218"/>
              <a:chOff x="6335689" y="2443943"/>
              <a:chExt cx="646045" cy="573628"/>
            </a:xfrm>
          </p:grpSpPr>
          <p:sp>
            <p:nvSpPr>
              <p:cNvPr id="20" name="任意多边形 19"/>
              <p:cNvSpPr/>
              <p:nvPr/>
            </p:nvSpPr>
            <p:spPr>
              <a:xfrm>
                <a:off x="6374202" y="2453456"/>
                <a:ext cx="569015" cy="564115"/>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印品黑体" panose="00000500000000000000" pitchFamily="2" charset="-122"/>
                </a:endParaRPr>
              </a:p>
            </p:txBody>
          </p:sp>
          <p:sp>
            <p:nvSpPr>
              <p:cNvPr id="21" name="矩形 20"/>
              <p:cNvSpPr/>
              <p:nvPr/>
            </p:nvSpPr>
            <p:spPr>
              <a:xfrm>
                <a:off x="6335689" y="2443943"/>
                <a:ext cx="646045" cy="49968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2000" dirty="0">
                    <a:solidFill>
                      <a:srgbClr val="20558B"/>
                    </a:solidFill>
                    <a:latin typeface="印品黑体" panose="00000500000000000000" pitchFamily="2" charset="-122"/>
                    <a:ea typeface="印品黑体" panose="00000500000000000000" pitchFamily="2" charset="-122"/>
                  </a:rPr>
                  <a:t>02</a:t>
                </a:r>
                <a:endParaRPr lang="zh-CN" altLang="en-US" sz="2000" dirty="0">
                  <a:solidFill>
                    <a:srgbClr val="20558B"/>
                  </a:solidFill>
                  <a:latin typeface="印品黑体" panose="00000500000000000000" pitchFamily="2" charset="-122"/>
                  <a:ea typeface="印品黑体" panose="00000500000000000000" pitchFamily="2" charset="-122"/>
                </a:endParaRPr>
              </a:p>
            </p:txBody>
          </p:sp>
        </p:grpSp>
      </p:grpSp>
      <p:grpSp>
        <p:nvGrpSpPr>
          <p:cNvPr id="50" name="组合 49"/>
          <p:cNvGrpSpPr/>
          <p:nvPr/>
        </p:nvGrpSpPr>
        <p:grpSpPr>
          <a:xfrm>
            <a:off x="4606389" y="3624267"/>
            <a:ext cx="3842689" cy="515632"/>
            <a:chOff x="4606389" y="3630221"/>
            <a:chExt cx="3842689" cy="515632"/>
          </a:xfrm>
        </p:grpSpPr>
        <p:sp>
          <p:nvSpPr>
            <p:cNvPr id="14" name="矩形 13"/>
            <p:cNvSpPr/>
            <p:nvPr/>
          </p:nvSpPr>
          <p:spPr>
            <a:xfrm>
              <a:off x="5347641" y="3669184"/>
              <a:ext cx="3101437" cy="47666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rgbClr val="3C3C3B"/>
                  </a:solidFill>
                  <a:latin typeface="黑体" panose="02010609060101010101" pitchFamily="49" charset="-122"/>
                  <a:ea typeface="黑体" panose="02010609060101010101" pitchFamily="49" charset="-122"/>
                </a:rPr>
                <a:t>常见加密算法</a:t>
              </a:r>
            </a:p>
          </p:txBody>
        </p:sp>
        <p:grpSp>
          <p:nvGrpSpPr>
            <p:cNvPr id="15" name="组合 14"/>
            <p:cNvGrpSpPr/>
            <p:nvPr/>
          </p:nvGrpSpPr>
          <p:grpSpPr>
            <a:xfrm>
              <a:off x="4606389" y="3630221"/>
              <a:ext cx="576882" cy="503724"/>
              <a:chOff x="6335689" y="2443943"/>
              <a:chExt cx="646045" cy="564115"/>
            </a:xfrm>
          </p:grpSpPr>
          <p:sp>
            <p:nvSpPr>
              <p:cNvPr id="16" name="任意多边形 15"/>
              <p:cNvSpPr/>
              <p:nvPr/>
            </p:nvSpPr>
            <p:spPr>
              <a:xfrm>
                <a:off x="6374201" y="2443943"/>
                <a:ext cx="569015" cy="564115"/>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印品黑体" panose="00000500000000000000" pitchFamily="2" charset="-122"/>
                </a:endParaRPr>
              </a:p>
            </p:txBody>
          </p:sp>
          <p:sp>
            <p:nvSpPr>
              <p:cNvPr id="17" name="矩形 16"/>
              <p:cNvSpPr/>
              <p:nvPr/>
            </p:nvSpPr>
            <p:spPr>
              <a:xfrm>
                <a:off x="6335689" y="2443943"/>
                <a:ext cx="646045" cy="49968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2000" dirty="0">
                    <a:solidFill>
                      <a:srgbClr val="20558B"/>
                    </a:solidFill>
                    <a:latin typeface="印品黑体" panose="00000500000000000000" pitchFamily="2" charset="-122"/>
                    <a:ea typeface="印品黑体" panose="00000500000000000000" pitchFamily="2" charset="-122"/>
                  </a:rPr>
                  <a:t>03</a:t>
                </a:r>
                <a:endParaRPr lang="zh-CN" altLang="en-US" sz="2000" dirty="0">
                  <a:solidFill>
                    <a:srgbClr val="20558B"/>
                  </a:solidFill>
                  <a:latin typeface="印品黑体" panose="00000500000000000000" pitchFamily="2" charset="-122"/>
                  <a:ea typeface="印品黑体" panose="00000500000000000000" pitchFamily="2" charset="-122"/>
                </a:endParaRPr>
              </a:p>
            </p:txBody>
          </p:sp>
        </p:grpSp>
      </p:grpSp>
      <p:grpSp>
        <p:nvGrpSpPr>
          <p:cNvPr id="51" name="组合 50"/>
          <p:cNvGrpSpPr/>
          <p:nvPr/>
        </p:nvGrpSpPr>
        <p:grpSpPr>
          <a:xfrm>
            <a:off x="4606389" y="4464434"/>
            <a:ext cx="3842689" cy="503724"/>
            <a:chOff x="4606389" y="4461457"/>
            <a:chExt cx="3842689" cy="503724"/>
          </a:xfrm>
        </p:grpSpPr>
        <p:sp>
          <p:nvSpPr>
            <p:cNvPr id="10" name="矩形 9"/>
            <p:cNvSpPr/>
            <p:nvPr/>
          </p:nvSpPr>
          <p:spPr>
            <a:xfrm>
              <a:off x="5347641" y="4474593"/>
              <a:ext cx="3101437" cy="47666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rgbClr val="3C3C3B"/>
                  </a:solidFill>
                  <a:latin typeface="黑体" panose="02010609060101010101" pitchFamily="49" charset="-122"/>
                  <a:ea typeface="黑体" panose="02010609060101010101" pitchFamily="49" charset="-122"/>
                </a:rPr>
                <a:t>数据加密的步骤</a:t>
              </a:r>
            </a:p>
          </p:txBody>
        </p:sp>
        <p:grpSp>
          <p:nvGrpSpPr>
            <p:cNvPr id="11" name="组合 10"/>
            <p:cNvGrpSpPr/>
            <p:nvPr/>
          </p:nvGrpSpPr>
          <p:grpSpPr>
            <a:xfrm>
              <a:off x="4606389" y="4461457"/>
              <a:ext cx="576882" cy="503724"/>
              <a:chOff x="6335689" y="2425788"/>
              <a:chExt cx="646045" cy="564115"/>
            </a:xfrm>
          </p:grpSpPr>
          <p:sp>
            <p:nvSpPr>
              <p:cNvPr id="12" name="任意多边形 11"/>
              <p:cNvSpPr/>
              <p:nvPr/>
            </p:nvSpPr>
            <p:spPr>
              <a:xfrm>
                <a:off x="6374201" y="2425788"/>
                <a:ext cx="569015" cy="564115"/>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印品黑体" panose="00000500000000000000" pitchFamily="2" charset="-122"/>
                </a:endParaRPr>
              </a:p>
            </p:txBody>
          </p:sp>
          <p:sp>
            <p:nvSpPr>
              <p:cNvPr id="13" name="矩形 12"/>
              <p:cNvSpPr/>
              <p:nvPr/>
            </p:nvSpPr>
            <p:spPr>
              <a:xfrm>
                <a:off x="6335689" y="2443943"/>
                <a:ext cx="646045" cy="49968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2000" dirty="0">
                    <a:solidFill>
                      <a:srgbClr val="20558B"/>
                    </a:solidFill>
                    <a:latin typeface="印品黑体" panose="00000500000000000000" pitchFamily="2" charset="-122"/>
                    <a:ea typeface="印品黑体" panose="00000500000000000000" pitchFamily="2" charset="-122"/>
                  </a:rPr>
                  <a:t>04</a:t>
                </a:r>
                <a:endParaRPr lang="zh-CN" altLang="en-US" sz="2000" dirty="0">
                  <a:solidFill>
                    <a:srgbClr val="20558B"/>
                  </a:solidFill>
                  <a:latin typeface="印品黑体" panose="00000500000000000000" pitchFamily="2" charset="-122"/>
                  <a:ea typeface="印品黑体" panose="00000500000000000000" pitchFamily="2" charset="-122"/>
                </a:endParaRPr>
              </a:p>
            </p:txBody>
          </p:sp>
        </p:grpSp>
      </p:grpSp>
      <p:grpSp>
        <p:nvGrpSpPr>
          <p:cNvPr id="28" name="组合 27"/>
          <p:cNvGrpSpPr/>
          <p:nvPr/>
        </p:nvGrpSpPr>
        <p:grpSpPr>
          <a:xfrm>
            <a:off x="3251564" y="280067"/>
            <a:ext cx="2640873" cy="1331737"/>
            <a:chOff x="2870200" y="219638"/>
            <a:chExt cx="3403600" cy="1716364"/>
          </a:xfrm>
        </p:grpSpPr>
        <p:pic>
          <p:nvPicPr>
            <p:cNvPr id="26" name="图片 25"/>
            <p:cNvPicPr>
              <a:picLocks noChangeAspect="1"/>
            </p:cNvPicPr>
            <p:nvPr/>
          </p:nvPicPr>
          <p:blipFill>
            <a:blip r:embed="rId3"/>
            <a:stretch>
              <a:fillRect/>
            </a:stretch>
          </p:blipFill>
          <p:spPr>
            <a:xfrm>
              <a:off x="2870200" y="755474"/>
              <a:ext cx="3403600" cy="1180528"/>
            </a:xfrm>
            <a:prstGeom prst="rect">
              <a:avLst/>
            </a:prstGeom>
          </p:spPr>
        </p:pic>
        <p:sp>
          <p:nvSpPr>
            <p:cNvPr id="9" name="文本框 31"/>
            <p:cNvSpPr txBox="1"/>
            <p:nvPr/>
          </p:nvSpPr>
          <p:spPr>
            <a:xfrm>
              <a:off x="3180078" y="219638"/>
              <a:ext cx="2783844" cy="1493551"/>
            </a:xfrm>
            <a:prstGeom prst="rect">
              <a:avLst/>
            </a:prstGeom>
            <a:noFill/>
          </p:spPr>
          <p:txBody>
            <a:bodyPr spcFirstLastPara="1" wrap="none" numCol="1" rtlCol="0">
              <a:prstTxWarp prst="textArchDown">
                <a:avLst/>
              </a:prstTxWarp>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dirty="0" smtClean="0">
                  <a:solidFill>
                    <a:srgbClr val="3C3C3B"/>
                  </a:solidFill>
                  <a:latin typeface="黑体" panose="02010609060101010101" pitchFamily="49" charset="-122"/>
                  <a:ea typeface="黑体" panose="02010609060101010101" pitchFamily="49" charset="-122"/>
                </a:rPr>
                <a:t>目 录</a:t>
              </a:r>
              <a:endParaRPr lang="zh-CN" altLang="en-US" sz="2400" dirty="0">
                <a:solidFill>
                  <a:srgbClr val="3C3C3B"/>
                </a:solidFill>
                <a:latin typeface="黑体" panose="02010609060101010101" pitchFamily="49" charset="-122"/>
                <a:ea typeface="黑体" panose="02010609060101010101" pitchFamily="49" charset="-122"/>
              </a:endParaRPr>
            </a:p>
          </p:txBody>
        </p:sp>
      </p:grpSp>
      <p:grpSp>
        <p:nvGrpSpPr>
          <p:cNvPr id="52" name="组合 51"/>
          <p:cNvGrpSpPr/>
          <p:nvPr/>
        </p:nvGrpSpPr>
        <p:grpSpPr>
          <a:xfrm>
            <a:off x="4606389" y="5292692"/>
            <a:ext cx="3842689" cy="521538"/>
            <a:chOff x="4606389" y="5292692"/>
            <a:chExt cx="3842689" cy="521538"/>
          </a:xfrm>
        </p:grpSpPr>
        <p:sp>
          <p:nvSpPr>
            <p:cNvPr id="33" name="矩形 32"/>
            <p:cNvSpPr/>
            <p:nvPr/>
          </p:nvSpPr>
          <p:spPr>
            <a:xfrm>
              <a:off x="5347641" y="5337561"/>
              <a:ext cx="3101437" cy="47666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smtClean="0">
                  <a:solidFill>
                    <a:srgbClr val="3C3C3B"/>
                  </a:solidFill>
                  <a:latin typeface="黑体" panose="02010609060101010101" pitchFamily="49" charset="-122"/>
                  <a:ea typeface="黑体" panose="02010609060101010101" pitchFamily="49" charset="-122"/>
                </a:rPr>
                <a:t>数据加密应用场景</a:t>
              </a:r>
              <a:endParaRPr lang="zh-CN" altLang="en-US" sz="2400" b="1" dirty="0">
                <a:solidFill>
                  <a:srgbClr val="3C3C3B"/>
                </a:solidFill>
                <a:latin typeface="黑体" panose="02010609060101010101" pitchFamily="49" charset="-122"/>
                <a:ea typeface="黑体" panose="02010609060101010101" pitchFamily="49" charset="-122"/>
              </a:endParaRPr>
            </a:p>
          </p:txBody>
        </p:sp>
        <p:grpSp>
          <p:nvGrpSpPr>
            <p:cNvPr id="43" name="组合 42"/>
            <p:cNvGrpSpPr/>
            <p:nvPr/>
          </p:nvGrpSpPr>
          <p:grpSpPr>
            <a:xfrm>
              <a:off x="4606389" y="5292692"/>
              <a:ext cx="576882" cy="503723"/>
              <a:chOff x="4134103" y="4771481"/>
              <a:chExt cx="576882" cy="503723"/>
            </a:xfrm>
          </p:grpSpPr>
          <p:sp>
            <p:nvSpPr>
              <p:cNvPr id="34" name="任意多边形 33"/>
              <p:cNvSpPr/>
              <p:nvPr/>
            </p:nvSpPr>
            <p:spPr>
              <a:xfrm>
                <a:off x="4181674" y="4771481"/>
                <a:ext cx="508099" cy="503723"/>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印品黑体" panose="00000500000000000000" pitchFamily="2" charset="-122"/>
                </a:endParaRPr>
              </a:p>
            </p:txBody>
          </p:sp>
          <p:sp>
            <p:nvSpPr>
              <p:cNvPr id="38" name="矩形 37"/>
              <p:cNvSpPr/>
              <p:nvPr/>
            </p:nvSpPr>
            <p:spPr>
              <a:xfrm>
                <a:off x="4134103" y="4820944"/>
                <a:ext cx="576882" cy="446195"/>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2000" dirty="0" smtClean="0">
                    <a:solidFill>
                      <a:srgbClr val="20558B"/>
                    </a:solidFill>
                    <a:latin typeface="印品黑体" panose="00000500000000000000" pitchFamily="2" charset="-122"/>
                    <a:ea typeface="印品黑体" panose="00000500000000000000" pitchFamily="2" charset="-122"/>
                  </a:rPr>
                  <a:t>05</a:t>
                </a:r>
                <a:endParaRPr lang="zh-CN" altLang="en-US" sz="2000" dirty="0">
                  <a:solidFill>
                    <a:srgbClr val="20558B"/>
                  </a:solidFill>
                  <a:latin typeface="印品黑体" panose="00000500000000000000" pitchFamily="2" charset="-122"/>
                  <a:ea typeface="印品黑体" panose="00000500000000000000" pitchFamily="2" charset="-122"/>
                </a:endParaRPr>
              </a:p>
            </p:txBody>
          </p:sp>
        </p:grpSp>
      </p:grpSp>
      <p:grpSp>
        <p:nvGrpSpPr>
          <p:cNvPr id="48" name="组合 47"/>
          <p:cNvGrpSpPr/>
          <p:nvPr/>
        </p:nvGrpSpPr>
        <p:grpSpPr>
          <a:xfrm>
            <a:off x="4606389" y="1941747"/>
            <a:ext cx="3842689" cy="521232"/>
            <a:chOff x="4606389" y="1941747"/>
            <a:chExt cx="3842689" cy="521232"/>
          </a:xfrm>
        </p:grpSpPr>
        <p:sp>
          <p:nvSpPr>
            <p:cNvPr id="22" name="矩形 21"/>
            <p:cNvSpPr/>
            <p:nvPr/>
          </p:nvSpPr>
          <p:spPr>
            <a:xfrm>
              <a:off x="5347641" y="1941747"/>
              <a:ext cx="3101437" cy="476669"/>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smtClean="0">
                  <a:solidFill>
                    <a:srgbClr val="3C3C3B"/>
                  </a:solidFill>
                  <a:latin typeface="黑体" panose="02010609060101010101" pitchFamily="49" charset="-122"/>
                  <a:ea typeface="黑体" panose="02010609060101010101" pitchFamily="49" charset="-122"/>
                </a:rPr>
                <a:t>数据加密概述</a:t>
              </a:r>
              <a:endParaRPr lang="zh-CN" altLang="en-US" sz="2400" b="1" dirty="0">
                <a:solidFill>
                  <a:srgbClr val="3C3C3B"/>
                </a:solidFill>
                <a:latin typeface="黑体" panose="02010609060101010101" pitchFamily="49" charset="-122"/>
                <a:ea typeface="黑体" panose="02010609060101010101" pitchFamily="49" charset="-122"/>
              </a:endParaRPr>
            </a:p>
          </p:txBody>
        </p:sp>
        <p:grpSp>
          <p:nvGrpSpPr>
            <p:cNvPr id="47" name="组合 46"/>
            <p:cNvGrpSpPr/>
            <p:nvPr/>
          </p:nvGrpSpPr>
          <p:grpSpPr>
            <a:xfrm>
              <a:off x="4606389" y="1959256"/>
              <a:ext cx="576883" cy="503723"/>
              <a:chOff x="4574257" y="1959256"/>
              <a:chExt cx="576883" cy="503723"/>
            </a:xfrm>
          </p:grpSpPr>
          <p:sp>
            <p:nvSpPr>
              <p:cNvPr id="30" name="矩形 29"/>
              <p:cNvSpPr/>
              <p:nvPr/>
            </p:nvSpPr>
            <p:spPr>
              <a:xfrm>
                <a:off x="4574257" y="1967321"/>
                <a:ext cx="576883" cy="446194"/>
              </a:xfrm>
              <a:prstGeom prst="rect">
                <a:avLst/>
              </a:prstGeom>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2000" dirty="0" smtClean="0">
                    <a:solidFill>
                      <a:srgbClr val="20558B"/>
                    </a:solidFill>
                    <a:latin typeface="印品黑体" panose="00000500000000000000" pitchFamily="2" charset="-122"/>
                    <a:ea typeface="印品黑体" panose="00000500000000000000" pitchFamily="2" charset="-122"/>
                  </a:rPr>
                  <a:t>01</a:t>
                </a:r>
                <a:endParaRPr lang="zh-CN" altLang="en-US" sz="2000" dirty="0">
                  <a:solidFill>
                    <a:srgbClr val="20558B"/>
                  </a:solidFill>
                  <a:latin typeface="印品黑体" panose="00000500000000000000" pitchFamily="2" charset="-122"/>
                  <a:ea typeface="印品黑体" panose="00000500000000000000" pitchFamily="2" charset="-122"/>
                </a:endParaRPr>
              </a:p>
            </p:txBody>
          </p:sp>
          <p:sp>
            <p:nvSpPr>
              <p:cNvPr id="46" name="任意多边形 45"/>
              <p:cNvSpPr/>
              <p:nvPr/>
            </p:nvSpPr>
            <p:spPr>
              <a:xfrm>
                <a:off x="4606390" y="1959256"/>
                <a:ext cx="508099" cy="503723"/>
              </a:xfrm>
              <a:custGeom>
                <a:avLst/>
                <a:gdLst>
                  <a:gd name="connsiteX0" fmla="*/ 112645 w 988840"/>
                  <a:gd name="connsiteY0" fmla="*/ 154380 h 980327"/>
                  <a:gd name="connsiteX1" fmla="*/ 348865 w 988840"/>
                  <a:gd name="connsiteY1" fmla="*/ 9600 h 980327"/>
                  <a:gd name="connsiteX2" fmla="*/ 668905 w 988840"/>
                  <a:gd name="connsiteY2" fmla="*/ 32460 h 980327"/>
                  <a:gd name="connsiteX3" fmla="*/ 874645 w 988840"/>
                  <a:gd name="connsiteY3" fmla="*/ 184860 h 980327"/>
                  <a:gd name="connsiteX4" fmla="*/ 958465 w 988840"/>
                  <a:gd name="connsiteY4" fmla="*/ 382980 h 980327"/>
                  <a:gd name="connsiteX5" fmla="*/ 981325 w 988840"/>
                  <a:gd name="connsiteY5" fmla="*/ 626820 h 980327"/>
                  <a:gd name="connsiteX6" fmla="*/ 836545 w 988840"/>
                  <a:gd name="connsiteY6" fmla="*/ 878280 h 980327"/>
                  <a:gd name="connsiteX7" fmla="*/ 516505 w 988840"/>
                  <a:gd name="connsiteY7" fmla="*/ 977340 h 980327"/>
                  <a:gd name="connsiteX8" fmla="*/ 242185 w 988840"/>
                  <a:gd name="connsiteY8" fmla="*/ 939240 h 980327"/>
                  <a:gd name="connsiteX9" fmla="*/ 82165 w 988840"/>
                  <a:gd name="connsiteY9" fmla="*/ 786840 h 980327"/>
                  <a:gd name="connsiteX10" fmla="*/ 13585 w 988840"/>
                  <a:gd name="connsiteY10" fmla="*/ 558240 h 980327"/>
                  <a:gd name="connsiteX11" fmla="*/ 5965 w 988840"/>
                  <a:gd name="connsiteY11" fmla="*/ 306780 h 980327"/>
                  <a:gd name="connsiteX12" fmla="*/ 112645 w 988840"/>
                  <a:gd name="connsiteY12" fmla="*/ 154380 h 98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8840" h="980327">
                    <a:moveTo>
                      <a:pt x="112645" y="154380"/>
                    </a:moveTo>
                    <a:cubicBezTo>
                      <a:pt x="169795" y="104850"/>
                      <a:pt x="256155" y="29920"/>
                      <a:pt x="348865" y="9600"/>
                    </a:cubicBezTo>
                    <a:cubicBezTo>
                      <a:pt x="441575" y="-10720"/>
                      <a:pt x="581275" y="3250"/>
                      <a:pt x="668905" y="32460"/>
                    </a:cubicBezTo>
                    <a:cubicBezTo>
                      <a:pt x="756535" y="61670"/>
                      <a:pt x="826385" y="126440"/>
                      <a:pt x="874645" y="184860"/>
                    </a:cubicBezTo>
                    <a:cubicBezTo>
                      <a:pt x="922905" y="243280"/>
                      <a:pt x="940685" y="309320"/>
                      <a:pt x="958465" y="382980"/>
                    </a:cubicBezTo>
                    <a:cubicBezTo>
                      <a:pt x="976245" y="456640"/>
                      <a:pt x="1001645" y="544270"/>
                      <a:pt x="981325" y="626820"/>
                    </a:cubicBezTo>
                    <a:cubicBezTo>
                      <a:pt x="961005" y="709370"/>
                      <a:pt x="914015" y="819860"/>
                      <a:pt x="836545" y="878280"/>
                    </a:cubicBezTo>
                    <a:cubicBezTo>
                      <a:pt x="759075" y="936700"/>
                      <a:pt x="615565" y="967180"/>
                      <a:pt x="516505" y="977340"/>
                    </a:cubicBezTo>
                    <a:cubicBezTo>
                      <a:pt x="417445" y="987500"/>
                      <a:pt x="314575" y="970990"/>
                      <a:pt x="242185" y="939240"/>
                    </a:cubicBezTo>
                    <a:cubicBezTo>
                      <a:pt x="169795" y="907490"/>
                      <a:pt x="120265" y="850340"/>
                      <a:pt x="82165" y="786840"/>
                    </a:cubicBezTo>
                    <a:cubicBezTo>
                      <a:pt x="44065" y="723340"/>
                      <a:pt x="26285" y="638250"/>
                      <a:pt x="13585" y="558240"/>
                    </a:cubicBezTo>
                    <a:cubicBezTo>
                      <a:pt x="885" y="478230"/>
                      <a:pt x="-5465" y="374090"/>
                      <a:pt x="5965" y="306780"/>
                    </a:cubicBezTo>
                    <a:cubicBezTo>
                      <a:pt x="17395" y="239470"/>
                      <a:pt x="55495" y="203910"/>
                      <a:pt x="112645" y="154380"/>
                    </a:cubicBezTo>
                    <a:close/>
                  </a:path>
                </a:pathLst>
              </a:custGeom>
              <a:noFill/>
              <a:ln w="28575">
                <a:solidFill>
                  <a:srgbClr val="2055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latin typeface="印品黑体" panose="00000500000000000000" pitchFamily="2" charset="-122"/>
                </a:endParaRPr>
              </a:p>
            </p:txBody>
          </p:sp>
        </p:grpSp>
      </p:grpSp>
    </p:spTree>
    <p:extLst>
      <p:ext uri="{BB962C8B-B14F-4D97-AF65-F5344CB8AC3E}">
        <p14:creationId xmlns:p14="http://schemas.microsoft.com/office/powerpoint/2010/main" val="884322010"/>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6344" y="1618008"/>
            <a:ext cx="7811312" cy="4182876"/>
          </a:xfrm>
          <a:prstGeom prst="rect">
            <a:avLst/>
          </a:prstGeom>
          <a:noFill/>
        </p:spPr>
        <p:txBody>
          <a:bodyPr wrap="square" rtlCol="0">
            <a:spAutoFit/>
          </a:bodyPr>
          <a:lstStyle/>
          <a:p>
            <a:pPr latinLnBrk="1">
              <a:lnSpc>
                <a:spcPct val="180000"/>
              </a:lnSpc>
              <a:spcBef>
                <a:spcPts val="1200"/>
              </a:spcBef>
              <a:spcAft>
                <a:spcPts val="1200"/>
              </a:spcAft>
            </a:pPr>
            <a:r>
              <a:rPr lang="zh-CN" altLang="en-US" sz="2000" b="1" dirty="0">
                <a:latin typeface="+mn-ea"/>
              </a:rPr>
              <a:t>依据数据特性与安全需求抉择</a:t>
            </a:r>
            <a:r>
              <a:rPr lang="zh-CN" altLang="en-US" sz="2000" dirty="0">
                <a:latin typeface="+mn-ea"/>
              </a:rPr>
              <a:t>：不同类型</a:t>
            </a:r>
            <a:r>
              <a:rPr lang="zh-CN" altLang="en-US" sz="2000" dirty="0" smtClean="0">
                <a:latin typeface="+mn-ea"/>
              </a:rPr>
              <a:t>数据对</a:t>
            </a:r>
            <a:r>
              <a:rPr lang="zh-CN" altLang="en-US" sz="2000" dirty="0">
                <a:latin typeface="+mn-ea"/>
              </a:rPr>
              <a:t>加密要求</a:t>
            </a:r>
            <a:r>
              <a:rPr lang="zh-CN" altLang="en-US" sz="2000" dirty="0" smtClean="0">
                <a:latin typeface="+mn-ea"/>
              </a:rPr>
              <a:t>有别，若</a:t>
            </a:r>
            <a:r>
              <a:rPr lang="zh-CN" altLang="en-US" sz="2000" dirty="0">
                <a:latin typeface="+mn-ea"/>
              </a:rPr>
              <a:t>对数据处理速度要求高，像实时视频流加密，可</a:t>
            </a:r>
            <a:r>
              <a:rPr lang="zh-CN" altLang="en-US" sz="2000" dirty="0" smtClean="0">
                <a:latin typeface="+mn-ea"/>
              </a:rPr>
              <a:t>考虑</a:t>
            </a:r>
            <a:r>
              <a:rPr lang="en-US" altLang="zh-CN" sz="2000" dirty="0" smtClean="0">
                <a:latin typeface="+mn-ea"/>
              </a:rPr>
              <a:t>AES</a:t>
            </a:r>
            <a:r>
              <a:rPr lang="zh-CN" altLang="en-US" sz="2000" dirty="0" smtClean="0">
                <a:latin typeface="+mn-ea"/>
              </a:rPr>
              <a:t>这</a:t>
            </a:r>
            <a:r>
              <a:rPr lang="zh-CN" altLang="en-US" sz="2000" dirty="0">
                <a:latin typeface="+mn-ea"/>
              </a:rPr>
              <a:t>类对称加密算法，因其加密速度快。而对于安全性要求极高，如金融机构的核心数据，</a:t>
            </a:r>
            <a:r>
              <a:rPr lang="en-US" altLang="zh-CN" sz="2000" dirty="0" smtClean="0">
                <a:latin typeface="+mn-ea"/>
              </a:rPr>
              <a:t>RSA</a:t>
            </a:r>
            <a:r>
              <a:rPr lang="zh-CN" altLang="en-US" sz="2000" dirty="0" smtClean="0">
                <a:latin typeface="+mn-ea"/>
              </a:rPr>
              <a:t>等</a:t>
            </a:r>
            <a:r>
              <a:rPr lang="zh-CN" altLang="en-US" sz="2000" dirty="0">
                <a:latin typeface="+mn-ea"/>
              </a:rPr>
              <a:t>非对称加密算法可能更合适，能提供强安全性保障。​</a:t>
            </a:r>
          </a:p>
          <a:p>
            <a:pPr latinLnBrk="1">
              <a:lnSpc>
                <a:spcPct val="180000"/>
              </a:lnSpc>
              <a:spcBef>
                <a:spcPts val="1200"/>
              </a:spcBef>
              <a:spcAft>
                <a:spcPts val="1200"/>
              </a:spcAft>
            </a:pPr>
            <a:r>
              <a:rPr lang="zh-CN" altLang="en-US" sz="2000" b="1" dirty="0">
                <a:latin typeface="+mn-ea"/>
              </a:rPr>
              <a:t>考量算法的强度与适用性</a:t>
            </a:r>
            <a:r>
              <a:rPr lang="zh-CN" altLang="en-US" sz="2000" dirty="0">
                <a:latin typeface="+mn-ea"/>
              </a:rPr>
              <a:t>：分析常见加密算法强度，</a:t>
            </a:r>
            <a:r>
              <a:rPr lang="zh-CN" altLang="en-US" sz="2000" dirty="0" smtClean="0">
                <a:latin typeface="+mn-ea"/>
              </a:rPr>
              <a:t>如</a:t>
            </a:r>
            <a:r>
              <a:rPr lang="en-US" altLang="zh-CN" sz="2000" dirty="0" smtClean="0">
                <a:latin typeface="+mn-ea"/>
              </a:rPr>
              <a:t>AES-256</a:t>
            </a:r>
            <a:r>
              <a:rPr lang="zh-CN" altLang="en-US" sz="2000" dirty="0" smtClean="0">
                <a:latin typeface="+mn-ea"/>
              </a:rPr>
              <a:t>在</a:t>
            </a:r>
            <a:r>
              <a:rPr lang="zh-CN" altLang="en-US" sz="2000" dirty="0">
                <a:latin typeface="+mn-ea"/>
              </a:rPr>
              <a:t>商业和政府领域广泛应用，其密钥长度决定较高安全性。同时要考虑算法在不同</a:t>
            </a:r>
            <a:r>
              <a:rPr lang="zh-CN" altLang="en-US" sz="2000" dirty="0" smtClean="0">
                <a:latin typeface="+mn-ea"/>
              </a:rPr>
              <a:t>平台的</a:t>
            </a:r>
            <a:r>
              <a:rPr lang="zh-CN" altLang="en-US" sz="2000" dirty="0">
                <a:latin typeface="+mn-ea"/>
              </a:rPr>
              <a:t>适用性，确保能无缝集成到现有系统架构中。</a:t>
            </a:r>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4.1 </a:t>
            </a:r>
            <a:r>
              <a:rPr lang="zh-CN" altLang="en-US" sz="3200" b="1" dirty="0">
                <a:solidFill>
                  <a:srgbClr val="FF0000"/>
                </a:solidFill>
                <a:latin typeface="+mj-ea"/>
                <a:ea typeface="+mj-ea"/>
              </a:rPr>
              <a:t>选择加密算法</a:t>
            </a:r>
          </a:p>
        </p:txBody>
      </p:sp>
    </p:spTree>
    <p:extLst>
      <p:ext uri="{BB962C8B-B14F-4D97-AF65-F5344CB8AC3E}">
        <p14:creationId xmlns:p14="http://schemas.microsoft.com/office/powerpoint/2010/main" val="3137541644"/>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6344" y="1871112"/>
            <a:ext cx="7811312" cy="3628879"/>
          </a:xfrm>
          <a:prstGeom prst="rect">
            <a:avLst/>
          </a:prstGeom>
          <a:noFill/>
        </p:spPr>
        <p:txBody>
          <a:bodyPr wrap="square" rtlCol="0">
            <a:spAutoFit/>
          </a:bodyPr>
          <a:lstStyle/>
          <a:p>
            <a:pPr latinLnBrk="1">
              <a:lnSpc>
                <a:spcPct val="180000"/>
              </a:lnSpc>
              <a:spcBef>
                <a:spcPts val="1200"/>
              </a:spcBef>
              <a:spcAft>
                <a:spcPts val="1200"/>
              </a:spcAft>
            </a:pPr>
            <a:r>
              <a:rPr lang="zh-CN" altLang="en-US" sz="2000" b="1" dirty="0">
                <a:latin typeface="+mn-ea"/>
              </a:rPr>
              <a:t>密钥生成的随机性原则</a:t>
            </a:r>
            <a:r>
              <a:rPr lang="zh-CN" altLang="en-US" sz="2000" dirty="0">
                <a:latin typeface="+mn-ea"/>
              </a:rPr>
              <a:t>：强调密钥需具备高度随机性，使用加密安全伪随机数生成器（</a:t>
            </a:r>
            <a:r>
              <a:rPr lang="en-US" altLang="zh-CN" sz="2000" dirty="0">
                <a:latin typeface="+mn-ea"/>
              </a:rPr>
              <a:t>CSPRNG</a:t>
            </a:r>
            <a:r>
              <a:rPr lang="zh-CN" altLang="en-US" sz="2000" dirty="0">
                <a:latin typeface="+mn-ea"/>
              </a:rPr>
              <a:t>）生成密钥。例如，</a:t>
            </a:r>
            <a:r>
              <a:rPr lang="en-US" altLang="zh-CN" sz="2000" dirty="0">
                <a:latin typeface="+mn-ea"/>
              </a:rPr>
              <a:t>OpenSSL </a:t>
            </a:r>
            <a:r>
              <a:rPr lang="zh-CN" altLang="en-US" sz="2000" dirty="0">
                <a:latin typeface="+mn-ea"/>
              </a:rPr>
              <a:t>库提供可靠的随机数生成函数，可用于生成高质量密钥。​</a:t>
            </a:r>
          </a:p>
          <a:p>
            <a:pPr latinLnBrk="1">
              <a:lnSpc>
                <a:spcPct val="180000"/>
              </a:lnSpc>
              <a:spcBef>
                <a:spcPts val="1200"/>
              </a:spcBef>
              <a:spcAft>
                <a:spcPts val="1200"/>
              </a:spcAft>
            </a:pPr>
            <a:r>
              <a:rPr lang="zh-CN" altLang="en-US" sz="2000" b="1" dirty="0">
                <a:latin typeface="+mn-ea"/>
              </a:rPr>
              <a:t>密钥长度与安全性关联</a:t>
            </a:r>
            <a:r>
              <a:rPr lang="zh-CN" altLang="en-US" sz="2000" dirty="0">
                <a:latin typeface="+mn-ea"/>
              </a:rPr>
              <a:t>：阐述密钥长度直接影响加密强度，以 </a:t>
            </a:r>
            <a:r>
              <a:rPr lang="en-US" altLang="zh-CN" sz="2000" dirty="0">
                <a:latin typeface="+mn-ea"/>
              </a:rPr>
              <a:t>AES </a:t>
            </a:r>
            <a:r>
              <a:rPr lang="zh-CN" altLang="en-US" sz="2000" dirty="0">
                <a:latin typeface="+mn-ea"/>
              </a:rPr>
              <a:t>算法为例，</a:t>
            </a:r>
            <a:r>
              <a:rPr lang="en-US" altLang="zh-CN" sz="2000" dirty="0">
                <a:latin typeface="+mn-ea"/>
              </a:rPr>
              <a:t>128 </a:t>
            </a:r>
            <a:r>
              <a:rPr lang="zh-CN" altLang="en-US" sz="2000" dirty="0">
                <a:latin typeface="+mn-ea"/>
              </a:rPr>
              <a:t>位、</a:t>
            </a:r>
            <a:r>
              <a:rPr lang="en-US" altLang="zh-CN" sz="2000" dirty="0">
                <a:latin typeface="+mn-ea"/>
              </a:rPr>
              <a:t>192 </a:t>
            </a:r>
            <a:r>
              <a:rPr lang="zh-CN" altLang="en-US" sz="2000" dirty="0">
                <a:latin typeface="+mn-ea"/>
              </a:rPr>
              <a:t>位、</a:t>
            </a:r>
            <a:r>
              <a:rPr lang="en-US" altLang="zh-CN" sz="2000" dirty="0">
                <a:latin typeface="+mn-ea"/>
              </a:rPr>
              <a:t>256 </a:t>
            </a:r>
            <a:r>
              <a:rPr lang="zh-CN" altLang="en-US" sz="2000" dirty="0">
                <a:latin typeface="+mn-ea"/>
              </a:rPr>
              <a:t>位密钥对应不同安全级别，密钥越长，破解难度呈指数级增长。</a:t>
            </a:r>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4.2 </a:t>
            </a:r>
            <a:r>
              <a:rPr lang="zh-CN" altLang="en-US" sz="3200" b="1" dirty="0">
                <a:solidFill>
                  <a:srgbClr val="FF0000"/>
                </a:solidFill>
                <a:latin typeface="+mj-ea"/>
                <a:ea typeface="+mj-ea"/>
              </a:rPr>
              <a:t>生成密钥</a:t>
            </a:r>
          </a:p>
        </p:txBody>
      </p:sp>
    </p:spTree>
    <p:extLst>
      <p:ext uri="{BB962C8B-B14F-4D97-AF65-F5344CB8AC3E}">
        <p14:creationId xmlns:p14="http://schemas.microsoft.com/office/powerpoint/2010/main" val="8914059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6344" y="1635930"/>
            <a:ext cx="7811312" cy="4182876"/>
          </a:xfrm>
          <a:prstGeom prst="rect">
            <a:avLst/>
          </a:prstGeom>
          <a:noFill/>
        </p:spPr>
        <p:txBody>
          <a:bodyPr wrap="square" rtlCol="0">
            <a:spAutoFit/>
          </a:bodyPr>
          <a:lstStyle/>
          <a:p>
            <a:pPr latinLnBrk="1">
              <a:lnSpc>
                <a:spcPct val="180000"/>
              </a:lnSpc>
              <a:spcBef>
                <a:spcPts val="1200"/>
              </a:spcBef>
              <a:spcAft>
                <a:spcPts val="1200"/>
              </a:spcAft>
            </a:pPr>
            <a:r>
              <a:rPr lang="zh-CN" altLang="en-US" sz="2000" b="1" dirty="0">
                <a:latin typeface="+mn-ea"/>
              </a:rPr>
              <a:t>执行加密操作流程</a:t>
            </a:r>
            <a:r>
              <a:rPr lang="zh-CN" altLang="en-US" sz="2000" dirty="0">
                <a:latin typeface="+mn-ea"/>
              </a:rPr>
              <a:t>：以 </a:t>
            </a:r>
            <a:r>
              <a:rPr lang="en-US" altLang="zh-CN" sz="2000" dirty="0">
                <a:latin typeface="+mn-ea"/>
              </a:rPr>
              <a:t>AES </a:t>
            </a:r>
            <a:r>
              <a:rPr lang="zh-CN" altLang="en-US" sz="2000" dirty="0">
                <a:latin typeface="+mn-ea"/>
              </a:rPr>
              <a:t>算法加密文本数据为例，展示明文按特定块大小（如 </a:t>
            </a:r>
            <a:r>
              <a:rPr lang="en-US" altLang="zh-CN" sz="2000" dirty="0">
                <a:latin typeface="+mn-ea"/>
              </a:rPr>
              <a:t>128 </a:t>
            </a:r>
            <a:r>
              <a:rPr lang="zh-CN" altLang="en-US" sz="2000" dirty="0">
                <a:latin typeface="+mn-ea"/>
              </a:rPr>
              <a:t>位块）进行分组，每组数据在密钥控制下经多轮替换、置换等操作，逐步转换为密文的过程。​</a:t>
            </a:r>
          </a:p>
          <a:p>
            <a:pPr latinLnBrk="1">
              <a:lnSpc>
                <a:spcPct val="180000"/>
              </a:lnSpc>
              <a:spcBef>
                <a:spcPts val="1200"/>
              </a:spcBef>
              <a:spcAft>
                <a:spcPts val="1200"/>
              </a:spcAft>
            </a:pPr>
            <a:r>
              <a:rPr lang="zh-CN" altLang="en-US" sz="2000" b="1" dirty="0">
                <a:latin typeface="+mn-ea"/>
              </a:rPr>
              <a:t>错误处理与完整性校验</a:t>
            </a:r>
            <a:r>
              <a:rPr lang="zh-CN" altLang="en-US" sz="2000" dirty="0">
                <a:latin typeface="+mn-ea"/>
              </a:rPr>
              <a:t>：说明加密过程中可能出现错误（如数据损坏、算法执行异常），需建立错误检测与处理机制。同时，可采用哈希算法（如 </a:t>
            </a:r>
            <a:r>
              <a:rPr lang="en-US" altLang="zh-CN" sz="2000" dirty="0">
                <a:latin typeface="+mn-ea"/>
              </a:rPr>
              <a:t>SHA - 256</a:t>
            </a:r>
            <a:r>
              <a:rPr lang="zh-CN" altLang="en-US" sz="2000" dirty="0">
                <a:latin typeface="+mn-ea"/>
              </a:rPr>
              <a:t>）计算明文哈希值，与密文一同存储或传输，用于后续验证数据完整性。</a:t>
            </a:r>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4.3 </a:t>
            </a:r>
            <a:r>
              <a:rPr lang="zh-CN" altLang="en-US" sz="3200" b="1" dirty="0">
                <a:solidFill>
                  <a:srgbClr val="FF0000"/>
                </a:solidFill>
                <a:latin typeface="+mj-ea"/>
                <a:ea typeface="+mj-ea"/>
              </a:rPr>
              <a:t>加密明文</a:t>
            </a:r>
          </a:p>
        </p:txBody>
      </p:sp>
    </p:spTree>
    <p:extLst>
      <p:ext uri="{BB962C8B-B14F-4D97-AF65-F5344CB8AC3E}">
        <p14:creationId xmlns:p14="http://schemas.microsoft.com/office/powerpoint/2010/main" val="231462516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4904" y="1921250"/>
            <a:ext cx="7811312" cy="27901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b="1" dirty="0">
                <a:latin typeface="+mn-ea"/>
              </a:rPr>
              <a:t>密文存储的安全策略</a:t>
            </a:r>
            <a:r>
              <a:rPr lang="zh-CN" altLang="en-US" sz="2000" dirty="0">
                <a:latin typeface="+mn-ea"/>
              </a:rPr>
              <a:t>：选择安全存储介质（如加密硬盘、云存储加密服务），对存储的密文进行访问控制，设置严格权限，只有授权用户或进程能读取和使用密文。​</a:t>
            </a:r>
          </a:p>
          <a:p>
            <a:pPr marL="342900" indent="-342900">
              <a:lnSpc>
                <a:spcPct val="150000"/>
              </a:lnSpc>
              <a:buFont typeface="Arial" panose="020B0604020202020204" pitchFamily="34" charset="0"/>
              <a:buChar char="•"/>
            </a:pPr>
            <a:r>
              <a:rPr lang="zh-CN" altLang="en-US" sz="2000" b="1" dirty="0">
                <a:latin typeface="+mn-ea"/>
              </a:rPr>
              <a:t>密文传输的保障措施</a:t>
            </a:r>
            <a:r>
              <a:rPr lang="zh-CN" altLang="en-US" sz="2000" dirty="0">
                <a:latin typeface="+mn-ea"/>
              </a:rPr>
              <a:t>：在网络传输中，使用安全通信协议（如 </a:t>
            </a:r>
            <a:r>
              <a:rPr lang="en-US" altLang="zh-CN" sz="2000" dirty="0">
                <a:latin typeface="+mn-ea"/>
              </a:rPr>
              <a:t>HTTPS</a:t>
            </a:r>
            <a:r>
              <a:rPr lang="zh-CN" altLang="en-US" sz="2000" dirty="0">
                <a:latin typeface="+mn-ea"/>
              </a:rPr>
              <a:t>、</a:t>
            </a:r>
            <a:r>
              <a:rPr lang="en-US" altLang="zh-CN" sz="2000" dirty="0">
                <a:latin typeface="+mn-ea"/>
              </a:rPr>
              <a:t>TLS</a:t>
            </a:r>
            <a:r>
              <a:rPr lang="zh-CN" altLang="en-US" sz="2000" dirty="0">
                <a:latin typeface="+mn-ea"/>
              </a:rPr>
              <a:t>），确保密文在传输过程中不被窃取或篡改。通过数字证书验证通信双方身份，建立安全连接通道传输密文。</a:t>
            </a:r>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4.4 </a:t>
            </a:r>
            <a:r>
              <a:rPr lang="zh-CN" altLang="en-US" sz="3200" b="1" dirty="0">
                <a:solidFill>
                  <a:srgbClr val="FF0000"/>
                </a:solidFill>
                <a:latin typeface="+mj-ea"/>
                <a:ea typeface="+mj-ea"/>
              </a:rPr>
              <a:t>存储和传输密文</a:t>
            </a:r>
          </a:p>
        </p:txBody>
      </p:sp>
    </p:spTree>
    <p:extLst>
      <p:ext uri="{BB962C8B-B14F-4D97-AF65-F5344CB8AC3E}">
        <p14:creationId xmlns:p14="http://schemas.microsoft.com/office/powerpoint/2010/main" val="308772122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640197" y="1605695"/>
            <a:ext cx="3863607" cy="584775"/>
          </a:xfrm>
          <a:prstGeom prst="rect">
            <a:avLst/>
          </a:prstGeom>
          <a:noFill/>
        </p:spPr>
        <p:txBody>
          <a:bodyPr wrap="square" rtlCol="0">
            <a:spAutoFit/>
          </a:bodyPr>
          <a:lstStyle/>
          <a:p>
            <a:r>
              <a:rPr lang="en-US" altLang="zh-CN" sz="3200" b="1" dirty="0" smtClean="0">
                <a:solidFill>
                  <a:srgbClr val="FF0000"/>
                </a:solidFill>
                <a:latin typeface="+mj-ea"/>
                <a:ea typeface="+mj-ea"/>
              </a:rPr>
              <a:t>5.</a:t>
            </a:r>
            <a:r>
              <a:rPr lang="zh-CN" altLang="en-US" sz="3200" b="1" dirty="0" smtClean="0">
                <a:solidFill>
                  <a:srgbClr val="FF0000"/>
                </a:solidFill>
                <a:latin typeface="+mj-ea"/>
                <a:ea typeface="+mj-ea"/>
              </a:rPr>
              <a:t>数据加密应用场景</a:t>
            </a:r>
            <a:endParaRPr lang="zh-CN" altLang="en-US" sz="3200" b="1" dirty="0">
              <a:solidFill>
                <a:srgbClr val="FF0000"/>
              </a:solidFill>
              <a:latin typeface="+mj-ea"/>
              <a:ea typeface="+mj-ea"/>
            </a:endParaRPr>
          </a:p>
        </p:txBody>
      </p:sp>
      <p:sp>
        <p:nvSpPr>
          <p:cNvPr id="4" name="文本框 3"/>
          <p:cNvSpPr txBox="1"/>
          <p:nvPr/>
        </p:nvSpPr>
        <p:spPr>
          <a:xfrm>
            <a:off x="3336432" y="2552200"/>
            <a:ext cx="2471136" cy="2677656"/>
          </a:xfrm>
          <a:prstGeom prst="rect">
            <a:avLst/>
          </a:prstGeom>
          <a:noFill/>
        </p:spPr>
        <p:txBody>
          <a:bodyPr wrap="square" rtlCol="0">
            <a:spAutoFit/>
          </a:bodyPr>
          <a:lstStyle/>
          <a:p>
            <a:pPr latinLnBrk="1">
              <a:lnSpc>
                <a:spcPct val="200000"/>
              </a:lnSpc>
            </a:pPr>
            <a:r>
              <a:rPr lang="en-US" altLang="zh-CN" sz="2800" dirty="0" smtClean="0">
                <a:latin typeface="+mj-ea"/>
                <a:ea typeface="+mj-ea"/>
              </a:rPr>
              <a:t>5.1 </a:t>
            </a:r>
            <a:r>
              <a:rPr lang="zh-CN" altLang="en-US" sz="2800" dirty="0" smtClean="0">
                <a:latin typeface="+mj-ea"/>
                <a:ea typeface="+mj-ea"/>
              </a:rPr>
              <a:t>网络通信</a:t>
            </a:r>
            <a:endParaRPr lang="en-US" altLang="zh-CN" sz="2800" dirty="0" smtClean="0">
              <a:latin typeface="+mj-ea"/>
              <a:ea typeface="+mj-ea"/>
            </a:endParaRPr>
          </a:p>
          <a:p>
            <a:pPr latinLnBrk="1">
              <a:lnSpc>
                <a:spcPct val="200000"/>
              </a:lnSpc>
            </a:pPr>
            <a:r>
              <a:rPr lang="en-US" altLang="zh-CN" sz="2800" dirty="0" smtClean="0">
                <a:latin typeface="+mj-ea"/>
                <a:ea typeface="+mj-ea"/>
              </a:rPr>
              <a:t>5.2 </a:t>
            </a:r>
            <a:r>
              <a:rPr lang="zh-CN" altLang="en-US" sz="2800" dirty="0" smtClean="0">
                <a:latin typeface="+mj-ea"/>
                <a:ea typeface="+mj-ea"/>
              </a:rPr>
              <a:t>数据存储</a:t>
            </a:r>
            <a:endParaRPr lang="en-US" altLang="zh-CN" sz="2800" dirty="0" smtClean="0">
              <a:latin typeface="+mj-ea"/>
              <a:ea typeface="+mj-ea"/>
            </a:endParaRPr>
          </a:p>
          <a:p>
            <a:pPr latinLnBrk="1">
              <a:lnSpc>
                <a:spcPct val="200000"/>
              </a:lnSpc>
            </a:pPr>
            <a:r>
              <a:rPr lang="en-US" altLang="zh-CN" sz="2800" dirty="0" smtClean="0">
                <a:latin typeface="+mj-ea"/>
                <a:ea typeface="+mj-ea"/>
              </a:rPr>
              <a:t>5.3 </a:t>
            </a:r>
            <a:r>
              <a:rPr lang="zh-CN" altLang="en-US" sz="2800" dirty="0">
                <a:latin typeface="+mj-ea"/>
                <a:ea typeface="+mj-ea"/>
              </a:rPr>
              <a:t>移动</a:t>
            </a:r>
            <a:r>
              <a:rPr lang="zh-CN" altLang="en-US" sz="2800" dirty="0" smtClean="0">
                <a:latin typeface="+mj-ea"/>
                <a:ea typeface="+mj-ea"/>
              </a:rPr>
              <a:t>设备</a:t>
            </a:r>
            <a:endParaRPr lang="zh-CN" altLang="en-US" sz="2800" dirty="0">
              <a:latin typeface="+mj-ea"/>
              <a:ea typeface="+mj-ea"/>
            </a:endParaRPr>
          </a:p>
        </p:txBody>
      </p:sp>
    </p:spTree>
    <p:extLst>
      <p:ext uri="{BB962C8B-B14F-4D97-AF65-F5344CB8AC3E}">
        <p14:creationId xmlns:p14="http://schemas.microsoft.com/office/powerpoint/2010/main" val="194586552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6344" y="1567747"/>
            <a:ext cx="7811312" cy="4429098"/>
          </a:xfrm>
          <a:prstGeom prst="rect">
            <a:avLst/>
          </a:prstGeom>
          <a:noFill/>
        </p:spPr>
        <p:txBody>
          <a:bodyPr wrap="square" rtlCol="0">
            <a:spAutoFit/>
          </a:bodyPr>
          <a:lstStyle/>
          <a:p>
            <a:pPr latinLnBrk="1">
              <a:lnSpc>
                <a:spcPct val="180000"/>
              </a:lnSpc>
            </a:pPr>
            <a:r>
              <a:rPr lang="en-US" altLang="zh-CN" sz="2000" b="1" dirty="0" smtClean="0">
                <a:latin typeface="+mn-ea"/>
              </a:rPr>
              <a:t>HTTPS</a:t>
            </a:r>
            <a:r>
              <a:rPr lang="zh-CN" altLang="en-US" sz="2000" b="1" dirty="0" smtClean="0">
                <a:latin typeface="+mn-ea"/>
              </a:rPr>
              <a:t>加密</a:t>
            </a:r>
            <a:r>
              <a:rPr lang="zh-CN" altLang="en-US" sz="2000" b="1" dirty="0">
                <a:latin typeface="+mn-ea"/>
              </a:rPr>
              <a:t>网页浏览数据</a:t>
            </a:r>
            <a:r>
              <a:rPr lang="zh-CN" altLang="en-US" sz="2000" dirty="0">
                <a:latin typeface="+mn-ea"/>
              </a:rPr>
              <a:t>：在如今的互联网环境下，用户日常浏览网页时，数据传输面临诸多风险。</a:t>
            </a:r>
            <a:r>
              <a:rPr lang="en-US" altLang="zh-CN" sz="2000" dirty="0" smtClean="0">
                <a:latin typeface="+mn-ea"/>
              </a:rPr>
              <a:t>HTTPS</a:t>
            </a:r>
            <a:r>
              <a:rPr lang="zh-CN" altLang="en-US" sz="2000" dirty="0" smtClean="0">
                <a:latin typeface="+mn-ea"/>
              </a:rPr>
              <a:t>应运而生</a:t>
            </a:r>
            <a:r>
              <a:rPr lang="zh-CN" altLang="en-US" sz="2000" dirty="0">
                <a:latin typeface="+mn-ea"/>
              </a:rPr>
              <a:t>，它通过在传统 </a:t>
            </a:r>
            <a:r>
              <a:rPr lang="en-US" altLang="zh-CN" sz="2000" dirty="0">
                <a:latin typeface="+mn-ea"/>
              </a:rPr>
              <a:t>HTTP </a:t>
            </a:r>
            <a:r>
              <a:rPr lang="zh-CN" altLang="en-US" sz="2000" dirty="0">
                <a:latin typeface="+mn-ea"/>
              </a:rPr>
              <a:t>协议基础上</a:t>
            </a:r>
            <a:r>
              <a:rPr lang="zh-CN" altLang="en-US" sz="2000" dirty="0" smtClean="0">
                <a:latin typeface="+mn-ea"/>
              </a:rPr>
              <a:t>加入</a:t>
            </a:r>
            <a:r>
              <a:rPr lang="en-US" altLang="zh-CN" sz="2000" dirty="0" smtClean="0">
                <a:latin typeface="+mn-ea"/>
              </a:rPr>
              <a:t>SSL/TLS</a:t>
            </a:r>
            <a:r>
              <a:rPr lang="zh-CN" altLang="en-US" sz="2000" dirty="0" smtClean="0">
                <a:latin typeface="+mn-ea"/>
              </a:rPr>
              <a:t>加密</a:t>
            </a:r>
            <a:r>
              <a:rPr lang="zh-CN" altLang="en-US" sz="2000" dirty="0">
                <a:latin typeface="+mn-ea"/>
              </a:rPr>
              <a:t>层，确保了数据在</a:t>
            </a:r>
            <a:r>
              <a:rPr lang="zh-CN" altLang="en-US" sz="2000" dirty="0" smtClean="0">
                <a:latin typeface="+mn-ea"/>
              </a:rPr>
              <a:t>客户端与</a:t>
            </a:r>
            <a:r>
              <a:rPr lang="zh-CN" altLang="en-US" sz="2000" dirty="0">
                <a:latin typeface="+mn-ea"/>
              </a:rPr>
              <a:t>服务器之间传输的安全性。例如，当用户在网上购物时，从浏览商品信息、将商品加入购物车，到最终下单支付的整个过程，</a:t>
            </a:r>
            <a:r>
              <a:rPr lang="en-US" altLang="zh-CN" sz="2000" dirty="0" smtClean="0">
                <a:latin typeface="+mn-ea"/>
              </a:rPr>
              <a:t>HTTPS</a:t>
            </a:r>
            <a:r>
              <a:rPr lang="zh-CN" altLang="en-US" sz="2000" dirty="0" smtClean="0">
                <a:latin typeface="+mn-ea"/>
              </a:rPr>
              <a:t>加密</a:t>
            </a:r>
            <a:r>
              <a:rPr lang="zh-CN" altLang="en-US" sz="2000" dirty="0">
                <a:latin typeface="+mn-ea"/>
              </a:rPr>
              <a:t>保证了用户输入的账号密码、收货地址、支付信息等不会被中途窃取或篡改。若</a:t>
            </a:r>
            <a:r>
              <a:rPr lang="zh-CN" altLang="en-US" sz="2000" dirty="0" smtClean="0">
                <a:latin typeface="+mn-ea"/>
              </a:rPr>
              <a:t>没有</a:t>
            </a:r>
            <a:r>
              <a:rPr lang="en-US" altLang="zh-CN" sz="2000" dirty="0" smtClean="0">
                <a:latin typeface="+mn-ea"/>
              </a:rPr>
              <a:t>HTTPS</a:t>
            </a:r>
            <a:r>
              <a:rPr lang="zh-CN" altLang="en-US" sz="2000" dirty="0" smtClean="0">
                <a:latin typeface="+mn-ea"/>
              </a:rPr>
              <a:t>加密</a:t>
            </a:r>
            <a:r>
              <a:rPr lang="zh-CN" altLang="en-US" sz="2000" dirty="0">
                <a:latin typeface="+mn-ea"/>
              </a:rPr>
              <a:t>，黑客可能会通过网络嗅探等手段，获取用户的敏感信息，进而进行盗刷或其他恶意行为</a:t>
            </a:r>
            <a:r>
              <a:rPr lang="zh-CN" altLang="en-US" sz="2000" dirty="0" smtClean="0">
                <a:latin typeface="+mn-ea"/>
              </a:rPr>
              <a:t>。</a:t>
            </a:r>
            <a:endParaRPr lang="zh-CN" altLang="en-US" sz="2000" dirty="0">
              <a:latin typeface="+mn-ea"/>
            </a:endParaRPr>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5.1 </a:t>
            </a:r>
            <a:r>
              <a:rPr lang="zh-CN" altLang="en-US" sz="3200" b="1" dirty="0">
                <a:solidFill>
                  <a:srgbClr val="FF0000"/>
                </a:solidFill>
                <a:latin typeface="+mj-ea"/>
                <a:ea typeface="+mj-ea"/>
              </a:rPr>
              <a:t>网络通信</a:t>
            </a:r>
          </a:p>
        </p:txBody>
      </p:sp>
    </p:spTree>
    <p:extLst>
      <p:ext uri="{BB962C8B-B14F-4D97-AF65-F5344CB8AC3E}">
        <p14:creationId xmlns:p14="http://schemas.microsoft.com/office/powerpoint/2010/main" val="155445720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9175" y="1594244"/>
            <a:ext cx="7805651" cy="4247317"/>
          </a:xfrm>
          <a:prstGeom prst="rect">
            <a:avLst/>
          </a:prstGeom>
          <a:noFill/>
        </p:spPr>
        <p:txBody>
          <a:bodyPr wrap="square" rtlCol="0">
            <a:spAutoFit/>
          </a:bodyPr>
          <a:lstStyle/>
          <a:p>
            <a:pPr latinLnBrk="1">
              <a:lnSpc>
                <a:spcPct val="150000"/>
              </a:lnSpc>
            </a:pPr>
            <a:r>
              <a:rPr lang="en-US" altLang="zh-CN" sz="2000" b="1" dirty="0" smtClean="0">
                <a:latin typeface="+mn-ea"/>
              </a:rPr>
              <a:t>VPN</a:t>
            </a:r>
            <a:r>
              <a:rPr lang="zh-CN" altLang="en-US" sz="2000" b="1" dirty="0" smtClean="0">
                <a:latin typeface="+mn-ea"/>
              </a:rPr>
              <a:t>加密</a:t>
            </a:r>
            <a:r>
              <a:rPr lang="zh-CN" altLang="en-US" sz="2000" b="1" dirty="0">
                <a:latin typeface="+mn-ea"/>
              </a:rPr>
              <a:t>远程办公网络连接</a:t>
            </a:r>
            <a:r>
              <a:rPr lang="zh-CN" altLang="en-US" sz="2000" dirty="0">
                <a:latin typeface="+mn-ea"/>
              </a:rPr>
              <a:t>：随着远程办公的日益普及，员工需要通过互联网连接到企业内部网络，访问公司的资源和数据。虚拟专用</a:t>
            </a:r>
            <a:r>
              <a:rPr lang="zh-CN" altLang="en-US" sz="2000" dirty="0" smtClean="0">
                <a:latin typeface="+mn-ea"/>
              </a:rPr>
              <a:t>网络在此</a:t>
            </a:r>
            <a:r>
              <a:rPr lang="zh-CN" altLang="en-US" sz="2000" dirty="0">
                <a:latin typeface="+mn-ea"/>
              </a:rPr>
              <a:t>过程中发挥了关键作用。</a:t>
            </a:r>
            <a:r>
              <a:rPr lang="en-US" altLang="zh-CN" sz="2000" dirty="0">
                <a:latin typeface="+mn-ea"/>
              </a:rPr>
              <a:t>VPN </a:t>
            </a:r>
            <a:r>
              <a:rPr lang="zh-CN" altLang="en-US" sz="2000" dirty="0">
                <a:latin typeface="+mn-ea"/>
              </a:rPr>
              <a:t>利用加密技术，在公共</a:t>
            </a:r>
            <a:r>
              <a:rPr lang="zh-CN" altLang="en-US" sz="2000" dirty="0" smtClean="0">
                <a:latin typeface="+mn-ea"/>
              </a:rPr>
              <a:t>网络上</a:t>
            </a:r>
            <a:r>
              <a:rPr lang="zh-CN" altLang="en-US" sz="2000" dirty="0">
                <a:latin typeface="+mn-ea"/>
              </a:rPr>
              <a:t>建立一条专用的、加密的通道，将员工的设备与企业内部网络连接起来。这就如同在公共网络</a:t>
            </a:r>
            <a:r>
              <a:rPr lang="zh-CN" altLang="en-US" sz="2000" dirty="0" smtClean="0">
                <a:latin typeface="+mn-ea"/>
              </a:rPr>
              <a:t>的“海洋”</a:t>
            </a:r>
            <a:r>
              <a:rPr lang="zh-CN" altLang="en-US" sz="2000" dirty="0" smtClean="0">
                <a:latin typeface="+mn-ea"/>
              </a:rPr>
              <a:t>中</a:t>
            </a:r>
            <a:r>
              <a:rPr lang="zh-CN" altLang="en-US" sz="2000" dirty="0">
                <a:latin typeface="+mn-ea"/>
              </a:rPr>
              <a:t>构建了一条秘密</a:t>
            </a:r>
            <a:r>
              <a:rPr lang="zh-CN" altLang="en-US" sz="2000" dirty="0" smtClean="0">
                <a:latin typeface="+mn-ea"/>
              </a:rPr>
              <a:t>的“隧道”</a:t>
            </a:r>
            <a:r>
              <a:rPr lang="zh-CN" altLang="en-US" sz="2000" dirty="0">
                <a:latin typeface="+mn-ea"/>
              </a:rPr>
              <a:t>，使得员工在远程办公时，传输的数据仿佛是在企业内部安全的局域网中流动。例如，跨国企业的员工在不同国家和地区通过 </a:t>
            </a:r>
            <a:r>
              <a:rPr lang="en-US" altLang="zh-CN" sz="2000" dirty="0">
                <a:latin typeface="+mn-ea"/>
              </a:rPr>
              <a:t>VPN </a:t>
            </a:r>
            <a:r>
              <a:rPr lang="zh-CN" altLang="en-US" sz="2000" dirty="0">
                <a:latin typeface="+mn-ea"/>
              </a:rPr>
              <a:t>访问总部的数据库、文件服务器等，数据在传输过程中经过加密，有效防止了数据被第三方截获，保护了企业的商业机密和敏感信息。</a:t>
            </a:r>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5.1 </a:t>
            </a:r>
            <a:r>
              <a:rPr lang="zh-CN" altLang="en-US" sz="3200" b="1" dirty="0">
                <a:solidFill>
                  <a:srgbClr val="FF0000"/>
                </a:solidFill>
                <a:latin typeface="+mj-ea"/>
                <a:ea typeface="+mj-ea"/>
              </a:rPr>
              <a:t>网络通信</a:t>
            </a:r>
          </a:p>
        </p:txBody>
      </p:sp>
    </p:spTree>
    <p:extLst>
      <p:ext uri="{BB962C8B-B14F-4D97-AF65-F5344CB8AC3E}">
        <p14:creationId xmlns:p14="http://schemas.microsoft.com/office/powerpoint/2010/main" val="398083307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6344" y="1666846"/>
            <a:ext cx="7811312" cy="4194610"/>
          </a:xfrm>
          <a:prstGeom prst="rect">
            <a:avLst/>
          </a:prstGeom>
          <a:noFill/>
        </p:spPr>
        <p:txBody>
          <a:bodyPr wrap="square" rtlCol="0">
            <a:spAutoFit/>
          </a:bodyPr>
          <a:lstStyle/>
          <a:p>
            <a:pPr latinLnBrk="1">
              <a:lnSpc>
                <a:spcPct val="150000"/>
              </a:lnSpc>
            </a:pPr>
            <a:r>
              <a:rPr lang="zh-CN" altLang="en-US" sz="2000" b="1" dirty="0"/>
              <a:t>云存储服务对用户数据加密</a:t>
            </a:r>
            <a:r>
              <a:rPr lang="zh-CN" altLang="en-US" sz="2000" dirty="0"/>
              <a:t>：云存储已经成为人们存储数据的重要方式，无论是个人用户存储照片、视频、文档等，还是企业用户存储大量的业务数据。各大云存储提供商，如阿里云、腾讯云、百度云等，都采用了数据加密技术来保障用户数据的安全。在用户将数据上传到云服务器之前，云存储服务会对数据进行加密处理，将明文数据转换为密文存储在云端。当用户需要下载数据时，再通过相应的解密操作获取原始数据。这样，即使云服务器被非法入侵，黑客获取到的也只是加密后的密文，无法直接读取和利用用户的数据，大大提高了数据的安全性</a:t>
            </a:r>
            <a:r>
              <a:rPr lang="zh-CN" altLang="en-US" sz="2000" dirty="0" smtClean="0"/>
              <a:t>。</a:t>
            </a:r>
            <a:endParaRPr lang="zh-CN" altLang="en-US" sz="2000" dirty="0"/>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5.2 </a:t>
            </a:r>
            <a:r>
              <a:rPr lang="zh-CN" altLang="en-US" sz="3200" b="1" dirty="0">
                <a:solidFill>
                  <a:srgbClr val="FF0000"/>
                </a:solidFill>
                <a:latin typeface="+mj-ea"/>
                <a:ea typeface="+mj-ea"/>
              </a:rPr>
              <a:t>数据存储</a:t>
            </a:r>
          </a:p>
        </p:txBody>
      </p:sp>
    </p:spTree>
    <p:extLst>
      <p:ext uri="{BB962C8B-B14F-4D97-AF65-F5344CB8AC3E}">
        <p14:creationId xmlns:p14="http://schemas.microsoft.com/office/powerpoint/2010/main" val="126869347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7734" y="1646238"/>
            <a:ext cx="7811312" cy="4209999"/>
          </a:xfrm>
          <a:prstGeom prst="rect">
            <a:avLst/>
          </a:prstGeom>
          <a:noFill/>
        </p:spPr>
        <p:txBody>
          <a:bodyPr wrap="square" rtlCol="0">
            <a:spAutoFit/>
          </a:bodyPr>
          <a:lstStyle/>
          <a:p>
            <a:pPr latinLnBrk="1">
              <a:lnSpc>
                <a:spcPct val="170000"/>
              </a:lnSpc>
            </a:pPr>
            <a:r>
              <a:rPr lang="zh-CN" altLang="en-US" sz="2000" b="1" dirty="0" smtClean="0"/>
              <a:t>企业</a:t>
            </a:r>
            <a:r>
              <a:rPr lang="zh-CN" altLang="en-US" sz="2000" b="1" dirty="0"/>
              <a:t>内部数据库对敏感数据加密存储</a:t>
            </a:r>
            <a:r>
              <a:rPr lang="zh-CN" altLang="en-US" sz="2000" dirty="0"/>
              <a:t>：企业内部的数据库通常存储着大量重要的业务数据，包括客户信息、财务数据、产品研发资料等。对于这些敏感数据，企业采用加密存储的方式，防止数据在数据库中被非法访问和窃取。例如，银行的数据库中存储着客户的账户余额、交易记录等敏感信息，通过对这些数据进行加密存储，即使数据库管理员等内部人员非法获取了数据，由于没有正确的解密密钥，也无法查看和使用这些敏感信息。同时，在数据库进行备份、迁移等操作时，加密的数据依然保持其安全性，有效保护了企业的核心资产。</a:t>
            </a:r>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5.2 </a:t>
            </a:r>
            <a:r>
              <a:rPr lang="zh-CN" altLang="en-US" sz="3200" b="1" dirty="0">
                <a:solidFill>
                  <a:srgbClr val="FF0000"/>
                </a:solidFill>
                <a:latin typeface="+mj-ea"/>
                <a:ea typeface="+mj-ea"/>
              </a:rPr>
              <a:t>数据存储</a:t>
            </a:r>
          </a:p>
        </p:txBody>
      </p:sp>
    </p:spTree>
    <p:extLst>
      <p:ext uri="{BB962C8B-B14F-4D97-AF65-F5344CB8AC3E}">
        <p14:creationId xmlns:p14="http://schemas.microsoft.com/office/powerpoint/2010/main" val="349207326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6344" y="1388716"/>
            <a:ext cx="7811312" cy="4733219"/>
          </a:xfrm>
          <a:prstGeom prst="rect">
            <a:avLst/>
          </a:prstGeom>
          <a:noFill/>
        </p:spPr>
        <p:txBody>
          <a:bodyPr wrap="square" rtlCol="0">
            <a:spAutoFit/>
          </a:bodyPr>
          <a:lstStyle/>
          <a:p>
            <a:pPr latinLnBrk="1">
              <a:lnSpc>
                <a:spcPct val="170000"/>
              </a:lnSpc>
            </a:pPr>
            <a:r>
              <a:rPr lang="zh-CN" altLang="en-US" sz="2000" b="1" dirty="0"/>
              <a:t>手机解锁密码、指纹识别等生物特征加密</a:t>
            </a:r>
            <a:r>
              <a:rPr lang="zh-CN" altLang="en-US" sz="2000" dirty="0" smtClean="0"/>
              <a:t>：智能</a:t>
            </a:r>
            <a:r>
              <a:rPr lang="zh-CN" altLang="en-US" sz="2000" dirty="0"/>
              <a:t>手机成为人们生活中不可或缺的工具，里面存储着大量个人隐私</a:t>
            </a:r>
            <a:r>
              <a:rPr lang="zh-CN" altLang="en-US" sz="2000" dirty="0" smtClean="0"/>
              <a:t>信息</a:t>
            </a:r>
            <a:r>
              <a:rPr lang="zh-CN" altLang="en-US" sz="2000" dirty="0"/>
              <a:t>。</a:t>
            </a:r>
            <a:r>
              <a:rPr lang="zh-CN" altLang="en-US" sz="2000" dirty="0" smtClean="0"/>
              <a:t>为了</a:t>
            </a:r>
            <a:r>
              <a:rPr lang="zh-CN" altLang="en-US" sz="2000" dirty="0"/>
              <a:t>保护这些信息，手机普遍采用了多种加密方式。最常见的就是设置解锁密码，无论是数字密码、图案密码还是字母密码，都为手机提供了第一道安全防线</a:t>
            </a:r>
            <a:r>
              <a:rPr lang="zh-CN" altLang="en-US" sz="2000" dirty="0" smtClean="0"/>
              <a:t>。这些</a:t>
            </a:r>
            <a:r>
              <a:rPr lang="zh-CN" altLang="en-US" sz="2000" dirty="0"/>
              <a:t>生物特征具有唯一性和不可复制性，相比传统密码更加安全可靠。当用户设置了指纹解锁后，手机会将用户的指纹特征进行加密存储，每次解锁时，通过比对采集到的指纹特征与加密存储的指纹特征来验证用户身份。如果验证通过，才能解锁手机，访问其中的数据，有效防止了他人未经授权访问手机内的敏感信息</a:t>
            </a:r>
            <a:r>
              <a:rPr lang="zh-CN" altLang="en-US" sz="2000" dirty="0" smtClean="0"/>
              <a:t>。</a:t>
            </a:r>
            <a:endParaRPr lang="zh-CN" altLang="en-US" sz="2000" dirty="0"/>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5.3 </a:t>
            </a:r>
            <a:r>
              <a:rPr lang="zh-CN" altLang="en-US" sz="3200" b="1" dirty="0">
                <a:solidFill>
                  <a:srgbClr val="FF0000"/>
                </a:solidFill>
                <a:latin typeface="+mj-ea"/>
                <a:ea typeface="+mj-ea"/>
              </a:rPr>
              <a:t>移动设备</a:t>
            </a:r>
          </a:p>
        </p:txBody>
      </p:sp>
    </p:spTree>
    <p:extLst>
      <p:ext uri="{BB962C8B-B14F-4D97-AF65-F5344CB8AC3E}">
        <p14:creationId xmlns:p14="http://schemas.microsoft.com/office/powerpoint/2010/main" val="2974020082"/>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841523" y="1472693"/>
            <a:ext cx="3460955" cy="584775"/>
          </a:xfrm>
          <a:prstGeom prst="rect">
            <a:avLst/>
          </a:prstGeom>
          <a:noFill/>
        </p:spPr>
        <p:txBody>
          <a:bodyPr wrap="square" rtlCol="0">
            <a:spAutoFit/>
          </a:bodyPr>
          <a:lstStyle/>
          <a:p>
            <a:r>
              <a:rPr lang="en-US" altLang="zh-CN" sz="3200" b="1" dirty="0">
                <a:solidFill>
                  <a:srgbClr val="FF0000"/>
                </a:solidFill>
                <a:latin typeface="+mj-ea"/>
                <a:ea typeface="+mj-ea"/>
              </a:rPr>
              <a:t>1</a:t>
            </a:r>
            <a:r>
              <a:rPr lang="zh-CN" altLang="en-US" sz="3200" b="1" dirty="0" smtClean="0">
                <a:solidFill>
                  <a:srgbClr val="FF0000"/>
                </a:solidFill>
                <a:latin typeface="+mj-ea"/>
                <a:ea typeface="+mj-ea"/>
              </a:rPr>
              <a:t>、数据加密概述</a:t>
            </a:r>
            <a:endParaRPr lang="zh-CN" altLang="en-US" sz="3200" b="1" dirty="0">
              <a:solidFill>
                <a:srgbClr val="FF0000"/>
              </a:solidFill>
              <a:latin typeface="+mj-ea"/>
              <a:ea typeface="+mj-ea"/>
            </a:endParaRPr>
          </a:p>
        </p:txBody>
      </p:sp>
      <p:sp>
        <p:nvSpPr>
          <p:cNvPr id="4" name="文本框 3"/>
          <p:cNvSpPr txBox="1"/>
          <p:nvPr/>
        </p:nvSpPr>
        <p:spPr>
          <a:xfrm>
            <a:off x="3083308" y="2361007"/>
            <a:ext cx="2977385" cy="2677656"/>
          </a:xfrm>
          <a:prstGeom prst="rect">
            <a:avLst/>
          </a:prstGeom>
          <a:noFill/>
        </p:spPr>
        <p:txBody>
          <a:bodyPr wrap="square" rtlCol="0">
            <a:spAutoFit/>
          </a:bodyPr>
          <a:lstStyle/>
          <a:p>
            <a:pPr latinLnBrk="1">
              <a:lnSpc>
                <a:spcPct val="200000"/>
              </a:lnSpc>
            </a:pPr>
            <a:r>
              <a:rPr lang="en-US" altLang="zh-CN" sz="2800" dirty="0" smtClean="0">
                <a:latin typeface="+mj-ea"/>
                <a:ea typeface="+mj-ea"/>
              </a:rPr>
              <a:t>1.1</a:t>
            </a:r>
            <a:r>
              <a:rPr lang="zh-CN" altLang="en-US" sz="2800" dirty="0">
                <a:latin typeface="+mj-ea"/>
                <a:ea typeface="+mj-ea"/>
              </a:rPr>
              <a:t> </a:t>
            </a:r>
            <a:r>
              <a:rPr lang="zh-CN" altLang="en-US" sz="2800" dirty="0" smtClean="0">
                <a:latin typeface="+mj-ea"/>
                <a:ea typeface="+mj-ea"/>
              </a:rPr>
              <a:t>定义</a:t>
            </a:r>
            <a:endParaRPr lang="en-US" altLang="zh-CN" sz="2800" dirty="0" smtClean="0">
              <a:latin typeface="+mj-ea"/>
              <a:ea typeface="+mj-ea"/>
            </a:endParaRPr>
          </a:p>
          <a:p>
            <a:pPr latinLnBrk="1">
              <a:lnSpc>
                <a:spcPct val="200000"/>
              </a:lnSpc>
            </a:pPr>
            <a:r>
              <a:rPr lang="en-US" altLang="zh-CN" sz="2800" dirty="0" smtClean="0">
                <a:latin typeface="+mj-ea"/>
                <a:ea typeface="+mj-ea"/>
              </a:rPr>
              <a:t>1.2 </a:t>
            </a:r>
            <a:r>
              <a:rPr lang="zh-CN" altLang="en-US" sz="2800" dirty="0" smtClean="0">
                <a:latin typeface="+mj-ea"/>
                <a:ea typeface="+mj-ea"/>
              </a:rPr>
              <a:t>核心目的</a:t>
            </a:r>
            <a:endParaRPr lang="en-US" altLang="zh-CN" sz="2800" dirty="0" smtClean="0">
              <a:latin typeface="+mj-ea"/>
              <a:ea typeface="+mj-ea"/>
            </a:endParaRPr>
          </a:p>
          <a:p>
            <a:pPr latinLnBrk="1">
              <a:lnSpc>
                <a:spcPct val="200000"/>
              </a:lnSpc>
            </a:pPr>
            <a:r>
              <a:rPr lang="en-US" altLang="zh-CN" sz="2800" dirty="0" smtClean="0">
                <a:latin typeface="+mj-ea"/>
                <a:ea typeface="+mj-ea"/>
              </a:rPr>
              <a:t>1.3 </a:t>
            </a:r>
            <a:r>
              <a:rPr lang="zh-CN" altLang="en-US" sz="2800" dirty="0" smtClean="0">
                <a:latin typeface="+mj-ea"/>
                <a:ea typeface="+mj-ea"/>
              </a:rPr>
              <a:t>加密三要素</a:t>
            </a:r>
            <a:endParaRPr lang="zh-CN" altLang="en-US" sz="2800" dirty="0">
              <a:latin typeface="+mj-ea"/>
              <a:ea typeface="+mj-ea"/>
            </a:endParaRPr>
          </a:p>
        </p:txBody>
      </p:sp>
    </p:spTree>
    <p:extLst>
      <p:ext uri="{BB962C8B-B14F-4D97-AF65-F5344CB8AC3E}">
        <p14:creationId xmlns:p14="http://schemas.microsoft.com/office/powerpoint/2010/main" val="298842185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6344" y="1378152"/>
            <a:ext cx="7811312" cy="4733219"/>
          </a:xfrm>
          <a:prstGeom prst="rect">
            <a:avLst/>
          </a:prstGeom>
          <a:noFill/>
        </p:spPr>
        <p:txBody>
          <a:bodyPr wrap="square" rtlCol="0">
            <a:spAutoFit/>
          </a:bodyPr>
          <a:lstStyle/>
          <a:p>
            <a:pPr latinLnBrk="1">
              <a:lnSpc>
                <a:spcPct val="170000"/>
              </a:lnSpc>
            </a:pPr>
            <a:r>
              <a:rPr lang="zh-CN" altLang="en-US" sz="2000" b="1" dirty="0" smtClean="0"/>
              <a:t>移动</a:t>
            </a:r>
            <a:r>
              <a:rPr lang="zh-CN" altLang="en-US" sz="2000" b="1" dirty="0"/>
              <a:t>支付数据加密</a:t>
            </a:r>
            <a:r>
              <a:rPr lang="zh-CN" altLang="en-US" sz="2000" dirty="0"/>
              <a:t>：移动支付已经改变了人们的支付方式，无论是在超市购物、打车出行，还是线上购物，移动支付都带来了极大的便利。然而，移动支付过程中的数据安全至关重要</a:t>
            </a:r>
            <a:r>
              <a:rPr lang="zh-CN" altLang="en-US" sz="2000" dirty="0" smtClean="0"/>
              <a:t>。为了</a:t>
            </a:r>
            <a:r>
              <a:rPr lang="zh-CN" altLang="en-US" sz="2000" dirty="0"/>
              <a:t>确保这些数据的安全，移动支付应用采用了多层加密技术。从数据在手机端的加密传输，到支付平台对数据的加密存储和处理，每一个环节都经过精心设计。例如，在用户输入支付密码后，密码会在手机端进行加密处理，然后再发送到支付平台。支付平台接收到加密后的支付信息后，通过特定的解密算法进行验证和处理，整个过程保证了支付数据不会被泄露和篡改，为用户的移动支付安全保驾护航。</a:t>
            </a:r>
          </a:p>
        </p:txBody>
      </p:sp>
      <p:sp>
        <p:nvSpPr>
          <p:cNvPr id="4" name="文本框 3"/>
          <p:cNvSpPr txBox="1"/>
          <p:nvPr/>
        </p:nvSpPr>
        <p:spPr>
          <a:xfrm>
            <a:off x="0" y="710212"/>
            <a:ext cx="4326194" cy="584775"/>
          </a:xfrm>
          <a:prstGeom prst="rect">
            <a:avLst/>
          </a:prstGeom>
          <a:noFill/>
        </p:spPr>
        <p:txBody>
          <a:bodyPr wrap="square" rtlCol="0">
            <a:spAutoFit/>
          </a:bodyPr>
          <a:lstStyle/>
          <a:p>
            <a:r>
              <a:rPr lang="en-US" altLang="zh-CN" sz="3200" b="1" dirty="0">
                <a:solidFill>
                  <a:srgbClr val="FF0000"/>
                </a:solidFill>
                <a:latin typeface="+mj-ea"/>
                <a:ea typeface="+mj-ea"/>
              </a:rPr>
              <a:t>5.3 </a:t>
            </a:r>
            <a:r>
              <a:rPr lang="zh-CN" altLang="en-US" sz="3200" b="1" dirty="0">
                <a:solidFill>
                  <a:srgbClr val="FF0000"/>
                </a:solidFill>
                <a:latin typeface="+mj-ea"/>
                <a:ea typeface="+mj-ea"/>
              </a:rPr>
              <a:t>移动设备</a:t>
            </a:r>
          </a:p>
        </p:txBody>
      </p:sp>
    </p:spTree>
    <p:extLst>
      <p:ext uri="{BB962C8B-B14F-4D97-AF65-F5344CB8AC3E}">
        <p14:creationId xmlns:p14="http://schemas.microsoft.com/office/powerpoint/2010/main" val="375485100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任意多边形 15"/>
          <p:cNvSpPr/>
          <p:nvPr/>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矩形 6"/>
          <p:cNvSpPr/>
          <p:nvPr/>
        </p:nvSpPr>
        <p:spPr>
          <a:xfrm>
            <a:off x="4909646" y="2419817"/>
            <a:ext cx="2390398" cy="1323439"/>
          </a:xfrm>
          <a:prstGeom prst="rect">
            <a:avLst/>
          </a:prstGeom>
        </p:spPr>
        <p:txBody>
          <a:bodyPr wrap="none">
            <a:spAutoFit/>
          </a:bodyPr>
          <a:lstStyle/>
          <a:p>
            <a:pPr marL="0" marR="0" lvl="0" indent="0" algn="ctr" defTabSz="685434"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cs typeface="Tahoma" panose="020B0604030504040204" pitchFamily="34" charset="0"/>
              </a:rPr>
              <a:t>谢谢</a:t>
            </a:r>
            <a:endPar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Calibri"/>
              <a:ea typeface="宋体" panose="02010600030101010101" pitchFamily="2" charset="-122"/>
            </a:endParaRPr>
          </a:p>
        </p:txBody>
      </p:sp>
      <p:pic>
        <p:nvPicPr>
          <p:cNvPr id="8" name="图片 7"/>
          <p:cNvPicPr>
            <a:picLocks noChangeAspect="1"/>
          </p:cNvPicPr>
          <p:nvPr/>
        </p:nvPicPr>
        <p:blipFill>
          <a:blip r:embed="rId3" cstate="print"/>
          <a:stretch>
            <a:fillRect/>
          </a:stretch>
        </p:blipFill>
        <p:spPr>
          <a:xfrm>
            <a:off x="633885" y="615681"/>
            <a:ext cx="3859102" cy="524301"/>
          </a:xfrm>
          <a:prstGeom prst="rect">
            <a:avLst/>
          </a:prstGeom>
        </p:spPr>
      </p:pic>
      <p:pic>
        <p:nvPicPr>
          <p:cNvPr id="9" name="图片 8"/>
          <p:cNvPicPr>
            <a:picLocks noChangeAspect="1"/>
          </p:cNvPicPr>
          <p:nvPr/>
        </p:nvPicPr>
        <p:blipFill>
          <a:blip r:embed="rId4" cstate="print"/>
          <a:stretch>
            <a:fillRect/>
          </a:stretch>
        </p:blipFill>
        <p:spPr>
          <a:xfrm>
            <a:off x="6700572" y="4709016"/>
            <a:ext cx="1743607" cy="402371"/>
          </a:xfrm>
          <a:prstGeom prst="rect">
            <a:avLst/>
          </a:prstGeom>
        </p:spPr>
      </p:pic>
    </p:spTree>
    <p:extLst>
      <p:ext uri="{BB962C8B-B14F-4D97-AF65-F5344CB8AC3E}">
        <p14:creationId xmlns:p14="http://schemas.microsoft.com/office/powerpoint/2010/main" val="410176852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5" name="chimes.wav"/>
          </p:stSnd>
        </p:sndAc>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4000">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14:bounceEnd="64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4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707924"/>
            <a:ext cx="3460955" cy="584775"/>
          </a:xfrm>
          <a:prstGeom prst="rect">
            <a:avLst/>
          </a:prstGeom>
          <a:noFill/>
        </p:spPr>
        <p:txBody>
          <a:bodyPr wrap="square" rtlCol="0">
            <a:spAutoFit/>
          </a:bodyPr>
          <a:lstStyle/>
          <a:p>
            <a:r>
              <a:rPr lang="en-US" altLang="zh-CN" sz="3200" b="1" dirty="0" smtClean="0">
                <a:solidFill>
                  <a:srgbClr val="FF0000"/>
                </a:solidFill>
                <a:latin typeface="+mj-ea"/>
                <a:ea typeface="+mj-ea"/>
              </a:rPr>
              <a:t>1.1 </a:t>
            </a:r>
            <a:r>
              <a:rPr lang="zh-CN" altLang="en-US" sz="3200" b="1" dirty="0" smtClean="0">
                <a:solidFill>
                  <a:srgbClr val="FF0000"/>
                </a:solidFill>
                <a:latin typeface="+mj-ea"/>
                <a:ea typeface="+mj-ea"/>
              </a:rPr>
              <a:t>定义</a:t>
            </a:r>
            <a:endParaRPr lang="zh-CN" altLang="en-US" sz="3200" b="1" dirty="0">
              <a:solidFill>
                <a:srgbClr val="FF0000"/>
              </a:solidFill>
              <a:latin typeface="+mj-ea"/>
              <a:ea typeface="+mj-ea"/>
            </a:endParaRPr>
          </a:p>
        </p:txBody>
      </p:sp>
      <p:sp>
        <p:nvSpPr>
          <p:cNvPr id="3" name="文本框 2"/>
          <p:cNvSpPr txBox="1"/>
          <p:nvPr/>
        </p:nvSpPr>
        <p:spPr>
          <a:xfrm>
            <a:off x="670739" y="1767812"/>
            <a:ext cx="7802522" cy="1015663"/>
          </a:xfrm>
          <a:prstGeom prst="rect">
            <a:avLst/>
          </a:prstGeom>
          <a:noFill/>
        </p:spPr>
        <p:txBody>
          <a:bodyPr wrap="square" rtlCol="0">
            <a:spAutoFit/>
          </a:bodyPr>
          <a:lstStyle/>
          <a:p>
            <a:pPr indent="457200">
              <a:lnSpc>
                <a:spcPct val="150000"/>
              </a:lnSpc>
            </a:pPr>
            <a:r>
              <a:rPr lang="zh-CN" altLang="en-US" sz="2000" dirty="0" smtClean="0">
                <a:latin typeface="+mn-ea"/>
              </a:rPr>
              <a:t>指</a:t>
            </a:r>
            <a:r>
              <a:rPr lang="zh-CN" altLang="en-US" sz="2000" dirty="0">
                <a:latin typeface="+mn-ea"/>
              </a:rPr>
              <a:t>通过特定的数学算法，将原始数据（明文）转换为不可读或难以理解的形式（密文），从而阻止未授权者获取或篡改信息的技术</a:t>
            </a:r>
            <a:r>
              <a:rPr lang="zh-CN" altLang="en-US" sz="2000" dirty="0" smtClean="0">
                <a:latin typeface="+mn-ea"/>
              </a:rPr>
              <a:t>。</a:t>
            </a:r>
            <a:endParaRPr lang="en-US" altLang="zh-CN" sz="2000" dirty="0" smtClean="0">
              <a:latin typeface="+mn-ea"/>
            </a:endParaRPr>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t="9500" b="22563"/>
          <a:stretch/>
        </p:blipFill>
        <p:spPr>
          <a:xfrm>
            <a:off x="421813" y="3258589"/>
            <a:ext cx="8300375" cy="1986742"/>
          </a:xfrm>
          <a:prstGeom prst="rect">
            <a:avLst/>
          </a:prstGeom>
        </p:spPr>
      </p:pic>
    </p:spTree>
    <p:extLst>
      <p:ext uri="{BB962C8B-B14F-4D97-AF65-F5344CB8AC3E}">
        <p14:creationId xmlns:p14="http://schemas.microsoft.com/office/powerpoint/2010/main" val="42568750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707924"/>
            <a:ext cx="3460955" cy="584775"/>
          </a:xfrm>
          <a:prstGeom prst="rect">
            <a:avLst/>
          </a:prstGeom>
          <a:noFill/>
        </p:spPr>
        <p:txBody>
          <a:bodyPr wrap="square" rtlCol="0">
            <a:spAutoFit/>
          </a:bodyPr>
          <a:lstStyle/>
          <a:p>
            <a:r>
              <a:rPr lang="en-US" altLang="zh-CN" sz="3200" b="1" dirty="0" smtClean="0">
                <a:solidFill>
                  <a:srgbClr val="FF0000"/>
                </a:solidFill>
                <a:latin typeface="+mj-ea"/>
                <a:ea typeface="+mj-ea"/>
              </a:rPr>
              <a:t>1.2 </a:t>
            </a:r>
            <a:r>
              <a:rPr lang="zh-CN" altLang="en-US" sz="3200" b="1" dirty="0" smtClean="0">
                <a:solidFill>
                  <a:srgbClr val="FF0000"/>
                </a:solidFill>
                <a:latin typeface="+mj-ea"/>
                <a:ea typeface="+mj-ea"/>
              </a:rPr>
              <a:t>核心目的</a:t>
            </a:r>
            <a:endParaRPr lang="zh-CN" altLang="en-US" sz="3200" b="1" dirty="0">
              <a:solidFill>
                <a:srgbClr val="FF0000"/>
              </a:solidFill>
              <a:latin typeface="+mj-ea"/>
              <a:ea typeface="+mj-ea"/>
            </a:endParaRPr>
          </a:p>
        </p:txBody>
      </p:sp>
      <p:sp>
        <p:nvSpPr>
          <p:cNvPr id="4" name="文本框 3"/>
          <p:cNvSpPr txBox="1"/>
          <p:nvPr/>
        </p:nvSpPr>
        <p:spPr>
          <a:xfrm>
            <a:off x="579335" y="2242083"/>
            <a:ext cx="5763240" cy="2443939"/>
          </a:xfrm>
          <a:prstGeom prst="rect">
            <a:avLst/>
          </a:prstGeom>
          <a:noFill/>
        </p:spPr>
        <p:txBody>
          <a:bodyPr wrap="square" rtlCol="0">
            <a:spAutoFit/>
          </a:bodyPr>
          <a:lstStyle/>
          <a:p>
            <a:pPr latinLnBrk="1">
              <a:lnSpc>
                <a:spcPct val="200000"/>
              </a:lnSpc>
              <a:spcBef>
                <a:spcPts val="1200"/>
              </a:spcBef>
              <a:spcAft>
                <a:spcPts val="1200"/>
              </a:spcAft>
            </a:pPr>
            <a:r>
              <a:rPr lang="zh-CN" altLang="en-US" sz="2000" dirty="0">
                <a:latin typeface="+mn-ea"/>
              </a:rPr>
              <a:t>保密性：防止数据被未授权访问或泄露。</a:t>
            </a:r>
          </a:p>
          <a:p>
            <a:pPr latinLnBrk="1">
              <a:lnSpc>
                <a:spcPct val="200000"/>
              </a:lnSpc>
              <a:spcBef>
                <a:spcPts val="1200"/>
              </a:spcBef>
              <a:spcAft>
                <a:spcPts val="1200"/>
              </a:spcAft>
            </a:pPr>
            <a:r>
              <a:rPr lang="zh-CN" altLang="en-US" sz="2000" dirty="0">
                <a:latin typeface="+mn-ea"/>
              </a:rPr>
              <a:t>完整性：确保数据在传输或存储过程中未被篡改。</a:t>
            </a:r>
          </a:p>
          <a:p>
            <a:pPr latinLnBrk="1">
              <a:lnSpc>
                <a:spcPct val="200000"/>
              </a:lnSpc>
              <a:spcBef>
                <a:spcPts val="1200"/>
              </a:spcBef>
              <a:spcAft>
                <a:spcPts val="1200"/>
              </a:spcAft>
            </a:pPr>
            <a:r>
              <a:rPr lang="zh-CN" altLang="en-US" sz="2000" dirty="0">
                <a:latin typeface="+mn-ea"/>
              </a:rPr>
              <a:t>可用性：授权用户可在需要时正常访问数据。</a:t>
            </a:r>
          </a:p>
        </p:txBody>
      </p:sp>
      <p:pic>
        <p:nvPicPr>
          <p:cNvPr id="8" name="图片 7"/>
          <p:cNvPicPr>
            <a:picLocks noChangeAspect="1"/>
          </p:cNvPicPr>
          <p:nvPr/>
        </p:nvPicPr>
        <p:blipFill>
          <a:blip r:embed="rId3"/>
          <a:stretch>
            <a:fillRect/>
          </a:stretch>
        </p:blipFill>
        <p:spPr>
          <a:xfrm flipH="1">
            <a:off x="6113196" y="3849217"/>
            <a:ext cx="2798048" cy="2640967"/>
          </a:xfrm>
          <a:prstGeom prst="rect">
            <a:avLst/>
          </a:prstGeom>
        </p:spPr>
      </p:pic>
    </p:spTree>
    <p:extLst>
      <p:ext uri="{BB962C8B-B14F-4D97-AF65-F5344CB8AC3E}">
        <p14:creationId xmlns:p14="http://schemas.microsoft.com/office/powerpoint/2010/main" val="3202501313"/>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37418" y="1735186"/>
            <a:ext cx="2421418" cy="523220"/>
          </a:xfrm>
          <a:prstGeom prst="rect">
            <a:avLst/>
          </a:prstGeom>
          <a:noFill/>
        </p:spPr>
        <p:txBody>
          <a:bodyPr wrap="square" rtlCol="0">
            <a:spAutoFit/>
          </a:bodyPr>
          <a:lstStyle/>
          <a:p>
            <a:r>
              <a:rPr lang="en-US" altLang="zh-CN" sz="2800" dirty="0" smtClean="0">
                <a:latin typeface="+mn-ea"/>
              </a:rPr>
              <a:t>1.3.1 </a:t>
            </a:r>
            <a:r>
              <a:rPr lang="zh-CN" altLang="en-US" sz="2800" dirty="0" smtClean="0">
                <a:latin typeface="+mn-ea"/>
              </a:rPr>
              <a:t>明文</a:t>
            </a:r>
            <a:endParaRPr lang="zh-CN" altLang="en-US" sz="2800" dirty="0">
              <a:latin typeface="+mn-ea"/>
            </a:endParaRPr>
          </a:p>
        </p:txBody>
      </p:sp>
      <p:sp>
        <p:nvSpPr>
          <p:cNvPr id="5" name="文本框 4"/>
          <p:cNvSpPr txBox="1"/>
          <p:nvPr/>
        </p:nvSpPr>
        <p:spPr>
          <a:xfrm>
            <a:off x="737418" y="2639339"/>
            <a:ext cx="7610168" cy="2585323"/>
          </a:xfrm>
          <a:prstGeom prst="rect">
            <a:avLst/>
          </a:prstGeom>
          <a:noFill/>
        </p:spPr>
        <p:txBody>
          <a:bodyPr wrap="square" rtlCol="0">
            <a:spAutoFit/>
          </a:bodyPr>
          <a:lstStyle/>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）定义</a:t>
            </a:r>
            <a:endParaRPr lang="en-US" altLang="zh-CN" sz="2400" dirty="0" smtClean="0">
              <a:latin typeface="+mn-ea"/>
            </a:endParaRPr>
          </a:p>
          <a:p>
            <a:pPr>
              <a:lnSpc>
                <a:spcPct val="150000"/>
              </a:lnSpc>
            </a:pPr>
            <a:r>
              <a:rPr lang="zh-CN" altLang="en-US" sz="2000" dirty="0">
                <a:latin typeface="+mn-ea"/>
              </a:rPr>
              <a:t>未经过加密的原始数据，通常以可读形式</a:t>
            </a:r>
            <a:r>
              <a:rPr lang="zh-CN" altLang="en-US" sz="2000" dirty="0" smtClean="0">
                <a:latin typeface="+mn-ea"/>
              </a:rPr>
              <a:t>存在。</a:t>
            </a:r>
            <a:endParaRPr lang="en-US" altLang="zh-CN" sz="2000" dirty="0">
              <a:latin typeface="+mn-ea"/>
            </a:endParaRPr>
          </a:p>
          <a:p>
            <a:pPr>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）特点</a:t>
            </a:r>
            <a:endParaRPr lang="en-US" altLang="zh-CN" sz="2400" dirty="0">
              <a:latin typeface="+mn-ea"/>
            </a:endParaRPr>
          </a:p>
          <a:p>
            <a:pPr marL="342900" indent="-342900">
              <a:lnSpc>
                <a:spcPct val="150000"/>
              </a:lnSpc>
              <a:buFont typeface="Arial" panose="020B0604020202020204" pitchFamily="34" charset="0"/>
              <a:buChar char="•"/>
            </a:pPr>
            <a:r>
              <a:rPr lang="zh-CN" altLang="en-US" sz="2000" dirty="0">
                <a:latin typeface="+mn-ea"/>
              </a:rPr>
              <a:t>直接反映信息内容，易被人类或机器识别。</a:t>
            </a:r>
          </a:p>
          <a:p>
            <a:pPr marL="342900" indent="-342900">
              <a:lnSpc>
                <a:spcPct val="150000"/>
              </a:lnSpc>
              <a:buFont typeface="Arial" panose="020B0604020202020204" pitchFamily="34" charset="0"/>
              <a:buChar char="•"/>
            </a:pPr>
            <a:r>
              <a:rPr lang="zh-CN" altLang="en-US" sz="2000" dirty="0">
                <a:latin typeface="+mn-ea"/>
              </a:rPr>
              <a:t>未加密的明文在传输或存储中面临极高的泄露</a:t>
            </a:r>
            <a:r>
              <a:rPr lang="zh-CN" altLang="en-US" sz="2000" dirty="0" smtClean="0">
                <a:latin typeface="+mn-ea"/>
              </a:rPr>
              <a:t>风险。</a:t>
            </a:r>
            <a:endParaRPr lang="zh-CN" altLang="en-US" sz="2000" dirty="0">
              <a:latin typeface="+mn-ea"/>
            </a:endParaRPr>
          </a:p>
        </p:txBody>
      </p:sp>
      <p:sp>
        <p:nvSpPr>
          <p:cNvPr id="6" name="文本框 5"/>
          <p:cNvSpPr txBox="1"/>
          <p:nvPr/>
        </p:nvSpPr>
        <p:spPr>
          <a:xfrm>
            <a:off x="0" y="707924"/>
            <a:ext cx="3460955" cy="584775"/>
          </a:xfrm>
          <a:prstGeom prst="rect">
            <a:avLst/>
          </a:prstGeom>
          <a:noFill/>
        </p:spPr>
        <p:txBody>
          <a:bodyPr wrap="square" rtlCol="0">
            <a:spAutoFit/>
          </a:bodyPr>
          <a:lstStyle/>
          <a:p>
            <a:r>
              <a:rPr lang="en-US" altLang="zh-CN" sz="3200" b="1" dirty="0" smtClean="0">
                <a:solidFill>
                  <a:srgbClr val="FF0000"/>
                </a:solidFill>
                <a:latin typeface="+mj-ea"/>
                <a:ea typeface="+mj-ea"/>
              </a:rPr>
              <a:t>1.3 </a:t>
            </a:r>
            <a:r>
              <a:rPr lang="zh-CN" altLang="en-US" sz="3200" b="1" dirty="0" smtClean="0">
                <a:solidFill>
                  <a:srgbClr val="FF0000"/>
                </a:solidFill>
                <a:latin typeface="+mj-ea"/>
                <a:ea typeface="+mj-ea"/>
              </a:rPr>
              <a:t>加密三要素</a:t>
            </a:r>
            <a:endParaRPr lang="zh-CN" altLang="en-US" sz="3200" b="1" dirty="0">
              <a:solidFill>
                <a:srgbClr val="FF0000"/>
              </a:solidFill>
              <a:latin typeface="+mj-ea"/>
              <a:ea typeface="+mj-ea"/>
            </a:endParaRPr>
          </a:p>
        </p:txBody>
      </p:sp>
    </p:spTree>
    <p:extLst>
      <p:ext uri="{BB962C8B-B14F-4D97-AF65-F5344CB8AC3E}">
        <p14:creationId xmlns:p14="http://schemas.microsoft.com/office/powerpoint/2010/main" val="2743190305"/>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66916" y="1741348"/>
            <a:ext cx="2005782" cy="523220"/>
          </a:xfrm>
          <a:prstGeom prst="rect">
            <a:avLst/>
          </a:prstGeom>
          <a:noFill/>
        </p:spPr>
        <p:txBody>
          <a:bodyPr wrap="square" rtlCol="0">
            <a:spAutoFit/>
          </a:bodyPr>
          <a:lstStyle/>
          <a:p>
            <a:r>
              <a:rPr lang="en-US" altLang="zh-CN" sz="2800" dirty="0" smtClean="0">
                <a:latin typeface="+mn-ea"/>
              </a:rPr>
              <a:t>1.3.2 </a:t>
            </a:r>
            <a:r>
              <a:rPr lang="zh-CN" altLang="en-US" sz="2800" dirty="0" smtClean="0">
                <a:latin typeface="+mn-ea"/>
              </a:rPr>
              <a:t>密文</a:t>
            </a:r>
            <a:endParaRPr lang="zh-CN" altLang="en-US" sz="2800" dirty="0">
              <a:latin typeface="+mn-ea"/>
            </a:endParaRPr>
          </a:p>
        </p:txBody>
      </p:sp>
      <p:sp>
        <p:nvSpPr>
          <p:cNvPr id="5" name="文本框 4"/>
          <p:cNvSpPr txBox="1"/>
          <p:nvPr/>
        </p:nvSpPr>
        <p:spPr>
          <a:xfrm>
            <a:off x="766916" y="2660213"/>
            <a:ext cx="7610168" cy="3046988"/>
          </a:xfrm>
          <a:prstGeom prst="rect">
            <a:avLst/>
          </a:prstGeom>
          <a:noFill/>
        </p:spPr>
        <p:txBody>
          <a:bodyPr wrap="square" rtlCol="0">
            <a:spAutoFit/>
          </a:bodyPr>
          <a:lstStyle/>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）定义</a:t>
            </a:r>
            <a:endParaRPr lang="en-US" altLang="zh-CN" sz="2400" dirty="0" smtClean="0">
              <a:latin typeface="+mn-ea"/>
            </a:endParaRPr>
          </a:p>
          <a:p>
            <a:pPr>
              <a:lnSpc>
                <a:spcPct val="150000"/>
              </a:lnSpc>
            </a:pPr>
            <a:r>
              <a:rPr lang="zh-CN" altLang="en-US" sz="2000" dirty="0">
                <a:latin typeface="+mn-ea"/>
              </a:rPr>
              <a:t>明文通过加密算法处理后生成的无意义字符串，外观表现为乱码或随机数据</a:t>
            </a:r>
            <a:r>
              <a:rPr lang="zh-CN" altLang="en-US" sz="2000" dirty="0" smtClean="0">
                <a:latin typeface="+mn-ea"/>
              </a:rPr>
              <a:t>。</a:t>
            </a:r>
            <a:endParaRPr lang="en-US" altLang="zh-CN" sz="2000" dirty="0" smtClean="0">
              <a:latin typeface="+mn-ea"/>
            </a:endParaRPr>
          </a:p>
          <a:p>
            <a:pPr>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）特点</a:t>
            </a:r>
            <a:endParaRPr lang="en-US" altLang="zh-CN" sz="2400" dirty="0" smtClean="0">
              <a:latin typeface="+mn-ea"/>
            </a:endParaRPr>
          </a:p>
          <a:p>
            <a:pPr marL="342900" indent="-342900">
              <a:lnSpc>
                <a:spcPct val="150000"/>
              </a:lnSpc>
              <a:buFont typeface="Arial" panose="020B0604020202020204" pitchFamily="34" charset="0"/>
              <a:buChar char="•"/>
            </a:pPr>
            <a:r>
              <a:rPr lang="zh-CN" altLang="en-US" sz="2000" dirty="0">
                <a:latin typeface="+mn-ea"/>
              </a:rPr>
              <a:t>无法直接解读，需通过密钥解密才能还原为明文。</a:t>
            </a:r>
          </a:p>
          <a:p>
            <a:pPr marL="342900" indent="-342900">
              <a:lnSpc>
                <a:spcPct val="150000"/>
              </a:lnSpc>
              <a:buFont typeface="Arial" panose="020B0604020202020204" pitchFamily="34" charset="0"/>
              <a:buChar char="•"/>
            </a:pPr>
            <a:r>
              <a:rPr lang="zh-CN" altLang="en-US" sz="2000" dirty="0">
                <a:latin typeface="+mn-ea"/>
              </a:rPr>
              <a:t>加密强度取决于算法复杂度和密钥</a:t>
            </a:r>
            <a:r>
              <a:rPr lang="zh-CN" altLang="en-US" sz="2000" dirty="0" smtClean="0">
                <a:latin typeface="+mn-ea"/>
              </a:rPr>
              <a:t>长度。</a:t>
            </a:r>
            <a:endParaRPr lang="zh-CN" altLang="en-US" sz="2000" dirty="0">
              <a:latin typeface="+mn-ea"/>
            </a:endParaRPr>
          </a:p>
        </p:txBody>
      </p:sp>
      <p:sp>
        <p:nvSpPr>
          <p:cNvPr id="6" name="文本框 5"/>
          <p:cNvSpPr txBox="1"/>
          <p:nvPr/>
        </p:nvSpPr>
        <p:spPr>
          <a:xfrm>
            <a:off x="-2" y="699373"/>
            <a:ext cx="3460955" cy="584775"/>
          </a:xfrm>
          <a:prstGeom prst="rect">
            <a:avLst/>
          </a:prstGeom>
          <a:noFill/>
        </p:spPr>
        <p:txBody>
          <a:bodyPr wrap="square" rtlCol="0">
            <a:spAutoFit/>
          </a:bodyPr>
          <a:lstStyle/>
          <a:p>
            <a:r>
              <a:rPr lang="en-US" altLang="zh-CN" sz="3200" b="1" dirty="0" smtClean="0">
                <a:solidFill>
                  <a:srgbClr val="FF0000"/>
                </a:solidFill>
                <a:latin typeface="+mj-ea"/>
                <a:ea typeface="+mj-ea"/>
              </a:rPr>
              <a:t>1.3 </a:t>
            </a:r>
            <a:r>
              <a:rPr lang="zh-CN" altLang="en-US" sz="3200" b="1" dirty="0" smtClean="0">
                <a:solidFill>
                  <a:srgbClr val="FF0000"/>
                </a:solidFill>
                <a:latin typeface="+mj-ea"/>
                <a:ea typeface="+mj-ea"/>
              </a:rPr>
              <a:t>加密三要素</a:t>
            </a:r>
            <a:endParaRPr lang="zh-CN" altLang="en-US" sz="3200" b="1" dirty="0">
              <a:solidFill>
                <a:srgbClr val="FF0000"/>
              </a:solidFill>
              <a:latin typeface="+mj-ea"/>
              <a:ea typeface="+mj-ea"/>
            </a:endParaRPr>
          </a:p>
        </p:txBody>
      </p:sp>
    </p:spTree>
    <p:extLst>
      <p:ext uri="{BB962C8B-B14F-4D97-AF65-F5344CB8AC3E}">
        <p14:creationId xmlns:p14="http://schemas.microsoft.com/office/powerpoint/2010/main" val="650037939"/>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76224" y="1753296"/>
            <a:ext cx="2266234" cy="523220"/>
          </a:xfrm>
          <a:prstGeom prst="rect">
            <a:avLst/>
          </a:prstGeom>
          <a:noFill/>
        </p:spPr>
        <p:txBody>
          <a:bodyPr wrap="square" rtlCol="0">
            <a:spAutoFit/>
          </a:bodyPr>
          <a:lstStyle/>
          <a:p>
            <a:r>
              <a:rPr lang="en-US" altLang="zh-CN" sz="2800" dirty="0" smtClean="0">
                <a:latin typeface="+mn-ea"/>
              </a:rPr>
              <a:t>1.3.3 </a:t>
            </a:r>
            <a:r>
              <a:rPr lang="zh-CN" altLang="en-US" sz="2800" dirty="0" smtClean="0">
                <a:latin typeface="+mn-ea"/>
              </a:rPr>
              <a:t>密钥</a:t>
            </a:r>
            <a:endParaRPr lang="zh-CN" altLang="en-US" sz="2800" dirty="0">
              <a:latin typeface="+mn-ea"/>
            </a:endParaRPr>
          </a:p>
        </p:txBody>
      </p:sp>
      <p:sp>
        <p:nvSpPr>
          <p:cNvPr id="5" name="文本框 4"/>
          <p:cNvSpPr txBox="1"/>
          <p:nvPr/>
        </p:nvSpPr>
        <p:spPr>
          <a:xfrm>
            <a:off x="776224" y="2688786"/>
            <a:ext cx="7610168" cy="3046988"/>
          </a:xfrm>
          <a:prstGeom prst="rect">
            <a:avLst/>
          </a:prstGeom>
          <a:noFill/>
        </p:spPr>
        <p:txBody>
          <a:bodyPr wrap="square" rtlCol="0">
            <a:spAutoFit/>
          </a:bodyPr>
          <a:lstStyle/>
          <a:p>
            <a:pPr>
              <a:lnSpc>
                <a:spcPct val="150000"/>
              </a:lnSpc>
            </a:pPr>
            <a:r>
              <a:rPr lang="zh-CN" altLang="en-US" sz="2400" dirty="0" smtClean="0">
                <a:latin typeface="+mn-ea"/>
              </a:rPr>
              <a:t>（</a:t>
            </a:r>
            <a:r>
              <a:rPr lang="en-US" altLang="zh-CN" sz="2400" dirty="0" smtClean="0">
                <a:latin typeface="+mn-ea"/>
              </a:rPr>
              <a:t>1</a:t>
            </a:r>
            <a:r>
              <a:rPr lang="zh-CN" altLang="en-US" sz="2400" dirty="0" smtClean="0">
                <a:latin typeface="+mn-ea"/>
              </a:rPr>
              <a:t>）定义</a:t>
            </a:r>
            <a:endParaRPr lang="en-US" altLang="zh-CN" sz="2400" dirty="0" smtClean="0">
              <a:latin typeface="+mn-ea"/>
            </a:endParaRPr>
          </a:p>
          <a:p>
            <a:pPr>
              <a:lnSpc>
                <a:spcPct val="150000"/>
              </a:lnSpc>
            </a:pPr>
            <a:r>
              <a:rPr lang="zh-CN" altLang="en-US" sz="2000" dirty="0">
                <a:latin typeface="+mn-ea"/>
              </a:rPr>
              <a:t>加密和解密过程中使用的关键信息，本质是一串随机生成的字符串或数字</a:t>
            </a:r>
            <a:r>
              <a:rPr lang="zh-CN" altLang="en-US" sz="2000" dirty="0" smtClean="0">
                <a:latin typeface="+mn-ea"/>
              </a:rPr>
              <a:t>。</a:t>
            </a:r>
            <a:endParaRPr lang="en-US" altLang="zh-CN" sz="2000" dirty="0" smtClean="0">
              <a:latin typeface="+mn-ea"/>
            </a:endParaRPr>
          </a:p>
          <a:p>
            <a:pPr>
              <a:lnSpc>
                <a:spcPct val="150000"/>
              </a:lnSpc>
            </a:pPr>
            <a:r>
              <a:rPr lang="zh-CN" altLang="en-US" sz="2400" dirty="0" smtClean="0">
                <a:latin typeface="+mn-ea"/>
              </a:rPr>
              <a:t>（</a:t>
            </a:r>
            <a:r>
              <a:rPr lang="en-US" altLang="zh-CN" sz="2400" dirty="0" smtClean="0">
                <a:latin typeface="+mn-ea"/>
              </a:rPr>
              <a:t>2</a:t>
            </a:r>
            <a:r>
              <a:rPr lang="zh-CN" altLang="en-US" sz="2400" dirty="0" smtClean="0">
                <a:latin typeface="+mn-ea"/>
              </a:rPr>
              <a:t>）作用</a:t>
            </a:r>
            <a:endParaRPr lang="en-US" altLang="zh-CN" sz="2400" dirty="0" smtClean="0">
              <a:latin typeface="+mn-ea"/>
            </a:endParaRPr>
          </a:p>
          <a:p>
            <a:pPr marL="342900" indent="-342900">
              <a:lnSpc>
                <a:spcPct val="150000"/>
              </a:lnSpc>
              <a:buFont typeface="Arial" panose="020B0604020202020204" pitchFamily="34" charset="0"/>
              <a:buChar char="•"/>
            </a:pPr>
            <a:r>
              <a:rPr lang="zh-CN" altLang="en-US" sz="2000" dirty="0">
                <a:latin typeface="+mn-ea"/>
              </a:rPr>
              <a:t>加密时，密钥控制算法如何将明文转换为密文；</a:t>
            </a:r>
          </a:p>
          <a:p>
            <a:pPr marL="342900" indent="-342900">
              <a:lnSpc>
                <a:spcPct val="150000"/>
              </a:lnSpc>
              <a:buFont typeface="Arial" panose="020B0604020202020204" pitchFamily="34" charset="0"/>
              <a:buChar char="•"/>
            </a:pPr>
            <a:r>
              <a:rPr lang="zh-CN" altLang="en-US" sz="2000" dirty="0">
                <a:latin typeface="+mn-ea"/>
              </a:rPr>
              <a:t>解密时，密钥决定如何将密文还原为明文。</a:t>
            </a:r>
          </a:p>
        </p:txBody>
      </p:sp>
      <p:sp>
        <p:nvSpPr>
          <p:cNvPr id="6" name="文本框 5"/>
          <p:cNvSpPr txBox="1"/>
          <p:nvPr/>
        </p:nvSpPr>
        <p:spPr>
          <a:xfrm>
            <a:off x="0" y="694696"/>
            <a:ext cx="3460955" cy="584775"/>
          </a:xfrm>
          <a:prstGeom prst="rect">
            <a:avLst/>
          </a:prstGeom>
          <a:noFill/>
        </p:spPr>
        <p:txBody>
          <a:bodyPr wrap="square" rtlCol="0">
            <a:spAutoFit/>
          </a:bodyPr>
          <a:lstStyle/>
          <a:p>
            <a:r>
              <a:rPr lang="en-US" altLang="zh-CN" sz="3200" b="1" dirty="0" smtClean="0">
                <a:solidFill>
                  <a:srgbClr val="FF0000"/>
                </a:solidFill>
                <a:latin typeface="+mj-ea"/>
                <a:ea typeface="+mj-ea"/>
              </a:rPr>
              <a:t>1.3 </a:t>
            </a:r>
            <a:r>
              <a:rPr lang="zh-CN" altLang="en-US" sz="3200" b="1" dirty="0" smtClean="0">
                <a:solidFill>
                  <a:srgbClr val="FF0000"/>
                </a:solidFill>
                <a:latin typeface="+mj-ea"/>
                <a:ea typeface="+mj-ea"/>
              </a:rPr>
              <a:t>加密三要素</a:t>
            </a:r>
            <a:endParaRPr lang="zh-CN" altLang="en-US" sz="3200" b="1" dirty="0">
              <a:solidFill>
                <a:srgbClr val="FF0000"/>
              </a:solidFill>
              <a:latin typeface="+mj-ea"/>
              <a:ea typeface="+mj-ea"/>
            </a:endParaRPr>
          </a:p>
        </p:txBody>
      </p:sp>
    </p:spTree>
    <p:extLst>
      <p:ext uri="{BB962C8B-B14F-4D97-AF65-F5344CB8AC3E}">
        <p14:creationId xmlns:p14="http://schemas.microsoft.com/office/powerpoint/2010/main" val="3464815726"/>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497260" y="1472693"/>
            <a:ext cx="4149481" cy="584775"/>
          </a:xfrm>
          <a:prstGeom prst="rect">
            <a:avLst/>
          </a:prstGeom>
          <a:noFill/>
        </p:spPr>
        <p:txBody>
          <a:bodyPr wrap="square" rtlCol="0">
            <a:spAutoFit/>
          </a:bodyPr>
          <a:lstStyle/>
          <a:p>
            <a:r>
              <a:rPr lang="en-US" altLang="zh-CN" sz="3200" b="1" dirty="0" smtClean="0">
                <a:solidFill>
                  <a:srgbClr val="FF0000"/>
                </a:solidFill>
                <a:latin typeface="+mj-ea"/>
                <a:ea typeface="+mj-ea"/>
              </a:rPr>
              <a:t>2.</a:t>
            </a:r>
            <a:r>
              <a:rPr lang="zh-CN" altLang="en-US" sz="3200" b="1" dirty="0" smtClean="0">
                <a:solidFill>
                  <a:srgbClr val="FF0000"/>
                </a:solidFill>
                <a:latin typeface="+mj-ea"/>
                <a:ea typeface="+mj-ea"/>
              </a:rPr>
              <a:t>数据加密的重要性</a:t>
            </a:r>
            <a:endParaRPr lang="zh-CN" altLang="en-US" sz="3200" b="1" dirty="0">
              <a:solidFill>
                <a:srgbClr val="FF0000"/>
              </a:solidFill>
              <a:latin typeface="+mj-ea"/>
              <a:ea typeface="+mj-ea"/>
            </a:endParaRPr>
          </a:p>
        </p:txBody>
      </p:sp>
      <p:sp>
        <p:nvSpPr>
          <p:cNvPr id="4" name="文本框 3"/>
          <p:cNvSpPr txBox="1"/>
          <p:nvPr/>
        </p:nvSpPr>
        <p:spPr>
          <a:xfrm>
            <a:off x="2730374" y="2361007"/>
            <a:ext cx="3683252" cy="1815882"/>
          </a:xfrm>
          <a:prstGeom prst="rect">
            <a:avLst/>
          </a:prstGeom>
          <a:noFill/>
        </p:spPr>
        <p:txBody>
          <a:bodyPr wrap="square" rtlCol="0">
            <a:spAutoFit/>
          </a:bodyPr>
          <a:lstStyle/>
          <a:p>
            <a:pPr latinLnBrk="1">
              <a:lnSpc>
                <a:spcPct val="200000"/>
              </a:lnSpc>
            </a:pPr>
            <a:r>
              <a:rPr lang="en-US" altLang="zh-CN" sz="2800" dirty="0" smtClean="0">
                <a:latin typeface="+mj-ea"/>
                <a:ea typeface="+mj-ea"/>
              </a:rPr>
              <a:t>2.1 </a:t>
            </a:r>
            <a:r>
              <a:rPr lang="zh-CN" altLang="en-US" sz="2800" dirty="0" smtClean="0">
                <a:latin typeface="+mj-ea"/>
                <a:ea typeface="+mj-ea"/>
              </a:rPr>
              <a:t>保护数据隐私</a:t>
            </a:r>
            <a:endParaRPr lang="en-US" altLang="zh-CN" sz="2800" dirty="0" smtClean="0">
              <a:latin typeface="+mj-ea"/>
              <a:ea typeface="+mj-ea"/>
            </a:endParaRPr>
          </a:p>
          <a:p>
            <a:pPr latinLnBrk="1">
              <a:lnSpc>
                <a:spcPct val="200000"/>
              </a:lnSpc>
            </a:pPr>
            <a:r>
              <a:rPr lang="en-US" altLang="zh-CN" sz="2800" dirty="0" smtClean="0">
                <a:latin typeface="+mj-ea"/>
                <a:ea typeface="+mj-ea"/>
              </a:rPr>
              <a:t>2.2 </a:t>
            </a:r>
            <a:r>
              <a:rPr lang="zh-CN" altLang="en-US" sz="2800" dirty="0" smtClean="0">
                <a:latin typeface="+mj-ea"/>
                <a:ea typeface="+mj-ea"/>
              </a:rPr>
              <a:t>确保数据完整性</a:t>
            </a:r>
            <a:endParaRPr lang="en-US" altLang="zh-CN" sz="2800" dirty="0" smtClean="0">
              <a:latin typeface="+mj-ea"/>
              <a:ea typeface="+mj-ea"/>
            </a:endParaRPr>
          </a:p>
        </p:txBody>
      </p:sp>
    </p:spTree>
    <p:extLst>
      <p:ext uri="{BB962C8B-B14F-4D97-AF65-F5344CB8AC3E}">
        <p14:creationId xmlns:p14="http://schemas.microsoft.com/office/powerpoint/2010/main" val="3369758430"/>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8" name="chimes.wav"/>
          </p:stSnd>
        </p:sndAc>
      </p:transition>
    </mc:Fallback>
  </mc:AlternateContent>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9548</TotalTime>
  <Words>2569</Words>
  <Application>Microsoft Office PowerPoint</Application>
  <PresentationFormat>全屏显示(4:3)</PresentationFormat>
  <Paragraphs>111</Paragraphs>
  <Slides>31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31</vt:i4>
      </vt:variant>
    </vt:vector>
  </HeadingPairs>
  <TitlesOfParts>
    <vt:vector size="43" baseType="lpstr">
      <vt:lpstr>等线</vt:lpstr>
      <vt:lpstr>仿宋</vt:lpstr>
      <vt:lpstr>黑体</vt:lpstr>
      <vt:lpstr>华文隶书</vt:lpstr>
      <vt:lpstr>宋体</vt:lpstr>
      <vt:lpstr>微软雅黑</vt:lpstr>
      <vt:lpstr>印品黑体</vt:lpstr>
      <vt:lpstr>Arial</vt:lpstr>
      <vt:lpstr>Calibri</vt:lpstr>
      <vt:lpstr>Tahoma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HZW</dc:creator>
  <cp:lastModifiedBy>Administrator</cp:lastModifiedBy>
  <cp:revision>1217</cp:revision>
  <dcterms:created xsi:type="dcterms:W3CDTF">2014-07-13T02:54:52Z</dcterms:created>
  <dcterms:modified xsi:type="dcterms:W3CDTF">2025-04-21T05:56:04Z</dcterms:modified>
</cp:coreProperties>
</file>