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0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7" r:id="rId10"/>
    <p:sldId id="494" r:id="rId11"/>
    <p:sldId id="498" r:id="rId12"/>
    <p:sldId id="495" r:id="rId13"/>
    <p:sldId id="499" r:id="rId14"/>
    <p:sldId id="501" r:id="rId15"/>
    <p:sldId id="502" r:id="rId16"/>
    <p:sldId id="496" r:id="rId17"/>
    <p:sldId id="262" r:id="rId1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284FC-1DEC-4D15-8D2B-82F9E8961BF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A90D6-C067-40EE-954F-A1B9D1A29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1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2025/4/21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数据备份与恢复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数据备份与恢复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数据备份与</a:t>
            </a:r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恢复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3EA91EC-5775-0EA2-AB9F-F07750FDF9F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496612" y="2246313"/>
            <a:ext cx="3501449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网络安全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240941DB-0F68-17B9-F2CF-7B0529628DCC}"/>
              </a:ext>
            </a:extLst>
          </p:cNvPr>
          <p:cNvSpPr txBox="1"/>
          <p:nvPr/>
        </p:nvSpPr>
        <p:spPr>
          <a:xfrm>
            <a:off x="5304142" y="3441939"/>
            <a:ext cx="25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数据备份与恢复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四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软件恢复操作步骤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69" y="2123591"/>
            <a:ext cx="37452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、安装好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软件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、进入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软件的界面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、进入</a:t>
            </a:r>
            <a:r>
              <a:rPr lang="en-US" altLang="zh-CN" sz="2000" dirty="0" smtClean="0">
                <a:latin typeface="+mn-ea"/>
              </a:rPr>
              <a:t>DOS</a:t>
            </a:r>
            <a:r>
              <a:rPr lang="zh-CN" altLang="en-US" sz="2000" dirty="0" smtClean="0">
                <a:latin typeface="+mn-ea"/>
              </a:rPr>
              <a:t>界面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（只能使用键盘进行切换）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、选择菜单</a:t>
            </a:r>
            <a:r>
              <a:rPr lang="en-US" altLang="zh-CN" sz="2000" dirty="0" smtClean="0">
                <a:latin typeface="+mn-ea"/>
              </a:rPr>
              <a:t>local(</a:t>
            </a:r>
            <a:r>
              <a:rPr lang="zh-CN" altLang="en-US" sz="2000" dirty="0" smtClean="0">
                <a:latin typeface="+mn-ea"/>
              </a:rPr>
              <a:t>本机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partition(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分区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from image(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到硬盘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t="6185" r="2732" b="11988"/>
          <a:stretch/>
        </p:blipFill>
        <p:spPr>
          <a:xfrm>
            <a:off x="4208746" y="2229633"/>
            <a:ext cx="4778995" cy="31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四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软件恢复操作步骤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69" y="2705893"/>
            <a:ext cx="439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、选择存放备份文件的磁盘分区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、选择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en-US" altLang="zh-CN" sz="2000" dirty="0" err="1" smtClean="0">
                <a:latin typeface="+mn-ea"/>
              </a:rPr>
              <a:t>gho</a:t>
            </a:r>
            <a:r>
              <a:rPr lang="zh-CN" altLang="en-US" sz="2000" dirty="0" smtClean="0">
                <a:latin typeface="+mn-ea"/>
              </a:rPr>
              <a:t>文件（时间靠后的较好）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、会弹出关于镜像文件的信息（</a:t>
            </a:r>
            <a:r>
              <a:rPr lang="en-US" altLang="zh-CN" sz="2000" dirty="0" smtClean="0">
                <a:latin typeface="+mn-ea"/>
              </a:rPr>
              <a:t>ok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04" y="2038611"/>
            <a:ext cx="4386532" cy="28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9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四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软件恢复操作步骤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69" y="2473137"/>
            <a:ext cx="43966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、选择要恢复的硬盘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9</a:t>
            </a:r>
            <a:r>
              <a:rPr lang="zh-CN" altLang="en-US" sz="2000" dirty="0" smtClean="0">
                <a:latin typeface="+mn-ea"/>
              </a:rPr>
              <a:t>、选择要恢复的分区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、确认覆盖所回复的分区的数据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11</a:t>
            </a:r>
            <a:r>
              <a:rPr lang="zh-CN" altLang="en-US" sz="2000" dirty="0" smtClean="0">
                <a:latin typeface="+mn-ea"/>
              </a:rPr>
              <a:t>、开始恢复（不需要任何操作）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12</a:t>
            </a:r>
            <a:r>
              <a:rPr lang="zh-CN" altLang="en-US" sz="2000" dirty="0" smtClean="0">
                <a:latin typeface="+mn-ea"/>
              </a:rPr>
              <a:t>、完成后，重新启动电脑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5" name="图片 4" descr="C:\Users\Administrator\Desktop\计算机网络管理实验\截图\ghost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29" y="2068502"/>
            <a:ext cx="4594225" cy="320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7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1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五、常见问题及解决方法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2939" y="1620530"/>
            <a:ext cx="69895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zh-CN" altLang="en-US" sz="2400" dirty="0">
                <a:latin typeface="+mj-ea"/>
                <a:ea typeface="+mj-ea"/>
              </a:rPr>
              <a:t>备份失败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存储设备故障：当存储设备出现硬件损坏，如 </a:t>
            </a:r>
            <a:r>
              <a:rPr lang="en-US" altLang="zh-CN" sz="2000" dirty="0">
                <a:latin typeface="+mn-ea"/>
              </a:rPr>
              <a:t>U </a:t>
            </a:r>
            <a:r>
              <a:rPr lang="zh-CN" altLang="en-US" sz="2000" dirty="0">
                <a:latin typeface="+mn-ea"/>
              </a:rPr>
              <a:t>盘的主控芯片故障、移动硬盘的电机损坏等，</a:t>
            </a:r>
            <a:r>
              <a:rPr lang="en-US" altLang="zh-CN" sz="2000" dirty="0">
                <a:latin typeface="+mn-ea"/>
              </a:rPr>
              <a:t>GHOST </a:t>
            </a:r>
            <a:r>
              <a:rPr lang="zh-CN" altLang="en-US" sz="2000" dirty="0">
                <a:latin typeface="+mn-ea"/>
              </a:rPr>
              <a:t>软件无法正常写入数据，导致备份失败。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空间不足：备份的镜像文件大小超过了存储设备剩余空间，必然会导致备份失败。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分区错误：选错了要备份的源分区，可能导致备份的数据并非所需的系统分区，或者选择了无法识别、存在错误的分区。</a:t>
            </a:r>
          </a:p>
        </p:txBody>
      </p:sp>
    </p:spTree>
    <p:extLst>
      <p:ext uri="{BB962C8B-B14F-4D97-AF65-F5344CB8AC3E}">
        <p14:creationId xmlns:p14="http://schemas.microsoft.com/office/powerpoint/2010/main" val="41853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1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五、常见问题及解决方法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189" y="1934855"/>
            <a:ext cx="69895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、恢复后系统无法启动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恢复过程中断：在恢复过程中，如果突然断电、人为强制关机或因其他意外情况导致恢复操作中途停止，极有可能使系统文件不完整，从而导致恢复后无法启动。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分区表错误：恢复系统时选错目标分区，或者在恢复过程中 </a:t>
            </a:r>
            <a:r>
              <a:rPr lang="en-US" altLang="zh-CN" sz="2000" dirty="0">
                <a:latin typeface="+mn-ea"/>
              </a:rPr>
              <a:t>GHOST </a:t>
            </a:r>
            <a:r>
              <a:rPr lang="zh-CN" altLang="en-US" sz="2000" dirty="0">
                <a:latin typeface="+mn-ea"/>
              </a:rPr>
              <a:t>软件对分区表造成了损坏，都可能导致分区表错误，进而系统无法启动。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9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1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五、常见问题及解决方法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139" y="2001530"/>
            <a:ext cx="698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、文件丢失或损坏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备份时文件正在使用：如果在备份过程中，某些文件正在被其他程序占用，</a:t>
            </a:r>
            <a:r>
              <a:rPr lang="en-US" altLang="zh-CN" sz="2000" dirty="0">
                <a:latin typeface="+mn-ea"/>
              </a:rPr>
              <a:t>GHOST </a:t>
            </a:r>
            <a:r>
              <a:rPr lang="zh-CN" altLang="en-US" sz="2000" dirty="0">
                <a:latin typeface="+mn-ea"/>
              </a:rPr>
              <a:t>软件可能无法正常备份这些文件，导致备份后的镜像文件中这些文件丢失或损坏。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磁盘有坏道：硬盘存在物理坏道时，</a:t>
            </a:r>
            <a:r>
              <a:rPr lang="en-US" altLang="zh-CN" sz="2000" dirty="0">
                <a:latin typeface="+mn-ea"/>
              </a:rPr>
              <a:t>GHOST </a:t>
            </a:r>
            <a:r>
              <a:rPr lang="zh-CN" altLang="en-US" sz="2000" dirty="0">
                <a:latin typeface="+mn-ea"/>
              </a:rPr>
              <a:t>软件在读取数据进行备份或恢复时，可能会因为无法读取坏道区域的数据而导致文件丢失或损坏。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2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269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六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总结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212" y="1649538"/>
            <a:ext cx="69895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通过</a:t>
            </a:r>
            <a:r>
              <a:rPr lang="zh-CN" altLang="en-US" sz="2000" dirty="0">
                <a:latin typeface="+mn-ea"/>
              </a:rPr>
              <a:t>定期使用</a:t>
            </a:r>
            <a:r>
              <a:rPr lang="en-US" altLang="zh-CN" sz="2000" dirty="0">
                <a:latin typeface="+mn-ea"/>
              </a:rPr>
              <a:t>GHOST</a:t>
            </a:r>
            <a:r>
              <a:rPr lang="zh-CN" altLang="en-US" sz="2000" dirty="0">
                <a:latin typeface="+mn-ea"/>
              </a:rPr>
              <a:t>软件进行系统备份，我们能够有效地保护个人及企业数据，防止因各类意外情况导致的数据丢失。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在操作流程方面，无论是系统备份还是恢复，虽然涉及多个步骤，但只要按照规范的流程依次进行，能顺利完成相应操作。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面对常见问题，我们也掌握了对应的解决方法，备份失败时排查存储设备与空间问题，恢复后系统无法启动则从恢复过程和分区表等方面入手修复。</a:t>
            </a:r>
          </a:p>
        </p:txBody>
      </p:sp>
    </p:spTree>
    <p:extLst>
      <p:ext uri="{BB962C8B-B14F-4D97-AF65-F5344CB8AC3E}">
        <p14:creationId xmlns:p14="http://schemas.microsoft.com/office/powerpoint/2010/main" val="25923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563" y="1212012"/>
            <a:ext cx="5370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GHOST</a:t>
            </a:r>
            <a:r>
              <a:rPr lang="zh-CN" altLang="en-US" sz="2400" dirty="0" smtClean="0"/>
              <a:t>软件简介</a:t>
            </a:r>
            <a:endParaRPr lang="en-US" altLang="zh-CN" sz="2400" dirty="0" smtClean="0"/>
          </a:p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系统</a:t>
            </a:r>
            <a:r>
              <a:rPr lang="zh-CN" altLang="en-US" sz="2400" dirty="0" smtClean="0"/>
              <a:t>备份的重要性</a:t>
            </a:r>
            <a:endParaRPr lang="en-US" altLang="zh-CN" sz="2400" dirty="0" smtClean="0"/>
          </a:p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GHOST</a:t>
            </a:r>
            <a:r>
              <a:rPr lang="zh-CN" altLang="en-US" sz="2400" dirty="0" smtClean="0"/>
              <a:t>软件备份操作步骤</a:t>
            </a:r>
            <a:endParaRPr lang="en-US" altLang="zh-CN" sz="2400" dirty="0" smtClean="0"/>
          </a:p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GHOST</a:t>
            </a:r>
            <a:r>
              <a:rPr lang="zh-CN" altLang="en-US" sz="2400" dirty="0" smtClean="0"/>
              <a:t>软件恢复操作步骤</a:t>
            </a:r>
            <a:endParaRPr lang="en-US" altLang="zh-CN" sz="2400" dirty="0" smtClean="0"/>
          </a:p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常见</a:t>
            </a:r>
            <a:r>
              <a:rPr lang="zh-CN" altLang="en-US" sz="2400" dirty="0" smtClean="0"/>
              <a:t>问题及解决方法</a:t>
            </a:r>
            <a:endParaRPr lang="en-US" altLang="zh-CN" sz="2400" dirty="0" smtClean="0"/>
          </a:p>
          <a:p>
            <a:pPr marL="7429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总结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41191" y="1012130"/>
            <a:ext cx="1558028" cy="4814689"/>
          </a:xfrm>
          <a:prstGeom prst="rect">
            <a:avLst/>
          </a:prstGeom>
          <a:noFill/>
        </p:spPr>
        <p:txBody>
          <a:bodyPr vert="eaVert" wrap="none" lIns="360000" tIns="360000" rIns="360000" bIns="36000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本讲主讲内容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2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7239" y="2228672"/>
            <a:ext cx="69895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、定义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赛门铁克</a:t>
            </a:r>
            <a:r>
              <a:rPr lang="zh-CN" altLang="en-US" sz="2000" dirty="0" smtClean="0">
                <a:latin typeface="+mn-ea"/>
              </a:rPr>
              <a:t>公司打造</a:t>
            </a:r>
            <a:r>
              <a:rPr lang="zh-CN" altLang="en-US" sz="2000" dirty="0">
                <a:latin typeface="+mn-ea"/>
              </a:rPr>
              <a:t>的一款极为卓越的硬盘备份还原工具。在计算机系统维护领域，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凭借</a:t>
            </a:r>
            <a:r>
              <a:rPr lang="zh-CN" altLang="en-US" sz="2000" dirty="0">
                <a:latin typeface="+mn-ea"/>
              </a:rPr>
              <a:t>其强大功能占据着举足轻重的</a:t>
            </a:r>
            <a:r>
              <a:rPr lang="zh-CN" altLang="en-US" sz="2000" dirty="0" smtClean="0">
                <a:latin typeface="+mn-ea"/>
              </a:rPr>
              <a:t>地位，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能</a:t>
            </a:r>
            <a:r>
              <a:rPr lang="zh-CN" altLang="en-US" sz="2000" dirty="0">
                <a:latin typeface="+mn-ea"/>
              </a:rPr>
              <a:t>像一位高效的搬运工，将计算机系统中的数据完整地进行转移、备份与还原操作 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5469" y="901874"/>
            <a:ext cx="369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一、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软件简介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9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369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一、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软件简介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7239" y="1524417"/>
            <a:ext cx="69895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、特点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快速备份和还原系统：</a:t>
            </a:r>
            <a:r>
              <a:rPr lang="en-US" altLang="zh-CN" sz="2000" dirty="0">
                <a:latin typeface="+mn-ea"/>
              </a:rPr>
              <a:t>GHOST</a:t>
            </a:r>
            <a:r>
              <a:rPr lang="zh-CN" altLang="en-US" sz="2000" dirty="0">
                <a:latin typeface="+mn-ea"/>
              </a:rPr>
              <a:t>采用了先进的数据压缩与传输算法，能极大缩短备份与还原所需的时间。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支持分区备份与还原：用户可以根据自身需求，灵活选择对整个硬盘进行备份，或者仅针对特定的分区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在不同配置计算机间迁移系统：当用户更换计算机硬件，或者需要将旧计算机系统快速迁移到新计算机上时，</a:t>
            </a:r>
            <a:r>
              <a:rPr lang="en-US" altLang="zh-CN" sz="2000" dirty="0">
                <a:latin typeface="+mn-ea"/>
              </a:rPr>
              <a:t>GHOST </a:t>
            </a:r>
            <a:r>
              <a:rPr lang="zh-CN" altLang="en-US" sz="2000" dirty="0">
                <a:latin typeface="+mn-ea"/>
              </a:rPr>
              <a:t>能够巧妙地处理硬件差异问题，将系统连同相关设置和应用程序一起迁移到新设备上。</a:t>
            </a:r>
          </a:p>
        </p:txBody>
      </p:sp>
    </p:spTree>
    <p:extLst>
      <p:ext uri="{BB962C8B-B14F-4D97-AF65-F5344CB8AC3E}">
        <p14:creationId xmlns:p14="http://schemas.microsoft.com/office/powerpoint/2010/main" val="22601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377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、系统备份的重要性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8554" y="1767007"/>
            <a:ext cx="6926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、数据安全保障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抵御系统崩溃风险：系统崩溃是常见问题，可能由软件冲突、驱动程序错误、系统更新失败等多种原因引发。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防范病毒攻击威胁：在网络环境日益复杂的当下，病毒和恶意软件层出不穷。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应对硬件故障隐患：硬盘作为存储数据的核心硬件，存在一定的使用寿命，可能出现机械故障、坏道等问题。</a:t>
            </a:r>
          </a:p>
        </p:txBody>
      </p:sp>
    </p:spTree>
    <p:extLst>
      <p:ext uri="{BB962C8B-B14F-4D97-AF65-F5344CB8AC3E}">
        <p14:creationId xmlns:p14="http://schemas.microsoft.com/office/powerpoint/2010/main" val="38052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377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、系统备份的重要性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8554" y="1425094"/>
            <a:ext cx="69268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、系统恢复便捷性优势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节省时间</a:t>
            </a:r>
            <a:r>
              <a:rPr lang="zh-CN" altLang="en-US" sz="2000" dirty="0">
                <a:latin typeface="+mn-ea"/>
              </a:rPr>
              <a:t>成本</a:t>
            </a:r>
            <a:r>
              <a:rPr lang="zh-CN" altLang="en-US" sz="2000" dirty="0" smtClean="0">
                <a:latin typeface="+mn-ea"/>
              </a:rPr>
              <a:t>：使用</a:t>
            </a:r>
            <a:r>
              <a:rPr lang="zh-CN" altLang="en-US" sz="2000" dirty="0">
                <a:latin typeface="+mn-ea"/>
              </a:rPr>
              <a:t>系统备份进行恢复，只需按照特定步骤操作，短时间内即可将系统恢复到备份时的</a:t>
            </a:r>
            <a:r>
              <a:rPr lang="zh-CN" altLang="en-US" sz="2000" dirty="0" smtClean="0">
                <a:latin typeface="+mn-ea"/>
              </a:rPr>
              <a:t>状态。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降低技术门槛：使用备份恢复系统，操作相对简单，只需按照既定流程选择备份文件和目标分区，即可完成系统恢复，无需用户具备深入的计算机技术知识，降低了系统恢复的技术</a:t>
            </a:r>
            <a:r>
              <a:rPr lang="zh-CN" altLang="en-US" sz="2000" dirty="0" smtClean="0">
                <a:latin typeface="+mn-ea"/>
              </a:rPr>
              <a:t>门槛。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减少</a:t>
            </a:r>
            <a:r>
              <a:rPr lang="zh-CN" altLang="en-US" sz="2000" dirty="0">
                <a:latin typeface="+mn-ea"/>
              </a:rPr>
              <a:t>业务</a:t>
            </a:r>
            <a:r>
              <a:rPr lang="zh-CN" altLang="en-US" sz="2000" dirty="0" smtClean="0">
                <a:latin typeface="+mn-ea"/>
              </a:rPr>
              <a:t>中断</a:t>
            </a:r>
            <a:r>
              <a:rPr lang="zh-CN" altLang="en-US" sz="2000" dirty="0">
                <a:latin typeface="+mn-ea"/>
              </a:rPr>
              <a:t>损失：通过系统备份，企业可以在系统出现故障时快速恢复，最大程度减少业务中断时间，降低经济损失，保障企业的正常运营和持续发展。</a:t>
            </a:r>
          </a:p>
        </p:txBody>
      </p:sp>
    </p:spTree>
    <p:extLst>
      <p:ext uri="{BB962C8B-B14F-4D97-AF65-F5344CB8AC3E}">
        <p14:creationId xmlns:p14="http://schemas.microsoft.com/office/powerpoint/2010/main" val="42432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三、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软件备份操作步骤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724" y="2092707"/>
            <a:ext cx="32692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、安装好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软件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、进入</a:t>
            </a:r>
            <a:r>
              <a:rPr lang="en-US" altLang="zh-CN" sz="2000" dirty="0" smtClean="0">
                <a:latin typeface="+mn-ea"/>
              </a:rPr>
              <a:t>GHOST</a:t>
            </a:r>
            <a:r>
              <a:rPr lang="zh-CN" altLang="en-US" sz="2000" dirty="0" smtClean="0">
                <a:latin typeface="+mn-ea"/>
              </a:rPr>
              <a:t>软件的界面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、进入</a:t>
            </a:r>
            <a:r>
              <a:rPr lang="en-US" altLang="zh-CN" sz="2000" dirty="0" smtClean="0">
                <a:latin typeface="+mn-ea"/>
              </a:rPr>
              <a:t>DOS</a:t>
            </a:r>
            <a:r>
              <a:rPr lang="zh-CN" altLang="en-US" sz="2000" dirty="0" smtClean="0">
                <a:latin typeface="+mn-ea"/>
              </a:rPr>
              <a:t>界面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（只能使用键盘进行切换）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、选择菜单</a:t>
            </a:r>
            <a:r>
              <a:rPr lang="en-US" altLang="zh-CN" sz="2000" dirty="0" smtClean="0">
                <a:latin typeface="+mn-ea"/>
              </a:rPr>
              <a:t>local(</a:t>
            </a:r>
            <a:r>
              <a:rPr lang="zh-CN" altLang="en-US" sz="2000" dirty="0" smtClean="0">
                <a:latin typeface="+mn-ea"/>
              </a:rPr>
              <a:t>本机</a:t>
            </a:r>
            <a:r>
              <a:rPr lang="en-US" altLang="zh-CN" sz="2000" dirty="0" smtClean="0">
                <a:latin typeface="+mn-ea"/>
              </a:rPr>
              <a:t>) 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partition(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分区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to image(</a:t>
            </a:r>
            <a:r>
              <a:rPr lang="zh-CN" altLang="en-US" sz="2000" dirty="0" smtClean="0">
                <a:latin typeface="+mn-ea"/>
                <a:sym typeface="Wingdings" panose="05000000000000000000" pitchFamily="2" charset="2"/>
              </a:rPr>
              <a:t>到镜像</a:t>
            </a:r>
            <a:r>
              <a:rPr lang="en-US" altLang="zh-CN" sz="20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52" y="2257889"/>
            <a:ext cx="4681936" cy="29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三、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软件备份操作步骤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69" y="2392173"/>
            <a:ext cx="42839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、选择硬盘（选择第一个）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、选择备份的分区（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盘或者系统盘）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、需要输入备份的文件的名字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8</a:t>
            </a:r>
            <a:r>
              <a:rPr lang="zh-CN" altLang="en-US" sz="2000" dirty="0" smtClean="0">
                <a:latin typeface="+mn-ea"/>
              </a:rPr>
              <a:t>、选择压缩模式，通常选择</a:t>
            </a:r>
            <a:r>
              <a:rPr lang="en-US" altLang="zh-CN" sz="2000" dirty="0" smtClean="0">
                <a:latin typeface="+mn-ea"/>
              </a:rPr>
              <a:t>fast</a:t>
            </a:r>
            <a:r>
              <a:rPr lang="zh-CN" altLang="en-US" sz="2000" dirty="0" smtClean="0">
                <a:latin typeface="+mn-ea"/>
              </a:rPr>
              <a:t>（适量压缩）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02" y="2175233"/>
            <a:ext cx="4302419" cy="28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469" y="9018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三、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GHOST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软件备份操作步骤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69" y="2580064"/>
            <a:ext cx="428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9</a:t>
            </a:r>
            <a:r>
              <a:rPr lang="zh-CN" altLang="en-US" sz="2000" dirty="0" smtClean="0">
                <a:latin typeface="+mn-ea"/>
              </a:rPr>
              <a:t>、开始备份（不需要任何操作）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、提示备份完成，回车退出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11</a:t>
            </a:r>
            <a:r>
              <a:rPr lang="zh-CN" altLang="en-US" sz="2000" dirty="0" smtClean="0">
                <a:latin typeface="+mn-ea"/>
              </a:rPr>
              <a:t>、备份完毕，重新启动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1870835"/>
            <a:ext cx="4463712" cy="28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7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9394</TotalTime>
  <Words>1098</Words>
  <Application>Microsoft Office PowerPoint</Application>
  <PresentationFormat>全屏显示(4:3)</PresentationFormat>
  <Paragraphs>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1192</cp:revision>
  <dcterms:created xsi:type="dcterms:W3CDTF">2014-07-13T02:54:52Z</dcterms:created>
  <dcterms:modified xsi:type="dcterms:W3CDTF">2025-04-21T05:02:27Z</dcterms:modified>
</cp:coreProperties>
</file>