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10" r:id="rId2"/>
    <p:sldId id="488" r:id="rId3"/>
    <p:sldId id="518" r:id="rId4"/>
    <p:sldId id="489" r:id="rId5"/>
    <p:sldId id="490" r:id="rId6"/>
    <p:sldId id="519" r:id="rId7"/>
    <p:sldId id="520" r:id="rId8"/>
    <p:sldId id="521" r:id="rId9"/>
    <p:sldId id="492" r:id="rId10"/>
    <p:sldId id="522" r:id="rId11"/>
    <p:sldId id="493" r:id="rId12"/>
    <p:sldId id="523" r:id="rId13"/>
    <p:sldId id="524" r:id="rId14"/>
    <p:sldId id="525" r:id="rId15"/>
    <p:sldId id="495" r:id="rId16"/>
    <p:sldId id="526" r:id="rId17"/>
    <p:sldId id="496" r:id="rId18"/>
    <p:sldId id="527" r:id="rId19"/>
    <p:sldId id="528" r:id="rId20"/>
    <p:sldId id="498" r:id="rId21"/>
    <p:sldId id="499" r:id="rId22"/>
    <p:sldId id="513" r:id="rId23"/>
    <p:sldId id="529" r:id="rId24"/>
    <p:sldId id="501" r:id="rId25"/>
    <p:sldId id="502" r:id="rId26"/>
    <p:sldId id="530" r:id="rId27"/>
    <p:sldId id="262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ADA"/>
    <a:srgbClr val="61A8DF"/>
    <a:srgbClr val="008000"/>
    <a:srgbClr val="0000FF"/>
    <a:srgbClr val="FF5050"/>
    <a:srgbClr val="800000"/>
    <a:srgbClr val="FF9999"/>
    <a:srgbClr val="FFCC00"/>
    <a:srgbClr val="CC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8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840" y="378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2025/4/23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数据扫描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数据扫描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数据扫描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3EA91EC-5775-0EA2-AB9F-F07750FDF9F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93095" y="2344597"/>
            <a:ext cx="3501449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Autofit/>
          </a:bodyPr>
          <a:lstStyle>
            <a:defPPr>
              <a:defRPr lang="zh-CN"/>
            </a:defPPr>
            <a:lvl1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网络安全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240941DB-0F68-17B9-F2CF-7B0529628DCC}"/>
              </a:ext>
            </a:extLst>
          </p:cNvPr>
          <p:cNvSpPr txBox="1"/>
          <p:nvPr/>
        </p:nvSpPr>
        <p:spPr>
          <a:xfrm>
            <a:off x="5587749" y="354022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数据扫描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2.1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</a:rPr>
              <a:t>功能与特点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521" y="1675259"/>
            <a:ext cx="86053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独特优势剖析</a:t>
            </a:r>
            <a:endParaRPr lang="en-US" altLang="zh-CN" sz="2800" b="1" dirty="0" smtClean="0">
              <a:latin typeface="+mn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的优势显著。它灵活多变，支持数十种扫描方式和多种目标对象扫描；功能强大，可用于扫描大规模计算机；具备良好的可移植性，支持主流操作系统且源码开放；操作简单，默认操作能覆盖大部分功能；使用自由，在</a:t>
            </a:r>
            <a:r>
              <a:rPr lang="en-US" altLang="zh-CN" sz="2000" dirty="0">
                <a:latin typeface="+mn-ea"/>
              </a:rPr>
              <a:t>GPL License</a:t>
            </a:r>
            <a:r>
              <a:rPr lang="zh-CN" altLang="en-US" sz="2000" dirty="0">
                <a:latin typeface="+mn-ea"/>
              </a:rPr>
              <a:t>范围内可自由使用；文档丰富，官网提供详细文档，还有多部参考书籍；拥有强大的社区支持，在安全领域广受欢迎，被众多安全专家列为必备工具之一。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49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73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2.2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</a:rPr>
              <a:t>常用命令及示例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" y="1438613"/>
            <a:ext cx="86010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）</a:t>
            </a:r>
            <a:r>
              <a:rPr lang="zh-CN" altLang="en-US" sz="2800" b="1" dirty="0" smtClean="0">
                <a:latin typeface="+mj-ea"/>
                <a:ea typeface="+mj-ea"/>
              </a:rPr>
              <a:t>主机发现命令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 -</a:t>
            </a:r>
            <a:r>
              <a:rPr lang="en-US" altLang="zh-CN" sz="2000" dirty="0" err="1">
                <a:latin typeface="+mn-ea"/>
              </a:rPr>
              <a:t>iR</a:t>
            </a:r>
            <a:r>
              <a:rPr lang="zh-CN" altLang="en-US" sz="2000" dirty="0">
                <a:latin typeface="+mn-ea"/>
              </a:rPr>
              <a:t>：随机选择目标，例如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iR</a:t>
            </a:r>
            <a:r>
              <a:rPr lang="en-US" altLang="zh-CN" sz="2000" dirty="0">
                <a:latin typeface="+mn-ea"/>
              </a:rPr>
              <a:t> 10</a:t>
            </a:r>
            <a:r>
              <a:rPr lang="zh-CN" altLang="en-US" sz="2000" dirty="0">
                <a:latin typeface="+mn-ea"/>
              </a:rPr>
              <a:t>，会随机选择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个目标主机进行扫描，常用于在不确定目标范围时进行随机探测。</a:t>
            </a: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 -</a:t>
            </a:r>
            <a:r>
              <a:rPr lang="en-US" altLang="zh-CN" sz="2000" dirty="0" err="1">
                <a:latin typeface="+mn-ea"/>
              </a:rPr>
              <a:t>iL</a:t>
            </a:r>
            <a:r>
              <a:rPr lang="zh-CN" altLang="en-US" sz="2000" dirty="0">
                <a:latin typeface="+mn-ea"/>
              </a:rPr>
              <a:t>：从文件中加载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地址，若有一个保存了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地址的</a:t>
            </a:r>
            <a:r>
              <a:rPr lang="en-US" altLang="zh-CN" sz="2000" dirty="0">
                <a:latin typeface="+mn-ea"/>
              </a:rPr>
              <a:t>ip_list.txt</a:t>
            </a:r>
            <a:r>
              <a:rPr lang="zh-CN" altLang="en-US" sz="2000" dirty="0">
                <a:latin typeface="+mn-ea"/>
              </a:rPr>
              <a:t>文件，使用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iL</a:t>
            </a:r>
            <a:r>
              <a:rPr lang="en-US" altLang="zh-CN" sz="2000" dirty="0">
                <a:latin typeface="+mn-ea"/>
              </a:rPr>
              <a:t> ip_list.txt</a:t>
            </a:r>
            <a:r>
              <a:rPr lang="zh-CN" altLang="en-US" sz="2000" dirty="0">
                <a:latin typeface="+mn-ea"/>
              </a:rPr>
              <a:t>即可从该文件中加载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地址进行扫描，适用于目标较多且已整理成文件的情况。</a:t>
            </a: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3. -</a:t>
            </a:r>
            <a:r>
              <a:rPr lang="en-US" altLang="zh-CN" sz="2000" dirty="0" err="1">
                <a:latin typeface="+mn-ea"/>
              </a:rPr>
              <a:t>sL</a:t>
            </a:r>
            <a:r>
              <a:rPr lang="zh-CN" altLang="en-US" sz="2000" dirty="0">
                <a:latin typeface="+mn-ea"/>
              </a:rPr>
              <a:t>：简单的扫描目标，仅列举指定目标的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，不进行主机发现，如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sL</a:t>
            </a:r>
            <a:r>
              <a:rPr lang="en-US" altLang="zh-CN" sz="2000" dirty="0">
                <a:latin typeface="+mn-ea"/>
              </a:rPr>
              <a:t> 192.168.1.0/24</a:t>
            </a:r>
            <a:r>
              <a:rPr lang="zh-CN" altLang="en-US" sz="2000" dirty="0">
                <a:latin typeface="+mn-ea"/>
              </a:rPr>
              <a:t>，会列出该网段内的所有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地址。</a:t>
            </a: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4. -</a:t>
            </a:r>
            <a:r>
              <a:rPr lang="en-US" altLang="zh-CN" sz="2000" dirty="0" err="1">
                <a:latin typeface="+mn-ea"/>
              </a:rPr>
              <a:t>sn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Ping</a:t>
            </a:r>
            <a:r>
              <a:rPr lang="zh-CN" altLang="en-US" sz="2000" dirty="0">
                <a:latin typeface="+mn-ea"/>
              </a:rPr>
              <a:t>扫描，禁用端口扫描，只判断主机是否在线，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sn</a:t>
            </a:r>
            <a:r>
              <a:rPr lang="en-US" altLang="zh-CN" sz="2000" dirty="0">
                <a:latin typeface="+mn-ea"/>
              </a:rPr>
              <a:t> 192.168.1.1</a:t>
            </a:r>
            <a:r>
              <a:rPr lang="zh-CN" altLang="en-US" sz="2000" dirty="0">
                <a:latin typeface="+mn-ea"/>
              </a:rPr>
              <a:t>可检测该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是否存活。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78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73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2.2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</a:rPr>
              <a:t>常用命令及示例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" y="1438613"/>
            <a:ext cx="8601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）端口扫描命令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 -</a:t>
            </a:r>
            <a:r>
              <a:rPr lang="en-US" altLang="zh-CN" sz="2000" dirty="0" err="1">
                <a:latin typeface="+mn-ea"/>
              </a:rPr>
              <a:t>sS</a:t>
            </a:r>
            <a:r>
              <a:rPr lang="zh-CN" altLang="en-US" sz="2000" dirty="0">
                <a:latin typeface="+mn-ea"/>
              </a:rPr>
              <a:t>：使用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SYN</a:t>
            </a:r>
            <a:r>
              <a:rPr lang="zh-CN" altLang="en-US" sz="2000" dirty="0">
                <a:latin typeface="+mn-ea"/>
              </a:rPr>
              <a:t>进行扫描，也叫半连接扫描，只进行两次握手，对方返回确认帧（</a:t>
            </a:r>
            <a:r>
              <a:rPr lang="en-US" altLang="zh-CN" sz="2000" dirty="0">
                <a:latin typeface="+mn-ea"/>
              </a:rPr>
              <a:t>ACK=1</a:t>
            </a:r>
            <a:r>
              <a:rPr lang="zh-CN" altLang="en-US" sz="2000" dirty="0">
                <a:latin typeface="+mn-ea"/>
              </a:rPr>
              <a:t>）就判定端口开放，否则判定端口关闭，如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sS</a:t>
            </a:r>
            <a:r>
              <a:rPr lang="en-US" altLang="zh-CN" sz="2000" dirty="0">
                <a:latin typeface="+mn-ea"/>
              </a:rPr>
              <a:t> -p 80 192.168.1.100</a:t>
            </a:r>
            <a:r>
              <a:rPr lang="zh-CN" altLang="en-US" sz="2000" dirty="0">
                <a:latin typeface="+mn-ea"/>
              </a:rPr>
              <a:t>，用于扫描目标主机的</a:t>
            </a:r>
            <a:r>
              <a:rPr lang="en-US" altLang="zh-CN" sz="2000" dirty="0">
                <a:latin typeface="+mn-ea"/>
              </a:rPr>
              <a:t>80</a:t>
            </a:r>
            <a:r>
              <a:rPr lang="zh-CN" altLang="en-US" sz="2000" dirty="0">
                <a:latin typeface="+mn-ea"/>
              </a:rPr>
              <a:t>端口是否开放。</a:t>
            </a: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 -</a:t>
            </a:r>
            <a:r>
              <a:rPr lang="en-US" altLang="zh-CN" sz="2000" dirty="0" err="1">
                <a:latin typeface="+mn-ea"/>
              </a:rPr>
              <a:t>sT</a:t>
            </a:r>
            <a:r>
              <a:rPr lang="zh-CN" altLang="en-US" sz="2000" dirty="0">
                <a:latin typeface="+mn-ea"/>
              </a:rPr>
              <a:t>：使用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进行全连接扫描，通过完整的三次握手建立链接来判定端口状态，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sT</a:t>
            </a:r>
            <a:r>
              <a:rPr lang="en-US" altLang="zh-CN" sz="2000" dirty="0">
                <a:latin typeface="+mn-ea"/>
              </a:rPr>
              <a:t> -p 22 192.168.1.101</a:t>
            </a:r>
            <a:r>
              <a:rPr lang="zh-CN" altLang="en-US" sz="2000" dirty="0">
                <a:latin typeface="+mn-ea"/>
              </a:rPr>
              <a:t>可扫描</a:t>
            </a:r>
            <a:r>
              <a:rPr lang="en-US" altLang="zh-CN" sz="2000" dirty="0">
                <a:latin typeface="+mn-ea"/>
              </a:rPr>
              <a:t>22</a:t>
            </a:r>
            <a:r>
              <a:rPr lang="zh-CN" altLang="en-US" sz="2000" dirty="0">
                <a:latin typeface="+mn-ea"/>
              </a:rPr>
              <a:t>端口的开放情况。</a:t>
            </a:r>
          </a:p>
          <a:p>
            <a:pPr indent="-457200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3. -</a:t>
            </a:r>
            <a:r>
              <a:rPr lang="en-US" altLang="zh-CN" sz="2000" dirty="0" err="1">
                <a:latin typeface="+mn-ea"/>
              </a:rPr>
              <a:t>sU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UDP</a:t>
            </a:r>
            <a:r>
              <a:rPr lang="zh-CN" altLang="en-US" sz="2000" dirty="0">
                <a:latin typeface="+mn-ea"/>
              </a:rPr>
              <a:t>扫描，用于确定目标主机的</a:t>
            </a:r>
            <a:r>
              <a:rPr lang="en-US" altLang="zh-CN" sz="2000" dirty="0">
                <a:latin typeface="+mn-ea"/>
              </a:rPr>
              <a:t>UDP</a:t>
            </a:r>
            <a:r>
              <a:rPr lang="zh-CN" altLang="en-US" sz="2000" dirty="0">
                <a:latin typeface="+mn-ea"/>
              </a:rPr>
              <a:t>端口状况，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sU</a:t>
            </a:r>
            <a:r>
              <a:rPr lang="en-US" altLang="zh-CN" sz="2000" dirty="0">
                <a:latin typeface="+mn-ea"/>
              </a:rPr>
              <a:t> -p 53 192.168.1.102</a:t>
            </a:r>
            <a:r>
              <a:rPr lang="zh-CN" altLang="en-US" sz="2000" dirty="0">
                <a:latin typeface="+mn-ea"/>
              </a:rPr>
              <a:t>可扫描</a:t>
            </a:r>
            <a:r>
              <a:rPr lang="en-US" altLang="zh-CN" sz="2000" dirty="0">
                <a:latin typeface="+mn-ea"/>
              </a:rPr>
              <a:t>DNS</a:t>
            </a:r>
            <a:r>
              <a:rPr lang="zh-CN" altLang="en-US" sz="2000" dirty="0">
                <a:latin typeface="+mn-ea"/>
              </a:rPr>
              <a:t>服务的</a:t>
            </a:r>
            <a:r>
              <a:rPr lang="en-US" altLang="zh-CN" sz="2000" dirty="0">
                <a:latin typeface="+mn-ea"/>
              </a:rPr>
              <a:t>53</a:t>
            </a:r>
            <a:r>
              <a:rPr lang="zh-CN" altLang="en-US" sz="2000" dirty="0">
                <a:latin typeface="+mn-ea"/>
              </a:rPr>
              <a:t>端口。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65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734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2.2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</a:rPr>
              <a:t>常用命令及示例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276" y="1438613"/>
            <a:ext cx="86010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3</a:t>
            </a:r>
            <a:r>
              <a:rPr lang="zh-CN" altLang="en-US" sz="2800" b="1" dirty="0" smtClean="0">
                <a:latin typeface="+mj-ea"/>
                <a:ea typeface="+mj-ea"/>
              </a:rPr>
              <a:t>）版本侦测命令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-</a:t>
            </a:r>
            <a:r>
              <a:rPr lang="en-US" altLang="zh-CN" sz="2000" dirty="0" err="1">
                <a:latin typeface="+mn-ea"/>
              </a:rPr>
              <a:t>sV</a:t>
            </a:r>
            <a:r>
              <a:rPr lang="zh-CN" altLang="en-US" sz="2000" dirty="0">
                <a:latin typeface="+mn-ea"/>
              </a:rPr>
              <a:t>：探测服务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版本信息，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</a:t>
            </a:r>
            <a:r>
              <a:rPr lang="en-US" altLang="zh-CN" sz="2000" dirty="0" err="1">
                <a:latin typeface="+mn-ea"/>
              </a:rPr>
              <a:t>sV</a:t>
            </a:r>
            <a:r>
              <a:rPr lang="en-US" altLang="zh-CN" sz="2000" dirty="0">
                <a:latin typeface="+mn-ea"/>
              </a:rPr>
              <a:t> 192.168.1.103</a:t>
            </a:r>
            <a:r>
              <a:rPr lang="zh-CN" altLang="en-US" sz="2000" dirty="0">
                <a:latin typeface="+mn-ea"/>
              </a:rPr>
              <a:t>可获取目标主机上开放服务的版本信息，帮助了解服务的具体情况，以便针对性地进行安全评估。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5276" y="3703414"/>
            <a:ext cx="8601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800" b="1" dirty="0" smtClean="0">
                <a:latin typeface="+mj-ea"/>
                <a:ea typeface="+mj-ea"/>
              </a:rPr>
              <a:t>（</a:t>
            </a:r>
            <a:r>
              <a:rPr lang="en-US" altLang="zh-CN" sz="2800" b="1" dirty="0" smtClean="0">
                <a:latin typeface="+mj-ea"/>
                <a:ea typeface="+mj-ea"/>
              </a:rPr>
              <a:t>4</a:t>
            </a:r>
            <a:r>
              <a:rPr lang="zh-CN" altLang="en-US" sz="2800" b="1" dirty="0" smtClean="0">
                <a:latin typeface="+mj-ea"/>
                <a:ea typeface="+mj-ea"/>
              </a:rPr>
              <a:t>）操作系统检测命令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-</a:t>
            </a:r>
            <a:r>
              <a:rPr lang="en-US" altLang="zh-CN" sz="2000" dirty="0">
                <a:latin typeface="+mn-ea"/>
              </a:rPr>
              <a:t>O</a:t>
            </a:r>
            <a:r>
              <a:rPr lang="zh-CN" altLang="en-US" sz="2000" dirty="0">
                <a:latin typeface="+mn-ea"/>
              </a:rPr>
              <a:t>：启用</a:t>
            </a:r>
            <a:r>
              <a:rPr lang="en-US" altLang="zh-CN" sz="2000" dirty="0" err="1">
                <a:latin typeface="+mn-ea"/>
              </a:rPr>
              <a:t>os</a:t>
            </a:r>
            <a:r>
              <a:rPr lang="zh-CN" altLang="en-US" sz="2000" dirty="0">
                <a:latin typeface="+mn-ea"/>
              </a:rPr>
              <a:t>检测，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en-US" altLang="zh-CN" sz="2000" dirty="0">
                <a:latin typeface="+mn-ea"/>
              </a:rPr>
              <a:t> -O 192.168.1.104</a:t>
            </a:r>
            <a:r>
              <a:rPr lang="zh-CN" altLang="en-US" sz="2000" dirty="0">
                <a:latin typeface="+mn-ea"/>
              </a:rPr>
              <a:t>尝试识别目标主机的操作系统，但需注意，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扫描出的系统版本仅供参考，当识别不出具体版本时，会以概率形式列举可能的操作系统。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7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95515" y="1595709"/>
            <a:ext cx="415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3.Xscan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软件使用详解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9983" y="2531290"/>
            <a:ext cx="50926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3.1 </a:t>
            </a:r>
            <a:r>
              <a:rPr lang="en-US" altLang="zh-CN" sz="2800" dirty="0" err="1" smtClean="0">
                <a:latin typeface="+mj-ea"/>
                <a:ea typeface="+mj-ea"/>
              </a:rPr>
              <a:t>Xscan</a:t>
            </a:r>
            <a:r>
              <a:rPr lang="zh-CN" altLang="en-US" sz="2800" dirty="0" smtClean="0">
                <a:latin typeface="+mj-ea"/>
                <a:ea typeface="+mj-ea"/>
              </a:rPr>
              <a:t>功能与特点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3.2 </a:t>
            </a:r>
            <a:r>
              <a:rPr lang="en-US" altLang="zh-CN" sz="2800" dirty="0" err="1" smtClean="0">
                <a:latin typeface="+mj-ea"/>
                <a:ea typeface="+mj-ea"/>
              </a:rPr>
              <a:t>Xscan</a:t>
            </a:r>
            <a:r>
              <a:rPr lang="zh-CN" altLang="en-US" sz="2800" dirty="0" smtClean="0">
                <a:latin typeface="+mj-ea"/>
                <a:ea typeface="+mj-ea"/>
              </a:rPr>
              <a:t>使用步骤与参数设置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3.3 </a:t>
            </a:r>
            <a:r>
              <a:rPr lang="en-US" altLang="zh-CN" sz="2800" dirty="0" err="1" smtClean="0">
                <a:latin typeface="+mj-ea"/>
                <a:ea typeface="+mj-ea"/>
              </a:rPr>
              <a:t>Xscan</a:t>
            </a:r>
            <a:r>
              <a:rPr lang="zh-CN" altLang="en-US" sz="2800" dirty="0" smtClean="0">
                <a:latin typeface="+mj-ea"/>
                <a:ea typeface="+mj-ea"/>
              </a:rPr>
              <a:t>扫描结果分析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8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3.1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</a:rPr>
              <a:t>功能与特点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459" y="1623334"/>
            <a:ext cx="7879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全面扫描功能概述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能对指定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地址段或单机进行全面的安全漏洞检测。它可以扫描远程操作系统类型及版本，了解目标系统的基本信息；检测标准端口状态及端口</a:t>
            </a:r>
            <a:r>
              <a:rPr lang="en-US" altLang="zh-CN" sz="2000" dirty="0">
                <a:latin typeface="+mn-ea"/>
              </a:rPr>
              <a:t>BANNER</a:t>
            </a:r>
            <a:r>
              <a:rPr lang="zh-CN" altLang="en-US" sz="2000" dirty="0">
                <a:latin typeface="+mn-ea"/>
              </a:rPr>
              <a:t>信息，掌握端口开放情况和服务信息；查找</a:t>
            </a:r>
            <a:r>
              <a:rPr lang="en-US" altLang="zh-CN" sz="2000" dirty="0">
                <a:latin typeface="+mn-ea"/>
              </a:rPr>
              <a:t>CGI</a:t>
            </a:r>
            <a:r>
              <a:rPr lang="zh-CN" altLang="en-US" sz="2000" dirty="0">
                <a:latin typeface="+mn-ea"/>
              </a:rPr>
              <a:t>漏洞、</a:t>
            </a:r>
            <a:r>
              <a:rPr lang="en-US" altLang="zh-CN" sz="2000" dirty="0">
                <a:latin typeface="+mn-ea"/>
              </a:rPr>
              <a:t>IIS</a:t>
            </a:r>
            <a:r>
              <a:rPr lang="zh-CN" altLang="en-US" sz="2000" dirty="0">
                <a:latin typeface="+mn-ea"/>
              </a:rPr>
              <a:t>漏洞、</a:t>
            </a: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漏洞等常见漏洞；检查</a:t>
            </a:r>
            <a:r>
              <a:rPr lang="en-US" altLang="zh-CN" sz="2000" dirty="0">
                <a:latin typeface="+mn-ea"/>
              </a:rPr>
              <a:t>SQL-SERVER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FTP-SERVER</a:t>
            </a:r>
            <a:r>
              <a:rPr lang="zh-CN" altLang="en-US" sz="2000" dirty="0">
                <a:latin typeface="+mn-ea"/>
              </a:rPr>
              <a:t>等服务器的弱口令用户，以及</a:t>
            </a:r>
            <a:r>
              <a:rPr lang="en-US" altLang="zh-CN" sz="2000" dirty="0">
                <a:latin typeface="+mn-ea"/>
              </a:rPr>
              <a:t>NT</a:t>
            </a:r>
            <a:r>
              <a:rPr lang="zh-CN" altLang="en-US" sz="2000" dirty="0">
                <a:latin typeface="+mn-ea"/>
              </a:rPr>
              <a:t>服务器的</a:t>
            </a:r>
            <a:r>
              <a:rPr lang="en-US" altLang="zh-CN" sz="2000" dirty="0">
                <a:latin typeface="+mn-ea"/>
              </a:rPr>
              <a:t>NETBIOS</a:t>
            </a:r>
            <a:r>
              <a:rPr lang="zh-CN" altLang="en-US" sz="2000" dirty="0">
                <a:latin typeface="+mn-ea"/>
              </a:rPr>
              <a:t>信息等，为系统安全评估提供全面的数据支持。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6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3.1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</a:rPr>
              <a:t>功能与特点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459" y="1623334"/>
            <a:ext cx="7879976" cy="33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使用特性展示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</a:rPr>
              <a:t>Xscan</a:t>
            </a:r>
            <a:r>
              <a:rPr lang="zh-CN" altLang="en-US" sz="2000" dirty="0" smtClean="0">
                <a:latin typeface="+mn-ea"/>
              </a:rPr>
              <a:t>工具</a:t>
            </a:r>
            <a:r>
              <a:rPr lang="zh-CN" altLang="en-US" sz="2000" dirty="0">
                <a:latin typeface="+mn-ea"/>
              </a:rPr>
              <a:t>采用多线程方式进行扫描，大大提高了扫描效率。支持插件功能，用户可根据需求选择不同插件扩展扫描功能。提供图形界面和命令行两种操作方式，满足不同用户的使用习惯。扫描结果保存在</a:t>
            </a:r>
            <a:r>
              <a:rPr lang="en-US" altLang="zh-CN" sz="2000" dirty="0">
                <a:latin typeface="+mn-ea"/>
              </a:rPr>
              <a:t>/log/</a:t>
            </a:r>
            <a:r>
              <a:rPr lang="zh-CN" altLang="en-US" sz="2000" dirty="0">
                <a:latin typeface="+mn-ea"/>
              </a:rPr>
              <a:t>目录中，</a:t>
            </a:r>
            <a:r>
              <a:rPr lang="en-US" altLang="zh-CN" sz="2000" dirty="0">
                <a:latin typeface="+mn-ea"/>
              </a:rPr>
              <a:t>index_*.htm</a:t>
            </a:r>
            <a:r>
              <a:rPr lang="zh-CN" altLang="en-US" sz="2000" dirty="0">
                <a:latin typeface="+mn-ea"/>
              </a:rPr>
              <a:t>为扫描结果索引文件，方便用户查看和管理扫描结果，还能对漏洞进行风险等级评估，提供详细的漏洞描述和解决建议。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61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3.2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</a:rPr>
              <a:t>使用步骤与参数设置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562" y="1550865"/>
            <a:ext cx="852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latinLnBrk="1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）下载安装</a:t>
            </a:r>
            <a:endParaRPr lang="en-US" altLang="zh-CN" sz="2400" b="1" dirty="0" smtClean="0">
              <a:latin typeface="+mn-ea"/>
            </a:endParaRPr>
          </a:p>
          <a:p>
            <a:pPr indent="-457200" latinLnBrk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从</a:t>
            </a:r>
            <a:r>
              <a:rPr lang="zh-CN" altLang="en-US" sz="2000" dirty="0">
                <a:latin typeface="+mn-ea"/>
              </a:rPr>
              <a:t>官网或多特网等正规渠道下载最新版</a:t>
            </a:r>
            <a:r>
              <a:rPr lang="en-US" altLang="zh-CN" sz="2000" dirty="0">
                <a:latin typeface="+mn-ea"/>
              </a:rPr>
              <a:t>x-scan v3.3</a:t>
            </a:r>
            <a:r>
              <a:rPr lang="zh-CN" altLang="en-US" sz="2000" dirty="0">
                <a:latin typeface="+mn-ea"/>
              </a:rPr>
              <a:t>，下载完成后解压到指定目录，运行</a:t>
            </a:r>
            <a:r>
              <a:rPr lang="en-US" altLang="zh-CN" sz="2000" dirty="0">
                <a:latin typeface="+mn-ea"/>
              </a:rPr>
              <a:t>xscan_gui.exe</a:t>
            </a:r>
            <a:r>
              <a:rPr lang="zh-CN" altLang="en-US" sz="2000" dirty="0">
                <a:latin typeface="+mn-ea"/>
              </a:rPr>
              <a:t>即可启动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，无需复杂的安装过程。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562" y="3383445"/>
            <a:ext cx="85248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latinLnBrk="1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）界面介绍</a:t>
            </a:r>
            <a:endParaRPr lang="en-US" altLang="zh-CN" sz="2400" b="1" dirty="0" smtClean="0">
              <a:latin typeface="+mn-ea"/>
            </a:endParaRP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界面主要分为菜单栏、状态栏和扫描区域。菜单栏提供各种操作选项，如设置扫描参数、开始扫描、查看检测报告等；状态栏显示扫描的当前状态和进度信息；扫描区域用于展示扫描结果和相关信息，界面简洁明了，易于操作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67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3.2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</a:rPr>
              <a:t>使用步骤与参数设置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562" y="1550865"/>
            <a:ext cx="85248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latinLnBrk="1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）参数设置详解</a:t>
            </a:r>
            <a:endParaRPr lang="en-US" altLang="zh-CN" sz="2400" b="1" dirty="0" smtClean="0">
              <a:latin typeface="+mn-ea"/>
            </a:endParaRP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检测范围：可按示例方式设置待扫描的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，如</a:t>
            </a:r>
            <a:r>
              <a:rPr lang="en-US" altLang="zh-CN" sz="2000" dirty="0">
                <a:latin typeface="+mn-ea"/>
              </a:rPr>
              <a:t>192.168.1.1 - 192.168.1.100</a:t>
            </a:r>
            <a:r>
              <a:rPr lang="zh-CN" altLang="en-US" sz="2000" dirty="0">
                <a:latin typeface="+mn-ea"/>
              </a:rPr>
              <a:t>，也可从文件获取主机列表。</a:t>
            </a: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全局设置：扫描模块可选择需要扫描的项目，单台设备扫描可全选，范围扫描按需勾选；并发扫描可根据机器性能和带宽适当调整并发量；扫描报告可设置名称和类型；其它设置可选择无条件扫描，以提高扫描准确性。</a:t>
            </a: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插件设置：可设置各插件的相关选项，满足不同的扫描需求。</a:t>
            </a: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端口相关设置：可设置待检测端口，选择检测方式（</a:t>
            </a:r>
            <a:r>
              <a:rPr lang="en-US" altLang="zh-CN" sz="2000" dirty="0">
                <a:latin typeface="+mn-ea"/>
              </a:rPr>
              <a:t>TCP</a:t>
            </a:r>
            <a:r>
              <a:rPr lang="zh-CN" altLang="en-US" sz="2000" dirty="0">
                <a:latin typeface="+mn-ea"/>
              </a:rPr>
              <a:t>或</a:t>
            </a:r>
            <a:r>
              <a:rPr lang="en-US" altLang="zh-CN" sz="2000" dirty="0">
                <a:latin typeface="+mn-ea"/>
              </a:rPr>
              <a:t>SYN</a:t>
            </a:r>
            <a:r>
              <a:rPr lang="zh-CN" altLang="en-US" sz="2000" dirty="0">
                <a:latin typeface="+mn-ea"/>
              </a:rPr>
              <a:t>），根据响应识别服务，还可预设知名服务端口。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9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3133" y="1586184"/>
            <a:ext cx="4457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4.Nmap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3200" dirty="0" err="1" smtClean="0">
                <a:solidFill>
                  <a:srgbClr val="FF0000"/>
                </a:solidFill>
                <a:latin typeface="+mj-ea"/>
                <a:ea typeface="+mj-ea"/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对比分析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0679" y="2531290"/>
            <a:ext cx="34226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4.1 </a:t>
            </a:r>
            <a:r>
              <a:rPr lang="zh-CN" altLang="en-US" sz="2800" dirty="0" smtClean="0">
                <a:latin typeface="+mj-ea"/>
                <a:ea typeface="+mj-ea"/>
              </a:rPr>
              <a:t>功能对比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4.2 </a:t>
            </a:r>
            <a:r>
              <a:rPr lang="zh-CN" altLang="en-US" sz="2800" dirty="0" smtClean="0">
                <a:latin typeface="+mj-ea"/>
                <a:ea typeface="+mj-ea"/>
              </a:rPr>
              <a:t>使用场景对比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4.3 </a:t>
            </a:r>
            <a:r>
              <a:rPr lang="zh-CN" altLang="en-US" sz="2800" dirty="0" smtClean="0">
                <a:latin typeface="+mj-ea"/>
                <a:ea typeface="+mj-ea"/>
              </a:rPr>
              <a:t>优势与劣势分析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849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34435" y="1175202"/>
            <a:ext cx="3997685" cy="523220"/>
            <a:chOff x="4034436" y="1189137"/>
            <a:chExt cx="3997685" cy="523220"/>
          </a:xfrm>
        </p:grpSpPr>
        <p:sp>
          <p:nvSpPr>
            <p:cNvPr id="3" name="椭圆 2"/>
            <p:cNvSpPr/>
            <p:nvPr/>
          </p:nvSpPr>
          <p:spPr>
            <a:xfrm>
              <a:off x="4034436" y="1264288"/>
              <a:ext cx="445346" cy="445346"/>
            </a:xfrm>
            <a:prstGeom prst="ellipse">
              <a:avLst/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+mj-ea"/>
                  <a:ea typeface="+mj-ea"/>
                </a:rPr>
                <a:t>1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902467" y="1189137"/>
              <a:ext cx="3129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数据扫描概述</a:t>
              </a:r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34435" y="4358867"/>
            <a:ext cx="3997685" cy="619269"/>
            <a:chOff x="4034436" y="4004541"/>
            <a:chExt cx="3997685" cy="619269"/>
          </a:xfrm>
        </p:grpSpPr>
        <p:sp>
          <p:nvSpPr>
            <p:cNvPr id="6" name="椭圆 5"/>
            <p:cNvSpPr/>
            <p:nvPr/>
          </p:nvSpPr>
          <p:spPr>
            <a:xfrm>
              <a:off x="4034436" y="4178464"/>
              <a:ext cx="445346" cy="445346"/>
            </a:xfrm>
            <a:prstGeom prst="ellipse">
              <a:avLst/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+mj-ea"/>
                  <a:ea typeface="+mj-ea"/>
                </a:rPr>
                <a:t>5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02467" y="4004541"/>
              <a:ext cx="3129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案例分析</a:t>
              </a:r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34434" y="5222608"/>
            <a:ext cx="3997686" cy="629681"/>
            <a:chOff x="4034436" y="4722673"/>
            <a:chExt cx="3997686" cy="629681"/>
          </a:xfrm>
        </p:grpSpPr>
        <p:sp>
          <p:nvSpPr>
            <p:cNvPr id="9" name="椭圆 8"/>
            <p:cNvSpPr/>
            <p:nvPr/>
          </p:nvSpPr>
          <p:spPr>
            <a:xfrm>
              <a:off x="4034436" y="4907008"/>
              <a:ext cx="445346" cy="445346"/>
            </a:xfrm>
            <a:prstGeom prst="ellipse">
              <a:avLst/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+mj-ea"/>
                  <a:ea typeface="+mj-ea"/>
                </a:rPr>
                <a:t>6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02468" y="4722673"/>
              <a:ext cx="3129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总结</a:t>
              </a:r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8361" y="1450747"/>
            <a:ext cx="1988658" cy="3956506"/>
            <a:chOff x="185030" y="1775554"/>
            <a:chExt cx="1988658" cy="3956506"/>
          </a:xfrm>
        </p:grpSpPr>
        <p:grpSp>
          <p:nvGrpSpPr>
            <p:cNvPr id="12" name="组合 11"/>
            <p:cNvGrpSpPr/>
            <p:nvPr/>
          </p:nvGrpSpPr>
          <p:grpSpPr>
            <a:xfrm>
              <a:off x="185030" y="1775554"/>
              <a:ext cx="1988658" cy="3956506"/>
              <a:chOff x="185030" y="1775554"/>
              <a:chExt cx="1988658" cy="3956506"/>
            </a:xfrm>
          </p:grpSpPr>
          <p:sp>
            <p:nvSpPr>
              <p:cNvPr id="14" name="矩形: 圆角 5"/>
              <p:cNvSpPr/>
              <p:nvPr/>
            </p:nvSpPr>
            <p:spPr>
              <a:xfrm>
                <a:off x="185030" y="1775554"/>
                <a:ext cx="1988658" cy="3956506"/>
              </a:xfrm>
              <a:prstGeom prst="roundRect">
                <a:avLst>
                  <a:gd name="adj" fmla="val 13915"/>
                </a:avLst>
              </a:prstGeom>
              <a:solidFill>
                <a:schemeClr val="bg1"/>
              </a:solidFill>
              <a:ln w="28575">
                <a:solidFill>
                  <a:srgbClr val="0152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67638" y="2023229"/>
                <a:ext cx="1693471" cy="3449596"/>
                <a:chOff x="367638" y="2023229"/>
                <a:chExt cx="1693471" cy="3449596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67638" y="2334950"/>
                  <a:ext cx="1693471" cy="3137875"/>
                  <a:chOff x="1705880" y="1873423"/>
                  <a:chExt cx="2752698" cy="5100541"/>
                </a:xfrm>
              </p:grpSpPr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705880" y="1873423"/>
                    <a:ext cx="1741715" cy="34429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6600" dirty="0">
                        <a:solidFill>
                          <a:srgbClr val="0152BB"/>
                        </a:solidFill>
                        <a:latin typeface="思源黑体 Heavy" panose="020B0A00000000000000" pitchFamily="34" charset="-122"/>
                        <a:ea typeface="思源黑体 Heavy" panose="020B0A00000000000000" pitchFamily="34" charset="-122"/>
                      </a:rPr>
                      <a:t>目</a:t>
                    </a:r>
                    <a:endParaRPr lang="en-US" altLang="zh-CN" sz="6600" dirty="0">
                      <a:solidFill>
                        <a:srgbClr val="0152BB"/>
                      </a:solidFill>
                      <a:latin typeface="思源黑体 Heavy" panose="020B0A00000000000000" pitchFamily="34" charset="-122"/>
                      <a:ea typeface="思源黑体 Heavy" panose="020B0A00000000000000" pitchFamily="34" charset="-122"/>
                    </a:endParaRPr>
                  </a:p>
                  <a:p>
                    <a:r>
                      <a:rPr lang="zh-CN" altLang="en-US" sz="6600" dirty="0">
                        <a:solidFill>
                          <a:srgbClr val="0152BB"/>
                        </a:solidFill>
                        <a:latin typeface="思源黑体 Heavy" panose="020B0A00000000000000" pitchFamily="34" charset="-122"/>
                        <a:ea typeface="思源黑体 Heavy" panose="020B0A00000000000000" pitchFamily="34" charset="-122"/>
                      </a:rPr>
                      <a:t>录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257897" y="3287023"/>
                    <a:ext cx="1200681" cy="3686941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3600" dirty="0" smtClean="0">
                        <a:solidFill>
                          <a:srgbClr val="0152BB"/>
                        </a:solidFill>
                        <a:latin typeface="+mn-ea"/>
                      </a:rPr>
                      <a:t>contents</a:t>
                    </a:r>
                    <a:endParaRPr lang="zh-CN" altLang="en-US" sz="3600" dirty="0">
                      <a:solidFill>
                        <a:srgbClr val="0152BB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7" name="矩形: 圆角 8"/>
                <p:cNvSpPr/>
                <p:nvPr/>
              </p:nvSpPr>
              <p:spPr>
                <a:xfrm>
                  <a:off x="394010" y="2023229"/>
                  <a:ext cx="1045140" cy="6404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152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矩形: 圆角 8"/>
            <p:cNvSpPr/>
            <p:nvPr/>
          </p:nvSpPr>
          <p:spPr>
            <a:xfrm>
              <a:off x="903394" y="5404586"/>
              <a:ext cx="1045140" cy="64046"/>
            </a:xfrm>
            <a:prstGeom prst="roundRect">
              <a:avLst>
                <a:gd name="adj" fmla="val 50000"/>
              </a:avLst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34435" y="1942894"/>
            <a:ext cx="3997685" cy="532807"/>
            <a:chOff x="4034436" y="1905371"/>
            <a:chExt cx="3997685" cy="532807"/>
          </a:xfrm>
        </p:grpSpPr>
        <p:sp>
          <p:nvSpPr>
            <p:cNvPr id="21" name="椭圆 20"/>
            <p:cNvSpPr/>
            <p:nvPr/>
          </p:nvSpPr>
          <p:spPr>
            <a:xfrm>
              <a:off x="4034436" y="1992832"/>
              <a:ext cx="445346" cy="445346"/>
            </a:xfrm>
            <a:prstGeom prst="ellipse">
              <a:avLst/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+mj-ea"/>
                  <a:ea typeface="+mj-ea"/>
                </a:rPr>
                <a:t>2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902467" y="1905371"/>
              <a:ext cx="3129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Nmap</a:t>
              </a:r>
              <a:r>
                <a:rPr lang="zh-CN" altLang="en-US" sz="2800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软件使用详解</a:t>
              </a:r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34435" y="3509762"/>
            <a:ext cx="4520842" cy="604633"/>
            <a:chOff x="4034436" y="3290633"/>
            <a:chExt cx="4399880" cy="604633"/>
          </a:xfrm>
        </p:grpSpPr>
        <p:sp>
          <p:nvSpPr>
            <p:cNvPr id="24" name="文本框 23"/>
            <p:cNvSpPr txBox="1"/>
            <p:nvPr/>
          </p:nvSpPr>
          <p:spPr>
            <a:xfrm>
              <a:off x="4902468" y="3290633"/>
              <a:ext cx="3531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Nmap</a:t>
              </a:r>
              <a:r>
                <a:rPr lang="zh-CN" altLang="en-US" sz="2800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与</a:t>
              </a:r>
              <a:r>
                <a:rPr lang="en-US" altLang="zh-CN" sz="2800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Xcsan</a:t>
              </a:r>
              <a:r>
                <a:rPr lang="zh-CN" altLang="en-US" sz="2800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对比分析</a:t>
              </a:r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034436" y="3449920"/>
              <a:ext cx="445346" cy="445346"/>
            </a:xfrm>
            <a:prstGeom prst="ellipse">
              <a:avLst/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+mj-ea"/>
                  <a:ea typeface="+mj-ea"/>
                </a:rPr>
                <a:t>4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34435" y="2720173"/>
            <a:ext cx="4232743" cy="545117"/>
            <a:chOff x="4034436" y="2621605"/>
            <a:chExt cx="4232743" cy="545117"/>
          </a:xfrm>
        </p:grpSpPr>
        <p:sp>
          <p:nvSpPr>
            <p:cNvPr id="27" name="椭圆 26"/>
            <p:cNvSpPr/>
            <p:nvPr/>
          </p:nvSpPr>
          <p:spPr>
            <a:xfrm>
              <a:off x="4034436" y="2721376"/>
              <a:ext cx="445346" cy="445346"/>
            </a:xfrm>
            <a:prstGeom prst="ellipse">
              <a:avLst/>
            </a:prstGeom>
            <a:solidFill>
              <a:srgbClr val="0152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+mj-ea"/>
                  <a:ea typeface="+mj-ea"/>
                </a:rPr>
                <a:t>3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02467" y="2621605"/>
              <a:ext cx="33647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Xcsan</a:t>
              </a:r>
              <a:r>
                <a:rPr lang="zh-CN" altLang="en-US" sz="2800" dirty="0" smtClean="0">
                  <a:solidFill>
                    <a:schemeClr val="bg2">
                      <a:lumMod val="10000"/>
                    </a:schemeClr>
                  </a:solidFill>
                  <a:latin typeface="+mj-ea"/>
                  <a:ea typeface="+mj-ea"/>
                </a:rPr>
                <a:t>软件使用详解</a:t>
              </a:r>
              <a:endParaRPr lang="zh-CN" altLang="en-US" sz="2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84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4.1 </a:t>
            </a:r>
            <a:r>
              <a:rPr lang="zh-CN" altLang="en-US" sz="3200" dirty="0" smtClean="0">
                <a:solidFill>
                  <a:srgbClr val="FF0000"/>
                </a:solidFill>
              </a:rPr>
              <a:t>功能对比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9619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latinLnBrk="1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）相同功能点</a:t>
            </a:r>
            <a:endParaRPr lang="en-US" altLang="zh-CN" sz="2400" b="1" dirty="0" smtClean="0">
              <a:latin typeface="+mn-ea"/>
            </a:endParaRP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都具备端口扫描功能，能够探测目标主机开放的端口，帮助用户了解目标主机提供的网络服务。在主机信息探测方面，它们都能获取目标主机的一些基本信息，如操作系统类型的推测等，为后续的安全分析提供基础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373576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latinLnBrk="1"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）不同功能侧重</a:t>
            </a:r>
            <a:endParaRPr lang="en-US" altLang="zh-CN" sz="2400" b="1" dirty="0" smtClean="0">
              <a:latin typeface="+mn-ea"/>
            </a:endParaRPr>
          </a:p>
          <a:p>
            <a:pPr indent="-457200" latinLnBrk="1"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更侧重于网络发现和端口扫描的深度和灵活性，支持多种扫描方式和强大的脚本引擎，可进行复杂的网络探测和漏洞检测。而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作为综合扫描器，在漏洞检测方面更为全面，涵盖了多种常见的漏洞类型和弱口令检测，对系统的安全评估更具针对性。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92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4.2 </a:t>
            </a:r>
            <a:r>
              <a:rPr lang="zh-CN" altLang="en-US" sz="3200" dirty="0">
                <a:solidFill>
                  <a:srgbClr val="FF0000"/>
                </a:solidFill>
              </a:rPr>
              <a:t>使用</a:t>
            </a:r>
            <a:r>
              <a:rPr lang="zh-CN" altLang="en-US" sz="3200" dirty="0" smtClean="0">
                <a:solidFill>
                  <a:srgbClr val="FF0000"/>
                </a:solidFill>
              </a:rPr>
              <a:t>场景对比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529" y="1411770"/>
            <a:ext cx="4140000" cy="47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zh-CN" sz="2400" b="1" dirty="0" err="1" smtClean="0">
                <a:latin typeface="+mj-ea"/>
                <a:ea typeface="+mj-ea"/>
              </a:rPr>
              <a:t>Nmap</a:t>
            </a:r>
            <a:r>
              <a:rPr lang="zh-CN" altLang="en-US" sz="2400" b="1" dirty="0" smtClean="0">
                <a:latin typeface="+mj-ea"/>
                <a:ea typeface="+mj-ea"/>
              </a:rPr>
              <a:t>使用场景</a:t>
            </a:r>
            <a:endParaRPr lang="zh-CN" altLang="en-US" sz="2400" dirty="0"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当需要对大规模网络进行全面探测，了解网络拓扑结构和主机分布情况时，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是首选工具。在进行渗透测试前期，收集目标主机的详细信息，如开放端口、服务版本等，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的强大功能能满足需求。此外，对于需要自定义扫描策略和使用脚本进行特定漏洞检测的场景，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也能发挥优势。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1075" y="1411770"/>
            <a:ext cx="4140000" cy="47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zh-CN" sz="2400" b="1" dirty="0" err="1" smtClean="0">
                <a:latin typeface="+mj-ea"/>
                <a:ea typeface="+mj-ea"/>
              </a:rPr>
              <a:t>Xscan</a:t>
            </a:r>
            <a:r>
              <a:rPr lang="zh-CN" altLang="en-US" sz="2400" b="1" dirty="0" smtClean="0">
                <a:latin typeface="+mj-ea"/>
                <a:ea typeface="+mj-ea"/>
              </a:rPr>
              <a:t>使用场景</a:t>
            </a:r>
            <a:endParaRPr lang="zh-CN" altLang="en-US" sz="2400" dirty="0"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适用于企业内部网络的安全自查，快速检测出系统中存在的常见漏洞和弱口令问题，帮助企业及时进行修复。对于网管人员来说，使用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可以方便地对网络设备和服务器进行安全评估，保障网络的正常运行。在应急响应场景中，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能快速定位系统中的安全隐患，为后续的处理提供依据。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1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4.3 </a:t>
            </a:r>
            <a:r>
              <a:rPr lang="zh-CN" altLang="en-US" sz="3200" dirty="0" smtClean="0">
                <a:solidFill>
                  <a:srgbClr val="FF0000"/>
                </a:solidFill>
              </a:rPr>
              <a:t>优势与劣势分析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529" y="1621482"/>
            <a:ext cx="4140000" cy="43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zh-CN" sz="2400" b="1" dirty="0" err="1" smtClean="0">
                <a:latin typeface="+mj-ea"/>
                <a:ea typeface="+mj-ea"/>
              </a:rPr>
              <a:t>Nmap</a:t>
            </a:r>
            <a:r>
              <a:rPr lang="zh-CN" altLang="en-US" sz="2400" b="1" dirty="0" smtClean="0">
                <a:latin typeface="+mj-ea"/>
                <a:ea typeface="+mj-ea"/>
              </a:rPr>
              <a:t>优势与劣势</a:t>
            </a:r>
            <a:endParaRPr lang="zh-CN" altLang="en-US" sz="2400" dirty="0"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优势：功能强大、灵活，扫描方式多样，脚本引擎扩展性强，社区支持丰富，可获取大量的技术资源和帮助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劣势</a:t>
            </a:r>
            <a:r>
              <a:rPr lang="zh-CN" altLang="en-US" sz="2000" dirty="0">
                <a:latin typeface="+mn-ea"/>
              </a:rPr>
              <a:t>：命令行操作相对复杂，对于初学者来说上手难度较大；扫描结果的分析需要一定的专业知识，否则难以准确判断系统的安全状况。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0123" y="1621482"/>
            <a:ext cx="4140000" cy="43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en-US" altLang="zh-CN" sz="2400" b="1" dirty="0" err="1" smtClean="0">
                <a:latin typeface="+mj-ea"/>
                <a:ea typeface="+mj-ea"/>
              </a:rPr>
              <a:t>Xscan</a:t>
            </a:r>
            <a:r>
              <a:rPr lang="zh-CN" altLang="en-US" sz="2400" b="1" dirty="0" smtClean="0">
                <a:latin typeface="+mj-ea"/>
                <a:ea typeface="+mj-ea"/>
              </a:rPr>
              <a:t>优势与劣势</a:t>
            </a:r>
            <a:endParaRPr lang="zh-CN" altLang="en-US" sz="2400" dirty="0"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优势：操作简单，界面友好，适合初学者和非专业人员使用；在漏洞检测方面全面且针对性强，能快速发现系统中的常见安全问题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劣势</a:t>
            </a:r>
            <a:r>
              <a:rPr lang="zh-CN" altLang="en-US" sz="2000" dirty="0">
                <a:latin typeface="+mn-ea"/>
              </a:rPr>
              <a:t>：功能相对固定，灵活性不如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；对于一些复杂的网络环境和特殊的扫描需求，可能无法满足。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708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0404" y="1586184"/>
            <a:ext cx="223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5.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案例分析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3265" y="2531290"/>
            <a:ext cx="51974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5.1 </a:t>
            </a:r>
            <a:r>
              <a:rPr lang="en-US" altLang="zh-CN" sz="2800" dirty="0" err="1" smtClean="0">
                <a:latin typeface="+mj-ea"/>
                <a:ea typeface="+mj-ea"/>
              </a:rPr>
              <a:t>Nmap</a:t>
            </a:r>
            <a:r>
              <a:rPr lang="zh-CN" altLang="en-US" sz="2800" dirty="0" smtClean="0">
                <a:latin typeface="+mj-ea"/>
                <a:ea typeface="+mj-ea"/>
              </a:rPr>
              <a:t>在网络安全评估的应用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5.2 </a:t>
            </a:r>
            <a:r>
              <a:rPr lang="en-US" altLang="zh-CN" sz="2800" dirty="0" err="1" smtClean="0">
                <a:latin typeface="+mj-ea"/>
                <a:ea typeface="+mj-ea"/>
              </a:rPr>
              <a:t>Xscan</a:t>
            </a:r>
            <a:r>
              <a:rPr lang="zh-CN" altLang="en-US" sz="2800" dirty="0" smtClean="0">
                <a:latin typeface="+mj-ea"/>
                <a:ea typeface="+mj-ea"/>
              </a:rPr>
              <a:t>在漏洞检测中的应用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5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5.1 </a:t>
            </a:r>
            <a:r>
              <a:rPr lang="en-US" altLang="zh-CN" sz="3200" dirty="0" err="1">
                <a:solidFill>
                  <a:srgbClr val="FF0000"/>
                </a:solidFill>
              </a:rPr>
              <a:t>Nmap</a:t>
            </a:r>
            <a:r>
              <a:rPr lang="zh-CN" altLang="en-US" sz="3200" dirty="0">
                <a:solidFill>
                  <a:srgbClr val="FF0000"/>
                </a:solidFill>
              </a:rPr>
              <a:t>在网络安全评估的应用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238" y="1839644"/>
            <a:ext cx="8129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+mj-ea"/>
                <a:ea typeface="+mj-ea"/>
              </a:rPr>
              <a:t>在某企业网络安全评估项目中，使用</a:t>
            </a:r>
            <a:r>
              <a:rPr lang="en-US" altLang="zh-CN" sz="2000" dirty="0" err="1">
                <a:latin typeface="+mj-ea"/>
                <a:ea typeface="+mj-ea"/>
              </a:rPr>
              <a:t>Nmap</a:t>
            </a:r>
            <a:r>
              <a:rPr lang="zh-CN" altLang="en-US" sz="2000" dirty="0">
                <a:latin typeface="+mj-ea"/>
                <a:ea typeface="+mj-ea"/>
              </a:rPr>
              <a:t>对企业内部网络进行全面扫描。通过</a:t>
            </a:r>
            <a:r>
              <a:rPr lang="en-US" altLang="zh-CN" sz="2000" dirty="0" err="1">
                <a:latin typeface="+mj-ea"/>
                <a:ea typeface="+mj-ea"/>
              </a:rPr>
              <a:t>nmap</a:t>
            </a:r>
            <a:r>
              <a:rPr lang="en-US" altLang="zh-CN" sz="2000" dirty="0">
                <a:latin typeface="+mj-ea"/>
                <a:ea typeface="+mj-ea"/>
              </a:rPr>
              <a:t> -A 192.168.0.0/16</a:t>
            </a:r>
            <a:r>
              <a:rPr lang="zh-CN" altLang="en-US" sz="2000" dirty="0">
                <a:latin typeface="+mj-ea"/>
                <a:ea typeface="+mj-ea"/>
              </a:rPr>
              <a:t>命令，获取了网络中所有主机的详细信息，包括开放端口、服务版本和操作系统类型。发现部分主机存在老旧服务版本，存在安全风险，为企业后续的安全加固提供了重要依据。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344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03170"/>
            <a:ext cx="544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5.2 </a:t>
            </a:r>
            <a:r>
              <a:rPr lang="en-US" altLang="zh-CN" sz="3200" dirty="0" err="1">
                <a:solidFill>
                  <a:srgbClr val="FF0000"/>
                </a:solidFill>
              </a:rPr>
              <a:t>Xscan</a:t>
            </a:r>
            <a:r>
              <a:rPr lang="zh-CN" altLang="en-US" sz="3200" dirty="0">
                <a:solidFill>
                  <a:srgbClr val="FF0000"/>
                </a:solidFill>
              </a:rPr>
              <a:t>在漏洞检测中的应用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305" y="2110033"/>
            <a:ext cx="8331391" cy="244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+mj-ea"/>
                <a:ea typeface="+mj-ea"/>
              </a:rPr>
              <a:t>某网站运维团队使用</a:t>
            </a:r>
            <a:r>
              <a:rPr lang="en-US" altLang="zh-CN" sz="2000" dirty="0">
                <a:latin typeface="+mj-ea"/>
                <a:ea typeface="+mj-ea"/>
              </a:rPr>
              <a:t>X-Scan</a:t>
            </a:r>
            <a:r>
              <a:rPr lang="zh-CN" altLang="en-US" sz="2000" dirty="0">
                <a:latin typeface="+mj-ea"/>
                <a:ea typeface="+mj-ea"/>
              </a:rPr>
              <a:t>对网站服务器进行定期漏洞检测。在一次扫描中，发现服务器存在</a:t>
            </a:r>
            <a:r>
              <a:rPr lang="en-US" altLang="zh-CN" sz="2000" dirty="0">
                <a:latin typeface="+mj-ea"/>
                <a:ea typeface="+mj-ea"/>
              </a:rPr>
              <a:t>IIS</a:t>
            </a:r>
            <a:r>
              <a:rPr lang="zh-CN" altLang="en-US" sz="2000" dirty="0">
                <a:latin typeface="+mj-ea"/>
                <a:ea typeface="+mj-ea"/>
              </a:rPr>
              <a:t>漏洞和部分弱口令用户。根据</a:t>
            </a:r>
            <a:r>
              <a:rPr lang="en-US" altLang="zh-CN" sz="2000" dirty="0">
                <a:latin typeface="+mj-ea"/>
                <a:ea typeface="+mj-ea"/>
              </a:rPr>
              <a:t>X-Scan</a:t>
            </a:r>
            <a:r>
              <a:rPr lang="zh-CN" altLang="en-US" sz="2000" dirty="0">
                <a:latin typeface="+mj-ea"/>
                <a:ea typeface="+mj-ea"/>
              </a:rPr>
              <a:t>提供的漏洞描述和解决建议，运维团队及时更新了</a:t>
            </a:r>
            <a:r>
              <a:rPr lang="en-US" altLang="zh-CN" sz="2000" dirty="0">
                <a:latin typeface="+mj-ea"/>
                <a:ea typeface="+mj-ea"/>
              </a:rPr>
              <a:t>IIS</a:t>
            </a:r>
            <a:r>
              <a:rPr lang="zh-CN" altLang="en-US" sz="2000" dirty="0">
                <a:latin typeface="+mj-ea"/>
                <a:ea typeface="+mj-ea"/>
              </a:rPr>
              <a:t>版本，并要求用户修改强密码，有效避免了潜在的安全攻击。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19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3645"/>
            <a:ext cx="1628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6.</a:t>
            </a:r>
            <a:r>
              <a:rPr lang="zh-CN" altLang="en-US" sz="3200" dirty="0" smtClean="0">
                <a:solidFill>
                  <a:srgbClr val="FF0000"/>
                </a:solidFill>
              </a:rPr>
              <a:t>总  结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2967" y="1852858"/>
            <a:ext cx="83980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是两款功能强大的数据扫描工具，各自具备独特的功能和特点。</a:t>
            </a:r>
            <a:r>
              <a:rPr lang="en-US" altLang="zh-CN" sz="2000" dirty="0" err="1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以其强大的网络发现和端口扫描功能、灵活的扫描方式和丰富的脚本引擎，在网络探测和渗透测试中发挥重要作用；</a:t>
            </a:r>
            <a:r>
              <a:rPr lang="en-US" altLang="zh-CN" sz="2000" dirty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则凭借全面的漏洞检测功能、简单易用的界面和详细的漏洞评估，成为企业安全自查和网管人员的得力助手。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3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2474" y="1462359"/>
            <a:ext cx="309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数据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扫描概述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22474" y="2547833"/>
            <a:ext cx="37720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1.1 </a:t>
            </a:r>
            <a:r>
              <a:rPr lang="zh-CN" altLang="en-US" sz="2800" dirty="0" smtClean="0">
                <a:latin typeface="+mj-ea"/>
                <a:ea typeface="+mj-ea"/>
              </a:rPr>
              <a:t>定义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1.2 </a:t>
            </a:r>
            <a:r>
              <a:rPr lang="zh-CN" altLang="en-US" sz="2800" dirty="0" smtClean="0">
                <a:latin typeface="+mj-ea"/>
                <a:ea typeface="+mj-ea"/>
              </a:rPr>
              <a:t>数据扫描的重要性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1.3 </a:t>
            </a:r>
            <a:r>
              <a:rPr lang="en-US" altLang="zh-CN" sz="2800" dirty="0" err="1" smtClean="0">
                <a:latin typeface="+mj-ea"/>
                <a:ea typeface="+mj-ea"/>
              </a:rPr>
              <a:t>Nmap</a:t>
            </a:r>
            <a:r>
              <a:rPr lang="zh-CN" altLang="en-US" sz="2800" dirty="0" smtClean="0">
                <a:latin typeface="+mj-ea"/>
                <a:ea typeface="+mj-ea"/>
              </a:rPr>
              <a:t>与</a:t>
            </a:r>
            <a:r>
              <a:rPr lang="en-US" altLang="zh-CN" sz="2800" dirty="0" err="1" smtClean="0">
                <a:latin typeface="+mj-ea"/>
                <a:ea typeface="+mj-ea"/>
              </a:rPr>
              <a:t>Xscan</a:t>
            </a:r>
            <a:r>
              <a:rPr lang="zh-CN" altLang="en-US" sz="2800" dirty="0" smtClean="0">
                <a:latin typeface="+mj-ea"/>
                <a:ea typeface="+mj-ea"/>
              </a:rPr>
              <a:t>简介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2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8270"/>
            <a:ext cx="4487779" cy="58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1.1 </a:t>
            </a:r>
            <a:r>
              <a:rPr lang="zh-CN" altLang="en-US" sz="3200" dirty="0">
                <a:solidFill>
                  <a:srgbClr val="FF0000"/>
                </a:solidFill>
              </a:rPr>
              <a:t>定 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920" y="1665695"/>
            <a:ext cx="8364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+mn-ea"/>
              </a:rPr>
              <a:t>数据扫描是指利用专业工具对目标网络、主机或系统进行探测，获取相关信息（如开放端口、运行服务、漏洞等），为网络安全评估和渗透测试提供依据。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9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1.2 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数据扫描的重要性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383" y="1642008"/>
            <a:ext cx="7630595" cy="305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dirty="0">
                <a:latin typeface="+mn-ea"/>
              </a:rPr>
              <a:t>在当今数字化时代，数据如同企业的生命线，其安全性和稳定性至关重要。数据扫描作为保障数据安全的关键手段，能够及时发现潜在的安全隐患，为企业的数据保驾护航。无论是防范外部黑客的恶意攻击，还是内部数据的泄露风险，数据扫描都能提供有力的支持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7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1.3 </a:t>
            </a:r>
            <a:r>
              <a:rPr lang="en-US" altLang="zh-CN" sz="3200" dirty="0" err="1" smtClean="0">
                <a:solidFill>
                  <a:srgbClr val="FF0000"/>
                </a:solidFill>
                <a:latin typeface="+mj-ea"/>
                <a:ea typeface="+mj-ea"/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3200" dirty="0" err="1" smtClean="0">
                <a:solidFill>
                  <a:srgbClr val="FF0000"/>
                </a:solidFill>
                <a:latin typeface="+mj-ea"/>
                <a:ea typeface="+mj-ea"/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简介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383" y="1642008"/>
            <a:ext cx="7630595" cy="3059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 err="1" smtClean="0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是一款开源免费的网络发现和安全审计工具，最初由</a:t>
            </a:r>
            <a:r>
              <a:rPr lang="en-US" altLang="zh-CN" sz="2000" dirty="0">
                <a:latin typeface="+mn-ea"/>
              </a:rPr>
              <a:t>Fyodor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1997</a:t>
            </a:r>
            <a:r>
              <a:rPr lang="zh-CN" altLang="en-US" sz="2000" dirty="0">
                <a:latin typeface="+mn-ea"/>
              </a:rPr>
              <a:t>年创建，在开源社区众多志愿者的参与下，成为最为流行的安全必备工具之一。它具备强大的主机发现、端口扫描、版本侦测、操作系统侦测等功能，支持主流操作系统，拥有丰富的文档和强大的社区支持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11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1.3 </a:t>
            </a:r>
            <a:r>
              <a:rPr lang="en-US" altLang="zh-CN" sz="3200" dirty="0" err="1" smtClean="0">
                <a:solidFill>
                  <a:srgbClr val="FF0000"/>
                </a:solidFill>
                <a:latin typeface="+mj-ea"/>
                <a:ea typeface="+mj-ea"/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3200" dirty="0" err="1" smtClean="0">
                <a:solidFill>
                  <a:srgbClr val="FF0000"/>
                </a:solidFill>
                <a:latin typeface="+mj-ea"/>
                <a:ea typeface="+mj-ea"/>
              </a:rPr>
              <a:t>Xscan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简介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383" y="1642008"/>
            <a:ext cx="7630595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latinLnBrk="1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 smtClean="0">
                <a:latin typeface="+mn-ea"/>
              </a:rPr>
              <a:t>X-Scan</a:t>
            </a:r>
            <a:r>
              <a:rPr lang="zh-CN" altLang="en-US" sz="2000" dirty="0">
                <a:latin typeface="+mn-ea"/>
              </a:rPr>
              <a:t>是国内著名的综合扫描器，完全免费且无需安装，支持中文和英文界面，包括图形界面和命令行方式。它由“安全焦点”组织完成，凝聚了众多国内黑客的心血。该工具采用多线程方式对指定</a:t>
            </a:r>
            <a:r>
              <a:rPr lang="en-US" altLang="zh-CN" sz="2000" dirty="0">
                <a:latin typeface="+mn-ea"/>
              </a:rPr>
              <a:t>IP</a:t>
            </a:r>
            <a:r>
              <a:rPr lang="zh-CN" altLang="en-US" sz="2000" dirty="0">
                <a:latin typeface="+mn-ea"/>
              </a:rPr>
              <a:t>地址段或单机进行安全漏洞检测，支持插件功能，扫描内容广泛，还能对扫描到的漏洞进行风险等级评估，并提供相关描述和溢出程序。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5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22474" y="1462359"/>
            <a:ext cx="384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+mj-ea"/>
                <a:ea typeface="+mj-ea"/>
              </a:rPr>
              <a:t>2.Nmap</a:t>
            </a:r>
            <a:r>
              <a:rPr lang="zh-CN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软件使用详解</a:t>
            </a:r>
            <a:endParaRPr lang="zh-CN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5979" y="2559865"/>
            <a:ext cx="5092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2.1 </a:t>
            </a:r>
            <a:r>
              <a:rPr lang="en-US" altLang="zh-CN" sz="2800" dirty="0" err="1" smtClean="0">
                <a:latin typeface="+mj-ea"/>
                <a:ea typeface="+mj-ea"/>
              </a:rPr>
              <a:t>Nmap</a:t>
            </a:r>
            <a:r>
              <a:rPr lang="zh-CN" altLang="en-US" sz="2800" dirty="0" smtClean="0">
                <a:latin typeface="+mj-ea"/>
                <a:ea typeface="+mj-ea"/>
              </a:rPr>
              <a:t>软件功能与特点</a:t>
            </a:r>
            <a:endParaRPr lang="en-US" altLang="zh-CN" sz="28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 smtClean="0">
                <a:latin typeface="+mj-ea"/>
                <a:ea typeface="+mj-ea"/>
              </a:rPr>
              <a:t>2.2 </a:t>
            </a:r>
            <a:r>
              <a:rPr lang="en-US" altLang="zh-CN" sz="2800" dirty="0" err="1" smtClean="0">
                <a:latin typeface="+mj-ea"/>
                <a:ea typeface="+mj-ea"/>
              </a:rPr>
              <a:t>Nmap</a:t>
            </a:r>
            <a:r>
              <a:rPr lang="zh-CN" altLang="en-US" sz="2800" dirty="0" smtClean="0">
                <a:latin typeface="+mj-ea"/>
                <a:ea typeface="+mj-ea"/>
              </a:rPr>
              <a:t>常用命令及示例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67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71269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2.1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Nmap</a:t>
            </a:r>
            <a:r>
              <a:rPr lang="zh-CN" altLang="en-US" sz="3200" dirty="0" smtClean="0">
                <a:solidFill>
                  <a:srgbClr val="FF0000"/>
                </a:solidFill>
              </a:rPr>
              <a:t>功能与特点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521" y="1675259"/>
            <a:ext cx="8605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主要功能介绍</a:t>
            </a:r>
            <a:endParaRPr lang="en-US" altLang="zh-CN" sz="2800" b="1" dirty="0" smtClean="0">
              <a:latin typeface="+mn-ea"/>
            </a:endParaRPr>
          </a:p>
          <a:p>
            <a:pPr indent="-457200">
              <a:lnSpc>
                <a:spcPct val="150000"/>
              </a:lnSpc>
            </a:pPr>
            <a:r>
              <a:rPr lang="en-US" altLang="zh-CN" sz="2000" dirty="0" err="1" smtClean="0">
                <a:latin typeface="+mn-ea"/>
              </a:rPr>
              <a:t>Nmap</a:t>
            </a:r>
            <a:r>
              <a:rPr lang="zh-CN" altLang="en-US" sz="2000" dirty="0">
                <a:latin typeface="+mn-ea"/>
              </a:rPr>
              <a:t>拥有四大基本功能，分别是主机发现、端口扫描、版本侦测和操作系统侦测。通过主机发现，能确定目标主机是否在线；端口扫描可探测目标主机开放的端口；版本侦测用于判断端口上运行的服务类型及版本信息；操作系统侦测则能推测目标主机的操作系统类型。此外，它还具备防火墙和</a:t>
            </a:r>
            <a:r>
              <a:rPr lang="en-US" altLang="zh-CN" sz="2000" dirty="0">
                <a:latin typeface="+mn-ea"/>
              </a:rPr>
              <a:t>IDS</a:t>
            </a:r>
            <a:r>
              <a:rPr lang="zh-CN" altLang="en-US" sz="2000" dirty="0">
                <a:latin typeface="+mn-ea"/>
              </a:rPr>
              <a:t>规避技巧，以及强大的</a:t>
            </a:r>
            <a:r>
              <a:rPr lang="en-US" altLang="zh-CN" sz="2000" dirty="0">
                <a:latin typeface="+mn-ea"/>
              </a:rPr>
              <a:t>NSE</a:t>
            </a:r>
            <a:r>
              <a:rPr lang="zh-CN" altLang="en-US" sz="2000" dirty="0">
                <a:latin typeface="+mn-ea"/>
              </a:rPr>
              <a:t>脚本引擎功能，可对基本功能进行补充和扩展。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46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2180</Words>
  <Application>Microsoft Office PowerPoint</Application>
  <PresentationFormat>全屏显示(4:3)</PresentationFormat>
  <Paragraphs>108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仿宋</vt:lpstr>
      <vt:lpstr>华文隶书</vt:lpstr>
      <vt:lpstr>思源黑体 Heavy</vt:lpstr>
      <vt:lpstr>宋体</vt:lpstr>
      <vt:lpstr>微软雅黑</vt:lpstr>
      <vt:lpstr>Arial</vt:lpstr>
      <vt:lpstr>Calibri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1213</cp:revision>
  <dcterms:created xsi:type="dcterms:W3CDTF">2014-07-13T02:54:52Z</dcterms:created>
  <dcterms:modified xsi:type="dcterms:W3CDTF">2025-04-23T03:38:31Z</dcterms:modified>
</cp:coreProperties>
</file>