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410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9" r:id="rId30"/>
    <p:sldId id="522" r:id="rId31"/>
    <p:sldId id="520" r:id="rId32"/>
    <p:sldId id="521" r:id="rId33"/>
    <p:sldId id="516" r:id="rId34"/>
    <p:sldId id="517" r:id="rId35"/>
    <p:sldId id="518" r:id="rId36"/>
    <p:sldId id="523" r:id="rId37"/>
    <p:sldId id="524" r:id="rId38"/>
    <p:sldId id="262" r:id="rId39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8000"/>
    <a:srgbClr val="0000FF"/>
    <a:srgbClr val="FF5050"/>
    <a:srgbClr val="800000"/>
    <a:srgbClr val="FF9999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2" y="149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1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78" y="12356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CC00"/>
                </a:solidFill>
                <a:latin typeface="+mn-ea"/>
                <a:ea typeface="+mn-ea"/>
              </a:rPr>
              <a:t>计算机网络管理简介</a:t>
            </a:r>
          </a:p>
        </p:txBody>
      </p:sp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 userDrawn="1"/>
        </p:nvSpPr>
        <p:spPr>
          <a:xfrm>
            <a:off x="234778" y="12356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CC00"/>
                </a:solidFill>
                <a:latin typeface="+mn-ea"/>
                <a:ea typeface="+mn-ea"/>
              </a:rPr>
              <a:t>计算机网络管理简介</a:t>
            </a:r>
          </a:p>
        </p:txBody>
      </p:sp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234778" y="12356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CC00"/>
                </a:solidFill>
                <a:latin typeface="+mn-ea"/>
                <a:ea typeface="+mn-ea"/>
              </a:rPr>
              <a:t>计算机网络管理简介</a:t>
            </a:r>
          </a:p>
        </p:txBody>
      </p:sp>
    </p:spTree>
    <p:extLst>
      <p:ext uri="{BB962C8B-B14F-4D97-AF65-F5344CB8AC3E}">
        <p14:creationId xmlns:p14="http://schemas.microsoft.com/office/powerpoint/2010/main" val="71338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247134" y="8649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CC00"/>
                </a:solidFill>
                <a:latin typeface="+mn-ea"/>
                <a:ea typeface="+mn-ea"/>
              </a:rPr>
              <a:t>计算机网络管理简介</a:t>
            </a:r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audio" Target="../media/audio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7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Relationship Id="rId11" Type="http://schemas.openxmlformats.org/officeDocument/2006/relationships/audio" Target="../media/audio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63019" y="2584516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计算机网络管理</a:t>
            </a:r>
            <a:b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简介</a:t>
            </a: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202" y="751561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1.1.4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实现网络的可扩展性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64898" y="1909505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、适应业务增长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5130" y="2905685"/>
            <a:ext cx="6526059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随着企业或组织的发展，网络的规模和用户数量可能会不断增加，网络管理需要确保网络具有良好的可扩展性，能够方便地添加新的设备、用户和应用程序，而不会对现有网络造成太大的影响。</a:t>
            </a:r>
          </a:p>
        </p:txBody>
      </p:sp>
    </p:spTree>
    <p:extLst>
      <p:ext uri="{BB962C8B-B14F-4D97-AF65-F5344CB8AC3E}">
        <p14:creationId xmlns:p14="http://schemas.microsoft.com/office/powerpoint/2010/main" val="169644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64898" y="1909505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、支持新技术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5130" y="2905685"/>
            <a:ext cx="6526059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不断跟踪和引入新的网络技术和标准，如 </a:t>
            </a:r>
            <a:r>
              <a:rPr lang="en-US" altLang="zh-CN" sz="2000" dirty="0"/>
              <a:t>5G</a:t>
            </a:r>
            <a:r>
              <a:rPr lang="zh-CN" altLang="en-US" sz="2000" dirty="0"/>
              <a:t>、物联网、软件定义网络（</a:t>
            </a:r>
            <a:r>
              <a:rPr lang="en-US" altLang="zh-CN" sz="2000" dirty="0"/>
              <a:t>SDN</a:t>
            </a:r>
            <a:r>
              <a:rPr lang="zh-CN" altLang="en-US" sz="2000" dirty="0"/>
              <a:t>）等，以提升网络的性能和功能，满足业务发展对网络的新需求。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8202" y="751561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1.1.4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实现网络的可扩展性</a:t>
            </a:r>
          </a:p>
        </p:txBody>
      </p:sp>
    </p:spTree>
    <p:extLst>
      <p:ext uri="{BB962C8B-B14F-4D97-AF65-F5344CB8AC3E}">
        <p14:creationId xmlns:p14="http://schemas.microsoft.com/office/powerpoint/2010/main" val="16382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898" y="1909505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、合理规划网络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在网络建设初期，要进行充分的规划和设计，选择合适的网络设备和技术，避免过度投资和资源浪费。同时，要考虑网络的运维成本，选择易于管理和维护的设备和系统。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8202" y="751561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1.1.5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降低网络管理成本</a:t>
            </a:r>
          </a:p>
        </p:txBody>
      </p:sp>
    </p:spTree>
    <p:extLst>
      <p:ext uri="{BB962C8B-B14F-4D97-AF65-F5344CB8AC3E}">
        <p14:creationId xmlns:p14="http://schemas.microsoft.com/office/powerpoint/2010/main" val="357274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898" y="1909505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、提高管理效率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采用自动化的网络管理工具和系统，实现对网络的集中管理和监控，减少人工操作和维护的工作量，提高管理效率和质量。此外，还要建立完善的网络管理流程和制度，规范网络管理的各项工作，降低管理成本。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8202" y="751561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1.1.5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降低网络管理成本</a:t>
            </a:r>
          </a:p>
        </p:txBody>
      </p:sp>
    </p:spTree>
    <p:extLst>
      <p:ext uri="{BB962C8B-B14F-4D97-AF65-F5344CB8AC3E}">
        <p14:creationId xmlns:p14="http://schemas.microsoft.com/office/powerpoint/2010/main" val="34216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999" y="1154056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计算机网络管理任务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22724" y="230633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1.2.1 </a:t>
            </a:r>
            <a:r>
              <a:rPr lang="zh-CN" altLang="en-US" sz="2000" dirty="0">
                <a:latin typeface="+mn-ea"/>
              </a:rPr>
              <a:t>配置管理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95394" y="277552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1.2.2 </a:t>
            </a:r>
            <a:r>
              <a:rPr lang="zh-CN" altLang="en-US" sz="2000" dirty="0">
                <a:latin typeface="+mn-ea"/>
              </a:rPr>
              <a:t>故障管理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95394" y="384726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1.2.4 </a:t>
            </a:r>
            <a:r>
              <a:rPr lang="zh-CN" altLang="en-US" sz="2000" dirty="0">
                <a:latin typeface="+mn-ea"/>
              </a:rPr>
              <a:t>安全管理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22724" y="441789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1.2.5 </a:t>
            </a:r>
            <a:r>
              <a:rPr lang="zh-CN" altLang="en-US" sz="2000" dirty="0">
                <a:latin typeface="+mn-ea"/>
              </a:rPr>
              <a:t>计费管理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24108" y="33461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1.2.3 </a:t>
            </a:r>
            <a:r>
              <a:rPr lang="zh-CN" altLang="en-US" sz="2000" dirty="0">
                <a:latin typeface="+mn-ea"/>
              </a:rPr>
              <a:t>性能管理</a:t>
            </a:r>
          </a:p>
        </p:txBody>
      </p:sp>
      <p:cxnSp>
        <p:nvCxnSpPr>
          <p:cNvPr id="8" name="直接箭头连接符 7"/>
          <p:cNvCxnSpPr>
            <a:stCxn id="3" idx="3"/>
            <a:endCxn id="4" idx="1"/>
          </p:cNvCxnSpPr>
          <p:nvPr/>
        </p:nvCxnSpPr>
        <p:spPr>
          <a:xfrm>
            <a:off x="3402753" y="2506390"/>
            <a:ext cx="1492641" cy="469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3"/>
            <a:endCxn id="5" idx="1"/>
          </p:cNvCxnSpPr>
          <p:nvPr/>
        </p:nvCxnSpPr>
        <p:spPr>
          <a:xfrm>
            <a:off x="3404137" y="3546207"/>
            <a:ext cx="1491257" cy="501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1"/>
            <a:endCxn id="7" idx="3"/>
          </p:cNvCxnSpPr>
          <p:nvPr/>
        </p:nvCxnSpPr>
        <p:spPr>
          <a:xfrm flipH="1">
            <a:off x="3404137" y="2975581"/>
            <a:ext cx="1491257" cy="5706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1"/>
            <a:endCxn id="6" idx="3"/>
          </p:cNvCxnSpPr>
          <p:nvPr/>
        </p:nvCxnSpPr>
        <p:spPr>
          <a:xfrm flipH="1">
            <a:off x="3402753" y="4047322"/>
            <a:ext cx="1492641" cy="5706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02753" y="4617948"/>
            <a:ext cx="1491257" cy="501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95393" y="481800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1.2.6 </a:t>
            </a:r>
            <a:r>
              <a:rPr lang="zh-CN" altLang="en-US" sz="2000" dirty="0">
                <a:latin typeface="+mn-ea"/>
              </a:rPr>
              <a:t>资源管理</a:t>
            </a:r>
          </a:p>
        </p:txBody>
      </p:sp>
    </p:spTree>
    <p:extLst>
      <p:ext uri="{BB962C8B-B14F-4D97-AF65-F5344CB8AC3E}">
        <p14:creationId xmlns:p14="http://schemas.microsoft.com/office/powerpoint/2010/main" val="401806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898" y="1909505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、设备配置信息管理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234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负责收集、存储和维护网络中各种设备的配置信息，包括路由器、交换机、服务器等。这些信息包括设备的型号、接口参数、</a:t>
            </a:r>
            <a:r>
              <a:rPr lang="en-US" altLang="zh-CN" sz="2000" dirty="0"/>
              <a:t>IP </a:t>
            </a:r>
            <a:r>
              <a:rPr lang="zh-CN" altLang="en-US" sz="2000" dirty="0"/>
              <a:t>地址分配、路由协议设置等。通过对配置信息的管理，管理员可以快速了解网络设备的运行状态，便于进行故障排查和网络调整。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8202" y="75156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1.2.1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配置管理</a:t>
            </a:r>
          </a:p>
        </p:txBody>
      </p:sp>
    </p:spTree>
    <p:extLst>
      <p:ext uri="{BB962C8B-B14F-4D97-AF65-F5344CB8AC3E}">
        <p14:creationId xmlns:p14="http://schemas.microsoft.com/office/powerpoint/2010/main" val="129606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898" y="1909505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、网络拓扑管理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发现和绘制网络的拓扑结构，直观地展示网络中各个设备之间的连接关系。当网络中的设备或链路发生变化时，能够及时更新拓扑信息，帮助管理员更好地理解网络架构，为网络规划和故障诊断提供依据。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8202" y="75156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1.2.1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配置管理</a:t>
            </a:r>
          </a:p>
        </p:txBody>
      </p:sp>
    </p:spTree>
    <p:extLst>
      <p:ext uri="{BB962C8B-B14F-4D97-AF65-F5344CB8AC3E}">
        <p14:creationId xmlns:p14="http://schemas.microsoft.com/office/powerpoint/2010/main" val="20356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898" y="1909505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、故障监测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234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通过各种监测手段，实时监控网络设备、链路和应用程序的运行状态，及时发现网络中出现的故障。例如，监测设备的 </a:t>
            </a:r>
            <a:r>
              <a:rPr lang="en-US" altLang="zh-CN" sz="2000" dirty="0"/>
              <a:t>CPU </a:t>
            </a:r>
            <a:r>
              <a:rPr lang="zh-CN" altLang="en-US" sz="2000" dirty="0"/>
              <a:t>使用率、内存使用率、链路的带宽利用率、数据包丢失率等指标，当这些指标超出正常范围时，及时发出警报。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8202" y="75156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1.2.2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故障管理</a:t>
            </a:r>
          </a:p>
        </p:txBody>
      </p:sp>
    </p:spTree>
    <p:extLst>
      <p:ext uri="{BB962C8B-B14F-4D97-AF65-F5344CB8AC3E}">
        <p14:creationId xmlns:p14="http://schemas.microsoft.com/office/powerpoint/2010/main" val="66944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898" y="1909505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、故障诊断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当故障发生时，利用故障管理工具和技术，对故障进行分析和诊断，确定故障的原因和位置。这可能涉及到对网络设备的日志文件进行分析、使用网络诊断工具进行数据包捕获和分析等。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8202" y="75156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1.2.2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故障管理</a:t>
            </a:r>
          </a:p>
        </p:txBody>
      </p:sp>
    </p:spTree>
    <p:extLst>
      <p:ext uri="{BB962C8B-B14F-4D97-AF65-F5344CB8AC3E}">
        <p14:creationId xmlns:p14="http://schemas.microsoft.com/office/powerpoint/2010/main" val="1706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898" y="1909505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、故障恢复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制定和实施故障恢复策略，尽快恢复网络的正常运行。这可能包括重新启动设备、更换故障部件、调整网络配置等措施。同时，要记录故障的发生时间、原因和处理过程，以便进行故障总结和经验教训积累。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8202" y="75156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1.2.2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故障管理</a:t>
            </a:r>
          </a:p>
        </p:txBody>
      </p:sp>
    </p:spTree>
    <p:extLst>
      <p:ext uri="{BB962C8B-B14F-4D97-AF65-F5344CB8AC3E}">
        <p14:creationId xmlns:p14="http://schemas.microsoft.com/office/powerpoint/2010/main" val="903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"/>
          <p:cNvSpPr/>
          <p:nvPr/>
        </p:nvSpPr>
        <p:spPr>
          <a:xfrm>
            <a:off x="2730674" y="2392472"/>
            <a:ext cx="275572" cy="2755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2730674" y="3158647"/>
            <a:ext cx="275572" cy="2755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2730674" y="3924822"/>
            <a:ext cx="275572" cy="2755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1818" y="2267934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1.1 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计算机网络管理目标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81818" y="3034109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1.2 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计算机网络管理任务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83159" y="3800284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1.3 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计算机网络管理标准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81817" y="4566459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1.4 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计算机网络管理协议</a:t>
            </a:r>
          </a:p>
        </p:txBody>
      </p:sp>
      <p:sp>
        <p:nvSpPr>
          <p:cNvPr id="10" name="燕尾形 9"/>
          <p:cNvSpPr/>
          <p:nvPr/>
        </p:nvSpPr>
        <p:spPr>
          <a:xfrm>
            <a:off x="2730674" y="4690997"/>
            <a:ext cx="275572" cy="2755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6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898" y="1909505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、性能监测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收集和分析网络的性能数据，如吞吐量、响应时间、延迟、抖动等指标，以评估网络的性能状况。通过对性能数据的长期监测，可以了解网络的性能趋势，发现潜在的性能问题。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8202" y="75156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1.2.3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性能管理</a:t>
            </a:r>
          </a:p>
        </p:txBody>
      </p:sp>
    </p:spTree>
    <p:extLst>
      <p:ext uri="{BB962C8B-B14F-4D97-AF65-F5344CB8AC3E}">
        <p14:creationId xmlns:p14="http://schemas.microsoft.com/office/powerpoint/2010/main" val="79844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898" y="1909505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、性能优化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根据性能监测的结果，采取相应的措施对网络性能进行优化。例如，调整网络带宽分配、优化路由策略、升级网络设备等，以提高网络的性能和服务质量，满足用户对网络的需求。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8202" y="75156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1.2.3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性能管理</a:t>
            </a:r>
          </a:p>
        </p:txBody>
      </p:sp>
    </p:spTree>
    <p:extLst>
      <p:ext uri="{BB962C8B-B14F-4D97-AF65-F5344CB8AC3E}">
        <p14:creationId xmlns:p14="http://schemas.microsoft.com/office/powerpoint/2010/main" val="151892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898" y="1909505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、访问控制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通过设置访问控制列表（</a:t>
            </a:r>
            <a:r>
              <a:rPr lang="en-US" altLang="zh-CN" sz="2000" dirty="0"/>
              <a:t>ACL</a:t>
            </a:r>
            <a:r>
              <a:rPr lang="zh-CN" altLang="en-US" sz="2000" dirty="0"/>
              <a:t>）、用户认证和授权等机制，限制对网络资源的访问权限，确保只有授权的用户和设备能够访问网络。这可以防止未经授权的用户对网络进行攻击和窃取数据。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8202" y="75156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1.2.4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安全管理</a:t>
            </a:r>
          </a:p>
        </p:txBody>
      </p:sp>
    </p:spTree>
    <p:extLst>
      <p:ext uri="{BB962C8B-B14F-4D97-AF65-F5344CB8AC3E}">
        <p14:creationId xmlns:p14="http://schemas.microsoft.com/office/powerpoint/2010/main" val="18337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898" y="1909505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、安全策略制定与实施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制定网络安全策略，包括防火墙策略、入侵检测策略、防病毒策略等，并确保这些策略在网络中得到有效实施。定期更新安全策略，以应对不断变化的网络安全威胁。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8202" y="75156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1.2.4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安全管理</a:t>
            </a:r>
          </a:p>
        </p:txBody>
      </p:sp>
    </p:spTree>
    <p:extLst>
      <p:ext uri="{BB962C8B-B14F-4D97-AF65-F5344CB8AC3E}">
        <p14:creationId xmlns:p14="http://schemas.microsoft.com/office/powerpoint/2010/main" val="13433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898" y="1909505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、安全事件处理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当发生网络安全事件时，如病毒感染、黑客攻击等，及时进行处理和响应。这包括隔离受感染的设备、清除病毒、追踪攻击来源等措施，以减少安全事件对网络的影响。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8202" y="75156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1.2.4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安全管理</a:t>
            </a:r>
          </a:p>
        </p:txBody>
      </p:sp>
    </p:spTree>
    <p:extLst>
      <p:ext uri="{BB962C8B-B14F-4D97-AF65-F5344CB8AC3E}">
        <p14:creationId xmlns:p14="http://schemas.microsoft.com/office/powerpoint/2010/main" val="8250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898" y="1909505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、用户计费信息收集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收集用户对网络资源的使用情况，如上网时长、流量消耗等信息，以便对用户进行计费。对于一些企业网络或公共网络，计费管理可以帮助管理员了解网络资源的使用情况，合理分配资源，并为收费提供依据。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8202" y="75156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1.2.5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计费管理</a:t>
            </a:r>
          </a:p>
        </p:txBody>
      </p:sp>
    </p:spTree>
    <p:extLst>
      <p:ext uri="{BB962C8B-B14F-4D97-AF65-F5344CB8AC3E}">
        <p14:creationId xmlns:p14="http://schemas.microsoft.com/office/powerpoint/2010/main" val="2886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898" y="1909505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、计费策略制定与实施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根据网络运营的需求，制定合理的计费策略，如按流量计费、按时间计费、包月计费等，并通过计费系统对用户进行计费和收费管理。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8202" y="75156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1.2.5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计费管理</a:t>
            </a:r>
          </a:p>
        </p:txBody>
      </p:sp>
    </p:spTree>
    <p:extLst>
      <p:ext uri="{BB962C8B-B14F-4D97-AF65-F5344CB8AC3E}">
        <p14:creationId xmlns:p14="http://schemas.microsoft.com/office/powerpoint/2010/main" val="149249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898" y="1909505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、资源分配与调度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对网络中的各种资源，如带宽、</a:t>
            </a:r>
            <a:r>
              <a:rPr lang="en-US" altLang="zh-CN" sz="2000" dirty="0"/>
              <a:t>IP </a:t>
            </a:r>
            <a:r>
              <a:rPr lang="zh-CN" altLang="en-US" sz="2000" dirty="0"/>
              <a:t>地址、服务器资源等进行合理分配和调度，以满足不同用户和应用程序的需求。例如，根据业务的优先级，为关键业务分配更多的带宽资源。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8202" y="75156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1.2.6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资源管理</a:t>
            </a:r>
          </a:p>
        </p:txBody>
      </p:sp>
    </p:spTree>
    <p:extLst>
      <p:ext uri="{BB962C8B-B14F-4D97-AF65-F5344CB8AC3E}">
        <p14:creationId xmlns:p14="http://schemas.microsoft.com/office/powerpoint/2010/main" val="42431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4898" y="1909505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、资源监测与评估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实时监控网络资源的使用情况，评估资源的使用效率和潜在的资源瓶颈。当发现资源不足或使用不合理时，及时进行调整和优化，以提高资源的利用率。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8202" y="75156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1.2.6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资源管理</a:t>
            </a:r>
          </a:p>
        </p:txBody>
      </p:sp>
    </p:spTree>
    <p:extLst>
      <p:ext uri="{BB962C8B-B14F-4D97-AF65-F5344CB8AC3E}">
        <p14:creationId xmlns:p14="http://schemas.microsoft.com/office/powerpoint/2010/main" val="47206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D760C0-7454-2993-F054-1F37C152533A}"/>
              </a:ext>
            </a:extLst>
          </p:cNvPr>
          <p:cNvSpPr txBox="1"/>
          <p:nvPr/>
        </p:nvSpPr>
        <p:spPr>
          <a:xfrm>
            <a:off x="351238" y="1134316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1.3 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计算机网络管理标准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18BFFE-0BCA-EDD7-175E-165EBD1C1AD6}"/>
              </a:ext>
            </a:extLst>
          </p:cNvPr>
          <p:cNvSpPr txBox="1"/>
          <p:nvPr/>
        </p:nvSpPr>
        <p:spPr>
          <a:xfrm>
            <a:off x="1638116" y="2648591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1.3.1 ISO</a:t>
            </a:r>
            <a:r>
              <a:rPr lang="zh-CN" altLang="en-US" sz="2000" dirty="0">
                <a:latin typeface="+mn-ea"/>
              </a:rPr>
              <a:t>标准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BCA9E5-B34D-A4E8-A668-9903145C1CEC}"/>
              </a:ext>
            </a:extLst>
          </p:cNvPr>
          <p:cNvSpPr txBox="1"/>
          <p:nvPr/>
        </p:nvSpPr>
        <p:spPr>
          <a:xfrm>
            <a:off x="5235862" y="35110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1.3.2 IEEE</a:t>
            </a:r>
            <a:r>
              <a:rPr lang="zh-CN" altLang="en-US" sz="2000" dirty="0">
                <a:latin typeface="+mn-ea"/>
              </a:rPr>
              <a:t>标准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E959C8-6696-917A-3922-B864DBDB691D}"/>
              </a:ext>
            </a:extLst>
          </p:cNvPr>
          <p:cNvSpPr txBox="1"/>
          <p:nvPr/>
        </p:nvSpPr>
        <p:spPr>
          <a:xfrm>
            <a:off x="1638116" y="45727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1.3.3 IETF</a:t>
            </a:r>
            <a:r>
              <a:rPr lang="zh-CN" altLang="en-US" sz="2000" dirty="0">
                <a:latin typeface="+mn-ea"/>
              </a:rPr>
              <a:t>标准</a:t>
            </a:r>
          </a:p>
        </p:txBody>
      </p:sp>
      <p:pic>
        <p:nvPicPr>
          <p:cNvPr id="15" name="图形 14" descr="上一步 纯色填充">
            <a:extLst>
              <a:ext uri="{FF2B5EF4-FFF2-40B4-BE49-F238E27FC236}">
                <a16:creationId xmlns:a16="http://schemas.microsoft.com/office/drawing/2014/main" id="{7B8ED427-A46F-BCC4-A987-5D45E6B47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619184">
            <a:off x="3884630" y="3871191"/>
            <a:ext cx="914400" cy="914400"/>
          </a:xfrm>
          <a:prstGeom prst="rect">
            <a:avLst/>
          </a:prstGeom>
        </p:spPr>
      </p:pic>
      <p:pic>
        <p:nvPicPr>
          <p:cNvPr id="17" name="图形 16" descr="上一步 纯色填充">
            <a:extLst>
              <a:ext uri="{FF2B5EF4-FFF2-40B4-BE49-F238E27FC236}">
                <a16:creationId xmlns:a16="http://schemas.microsoft.com/office/drawing/2014/main" id="{8C756ADB-C56F-2940-9237-DD4868D27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860420">
            <a:off x="3937320" y="2660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0080" y="231113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1.1.1 </a:t>
            </a:r>
            <a:r>
              <a:rPr lang="zh-CN" altLang="en-US" sz="2000" dirty="0">
                <a:latin typeface="+mn-ea"/>
              </a:rPr>
              <a:t>确保网络的高效运行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73062" y="284964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1.1.2 </a:t>
            </a:r>
            <a:r>
              <a:rPr lang="zh-CN" altLang="en-US" sz="2000" dirty="0">
                <a:latin typeface="+mn-ea"/>
              </a:rPr>
              <a:t>保证网络的可靠性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73062" y="402567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1.1.4 </a:t>
            </a:r>
            <a:r>
              <a:rPr lang="zh-CN" altLang="en-US" sz="2000" dirty="0">
                <a:latin typeface="+mn-ea"/>
              </a:rPr>
              <a:t>实现网络的可扩展性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0080" y="456963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1.1.5 </a:t>
            </a:r>
            <a:r>
              <a:rPr lang="zh-CN" altLang="en-US" sz="2000" dirty="0">
                <a:latin typeface="+mn-ea"/>
              </a:rPr>
              <a:t>降低网络管理成本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60079" y="342322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1.1.3 </a:t>
            </a:r>
            <a:r>
              <a:rPr lang="zh-CN" altLang="en-US" sz="2000" dirty="0">
                <a:latin typeface="+mn-ea"/>
              </a:rPr>
              <a:t>保障网络的安全性</a:t>
            </a:r>
          </a:p>
        </p:txBody>
      </p:sp>
      <p:cxnSp>
        <p:nvCxnSpPr>
          <p:cNvPr id="9" name="直接箭头连接符 8"/>
          <p:cNvCxnSpPr>
            <a:stCxn id="2" idx="3"/>
            <a:endCxn id="3" idx="1"/>
          </p:cNvCxnSpPr>
          <p:nvPr/>
        </p:nvCxnSpPr>
        <p:spPr>
          <a:xfrm>
            <a:off x="4422512" y="2511189"/>
            <a:ext cx="650550" cy="538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4241460" y="3773321"/>
            <a:ext cx="869317" cy="5047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cxnSpLocks/>
            <a:endCxn id="6" idx="3"/>
          </p:cNvCxnSpPr>
          <p:nvPr/>
        </p:nvCxnSpPr>
        <p:spPr>
          <a:xfrm flipH="1">
            <a:off x="4166030" y="3234815"/>
            <a:ext cx="869317" cy="388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cxnSpLocks/>
            <a:endCxn id="5" idx="3"/>
          </p:cNvCxnSpPr>
          <p:nvPr/>
        </p:nvCxnSpPr>
        <p:spPr>
          <a:xfrm flipH="1">
            <a:off x="4166031" y="4369584"/>
            <a:ext cx="907031" cy="4001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AE8696C-01A7-9BB7-A8E0-9D3FE44D553C}"/>
              </a:ext>
            </a:extLst>
          </p:cNvPr>
          <p:cNvSpPr txBox="1"/>
          <p:nvPr/>
        </p:nvSpPr>
        <p:spPr>
          <a:xfrm>
            <a:off x="257999" y="1075933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1.1 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计算机网络管理目标</a:t>
            </a:r>
          </a:p>
        </p:txBody>
      </p:sp>
    </p:spTree>
    <p:extLst>
      <p:ext uri="{BB962C8B-B14F-4D97-AF65-F5344CB8AC3E}">
        <p14:creationId xmlns:p14="http://schemas.microsoft.com/office/powerpoint/2010/main" val="96631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062190-CCF2-BEFF-4AB9-0879DADCF2D3}"/>
              </a:ext>
            </a:extLst>
          </p:cNvPr>
          <p:cNvSpPr txBox="1"/>
          <p:nvPr/>
        </p:nvSpPr>
        <p:spPr>
          <a:xfrm>
            <a:off x="606984" y="1053255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1.3.1 ISO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标准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457CF8-E3EF-7168-F561-B88A6A6CD842}"/>
              </a:ext>
            </a:extLst>
          </p:cNvPr>
          <p:cNvSpPr txBox="1"/>
          <p:nvPr/>
        </p:nvSpPr>
        <p:spPr>
          <a:xfrm>
            <a:off x="1137447" y="2751140"/>
            <a:ext cx="6563617" cy="18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国际标准化组织（</a:t>
            </a:r>
            <a:r>
              <a:rPr lang="en-US" altLang="zh-CN" sz="2000" dirty="0"/>
              <a:t>ISO</a:t>
            </a:r>
            <a:r>
              <a:rPr lang="zh-CN" altLang="en-US" sz="2000" dirty="0"/>
              <a:t>）制定了一系列关于网络管理的标准，如公共管理信息协议（</a:t>
            </a:r>
            <a:r>
              <a:rPr lang="en-US" altLang="zh-CN" sz="2000" dirty="0"/>
              <a:t>CMIP</a:t>
            </a:r>
            <a:r>
              <a:rPr lang="zh-CN" altLang="en-US" sz="2000" dirty="0"/>
              <a:t>）等，这些标准为网络管理提供了通用的框架和规范，旨在实现不同厂商设备之间的互操作性。</a:t>
            </a:r>
          </a:p>
        </p:txBody>
      </p:sp>
    </p:spTree>
    <p:extLst>
      <p:ext uri="{BB962C8B-B14F-4D97-AF65-F5344CB8AC3E}">
        <p14:creationId xmlns:p14="http://schemas.microsoft.com/office/powerpoint/2010/main" val="26526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EC4810-BDC4-C9A4-3DE9-6105E38E7A64}"/>
              </a:ext>
            </a:extLst>
          </p:cNvPr>
          <p:cNvSpPr txBox="1"/>
          <p:nvPr/>
        </p:nvSpPr>
        <p:spPr>
          <a:xfrm>
            <a:off x="606984" y="105325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1.3.2 IEEE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标准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65A3CD-AEF0-6405-5548-33D27F623B22}"/>
              </a:ext>
            </a:extLst>
          </p:cNvPr>
          <p:cNvSpPr txBox="1"/>
          <p:nvPr/>
        </p:nvSpPr>
        <p:spPr>
          <a:xfrm>
            <a:off x="1105365" y="2716689"/>
            <a:ext cx="6563617" cy="142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电气和电子工程师协会（</a:t>
            </a:r>
            <a:r>
              <a:rPr lang="en-US" altLang="zh-CN" sz="2000" dirty="0"/>
              <a:t>IEEE</a:t>
            </a:r>
            <a:r>
              <a:rPr lang="zh-CN" altLang="en-US" sz="2000" dirty="0"/>
              <a:t>）制定了许多与网络相关的标准，其中一些涉及到网络管理方面，如 </a:t>
            </a:r>
            <a:r>
              <a:rPr lang="en-US" altLang="zh-CN" sz="2000" dirty="0"/>
              <a:t>802.1X </a:t>
            </a:r>
            <a:r>
              <a:rPr lang="zh-CN" altLang="en-US" sz="2000" dirty="0"/>
              <a:t>标准用于网络接入控制和认证管理等。</a:t>
            </a:r>
          </a:p>
        </p:txBody>
      </p:sp>
    </p:spTree>
    <p:extLst>
      <p:ext uri="{BB962C8B-B14F-4D97-AF65-F5344CB8AC3E}">
        <p14:creationId xmlns:p14="http://schemas.microsoft.com/office/powerpoint/2010/main" val="11410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A5BEE4-1526-47C0-F410-DD2C36478358}"/>
              </a:ext>
            </a:extLst>
          </p:cNvPr>
          <p:cNvSpPr txBox="1"/>
          <p:nvPr/>
        </p:nvSpPr>
        <p:spPr>
          <a:xfrm>
            <a:off x="606984" y="105325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1.3.3 IETF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标准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1AAD71-39BE-5952-3F8D-DE80F453E043}"/>
              </a:ext>
            </a:extLst>
          </p:cNvPr>
          <p:cNvSpPr txBox="1"/>
          <p:nvPr/>
        </p:nvSpPr>
        <p:spPr>
          <a:xfrm>
            <a:off x="1192915" y="2719762"/>
            <a:ext cx="6563617" cy="18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互联网工程任务组（</a:t>
            </a:r>
            <a:r>
              <a:rPr lang="en-US" altLang="zh-CN" sz="2000" dirty="0"/>
              <a:t>IETF</a:t>
            </a:r>
            <a:r>
              <a:rPr lang="zh-CN" altLang="en-US" sz="2000" dirty="0"/>
              <a:t>）是互联网标准的主要制定者，其制定的简单网络管理协议（</a:t>
            </a:r>
            <a:r>
              <a:rPr lang="en-US" altLang="zh-CN" sz="2000" dirty="0"/>
              <a:t>SNMP</a:t>
            </a:r>
            <a:r>
              <a:rPr lang="zh-CN" altLang="en-US" sz="2000" dirty="0"/>
              <a:t>）是目前应用最广泛的网络管理协议，此外还有其他一些与网络管理相关的标准和草案，为互联网的管理和运行提供了规范。</a:t>
            </a:r>
          </a:p>
        </p:txBody>
      </p:sp>
    </p:spTree>
    <p:extLst>
      <p:ext uri="{BB962C8B-B14F-4D97-AF65-F5344CB8AC3E}">
        <p14:creationId xmlns:p14="http://schemas.microsoft.com/office/powerpoint/2010/main" val="420310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68325" y="2315637"/>
            <a:ext cx="2621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+mn-ea"/>
              </a:rPr>
              <a:t>1.3.1 SNMP(</a:t>
            </a:r>
            <a:r>
              <a:rPr lang="zh-CN" altLang="en-US" sz="2000" dirty="0">
                <a:latin typeface="+mn-ea"/>
              </a:rPr>
              <a:t>简单网络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zh-CN" altLang="en-US" sz="2000" dirty="0">
                <a:latin typeface="+mn-ea"/>
              </a:rPr>
              <a:t>管理协议</a:t>
            </a:r>
            <a:r>
              <a:rPr lang="en-US" altLang="zh-CN" sz="2000" dirty="0">
                <a:latin typeface="+mn-ea"/>
              </a:rPr>
              <a:t>)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68325" y="454236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+mn-ea"/>
              </a:rPr>
              <a:t>1.3.2 CMIP</a:t>
            </a:r>
            <a:r>
              <a:rPr lang="zh-CN" altLang="en-US" sz="2000" dirty="0">
                <a:latin typeface="+mn-ea"/>
              </a:rPr>
              <a:t>（公共管理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zh-CN" altLang="en-US" sz="2000" dirty="0">
                <a:latin typeface="+mn-ea"/>
              </a:rPr>
              <a:t>信息协议）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932CED-05AC-5A9C-3365-8D7309083F72}"/>
              </a:ext>
            </a:extLst>
          </p:cNvPr>
          <p:cNvSpPr txBox="1"/>
          <p:nvPr/>
        </p:nvSpPr>
        <p:spPr>
          <a:xfrm>
            <a:off x="429060" y="1243035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1.4 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计算机网络管理协议</a:t>
            </a:r>
          </a:p>
        </p:txBody>
      </p:sp>
      <p:pic>
        <p:nvPicPr>
          <p:cNvPr id="11" name="图形 10" descr="箭头: 轻微弯曲 纯色填充">
            <a:extLst>
              <a:ext uri="{FF2B5EF4-FFF2-40B4-BE49-F238E27FC236}">
                <a16:creationId xmlns:a16="http://schemas.microsoft.com/office/drawing/2014/main" id="{44200B11-4419-464E-BABA-F0FB2066D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114800" y="33257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4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9857D6-05ED-84B4-15B6-27EBF1668354}"/>
              </a:ext>
            </a:extLst>
          </p:cNvPr>
          <p:cNvSpPr txBox="1"/>
          <p:nvPr/>
        </p:nvSpPr>
        <p:spPr>
          <a:xfrm>
            <a:off x="498664" y="963492"/>
            <a:ext cx="517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1.4.1 SNMP(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简单网络管理协议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8F6C13-DAEF-52CF-30B1-460D8196AB63}"/>
              </a:ext>
            </a:extLst>
          </p:cNvPr>
          <p:cNvSpPr txBox="1"/>
          <p:nvPr/>
        </p:nvSpPr>
        <p:spPr>
          <a:xfrm>
            <a:off x="985047" y="2471153"/>
            <a:ext cx="6563617" cy="2347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简单网络管理协议，由互联网工程任务组（</a:t>
            </a:r>
            <a:r>
              <a:rPr lang="en-US" altLang="zh-CN" sz="2000" dirty="0"/>
              <a:t>IETF</a:t>
            </a:r>
            <a:r>
              <a:rPr lang="zh-CN" altLang="en-US" sz="2000" dirty="0"/>
              <a:t>）制定，是应用最广泛的网络管理协议。它基于 </a:t>
            </a:r>
            <a:r>
              <a:rPr lang="en-US" altLang="zh-CN" sz="2000" dirty="0"/>
              <a:t>UDP </a:t>
            </a:r>
            <a:r>
              <a:rPr lang="zh-CN" altLang="en-US" sz="2000" dirty="0"/>
              <a:t>协议，采用轮询和陷阱相结合的方式，实现对网络设备的监控和管理，具有简单、灵活、易于实现等优点，能对网络中的设备进行状态监测、性能管理和配置管理等。</a:t>
            </a:r>
          </a:p>
        </p:txBody>
      </p:sp>
    </p:spTree>
    <p:extLst>
      <p:ext uri="{BB962C8B-B14F-4D97-AF65-F5344CB8AC3E}">
        <p14:creationId xmlns:p14="http://schemas.microsoft.com/office/powerpoint/2010/main" val="163890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8F646D-51AA-1053-7A83-A35A1623C3E8}"/>
              </a:ext>
            </a:extLst>
          </p:cNvPr>
          <p:cNvSpPr txBox="1"/>
          <p:nvPr/>
        </p:nvSpPr>
        <p:spPr>
          <a:xfrm>
            <a:off x="693217" y="982947"/>
            <a:ext cx="517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1.4.2 CMIP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（公共管理信息协议）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38DE82-3C0E-D617-3CE8-D672F8547203}"/>
              </a:ext>
            </a:extLst>
          </p:cNvPr>
          <p:cNvSpPr txBox="1"/>
          <p:nvPr/>
        </p:nvSpPr>
        <p:spPr>
          <a:xfrm>
            <a:off x="985047" y="2471153"/>
            <a:ext cx="6563617" cy="18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公共管理信息协议，基于面向对象的模型，将网络中的被管理对象抽象为对象类，管理站通过发送管理操作指令与代理交互，实现对网络设备的管理，主要用于对网络管理功能要求较高、规模较大且设备相对统一的网络环境。</a:t>
            </a:r>
          </a:p>
        </p:txBody>
      </p:sp>
    </p:spTree>
    <p:extLst>
      <p:ext uri="{BB962C8B-B14F-4D97-AF65-F5344CB8AC3E}">
        <p14:creationId xmlns:p14="http://schemas.microsoft.com/office/powerpoint/2010/main" val="4358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0DDAC6-6534-E097-CB53-3D02B3209FBB}"/>
              </a:ext>
            </a:extLst>
          </p:cNvPr>
          <p:cNvSpPr txBox="1"/>
          <p:nvPr/>
        </p:nvSpPr>
        <p:spPr>
          <a:xfrm>
            <a:off x="693217" y="982947"/>
            <a:ext cx="517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1.4.3 RMON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（远程网络监控协议）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682C76-368B-E25D-69B3-0948476AE583}"/>
              </a:ext>
            </a:extLst>
          </p:cNvPr>
          <p:cNvSpPr txBox="1"/>
          <p:nvPr/>
        </p:nvSpPr>
        <p:spPr>
          <a:xfrm>
            <a:off x="985047" y="2471153"/>
            <a:ext cx="6563617" cy="18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远程网络监控协议，是对 </a:t>
            </a:r>
            <a:r>
              <a:rPr lang="en-US" altLang="zh-CN" sz="2000" dirty="0"/>
              <a:t>SNMP </a:t>
            </a:r>
            <a:r>
              <a:rPr lang="zh-CN" altLang="en-US" sz="2000" dirty="0"/>
              <a:t>的扩展，通过在网络设备或链路中部署 </a:t>
            </a:r>
            <a:r>
              <a:rPr lang="en-US" altLang="zh-CN" sz="2000" dirty="0"/>
              <a:t>RMON </a:t>
            </a:r>
            <a:r>
              <a:rPr lang="zh-CN" altLang="en-US" sz="2000" dirty="0"/>
              <a:t>代理，收集网络流量、错误统计、协议分布等信息，报告给管理站，常用于大型企业网络和电信运营商网络，以进行网络规划和性能优化。</a:t>
            </a:r>
          </a:p>
        </p:txBody>
      </p:sp>
    </p:spTree>
    <p:extLst>
      <p:ext uri="{BB962C8B-B14F-4D97-AF65-F5344CB8AC3E}">
        <p14:creationId xmlns:p14="http://schemas.microsoft.com/office/powerpoint/2010/main" val="285518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676B62-F0B3-AD07-4169-BAEB1604B79A}"/>
              </a:ext>
            </a:extLst>
          </p:cNvPr>
          <p:cNvSpPr txBox="1"/>
          <p:nvPr/>
        </p:nvSpPr>
        <p:spPr>
          <a:xfrm>
            <a:off x="693217" y="982947"/>
            <a:ext cx="517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1.4.4 LLDP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（链路层发现协议）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7B6425-FBE7-F7A6-565B-69A3DE9E219E}"/>
              </a:ext>
            </a:extLst>
          </p:cNvPr>
          <p:cNvSpPr txBox="1"/>
          <p:nvPr/>
        </p:nvSpPr>
        <p:spPr>
          <a:xfrm>
            <a:off x="985047" y="2471153"/>
            <a:ext cx="6563617" cy="18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链路层发现协议，用于在局域网中发现相邻设备的信息，设备通过发送 </a:t>
            </a:r>
            <a:r>
              <a:rPr lang="en-US" altLang="zh-CN" sz="2000" dirty="0"/>
              <a:t>LLDP </a:t>
            </a:r>
            <a:r>
              <a:rPr lang="zh-CN" altLang="en-US" sz="2000" dirty="0"/>
              <a:t>数据包广播自身信息，相邻设备接收后可建立网络拓扑结构认识，主要用于网络拓扑发现、设备管理和故障排除。</a:t>
            </a:r>
          </a:p>
        </p:txBody>
      </p:sp>
    </p:spTree>
    <p:extLst>
      <p:ext uri="{BB962C8B-B14F-4D97-AF65-F5344CB8AC3E}">
        <p14:creationId xmlns:p14="http://schemas.microsoft.com/office/powerpoint/2010/main" val="2902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202" y="751561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1.1.1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确保网络的高效运行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234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通过监控网络的流量、带宽使用情况、延迟、丢包率等指标，及时发现网络中的瓶颈和问题，并采取相应的措施进行优化，如调整网络拓扑、升级网络设备、优化路由策略等，以确保网络能够以较高的效率传输数据，满足用户对网络速度和响应时间的要求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64898" y="1909505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、优化网络性能</a:t>
            </a:r>
          </a:p>
        </p:txBody>
      </p:sp>
    </p:spTree>
    <p:extLst>
      <p:ext uri="{BB962C8B-B14F-4D97-AF65-F5344CB8AC3E}">
        <p14:creationId xmlns:p14="http://schemas.microsoft.com/office/powerpoint/2010/main" val="79011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202" y="751561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1.1.1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确保网络的高效运行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64898" y="1909505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、提高资源利用率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5130" y="2905685"/>
            <a:ext cx="6526059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合理分配网络中的各种资源，如带宽、</a:t>
            </a:r>
            <a:r>
              <a:rPr lang="en-US" altLang="zh-CN" sz="2000" dirty="0"/>
              <a:t>IP </a:t>
            </a:r>
            <a:r>
              <a:rPr lang="zh-CN" altLang="en-US" sz="2000" dirty="0"/>
              <a:t>地址、服务器资源等，避免资源的浪费和过度使用，提高资源的利用率，使网络资源能够得到充分的利用，以支持更多的用户和应用程序。</a:t>
            </a:r>
          </a:p>
        </p:txBody>
      </p:sp>
    </p:spTree>
    <p:extLst>
      <p:ext uri="{BB962C8B-B14F-4D97-AF65-F5344CB8AC3E}">
        <p14:creationId xmlns:p14="http://schemas.microsoft.com/office/powerpoint/2010/main" val="218052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202" y="751561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1.1.2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保证网络的可靠性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64898" y="1909505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、减少网络故障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5130" y="2905685"/>
            <a:ext cx="6526059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通过实时监测网络设备的运行状态、链路的通断情况等，及时发现潜在的故障隐患，并采取预防性的维护措施，如设备的定期巡检、软件的更新升级、备份关键配置等，以降低网络故障发生的概率。</a:t>
            </a:r>
          </a:p>
        </p:txBody>
      </p:sp>
    </p:spTree>
    <p:extLst>
      <p:ext uri="{BB962C8B-B14F-4D97-AF65-F5344CB8AC3E}">
        <p14:creationId xmlns:p14="http://schemas.microsoft.com/office/powerpoint/2010/main" val="209715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202" y="751561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1.1.2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保证网络的可靠性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5130" y="2905685"/>
            <a:ext cx="6526059" cy="234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当网络出现故障时，能够迅速定位故障的位置和原因，并采取有效的措施进行修复，以最短的时间恢复网络的正常运行，减少故障对业务的影响。这需要建立完善的故障诊断和应急处理机制，以及具备专业的技术人员和备用设备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64898" y="1909505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、快速恢复故障</a:t>
            </a:r>
          </a:p>
        </p:txBody>
      </p:sp>
    </p:spTree>
    <p:extLst>
      <p:ext uri="{BB962C8B-B14F-4D97-AF65-F5344CB8AC3E}">
        <p14:creationId xmlns:p14="http://schemas.microsoft.com/office/powerpoint/2010/main" val="160434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8202" y="751561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1.1.3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保障网络的安全性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64898" y="1909505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、防止外部攻击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5130" y="2905685"/>
            <a:ext cx="6526059" cy="234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采用防火墙、入侵检测系统、防病毒软件等安全设备和技术，阻止外部非法用户对网络的攻击和入侵，保护网络中的数据和信息不受窃取、篡改和破坏。同时，要定期更新安全策略和软件，以应对不断变化的网络安全威胁。</a:t>
            </a:r>
          </a:p>
        </p:txBody>
      </p:sp>
    </p:spTree>
    <p:extLst>
      <p:ext uri="{BB962C8B-B14F-4D97-AF65-F5344CB8AC3E}">
        <p14:creationId xmlns:p14="http://schemas.microsoft.com/office/powerpoint/2010/main" val="7941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202" y="751561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1.1.3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保障网络的安全性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64898" y="1909505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、保护内部数据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5130" y="2905685"/>
            <a:ext cx="6526059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对网络中的敏感数据进行加密传输和存储，限制内部用户对数据的访问权限，防止内部人员的误操作或恶意行为导致数据泄露和损坏。此外，还要建立数据备份和恢复机制，以应对可能出现的数据丢失情况。</a:t>
            </a:r>
          </a:p>
        </p:txBody>
      </p:sp>
    </p:spTree>
    <p:extLst>
      <p:ext uri="{BB962C8B-B14F-4D97-AF65-F5344CB8AC3E}">
        <p14:creationId xmlns:p14="http://schemas.microsoft.com/office/powerpoint/2010/main" val="20918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9253</TotalTime>
  <Words>1932</Words>
  <Application>Microsoft Office PowerPoint</Application>
  <PresentationFormat>全屏显示(4:3)</PresentationFormat>
  <Paragraphs>116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等线</vt:lpstr>
      <vt:lpstr>仿宋</vt:lpstr>
      <vt:lpstr>华文隶书</vt:lpstr>
      <vt:lpstr>微软雅黑</vt:lpstr>
      <vt:lpstr>Arial</vt:lpstr>
      <vt:lpstr>Calibri</vt:lpstr>
      <vt:lpstr>Office 主题</vt:lpstr>
      <vt:lpstr>计算机网络管理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城 花</cp:lastModifiedBy>
  <cp:revision>1170</cp:revision>
  <dcterms:created xsi:type="dcterms:W3CDTF">2014-07-13T02:54:52Z</dcterms:created>
  <dcterms:modified xsi:type="dcterms:W3CDTF">2025-04-02T10:25:55Z</dcterms:modified>
</cp:coreProperties>
</file>