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410" r:id="rId2"/>
    <p:sldId id="486" r:id="rId3"/>
    <p:sldId id="487" r:id="rId4"/>
    <p:sldId id="492" r:id="rId5"/>
    <p:sldId id="493" r:id="rId6"/>
    <p:sldId id="494" r:id="rId7"/>
    <p:sldId id="488" r:id="rId8"/>
    <p:sldId id="495" r:id="rId9"/>
    <p:sldId id="496" r:id="rId10"/>
    <p:sldId id="489" r:id="rId11"/>
    <p:sldId id="497" r:id="rId12"/>
    <p:sldId id="498" r:id="rId13"/>
    <p:sldId id="499" r:id="rId14"/>
    <p:sldId id="500" r:id="rId15"/>
    <p:sldId id="501" r:id="rId16"/>
    <p:sldId id="502" r:id="rId17"/>
    <p:sldId id="490" r:id="rId18"/>
    <p:sldId id="491" r:id="rId19"/>
    <p:sldId id="503" r:id="rId20"/>
    <p:sldId id="504" r:id="rId21"/>
    <p:sldId id="262" r:id="rId22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14" y="366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324854" y="129953"/>
            <a:ext cx="535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0" hangingPunct="1"/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Windows</a:t>
            </a:r>
            <a:r>
              <a:rPr lang="en-US" altLang="zh-CN" sz="2800" kern="1200" spc="300" dirty="0" smtClean="0">
                <a:ln w="19050">
                  <a:noFill/>
                  <a:prstDash val="solid"/>
                </a:ln>
                <a:solidFill>
                  <a:schemeClr val="bg1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2003</a:t>
            </a:r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服务器安装与设置</a:t>
            </a:r>
            <a:endParaRPr lang="zh-CN" altLang="en-US" sz="2800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F78D84D-38C4-3D3A-AEB6-7002F98B96A5}"/>
              </a:ext>
            </a:extLst>
          </p:cNvPr>
          <p:cNvSpPr txBox="1"/>
          <p:nvPr userDrawn="1"/>
        </p:nvSpPr>
        <p:spPr>
          <a:xfrm>
            <a:off x="265815" y="180753"/>
            <a:ext cx="535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0" hangingPunct="1"/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</a:t>
            </a:r>
            <a:r>
              <a:rPr lang="en-US" altLang="zh-CN" sz="2800" kern="1200" spc="300" dirty="0" smtClean="0">
                <a:ln w="19050">
                  <a:noFill/>
                  <a:prstDash val="solid"/>
                </a:ln>
                <a:solidFill>
                  <a:schemeClr val="bg1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2003</a:t>
            </a:r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服务器安装与设置</a:t>
            </a:r>
            <a:endParaRPr lang="zh-CN" altLang="en-US" sz="2800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141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4972D1-9868-94F8-9990-462B8756E1A8}"/>
              </a:ext>
            </a:extLst>
          </p:cNvPr>
          <p:cNvSpPr txBox="1"/>
          <p:nvPr userDrawn="1"/>
        </p:nvSpPr>
        <p:spPr>
          <a:xfrm>
            <a:off x="265815" y="180753"/>
            <a:ext cx="53544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685800" rtl="0" eaLnBrk="1" latinLnBrk="0" hangingPunct="1"/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Windows</a:t>
            </a:r>
            <a:r>
              <a:rPr lang="en-US" altLang="zh-CN" sz="2800" kern="1200" spc="300" dirty="0" smtClean="0">
                <a:ln w="19050">
                  <a:noFill/>
                  <a:prstDash val="solid"/>
                </a:ln>
                <a:solidFill>
                  <a:schemeClr val="bg1"/>
                </a:solidFill>
                <a:latin typeface="+mj-ea"/>
                <a:ea typeface="+mn-ea"/>
                <a:cs typeface="+mn-cs"/>
              </a:rPr>
              <a:t> </a:t>
            </a:r>
            <a:r>
              <a:rPr lang="en-US" altLang="zh-CN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2003</a:t>
            </a:r>
            <a:r>
              <a:rPr lang="zh-CN" altLang="en-US" sz="2800" kern="100" dirty="0" smtClean="0">
                <a:solidFill>
                  <a:srgbClr val="FFC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服务器安装与设置</a:t>
            </a:r>
            <a:endParaRPr lang="zh-CN" altLang="en-US" sz="2800" kern="100" dirty="0">
              <a:solidFill>
                <a:srgbClr val="FFC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audio" Target="../media/audio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audio" Target="../media/audio1.bin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0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7" r:id="rId4"/>
    <p:sldLayoutId id="2147483656" r:id="rId5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7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127.0.0.1/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7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hyperlink" Target="ftp://127.0.0.1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Windows 2003</a:t>
            </a:r>
            <a:r>
              <a:rPr lang="zh-CN" altLang="en-US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服务器安装与设置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661042" y="1701514"/>
            <a:ext cx="13292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DNS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050" name="Picture 2" descr="企业微信截图_174037928323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285" y="4049143"/>
            <a:ext cx="6741780" cy="1900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671950" y="2228998"/>
            <a:ext cx="714111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正向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搜索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区域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：右键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点击 “正向查找区域”，选择 “新建区域”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。在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“区域类型” 中选择 “主要区域”，点击 “下一步”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。输入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区域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名称，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点击 “下一步”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。选择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区域文件保存位置，默认即可，点击 “下一步” 完成创建。</a:t>
            </a:r>
            <a:endParaRPr lang="zh-CN" altLang="en-US" sz="1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1798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074" name="Picture 2" descr="企业微信截图_174037928323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878" y="3386791"/>
            <a:ext cx="7669382" cy="2162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1156501" y="2175182"/>
            <a:ext cx="6684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主机记录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：在创建好的正向查找区域上右键，选择“新建主机”。输入主机名和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IP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地址，点击“添加主机”。</a:t>
            </a:r>
            <a:endParaRPr lang="zh-CN" altLang="en-US" sz="1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98169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94735" y="2175182"/>
            <a:ext cx="6533824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别名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记录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在创建好的正向查找区域上右键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，选择“新建别名”。在“目标主机的完全限定的域名”字段中输入目标主机的完整域名，点击确定，完成别名记录的创建。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6146" name="Picture 2" descr="企业微信截图_1740379283238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80" y="3887831"/>
            <a:ext cx="6684135" cy="1884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42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9890" y="2106046"/>
            <a:ext cx="620814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反向搜索区域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/>
              <a:t>右键点击 “反向查找区域”，选择 “新建区域”</a:t>
            </a:r>
            <a:r>
              <a:rPr lang="zh-CN" altLang="en-US" sz="1800" dirty="0" smtClean="0"/>
              <a:t>。按照</a:t>
            </a:r>
            <a:r>
              <a:rPr lang="zh-CN" altLang="en-US" sz="1800" dirty="0"/>
              <a:t>向导提示，选择区域类型为 “主要区域”，输入网络 </a:t>
            </a:r>
            <a:r>
              <a:rPr lang="en-US" altLang="zh-CN" sz="1800" dirty="0" smtClean="0"/>
              <a:t>ID</a:t>
            </a:r>
            <a:r>
              <a:rPr lang="zh-CN" altLang="en-US" sz="1800" dirty="0" smtClean="0"/>
              <a:t>，</a:t>
            </a:r>
            <a:r>
              <a:rPr lang="zh-CN" altLang="en-US" sz="1800" dirty="0"/>
              <a:t>完成反向查找区域的创建</a:t>
            </a:r>
            <a:r>
              <a:rPr lang="zh-CN" altLang="en-US" sz="1800" dirty="0" smtClean="0"/>
              <a:t>。</a:t>
            </a:r>
            <a:endParaRPr lang="zh-CN" altLang="en-US" sz="1800" dirty="0"/>
          </a:p>
        </p:txBody>
      </p:sp>
      <p:pic>
        <p:nvPicPr>
          <p:cNvPr id="7170" name="Picture 2" descr="企业微信截图_174037950362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579" y="3900357"/>
            <a:ext cx="6759542" cy="187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71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69891" y="2250338"/>
            <a:ext cx="6608980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指针记录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 smtClean="0"/>
              <a:t>在</a:t>
            </a:r>
            <a:r>
              <a:rPr lang="zh-CN" altLang="en-US" sz="1800" dirty="0"/>
              <a:t>反向查找区域中，右键选择 “新建指针 </a:t>
            </a:r>
            <a:r>
              <a:rPr lang="en-US" altLang="zh-CN" sz="1800" dirty="0"/>
              <a:t>(PTR)”</a:t>
            </a:r>
            <a:r>
              <a:rPr lang="zh-CN" altLang="en-US" sz="1800" dirty="0"/>
              <a:t>，输入 </a:t>
            </a:r>
            <a:r>
              <a:rPr lang="en-US" altLang="zh-CN" sz="1800" dirty="0"/>
              <a:t>IP </a:t>
            </a:r>
            <a:r>
              <a:rPr lang="zh-CN" altLang="en-US" sz="1800" dirty="0"/>
              <a:t>地址的最后一段和对应的主机名，完成反向解析配置。</a:t>
            </a:r>
            <a:endParaRPr lang="zh-CN" altLang="en-US" sz="1800" b="0" i="0" dirty="0">
              <a:solidFill>
                <a:srgbClr val="000000"/>
              </a:solidFill>
              <a:effectLst/>
              <a:latin typeface="Inter"/>
            </a:endParaRPr>
          </a:p>
        </p:txBody>
      </p:sp>
      <p:pic>
        <p:nvPicPr>
          <p:cNvPr id="8194" name="Picture 2" descr="企业微信截图_1740379503629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82" y="3825202"/>
            <a:ext cx="7120970" cy="197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64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969266" y="1920563"/>
            <a:ext cx="6934657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6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、验证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正向搜索记录创建成功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：点击开始菜单输入“</a:t>
            </a:r>
            <a:r>
              <a:rPr lang="en-US" altLang="zh-CN" sz="1800" dirty="0" err="1" smtClean="0">
                <a:solidFill>
                  <a:srgbClr val="000000"/>
                </a:solidFill>
                <a:latin typeface="Inter"/>
              </a:rPr>
              <a:t>cmd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”打开命令提示符。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使用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“</a:t>
            </a:r>
            <a:r>
              <a:rPr lang="en-US" altLang="zh-CN" sz="1800" dirty="0" err="1"/>
              <a:t>nslookup</a:t>
            </a:r>
            <a:r>
              <a:rPr lang="en-US" altLang="zh-CN" sz="1800" dirty="0"/>
              <a:t> </a:t>
            </a:r>
            <a:r>
              <a:rPr lang="zh-CN" altLang="en-US" sz="1800" dirty="0" smtClean="0"/>
              <a:t>”</a:t>
            </a:r>
            <a:r>
              <a:rPr lang="zh-CN" altLang="zh-CN" sz="1800" dirty="0" smtClean="0"/>
              <a:t>命令</a:t>
            </a:r>
            <a:r>
              <a:rPr lang="zh-CN" altLang="en-US" sz="1800" dirty="0"/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输入“</a:t>
            </a:r>
            <a:r>
              <a:rPr lang="en-US" altLang="zh-CN" sz="1800" dirty="0" err="1" smtClean="0">
                <a:solidFill>
                  <a:srgbClr val="000000"/>
                </a:solidFill>
                <a:latin typeface="Inter"/>
              </a:rPr>
              <a:t>nslookup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 www.testdns6_1.com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”</a:t>
            </a:r>
            <a:r>
              <a:rPr lang="zh-CN" altLang="zh-CN" sz="1800" dirty="0" smtClean="0"/>
              <a:t>检验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DNS </a:t>
            </a:r>
            <a:r>
              <a:rPr lang="zh-CN" altLang="zh-CN" sz="1800" dirty="0"/>
              <a:t>正向搜索记录创建</a:t>
            </a:r>
            <a:r>
              <a:rPr lang="zh-CN" altLang="zh-CN" sz="1800" dirty="0" smtClean="0"/>
              <a:t>成功</a:t>
            </a:r>
            <a:r>
              <a:rPr lang="zh-CN" altLang="en-US" sz="1800" dirty="0"/>
              <a:t>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9218" name="Picture 2" descr="企业微信截图_1740379621116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105" y="3486999"/>
            <a:ext cx="6608980" cy="26044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0727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3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DNS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55349" y="1949713"/>
            <a:ext cx="624572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7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、验证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DNS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别名记录创建成功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点击开始菜单输入“</a:t>
            </a:r>
            <a:r>
              <a:rPr lang="en-US" altLang="zh-CN" sz="1800" dirty="0" err="1">
                <a:solidFill>
                  <a:srgbClr val="000000"/>
                </a:solidFill>
                <a:latin typeface="Inter"/>
              </a:rPr>
              <a:t>cmd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”打开命令提示符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。使用“</a:t>
            </a:r>
            <a:r>
              <a:rPr lang="en-US" altLang="zh-CN" sz="1800" dirty="0" err="1"/>
              <a:t>nslookup</a:t>
            </a:r>
            <a:r>
              <a:rPr lang="en-US" altLang="zh-CN" sz="1800" dirty="0"/>
              <a:t> </a:t>
            </a:r>
            <a:r>
              <a:rPr lang="zh-CN" altLang="en-US" sz="1800" dirty="0"/>
              <a:t>”</a:t>
            </a:r>
            <a:r>
              <a:rPr lang="zh-CN" altLang="zh-CN" sz="1800" dirty="0" smtClean="0"/>
              <a:t>命令</a:t>
            </a:r>
            <a:r>
              <a:rPr lang="zh-CN" altLang="en-US" sz="1800" dirty="0" smtClean="0"/>
              <a:t>，输入“</a:t>
            </a:r>
            <a:r>
              <a:rPr lang="en-US" altLang="zh-CN" sz="1800" dirty="0" smtClean="0"/>
              <a:t>alias6_1.testdns6_1.com</a:t>
            </a:r>
            <a:r>
              <a:rPr lang="zh-CN" altLang="en-US" sz="1800" dirty="0" smtClean="0"/>
              <a:t>”</a:t>
            </a:r>
            <a:r>
              <a:rPr lang="zh-CN" altLang="zh-CN" sz="1800" dirty="0" smtClean="0"/>
              <a:t>检验</a:t>
            </a:r>
            <a:r>
              <a:rPr lang="en-US" altLang="zh-CN" sz="1800" dirty="0" smtClean="0"/>
              <a:t> </a:t>
            </a:r>
            <a:r>
              <a:rPr lang="en-US" altLang="zh-CN" sz="1800" dirty="0"/>
              <a:t>DNS </a:t>
            </a:r>
            <a:r>
              <a:rPr lang="zh-CN" altLang="en-US" sz="1800" dirty="0" smtClean="0"/>
              <a:t>别名</a:t>
            </a:r>
            <a:r>
              <a:rPr lang="zh-CN" altLang="zh-CN" sz="1800" dirty="0" smtClean="0"/>
              <a:t>记录</a:t>
            </a:r>
            <a:r>
              <a:rPr lang="zh-CN" altLang="zh-CN" sz="1800" dirty="0"/>
              <a:t>创建成功</a:t>
            </a:r>
            <a:r>
              <a:rPr lang="zh-CN" altLang="en-US" sz="1800" dirty="0"/>
              <a:t>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0242" name="Picture 2" descr="企业微信截图_1740380258341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7990" y="3474996"/>
            <a:ext cx="5519216" cy="2510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7082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DHCP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811354" y="170151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DHCP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28938" y="2414829"/>
            <a:ext cx="6218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创建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DHCP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作用域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：打开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DHCP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服务，创建一个新的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DHCP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作用域，作用域的名字、作用域范围、排除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范围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。</a:t>
            </a:r>
          </a:p>
        </p:txBody>
      </p:sp>
      <p:pic>
        <p:nvPicPr>
          <p:cNvPr id="11266" name="Picture 2" descr="企业微信截图_174037754616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469" y="3690017"/>
            <a:ext cx="7123943" cy="2147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615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DHCP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08863" y="2212759"/>
            <a:ext cx="6557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DHCP 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保留作用域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zh-CN" sz="1800" dirty="0"/>
              <a:t>创建一个</a:t>
            </a:r>
            <a:r>
              <a:rPr lang="en-US" altLang="zh-CN" sz="1800" dirty="0"/>
              <a:t> DHCP </a:t>
            </a:r>
            <a:r>
              <a:rPr lang="zh-CN" altLang="zh-CN" sz="1800" dirty="0"/>
              <a:t>保留作用域，该保留作用域的名字、作用</a:t>
            </a:r>
            <a:r>
              <a:rPr lang="zh-CN" altLang="zh-CN" sz="1800" dirty="0" smtClean="0"/>
              <a:t>范围</a:t>
            </a:r>
            <a:r>
              <a:rPr lang="zh-CN" altLang="en-US" sz="1800" dirty="0" smtClean="0"/>
              <a:t>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2290" name="Picture 2" descr="企业微信截图_1740377951793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264" y="3362261"/>
            <a:ext cx="5782263" cy="24196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146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DHCP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31634" y="2157480"/>
            <a:ext cx="59808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/>
              <a:t>3</a:t>
            </a:r>
            <a:r>
              <a:rPr lang="zh-CN" altLang="en-US" sz="1800" b="1" dirty="0" smtClean="0"/>
              <a:t>、</a:t>
            </a:r>
            <a:r>
              <a:rPr lang="zh-CN" altLang="zh-CN" sz="1800" b="1" dirty="0" smtClean="0"/>
              <a:t>配置</a:t>
            </a:r>
            <a:r>
              <a:rPr lang="en-US" altLang="zh-CN" sz="1800" b="1" dirty="0" smtClean="0"/>
              <a:t> </a:t>
            </a:r>
            <a:r>
              <a:rPr lang="en-US" altLang="zh-CN" sz="1800" b="1" dirty="0"/>
              <a:t>DHCP </a:t>
            </a:r>
            <a:r>
              <a:rPr lang="zh-CN" altLang="zh-CN" sz="1800" b="1" dirty="0"/>
              <a:t>作用域选项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zh-CN" sz="1800" dirty="0"/>
              <a:t>对</a:t>
            </a:r>
            <a:r>
              <a:rPr lang="en-US" altLang="zh-CN" sz="1800" dirty="0"/>
              <a:t> DHCP </a:t>
            </a:r>
            <a:r>
              <a:rPr lang="zh-CN" altLang="zh-CN" sz="1800" dirty="0"/>
              <a:t>作用域选项进行</a:t>
            </a:r>
            <a:r>
              <a:rPr lang="zh-CN" altLang="zh-CN" sz="1800" dirty="0" smtClean="0"/>
              <a:t>配置</a:t>
            </a:r>
            <a:r>
              <a:rPr lang="zh-CN" altLang="en-US" sz="1800" dirty="0" smtClean="0"/>
              <a:t>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3314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09" y="3349734"/>
            <a:ext cx="6655917" cy="22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19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>
            <a:grpSpLocks noChangeAspect="1"/>
          </p:cNvGrpSpPr>
          <p:nvPr/>
        </p:nvGrpSpPr>
        <p:grpSpPr>
          <a:xfrm>
            <a:off x="2036651" y="1717694"/>
            <a:ext cx="4724902" cy="3960000"/>
            <a:chOff x="5779054" y="2258370"/>
            <a:chExt cx="4230154" cy="3545345"/>
          </a:xfrm>
        </p:grpSpPr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10003E1B-A2B0-4271-A8F3-349DE34795AD}"/>
                </a:ext>
              </a:extLst>
            </p:cNvPr>
            <p:cNvGrpSpPr/>
            <p:nvPr/>
          </p:nvGrpSpPr>
          <p:grpSpPr>
            <a:xfrm>
              <a:off x="5779054" y="2258370"/>
              <a:ext cx="4209176" cy="710326"/>
              <a:chOff x="4150600" y="1393760"/>
              <a:chExt cx="4209176" cy="710326"/>
            </a:xfrm>
          </p:grpSpPr>
          <p:sp>
            <p:nvSpPr>
              <p:cNvPr id="16" name="圆角矩形 52">
                <a:extLst>
                  <a:ext uri="{FF2B5EF4-FFF2-40B4-BE49-F238E27FC236}">
                    <a16:creationId xmlns:a16="http://schemas.microsoft.com/office/drawing/2014/main" id="{A4D6B985-4C9F-4F56-85E2-6C038C587F28}"/>
                  </a:ext>
                </a:extLst>
              </p:cNvPr>
              <p:cNvSpPr/>
              <p:nvPr/>
            </p:nvSpPr>
            <p:spPr>
              <a:xfrm>
                <a:off x="4533900" y="1463173"/>
                <a:ext cx="3825876" cy="5715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679E312E-E867-4DB4-B01F-C3DBBCC341FE}"/>
                  </a:ext>
                </a:extLst>
              </p:cNvPr>
              <p:cNvSpPr/>
              <p:nvPr/>
            </p:nvSpPr>
            <p:spPr>
              <a:xfrm>
                <a:off x="4150600" y="1393760"/>
                <a:ext cx="710326" cy="710326"/>
              </a:xfrm>
              <a:prstGeom prst="ellipse">
                <a:avLst/>
              </a:prstGeom>
              <a:solidFill>
                <a:schemeClr val="accent6"/>
              </a:solidFill>
              <a:ln w="12065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1</a:t>
                </a:r>
              </a:p>
            </p:txBody>
          </p:sp>
          <p:sp>
            <p:nvSpPr>
              <p:cNvPr id="18" name="文本框 4">
                <a:extLst>
                  <a:ext uri="{FF2B5EF4-FFF2-40B4-BE49-F238E27FC236}">
                    <a16:creationId xmlns:a16="http://schemas.microsoft.com/office/drawing/2014/main" id="{327F7DC8-06B7-46BB-85AE-87215ED80FE7}"/>
                  </a:ext>
                </a:extLst>
              </p:cNvPr>
              <p:cNvSpPr txBox="1"/>
              <p:nvPr/>
            </p:nvSpPr>
            <p:spPr>
              <a:xfrm>
                <a:off x="5000685" y="1537257"/>
                <a:ext cx="3219332" cy="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WEB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</a:rPr>
                  <a:t>服务器安装与设置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E8EF9D62-C37E-4C73-B7E3-2E129271B30C}"/>
                </a:ext>
              </a:extLst>
            </p:cNvPr>
            <p:cNvGrpSpPr/>
            <p:nvPr/>
          </p:nvGrpSpPr>
          <p:grpSpPr>
            <a:xfrm>
              <a:off x="5793568" y="3203376"/>
              <a:ext cx="4209176" cy="710326"/>
              <a:chOff x="4150600" y="1393760"/>
              <a:chExt cx="4209176" cy="710326"/>
            </a:xfrm>
          </p:grpSpPr>
          <p:sp>
            <p:nvSpPr>
              <p:cNvPr id="13" name="圆角矩形 52">
                <a:extLst>
                  <a:ext uri="{FF2B5EF4-FFF2-40B4-BE49-F238E27FC236}">
                    <a16:creationId xmlns:a16="http://schemas.microsoft.com/office/drawing/2014/main" id="{9BC4B482-20A0-4607-9475-EF2F8D5C5E05}"/>
                  </a:ext>
                </a:extLst>
              </p:cNvPr>
              <p:cNvSpPr/>
              <p:nvPr/>
            </p:nvSpPr>
            <p:spPr>
              <a:xfrm>
                <a:off x="4533900" y="1463173"/>
                <a:ext cx="3825876" cy="5715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4" name="椭圆 13">
                <a:extLst>
                  <a:ext uri="{FF2B5EF4-FFF2-40B4-BE49-F238E27FC236}">
                    <a16:creationId xmlns:a16="http://schemas.microsoft.com/office/drawing/2014/main" id="{2A53FDF0-2A96-4588-AF39-D42471ABD08A}"/>
                  </a:ext>
                </a:extLst>
              </p:cNvPr>
              <p:cNvSpPr/>
              <p:nvPr/>
            </p:nvSpPr>
            <p:spPr>
              <a:xfrm>
                <a:off x="4150600" y="1393760"/>
                <a:ext cx="710326" cy="710326"/>
              </a:xfrm>
              <a:prstGeom prst="ellipse">
                <a:avLst/>
              </a:prstGeom>
              <a:solidFill>
                <a:schemeClr val="accent6"/>
              </a:solidFill>
              <a:ln w="12065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2</a:t>
                </a:r>
              </a:p>
            </p:txBody>
          </p:sp>
          <p:sp>
            <p:nvSpPr>
              <p:cNvPr id="15" name="文本框 8">
                <a:extLst>
                  <a:ext uri="{FF2B5EF4-FFF2-40B4-BE49-F238E27FC236}">
                    <a16:creationId xmlns:a16="http://schemas.microsoft.com/office/drawing/2014/main" id="{AFAD6308-63D4-466D-B4A6-9AE9FE653C9D}"/>
                  </a:ext>
                </a:extLst>
              </p:cNvPr>
              <p:cNvSpPr txBox="1"/>
              <p:nvPr/>
            </p:nvSpPr>
            <p:spPr>
              <a:xfrm>
                <a:off x="4986171" y="1524910"/>
                <a:ext cx="3219331" cy="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FTP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服务器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安装与设置</a:t>
                </a:r>
              </a:p>
            </p:txBody>
          </p:sp>
        </p:grpSp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942B43DE-5579-4B45-96FC-257A5A4239F3}"/>
                </a:ext>
              </a:extLst>
            </p:cNvPr>
            <p:cNvGrpSpPr/>
            <p:nvPr/>
          </p:nvGrpSpPr>
          <p:grpSpPr>
            <a:xfrm>
              <a:off x="5779054" y="4148382"/>
              <a:ext cx="4209176" cy="710326"/>
              <a:chOff x="4150600" y="1393760"/>
              <a:chExt cx="4209176" cy="710326"/>
            </a:xfrm>
          </p:grpSpPr>
          <p:sp>
            <p:nvSpPr>
              <p:cNvPr id="10" name="圆角矩形 52">
                <a:extLst>
                  <a:ext uri="{FF2B5EF4-FFF2-40B4-BE49-F238E27FC236}">
                    <a16:creationId xmlns:a16="http://schemas.microsoft.com/office/drawing/2014/main" id="{4F6AD681-26D1-4FDC-92DB-87F93B37F072}"/>
                  </a:ext>
                </a:extLst>
              </p:cNvPr>
              <p:cNvSpPr/>
              <p:nvPr/>
            </p:nvSpPr>
            <p:spPr>
              <a:xfrm>
                <a:off x="4533900" y="1463173"/>
                <a:ext cx="3825876" cy="5715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8CE95045-9185-46BD-A00D-8BA792363D94}"/>
                  </a:ext>
                </a:extLst>
              </p:cNvPr>
              <p:cNvSpPr/>
              <p:nvPr/>
            </p:nvSpPr>
            <p:spPr>
              <a:xfrm>
                <a:off x="4150600" y="1393760"/>
                <a:ext cx="710326" cy="710326"/>
              </a:xfrm>
              <a:prstGeom prst="ellipse">
                <a:avLst/>
              </a:prstGeom>
              <a:solidFill>
                <a:schemeClr val="accent6"/>
              </a:solidFill>
              <a:ln w="12065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3</a:t>
                </a:r>
              </a:p>
            </p:txBody>
          </p:sp>
          <p:sp>
            <p:nvSpPr>
              <p:cNvPr id="12" name="文本框 12">
                <a:extLst>
                  <a:ext uri="{FF2B5EF4-FFF2-40B4-BE49-F238E27FC236}">
                    <a16:creationId xmlns:a16="http://schemas.microsoft.com/office/drawing/2014/main" id="{7BE6BC93-388A-4782-B222-574A3713767F}"/>
                  </a:ext>
                </a:extLst>
              </p:cNvPr>
              <p:cNvSpPr txBox="1"/>
              <p:nvPr/>
            </p:nvSpPr>
            <p:spPr>
              <a:xfrm>
                <a:off x="5000685" y="1503594"/>
                <a:ext cx="3219330" cy="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DNS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服务器安装与设置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</a:endParaRPr>
              </a:p>
            </p:txBody>
          </p:sp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B21C4E19-02F9-4415-AC6E-D535205405C9}"/>
                </a:ext>
              </a:extLst>
            </p:cNvPr>
            <p:cNvGrpSpPr/>
            <p:nvPr/>
          </p:nvGrpSpPr>
          <p:grpSpPr>
            <a:xfrm>
              <a:off x="5793568" y="5093389"/>
              <a:ext cx="4215640" cy="710326"/>
              <a:chOff x="4150600" y="1393760"/>
              <a:chExt cx="4215640" cy="710326"/>
            </a:xfrm>
          </p:grpSpPr>
          <p:sp>
            <p:nvSpPr>
              <p:cNvPr id="7" name="圆角矩形 52">
                <a:extLst>
                  <a:ext uri="{FF2B5EF4-FFF2-40B4-BE49-F238E27FC236}">
                    <a16:creationId xmlns:a16="http://schemas.microsoft.com/office/drawing/2014/main" id="{E52F50E6-541B-4619-8DE1-11A735BBF4B4}"/>
                  </a:ext>
                </a:extLst>
              </p:cNvPr>
              <p:cNvSpPr/>
              <p:nvPr/>
            </p:nvSpPr>
            <p:spPr>
              <a:xfrm>
                <a:off x="4533900" y="1463173"/>
                <a:ext cx="3825876" cy="5715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endParaRPr>
              </a:p>
            </p:txBody>
          </p:sp>
          <p:sp>
            <p:nvSpPr>
              <p:cNvPr id="8" name="椭圆 7">
                <a:extLst>
                  <a:ext uri="{FF2B5EF4-FFF2-40B4-BE49-F238E27FC236}">
                    <a16:creationId xmlns:a16="http://schemas.microsoft.com/office/drawing/2014/main" id="{CD172F92-3849-46FC-9738-C5A1C4E6C128}"/>
                  </a:ext>
                </a:extLst>
              </p:cNvPr>
              <p:cNvSpPr/>
              <p:nvPr/>
            </p:nvSpPr>
            <p:spPr>
              <a:xfrm>
                <a:off x="4150600" y="1393760"/>
                <a:ext cx="710326" cy="710326"/>
              </a:xfrm>
              <a:prstGeom prst="ellipse">
                <a:avLst/>
              </a:prstGeom>
              <a:solidFill>
                <a:schemeClr val="accent6"/>
              </a:solidFill>
              <a:ln w="120650">
                <a:solidFill>
                  <a:schemeClr val="bg1">
                    <a:lumMod val="9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dirty="0">
                    <a:solidFill>
                      <a:schemeClr val="bg1"/>
                    </a:solidFill>
                    <a:latin typeface="+mj-ea"/>
                    <a:ea typeface="+mj-ea"/>
                  </a:rPr>
                  <a:t>4</a:t>
                </a:r>
              </a:p>
            </p:txBody>
          </p:sp>
          <p:sp>
            <p:nvSpPr>
              <p:cNvPr id="9" name="文本框 16">
                <a:extLst>
                  <a:ext uri="{FF2B5EF4-FFF2-40B4-BE49-F238E27FC236}">
                    <a16:creationId xmlns:a16="http://schemas.microsoft.com/office/drawing/2014/main" id="{0E6F1F94-294D-4D3B-B770-8C574941D08D}"/>
                  </a:ext>
                </a:extLst>
              </p:cNvPr>
              <p:cNvSpPr txBox="1"/>
              <p:nvPr/>
            </p:nvSpPr>
            <p:spPr>
              <a:xfrm>
                <a:off x="4986171" y="1514706"/>
                <a:ext cx="3380069" cy="4684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DHCP</a:t>
                </a: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服务器</a:t>
                </a:r>
                <a:r>
                  <a:rPr lang="zh-CN" altLang="en-US" sz="2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</a:rPr>
                  <a:t>安装与设置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862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4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DHCP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284227" y="2088587"/>
            <a:ext cx="621886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sz="1800" b="1" dirty="0" smtClean="0"/>
              <a:t>4</a:t>
            </a:r>
            <a:r>
              <a:rPr lang="zh-CN" altLang="en-US" sz="1800" b="1" dirty="0" smtClean="0"/>
              <a:t>、</a:t>
            </a:r>
            <a:r>
              <a:rPr lang="zh-CN" altLang="zh-CN" sz="1800" b="1" dirty="0" smtClean="0"/>
              <a:t>配置</a:t>
            </a:r>
            <a:r>
              <a:rPr lang="zh-CN" altLang="en-US" sz="1800" b="1" dirty="0"/>
              <a:t>用户类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zh-CN" sz="1800" dirty="0"/>
              <a:t>对本机配置</a:t>
            </a:r>
            <a:r>
              <a:rPr lang="en-US" altLang="zh-CN" sz="1800" dirty="0"/>
              <a:t> DHCP </a:t>
            </a:r>
            <a:r>
              <a:rPr lang="zh-CN" altLang="zh-CN" sz="1800" dirty="0"/>
              <a:t>用户类，配置结果</a:t>
            </a:r>
            <a:r>
              <a:rPr lang="zh-CN" altLang="zh-CN" sz="1800" dirty="0" smtClean="0"/>
              <a:t>如所</a:t>
            </a:r>
            <a:r>
              <a:rPr lang="zh-CN" altLang="zh-CN" sz="1800" dirty="0"/>
              <a:t>示。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pic>
        <p:nvPicPr>
          <p:cNvPr id="14338" name="图片 1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2" t="-1" r="-712" b="40648"/>
          <a:stretch/>
        </p:blipFill>
        <p:spPr bwMode="auto">
          <a:xfrm>
            <a:off x="1284227" y="3199422"/>
            <a:ext cx="6218863" cy="2575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5166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WEB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5009" y="2032555"/>
            <a:ext cx="3920684" cy="3383113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407096" y="2639198"/>
            <a:ext cx="4302690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打开 “控制面板”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：在桌面上找到 “开始” 按钮，点击后选择 “控制面板”。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进入 “添加或删除程序”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：在控制面板中，双击 “添加或删除程序” 图标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010855" y="180172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安装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IIS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19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WEB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999" y="2184723"/>
            <a:ext cx="3768953" cy="3190126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81628" y="2002711"/>
            <a:ext cx="4930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、选择 “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添加 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/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删除 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Windows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组件”：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在 “添加或删除程序” 窗口中，点击左侧的 “添加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/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删除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Windows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组件”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1800" b="1" dirty="0" smtClean="0">
              <a:solidFill>
                <a:srgbClr val="000000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、勾选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“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Internet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信息服务 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(IIS)”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在“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Windows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组件向导” 窗口中，找到 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Internet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信息服务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(IIS)”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，勾选该选项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5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、开始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安装：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点击 “下一步”，系统会开始安装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IIS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72215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72" y="2308456"/>
            <a:ext cx="4286327" cy="2676903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670" y="88934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WEB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010855" y="1801722"/>
            <a:ext cx="1095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IIS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6782" y="2484741"/>
            <a:ext cx="430269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打开 “控制面板”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：在桌面上找到 “开始” 按钮，点击后选择 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“管理工具”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。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进入 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“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Internet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信息服务 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(IIS)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管理器”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在管理工具中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，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双击“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Internet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信息服务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(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IIS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)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管理器”图标。</a:t>
            </a:r>
            <a:endParaRPr lang="en-US" altLang="zh-CN" sz="1800" dirty="0" smtClean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403299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1212" y="2168215"/>
            <a:ext cx="4356240" cy="287977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670" y="88934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WEB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831" y="2347917"/>
            <a:ext cx="3958226" cy="2520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、配置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网站：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在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IIS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管理器中，展开服务器节点，右键点击 “网站”，选择 “新建”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- “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网站”，按照向导提示进行网站的创建和配置，包括指定网站的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地址、端口号、主目录等信息。</a:t>
            </a:r>
          </a:p>
        </p:txBody>
      </p:sp>
    </p:spTree>
    <p:extLst>
      <p:ext uri="{BB962C8B-B14F-4D97-AF65-F5344CB8AC3E}">
        <p14:creationId xmlns:p14="http://schemas.microsoft.com/office/powerpoint/2010/main" val="12251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427" y="2372451"/>
            <a:ext cx="4153804" cy="20116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400831" y="2415061"/>
            <a:ext cx="39582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、测试网站：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创建并配置好网站后，在浏览器中输入网站的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IP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地址和端口号（如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  <a:hlinkClick r:id="rId4"/>
              </a:rPr>
              <a:t>http://127.0.0.1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80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）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如果能看到默认的测试页面，说明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IIS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安装和配置成功。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63670" y="889348"/>
            <a:ext cx="47291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WEB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8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63670" y="889348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FTP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085" y="2003268"/>
            <a:ext cx="4532609" cy="3232612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497288" y="1914456"/>
            <a:ext cx="2173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配置</a:t>
            </a:r>
            <a:r>
              <a:rPr lang="en-US" altLang="zh-CN" sz="2400" dirty="0" smtClean="0">
                <a:solidFill>
                  <a:schemeClr val="tx2">
                    <a:lumMod val="75000"/>
                  </a:schemeClr>
                </a:solidFill>
              </a:rPr>
              <a:t>FTP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</a:rPr>
              <a:t>服务器</a:t>
            </a:r>
            <a:endParaRPr lang="zh-CN" alt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76652" y="2584103"/>
            <a:ext cx="405843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1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、创建 </a:t>
            </a: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FTP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站点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：右键点击 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FTP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站点”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，新建 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“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FTP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站点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”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2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</a:t>
            </a: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IP </a:t>
            </a:r>
            <a:r>
              <a:rPr lang="zh-CN" altLang="en-US" sz="1800" b="1" dirty="0">
                <a:solidFill>
                  <a:srgbClr val="000000"/>
                </a:solidFill>
                <a:latin typeface="Inter"/>
              </a:rPr>
              <a:t>地址和端口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：使用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默认的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IP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地址和端口 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21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Inter"/>
            </a:endParaRPr>
          </a:p>
          <a:p>
            <a:pPr>
              <a:lnSpc>
                <a:spcPct val="150000"/>
              </a:lnSpc>
            </a:pPr>
            <a:r>
              <a:rPr lang="en-US" altLang="zh-CN" sz="1800" b="1" dirty="0" smtClean="0">
                <a:solidFill>
                  <a:srgbClr val="000000"/>
                </a:solidFill>
                <a:latin typeface="Inter"/>
              </a:rPr>
              <a:t>3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、主目录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：指定 </a:t>
            </a:r>
            <a:r>
              <a:rPr lang="en-US" altLang="zh-CN" sz="1800" dirty="0">
                <a:solidFill>
                  <a:srgbClr val="000000"/>
                </a:solidFill>
                <a:latin typeface="Inter"/>
              </a:rPr>
              <a:t>FTP </a:t>
            </a:r>
            <a:r>
              <a:rPr lang="zh-CN" altLang="en-US" sz="1800" dirty="0">
                <a:solidFill>
                  <a:srgbClr val="000000"/>
                </a:solidFill>
                <a:latin typeface="Inter"/>
              </a:rPr>
              <a:t>站点的主目录，即用户上传和下载文件的位置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。</a:t>
            </a:r>
            <a:endParaRPr lang="en-US" altLang="zh-CN" sz="1800" dirty="0" smtClean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59911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057" y="2206806"/>
            <a:ext cx="4592858" cy="23780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63670" y="889348"/>
            <a:ext cx="45656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</a:rPr>
              <a:t>2</a:t>
            </a:r>
            <a:r>
              <a:rPr lang="zh-CN" altLang="en-US" sz="2800" dirty="0" smtClean="0">
                <a:solidFill>
                  <a:srgbClr val="FF0000"/>
                </a:solidFill>
              </a:rPr>
              <a:t>、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 smtClean="0">
                <a:solidFill>
                  <a:srgbClr val="FF0000"/>
                </a:solidFill>
              </a:rPr>
              <a:t>FTP</a:t>
            </a:r>
            <a:r>
              <a:rPr lang="zh-CN" altLang="en-US" sz="2800" dirty="0" smtClean="0">
                <a:solidFill>
                  <a:srgbClr val="FF0000"/>
                </a:solidFill>
              </a:rPr>
              <a:t>服务器的安装与设置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0831" y="2415061"/>
            <a:ext cx="3958226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solidFill>
                  <a:srgbClr val="000000"/>
                </a:solidFill>
                <a:latin typeface="Inter"/>
              </a:rPr>
              <a:t>4</a:t>
            </a:r>
            <a:r>
              <a:rPr lang="zh-CN" altLang="en-US" sz="1800" b="1" dirty="0" smtClean="0">
                <a:solidFill>
                  <a:srgbClr val="000000"/>
                </a:solidFill>
                <a:latin typeface="Inter"/>
              </a:rPr>
              <a:t>、测试服务器：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创建并配置好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FTP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站点后，在我的电脑中输入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FTP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站点的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IP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地址和端口号（如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  <a:hlinkClick r:id="rId4"/>
              </a:rPr>
              <a:t>FTP://127.0.0.1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：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21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）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,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如果能看到默认的测试页面，说明</a:t>
            </a:r>
            <a:r>
              <a:rPr lang="en-US" altLang="zh-CN" sz="1800" dirty="0" smtClean="0">
                <a:solidFill>
                  <a:srgbClr val="000000"/>
                </a:solidFill>
                <a:latin typeface="Inter"/>
              </a:rPr>
              <a:t>FTP</a:t>
            </a:r>
            <a:r>
              <a:rPr lang="zh-CN" altLang="en-US" sz="1800" dirty="0" smtClean="0">
                <a:solidFill>
                  <a:srgbClr val="000000"/>
                </a:solidFill>
                <a:latin typeface="Inter"/>
              </a:rPr>
              <a:t>服务器安装和配置成功。</a:t>
            </a:r>
            <a:endParaRPr lang="zh-CN" altLang="en-US" sz="1800" dirty="0">
              <a:solidFill>
                <a:srgbClr val="000000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4227258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9276</TotalTime>
  <Words>900</Words>
  <Application>Microsoft Office PowerPoint</Application>
  <PresentationFormat>全屏显示(4:3)</PresentationFormat>
  <Paragraphs>59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Inter</vt:lpstr>
      <vt:lpstr>等线</vt:lpstr>
      <vt:lpstr>仿宋</vt:lpstr>
      <vt:lpstr>宋体</vt:lpstr>
      <vt:lpstr>微软雅黑</vt:lpstr>
      <vt:lpstr>Arial</vt:lpstr>
      <vt:lpstr>Calibri</vt:lpstr>
      <vt:lpstr>Tahoma</vt:lpstr>
      <vt:lpstr>Times New Roman</vt:lpstr>
      <vt:lpstr>Office 主题</vt:lpstr>
      <vt:lpstr>Windows 2003服务器安装与设置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1175</cp:revision>
  <dcterms:created xsi:type="dcterms:W3CDTF">2014-07-13T02:54:52Z</dcterms:created>
  <dcterms:modified xsi:type="dcterms:W3CDTF">2025-04-03T06:02:41Z</dcterms:modified>
</cp:coreProperties>
</file>