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410" r:id="rId2"/>
    <p:sldId id="486" r:id="rId3"/>
    <p:sldId id="505" r:id="rId4"/>
    <p:sldId id="504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262" r:id="rId21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3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00" y="84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4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网络管理常用命令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网络管理常用命令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64A2F5F-F10F-4B72-BB5B-56722516F97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957" y="5005164"/>
            <a:ext cx="2920911" cy="146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kern="100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网络管理常用命令</a:t>
            </a:r>
            <a:endParaRPr lang="zh-CN" altLang="en-US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Relationship Id="rId4" Type="http://schemas.openxmlformats.org/officeDocument/2006/relationships/audio" Target="../media/audio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网络管理常用命令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97E4170-99D7-9448-607E-9A67444BE9BF}"/>
              </a:ext>
            </a:extLst>
          </p:cNvPr>
          <p:cNvSpPr txBox="1"/>
          <p:nvPr/>
        </p:nvSpPr>
        <p:spPr>
          <a:xfrm>
            <a:off x="555094" y="75604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1.3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Tracert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5BB5EB-7CB7-7774-1D0F-FE49ECE3F0CE}"/>
              </a:ext>
            </a:extLst>
          </p:cNvPr>
          <p:cNvSpPr txBox="1"/>
          <p:nvPr/>
        </p:nvSpPr>
        <p:spPr>
          <a:xfrm>
            <a:off x="555094" y="1821165"/>
            <a:ext cx="7206673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语法格式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latin typeface="+mn-ea"/>
              </a:rPr>
              <a:t>tracert</a:t>
            </a:r>
            <a:r>
              <a:rPr lang="en-US" altLang="zh-CN" sz="2000" dirty="0">
                <a:latin typeface="+mn-ea"/>
              </a:rPr>
              <a:t> [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] [</a:t>
            </a:r>
            <a:r>
              <a:rPr lang="zh-CN" altLang="en-US" sz="2000" dirty="0">
                <a:latin typeface="+mn-ea"/>
              </a:rPr>
              <a:t>目标主机地址或域名</a:t>
            </a:r>
            <a:r>
              <a:rPr lang="en-US" altLang="zh-CN" sz="2000" dirty="0">
                <a:latin typeface="+mn-ea"/>
              </a:rPr>
              <a:t>]</a:t>
            </a:r>
            <a:r>
              <a:rPr lang="zh-CN" altLang="en-US" sz="2000" dirty="0">
                <a:latin typeface="+mn-ea"/>
              </a:rPr>
              <a:t>。例如，</a:t>
            </a:r>
            <a:r>
              <a:rPr lang="en-US" altLang="zh-CN" sz="2000" dirty="0" err="1">
                <a:latin typeface="+mn-ea"/>
              </a:rPr>
              <a:t>tracert</a:t>
            </a:r>
            <a:r>
              <a:rPr lang="en-US" altLang="zh-CN" sz="2000" dirty="0">
                <a:latin typeface="+mn-ea"/>
              </a:rPr>
              <a:t> www.sina.com.cn</a:t>
            </a:r>
            <a:r>
              <a:rPr lang="zh-CN" altLang="en-US" sz="2000" dirty="0">
                <a:latin typeface="+mn-ea"/>
              </a:rPr>
              <a:t>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3B042E-4664-7A21-CD97-5AED7DBE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45" y="2998465"/>
            <a:ext cx="5375525" cy="192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68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6AABBF8-960D-70C9-BBE0-8C0E33769DFA}"/>
              </a:ext>
            </a:extLst>
          </p:cNvPr>
          <p:cNvSpPr txBox="1"/>
          <p:nvPr/>
        </p:nvSpPr>
        <p:spPr>
          <a:xfrm>
            <a:off x="555094" y="75604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1.4 Netstat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D734D8-79C5-BD79-F40A-5758DE114034}"/>
              </a:ext>
            </a:extLst>
          </p:cNvPr>
          <p:cNvSpPr txBox="1"/>
          <p:nvPr/>
        </p:nvSpPr>
        <p:spPr>
          <a:xfrm>
            <a:off x="1086722" y="2607974"/>
            <a:ext cx="6526059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功能：用于显示当前计算机的网络连接状态、路由表信息以及网络接口统计信息等。可以帮助用户了解网络连接的建立情况，查看哪些端口正在被使用，以及识别潜在的网络问题或异常连接。</a:t>
            </a:r>
          </a:p>
        </p:txBody>
      </p:sp>
    </p:spTree>
    <p:extLst>
      <p:ext uri="{BB962C8B-B14F-4D97-AF65-F5344CB8AC3E}">
        <p14:creationId xmlns:p14="http://schemas.microsoft.com/office/powerpoint/2010/main" val="351394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A469D07-7322-C426-998F-7CA9297C1996}"/>
              </a:ext>
            </a:extLst>
          </p:cNvPr>
          <p:cNvSpPr txBox="1"/>
          <p:nvPr/>
        </p:nvSpPr>
        <p:spPr>
          <a:xfrm>
            <a:off x="555094" y="75604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1.4 Netstat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5948A5-E952-ACBC-D6CD-5746EB6327BF}"/>
              </a:ext>
            </a:extLst>
          </p:cNvPr>
          <p:cNvSpPr txBox="1"/>
          <p:nvPr/>
        </p:nvSpPr>
        <p:spPr>
          <a:xfrm>
            <a:off x="555094" y="1821165"/>
            <a:ext cx="720667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语法格式</a:t>
            </a:r>
            <a:r>
              <a:rPr lang="zh-CN" altLang="en-US" sz="2000" dirty="0"/>
              <a:t>：</a:t>
            </a:r>
            <a:r>
              <a:rPr lang="en-US" altLang="zh-CN" sz="2000" dirty="0">
                <a:latin typeface="+mn-ea"/>
              </a:rPr>
              <a:t>netstat [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] </a:t>
            </a:r>
            <a:r>
              <a:rPr lang="zh-CN" altLang="en-US" sz="2000" dirty="0">
                <a:latin typeface="+mn-ea"/>
              </a:rPr>
              <a:t>。例如，</a:t>
            </a:r>
            <a:r>
              <a:rPr lang="en-US" altLang="zh-CN" sz="2000" dirty="0">
                <a:latin typeface="+mn-ea"/>
              </a:rPr>
              <a:t> netstat -a</a:t>
            </a:r>
            <a:r>
              <a:rPr lang="zh-CN" altLang="en-US" sz="2000" dirty="0">
                <a:latin typeface="+mn-ea"/>
              </a:rPr>
              <a:t>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967AA9-CE1D-F03A-10FB-40C04695E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66" y="2518235"/>
            <a:ext cx="4620966" cy="282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3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42CD4DB-2B6E-E8F5-C36A-11BCFF9E75D8}"/>
              </a:ext>
            </a:extLst>
          </p:cNvPr>
          <p:cNvSpPr txBox="1"/>
          <p:nvPr/>
        </p:nvSpPr>
        <p:spPr>
          <a:xfrm>
            <a:off x="555094" y="75604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1.5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Nsloookup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0401625-7DAA-ADE0-8D48-79016C126A04}"/>
              </a:ext>
            </a:extLst>
          </p:cNvPr>
          <p:cNvSpPr txBox="1"/>
          <p:nvPr/>
        </p:nvSpPr>
        <p:spPr>
          <a:xfrm>
            <a:off x="1086722" y="2607974"/>
            <a:ext cx="6526059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功能：用于查询域名系统（</a:t>
            </a:r>
            <a:r>
              <a:rPr lang="en-US" altLang="zh-CN" sz="2000" dirty="0">
                <a:latin typeface="+mn-ea"/>
              </a:rPr>
              <a:t>DNS</a:t>
            </a:r>
            <a:r>
              <a:rPr lang="zh-CN" altLang="en-US" sz="2000" dirty="0">
                <a:latin typeface="+mn-ea"/>
              </a:rPr>
              <a:t>）信息，将域名转换为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地址，或者查询域名的其他相关 </a:t>
            </a:r>
            <a:r>
              <a:rPr lang="en-US" altLang="zh-CN" sz="2000" dirty="0">
                <a:latin typeface="+mn-ea"/>
              </a:rPr>
              <a:t>DNS </a:t>
            </a:r>
            <a:r>
              <a:rPr lang="zh-CN" altLang="en-US" sz="2000" dirty="0">
                <a:latin typeface="+mn-ea"/>
              </a:rPr>
              <a:t>记录，如 </a:t>
            </a:r>
            <a:r>
              <a:rPr lang="en-US" altLang="zh-CN" sz="2000" dirty="0">
                <a:latin typeface="+mn-ea"/>
              </a:rPr>
              <a:t>MX</a:t>
            </a:r>
            <a:r>
              <a:rPr lang="zh-CN" altLang="en-US" sz="2000" dirty="0">
                <a:latin typeface="+mn-ea"/>
              </a:rPr>
              <a:t>（邮件交换）记录、</a:t>
            </a:r>
            <a:r>
              <a:rPr lang="en-US" altLang="zh-CN" sz="2000" dirty="0">
                <a:latin typeface="+mn-ea"/>
              </a:rPr>
              <a:t>NS</a:t>
            </a:r>
            <a:r>
              <a:rPr lang="zh-CN" altLang="en-US" sz="2000" dirty="0">
                <a:latin typeface="+mn-ea"/>
              </a:rPr>
              <a:t>（名称服务器）记录等。它是诊断 </a:t>
            </a:r>
            <a:r>
              <a:rPr lang="en-US" altLang="zh-CN" sz="2000" dirty="0">
                <a:latin typeface="+mn-ea"/>
              </a:rPr>
              <a:t>DNS </a:t>
            </a:r>
            <a:r>
              <a:rPr lang="zh-CN" altLang="en-US" sz="2000" dirty="0">
                <a:latin typeface="+mn-ea"/>
              </a:rPr>
              <a:t>相关问题和了解域名解析过程的重要工具。</a:t>
            </a:r>
          </a:p>
        </p:txBody>
      </p:sp>
    </p:spTree>
    <p:extLst>
      <p:ext uri="{BB962C8B-B14F-4D97-AF65-F5344CB8AC3E}">
        <p14:creationId xmlns:p14="http://schemas.microsoft.com/office/powerpoint/2010/main" val="49869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1A4789E-D0D0-9ABB-BE4A-6970707FE860}"/>
              </a:ext>
            </a:extLst>
          </p:cNvPr>
          <p:cNvSpPr txBox="1"/>
          <p:nvPr/>
        </p:nvSpPr>
        <p:spPr>
          <a:xfrm>
            <a:off x="555094" y="756040"/>
            <a:ext cx="32367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1.5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Nsloookup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DC4BBC7-04A1-A117-64DF-FBCF0E16D117}"/>
              </a:ext>
            </a:extLst>
          </p:cNvPr>
          <p:cNvSpPr txBox="1"/>
          <p:nvPr/>
        </p:nvSpPr>
        <p:spPr>
          <a:xfrm>
            <a:off x="555094" y="1821165"/>
            <a:ext cx="7206673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语法格式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latin typeface="+mn-ea"/>
              </a:rPr>
              <a:t>nslookup</a:t>
            </a:r>
            <a:r>
              <a:rPr lang="en-US" altLang="zh-CN" sz="2000" dirty="0">
                <a:latin typeface="+mn-ea"/>
              </a:rPr>
              <a:t> [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] [</a:t>
            </a:r>
            <a:r>
              <a:rPr lang="zh-CN" altLang="en-US" sz="2000" dirty="0">
                <a:latin typeface="+mn-ea"/>
              </a:rPr>
              <a:t>域名</a:t>
            </a:r>
            <a:r>
              <a:rPr lang="en-US" altLang="zh-CN" sz="2000" dirty="0">
                <a:latin typeface="+mn-ea"/>
              </a:rPr>
              <a:t>] [DNS</a:t>
            </a:r>
            <a:r>
              <a:rPr lang="zh-CN" altLang="en-US" sz="2000" dirty="0">
                <a:latin typeface="+mn-ea"/>
              </a:rPr>
              <a:t>服务器地址</a:t>
            </a:r>
            <a:r>
              <a:rPr lang="en-US" altLang="zh-CN" sz="2000" dirty="0">
                <a:latin typeface="+mn-ea"/>
              </a:rPr>
              <a:t>]</a:t>
            </a:r>
            <a:r>
              <a:rPr lang="zh-CN" altLang="en-US" sz="2000" dirty="0">
                <a:latin typeface="+mn-ea"/>
              </a:rPr>
              <a:t>。例如，</a:t>
            </a:r>
            <a:r>
              <a:rPr lang="en-US" altLang="zh-CN" sz="2000" dirty="0" err="1">
                <a:latin typeface="+mn-ea"/>
              </a:rPr>
              <a:t>nslookup</a:t>
            </a:r>
            <a:r>
              <a:rPr lang="en-US" altLang="zh-CN" sz="2000" dirty="0">
                <a:latin typeface="+mn-ea"/>
              </a:rPr>
              <a:t> –type=mx qq.com</a:t>
            </a:r>
            <a:r>
              <a:rPr lang="zh-CN" altLang="en-US" sz="2000" dirty="0">
                <a:latin typeface="+mn-ea"/>
              </a:rPr>
              <a:t>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C207E3-04ED-3B50-DC53-1A63281B1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580" y="3043551"/>
            <a:ext cx="5796051" cy="172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6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969CBA0-B118-64B0-2502-489B390A4274}"/>
              </a:ext>
            </a:extLst>
          </p:cNvPr>
          <p:cNvSpPr txBox="1"/>
          <p:nvPr/>
        </p:nvSpPr>
        <p:spPr>
          <a:xfrm>
            <a:off x="555094" y="75604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1.6 Arp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7B55BB-20C9-6AF1-5242-EED9659B8055}"/>
              </a:ext>
            </a:extLst>
          </p:cNvPr>
          <p:cNvSpPr txBox="1"/>
          <p:nvPr/>
        </p:nvSpPr>
        <p:spPr>
          <a:xfrm>
            <a:off x="1086722" y="2607974"/>
            <a:ext cx="6526059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功能：用于操作地址解析协议（</a:t>
            </a:r>
            <a:r>
              <a:rPr lang="en-US" altLang="zh-CN" sz="2000" dirty="0">
                <a:latin typeface="+mn-ea"/>
              </a:rPr>
              <a:t>ARP</a:t>
            </a:r>
            <a:r>
              <a:rPr lang="zh-CN" altLang="en-US" sz="2000" dirty="0">
                <a:latin typeface="+mn-ea"/>
              </a:rPr>
              <a:t>）缓存表，该表存储了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地址与物理 </a:t>
            </a:r>
            <a:r>
              <a:rPr lang="en-US" altLang="zh-CN" sz="2000" dirty="0">
                <a:latin typeface="+mn-ea"/>
              </a:rPr>
              <a:t>MAC </a:t>
            </a:r>
            <a:r>
              <a:rPr lang="zh-CN" altLang="en-US" sz="2000" dirty="0">
                <a:latin typeface="+mn-ea"/>
              </a:rPr>
              <a:t>地址的映射关系。</a:t>
            </a:r>
            <a:r>
              <a:rPr lang="en-US" altLang="zh-CN" sz="2000" dirty="0">
                <a:latin typeface="+mn-ea"/>
              </a:rPr>
              <a:t>Arp </a:t>
            </a:r>
            <a:r>
              <a:rPr lang="zh-CN" altLang="en-US" sz="2000" dirty="0">
                <a:latin typeface="+mn-ea"/>
              </a:rPr>
              <a:t>命令可以用于查看、添加、删除 </a:t>
            </a:r>
            <a:r>
              <a:rPr lang="en-US" altLang="zh-CN" sz="2000" dirty="0">
                <a:latin typeface="+mn-ea"/>
              </a:rPr>
              <a:t>ARP </a:t>
            </a:r>
            <a:r>
              <a:rPr lang="zh-CN" altLang="en-US" sz="2000" dirty="0">
                <a:latin typeface="+mn-ea"/>
              </a:rPr>
              <a:t>缓存条目，帮助用户了解网络中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地址与 </a:t>
            </a:r>
            <a:r>
              <a:rPr lang="en-US" altLang="zh-CN" sz="2000" dirty="0">
                <a:latin typeface="+mn-ea"/>
              </a:rPr>
              <a:t>MAC </a:t>
            </a:r>
            <a:r>
              <a:rPr lang="zh-CN" altLang="en-US" sz="2000" dirty="0">
                <a:latin typeface="+mn-ea"/>
              </a:rPr>
              <a:t>地址的对应情况，以及解决与 </a:t>
            </a:r>
            <a:r>
              <a:rPr lang="en-US" altLang="zh-CN" sz="2000" dirty="0">
                <a:latin typeface="+mn-ea"/>
              </a:rPr>
              <a:t>ARP </a:t>
            </a:r>
            <a:r>
              <a:rPr lang="zh-CN" altLang="en-US" sz="2000" dirty="0">
                <a:latin typeface="+mn-ea"/>
              </a:rPr>
              <a:t>相关的网络问题。</a:t>
            </a:r>
          </a:p>
        </p:txBody>
      </p:sp>
    </p:spTree>
    <p:extLst>
      <p:ext uri="{BB962C8B-B14F-4D97-AF65-F5344CB8AC3E}">
        <p14:creationId xmlns:p14="http://schemas.microsoft.com/office/powerpoint/2010/main" val="10166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A0F99D0-B9C4-77DE-FDC3-CA2D7497C9F1}"/>
              </a:ext>
            </a:extLst>
          </p:cNvPr>
          <p:cNvSpPr txBox="1"/>
          <p:nvPr/>
        </p:nvSpPr>
        <p:spPr>
          <a:xfrm>
            <a:off x="555094" y="756040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1.6 Arp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730FBE8-659E-7146-5ABC-AB9852CBAD53}"/>
              </a:ext>
            </a:extLst>
          </p:cNvPr>
          <p:cNvSpPr txBox="1"/>
          <p:nvPr/>
        </p:nvSpPr>
        <p:spPr>
          <a:xfrm>
            <a:off x="555094" y="1821165"/>
            <a:ext cx="720667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语法格式</a:t>
            </a:r>
            <a:r>
              <a:rPr lang="zh-CN" altLang="en-US" sz="2000" dirty="0"/>
              <a:t>：</a:t>
            </a:r>
            <a:r>
              <a:rPr lang="en-US" altLang="zh-CN" sz="2000" dirty="0" err="1">
                <a:latin typeface="+mn-ea"/>
              </a:rPr>
              <a:t>arp</a:t>
            </a:r>
            <a:r>
              <a:rPr lang="en-US" altLang="zh-CN" sz="2000" dirty="0">
                <a:latin typeface="+mn-ea"/>
              </a:rPr>
              <a:t> [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] </a:t>
            </a:r>
            <a:r>
              <a:rPr lang="zh-CN" altLang="en-US" sz="2000" dirty="0">
                <a:latin typeface="+mn-ea"/>
              </a:rPr>
              <a:t>。例如，</a:t>
            </a:r>
            <a:r>
              <a:rPr lang="en-US" altLang="zh-CN" sz="2000" dirty="0" err="1">
                <a:latin typeface="+mn-ea"/>
              </a:rPr>
              <a:t>arp</a:t>
            </a:r>
            <a:r>
              <a:rPr lang="en-US" altLang="zh-CN" sz="2000" dirty="0">
                <a:latin typeface="+mn-ea"/>
              </a:rPr>
              <a:t> -a</a:t>
            </a:r>
            <a:r>
              <a:rPr lang="zh-CN" altLang="en-US" sz="2000" dirty="0">
                <a:latin typeface="+mn-ea"/>
              </a:rPr>
              <a:t>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E0596D-6E9A-0DB9-E482-BF2907D79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8"/>
          <a:stretch/>
        </p:blipFill>
        <p:spPr>
          <a:xfrm>
            <a:off x="1036684" y="2519257"/>
            <a:ext cx="5664741" cy="2555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759C808-1B32-88AA-E1AF-66DB7A4EBEC9}"/>
              </a:ext>
            </a:extLst>
          </p:cNvPr>
          <p:cNvSpPr txBox="1"/>
          <p:nvPr/>
        </p:nvSpPr>
        <p:spPr>
          <a:xfrm>
            <a:off x="555094" y="75604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1.7 Route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E81536E-87C4-1A82-B51E-D8734E03166C}"/>
              </a:ext>
            </a:extLst>
          </p:cNvPr>
          <p:cNvSpPr txBox="1"/>
          <p:nvPr/>
        </p:nvSpPr>
        <p:spPr>
          <a:xfrm>
            <a:off x="1086722" y="2607974"/>
            <a:ext cx="6526059" cy="1866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功能：用于显示和管理本地计算机的路由表，包括添加、删除和修改路由条目。通过 </a:t>
            </a:r>
            <a:r>
              <a:rPr lang="en-US" altLang="zh-CN" sz="2000" dirty="0">
                <a:latin typeface="+mn-ea"/>
              </a:rPr>
              <a:t>Route </a:t>
            </a:r>
            <a:r>
              <a:rPr lang="zh-CN" altLang="en-US" sz="2000" dirty="0">
                <a:latin typeface="+mn-ea"/>
              </a:rPr>
              <a:t>命令，用户可以根据网络拓扑和通信需求，手动配置数据包在网络中的路由路径，以实现不同网络之间的通信和优化网络流量。</a:t>
            </a:r>
          </a:p>
        </p:txBody>
      </p:sp>
    </p:spTree>
    <p:extLst>
      <p:ext uri="{BB962C8B-B14F-4D97-AF65-F5344CB8AC3E}">
        <p14:creationId xmlns:p14="http://schemas.microsoft.com/office/powerpoint/2010/main" val="275370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793A3A-985C-23AB-8642-74A789133D2C}"/>
              </a:ext>
            </a:extLst>
          </p:cNvPr>
          <p:cNvSpPr txBox="1"/>
          <p:nvPr/>
        </p:nvSpPr>
        <p:spPr>
          <a:xfrm>
            <a:off x="555094" y="75604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1.7 Route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B87431-CF18-8AF8-A2FF-D237E2D6AEEE}"/>
              </a:ext>
            </a:extLst>
          </p:cNvPr>
          <p:cNvSpPr txBox="1"/>
          <p:nvPr/>
        </p:nvSpPr>
        <p:spPr>
          <a:xfrm>
            <a:off x="555094" y="1821165"/>
            <a:ext cx="7206673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语法格式</a:t>
            </a:r>
            <a:r>
              <a:rPr lang="zh-CN" altLang="en-US" sz="2000" dirty="0"/>
              <a:t>：</a:t>
            </a:r>
            <a:r>
              <a:rPr lang="en-US" altLang="zh-CN" sz="2000" dirty="0">
                <a:latin typeface="+mn-ea"/>
              </a:rPr>
              <a:t>route [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] </a:t>
            </a:r>
            <a:r>
              <a:rPr lang="zh-CN" altLang="en-US" sz="2000" dirty="0">
                <a:latin typeface="+mn-ea"/>
              </a:rPr>
              <a:t>。例如，</a:t>
            </a:r>
            <a:r>
              <a:rPr lang="en-US" altLang="zh-CN" sz="2000" dirty="0">
                <a:latin typeface="+mn-ea"/>
              </a:rPr>
              <a:t>route print</a:t>
            </a:r>
            <a:r>
              <a:rPr lang="zh-CN" altLang="en-US" sz="2000" dirty="0">
                <a:latin typeface="+mn-ea"/>
              </a:rPr>
              <a:t>。 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72CB86-8804-67E5-6ADE-A4ABA817B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399" y="2501805"/>
            <a:ext cx="4615204" cy="3098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82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FB4879-BF3D-4ED8-F040-341D66B15751}"/>
              </a:ext>
            </a:extLst>
          </p:cNvPr>
          <p:cNvSpPr txBox="1"/>
          <p:nvPr/>
        </p:nvSpPr>
        <p:spPr>
          <a:xfrm>
            <a:off x="857564" y="101483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182E6F-C14E-7C0E-63A0-6674CF9A0048}"/>
              </a:ext>
            </a:extLst>
          </p:cNvPr>
          <p:cNvSpPr txBox="1"/>
          <p:nvPr/>
        </p:nvSpPr>
        <p:spPr>
          <a:xfrm>
            <a:off x="1308970" y="2625227"/>
            <a:ext cx="6526059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回顾 </a:t>
            </a:r>
            <a:r>
              <a:rPr lang="en-US" altLang="zh-CN" sz="2000" dirty="0">
                <a:latin typeface="+mn-ea"/>
              </a:rPr>
              <a:t>Ping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IPconfig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Tracert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Netstat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 err="1">
                <a:latin typeface="+mn-ea"/>
              </a:rPr>
              <a:t>Nslookup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Arp</a:t>
            </a:r>
            <a:r>
              <a:rPr lang="zh-CN" altLang="en-US" sz="2000" dirty="0">
                <a:latin typeface="+mn-ea"/>
              </a:rPr>
              <a:t>、</a:t>
            </a:r>
            <a:r>
              <a:rPr lang="en-US" altLang="zh-CN" sz="2000" dirty="0">
                <a:latin typeface="+mn-ea"/>
              </a:rPr>
              <a:t>Route </a:t>
            </a:r>
            <a:r>
              <a:rPr lang="zh-CN" altLang="en-US" sz="2000" dirty="0">
                <a:latin typeface="+mn-ea"/>
              </a:rPr>
              <a:t>等网络管理常用命令的功能、语法和应用场景。这些命令在网络故障诊断、性能优化、安全防护等方面发挥着关键作用，是网络管理员必须熟练掌握的工具。</a:t>
            </a:r>
          </a:p>
        </p:txBody>
      </p:sp>
    </p:spTree>
    <p:extLst>
      <p:ext uri="{BB962C8B-B14F-4D97-AF65-F5344CB8AC3E}">
        <p14:creationId xmlns:p14="http://schemas.microsoft.com/office/powerpoint/2010/main" val="256639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 descr="固定 纯色填充">
            <a:extLst>
              <a:ext uri="{FF2B5EF4-FFF2-40B4-BE49-F238E27FC236}">
                <a16:creationId xmlns:a16="http://schemas.microsoft.com/office/drawing/2014/main" id="{8C207327-3814-9DBF-6504-CDB0FB88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1617" y="2062677"/>
            <a:ext cx="531628" cy="5316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98C0ECF-47EF-604B-6AF1-3D94F47822B3}"/>
              </a:ext>
            </a:extLst>
          </p:cNvPr>
          <p:cNvSpPr txBox="1"/>
          <p:nvPr/>
        </p:nvSpPr>
        <p:spPr>
          <a:xfrm>
            <a:off x="5837491" y="2062677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1.2 Ping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</a:t>
            </a:r>
          </a:p>
        </p:txBody>
      </p:sp>
      <p:pic>
        <p:nvPicPr>
          <p:cNvPr id="5" name="图形 4" descr="固定 纯色填充">
            <a:extLst>
              <a:ext uri="{FF2B5EF4-FFF2-40B4-BE49-F238E27FC236}">
                <a16:creationId xmlns:a16="http://schemas.microsoft.com/office/drawing/2014/main" id="{49200AAE-477C-2B37-2C66-C0086C7AF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1617" y="2879979"/>
            <a:ext cx="531628" cy="5316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E4E41DF-E73A-7EB7-52D1-19A491058117}"/>
              </a:ext>
            </a:extLst>
          </p:cNvPr>
          <p:cNvSpPr txBox="1"/>
          <p:nvPr/>
        </p:nvSpPr>
        <p:spPr>
          <a:xfrm>
            <a:off x="5809510" y="2867578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1.4 </a:t>
            </a:r>
            <a:r>
              <a:rPr lang="en-US" altLang="zh-CN" sz="28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Tracert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</a:t>
            </a:r>
          </a:p>
        </p:txBody>
      </p:sp>
      <p:pic>
        <p:nvPicPr>
          <p:cNvPr id="7" name="图形 6" descr="固定 纯色填充">
            <a:extLst>
              <a:ext uri="{FF2B5EF4-FFF2-40B4-BE49-F238E27FC236}">
                <a16:creationId xmlns:a16="http://schemas.microsoft.com/office/drawing/2014/main" id="{EA5C7849-7DA9-8C20-FB8A-4E4097B61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1617" y="3705689"/>
            <a:ext cx="531628" cy="53162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1AF466A-D60E-223B-BC10-C546C0E484DC}"/>
              </a:ext>
            </a:extLst>
          </p:cNvPr>
          <p:cNvSpPr txBox="1"/>
          <p:nvPr/>
        </p:nvSpPr>
        <p:spPr>
          <a:xfrm>
            <a:off x="5837491" y="367247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1.6 </a:t>
            </a:r>
            <a:r>
              <a:rPr lang="en-US" altLang="zh-CN" sz="2800" dirty="0" err="1">
                <a:solidFill>
                  <a:schemeClr val="tx2">
                    <a:lumMod val="75000"/>
                  </a:schemeClr>
                </a:solidFill>
                <a:latin typeface="+mn-ea"/>
              </a:rPr>
              <a:t>Nslookup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</a:t>
            </a:r>
          </a:p>
        </p:txBody>
      </p:sp>
      <p:pic>
        <p:nvPicPr>
          <p:cNvPr id="9" name="图形 8" descr="固定 纯色填充">
            <a:extLst>
              <a:ext uri="{FF2B5EF4-FFF2-40B4-BE49-F238E27FC236}">
                <a16:creationId xmlns:a16="http://schemas.microsoft.com/office/drawing/2014/main" id="{B1B6E898-25E3-8FE3-7121-DE41DB8833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1617" y="4535603"/>
            <a:ext cx="531628" cy="5316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43FC660-4388-31A9-E7EA-03640450075E}"/>
              </a:ext>
            </a:extLst>
          </p:cNvPr>
          <p:cNvSpPr txBox="1"/>
          <p:nvPr/>
        </p:nvSpPr>
        <p:spPr>
          <a:xfrm>
            <a:off x="1349161" y="202234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1.1 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网络管理命令概述</a:t>
            </a:r>
          </a:p>
        </p:txBody>
      </p:sp>
      <p:pic>
        <p:nvPicPr>
          <p:cNvPr id="15" name="图形 14" descr="固定 纯色填充">
            <a:extLst>
              <a:ext uri="{FF2B5EF4-FFF2-40B4-BE49-F238E27FC236}">
                <a16:creationId xmlns:a16="http://schemas.microsoft.com/office/drawing/2014/main" id="{F23BCBB3-40CD-CC1F-FC8E-48E4016D2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24554" y="2004454"/>
            <a:ext cx="531628" cy="53162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28832F3-E5F2-3B5A-E799-20DA3EEC2511}"/>
              </a:ext>
            </a:extLst>
          </p:cNvPr>
          <p:cNvSpPr txBox="1"/>
          <p:nvPr/>
        </p:nvSpPr>
        <p:spPr>
          <a:xfrm>
            <a:off x="1368772" y="288657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1.3 Ipconfig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</a:t>
            </a:r>
          </a:p>
        </p:txBody>
      </p:sp>
      <p:pic>
        <p:nvPicPr>
          <p:cNvPr id="17" name="图形 16" descr="固定 纯色填充">
            <a:extLst>
              <a:ext uri="{FF2B5EF4-FFF2-40B4-BE49-F238E27FC236}">
                <a16:creationId xmlns:a16="http://schemas.microsoft.com/office/drawing/2014/main" id="{F16E7E58-20A5-A449-8524-0A968527D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24554" y="2821756"/>
            <a:ext cx="531628" cy="53162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AFD97B90-1D8A-8C3F-0BBE-8F22E0F84D06}"/>
              </a:ext>
            </a:extLst>
          </p:cNvPr>
          <p:cNvSpPr txBox="1"/>
          <p:nvPr/>
        </p:nvSpPr>
        <p:spPr>
          <a:xfrm>
            <a:off x="1349161" y="3716385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1.5 Netstat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</a:t>
            </a:r>
          </a:p>
        </p:txBody>
      </p:sp>
      <p:pic>
        <p:nvPicPr>
          <p:cNvPr id="19" name="图形 18" descr="固定 纯色填充">
            <a:extLst>
              <a:ext uri="{FF2B5EF4-FFF2-40B4-BE49-F238E27FC236}">
                <a16:creationId xmlns:a16="http://schemas.microsoft.com/office/drawing/2014/main" id="{99C08DE0-A0A0-A60C-9AE4-DC214B506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24554" y="3647466"/>
            <a:ext cx="531628" cy="53162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9BAB01FD-CA87-4BB7-AA66-E31921A264A1}"/>
              </a:ext>
            </a:extLst>
          </p:cNvPr>
          <p:cNvSpPr txBox="1"/>
          <p:nvPr/>
        </p:nvSpPr>
        <p:spPr>
          <a:xfrm>
            <a:off x="1368772" y="4572205"/>
            <a:ext cx="2159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1.7 Arp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</a:t>
            </a:r>
          </a:p>
        </p:txBody>
      </p:sp>
      <p:pic>
        <p:nvPicPr>
          <p:cNvPr id="21" name="图形 20" descr="固定 纯色填充">
            <a:extLst>
              <a:ext uri="{FF2B5EF4-FFF2-40B4-BE49-F238E27FC236}">
                <a16:creationId xmlns:a16="http://schemas.microsoft.com/office/drawing/2014/main" id="{C63A4030-CC08-E558-9C26-2DA0D6A54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124554" y="4473176"/>
            <a:ext cx="531628" cy="53162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8917BAD1-DD9D-380F-ED4E-112DAB782507}"/>
              </a:ext>
            </a:extLst>
          </p:cNvPr>
          <p:cNvSpPr txBox="1"/>
          <p:nvPr/>
        </p:nvSpPr>
        <p:spPr>
          <a:xfrm>
            <a:off x="5837491" y="4477380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1.8 Route</a:t>
            </a: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24B8C74-D4B3-6FA6-B332-282F4BB7C2C0}"/>
              </a:ext>
            </a:extLst>
          </p:cNvPr>
          <p:cNvSpPr txBox="1"/>
          <p:nvPr/>
        </p:nvSpPr>
        <p:spPr>
          <a:xfrm>
            <a:off x="275272" y="92719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网络管理命令概述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5B429F-5154-F33A-89BA-EC6C5517EDAD}"/>
              </a:ext>
            </a:extLst>
          </p:cNvPr>
          <p:cNvSpPr txBox="1"/>
          <p:nvPr/>
        </p:nvSpPr>
        <p:spPr>
          <a:xfrm>
            <a:off x="1097355" y="2871650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随着网络规模不断扩大，网络故障排查、性能优化、安全维护等管理工作日益复杂。网络管理命令作为管理员手中的基础工具，能够快速获取网络状态信息、诊断网络问题，保障网络稳定运行。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A3E9FA-35CD-1D17-DF23-89ED1951406F}"/>
              </a:ext>
            </a:extLst>
          </p:cNvPr>
          <p:cNvSpPr txBox="1"/>
          <p:nvPr/>
        </p:nvSpPr>
        <p:spPr>
          <a:xfrm>
            <a:off x="2341533" y="193020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1.1.1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网络管理的重要性</a:t>
            </a:r>
          </a:p>
        </p:txBody>
      </p:sp>
    </p:spTree>
    <p:extLst>
      <p:ext uri="{BB962C8B-B14F-4D97-AF65-F5344CB8AC3E}">
        <p14:creationId xmlns:p14="http://schemas.microsoft.com/office/powerpoint/2010/main" val="2731865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DB1DFED-60BD-BC6F-A47C-B2E928ADDE0E}"/>
              </a:ext>
            </a:extLst>
          </p:cNvPr>
          <p:cNvSpPr txBox="1"/>
          <p:nvPr/>
        </p:nvSpPr>
        <p:spPr>
          <a:xfrm>
            <a:off x="275272" y="927195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网络管理命令概述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1A35319-FA68-6C0D-DE59-C63683F89511}"/>
              </a:ext>
            </a:extLst>
          </p:cNvPr>
          <p:cNvSpPr txBox="1"/>
          <p:nvPr/>
        </p:nvSpPr>
        <p:spPr>
          <a:xfrm>
            <a:off x="1097355" y="3020506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相较于图形化界面，命令行操作更加高效、灵活，能够精准控制参数，执行批量任务，在处理复杂网络场景时具有显著优势。许多网络设备和服务器操作系统都支持命令行管理，是网络管理员必备技能。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C6265-0A5B-2929-B839-54D38743459A}"/>
              </a:ext>
            </a:extLst>
          </p:cNvPr>
          <p:cNvSpPr txBox="1"/>
          <p:nvPr/>
        </p:nvSpPr>
        <p:spPr>
          <a:xfrm>
            <a:off x="2341533" y="193020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1.1.2 </a:t>
            </a:r>
            <a:r>
              <a:rPr lang="zh-CN" altLang="en-US" sz="2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命令行的优势</a:t>
            </a:r>
          </a:p>
        </p:txBody>
      </p:sp>
    </p:spTree>
    <p:extLst>
      <p:ext uri="{BB962C8B-B14F-4D97-AF65-F5344CB8AC3E}">
        <p14:creationId xmlns:p14="http://schemas.microsoft.com/office/powerpoint/2010/main" val="27756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767821D-2A69-0557-36F3-35F0A7FFDB04}"/>
              </a:ext>
            </a:extLst>
          </p:cNvPr>
          <p:cNvSpPr txBox="1"/>
          <p:nvPr/>
        </p:nvSpPr>
        <p:spPr>
          <a:xfrm>
            <a:off x="555094" y="756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 Ping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410BAA-77AD-1FE4-A59C-DD695A41FA9D}"/>
              </a:ext>
            </a:extLst>
          </p:cNvPr>
          <p:cNvSpPr txBox="1"/>
          <p:nvPr/>
        </p:nvSpPr>
        <p:spPr>
          <a:xfrm>
            <a:off x="1086722" y="2607974"/>
            <a:ext cx="6526059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/>
              <a:t>功能：用于测试网络连接的连通性。它通过向目标主机发送 </a:t>
            </a:r>
            <a:r>
              <a:rPr lang="en-US" altLang="zh-CN" sz="2000" dirty="0">
                <a:latin typeface="+mn-ea"/>
              </a:rPr>
              <a:t>ICMP</a:t>
            </a: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Internet </a:t>
            </a:r>
            <a:r>
              <a:rPr lang="zh-CN" altLang="en-US" sz="2000" dirty="0"/>
              <a:t>控制消息协议）回声请求数据包，并接收目标主机返回的回声响应数据包，以此来判断源主机与目标主机之间的网络是否可达，以及网络延迟情况。</a:t>
            </a:r>
          </a:p>
        </p:txBody>
      </p:sp>
    </p:spTree>
    <p:extLst>
      <p:ext uri="{BB962C8B-B14F-4D97-AF65-F5344CB8AC3E}">
        <p14:creationId xmlns:p14="http://schemas.microsoft.com/office/powerpoint/2010/main" val="274099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681CF75-A256-199C-41C2-EBC5E6A3B845}"/>
              </a:ext>
            </a:extLst>
          </p:cNvPr>
          <p:cNvSpPr txBox="1"/>
          <p:nvPr/>
        </p:nvSpPr>
        <p:spPr>
          <a:xfrm>
            <a:off x="555094" y="75604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1.1 Ping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578E525-FA7B-6DBF-2578-458B5ADC0D9B}"/>
              </a:ext>
            </a:extLst>
          </p:cNvPr>
          <p:cNvSpPr txBox="1"/>
          <p:nvPr/>
        </p:nvSpPr>
        <p:spPr>
          <a:xfrm>
            <a:off x="516145" y="1677465"/>
            <a:ext cx="7206673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语法格式</a:t>
            </a:r>
            <a:r>
              <a:rPr lang="zh-CN" altLang="en-US" sz="2000" dirty="0"/>
              <a:t>：</a:t>
            </a:r>
            <a:r>
              <a:rPr lang="en-US" altLang="zh-CN" sz="2000" dirty="0">
                <a:latin typeface="+mn-ea"/>
              </a:rPr>
              <a:t>ping [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] [</a:t>
            </a:r>
            <a:r>
              <a:rPr lang="zh-CN" altLang="en-US" sz="2000" dirty="0">
                <a:latin typeface="+mn-ea"/>
              </a:rPr>
              <a:t>目标主机地址或域名</a:t>
            </a:r>
            <a:r>
              <a:rPr lang="en-US" altLang="zh-CN" sz="2000" dirty="0">
                <a:latin typeface="+mn-ea"/>
              </a:rPr>
              <a:t>]</a:t>
            </a:r>
            <a:r>
              <a:rPr lang="zh-CN" altLang="en-US" sz="2000" dirty="0">
                <a:latin typeface="+mn-ea"/>
              </a:rPr>
              <a:t>。例如，</a:t>
            </a:r>
            <a:r>
              <a:rPr lang="en-US" altLang="zh-CN" sz="2000" dirty="0">
                <a:latin typeface="+mn-ea"/>
              </a:rPr>
              <a:t>ping www.baidu.com </a:t>
            </a:r>
            <a:r>
              <a:rPr lang="zh-CN" altLang="en-US" sz="2000" dirty="0">
                <a:latin typeface="+mn-ea"/>
              </a:rPr>
              <a:t>或 </a:t>
            </a:r>
            <a:r>
              <a:rPr lang="en-US" altLang="zh-CN" sz="2000" dirty="0">
                <a:latin typeface="+mn-ea"/>
              </a:rPr>
              <a:t>ping 192.168.1.1</a:t>
            </a:r>
            <a:r>
              <a:rPr lang="zh-CN" altLang="en-US" sz="2000" dirty="0">
                <a:latin typeface="+mn-ea"/>
              </a:rPr>
              <a:t>。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6071B2C-DDDE-F79A-949F-88AD1B70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343" y="2918990"/>
            <a:ext cx="5311301" cy="236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9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1A78CB3-53C5-3475-63CA-71DECC0B0E2D}"/>
              </a:ext>
            </a:extLst>
          </p:cNvPr>
          <p:cNvSpPr txBox="1"/>
          <p:nvPr/>
        </p:nvSpPr>
        <p:spPr>
          <a:xfrm>
            <a:off x="555094" y="7560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 Ipconfig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2F7B1E-2D0D-4E4C-9EC0-3F44764229DD}"/>
              </a:ext>
            </a:extLst>
          </p:cNvPr>
          <p:cNvSpPr txBox="1"/>
          <p:nvPr/>
        </p:nvSpPr>
        <p:spPr>
          <a:xfrm>
            <a:off x="1086722" y="2607974"/>
            <a:ext cx="6526059" cy="1886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功能：用于显示当前计算机的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地址配置信息，包括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地址、子网掩码、默认网关、</a:t>
            </a:r>
            <a:r>
              <a:rPr lang="en-US" altLang="zh-CN" sz="2000" dirty="0">
                <a:latin typeface="+mn-ea"/>
              </a:rPr>
              <a:t>DNS </a:t>
            </a:r>
            <a:r>
              <a:rPr lang="zh-CN" altLang="en-US" sz="2000" dirty="0">
                <a:latin typeface="+mn-ea"/>
              </a:rPr>
              <a:t>服务器等。还可以用于释放和更新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地址租约（在使用动态 </a:t>
            </a:r>
            <a:r>
              <a:rPr lang="en-US" altLang="zh-CN" sz="2000" dirty="0">
                <a:latin typeface="+mn-ea"/>
              </a:rPr>
              <a:t>IP </a:t>
            </a:r>
            <a:r>
              <a:rPr lang="zh-CN" altLang="en-US" sz="2000" dirty="0">
                <a:latin typeface="+mn-ea"/>
              </a:rPr>
              <a:t>地址分配时）。</a:t>
            </a:r>
          </a:p>
        </p:txBody>
      </p:sp>
    </p:spTree>
    <p:extLst>
      <p:ext uri="{BB962C8B-B14F-4D97-AF65-F5344CB8AC3E}">
        <p14:creationId xmlns:p14="http://schemas.microsoft.com/office/powerpoint/2010/main" val="314271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89E694-4A5B-46AE-905E-DDF3A169D97F}"/>
              </a:ext>
            </a:extLst>
          </p:cNvPr>
          <p:cNvSpPr txBox="1"/>
          <p:nvPr/>
        </p:nvSpPr>
        <p:spPr>
          <a:xfrm>
            <a:off x="555094" y="75604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1.2 Ipconfig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CADA98-7C57-35E9-72D4-8368DBC9DDCE}"/>
              </a:ext>
            </a:extLst>
          </p:cNvPr>
          <p:cNvSpPr txBox="1"/>
          <p:nvPr/>
        </p:nvSpPr>
        <p:spPr>
          <a:xfrm>
            <a:off x="555094" y="1821165"/>
            <a:ext cx="7206673" cy="94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/>
              <a:t>语法格式</a:t>
            </a:r>
            <a:r>
              <a:rPr lang="zh-CN" altLang="en-US" sz="2000" dirty="0"/>
              <a:t>：</a:t>
            </a:r>
            <a:r>
              <a:rPr lang="en-US" altLang="zh-CN" sz="2000" dirty="0">
                <a:latin typeface="+mn-ea"/>
              </a:rPr>
              <a:t>ipconfig [</a:t>
            </a:r>
            <a:r>
              <a:rPr lang="zh-CN" altLang="en-US" sz="2000" dirty="0">
                <a:latin typeface="+mn-ea"/>
              </a:rPr>
              <a:t>参数</a:t>
            </a:r>
            <a:r>
              <a:rPr lang="en-US" altLang="zh-CN" sz="2000" dirty="0">
                <a:latin typeface="+mn-ea"/>
              </a:rPr>
              <a:t>] </a:t>
            </a:r>
            <a:r>
              <a:rPr lang="zh-CN" altLang="en-US" sz="2000" dirty="0">
                <a:latin typeface="+mn-ea"/>
              </a:rPr>
              <a:t>。例如，</a:t>
            </a:r>
            <a:r>
              <a:rPr lang="en-US" altLang="zh-CN" sz="2000" dirty="0">
                <a:latin typeface="+mn-ea"/>
              </a:rPr>
              <a:t>ipconfig /all</a:t>
            </a:r>
            <a:r>
              <a:rPr lang="zh-CN" altLang="en-US" sz="2000" dirty="0">
                <a:latin typeface="+mn-ea"/>
              </a:rPr>
              <a:t>可显示详细的网络配置信息。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DAA2A4-8CF0-3F3A-8AA6-CB369C939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06" y="3056050"/>
            <a:ext cx="5314400" cy="19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90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4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45F5EDB-10C1-41B9-6A9B-2D433F5C43B1}"/>
              </a:ext>
            </a:extLst>
          </p:cNvPr>
          <p:cNvSpPr txBox="1"/>
          <p:nvPr/>
        </p:nvSpPr>
        <p:spPr>
          <a:xfrm>
            <a:off x="555094" y="756040"/>
            <a:ext cx="28777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+mn-ea"/>
              </a:rPr>
              <a:t>1.3 </a:t>
            </a:r>
            <a:r>
              <a:rPr lang="en-US" altLang="zh-CN" sz="2800" dirty="0" err="1">
                <a:solidFill>
                  <a:srgbClr val="FF0000"/>
                </a:solidFill>
                <a:latin typeface="+mn-ea"/>
              </a:rPr>
              <a:t>Tracert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命令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FAC2B1-F37A-70DA-CF92-5D01E871462F}"/>
              </a:ext>
            </a:extLst>
          </p:cNvPr>
          <p:cNvSpPr txBox="1"/>
          <p:nvPr/>
        </p:nvSpPr>
        <p:spPr>
          <a:xfrm>
            <a:off x="1086722" y="2607974"/>
            <a:ext cx="6526059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功能：用于跟踪数据包从源主机到目标主机所经过的路由路径。它通过向目标主机发送具有不同 </a:t>
            </a:r>
            <a:r>
              <a:rPr lang="en-US" altLang="zh-CN" sz="2000" dirty="0">
                <a:latin typeface="+mn-ea"/>
              </a:rPr>
              <a:t>TTL</a:t>
            </a:r>
            <a:r>
              <a:rPr lang="zh-CN" altLang="en-US" sz="2000" dirty="0">
                <a:latin typeface="+mn-ea"/>
              </a:rPr>
              <a:t>（生存时间）值的 </a:t>
            </a:r>
            <a:r>
              <a:rPr lang="en-US" altLang="zh-CN" sz="2000" dirty="0">
                <a:latin typeface="+mn-ea"/>
              </a:rPr>
              <a:t>ICMP </a:t>
            </a:r>
            <a:r>
              <a:rPr lang="zh-CN" altLang="en-US" sz="2000" dirty="0">
                <a:latin typeface="+mn-ea"/>
              </a:rPr>
              <a:t>数据包，根据沿途路由器返回的 </a:t>
            </a:r>
            <a:r>
              <a:rPr lang="en-US" altLang="zh-CN" sz="2000" dirty="0">
                <a:latin typeface="+mn-ea"/>
              </a:rPr>
              <a:t>ICMP </a:t>
            </a:r>
            <a:r>
              <a:rPr lang="zh-CN" altLang="en-US" sz="2000" dirty="0">
                <a:latin typeface="+mn-ea"/>
              </a:rPr>
              <a:t>错误消息来确定数据包经过的路由器和路径，从而帮助用户分析网络连接的路径和故障点。</a:t>
            </a:r>
          </a:p>
        </p:txBody>
      </p:sp>
    </p:spTree>
    <p:extLst>
      <p:ext uri="{BB962C8B-B14F-4D97-AF65-F5344CB8AC3E}">
        <p14:creationId xmlns:p14="http://schemas.microsoft.com/office/powerpoint/2010/main" val="259188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</TotalTime>
  <Words>751</Words>
  <Application>Microsoft Office PowerPoint</Application>
  <PresentationFormat>全屏显示(4:3)</PresentationFormat>
  <Paragraphs>49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仿宋</vt:lpstr>
      <vt:lpstr>宋体</vt:lpstr>
      <vt:lpstr>微软雅黑</vt:lpstr>
      <vt:lpstr>Arial</vt:lpstr>
      <vt:lpstr>Calibri</vt:lpstr>
      <vt:lpstr>Tahoma</vt:lpstr>
      <vt:lpstr>Times New Roman</vt:lpstr>
      <vt:lpstr>Office 主题</vt:lpstr>
      <vt:lpstr>网络管理常用命令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1164</cp:revision>
  <dcterms:created xsi:type="dcterms:W3CDTF">2014-07-13T02:54:52Z</dcterms:created>
  <dcterms:modified xsi:type="dcterms:W3CDTF">2025-04-10T05:58:46Z</dcterms:modified>
</cp:coreProperties>
</file>