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410" r:id="rId2"/>
    <p:sldId id="486" r:id="rId3"/>
    <p:sldId id="497" r:id="rId4"/>
    <p:sldId id="487" r:id="rId5"/>
    <p:sldId id="498" r:id="rId6"/>
    <p:sldId id="499" r:id="rId7"/>
    <p:sldId id="505" r:id="rId8"/>
    <p:sldId id="500" r:id="rId9"/>
    <p:sldId id="488" r:id="rId10"/>
    <p:sldId id="501" r:id="rId11"/>
    <p:sldId id="506" r:id="rId12"/>
    <p:sldId id="502" r:id="rId13"/>
    <p:sldId id="504" r:id="rId14"/>
    <p:sldId id="489" r:id="rId15"/>
    <p:sldId id="490" r:id="rId16"/>
    <p:sldId id="491" r:id="rId17"/>
    <p:sldId id="492" r:id="rId18"/>
    <p:sldId id="493" r:id="rId19"/>
    <p:sldId id="507" r:id="rId20"/>
    <p:sldId id="494" r:id="rId21"/>
    <p:sldId id="508" r:id="rId22"/>
    <p:sldId id="509" r:id="rId23"/>
    <p:sldId id="496" r:id="rId24"/>
    <p:sldId id="262" r:id="rId25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008000"/>
    <a:srgbClr val="0000FF"/>
    <a:srgbClr val="FF5050"/>
    <a:srgbClr val="800000"/>
    <a:srgbClr val="FF9999"/>
    <a:srgbClr val="FFCC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2025/4/15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交换机基本配置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交换机基本配置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交换机基本配置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E4220716-506C-A8BC-51B2-53B3A3789FD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3147261" y="2392887"/>
            <a:ext cx="4476234" cy="1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2075" tIns="46038" rIns="92075" bIns="46038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3200" b="0" kern="1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网络设备管理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ECAAB818-7698-4EB7-3A52-BC4298A5150D}"/>
              </a:ext>
            </a:extLst>
          </p:cNvPr>
          <p:cNvSpPr txBox="1"/>
          <p:nvPr/>
        </p:nvSpPr>
        <p:spPr>
          <a:xfrm>
            <a:off x="5198158" y="3453785"/>
            <a:ext cx="296908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交换机基本配置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21063" y="1814740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668490" y="232635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Inter"/>
              </a:rPr>
              <a:t>优点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0523" y="2695691"/>
            <a:ext cx="73966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高带宽：每个端口都有独立的带宽，多个端口可以同时进行数据传输，不会发生冲突，因此能够提供更高的网络总带宽。例如，一台具有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24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个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100Mbps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端口的交换机，其总带宽可以达到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24×100Mbps = 2400Mbps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低延迟：交换机根据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地址直接转发数据包，不需要像共享式以太网那样进行冲突检测和等待，数据传输的延迟较低</a:t>
            </a:r>
            <a:r>
              <a:rPr lang="zh-CN" altLang="en-US" sz="20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0047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1392" y="2300604"/>
            <a:ext cx="67452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安全性高：由于数据是在特定的端口之间进行转发，不会在整个网络中广播，因此减少了数据被非法监听的可能性，提高了网络的安全性。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易于管理：交换机可以对端口进行各种配置和管理，如设置端口速率、双工模式、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VLAN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等，方便网络管理员对网络进行监控和管理。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29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675" y="221757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Inter"/>
              </a:rPr>
              <a:t>缺点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46131" y="2631283"/>
            <a:ext cx="672021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成本较高：交换机的价格相对较高，尤其是高端交换机，这增加了网络建设的成本。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网络规模受限：虽然交换机可以连接多个设备，但随着网络规模的扩大，交换机的端口数量和背板带宽可能会成为瓶颈，需要不断升级设备。</a:t>
            </a:r>
          </a:p>
        </p:txBody>
      </p:sp>
    </p:spTree>
    <p:extLst>
      <p:ext uri="{BB962C8B-B14F-4D97-AF65-F5344CB8AC3E}">
        <p14:creationId xmlns:p14="http://schemas.microsoft.com/office/powerpoint/2010/main" val="363287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1202" y="2801635"/>
            <a:ext cx="63820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交换式以太网广泛应用于各种规模的局域网中，如企业园区网络、学校校园网络、数据中心网络等。它能够满足不同用户对网络带宽、性能和安全性的要求，是现代以太网网络的主流架构。</a:t>
            </a:r>
          </a:p>
        </p:txBody>
      </p:sp>
      <p:sp>
        <p:nvSpPr>
          <p:cNvPr id="4" name="矩形 3"/>
          <p:cNvSpPr/>
          <p:nvPr/>
        </p:nvSpPr>
        <p:spPr>
          <a:xfrm>
            <a:off x="3882599" y="1884723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16013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182" y="692744"/>
            <a:ext cx="6082352" cy="713740"/>
          </a:xfrm>
          <a:prstGeom prst="rect">
            <a:avLst/>
          </a:prstGeom>
          <a:noFill/>
        </p:spPr>
        <p:txBody>
          <a:bodyPr anchor="ctr"/>
          <a:lstStyle/>
          <a:p>
            <a:pPr defTabSz="914400" fontAlgn="t"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2.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交换机中</a:t>
            </a: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MAC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地址表的学习过程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88" y="1634012"/>
            <a:ext cx="6725589" cy="32675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44637" y="5129071"/>
            <a:ext cx="46025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交换机刚启动时，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MAC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地址表内无表项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775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180" y="1137173"/>
            <a:ext cx="6887536" cy="310558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03180" y="4376448"/>
            <a:ext cx="758988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PCA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发出数据帧</a:t>
            </a:r>
            <a:endParaRPr lang="en-US" altLang="zh-CN" sz="2000" kern="0" dirty="0" smtClean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交换机把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PCA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帧中的原地址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MAC_A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与接收到此帧的端口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E1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/0/1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关联起来</a:t>
            </a:r>
            <a:endParaRPr lang="en-US" altLang="zh-CN" sz="2000" kern="0" dirty="0" smtClean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交换机把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PCA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的帧从所有其他端口发送出去（除了接收到帧的端口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E1/0/1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78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55" y="1531478"/>
            <a:ext cx="6630325" cy="314368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55913" y="5041389"/>
            <a:ext cx="64299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PCB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、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PCC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、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PCD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发出数据帧</a:t>
            </a:r>
            <a:endParaRPr lang="en-US" altLang="zh-CN" sz="2000" kern="0" dirty="0" smtClean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交换机把接收到的帧中原地址与相应的端口关联起来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413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166" y="752297"/>
            <a:ext cx="4700061" cy="713740"/>
          </a:xfrm>
          <a:prstGeom prst="rect">
            <a:avLst/>
          </a:prstGeom>
          <a:noFill/>
        </p:spPr>
        <p:txBody>
          <a:bodyPr anchor="ctr"/>
          <a:lstStyle/>
          <a:p>
            <a:pPr marR="0" lvl="0" indent="0" defTabSz="91440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3.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交换机的过滤、转发原理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362" y="1600574"/>
            <a:ext cx="6363588" cy="313416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7576" y="5003811"/>
            <a:ext cx="71433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PCA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发出的目的到</a:t>
            </a:r>
            <a:r>
              <a:rPr lang="en-US" altLang="zh-CN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PCD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的单播数据帧</a:t>
            </a:r>
            <a:endParaRPr lang="en-US" altLang="zh-CN" sz="2000" kern="0" dirty="0" smtClean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交换机根据帧中的目的地址，从相应的端口</a:t>
            </a:r>
            <a:r>
              <a:rPr lang="en-US" altLang="zh-CN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E1</a:t>
            </a:r>
            <a:r>
              <a:rPr lang="en-US" altLang="zh-CN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/0/1</a:t>
            </a:r>
            <a:r>
              <a:rPr lang="zh-CN" altLang="en-US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发送出去</a:t>
            </a:r>
            <a:endParaRPr lang="en-US" altLang="zh-CN" sz="2000" kern="0" dirty="0" smtClean="0">
              <a:solidFill>
                <a:srgbClr val="0083CE"/>
              </a:solidFill>
              <a:ea typeface="站酷快乐体2016修订版" panose="02010600030101010101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ea typeface="站酷快乐体2016修订版" panose="02010600030101010101" charset="-122"/>
                <a:sym typeface="+mn-ea"/>
              </a:rPr>
              <a:t>交换机不在其他端口上转发此单播数据帧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6774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86" y="1578584"/>
            <a:ext cx="6496957" cy="312463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7396" y="5041389"/>
            <a:ext cx="68487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交换机会把广播、组播和未知单播帧从所有其他端口发送出去（除了接收到帧的端口）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98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661" y="719271"/>
            <a:ext cx="2908839" cy="713740"/>
          </a:xfrm>
          <a:prstGeom prst="rect">
            <a:avLst/>
          </a:prstGeom>
          <a:noFill/>
        </p:spPr>
        <p:txBody>
          <a:bodyPr anchor="ctr"/>
          <a:lstStyle/>
          <a:p>
            <a:pPr marR="0" lvl="0" indent="0" defTabSz="91440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4.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广播域的概念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4814" y="2051504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工作原理</a:t>
            </a:r>
          </a:p>
        </p:txBody>
      </p:sp>
      <p:sp>
        <p:nvSpPr>
          <p:cNvPr id="5" name="矩形 4"/>
          <p:cNvSpPr/>
          <p:nvPr/>
        </p:nvSpPr>
        <p:spPr>
          <a:xfrm>
            <a:off x="1148674" y="2709354"/>
            <a:ext cx="697285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/>
              <a:t>当一台设备在网络</a:t>
            </a:r>
            <a:r>
              <a:rPr lang="zh-CN" altLang="en-US" sz="2000" dirty="0"/>
              <a:t>中发送广播消息时，该消息会被发送到同一广播域内的所有其他设备。广播消息的目的地址是一个特殊的广播地址，例如在以太网</a:t>
            </a:r>
            <a:r>
              <a:rPr lang="zh-CN" altLang="en-US" sz="2000" dirty="0" smtClean="0"/>
              <a:t>中，</a:t>
            </a:r>
            <a:r>
              <a:rPr lang="zh-CN" altLang="en-US" sz="2000" dirty="0"/>
              <a:t>广播地址通常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FF:FF:FF:FF:FF:FF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网络中的设备在接收到广播消息后，会根据自身的设置来决定是否对该消息进行处理。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5440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661285" y="1106701"/>
            <a:ext cx="3300095" cy="1445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ln>
                  <a:solidFill>
                    <a:schemeClr val="bg1"/>
                  </a:solidFill>
                </a:ln>
                <a:solidFill>
                  <a:srgbClr val="0083C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</a:rPr>
              <a:t>目录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8015" y="3248025"/>
            <a:ext cx="574675" cy="575945"/>
          </a:xfrm>
          <a:prstGeom prst="roundRect">
            <a:avLst>
              <a:gd name="adj" fmla="val 50000"/>
            </a:avLst>
          </a:prstGeom>
          <a:solidFill>
            <a:srgbClr val="03BC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621155" y="413639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交换机中</a:t>
            </a:r>
            <a:r>
              <a:rPr lang="en-US" altLang="zh-CN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MAC</a:t>
            </a:r>
            <a:r>
              <a:rPr lang="zh-CN" altLang="en-US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地址表的学习过程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621155" y="308991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2010" y="3154045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交换机的过滤、转发原理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922010" y="4250690"/>
            <a:ext cx="3221990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广播域的概念</a:t>
            </a:r>
            <a:endParaRPr kumimoji="0" lang="zh-CN" altLang="en-US" sz="20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928870" y="3248025"/>
            <a:ext cx="574675" cy="575945"/>
          </a:xfrm>
          <a:prstGeom prst="roundRect">
            <a:avLst>
              <a:gd name="adj" fmla="val 50000"/>
            </a:avLst>
          </a:prstGeom>
          <a:solidFill>
            <a:srgbClr val="03BC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03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28015" y="4251325"/>
            <a:ext cx="574675" cy="575945"/>
          </a:xfrm>
          <a:prstGeom prst="roundRect">
            <a:avLst>
              <a:gd name="adj" fmla="val 50000"/>
            </a:avLst>
          </a:prstGeom>
          <a:solidFill>
            <a:srgbClr val="03BC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02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928870" y="4251325"/>
            <a:ext cx="574675" cy="575945"/>
          </a:xfrm>
          <a:prstGeom prst="roundRect">
            <a:avLst>
              <a:gd name="adj" fmla="val 50000"/>
            </a:avLst>
          </a:prstGeom>
          <a:solidFill>
            <a:srgbClr val="03BCA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358" y="1560747"/>
            <a:ext cx="5611008" cy="355332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0661" y="719271"/>
            <a:ext cx="2908839" cy="713740"/>
          </a:xfrm>
          <a:prstGeom prst="rect">
            <a:avLst/>
          </a:prstGeom>
          <a:noFill/>
        </p:spPr>
        <p:txBody>
          <a:bodyPr anchor="ctr"/>
          <a:lstStyle/>
          <a:p>
            <a:pPr marR="0" lvl="0" indent="0" defTabSz="91440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4.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广播域的概念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67398" y="5241805"/>
            <a:ext cx="69870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路由器或</a:t>
            </a:r>
            <a:r>
              <a:rPr lang="zh-CN" altLang="en-US" sz="20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三</a:t>
            </a:r>
            <a:r>
              <a:rPr lang="zh-CN" altLang="en-US" sz="20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层交换机的三层接口处于独立的广播域中，终端主机发出的广播帧在第三层接口处被终止。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175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55888" y="2360712"/>
            <a:ext cx="723634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网络范围</a:t>
            </a:r>
            <a:r>
              <a:rPr lang="zh-CN" altLang="en-US" sz="2000" dirty="0"/>
              <a:t>：广播域可以是一个局域网（</a:t>
            </a:r>
            <a:r>
              <a:rPr lang="en-US" altLang="zh-CN" sz="2000" dirty="0"/>
              <a:t>LAN</a:t>
            </a:r>
            <a:r>
              <a:rPr lang="zh-CN" altLang="en-US" sz="2000" dirty="0"/>
              <a:t>），也可以是由多个局域网通过路由器等设备连接而成的更大的网络。在一个广播域内，所有设备都处于同一个逻辑网络中，它们可以直接相互通信。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广播风暴</a:t>
            </a:r>
            <a:r>
              <a:rPr lang="zh-CN" altLang="en-US" sz="2000" dirty="0"/>
              <a:t>：如果广播域内的设备频繁发送广播消息，可能会导致网络中出现大量的广播流量，从而占用大量的网络带宽，影响网络性能，甚至可能导致网络瘫痪，这种现象被称为广播风暴。</a:t>
            </a:r>
          </a:p>
        </p:txBody>
      </p:sp>
      <p:sp>
        <p:nvSpPr>
          <p:cNvPr id="3" name="矩形 2"/>
          <p:cNvSpPr/>
          <p:nvPr/>
        </p:nvSpPr>
        <p:spPr>
          <a:xfrm>
            <a:off x="3929903" y="1771989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特   点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0661" y="719271"/>
            <a:ext cx="2908839" cy="713740"/>
          </a:xfrm>
          <a:prstGeom prst="rect">
            <a:avLst/>
          </a:prstGeom>
          <a:noFill/>
        </p:spPr>
        <p:txBody>
          <a:bodyPr anchor="ctr"/>
          <a:lstStyle/>
          <a:p>
            <a:pPr marR="0" lvl="0" indent="0" defTabSz="91440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4.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广播域的概念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586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661" y="719271"/>
            <a:ext cx="2908839" cy="713740"/>
          </a:xfrm>
          <a:prstGeom prst="rect">
            <a:avLst/>
          </a:prstGeom>
          <a:noFill/>
        </p:spPr>
        <p:txBody>
          <a:bodyPr anchor="ctr"/>
          <a:lstStyle/>
          <a:p>
            <a:pPr marR="0" lvl="0" indent="0" defTabSz="914400" fontAlgn="t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4.</a:t>
            </a:r>
            <a:r>
              <a:rPr lang="zh-CN" altLang="en-US" sz="2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广播域的概念</a:t>
            </a:r>
            <a:endParaRPr lang="zh-CN" altLang="en-US" sz="2800" kern="0" dirty="0">
              <a:solidFill>
                <a:srgbClr val="0083CE"/>
              </a:solidFill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67481" y="1832092"/>
            <a:ext cx="10903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Inter"/>
              </a:rPr>
              <a:t>作   用</a:t>
            </a:r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83870" y="2631283"/>
            <a:ext cx="69204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Inter"/>
              </a:rPr>
              <a:t>广播域在网络中具有重要的作用，它允许设备在网络中进行自动配置、查找服务和资源等操作。例如，当一台计算机接入一个新的网络时，它可以通过发送广播消息来查找网络中的 </a:t>
            </a:r>
            <a:r>
              <a:rPr lang="en-US" altLang="zh-CN" sz="2000" dirty="0">
                <a:latin typeface="Inter"/>
              </a:rPr>
              <a:t>DHCP </a:t>
            </a:r>
            <a:r>
              <a:rPr lang="zh-CN" altLang="en-US" sz="2000" dirty="0">
                <a:latin typeface="Inter"/>
              </a:rPr>
              <a:t>服务器，以获取 </a:t>
            </a:r>
            <a:r>
              <a:rPr lang="en-US" altLang="zh-CN" sz="2000" dirty="0">
                <a:latin typeface="Inter"/>
              </a:rPr>
              <a:t>IP </a:t>
            </a:r>
            <a:r>
              <a:rPr lang="zh-CN" altLang="en-US" sz="2000" dirty="0">
                <a:latin typeface="Inter"/>
              </a:rPr>
              <a:t>地址等网络配置信息。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1413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ef742f63937ab5395f9bf3571baf53a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96" y="3160166"/>
            <a:ext cx="2661146" cy="37878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164810" y="1663369"/>
            <a:ext cx="20978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CC33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Inter"/>
              </a:rPr>
              <a:t>本章总结</a:t>
            </a:r>
            <a:endParaRPr lang="zh-CN" altLang="en-US" sz="32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CC33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Inter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124" y="2448471"/>
            <a:ext cx="608145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共享式以太网中所有终端共享总线带宽，交换式以太网中每个终端处于独立的冲突域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交换机根据接收到的数据帧的原地址进行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地址表的学习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交换机根据</a:t>
            </a:r>
            <a:r>
              <a:rPr lang="en-US" altLang="zh-CN" sz="2000" dirty="0" smtClean="0"/>
              <a:t>MAC</a:t>
            </a:r>
            <a:r>
              <a:rPr lang="zh-CN" altLang="en-US" sz="2000" dirty="0" smtClean="0"/>
              <a:t>地址表对数据帧进行转发</a:t>
            </a:r>
            <a:endParaRPr lang="en-US" altLang="zh-CN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路由器或三层交换机的三层接口属于独立的广播域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022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2598" y="1684307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工作原理</a:t>
            </a:r>
            <a:endParaRPr lang="zh-CN" altLang="en-US" sz="2000" b="1" i="0" dirty="0">
              <a:solidFill>
                <a:schemeClr val="accent6">
                  <a:lumMod val="75000"/>
                </a:schemeClr>
              </a:solidFill>
              <a:effectLst/>
              <a:latin typeface="Inter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65421" y="2311508"/>
            <a:ext cx="741357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共享式以太网采用总线型拓扑结构，所有的设备都连接在同一条总线上。数据以广播的形式在总线上传输，当一台设备发送数据时，总线上的所有其他设备都能接收到该数据。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设备通过检测总线上的信号来判断是否有数据在传输。如果总线上没有数据传输，设备就可以发送自己的数据；如果总线上正在传输数据，设备则需要等待，直到总线空闲后再发送数据。这种机制被称为载波监听多路访问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/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冲突检测（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CSMA/CD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）。</a:t>
            </a:r>
            <a:endParaRPr lang="zh-CN" altLang="en-US" sz="20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5838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5836" t="5388"/>
          <a:stretch/>
        </p:blipFill>
        <p:spPr>
          <a:xfrm>
            <a:off x="1490598" y="2091845"/>
            <a:ext cx="6200383" cy="27741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729014" y="178479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</a:t>
            </a:r>
            <a:r>
              <a:rPr lang="zh-CN" altLang="en-US" sz="2000" b="1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式以太网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4437" y="5173745"/>
            <a:ext cx="7810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</a:t>
            </a:r>
            <a:r>
              <a:rPr lang="zh-CN" altLang="en-US" sz="18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式以太网中，所有的终端主机都处于同一个冲突域中，局域网中所有接入终端共享总线带宽。</a:t>
            </a:r>
            <a:endParaRPr lang="zh-CN" altLang="en-US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43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74869" y="1974288"/>
            <a:ext cx="70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特点</a:t>
            </a:r>
          </a:p>
        </p:txBody>
      </p:sp>
      <p:sp>
        <p:nvSpPr>
          <p:cNvPr id="4" name="矩形 3"/>
          <p:cNvSpPr/>
          <p:nvPr/>
        </p:nvSpPr>
        <p:spPr>
          <a:xfrm>
            <a:off x="617477" y="252213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Inter"/>
              </a:rPr>
              <a:t>优点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7417" y="2891471"/>
            <a:ext cx="77111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成本较低</a:t>
            </a:r>
            <a:r>
              <a:rPr lang="zh-CN" altLang="en-US" sz="2000" dirty="0">
                <a:latin typeface="Inter"/>
              </a:rPr>
              <a:t>：由于所有设备共享同一条传输介质，不需要为每个设备单独铺设大量的线缆，因此硬件成本相对较低。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易于安装和扩展</a:t>
            </a:r>
            <a:r>
              <a:rPr lang="zh-CN" altLang="en-US" sz="2000" dirty="0">
                <a:latin typeface="Inter"/>
              </a:rPr>
              <a:t>：添加设备时，只需将其连接到总线上即可，网络的扩展比较方便。</a:t>
            </a:r>
            <a:endParaRPr lang="zh-CN" altLang="en-US" sz="2000" b="0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2405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091" y="2221052"/>
            <a:ext cx="7772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网络效率低</a:t>
            </a:r>
            <a:r>
              <a:rPr lang="zh-CN" altLang="en-US" sz="2000" dirty="0">
                <a:latin typeface="Inter"/>
              </a:rPr>
              <a:t>：因为所有数据都在同一条总线上广播传输，同一时刻只能有一台设备发送数据，所以随着网络中设备数量的增加，冲突的概率也会增加，导致网络效率下降。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传输距离有限</a:t>
            </a:r>
            <a:r>
              <a:rPr lang="zh-CN" altLang="en-US" sz="2000" dirty="0">
                <a:latin typeface="Inter"/>
              </a:rPr>
              <a:t>：信号在总线上传输时会有衰减，为了保证信号的质量，总线的长度受到限制，一般来说，共享式以太网的覆盖范围较小。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Inter"/>
              </a:rPr>
              <a:t>可靠性差</a:t>
            </a:r>
            <a:r>
              <a:rPr lang="zh-CN" altLang="en-US" sz="2000" dirty="0">
                <a:latin typeface="Inter"/>
              </a:rPr>
              <a:t>：总线任何一点出现故障，整个网络都会瘫痪，所以网络的可靠性较低。</a:t>
            </a:r>
            <a:endParaRPr lang="zh-CN" altLang="en-US" sz="2000" b="0" i="0" dirty="0">
              <a:effectLst/>
              <a:latin typeface="Inter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2252" y="185172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latin typeface="Inter"/>
              </a:rPr>
              <a:t>缺点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735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9969" y="1934827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1105187" y="2693912"/>
            <a:ext cx="71340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共享式以太网在早期的小型局域网中得到了广泛应用，如家庭网络、小型办公室网络等。但随着网络技术的发展，它逐渐被交换式以太网所取代。不过，在一些对网络性能要求不高、成本敏感的简单网络环境中，仍然可以看到共享式以太网的应用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673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1162" y="1627128"/>
            <a:ext cx="1217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Inter"/>
              </a:rPr>
              <a:t>工作原理</a:t>
            </a:r>
          </a:p>
        </p:txBody>
      </p:sp>
      <p:sp>
        <p:nvSpPr>
          <p:cNvPr id="4" name="矩形 3"/>
          <p:cNvSpPr/>
          <p:nvPr/>
        </p:nvSpPr>
        <p:spPr>
          <a:xfrm>
            <a:off x="541749" y="2197150"/>
            <a:ext cx="826091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交换式以太网采用星型拓扑结构，交换机作为中心设备，将各个节点连接起来。交换机内部有一个交换矩阵，它能够根据数据包的目的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地址，在不同的端口之间建立临时的交换路径，实现数据的快速转发。</a:t>
            </a:r>
          </a:p>
          <a:p>
            <a:pPr indent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当交换机收到一个数据包时，它会检查数据包的源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地址和目的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地址，并在其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地址表中查找目的 </a:t>
            </a:r>
            <a:r>
              <a:rPr lang="en-US" altLang="zh-CN" sz="2000" dirty="0">
                <a:solidFill>
                  <a:srgbClr val="000000"/>
                </a:solidFill>
                <a:latin typeface="Inter"/>
              </a:rPr>
              <a:t>MAC </a:t>
            </a:r>
            <a:r>
              <a:rPr lang="zh-CN" altLang="en-US" sz="2000" dirty="0">
                <a:solidFill>
                  <a:srgbClr val="000000"/>
                </a:solidFill>
                <a:latin typeface="Inter"/>
              </a:rPr>
              <a:t>地址对应的端口。如果找到匹配的端口，交换机就将数据包从该端口转发出去，只有目的节点能够接收到该数据包，从而避免了数据在整个网络中广播，大大提高了网络的效率和安全性。</a:t>
            </a:r>
          </a:p>
        </p:txBody>
      </p:sp>
    </p:spTree>
    <p:extLst>
      <p:ext uri="{BB962C8B-B14F-4D97-AF65-F5344CB8AC3E}">
        <p14:creationId xmlns:p14="http://schemas.microsoft.com/office/powerpoint/2010/main" val="352982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8" y="1716066"/>
            <a:ext cx="6331475" cy="313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03699" y="5192328"/>
            <a:ext cx="7038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kern="0" dirty="0" smtClean="0">
                <a:solidFill>
                  <a:srgbClr val="0083CE"/>
                </a:solidFill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在交换式以太网中，交换机的每个端口处于独立的冲突域中，终端主机独占端口的带宽。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393604" y="743476"/>
            <a:ext cx="4278604" cy="71374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indent="0" algn="l" defTabSz="914400" rtl="0" eaLnBrk="1" fontAlgn="t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1.</a:t>
            </a:r>
            <a:r>
              <a:rPr lang="zh-CN" altLang="en-US" sz="2800" kern="0" noProof="0" dirty="0" smtClean="0">
                <a:ln>
                  <a:noFill/>
                </a:ln>
                <a:solidFill>
                  <a:srgbClr val="0083CE"/>
                </a:solidFill>
                <a:uLnTx/>
                <a:uFillTx/>
                <a:latin typeface="站酷快乐体2016修订版" panose="02010600030101010101" charset="-122"/>
                <a:ea typeface="站酷快乐体2016修订版" panose="02010600030101010101" charset="-122"/>
                <a:sym typeface="+mn-ea"/>
              </a:rPr>
              <a:t>共享式与交换式以太网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rgbClr val="0083CE"/>
              </a:solidFill>
              <a:effectLst/>
              <a:uLnTx/>
              <a:uFillTx/>
              <a:latin typeface="站酷快乐体2016修订版" panose="02010600030101010101" charset="-122"/>
              <a:ea typeface="站酷快乐体2016修订版" panose="0201060003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80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9270</TotalTime>
  <Words>1416</Words>
  <Application>Microsoft Office PowerPoint</Application>
  <PresentationFormat>全屏显示(4:3)</PresentationFormat>
  <Paragraphs>84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Inter</vt:lpstr>
      <vt:lpstr>等线</vt:lpstr>
      <vt:lpstr>仿宋</vt:lpstr>
      <vt:lpstr>华文隶书</vt:lpstr>
      <vt:lpstr>宋体</vt:lpstr>
      <vt:lpstr>微软雅黑</vt:lpstr>
      <vt:lpstr>站酷快乐体2016修订版</vt:lpstr>
      <vt:lpstr>Arial</vt:lpstr>
      <vt:lpstr>Calibri</vt:lpstr>
      <vt:lpstr>Tahoma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1175</cp:revision>
  <dcterms:created xsi:type="dcterms:W3CDTF">2014-07-13T02:54:52Z</dcterms:created>
  <dcterms:modified xsi:type="dcterms:W3CDTF">2025-04-15T05:37:48Z</dcterms:modified>
</cp:coreProperties>
</file>