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410" r:id="rId2"/>
    <p:sldId id="486" r:id="rId3"/>
    <p:sldId id="487" r:id="rId4"/>
    <p:sldId id="488" r:id="rId5"/>
    <p:sldId id="501" r:id="rId6"/>
    <p:sldId id="489" r:id="rId7"/>
    <p:sldId id="490" r:id="rId8"/>
    <p:sldId id="491" r:id="rId9"/>
    <p:sldId id="503" r:id="rId10"/>
    <p:sldId id="502" r:id="rId11"/>
    <p:sldId id="492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262" r:id="rId20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5050"/>
    <a:srgbClr val="800000"/>
    <a:srgbClr val="FF9999"/>
    <a:srgbClr val="FFCC00"/>
    <a:srgbClr val="CC3300"/>
    <a:srgbClr val="FF9933"/>
    <a:srgbClr val="FAC09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630" y="102"/>
      </p:cViewPr>
      <p:guideLst>
        <p:guide orient="horz" pos="2160"/>
        <p:guide pos="3840"/>
        <p:guide orient="horz" pos="1620"/>
        <p:guide pos="288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11576-DA60-41D0-A56C-EA48F4402E5D}" type="datetimeFigureOut">
              <a:rPr lang="zh-CN" altLang="en-US" smtClean="0"/>
              <a:pPr/>
              <a:t>2025/4/17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BD09A-CB57-4FF7-A324-BE462620C5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2025/4/17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749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2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audio" Target="../media/audio1.bin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/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0725" y="1617609"/>
            <a:ext cx="9144000" cy="3155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rgbClr val="00B0F0"/>
              </a:gs>
              <a:gs pos="100000">
                <a:srgbClr val="F3F3F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3153"/>
            <a:ext cx="2080195" cy="2024008"/>
          </a:xfrm>
          <a:prstGeom prst="ellipse">
            <a:avLst/>
          </a:prstGeom>
          <a:ln w="63500" cap="rnd">
            <a:solidFill>
              <a:schemeClr val="accent6">
                <a:lumMod val="5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5502524" y="2353995"/>
            <a:ext cx="3481617" cy="2357973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774700"/>
          </a:effectLst>
        </p:spPr>
      </p:pic>
    </p:spTree>
    <p:extLst>
      <p:ext uri="{BB962C8B-B14F-4D97-AF65-F5344CB8AC3E}">
        <p14:creationId xmlns:p14="http://schemas.microsoft.com/office/powerpoint/2010/main" val="28961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642364"/>
            <a:ext cx="7820868" cy="6889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b="0"/>
            </a:lvl1pPr>
          </a:lstStyle>
          <a:p>
            <a:r>
              <a:rPr lang="zh-CN" altLang="en-US" dirty="0"/>
              <a:t>单击此处编母版标题样式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5023"/>
            <a:ext cx="7886700" cy="457194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5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5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F78D84D-38C4-3D3A-AEB6-7002F98B96A5}"/>
              </a:ext>
            </a:extLst>
          </p:cNvPr>
          <p:cNvSpPr txBox="1"/>
          <p:nvPr userDrawn="1"/>
        </p:nvSpPr>
        <p:spPr>
          <a:xfrm>
            <a:off x="265815" y="18075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动态路由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78D84D-38C4-3D3A-AEB6-7002F98B96A5}"/>
              </a:ext>
            </a:extLst>
          </p:cNvPr>
          <p:cNvSpPr txBox="1"/>
          <p:nvPr userDrawn="1"/>
        </p:nvSpPr>
        <p:spPr>
          <a:xfrm>
            <a:off x="265815" y="18075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动态路由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14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40F728C-9C4E-4C1A-957A-DC6B066757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4972D1-9868-94F8-9990-462B8756E1A8}"/>
              </a:ext>
            </a:extLst>
          </p:cNvPr>
          <p:cNvSpPr txBox="1"/>
          <p:nvPr userDrawn="1"/>
        </p:nvSpPr>
        <p:spPr>
          <a:xfrm>
            <a:off x="265815" y="18075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动态路由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80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audio" Target="../media/audio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audio" Target="../media/audio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6726300"/>
            <a:ext cx="3886509" cy="3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5232400" y="6718477"/>
            <a:ext cx="3911600" cy="0"/>
          </a:xfrm>
          <a:prstGeom prst="line">
            <a:avLst/>
          </a:prstGeom>
          <a:ln w="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 userDrawn="1"/>
        </p:nvSpPr>
        <p:spPr>
          <a:xfrm>
            <a:off x="3918039" y="6554831"/>
            <a:ext cx="123550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计算机网络管理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90639"/>
            <a:ext cx="8234371" cy="606858"/>
          </a:xfrm>
          <a:prstGeom prst="rect">
            <a:avLst/>
          </a:prstGeom>
          <a:gradFill>
            <a:gsLst>
              <a:gs pos="0">
                <a:schemeClr val="bg1"/>
              </a:gs>
              <a:gs pos="28000">
                <a:schemeClr val="tx2">
                  <a:lumMod val="60000"/>
                  <a:lumOff val="40000"/>
                </a:schemeClr>
              </a:gs>
              <a:gs pos="47000">
                <a:schemeClr val="accent1">
                  <a:lumMod val="75000"/>
                </a:schemeClr>
              </a:gs>
              <a:gs pos="15000">
                <a:srgbClr val="74CFEF"/>
              </a:gs>
              <a:gs pos="100000">
                <a:schemeClr val="tx2">
                  <a:lumMod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7518509" y="12531"/>
            <a:ext cx="1640883" cy="796676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241300"/>
          </a:effec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613954" y="92588"/>
            <a:ext cx="1757593" cy="365875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90639"/>
            <a:ext cx="206062" cy="5924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6062" y="104255"/>
            <a:ext cx="8234370" cy="688921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97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7" r:id="rId4"/>
    <p:sldLayoutId id="2147483656" r:id="rId5"/>
  </p:sldLayoutIdLst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7" name="chimes.wav"/>
          </p:stSnd>
        </p:sndAc>
      </p:transition>
    </mc:Choice>
    <mc:Fallback xmlns="">
      <p:transition>
        <p:fade/>
        <p:sndAc>
          <p:stSnd>
            <p:snd r:embed="rId11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zh-CN" altLang="en-US" sz="3200" b="0" kern="1200" dirty="0">
          <a:solidFill>
            <a:srgbClr val="FFC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9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1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2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bin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F64D2234-F832-8032-9507-46F317A5284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207646" y="2410140"/>
            <a:ext cx="4476234" cy="12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075" tIns="46038" rIns="92075" bIns="46038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algn="ctr"/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网络设备管理</a:t>
            </a:r>
            <a:endParaRPr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" name="文本框 1">
            <a:extLst>
              <a:ext uri="{FF2B5EF4-FFF2-40B4-BE49-F238E27FC236}">
                <a16:creationId xmlns:a16="http://schemas.microsoft.com/office/drawing/2014/main" id="{ECAAB818-7698-4EB7-3A52-BC4298A5150D}"/>
              </a:ext>
            </a:extLst>
          </p:cNvPr>
          <p:cNvSpPr txBox="1"/>
          <p:nvPr/>
        </p:nvSpPr>
        <p:spPr>
          <a:xfrm>
            <a:off x="5722611" y="3471038"/>
            <a:ext cx="204094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动态路由</a:t>
            </a:r>
          </a:p>
        </p:txBody>
      </p:sp>
    </p:spTree>
    <p:extLst>
      <p:ext uri="{BB962C8B-B14F-4D97-AF65-F5344CB8AC3E}">
        <p14:creationId xmlns:p14="http://schemas.microsoft.com/office/powerpoint/2010/main" val="4138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1640" y="1999828"/>
            <a:ext cx="68300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Inter"/>
              </a:rPr>
              <a:t>网络频繁变化的环境</a:t>
            </a: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：在一些网络环境中，网络拓扑结构可能会频繁变化，如临时搭建的网络或具有移动设备的无线网络。动态路由协议能够快速适应这些变化，保证网络的连通性。例如，在一个建筑工地的临时网络中，随着施工进度的推进，网络设备的位置和连接可能会不断变化，动态路由协议可以自动调整路由，确保网络的正常运行。</a:t>
            </a:r>
            <a:endParaRPr lang="zh-CN" altLang="en-US" sz="2000" dirty="0">
              <a:solidFill>
                <a:srgbClr val="000000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67555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90020" y="2072205"/>
            <a:ext cx="72515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0000"/>
                </a:solidFill>
                <a:latin typeface="Inter"/>
              </a:rPr>
              <a:t>多</a:t>
            </a:r>
            <a:r>
              <a:rPr lang="zh-CN" altLang="en-US" sz="2000" b="1" dirty="0">
                <a:solidFill>
                  <a:srgbClr val="000000"/>
                </a:solidFill>
                <a:latin typeface="Inter"/>
              </a:rPr>
              <a:t>路径网络</a:t>
            </a: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：当网络中存在多条到达目标网络的路径时，动态路由协议可以根据链路状态、带宽等因素选择最优路径，并且在某条路径出现故障时，能够迅速切换到其他可用路径，实现负载均衡和容错功能。例如，一个数据中心网络通过多条链路连接到不同的网络区域，动态路由协议可以根据链路的负载情况，合理分配流量，提高网络的可靠性和性能。</a:t>
            </a:r>
            <a:endParaRPr lang="zh-CN" altLang="en-US" sz="2000" b="0" i="0" dirty="0">
              <a:solidFill>
                <a:srgbClr val="00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28405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965" y="2098183"/>
            <a:ext cx="4377342" cy="30429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1801" y="845062"/>
            <a:ext cx="30716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Inter"/>
              </a:rPr>
              <a:t>4.</a:t>
            </a:r>
            <a:r>
              <a:rPr lang="zh-CN" altLang="en-US" sz="2800" b="1" dirty="0">
                <a:solidFill>
                  <a:srgbClr val="FF0000"/>
                </a:solidFill>
                <a:latin typeface="Inter"/>
              </a:rPr>
              <a:t>动态路由的配置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5631" y="3132937"/>
            <a:ext cx="2916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建立拓扑结构：如图所示，建立网络拓扑结构图标注并启动实验。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3228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770398" y="2055427"/>
            <a:ext cx="3123300" cy="3272352"/>
            <a:chOff x="2335107" y="1140171"/>
            <a:chExt cx="2946020" cy="375811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/>
            <a:srcRect r="52591"/>
            <a:stretch/>
          </p:blipFill>
          <p:spPr>
            <a:xfrm>
              <a:off x="2335107" y="1140171"/>
              <a:ext cx="2890428" cy="181952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/>
            <a:srcRect r="51528"/>
            <a:stretch/>
          </p:blipFill>
          <p:spPr>
            <a:xfrm>
              <a:off x="2335107" y="3031120"/>
              <a:ext cx="2946020" cy="1867161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937516" y="2963296"/>
            <a:ext cx="34198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配置</a:t>
            </a:r>
            <a:r>
              <a:rPr lang="en-US" altLang="zh-CN" sz="2000" dirty="0" smtClean="0"/>
              <a:t>PC</a:t>
            </a:r>
            <a:r>
              <a:rPr lang="zh-CN" altLang="en-US" sz="2000" dirty="0" smtClean="0"/>
              <a:t>机：右击</a:t>
            </a:r>
            <a:r>
              <a:rPr lang="en-US" altLang="zh-CN" sz="2000" dirty="0" smtClean="0"/>
              <a:t>PCA</a:t>
            </a:r>
            <a:r>
              <a:rPr lang="zh-CN" altLang="en-US" sz="2000" dirty="0" smtClean="0"/>
              <a:t>选择配置，如图所示配置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地址、子网掩码及网关。</a:t>
            </a:r>
            <a:r>
              <a:rPr lang="en-US" altLang="zh-CN" sz="2000" dirty="0" smtClean="0"/>
              <a:t>PCB</a:t>
            </a:r>
            <a:r>
              <a:rPr lang="zh-CN" altLang="en-US" sz="2000" dirty="0" smtClean="0"/>
              <a:t>同理。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995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181271" y="1743185"/>
            <a:ext cx="4412223" cy="3659952"/>
            <a:chOff x="3975998" y="1257736"/>
            <a:chExt cx="4412223" cy="365995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5998" y="1257736"/>
              <a:ext cx="4410691" cy="181952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/>
            <a:srcRect l="1" r="1664"/>
            <a:stretch/>
          </p:blipFill>
          <p:spPr>
            <a:xfrm>
              <a:off x="3975999" y="3183896"/>
              <a:ext cx="4412222" cy="1733792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448203" y="2079150"/>
            <a:ext cx="320006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3.</a:t>
            </a:r>
            <a:r>
              <a:rPr lang="zh-CN" altLang="en-US" sz="2000" dirty="0" smtClean="0"/>
              <a:t>双击</a:t>
            </a:r>
            <a:r>
              <a:rPr lang="en-US" altLang="zh-CN" sz="2000" dirty="0" smtClean="0"/>
              <a:t>RTA</a:t>
            </a:r>
            <a:r>
              <a:rPr lang="zh-CN" altLang="en-US" sz="2000" dirty="0" smtClean="0"/>
              <a:t>进入配置全局模式，输入</a:t>
            </a:r>
            <a:r>
              <a:rPr lang="en-US" altLang="zh-CN" sz="2000" dirty="0" smtClean="0"/>
              <a:t>sys</a:t>
            </a:r>
            <a:r>
              <a:rPr lang="zh-CN" altLang="en-US" sz="2000" dirty="0" smtClean="0"/>
              <a:t>进入系统模式，将设备名称改为</a:t>
            </a:r>
            <a:r>
              <a:rPr lang="en-US" altLang="zh-CN" sz="2000" dirty="0" smtClean="0"/>
              <a:t>RTA</a:t>
            </a:r>
            <a:r>
              <a:rPr lang="zh-CN" altLang="en-US" sz="2000" dirty="0" smtClean="0"/>
              <a:t>，对路由器端口</a:t>
            </a:r>
            <a:r>
              <a:rPr lang="en-US" altLang="zh-CN" sz="2000" dirty="0" smtClean="0"/>
              <a:t>g0/1</a:t>
            </a:r>
            <a:r>
              <a:rPr lang="zh-CN" altLang="en-US" sz="2000" dirty="0" smtClean="0"/>
              <a:t>进行</a:t>
            </a:r>
            <a:r>
              <a:rPr lang="zh-CN" altLang="en-US" sz="2000" dirty="0" smtClean="0"/>
              <a:t>配置，添加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地址及子网掩码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g0/0</a:t>
            </a:r>
            <a:r>
              <a:rPr lang="zh-CN" altLang="en-US" sz="2000" dirty="0" smtClean="0"/>
              <a:t>接口进行同样的配置。</a:t>
            </a:r>
            <a:r>
              <a:rPr lang="en-US" altLang="zh-CN" sz="2000" dirty="0" smtClean="0"/>
              <a:t>RTB</a:t>
            </a:r>
            <a:r>
              <a:rPr lang="zh-CN" altLang="en-US" sz="2000" dirty="0" smtClean="0"/>
              <a:t>中的配置同理。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969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40768" y="1674293"/>
            <a:ext cx="5106113" cy="2706637"/>
            <a:chOff x="3354732" y="1478352"/>
            <a:chExt cx="5106113" cy="270663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4732" y="1478352"/>
              <a:ext cx="5106113" cy="140989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4732" y="2965619"/>
              <a:ext cx="5087060" cy="1219370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/>
        </p:nvSpPr>
        <p:spPr>
          <a:xfrm>
            <a:off x="1521829" y="4557652"/>
            <a:ext cx="61106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分别在</a:t>
            </a: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RTA</a:t>
            </a:r>
            <a:r>
              <a:rPr lang="zh-CN" altLang="en-US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RTB</a:t>
            </a:r>
            <a:r>
              <a:rPr lang="zh-CN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配置页面完成设置</a:t>
            </a:r>
            <a:r>
              <a:rPr lang="en-US" altLang="zh-CN" sz="20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ospf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，添加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net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地址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3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39" y="1719036"/>
            <a:ext cx="5364144" cy="27310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98539" y="4982615"/>
            <a:ext cx="5397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RTA</a:t>
            </a:r>
            <a:r>
              <a:rPr lang="zh-CN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查看</a:t>
            </a:r>
            <a:r>
              <a:rPr lang="en-US" altLang="zh-CN" sz="20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ospf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的配置结果，以及邻居状态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2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364" y="1866620"/>
            <a:ext cx="5382199" cy="281603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14932" y="5010607"/>
            <a:ext cx="5397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RTB</a:t>
            </a:r>
            <a:r>
              <a:rPr lang="zh-CN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查看</a:t>
            </a:r>
            <a:r>
              <a:rPr lang="en-US" altLang="zh-CN" sz="20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ospf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的配置结果，以及邻居状态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99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50838" y="1618984"/>
            <a:ext cx="4494366" cy="3119894"/>
            <a:chOff x="3526495" y="1861580"/>
            <a:chExt cx="4494366" cy="311989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/>
            <a:srcRect r="27229" b="33144"/>
            <a:stretch/>
          </p:blipFill>
          <p:spPr>
            <a:xfrm>
              <a:off x="3526495" y="1861580"/>
              <a:ext cx="4494365" cy="1525432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/>
            <a:srcRect r="27479" b="35022"/>
            <a:stretch/>
          </p:blipFill>
          <p:spPr>
            <a:xfrm>
              <a:off x="3526496" y="3387012"/>
              <a:ext cx="4494365" cy="1594462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870440" y="4905752"/>
            <a:ext cx="7455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10.</a:t>
            </a:r>
            <a:r>
              <a:rPr lang="zh-CN" altLang="en-US" sz="2000" dirty="0" smtClean="0"/>
              <a:t>配置</a:t>
            </a:r>
            <a:r>
              <a:rPr lang="zh-CN" altLang="en-US" sz="2000" dirty="0" smtClean="0"/>
              <a:t>好</a:t>
            </a:r>
            <a:r>
              <a:rPr lang="en-US" altLang="zh-CN" sz="2000" dirty="0" err="1" smtClean="0"/>
              <a:t>ospf</a:t>
            </a:r>
            <a:r>
              <a:rPr lang="zh-CN" altLang="en-US" sz="2000" dirty="0" smtClean="0"/>
              <a:t>后</a:t>
            </a:r>
            <a:r>
              <a:rPr lang="zh-CN" altLang="en-US" sz="2000" dirty="0" smtClean="0"/>
              <a:t>，</a:t>
            </a:r>
            <a:r>
              <a:rPr lang="zh-CN" altLang="en-US" sz="2000" dirty="0" smtClean="0"/>
              <a:t>返回</a:t>
            </a:r>
            <a:r>
              <a:rPr lang="en-US" altLang="zh-CN" sz="2000" dirty="0" err="1" smtClean="0"/>
              <a:t>ClientA</a:t>
            </a:r>
            <a:r>
              <a:rPr lang="zh-CN" altLang="en-US" sz="2000" dirty="0" smtClean="0"/>
              <a:t>中输入</a:t>
            </a:r>
            <a:r>
              <a:rPr lang="en-US" altLang="zh-CN" sz="2000" dirty="0" err="1" smtClean="0"/>
              <a:t>ClientB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地址，就可以看到两台设备相互拼通。</a:t>
            </a:r>
            <a:r>
              <a:rPr lang="zh-CN" altLang="en-US" sz="2000" dirty="0" smtClean="0"/>
              <a:t>反之</a:t>
            </a:r>
            <a:r>
              <a:rPr lang="en-US" altLang="zh-CN" sz="2000" dirty="0" err="1"/>
              <a:t>ClientB</a:t>
            </a:r>
            <a:r>
              <a:rPr lang="zh-CN" altLang="en-US" sz="2000" dirty="0" smtClean="0"/>
              <a:t>也</a:t>
            </a:r>
            <a:r>
              <a:rPr lang="zh-CN" altLang="en-US" sz="2000" dirty="0" smtClean="0"/>
              <a:t>可以拼</a:t>
            </a:r>
            <a:r>
              <a:rPr lang="zh-CN" altLang="en-US" sz="2000" dirty="0" smtClean="0"/>
              <a:t>通</a:t>
            </a:r>
            <a:r>
              <a:rPr lang="en-US" altLang="zh-CN" sz="2000" dirty="0" err="1"/>
              <a:t>ClientA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8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9646" y="2419817"/>
            <a:ext cx="23903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600" normalizeH="0" baseline="0" noProof="0" dirty="0">
                <a:ln w="17780" cmpd="sng">
                  <a:solidFill>
                    <a:srgbClr val="6699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谢谢</a:t>
            </a:r>
            <a:endParaRPr kumimoji="0" lang="zh-CN" altLang="en-US" sz="8000" b="1" i="0" u="none" strike="noStrike" kern="1200" cap="none" spc="600" normalizeH="0" baseline="0" noProof="0" dirty="0">
              <a:ln w="17780" cmpd="sng">
                <a:solidFill>
                  <a:srgbClr val="6699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885" y="615681"/>
            <a:ext cx="3859102" cy="5243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0572" y="4709016"/>
            <a:ext cx="1743607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5" name="chimes.wav"/>
          </p:stSnd>
        </p:sndAc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36769" y="2885025"/>
            <a:ext cx="14221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0000"/>
                </a:solidFill>
                <a:latin typeface="Inter"/>
              </a:rPr>
              <a:t>1.</a:t>
            </a:r>
            <a:r>
              <a:rPr lang="zh-CN" altLang="en-US" sz="3200" b="1" dirty="0" smtClean="0">
                <a:solidFill>
                  <a:srgbClr val="000000"/>
                </a:solidFill>
                <a:latin typeface="Inter"/>
              </a:rPr>
              <a:t>概念</a:t>
            </a:r>
            <a:endParaRPr lang="zh-CN" altLang="en-US" sz="32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36769" y="3639708"/>
            <a:ext cx="14221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Inter"/>
              </a:rPr>
              <a:t>2.</a:t>
            </a:r>
            <a:r>
              <a:rPr lang="zh-CN" altLang="en-US" sz="3200" b="1" dirty="0">
                <a:solidFill>
                  <a:srgbClr val="000000"/>
                </a:solidFill>
                <a:latin typeface="Inter"/>
              </a:rPr>
              <a:t>特点</a:t>
            </a:r>
          </a:p>
        </p:txBody>
      </p:sp>
      <p:sp>
        <p:nvSpPr>
          <p:cNvPr id="4" name="矩形 3"/>
          <p:cNvSpPr/>
          <p:nvPr/>
        </p:nvSpPr>
        <p:spPr>
          <a:xfrm>
            <a:off x="4336769" y="4278535"/>
            <a:ext cx="2246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Inter"/>
              </a:rPr>
              <a:t>3.</a:t>
            </a:r>
            <a:r>
              <a:rPr lang="zh-CN" altLang="en-US" sz="3200" b="1" dirty="0">
                <a:solidFill>
                  <a:srgbClr val="000000"/>
                </a:solidFill>
                <a:latin typeface="Inter"/>
              </a:rPr>
              <a:t>适用场景</a:t>
            </a:r>
          </a:p>
        </p:txBody>
      </p:sp>
      <p:sp>
        <p:nvSpPr>
          <p:cNvPr id="5" name="矩形 4"/>
          <p:cNvSpPr/>
          <p:nvPr/>
        </p:nvSpPr>
        <p:spPr>
          <a:xfrm>
            <a:off x="4335024" y="4917362"/>
            <a:ext cx="34820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Inter"/>
              </a:rPr>
              <a:t>4.</a:t>
            </a:r>
            <a:r>
              <a:rPr lang="zh-CN" altLang="en-US" sz="3200" b="1" dirty="0">
                <a:solidFill>
                  <a:srgbClr val="000000"/>
                </a:solidFill>
                <a:latin typeface="Inter"/>
              </a:rPr>
              <a:t>动态路由的配置</a:t>
            </a:r>
          </a:p>
        </p:txBody>
      </p:sp>
      <p:pic>
        <p:nvPicPr>
          <p:cNvPr id="6" name="图片 5" descr="卡通人物&#10;&#10;描述已自动生成">
            <a:extLst>
              <a:ext uri="{FF2B5EF4-FFF2-40B4-BE49-F238E27FC236}">
                <a16:creationId xmlns:a16="http://schemas.microsoft.com/office/drawing/2014/main" id="{4545F696-0AE9-4490-B2A0-1E5392EE4A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58" y="2054693"/>
            <a:ext cx="3308855" cy="3754804"/>
          </a:xfrm>
          <a:prstGeom prst="rect">
            <a:avLst/>
          </a:prstGeom>
        </p:spPr>
      </p:pic>
      <p:sp>
        <p:nvSpPr>
          <p:cNvPr id="8" name="MH_Others_1"/>
          <p:cNvSpPr txBox="1"/>
          <p:nvPr/>
        </p:nvSpPr>
        <p:spPr>
          <a:xfrm>
            <a:off x="3889326" y="1288103"/>
            <a:ext cx="2317072" cy="94305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  <a:endParaRPr lang="zh-CN" altLang="en-US" sz="6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MH_Others_2"/>
          <p:cNvSpPr txBox="1"/>
          <p:nvPr/>
        </p:nvSpPr>
        <p:spPr>
          <a:xfrm>
            <a:off x="3794101" y="2167865"/>
            <a:ext cx="2507521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3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2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4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9755" y="1899198"/>
            <a:ext cx="48250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latin typeface="Inter"/>
              </a:rPr>
              <a:t>动态</a:t>
            </a:r>
            <a:r>
              <a:rPr lang="zh-CN" altLang="en-US" sz="2000" dirty="0">
                <a:latin typeface="Inter"/>
              </a:rPr>
              <a:t>路由通过路由协议（如 </a:t>
            </a:r>
            <a:r>
              <a:rPr lang="en-US" altLang="zh-CN" sz="2000" dirty="0">
                <a:latin typeface="Inter"/>
              </a:rPr>
              <a:t>RIP</a:t>
            </a:r>
            <a:r>
              <a:rPr lang="zh-CN" altLang="en-US" sz="2000" dirty="0">
                <a:latin typeface="Inter"/>
              </a:rPr>
              <a:t>、</a:t>
            </a:r>
            <a:r>
              <a:rPr lang="en-US" altLang="zh-CN" sz="2000" dirty="0">
                <a:latin typeface="Inter"/>
              </a:rPr>
              <a:t>OSPF</a:t>
            </a:r>
            <a:r>
              <a:rPr lang="zh-CN" altLang="en-US" sz="2000" dirty="0">
                <a:latin typeface="Inter"/>
              </a:rPr>
              <a:t>、</a:t>
            </a:r>
            <a:r>
              <a:rPr lang="en-US" altLang="zh-CN" sz="2000" dirty="0">
                <a:latin typeface="Inter"/>
              </a:rPr>
              <a:t>BGP </a:t>
            </a:r>
            <a:r>
              <a:rPr lang="zh-CN" altLang="en-US" sz="2000" dirty="0">
                <a:latin typeface="Inter"/>
              </a:rPr>
              <a:t>等）让路由器之间相互交换路由信息，自动学习网络的拓扑结构，并根据一定的算法计算出到达目标网络的最佳路径。当网络拓扑发生变化，如链路故障、新设备加入等，动态路由协议能够自动检测到这些变化，并重新计算路由，使数据能够沿着新的最佳路径传输。</a:t>
            </a:r>
            <a:endParaRPr lang="zh-CN" altLang="en-US" sz="2000" b="0" i="0" dirty="0">
              <a:effectLst/>
              <a:latin typeface="Inter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8584" y="895167"/>
            <a:ext cx="1268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Inter"/>
              </a:rPr>
              <a:t>1.</a:t>
            </a:r>
            <a:r>
              <a:rPr lang="zh-CN" altLang="en-US" sz="2800" b="1" dirty="0" smtClean="0">
                <a:solidFill>
                  <a:srgbClr val="FF0000"/>
                </a:solidFill>
                <a:latin typeface="Inter"/>
              </a:rPr>
              <a:t>概念</a:t>
            </a:r>
            <a:endParaRPr lang="zh-CN" altLang="en-US" sz="2800" b="1" dirty="0">
              <a:solidFill>
                <a:srgbClr val="FF0000"/>
              </a:solidFill>
              <a:latin typeface="Inter"/>
            </a:endParaRPr>
          </a:p>
        </p:txBody>
      </p:sp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68F23249-AD88-440B-9679-228A979DD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950" y="2538025"/>
            <a:ext cx="2956451" cy="295645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0437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4536" y="870115"/>
            <a:ext cx="1268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Inter"/>
              </a:rPr>
              <a:t>2.</a:t>
            </a:r>
            <a:r>
              <a:rPr lang="zh-CN" altLang="en-US" sz="2800" b="1" dirty="0" smtClean="0">
                <a:solidFill>
                  <a:srgbClr val="FF0000"/>
                </a:solidFill>
                <a:latin typeface="Inter"/>
              </a:rPr>
              <a:t>特点</a:t>
            </a:r>
            <a:endParaRPr lang="zh-CN" altLang="en-US" sz="2800" b="1" i="0" dirty="0">
              <a:solidFill>
                <a:srgbClr val="FF0000"/>
              </a:solidFill>
              <a:effectLst/>
              <a:latin typeface="Inter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0568" y="1980372"/>
            <a:ext cx="78435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Inter"/>
              </a:rPr>
              <a:t>自动适应网络变化</a:t>
            </a: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：这是动态路由最显著的特点。当网络中的链路出现故障或有新的网络节点加入时，动态路由协议能够自动感知这些变化，并迅速调整路由表，确保数据能够继续正确传输，无需人工手动干预。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Inter"/>
              </a:rPr>
              <a:t>节省网络管理成本</a:t>
            </a: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：由于动态路由能够自动适应网络变化，减少了人工配置和维护路由的工作量。在大型复杂网络中，人工配置静态路由容易出错且维护成本高昂，而动态路由大大降低了管理成本和出错概率</a:t>
            </a:r>
            <a:r>
              <a:rPr lang="zh-CN" altLang="en-US" sz="2000" dirty="0" smtClean="0">
                <a:solidFill>
                  <a:srgbClr val="000000"/>
                </a:solidFill>
                <a:latin typeface="Inter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45930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1054" y="1688512"/>
            <a:ext cx="74644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Inter"/>
              </a:rPr>
              <a:t>充分利用网络资源</a:t>
            </a: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：动态路由协议可以根据网络的实际流量情况和链路状态，选择最优的路径传输数据。例如，当某条链路的负载过高时，动态路由会将流量引导到其他负载较低的链路上，从而实现网络资源的合理分配，提高网络的整体利用率</a:t>
            </a:r>
            <a:r>
              <a:rPr lang="zh-CN" altLang="en-US" sz="2000" dirty="0" smtClean="0">
                <a:solidFill>
                  <a:srgbClr val="000000"/>
                </a:solidFill>
                <a:latin typeface="Inter"/>
              </a:rPr>
              <a:t>。</a:t>
            </a:r>
            <a:endParaRPr lang="en-US" altLang="zh-CN" sz="2000" dirty="0" smtClean="0">
              <a:solidFill>
                <a:srgbClr val="000000"/>
              </a:solidFill>
              <a:latin typeface="Inte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Inter"/>
              </a:rPr>
              <a:t>占用一定网络资源</a:t>
            </a: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：动态路由协议需要在路由器之间定期交换路由信息，这会占用一定的网络带宽和路由器的 </a:t>
            </a:r>
            <a:r>
              <a:rPr lang="en-US" altLang="zh-CN" sz="2000" dirty="0">
                <a:solidFill>
                  <a:srgbClr val="000000"/>
                </a:solidFill>
                <a:latin typeface="Inter"/>
              </a:rPr>
              <a:t>CPU</a:t>
            </a: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、内存等资源。在网络带宽紧张或路由器性能有限的情况下，可能会对网络性能产生一定的影响</a:t>
            </a:r>
            <a:r>
              <a:rPr lang="zh-CN" altLang="en-US" sz="2000" dirty="0" smtClean="0">
                <a:solidFill>
                  <a:srgbClr val="000000"/>
                </a:solidFill>
                <a:latin typeface="Inter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83366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0246" y="1729419"/>
            <a:ext cx="77426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Inter"/>
              </a:rPr>
              <a:t>支持大规模网络</a:t>
            </a: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：动态路由协议具有良好的可扩展性，能够适应大规模网络的需求。在大型网络中，路由器数量众多，网络拓扑复杂，动态路由协议可以通过分级、分区域等方式进行路由计算和管理，有效地解决了大规模网络中的路由问题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Inter"/>
              </a:rPr>
              <a:t>配置相对复杂</a:t>
            </a: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：虽然动态路由在网络管理上节省了人力，但配置相对复杂。需要对路由协议的工作原理、参数设置等有深入的了解，才能正确配置和优化动态路由。不同的路由协议有不同的特点和适用场景，配置不当可能导致网络性能下降或出现路由环路等问题。</a:t>
            </a:r>
            <a:endParaRPr lang="zh-CN" altLang="en-US" sz="2000" b="0" i="0" dirty="0">
              <a:solidFill>
                <a:srgbClr val="00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97533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5870" y="2308854"/>
            <a:ext cx="761569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0000"/>
                </a:solidFill>
                <a:latin typeface="Inter"/>
              </a:rPr>
              <a:t>收敛</a:t>
            </a:r>
            <a:r>
              <a:rPr lang="zh-CN" altLang="en-US" sz="2000" b="1" dirty="0">
                <a:solidFill>
                  <a:srgbClr val="000000"/>
                </a:solidFill>
                <a:latin typeface="Inter"/>
              </a:rPr>
              <a:t>时间问题</a:t>
            </a: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：当网络拓扑发生变化时，动态路由协议需要一定的时间来检测变化、交换路由信息并重新计算路由，这个过程称为收敛。在收敛过程中，可能会出现数据丢失或传输延迟增加的情况。不同的路由协议收敛时间不同，一些先进的动态路由协议能够在较短的时间内完成收敛，但仍然无法完全避免收敛期间对网络的影响。</a:t>
            </a:r>
            <a:endParaRPr lang="zh-CN" altLang="en-US" sz="2000" b="0" i="0" dirty="0">
              <a:solidFill>
                <a:srgbClr val="00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46135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1724" y="857588"/>
            <a:ext cx="1989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Inter"/>
              </a:rPr>
              <a:t>3.</a:t>
            </a:r>
            <a:r>
              <a:rPr lang="zh-CN" altLang="en-US" sz="2800" b="1" dirty="0" smtClean="0">
                <a:solidFill>
                  <a:srgbClr val="FF0000"/>
                </a:solidFill>
                <a:latin typeface="Inter"/>
              </a:rPr>
              <a:t>适用</a:t>
            </a:r>
            <a:r>
              <a:rPr lang="zh-CN" altLang="en-US" sz="2800" b="1" dirty="0">
                <a:solidFill>
                  <a:srgbClr val="FF0000"/>
                </a:solidFill>
                <a:latin typeface="Inter"/>
              </a:rPr>
              <a:t>场景</a:t>
            </a:r>
            <a:endParaRPr lang="zh-CN" altLang="en-US" sz="2800" b="1" i="0" dirty="0">
              <a:solidFill>
                <a:srgbClr val="FF0000"/>
              </a:solidFill>
              <a:effectLst/>
              <a:latin typeface="Inter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08849" y="2106600"/>
            <a:ext cx="63848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0000"/>
                </a:solidFill>
                <a:latin typeface="Inter"/>
              </a:rPr>
              <a:t>大型企业网络</a:t>
            </a:r>
            <a:r>
              <a:rPr lang="zh-CN" altLang="en-US" sz="2000" dirty="0" smtClean="0">
                <a:solidFill>
                  <a:srgbClr val="000000"/>
                </a:solidFill>
                <a:latin typeface="Inter"/>
              </a:rPr>
              <a:t>：大型企业网络通常具有复杂的网络拓扑结构，包含多个分支机构、大量的网络设备和用户。动态路由协议能够自动适应网络中的变化，如设备故障、网络扩展等，减少了网络管理员的配置工作量，确保网络的稳定性和可靠性。例如，企业采用 </a:t>
            </a:r>
            <a:r>
              <a:rPr lang="en-US" altLang="zh-CN" sz="2000" dirty="0" smtClean="0">
                <a:solidFill>
                  <a:srgbClr val="000000"/>
                </a:solidFill>
                <a:latin typeface="Inter"/>
              </a:rPr>
              <a:t>OSPF </a:t>
            </a:r>
            <a:r>
              <a:rPr lang="zh-CN" altLang="en-US" sz="2000" dirty="0" smtClean="0">
                <a:solidFill>
                  <a:srgbClr val="000000"/>
                </a:solidFill>
                <a:latin typeface="Inter"/>
              </a:rPr>
              <a:t>协议，可将网络划分为多个区域，实现高效的路由管理和流量优化</a:t>
            </a:r>
            <a:r>
              <a:rPr lang="zh-CN" altLang="en-US" sz="2000" dirty="0" smtClean="0">
                <a:solidFill>
                  <a:srgbClr val="000000"/>
                </a:solidFill>
                <a:latin typeface="Inter"/>
              </a:rPr>
              <a:t>。</a:t>
            </a:r>
            <a:endParaRPr lang="zh-CN" altLang="en-US" sz="2000" dirty="0" smtClean="0">
              <a:solidFill>
                <a:srgbClr val="000000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65768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9550" y="2378977"/>
            <a:ext cx="617686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Inter"/>
              </a:rPr>
              <a:t>服务提供商网络</a:t>
            </a: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：互联网服务提供商（</a:t>
            </a:r>
            <a:r>
              <a:rPr lang="en-US" altLang="zh-CN" sz="2000" dirty="0">
                <a:solidFill>
                  <a:srgbClr val="000000"/>
                </a:solidFill>
                <a:latin typeface="Inter"/>
              </a:rPr>
              <a:t>ISP</a:t>
            </a: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）需要为大量客户提供网络连接服务，其网络规模庞大且不断变化。动态路由协议如 </a:t>
            </a:r>
            <a:r>
              <a:rPr lang="en-US" altLang="zh-CN" sz="2000" dirty="0">
                <a:solidFill>
                  <a:srgbClr val="000000"/>
                </a:solidFill>
                <a:latin typeface="Inter"/>
              </a:rPr>
              <a:t>BGP</a:t>
            </a: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，能够在不同的自治系统之间交换路由信息，实现全球范围内的网络互联，并根据网络状况动态调整路由，确保数据的高效传输。</a:t>
            </a:r>
            <a:endParaRPr lang="zh-CN" altLang="en-US" sz="2000" dirty="0">
              <a:solidFill>
                <a:srgbClr val="000000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86092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9370</TotalTime>
  <Words>1074</Words>
  <Application>Microsoft Office PowerPoint</Application>
  <PresentationFormat>全屏显示(4:3)</PresentationFormat>
  <Paragraphs>35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Inter</vt:lpstr>
      <vt:lpstr>等线</vt:lpstr>
      <vt:lpstr>仿宋</vt:lpstr>
      <vt:lpstr>华文隶书</vt:lpstr>
      <vt:lpstr>宋体</vt:lpstr>
      <vt:lpstr>微软雅黑</vt:lpstr>
      <vt:lpstr>Arial</vt:lpstr>
      <vt:lpstr>Calibri</vt:lpstr>
      <vt:lpstr>Tahoma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HZW</dc:creator>
  <cp:lastModifiedBy>Administrator</cp:lastModifiedBy>
  <cp:revision>1177</cp:revision>
  <dcterms:created xsi:type="dcterms:W3CDTF">2014-07-13T02:54:52Z</dcterms:created>
  <dcterms:modified xsi:type="dcterms:W3CDTF">2025-04-17T05:55:43Z</dcterms:modified>
</cp:coreProperties>
</file>