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5.jpg" ContentType="image/png"/>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410" r:id="rId2"/>
    <p:sldId id="487" r:id="rId3"/>
    <p:sldId id="510" r:id="rId4"/>
    <p:sldId id="488" r:id="rId5"/>
    <p:sldId id="502" r:id="rId6"/>
    <p:sldId id="489" r:id="rId7"/>
    <p:sldId id="503" r:id="rId8"/>
    <p:sldId id="511" r:id="rId9"/>
    <p:sldId id="490" r:id="rId10"/>
    <p:sldId id="504" r:id="rId11"/>
    <p:sldId id="491" r:id="rId12"/>
    <p:sldId id="505" r:id="rId13"/>
    <p:sldId id="492" r:id="rId14"/>
    <p:sldId id="506" r:id="rId15"/>
    <p:sldId id="493" r:id="rId16"/>
    <p:sldId id="512" r:id="rId17"/>
    <p:sldId id="494" r:id="rId18"/>
    <p:sldId id="495" r:id="rId19"/>
    <p:sldId id="507" r:id="rId20"/>
    <p:sldId id="508" r:id="rId21"/>
    <p:sldId id="496" r:id="rId22"/>
    <p:sldId id="514" r:id="rId23"/>
    <p:sldId id="500" r:id="rId24"/>
    <p:sldId id="509" r:id="rId25"/>
    <p:sldId id="501" r:id="rId26"/>
    <p:sldId id="515" r:id="rId27"/>
    <p:sldId id="262" r:id="rId28"/>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60"/>
  </p:normalViewPr>
  <p:slideViewPr>
    <p:cSldViewPr snapToGrid="0" showGuides="1">
      <p:cViewPr varScale="1">
        <p:scale>
          <a:sx n="115" d="100"/>
          <a:sy n="115" d="100"/>
        </p:scale>
        <p:origin x="1650" y="90"/>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2025/4/21</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F78D84D-38C4-3D3A-AEB6-7002F98B96A5}"/>
              </a:ext>
            </a:extLst>
          </p:cNvPr>
          <p:cNvSpPr txBox="1"/>
          <p:nvPr userDrawn="1"/>
        </p:nvSpPr>
        <p:spPr>
          <a:xfrm>
            <a:off x="213616" y="98377"/>
            <a:ext cx="1620957" cy="523220"/>
          </a:xfrm>
          <a:prstGeom prst="rect">
            <a:avLst/>
          </a:prstGeom>
          <a:noFill/>
        </p:spPr>
        <p:txBody>
          <a:bodyPr wrap="none" rtlCol="0">
            <a:spAutoFit/>
          </a:bodyPr>
          <a:lstStyle/>
          <a:p>
            <a:r>
              <a:rPr lang="zh-CN" altLang="en-US" sz="2800" b="0" kern="1200" dirty="0">
                <a:solidFill>
                  <a:srgbClr val="FFC000"/>
                </a:solidFill>
                <a:latin typeface="宋体" panose="02010600030101010101" pitchFamily="2" charset="-122"/>
                <a:ea typeface="宋体" panose="02010600030101010101" pitchFamily="2" charset="-122"/>
                <a:cs typeface="+mn-cs"/>
              </a:rPr>
              <a:t>单臂路由</a:t>
            </a:r>
          </a:p>
        </p:txBody>
      </p:sp>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单臂路由</a:t>
            </a:r>
            <a:endParaRPr lang="zh-CN" altLang="en-US" sz="2800" dirty="0">
              <a:solidFill>
                <a:srgbClr val="FFC000"/>
              </a:solidFill>
            </a:endParaRPr>
          </a:p>
        </p:txBody>
      </p:sp>
    </p:spTree>
    <p:extLst>
      <p:ext uri="{BB962C8B-B14F-4D97-AF65-F5344CB8AC3E}">
        <p14:creationId xmlns:p14="http://schemas.microsoft.com/office/powerpoint/2010/main" val="2595141673"/>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3"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2" name="文本框 1">
            <a:extLst>
              <a:ext uri="{FF2B5EF4-FFF2-40B4-BE49-F238E27FC236}">
                <a16:creationId xmlns:a16="http://schemas.microsoft.com/office/drawing/2014/main" id="{9D4972D1-9868-94F8-9990-462B8756E1A8}"/>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单臂路由</a:t>
            </a:r>
            <a:endParaRPr lang="zh-CN" altLang="en-US" sz="2800" dirty="0">
              <a:solidFill>
                <a:srgbClr val="FFC000"/>
              </a:solidFill>
            </a:endParaRPr>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audio" Target="../media/audio1.bin"/><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8" cstate="print">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10"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7" r:id="rId4"/>
    <p:sldLayoutId id="2147483656" r:id="rId5"/>
  </p:sldLayoutIdLst>
  <mc:AlternateContent xmlns:mc="http://schemas.openxmlformats.org/markup-compatibility/2006" xmlns:p14="http://schemas.microsoft.com/office/powerpoint/2010/main">
    <mc:Choice Requires="p14">
      <p:transition>
        <p14:flip dir="r"/>
        <p:sndAc>
          <p:stSnd>
            <p:snd r:embed="rId7"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5.jp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2.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6.jp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3.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4.jpg"/><Relationship Id="rId2" Type="http://schemas.openxmlformats.org/officeDocument/2006/relationships/audio" Target="../media/audio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44FB3911-7A24-EBE8-903A-B8A2ECE967AE}"/>
              </a:ext>
            </a:extLst>
          </p:cNvPr>
          <p:cNvSpPr txBox="1">
            <a:spLocks noChangeArrowheads="1"/>
          </p:cNvSpPr>
          <p:nvPr/>
        </p:nvSpPr>
        <p:spPr bwMode="auto">
          <a:xfrm>
            <a:off x="3092469" y="2359071"/>
            <a:ext cx="4476234" cy="12732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2075" tIns="46038" rIns="92075" bIns="46038" rtlCol="0" anchor="ctr">
            <a:noAutofit/>
          </a:bodyPr>
          <a:lst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a:lstStyle>
          <a:p>
            <a:pPr algn="ctr"/>
            <a:r>
              <a:rPr lang="zh-CN" altLang="en-US" sz="4800" b="1">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网络设备管理</a:t>
            </a:r>
            <a:endParaRPr lang="zh-CN" altLang="en-US" sz="4800" b="1">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sp>
        <p:nvSpPr>
          <p:cNvPr id="3" name="文本框 2">
            <a:extLst>
              <a:ext uri="{FF2B5EF4-FFF2-40B4-BE49-F238E27FC236}">
                <a16:creationId xmlns:a16="http://schemas.microsoft.com/office/drawing/2014/main" id="{A8F41BC4-01D9-32BA-E411-1E320BA12D56}"/>
              </a:ext>
            </a:extLst>
          </p:cNvPr>
          <p:cNvSpPr txBox="1"/>
          <p:nvPr/>
        </p:nvSpPr>
        <p:spPr>
          <a:xfrm>
            <a:off x="5607434" y="3419969"/>
            <a:ext cx="2040943" cy="424732"/>
          </a:xfrm>
          <a:prstGeom prst="rect">
            <a:avLst/>
          </a:prstGeom>
          <a:noFill/>
        </p:spPr>
        <p:txBody>
          <a:bodyPr wrap="none" rtlCol="0">
            <a:spAutoFit/>
          </a:bodyPr>
          <a:lstStyle/>
          <a:p>
            <a:pPr algn="ctr">
              <a:lnSpc>
                <a:spcPct val="90000"/>
              </a:lnSpc>
              <a:spcBef>
                <a:spcPct val="0"/>
              </a:spcBef>
            </a:pPr>
            <a:r>
              <a:rPr lang="en-US" altLang="zh-CN" sz="24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a:t>
            </a:r>
            <a:r>
              <a:rPr lang="zh-CN" altLang="en-US" sz="24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单臂路由</a:t>
            </a:r>
          </a:p>
        </p:txBody>
      </p:sp>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6013" y="1743076"/>
            <a:ext cx="7591425" cy="3477875"/>
          </a:xfrm>
          <a:prstGeom prst="rect">
            <a:avLst/>
          </a:prstGeom>
          <a:noFill/>
        </p:spPr>
        <p:txBody>
          <a:bodyPr wrap="square" rtlCol="0">
            <a:spAutoFit/>
          </a:bodyPr>
          <a:lstStyle/>
          <a:p>
            <a:pPr latinLnBrk="1">
              <a:lnSpc>
                <a:spcPct val="150000"/>
              </a:lnSpc>
            </a:pPr>
            <a:r>
              <a:rPr lang="zh-CN" altLang="en-US" sz="2000" b="1" dirty="0" smtClean="0">
                <a:latin typeface="+mn-ea"/>
              </a:rPr>
              <a:t>作 用</a:t>
            </a:r>
            <a:r>
              <a:rPr lang="zh-CN" altLang="en-US" sz="2000" dirty="0" smtClean="0">
                <a:latin typeface="+mn-ea"/>
              </a:rPr>
              <a:t>：</a:t>
            </a:r>
            <a:endParaRPr lang="en-US" altLang="zh-CN" sz="2000" dirty="0" smtClean="0">
              <a:latin typeface="+mn-ea"/>
            </a:endParaRPr>
          </a:p>
          <a:p>
            <a:pPr marL="342900" indent="-342900" latinLnBrk="1">
              <a:lnSpc>
                <a:spcPct val="200000"/>
              </a:lnSpc>
              <a:spcBef>
                <a:spcPts val="1200"/>
              </a:spcBef>
              <a:spcAft>
                <a:spcPts val="1200"/>
              </a:spcAft>
              <a:buFont typeface="Wingdings" panose="05000000000000000000" pitchFamily="2" charset="2"/>
              <a:buChar char="Ø"/>
            </a:pPr>
            <a:r>
              <a:rPr lang="zh-CN" altLang="en-US" sz="2000" b="1" dirty="0" smtClean="0">
                <a:latin typeface="+mn-ea"/>
              </a:rPr>
              <a:t>增强网络</a:t>
            </a:r>
            <a:r>
              <a:rPr lang="zh-CN" altLang="en-US" sz="2000" b="1" dirty="0">
                <a:latin typeface="+mn-ea"/>
              </a:rPr>
              <a:t>安全性</a:t>
            </a:r>
            <a:r>
              <a:rPr lang="zh-CN" altLang="en-US" sz="2000" dirty="0">
                <a:latin typeface="+mn-ea"/>
              </a:rPr>
              <a:t>：</a:t>
            </a:r>
            <a:r>
              <a:rPr lang="zh-CN" altLang="en-US" sz="2000" dirty="0" smtClean="0">
                <a:latin typeface="+mn-ea"/>
              </a:rPr>
              <a:t>不同</a:t>
            </a:r>
            <a:r>
              <a:rPr lang="en-US" altLang="zh-CN" sz="2000" dirty="0" smtClean="0">
                <a:latin typeface="+mn-ea"/>
              </a:rPr>
              <a:t>VLAN</a:t>
            </a:r>
            <a:r>
              <a:rPr lang="zh-CN" altLang="en-US" sz="2000" dirty="0" smtClean="0">
                <a:latin typeface="+mn-ea"/>
              </a:rPr>
              <a:t>之间</a:t>
            </a:r>
            <a:r>
              <a:rPr lang="zh-CN" altLang="en-US" sz="2000" dirty="0">
                <a:latin typeface="+mn-ea"/>
              </a:rPr>
              <a:t>的设备默认无法直接通信，减少了广播风暴的影响范围，也降低了黑客攻击的风险</a:t>
            </a:r>
            <a:r>
              <a:rPr lang="zh-CN" altLang="en-US" sz="2000" dirty="0" smtClean="0">
                <a:latin typeface="+mn-ea"/>
              </a:rPr>
              <a:t>。</a:t>
            </a:r>
            <a:endParaRPr lang="en-US" altLang="zh-CN" sz="2000" dirty="0" smtClean="0">
              <a:latin typeface="+mn-ea"/>
            </a:endParaRPr>
          </a:p>
          <a:p>
            <a:pPr marL="342900" indent="-342900" latinLnBrk="1">
              <a:lnSpc>
                <a:spcPct val="200000"/>
              </a:lnSpc>
              <a:spcBef>
                <a:spcPts val="1200"/>
              </a:spcBef>
              <a:spcAft>
                <a:spcPts val="1200"/>
              </a:spcAft>
              <a:buFont typeface="Wingdings" panose="05000000000000000000" pitchFamily="2" charset="2"/>
              <a:buChar char="Ø"/>
            </a:pPr>
            <a:r>
              <a:rPr lang="zh-CN" altLang="en-US" sz="2000" b="1" dirty="0" smtClean="0">
                <a:latin typeface="+mn-ea"/>
              </a:rPr>
              <a:t>提高</a:t>
            </a:r>
            <a:r>
              <a:rPr lang="zh-CN" altLang="en-US" sz="2000" b="1" dirty="0">
                <a:latin typeface="+mn-ea"/>
              </a:rPr>
              <a:t>网络管理效率</a:t>
            </a:r>
            <a:r>
              <a:rPr lang="zh-CN" altLang="en-US" sz="2000" dirty="0">
                <a:latin typeface="+mn-ea"/>
              </a:rPr>
              <a:t>：</a:t>
            </a:r>
            <a:r>
              <a:rPr lang="zh-CN" altLang="en-US" sz="2000" dirty="0" smtClean="0">
                <a:latin typeface="+mn-ea"/>
              </a:rPr>
              <a:t>通过</a:t>
            </a:r>
            <a:r>
              <a:rPr lang="en-US" altLang="zh-CN" sz="2000" dirty="0" smtClean="0">
                <a:latin typeface="+mn-ea"/>
              </a:rPr>
              <a:t>VLAN</a:t>
            </a:r>
            <a:r>
              <a:rPr lang="zh-CN" altLang="en-US" sz="2000" dirty="0" smtClean="0">
                <a:latin typeface="+mn-ea"/>
              </a:rPr>
              <a:t>可以</a:t>
            </a:r>
            <a:r>
              <a:rPr lang="zh-CN" altLang="en-US" sz="2000" dirty="0">
                <a:latin typeface="+mn-ea"/>
              </a:rPr>
              <a:t>将网络按照部门、功能等进行划分，便于网络管理员对</a:t>
            </a:r>
            <a:r>
              <a:rPr lang="zh-CN" altLang="en-US" sz="2000" dirty="0" smtClean="0">
                <a:latin typeface="+mn-ea"/>
              </a:rPr>
              <a:t>不同</a:t>
            </a:r>
            <a:r>
              <a:rPr lang="en-US" altLang="zh-CN" sz="2000" dirty="0" smtClean="0">
                <a:latin typeface="+mn-ea"/>
              </a:rPr>
              <a:t>VLAN</a:t>
            </a:r>
            <a:r>
              <a:rPr lang="zh-CN" altLang="en-US" sz="2000" dirty="0" smtClean="0">
                <a:latin typeface="+mn-ea"/>
              </a:rPr>
              <a:t>进行</a:t>
            </a:r>
            <a:r>
              <a:rPr lang="zh-CN" altLang="en-US" sz="2000" dirty="0">
                <a:latin typeface="+mn-ea"/>
              </a:rPr>
              <a:t>独立的管理和配置</a:t>
            </a:r>
            <a:r>
              <a:rPr lang="zh-CN" altLang="en-US" sz="2000" dirty="0" smtClean="0">
                <a:latin typeface="+mn-ea"/>
              </a:rPr>
              <a:t>。</a:t>
            </a:r>
            <a:endParaRPr lang="zh-CN" altLang="en-US" sz="2000" dirty="0">
              <a:latin typeface="+mn-ea"/>
            </a:endParaRPr>
          </a:p>
        </p:txBody>
      </p:sp>
      <p:sp>
        <p:nvSpPr>
          <p:cNvPr id="4" name="文本框 3"/>
          <p:cNvSpPr txBox="1"/>
          <p:nvPr/>
        </p:nvSpPr>
        <p:spPr>
          <a:xfrm>
            <a:off x="0" y="695325"/>
            <a:ext cx="4067175" cy="553998"/>
          </a:xfrm>
          <a:prstGeom prst="rect">
            <a:avLst/>
          </a:prstGeom>
          <a:noFill/>
        </p:spPr>
        <p:txBody>
          <a:bodyPr wrap="square" rtlCol="0">
            <a:spAutoFit/>
          </a:bodyPr>
          <a:lstStyle/>
          <a:p>
            <a:r>
              <a:rPr lang="en-US" altLang="zh-CN" sz="3000" dirty="0" smtClean="0">
                <a:solidFill>
                  <a:srgbClr val="FF0000"/>
                </a:solidFill>
                <a:latin typeface="+mj-ea"/>
                <a:ea typeface="+mj-ea"/>
              </a:rPr>
              <a:t>2.1 VLAN</a:t>
            </a:r>
            <a:r>
              <a:rPr lang="zh-CN" altLang="en-US" sz="3000" dirty="0">
                <a:solidFill>
                  <a:srgbClr val="FF0000"/>
                </a:solidFill>
                <a:latin typeface="+mj-ea"/>
                <a:ea typeface="+mj-ea"/>
              </a:rPr>
              <a:t>的定义与作用</a:t>
            </a:r>
          </a:p>
        </p:txBody>
      </p:sp>
    </p:spTree>
    <p:extLst>
      <p:ext uri="{BB962C8B-B14F-4D97-AF65-F5344CB8AC3E}">
        <p14:creationId xmlns:p14="http://schemas.microsoft.com/office/powerpoint/2010/main" val="333612571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1474" y="1984145"/>
            <a:ext cx="7591425" cy="3170099"/>
          </a:xfrm>
          <a:prstGeom prst="rect">
            <a:avLst/>
          </a:prstGeom>
          <a:noFill/>
        </p:spPr>
        <p:txBody>
          <a:bodyPr wrap="square" rtlCol="0">
            <a:spAutoFit/>
          </a:bodyPr>
          <a:lstStyle/>
          <a:p>
            <a:pPr latinLnBrk="1">
              <a:lnSpc>
                <a:spcPct val="200000"/>
              </a:lnSpc>
            </a:pPr>
            <a:r>
              <a:rPr lang="zh-CN" altLang="en-US" sz="2000" b="1" dirty="0" smtClean="0">
                <a:latin typeface="+mn-ea"/>
              </a:rPr>
              <a:t>（</a:t>
            </a:r>
            <a:r>
              <a:rPr lang="en-US" altLang="zh-CN" sz="2000" b="1" dirty="0" smtClean="0">
                <a:latin typeface="+mn-ea"/>
              </a:rPr>
              <a:t>1</a:t>
            </a:r>
            <a:r>
              <a:rPr lang="zh-CN" altLang="en-US" sz="2000" b="1" dirty="0" smtClean="0">
                <a:latin typeface="+mn-ea"/>
              </a:rPr>
              <a:t>）基于</a:t>
            </a:r>
            <a:r>
              <a:rPr lang="zh-CN" altLang="en-US" sz="2000" b="1" dirty="0">
                <a:latin typeface="+mn-ea"/>
              </a:rPr>
              <a:t>端口</a:t>
            </a:r>
            <a:r>
              <a:rPr lang="zh-CN" altLang="en-US" sz="2000" b="1" dirty="0" smtClean="0">
                <a:latin typeface="+mn-ea"/>
              </a:rPr>
              <a:t>的</a:t>
            </a:r>
            <a:r>
              <a:rPr lang="en-US" altLang="zh-CN" sz="2000" b="1" dirty="0" smtClean="0">
                <a:latin typeface="+mn-ea"/>
              </a:rPr>
              <a:t>VLAN</a:t>
            </a:r>
            <a:r>
              <a:rPr lang="zh-CN" altLang="en-US" sz="2000" b="1" dirty="0" smtClean="0">
                <a:latin typeface="+mn-ea"/>
              </a:rPr>
              <a:t>划分</a:t>
            </a:r>
            <a:endParaRPr lang="zh-CN" altLang="en-US" sz="2000" dirty="0">
              <a:latin typeface="+mn-ea"/>
            </a:endParaRPr>
          </a:p>
          <a:p>
            <a:pPr marL="685800" lvl="1" indent="-342900" latinLnBrk="1">
              <a:lnSpc>
                <a:spcPct val="200000"/>
              </a:lnSpc>
              <a:buFont typeface="Wingdings" panose="05000000000000000000" pitchFamily="2" charset="2"/>
              <a:buChar char="u"/>
            </a:pPr>
            <a:r>
              <a:rPr lang="zh-CN" altLang="en-US" sz="2000" b="1" dirty="0">
                <a:latin typeface="+mn-ea"/>
              </a:rPr>
              <a:t>原理</a:t>
            </a:r>
            <a:r>
              <a:rPr lang="zh-CN" altLang="en-US" sz="2000" dirty="0">
                <a:latin typeface="+mn-ea"/>
              </a:rPr>
              <a:t>：将交换机的端口划分到不同</a:t>
            </a:r>
            <a:r>
              <a:rPr lang="zh-CN" altLang="en-US" sz="2000" dirty="0" smtClean="0">
                <a:latin typeface="+mn-ea"/>
              </a:rPr>
              <a:t>的</a:t>
            </a:r>
            <a:r>
              <a:rPr lang="en-US" altLang="zh-CN" sz="2000" dirty="0" smtClean="0">
                <a:latin typeface="+mn-ea"/>
              </a:rPr>
              <a:t>VLAN</a:t>
            </a:r>
            <a:r>
              <a:rPr lang="zh-CN" altLang="en-US" sz="2000" dirty="0" smtClean="0">
                <a:latin typeface="+mn-ea"/>
              </a:rPr>
              <a:t>中</a:t>
            </a:r>
            <a:r>
              <a:rPr lang="zh-CN" altLang="en-US" sz="2000" dirty="0">
                <a:latin typeface="+mn-ea"/>
              </a:rPr>
              <a:t>，每个端口只能属于一</a:t>
            </a:r>
            <a:r>
              <a:rPr lang="zh-CN" altLang="en-US" sz="2000" dirty="0" smtClean="0">
                <a:latin typeface="+mn-ea"/>
              </a:rPr>
              <a:t>个</a:t>
            </a:r>
            <a:r>
              <a:rPr lang="en-US" altLang="zh-CN" sz="2000" dirty="0" smtClean="0">
                <a:latin typeface="+mn-ea"/>
              </a:rPr>
              <a:t>VLAN</a:t>
            </a:r>
            <a:r>
              <a:rPr lang="zh-CN" altLang="en-US" sz="2000" dirty="0">
                <a:latin typeface="+mn-ea"/>
              </a:rPr>
              <a:t>。</a:t>
            </a:r>
          </a:p>
          <a:p>
            <a:pPr marL="685800" lvl="1" indent="-342900" latinLnBrk="1">
              <a:lnSpc>
                <a:spcPct val="200000"/>
              </a:lnSpc>
              <a:buFont typeface="Wingdings" panose="05000000000000000000" pitchFamily="2" charset="2"/>
              <a:buChar char="u"/>
            </a:pPr>
            <a:r>
              <a:rPr lang="zh-CN" altLang="en-US" sz="2000" b="1" dirty="0">
                <a:latin typeface="+mn-ea"/>
              </a:rPr>
              <a:t>优点</a:t>
            </a:r>
            <a:r>
              <a:rPr lang="zh-CN" altLang="en-US" sz="2000" dirty="0">
                <a:latin typeface="+mn-ea"/>
              </a:rPr>
              <a:t>：配置简单，容易理解和管理。</a:t>
            </a:r>
          </a:p>
          <a:p>
            <a:pPr marL="685800" lvl="1" indent="-342900" latinLnBrk="1">
              <a:lnSpc>
                <a:spcPct val="200000"/>
              </a:lnSpc>
              <a:buFont typeface="Wingdings" panose="05000000000000000000" pitchFamily="2" charset="2"/>
              <a:buChar char="u"/>
            </a:pPr>
            <a:r>
              <a:rPr lang="zh-CN" altLang="en-US" sz="2000" b="1" dirty="0">
                <a:latin typeface="+mn-ea"/>
              </a:rPr>
              <a:t>缺点</a:t>
            </a:r>
            <a:r>
              <a:rPr lang="zh-CN" altLang="en-US" sz="2000" dirty="0">
                <a:latin typeface="+mn-ea"/>
              </a:rPr>
              <a:t>：当设备移动位置时，需要重新配置端口所属</a:t>
            </a:r>
            <a:r>
              <a:rPr lang="zh-CN" altLang="en-US" sz="2000" dirty="0" smtClean="0">
                <a:latin typeface="+mn-ea"/>
              </a:rPr>
              <a:t>的</a:t>
            </a:r>
            <a:r>
              <a:rPr lang="en-US" altLang="zh-CN" sz="2000" dirty="0" smtClean="0">
                <a:latin typeface="+mn-ea"/>
              </a:rPr>
              <a:t>VLAN</a:t>
            </a:r>
            <a:r>
              <a:rPr lang="zh-CN" altLang="en-US" sz="2000" dirty="0" smtClean="0">
                <a:latin typeface="+mn-ea"/>
              </a:rPr>
              <a:t>。</a:t>
            </a:r>
            <a:endParaRPr lang="zh-CN" altLang="en-US" sz="2000" dirty="0">
              <a:latin typeface="+mn-ea"/>
            </a:endParaRPr>
          </a:p>
        </p:txBody>
      </p:sp>
      <p:sp>
        <p:nvSpPr>
          <p:cNvPr id="4" name="文本框 3"/>
          <p:cNvSpPr txBox="1"/>
          <p:nvPr/>
        </p:nvSpPr>
        <p:spPr>
          <a:xfrm>
            <a:off x="0" y="695325"/>
            <a:ext cx="4067175" cy="553998"/>
          </a:xfrm>
          <a:prstGeom prst="rect">
            <a:avLst/>
          </a:prstGeom>
          <a:noFill/>
        </p:spPr>
        <p:txBody>
          <a:bodyPr wrap="square" rtlCol="0">
            <a:spAutoFit/>
          </a:bodyPr>
          <a:lstStyle/>
          <a:p>
            <a:r>
              <a:rPr lang="en-US" altLang="zh-CN" sz="3000" dirty="0" smtClean="0">
                <a:solidFill>
                  <a:srgbClr val="FF0000"/>
                </a:solidFill>
                <a:latin typeface="+mj-ea"/>
                <a:ea typeface="+mj-ea"/>
              </a:rPr>
              <a:t>2.2 VLAN</a:t>
            </a:r>
            <a:r>
              <a:rPr lang="zh-CN" altLang="en-US" sz="3000" dirty="0">
                <a:solidFill>
                  <a:srgbClr val="FF0000"/>
                </a:solidFill>
                <a:latin typeface="+mj-ea"/>
                <a:ea typeface="+mj-ea"/>
              </a:rPr>
              <a:t>的划分方法</a:t>
            </a:r>
          </a:p>
        </p:txBody>
      </p:sp>
    </p:spTree>
    <p:extLst>
      <p:ext uri="{BB962C8B-B14F-4D97-AF65-F5344CB8AC3E}">
        <p14:creationId xmlns:p14="http://schemas.microsoft.com/office/powerpoint/2010/main" val="15250738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95325"/>
            <a:ext cx="4067175" cy="553998"/>
          </a:xfrm>
          <a:prstGeom prst="rect">
            <a:avLst/>
          </a:prstGeom>
          <a:noFill/>
        </p:spPr>
        <p:txBody>
          <a:bodyPr wrap="square" rtlCol="0">
            <a:spAutoFit/>
          </a:bodyPr>
          <a:lstStyle/>
          <a:p>
            <a:r>
              <a:rPr lang="en-US" altLang="zh-CN" sz="3000" dirty="0" smtClean="0">
                <a:solidFill>
                  <a:srgbClr val="FF0000"/>
                </a:solidFill>
                <a:latin typeface="+mj-ea"/>
                <a:ea typeface="+mj-ea"/>
              </a:rPr>
              <a:t>2.2 VLAN</a:t>
            </a:r>
            <a:r>
              <a:rPr lang="zh-CN" altLang="en-US" sz="3000" dirty="0">
                <a:solidFill>
                  <a:srgbClr val="FF0000"/>
                </a:solidFill>
                <a:latin typeface="+mj-ea"/>
                <a:ea typeface="+mj-ea"/>
              </a:rPr>
              <a:t>的划分方法</a:t>
            </a:r>
          </a:p>
        </p:txBody>
      </p:sp>
      <p:sp>
        <p:nvSpPr>
          <p:cNvPr id="3" name="文本框 2"/>
          <p:cNvSpPr txBox="1"/>
          <p:nvPr/>
        </p:nvSpPr>
        <p:spPr>
          <a:xfrm>
            <a:off x="776288" y="1510319"/>
            <a:ext cx="7591425" cy="4429098"/>
          </a:xfrm>
          <a:prstGeom prst="rect">
            <a:avLst/>
          </a:prstGeom>
          <a:noFill/>
        </p:spPr>
        <p:txBody>
          <a:bodyPr wrap="square" rtlCol="0">
            <a:spAutoFit/>
          </a:bodyPr>
          <a:lstStyle/>
          <a:p>
            <a:pPr latinLnBrk="1">
              <a:lnSpc>
                <a:spcPct val="180000"/>
              </a:lnSpc>
            </a:pPr>
            <a:r>
              <a:rPr lang="zh-CN" altLang="en-US" sz="2000" b="1" dirty="0" smtClean="0">
                <a:latin typeface="+mn-ea"/>
              </a:rPr>
              <a:t>（</a:t>
            </a:r>
            <a:r>
              <a:rPr lang="en-US" altLang="zh-CN" sz="2000" b="1" dirty="0" smtClean="0">
                <a:latin typeface="+mn-ea"/>
              </a:rPr>
              <a:t>2</a:t>
            </a:r>
            <a:r>
              <a:rPr lang="zh-CN" altLang="en-US" sz="2000" b="1" dirty="0" smtClean="0">
                <a:latin typeface="+mn-ea"/>
              </a:rPr>
              <a:t>）基于</a:t>
            </a:r>
            <a:r>
              <a:rPr lang="en-US" altLang="zh-CN" sz="2000" b="1" dirty="0" smtClean="0">
                <a:latin typeface="+mn-ea"/>
              </a:rPr>
              <a:t>MAC</a:t>
            </a:r>
            <a:r>
              <a:rPr lang="zh-CN" altLang="en-US" sz="2000" b="1" dirty="0" smtClean="0">
                <a:latin typeface="+mn-ea"/>
              </a:rPr>
              <a:t>地址的</a:t>
            </a:r>
            <a:r>
              <a:rPr lang="en-US" altLang="zh-CN" sz="2000" b="1" dirty="0" smtClean="0">
                <a:latin typeface="+mn-ea"/>
              </a:rPr>
              <a:t>VLAN</a:t>
            </a:r>
            <a:r>
              <a:rPr lang="zh-CN" altLang="en-US" sz="2000" b="1" dirty="0" smtClean="0">
                <a:latin typeface="+mn-ea"/>
              </a:rPr>
              <a:t>划分</a:t>
            </a:r>
            <a:endParaRPr lang="zh-CN" altLang="en-US" sz="2000" dirty="0">
              <a:latin typeface="+mn-ea"/>
            </a:endParaRPr>
          </a:p>
          <a:p>
            <a:pPr marL="685800" lvl="1" indent="-342900" latinLnBrk="1">
              <a:lnSpc>
                <a:spcPct val="180000"/>
              </a:lnSpc>
              <a:buFont typeface="Wingdings" panose="05000000000000000000" pitchFamily="2" charset="2"/>
              <a:buChar char="u"/>
            </a:pPr>
            <a:r>
              <a:rPr lang="zh-CN" altLang="en-US" sz="2000" b="1" dirty="0">
                <a:latin typeface="+mn-ea"/>
              </a:rPr>
              <a:t>原理</a:t>
            </a:r>
            <a:r>
              <a:rPr lang="zh-CN" altLang="en-US" sz="2000" dirty="0">
                <a:latin typeface="+mn-ea"/>
              </a:rPr>
              <a:t>：根据设备</a:t>
            </a:r>
            <a:r>
              <a:rPr lang="zh-CN" altLang="en-US" sz="2000" dirty="0" smtClean="0">
                <a:latin typeface="+mn-ea"/>
              </a:rPr>
              <a:t>的</a:t>
            </a:r>
            <a:r>
              <a:rPr lang="en-US" altLang="zh-CN" sz="2000" dirty="0" smtClean="0">
                <a:latin typeface="+mn-ea"/>
              </a:rPr>
              <a:t>MAC</a:t>
            </a:r>
            <a:r>
              <a:rPr lang="zh-CN" altLang="en-US" sz="2000" dirty="0" smtClean="0">
                <a:latin typeface="+mn-ea"/>
              </a:rPr>
              <a:t>地址</a:t>
            </a:r>
            <a:r>
              <a:rPr lang="zh-CN" altLang="en-US" sz="2000" dirty="0">
                <a:latin typeface="+mn-ea"/>
              </a:rPr>
              <a:t>来</a:t>
            </a:r>
            <a:r>
              <a:rPr lang="zh-CN" altLang="en-US" sz="2000" dirty="0" smtClean="0">
                <a:latin typeface="+mn-ea"/>
              </a:rPr>
              <a:t>划分</a:t>
            </a:r>
            <a:r>
              <a:rPr lang="en-US" altLang="zh-CN" sz="2000" dirty="0" smtClean="0">
                <a:latin typeface="+mn-ea"/>
              </a:rPr>
              <a:t>VLAN</a:t>
            </a:r>
            <a:r>
              <a:rPr lang="zh-CN" altLang="en-US" sz="2000" dirty="0">
                <a:latin typeface="+mn-ea"/>
              </a:rPr>
              <a:t>，交换机通过</a:t>
            </a:r>
            <a:r>
              <a:rPr lang="zh-CN" altLang="en-US" sz="2000" dirty="0" smtClean="0">
                <a:latin typeface="+mn-ea"/>
              </a:rPr>
              <a:t>学习</a:t>
            </a:r>
            <a:r>
              <a:rPr lang="en-US" altLang="zh-CN" sz="2000" dirty="0" smtClean="0">
                <a:latin typeface="+mn-ea"/>
              </a:rPr>
              <a:t>MAC</a:t>
            </a:r>
            <a:r>
              <a:rPr lang="zh-CN" altLang="en-US" sz="2000" dirty="0" smtClean="0">
                <a:latin typeface="+mn-ea"/>
              </a:rPr>
              <a:t>地址</a:t>
            </a:r>
            <a:r>
              <a:rPr lang="zh-CN" altLang="en-US" sz="2000" dirty="0">
                <a:latin typeface="+mn-ea"/>
              </a:rPr>
              <a:t>表，将具有</a:t>
            </a:r>
            <a:r>
              <a:rPr lang="zh-CN" altLang="en-US" sz="2000" dirty="0" smtClean="0">
                <a:latin typeface="+mn-ea"/>
              </a:rPr>
              <a:t>相同</a:t>
            </a:r>
            <a:r>
              <a:rPr lang="en-US" altLang="zh-CN" sz="2000" dirty="0" smtClean="0">
                <a:latin typeface="+mn-ea"/>
              </a:rPr>
              <a:t>MAC</a:t>
            </a:r>
            <a:r>
              <a:rPr lang="zh-CN" altLang="en-US" sz="2000" dirty="0" smtClean="0">
                <a:latin typeface="+mn-ea"/>
              </a:rPr>
              <a:t>地址</a:t>
            </a:r>
            <a:r>
              <a:rPr lang="zh-CN" altLang="en-US" sz="2000" dirty="0">
                <a:latin typeface="+mn-ea"/>
              </a:rPr>
              <a:t>的设备划分到同一</a:t>
            </a:r>
            <a:r>
              <a:rPr lang="zh-CN" altLang="en-US" sz="2000" dirty="0" smtClean="0">
                <a:latin typeface="+mn-ea"/>
              </a:rPr>
              <a:t>个</a:t>
            </a:r>
            <a:r>
              <a:rPr lang="en-US" altLang="zh-CN" sz="2000" dirty="0" smtClean="0">
                <a:latin typeface="+mn-ea"/>
              </a:rPr>
              <a:t>VLAN</a:t>
            </a:r>
            <a:r>
              <a:rPr lang="zh-CN" altLang="en-US" sz="2000" dirty="0">
                <a:latin typeface="+mn-ea"/>
              </a:rPr>
              <a:t>。</a:t>
            </a:r>
          </a:p>
          <a:p>
            <a:pPr marL="685800" lvl="1" indent="-342900" latinLnBrk="1">
              <a:lnSpc>
                <a:spcPct val="180000"/>
              </a:lnSpc>
              <a:buFont typeface="Wingdings" panose="05000000000000000000" pitchFamily="2" charset="2"/>
              <a:buChar char="u"/>
            </a:pPr>
            <a:r>
              <a:rPr lang="zh-CN" altLang="en-US" sz="2000" b="1" dirty="0">
                <a:latin typeface="+mn-ea"/>
              </a:rPr>
              <a:t>优点</a:t>
            </a:r>
            <a:r>
              <a:rPr lang="zh-CN" altLang="en-US" sz="2000" dirty="0">
                <a:latin typeface="+mn-ea"/>
              </a:rPr>
              <a:t>：设备移动时无需</a:t>
            </a:r>
            <a:r>
              <a:rPr lang="zh-CN" altLang="en-US" sz="2000" dirty="0" smtClean="0">
                <a:latin typeface="+mn-ea"/>
              </a:rPr>
              <a:t>重新配置</a:t>
            </a:r>
            <a:r>
              <a:rPr lang="en-US" altLang="zh-CN" sz="2000" dirty="0" smtClean="0">
                <a:latin typeface="+mn-ea"/>
              </a:rPr>
              <a:t>VLAN</a:t>
            </a:r>
            <a:r>
              <a:rPr lang="zh-CN" altLang="en-US" sz="2000" dirty="0">
                <a:latin typeface="+mn-ea"/>
              </a:rPr>
              <a:t>，</a:t>
            </a:r>
            <a:r>
              <a:rPr lang="zh-CN" altLang="en-US" sz="2000" dirty="0" smtClean="0">
                <a:latin typeface="+mn-ea"/>
              </a:rPr>
              <a:t>只要</a:t>
            </a:r>
            <a:r>
              <a:rPr lang="en-US" altLang="zh-CN" sz="2000" dirty="0" smtClean="0">
                <a:latin typeface="+mn-ea"/>
              </a:rPr>
              <a:t>MAC</a:t>
            </a:r>
            <a:r>
              <a:rPr lang="zh-CN" altLang="en-US" sz="2000" dirty="0" smtClean="0">
                <a:latin typeface="+mn-ea"/>
              </a:rPr>
              <a:t>地址</a:t>
            </a:r>
            <a:r>
              <a:rPr lang="zh-CN" altLang="en-US" sz="2000" dirty="0">
                <a:latin typeface="+mn-ea"/>
              </a:rPr>
              <a:t>不变，就会被划分到原来</a:t>
            </a:r>
            <a:r>
              <a:rPr lang="zh-CN" altLang="en-US" sz="2000" dirty="0" smtClean="0">
                <a:latin typeface="+mn-ea"/>
              </a:rPr>
              <a:t>的</a:t>
            </a:r>
            <a:r>
              <a:rPr lang="en-US" altLang="zh-CN" sz="2000" dirty="0" smtClean="0">
                <a:latin typeface="+mn-ea"/>
              </a:rPr>
              <a:t>VLAN</a:t>
            </a:r>
            <a:r>
              <a:rPr lang="zh-CN" altLang="en-US" sz="2000" dirty="0">
                <a:latin typeface="+mn-ea"/>
              </a:rPr>
              <a:t>。</a:t>
            </a:r>
          </a:p>
          <a:p>
            <a:pPr marL="685800" lvl="1" indent="-342900" latinLnBrk="1">
              <a:lnSpc>
                <a:spcPct val="180000"/>
              </a:lnSpc>
              <a:buFont typeface="Wingdings" panose="05000000000000000000" pitchFamily="2" charset="2"/>
              <a:buChar char="u"/>
            </a:pPr>
            <a:r>
              <a:rPr lang="zh-CN" altLang="en-US" sz="2000" b="1" dirty="0">
                <a:latin typeface="+mn-ea"/>
              </a:rPr>
              <a:t>缺点</a:t>
            </a:r>
            <a:r>
              <a:rPr lang="zh-CN" altLang="en-US" sz="2000" dirty="0">
                <a:latin typeface="+mn-ea"/>
              </a:rPr>
              <a:t>：初始配置工作量大，需要手动将</a:t>
            </a:r>
            <a:r>
              <a:rPr lang="zh-CN" altLang="en-US" sz="2000" dirty="0" smtClean="0">
                <a:latin typeface="+mn-ea"/>
              </a:rPr>
              <a:t>每个</a:t>
            </a:r>
            <a:r>
              <a:rPr lang="en-US" altLang="zh-CN" sz="2000" dirty="0" smtClean="0">
                <a:latin typeface="+mn-ea"/>
              </a:rPr>
              <a:t>MAC</a:t>
            </a:r>
            <a:r>
              <a:rPr lang="zh-CN" altLang="en-US" sz="2000" dirty="0" smtClean="0">
                <a:latin typeface="+mn-ea"/>
              </a:rPr>
              <a:t>地址</a:t>
            </a:r>
            <a:r>
              <a:rPr lang="zh-CN" altLang="en-US" sz="2000" dirty="0">
                <a:latin typeface="+mn-ea"/>
              </a:rPr>
              <a:t>添加到相应</a:t>
            </a:r>
            <a:r>
              <a:rPr lang="zh-CN" altLang="en-US" sz="2000" dirty="0" smtClean="0">
                <a:latin typeface="+mn-ea"/>
              </a:rPr>
              <a:t>的</a:t>
            </a:r>
            <a:r>
              <a:rPr lang="en-US" altLang="zh-CN" sz="2000" dirty="0" smtClean="0">
                <a:latin typeface="+mn-ea"/>
              </a:rPr>
              <a:t>VLAN</a:t>
            </a:r>
            <a:r>
              <a:rPr lang="zh-CN" altLang="en-US" sz="2000" dirty="0" smtClean="0">
                <a:latin typeface="+mn-ea"/>
              </a:rPr>
              <a:t>中</a:t>
            </a:r>
            <a:r>
              <a:rPr lang="zh-CN" altLang="en-US" sz="2000" dirty="0">
                <a:latin typeface="+mn-ea"/>
              </a:rPr>
              <a:t>，</a:t>
            </a:r>
            <a:r>
              <a:rPr lang="zh-CN" altLang="en-US" sz="2000" dirty="0" smtClean="0">
                <a:latin typeface="+mn-ea"/>
              </a:rPr>
              <a:t>而且</a:t>
            </a:r>
            <a:r>
              <a:rPr lang="en-US" altLang="zh-CN" sz="2000" dirty="0" smtClean="0">
                <a:latin typeface="+mn-ea"/>
              </a:rPr>
              <a:t>MAC</a:t>
            </a:r>
            <a:r>
              <a:rPr lang="zh-CN" altLang="en-US" sz="2000" dirty="0" smtClean="0">
                <a:latin typeface="+mn-ea"/>
              </a:rPr>
              <a:t>地址</a:t>
            </a:r>
            <a:r>
              <a:rPr lang="zh-CN" altLang="en-US" sz="2000" dirty="0">
                <a:latin typeface="+mn-ea"/>
              </a:rPr>
              <a:t>表可能会很庞大，影响交换机的性能</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277861386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34724" y="1551882"/>
            <a:ext cx="7591425" cy="4401205"/>
          </a:xfrm>
          <a:prstGeom prst="rect">
            <a:avLst/>
          </a:prstGeom>
          <a:noFill/>
        </p:spPr>
        <p:txBody>
          <a:bodyPr wrap="square" rtlCol="0">
            <a:spAutoFit/>
          </a:bodyPr>
          <a:lstStyle/>
          <a:p>
            <a:pPr latinLnBrk="1">
              <a:lnSpc>
                <a:spcPct val="200000"/>
              </a:lnSpc>
            </a:pPr>
            <a:r>
              <a:rPr lang="zh-CN" altLang="en-US" sz="2000" b="1" dirty="0" smtClean="0">
                <a:latin typeface="+mn-ea"/>
              </a:rPr>
              <a:t>（</a:t>
            </a:r>
            <a:r>
              <a:rPr lang="en-US" altLang="zh-CN" sz="2000" b="1" dirty="0" smtClean="0">
                <a:latin typeface="+mn-ea"/>
              </a:rPr>
              <a:t>3</a:t>
            </a:r>
            <a:r>
              <a:rPr lang="zh-CN" altLang="en-US" sz="2000" b="1" dirty="0" smtClean="0">
                <a:latin typeface="+mn-ea"/>
              </a:rPr>
              <a:t>）基于</a:t>
            </a:r>
            <a:r>
              <a:rPr lang="zh-CN" altLang="en-US" sz="2000" b="1" dirty="0">
                <a:latin typeface="+mn-ea"/>
              </a:rPr>
              <a:t>协议</a:t>
            </a:r>
            <a:r>
              <a:rPr lang="zh-CN" altLang="en-US" sz="2000" b="1" dirty="0" smtClean="0">
                <a:latin typeface="+mn-ea"/>
              </a:rPr>
              <a:t>的</a:t>
            </a:r>
            <a:r>
              <a:rPr lang="en-US" altLang="zh-CN" sz="2000" b="1" dirty="0" smtClean="0">
                <a:latin typeface="+mn-ea"/>
              </a:rPr>
              <a:t>VLAN</a:t>
            </a:r>
            <a:r>
              <a:rPr lang="zh-CN" altLang="en-US" sz="2000" b="1" dirty="0" smtClean="0">
                <a:latin typeface="+mn-ea"/>
              </a:rPr>
              <a:t>划分</a:t>
            </a:r>
            <a:endParaRPr lang="zh-CN" altLang="en-US" sz="2000" dirty="0">
              <a:latin typeface="+mn-ea"/>
            </a:endParaRPr>
          </a:p>
          <a:p>
            <a:pPr marL="685800" lvl="1" indent="-342900" latinLnBrk="1">
              <a:lnSpc>
                <a:spcPct val="200000"/>
              </a:lnSpc>
              <a:buFont typeface="Wingdings" panose="05000000000000000000" pitchFamily="2" charset="2"/>
              <a:buChar char="u"/>
            </a:pPr>
            <a:r>
              <a:rPr lang="zh-CN" altLang="en-US" sz="2000" b="1" dirty="0">
                <a:latin typeface="+mn-ea"/>
              </a:rPr>
              <a:t>原理</a:t>
            </a:r>
            <a:r>
              <a:rPr lang="zh-CN" altLang="en-US" sz="2000" dirty="0">
                <a:latin typeface="+mn-ea"/>
              </a:rPr>
              <a:t>：根据网络层协议</a:t>
            </a:r>
            <a:r>
              <a:rPr lang="zh-CN" altLang="en-US" sz="2000" dirty="0" smtClean="0">
                <a:latin typeface="+mn-ea"/>
              </a:rPr>
              <a:t>类型或</a:t>
            </a:r>
            <a:r>
              <a:rPr lang="zh-CN" altLang="en-US" sz="2000" dirty="0">
                <a:latin typeface="+mn-ea"/>
              </a:rPr>
              <a:t>应用层</a:t>
            </a:r>
            <a:r>
              <a:rPr lang="zh-CN" altLang="en-US" sz="2000" dirty="0" smtClean="0">
                <a:latin typeface="+mn-ea"/>
              </a:rPr>
              <a:t>协议来划分</a:t>
            </a:r>
            <a:r>
              <a:rPr lang="en-US" altLang="zh-CN" sz="2000" dirty="0" smtClean="0">
                <a:latin typeface="+mn-ea"/>
              </a:rPr>
              <a:t>VLAN</a:t>
            </a:r>
            <a:r>
              <a:rPr lang="zh-CN" altLang="en-US" sz="2000" dirty="0">
                <a:latin typeface="+mn-ea"/>
              </a:rPr>
              <a:t>。</a:t>
            </a:r>
          </a:p>
          <a:p>
            <a:pPr marL="685800" lvl="1" indent="-342900" latinLnBrk="1">
              <a:lnSpc>
                <a:spcPct val="200000"/>
              </a:lnSpc>
              <a:buFont typeface="Wingdings" panose="05000000000000000000" pitchFamily="2" charset="2"/>
              <a:buChar char="u"/>
            </a:pPr>
            <a:r>
              <a:rPr lang="zh-CN" altLang="en-US" sz="2000" b="1" dirty="0">
                <a:latin typeface="+mn-ea"/>
              </a:rPr>
              <a:t>优点</a:t>
            </a:r>
            <a:r>
              <a:rPr lang="zh-CN" altLang="en-US" sz="2000" dirty="0">
                <a:latin typeface="+mn-ea"/>
              </a:rPr>
              <a:t>：可以根据不同的协议类型对网络流量进行分类和管理，有利于实施不同的网络策略。</a:t>
            </a:r>
          </a:p>
          <a:p>
            <a:pPr marL="685800" lvl="1" indent="-342900" latinLnBrk="1">
              <a:lnSpc>
                <a:spcPct val="200000"/>
              </a:lnSpc>
              <a:buFont typeface="Wingdings" panose="05000000000000000000" pitchFamily="2" charset="2"/>
              <a:buChar char="u"/>
            </a:pPr>
            <a:r>
              <a:rPr lang="zh-CN" altLang="en-US" sz="2000" b="1" dirty="0">
                <a:latin typeface="+mn-ea"/>
              </a:rPr>
              <a:t>缺点</a:t>
            </a:r>
            <a:r>
              <a:rPr lang="zh-CN" altLang="en-US" sz="2000" dirty="0">
                <a:latin typeface="+mn-ea"/>
              </a:rPr>
              <a:t>：对交换机的性能要求较高，因为需要对数据包进行深度检测来识别协议</a:t>
            </a:r>
            <a:r>
              <a:rPr lang="zh-CN" altLang="en-US" sz="2000" dirty="0" smtClean="0">
                <a:latin typeface="+mn-ea"/>
              </a:rPr>
              <a:t>类型，而且</a:t>
            </a:r>
            <a:r>
              <a:rPr lang="zh-CN" altLang="en-US" sz="2000" dirty="0">
                <a:latin typeface="+mn-ea"/>
              </a:rPr>
              <a:t>可能会出现协议识别不准确的情况</a:t>
            </a:r>
            <a:r>
              <a:rPr lang="zh-CN" altLang="en-US" sz="2000" dirty="0" smtClean="0">
                <a:latin typeface="+mn-ea"/>
              </a:rPr>
              <a:t>。</a:t>
            </a:r>
            <a:endParaRPr lang="zh-CN" altLang="en-US" sz="2000" dirty="0">
              <a:latin typeface="+mn-ea"/>
            </a:endParaRPr>
          </a:p>
        </p:txBody>
      </p:sp>
      <p:sp>
        <p:nvSpPr>
          <p:cNvPr id="4" name="文本框 3"/>
          <p:cNvSpPr txBox="1"/>
          <p:nvPr/>
        </p:nvSpPr>
        <p:spPr>
          <a:xfrm>
            <a:off x="0" y="695325"/>
            <a:ext cx="4067175" cy="553998"/>
          </a:xfrm>
          <a:prstGeom prst="rect">
            <a:avLst/>
          </a:prstGeom>
          <a:noFill/>
        </p:spPr>
        <p:txBody>
          <a:bodyPr wrap="square" rtlCol="0">
            <a:spAutoFit/>
          </a:bodyPr>
          <a:lstStyle/>
          <a:p>
            <a:r>
              <a:rPr lang="en-US" altLang="zh-CN" sz="3000" dirty="0" smtClean="0">
                <a:solidFill>
                  <a:srgbClr val="FF0000"/>
                </a:solidFill>
                <a:latin typeface="+mj-ea"/>
                <a:ea typeface="+mj-ea"/>
              </a:rPr>
              <a:t>2.2 VLAN</a:t>
            </a:r>
            <a:r>
              <a:rPr lang="zh-CN" altLang="en-US" sz="3000" dirty="0">
                <a:solidFill>
                  <a:srgbClr val="FF0000"/>
                </a:solidFill>
                <a:latin typeface="+mj-ea"/>
                <a:ea typeface="+mj-ea"/>
              </a:rPr>
              <a:t>的划分方法</a:t>
            </a:r>
          </a:p>
        </p:txBody>
      </p:sp>
    </p:spTree>
    <p:extLst>
      <p:ext uri="{BB962C8B-B14F-4D97-AF65-F5344CB8AC3E}">
        <p14:creationId xmlns:p14="http://schemas.microsoft.com/office/powerpoint/2010/main" val="352911558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6288" y="1518631"/>
            <a:ext cx="7591425" cy="4429098"/>
          </a:xfrm>
          <a:prstGeom prst="rect">
            <a:avLst/>
          </a:prstGeom>
          <a:noFill/>
        </p:spPr>
        <p:txBody>
          <a:bodyPr wrap="square" rtlCol="0">
            <a:spAutoFit/>
          </a:bodyPr>
          <a:lstStyle/>
          <a:p>
            <a:pPr latinLnBrk="1">
              <a:lnSpc>
                <a:spcPct val="180000"/>
              </a:lnSpc>
            </a:pPr>
            <a:r>
              <a:rPr lang="zh-CN" altLang="en-US" sz="2000" b="1" dirty="0" smtClean="0">
                <a:latin typeface="+mn-ea"/>
              </a:rPr>
              <a:t>（</a:t>
            </a:r>
            <a:r>
              <a:rPr lang="en-US" altLang="zh-CN" sz="2000" b="1" dirty="0">
                <a:latin typeface="+mn-ea"/>
              </a:rPr>
              <a:t>4</a:t>
            </a:r>
            <a:r>
              <a:rPr lang="zh-CN" altLang="en-US" sz="2000" b="1" dirty="0" smtClean="0">
                <a:latin typeface="+mn-ea"/>
              </a:rPr>
              <a:t>）基于</a:t>
            </a:r>
            <a:r>
              <a:rPr lang="zh-CN" altLang="en-US" sz="2000" b="1" dirty="0">
                <a:latin typeface="+mn-ea"/>
              </a:rPr>
              <a:t>子网</a:t>
            </a:r>
            <a:r>
              <a:rPr lang="zh-CN" altLang="en-US" sz="2000" b="1" dirty="0" smtClean="0">
                <a:latin typeface="+mn-ea"/>
              </a:rPr>
              <a:t>的</a:t>
            </a:r>
            <a:r>
              <a:rPr lang="en-US" altLang="zh-CN" sz="2000" b="1" dirty="0" smtClean="0">
                <a:latin typeface="+mn-ea"/>
              </a:rPr>
              <a:t>VLAN</a:t>
            </a:r>
            <a:r>
              <a:rPr lang="zh-CN" altLang="en-US" sz="2000" b="1" dirty="0" smtClean="0">
                <a:latin typeface="+mn-ea"/>
              </a:rPr>
              <a:t>划分</a:t>
            </a:r>
            <a:endParaRPr lang="zh-CN" altLang="en-US" sz="2000" b="1" dirty="0">
              <a:latin typeface="+mn-ea"/>
            </a:endParaRPr>
          </a:p>
          <a:p>
            <a:pPr marL="685800" lvl="1" indent="-342900" latinLnBrk="1">
              <a:lnSpc>
                <a:spcPct val="180000"/>
              </a:lnSpc>
              <a:buFont typeface="Wingdings" panose="05000000000000000000" pitchFamily="2" charset="2"/>
              <a:buChar char="u"/>
            </a:pPr>
            <a:r>
              <a:rPr lang="zh-CN" altLang="en-US" sz="2000" b="1" dirty="0">
                <a:latin typeface="+mn-ea"/>
              </a:rPr>
              <a:t>原理</a:t>
            </a:r>
            <a:r>
              <a:rPr lang="zh-CN" altLang="en-US" sz="2000" dirty="0">
                <a:latin typeface="+mn-ea"/>
              </a:rPr>
              <a:t>：根据设备</a:t>
            </a:r>
            <a:r>
              <a:rPr lang="zh-CN" altLang="en-US" sz="2000" dirty="0" smtClean="0">
                <a:latin typeface="+mn-ea"/>
              </a:rPr>
              <a:t>的</a:t>
            </a:r>
            <a:r>
              <a:rPr lang="en-US" altLang="zh-CN" sz="2000" dirty="0" smtClean="0">
                <a:latin typeface="+mn-ea"/>
              </a:rPr>
              <a:t>IP</a:t>
            </a:r>
            <a:r>
              <a:rPr lang="zh-CN" altLang="en-US" sz="2000" dirty="0" smtClean="0">
                <a:latin typeface="+mn-ea"/>
              </a:rPr>
              <a:t>地址</a:t>
            </a:r>
            <a:r>
              <a:rPr lang="zh-CN" altLang="en-US" sz="2000" dirty="0">
                <a:latin typeface="+mn-ea"/>
              </a:rPr>
              <a:t>所属的子网来</a:t>
            </a:r>
            <a:r>
              <a:rPr lang="zh-CN" altLang="en-US" sz="2000" dirty="0" smtClean="0">
                <a:latin typeface="+mn-ea"/>
              </a:rPr>
              <a:t>划分</a:t>
            </a:r>
            <a:r>
              <a:rPr lang="en-US" altLang="zh-CN" sz="2000" dirty="0" smtClean="0">
                <a:latin typeface="+mn-ea"/>
              </a:rPr>
              <a:t>VLAN</a:t>
            </a:r>
            <a:r>
              <a:rPr lang="zh-CN" altLang="en-US" sz="2000" dirty="0">
                <a:latin typeface="+mn-ea"/>
              </a:rPr>
              <a:t>。交换机通过检查数据包的</a:t>
            </a:r>
            <a:r>
              <a:rPr lang="zh-CN" altLang="en-US" sz="2000" dirty="0" smtClean="0">
                <a:latin typeface="+mn-ea"/>
              </a:rPr>
              <a:t>源</a:t>
            </a:r>
            <a:r>
              <a:rPr lang="en-US" altLang="zh-CN" sz="2000" dirty="0" smtClean="0">
                <a:latin typeface="+mn-ea"/>
              </a:rPr>
              <a:t>IP</a:t>
            </a:r>
            <a:r>
              <a:rPr lang="zh-CN" altLang="en-US" sz="2000" dirty="0" smtClean="0">
                <a:latin typeface="+mn-ea"/>
              </a:rPr>
              <a:t>地址</a:t>
            </a:r>
            <a:r>
              <a:rPr lang="zh-CN" altLang="en-US" sz="2000" dirty="0">
                <a:latin typeface="+mn-ea"/>
              </a:rPr>
              <a:t>，将属于同一子网的设备划分到同一</a:t>
            </a:r>
            <a:r>
              <a:rPr lang="zh-CN" altLang="en-US" sz="2000" dirty="0" smtClean="0">
                <a:latin typeface="+mn-ea"/>
              </a:rPr>
              <a:t>个</a:t>
            </a:r>
            <a:r>
              <a:rPr lang="en-US" altLang="zh-CN" sz="2000" dirty="0" smtClean="0">
                <a:latin typeface="+mn-ea"/>
              </a:rPr>
              <a:t>VLAN</a:t>
            </a:r>
            <a:r>
              <a:rPr lang="zh-CN" altLang="en-US" sz="2000" dirty="0">
                <a:latin typeface="+mn-ea"/>
              </a:rPr>
              <a:t>。</a:t>
            </a:r>
          </a:p>
          <a:p>
            <a:pPr marL="685800" lvl="1" indent="-342900" latinLnBrk="1">
              <a:lnSpc>
                <a:spcPct val="180000"/>
              </a:lnSpc>
              <a:buFont typeface="Wingdings" panose="05000000000000000000" pitchFamily="2" charset="2"/>
              <a:buChar char="u"/>
            </a:pPr>
            <a:r>
              <a:rPr lang="zh-CN" altLang="en-US" sz="2000" b="1" dirty="0">
                <a:latin typeface="+mn-ea"/>
              </a:rPr>
              <a:t>优点</a:t>
            </a:r>
            <a:r>
              <a:rPr lang="zh-CN" altLang="en-US" sz="2000" dirty="0">
                <a:latin typeface="+mn-ea"/>
              </a:rPr>
              <a:t>：便于按照网络的逻辑结构</a:t>
            </a:r>
            <a:r>
              <a:rPr lang="zh-CN" altLang="en-US" sz="2000" dirty="0" smtClean="0">
                <a:latin typeface="+mn-ea"/>
              </a:rPr>
              <a:t>进行</a:t>
            </a:r>
            <a:r>
              <a:rPr lang="en-US" altLang="zh-CN" sz="2000" dirty="0" smtClean="0">
                <a:latin typeface="+mn-ea"/>
              </a:rPr>
              <a:t>VLAN </a:t>
            </a:r>
            <a:r>
              <a:rPr lang="zh-CN" altLang="en-US" sz="2000" dirty="0">
                <a:latin typeface="+mn-ea"/>
              </a:rPr>
              <a:t>划分，当网络进行扩展或调整时，</a:t>
            </a:r>
            <a:r>
              <a:rPr lang="en-US" altLang="zh-CN" sz="2000" dirty="0" smtClean="0">
                <a:latin typeface="+mn-ea"/>
              </a:rPr>
              <a:t>VLAN</a:t>
            </a:r>
            <a:r>
              <a:rPr lang="zh-CN" altLang="en-US" sz="2000" dirty="0" smtClean="0">
                <a:latin typeface="+mn-ea"/>
              </a:rPr>
              <a:t>的</a:t>
            </a:r>
            <a:r>
              <a:rPr lang="zh-CN" altLang="en-US" sz="2000" dirty="0">
                <a:latin typeface="+mn-ea"/>
              </a:rPr>
              <a:t>配置相对灵活。</a:t>
            </a:r>
          </a:p>
          <a:p>
            <a:pPr marL="685800" lvl="1" indent="-342900" latinLnBrk="1">
              <a:lnSpc>
                <a:spcPct val="180000"/>
              </a:lnSpc>
              <a:buFont typeface="Wingdings" panose="05000000000000000000" pitchFamily="2" charset="2"/>
              <a:buChar char="u"/>
            </a:pPr>
            <a:r>
              <a:rPr lang="zh-CN" altLang="en-US" sz="2000" b="1" dirty="0">
                <a:latin typeface="+mn-ea"/>
              </a:rPr>
              <a:t>缺点</a:t>
            </a:r>
            <a:r>
              <a:rPr lang="zh-CN" altLang="en-US" sz="2000" dirty="0">
                <a:latin typeface="+mn-ea"/>
              </a:rPr>
              <a:t>：如果子网划分不合理，可能会</a:t>
            </a:r>
            <a:r>
              <a:rPr lang="zh-CN" altLang="en-US" sz="2000" dirty="0" smtClean="0">
                <a:latin typeface="+mn-ea"/>
              </a:rPr>
              <a:t>导致</a:t>
            </a:r>
            <a:r>
              <a:rPr lang="en-US" altLang="zh-CN" sz="2000" dirty="0" smtClean="0">
                <a:latin typeface="+mn-ea"/>
              </a:rPr>
              <a:t>VLAN</a:t>
            </a:r>
            <a:r>
              <a:rPr lang="zh-CN" altLang="en-US" sz="2000" dirty="0" smtClean="0">
                <a:latin typeface="+mn-ea"/>
              </a:rPr>
              <a:t>划分</a:t>
            </a:r>
            <a:r>
              <a:rPr lang="zh-CN" altLang="en-US" sz="2000" dirty="0">
                <a:latin typeface="+mn-ea"/>
              </a:rPr>
              <a:t>过于复杂。而且当设备</a:t>
            </a:r>
            <a:r>
              <a:rPr lang="zh-CN" altLang="en-US" sz="2000" dirty="0" smtClean="0">
                <a:latin typeface="+mn-ea"/>
              </a:rPr>
              <a:t>的</a:t>
            </a:r>
            <a:r>
              <a:rPr lang="en-US" altLang="zh-CN" sz="2000" dirty="0" smtClean="0">
                <a:latin typeface="+mn-ea"/>
              </a:rPr>
              <a:t>IP</a:t>
            </a:r>
            <a:r>
              <a:rPr lang="zh-CN" altLang="en-US" sz="2000" dirty="0" smtClean="0">
                <a:latin typeface="+mn-ea"/>
              </a:rPr>
              <a:t>地址</a:t>
            </a:r>
            <a:r>
              <a:rPr lang="zh-CN" altLang="en-US" sz="2000" dirty="0">
                <a:latin typeface="+mn-ea"/>
              </a:rPr>
              <a:t>发生变化时，可能需要</a:t>
            </a:r>
            <a:r>
              <a:rPr lang="zh-CN" altLang="en-US" sz="2000" dirty="0" smtClean="0">
                <a:latin typeface="+mn-ea"/>
              </a:rPr>
              <a:t>重新配置</a:t>
            </a:r>
            <a:r>
              <a:rPr lang="en-US" altLang="zh-CN" sz="2000" dirty="0" smtClean="0">
                <a:latin typeface="+mn-ea"/>
              </a:rPr>
              <a:t>VLAN</a:t>
            </a:r>
            <a:r>
              <a:rPr lang="zh-CN" altLang="en-US" sz="2000" dirty="0">
                <a:latin typeface="+mn-ea"/>
              </a:rPr>
              <a:t>。</a:t>
            </a:r>
          </a:p>
        </p:txBody>
      </p:sp>
      <p:sp>
        <p:nvSpPr>
          <p:cNvPr id="4" name="文本框 3"/>
          <p:cNvSpPr txBox="1"/>
          <p:nvPr/>
        </p:nvSpPr>
        <p:spPr>
          <a:xfrm>
            <a:off x="0" y="695325"/>
            <a:ext cx="4067175" cy="553998"/>
          </a:xfrm>
          <a:prstGeom prst="rect">
            <a:avLst/>
          </a:prstGeom>
          <a:noFill/>
        </p:spPr>
        <p:txBody>
          <a:bodyPr wrap="square" rtlCol="0">
            <a:spAutoFit/>
          </a:bodyPr>
          <a:lstStyle/>
          <a:p>
            <a:r>
              <a:rPr lang="en-US" altLang="zh-CN" sz="3000" dirty="0" smtClean="0">
                <a:solidFill>
                  <a:srgbClr val="FF0000"/>
                </a:solidFill>
                <a:latin typeface="+mj-ea"/>
                <a:ea typeface="+mj-ea"/>
              </a:rPr>
              <a:t>2.2 VLAN</a:t>
            </a:r>
            <a:r>
              <a:rPr lang="zh-CN" altLang="en-US" sz="3000" dirty="0">
                <a:solidFill>
                  <a:srgbClr val="FF0000"/>
                </a:solidFill>
                <a:latin typeface="+mj-ea"/>
                <a:ea typeface="+mj-ea"/>
              </a:rPr>
              <a:t>的划分方法</a:t>
            </a:r>
          </a:p>
        </p:txBody>
      </p:sp>
    </p:spTree>
    <p:extLst>
      <p:ext uri="{BB962C8B-B14F-4D97-AF65-F5344CB8AC3E}">
        <p14:creationId xmlns:p14="http://schemas.microsoft.com/office/powerpoint/2010/main" val="168165781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95325"/>
            <a:ext cx="4067175" cy="553998"/>
          </a:xfrm>
          <a:prstGeom prst="rect">
            <a:avLst/>
          </a:prstGeom>
          <a:noFill/>
        </p:spPr>
        <p:txBody>
          <a:bodyPr wrap="square" rtlCol="0">
            <a:spAutoFit/>
          </a:bodyPr>
          <a:lstStyle/>
          <a:p>
            <a:r>
              <a:rPr lang="en-US" altLang="zh-CN" sz="3000" dirty="0" smtClean="0">
                <a:solidFill>
                  <a:srgbClr val="FF0000"/>
                </a:solidFill>
                <a:latin typeface="+mj-ea"/>
                <a:ea typeface="+mj-ea"/>
              </a:rPr>
              <a:t>2.3 VLAN</a:t>
            </a:r>
            <a:r>
              <a:rPr lang="zh-CN" altLang="en-US" sz="3000" dirty="0">
                <a:solidFill>
                  <a:srgbClr val="FF0000"/>
                </a:solidFill>
                <a:latin typeface="+mj-ea"/>
                <a:ea typeface="+mj-ea"/>
              </a:rPr>
              <a:t>间通信问题</a:t>
            </a:r>
          </a:p>
        </p:txBody>
      </p:sp>
      <p:sp>
        <p:nvSpPr>
          <p:cNvPr id="3" name="文本框 2"/>
          <p:cNvSpPr txBox="1"/>
          <p:nvPr/>
        </p:nvSpPr>
        <p:spPr>
          <a:xfrm>
            <a:off x="776288" y="1585133"/>
            <a:ext cx="7591425" cy="4482958"/>
          </a:xfrm>
          <a:prstGeom prst="rect">
            <a:avLst/>
          </a:prstGeom>
          <a:noFill/>
        </p:spPr>
        <p:txBody>
          <a:bodyPr wrap="square" rtlCol="0">
            <a:spAutoFit/>
          </a:bodyPr>
          <a:lstStyle/>
          <a:p>
            <a:pPr marL="342900" indent="-342900" latinLnBrk="1">
              <a:lnSpc>
                <a:spcPct val="150000"/>
              </a:lnSpc>
              <a:spcBef>
                <a:spcPts val="1200"/>
              </a:spcBef>
              <a:spcAft>
                <a:spcPts val="1200"/>
              </a:spcAft>
              <a:buFont typeface="Wingdings" panose="05000000000000000000" pitchFamily="2" charset="2"/>
              <a:buChar char="Ø"/>
            </a:pPr>
            <a:r>
              <a:rPr lang="zh-CN" altLang="en-US" sz="2000" b="1" dirty="0" smtClean="0">
                <a:latin typeface="+mn-ea"/>
              </a:rPr>
              <a:t>默认</a:t>
            </a:r>
            <a:r>
              <a:rPr lang="zh-CN" altLang="en-US" sz="2000" b="1" dirty="0">
                <a:latin typeface="+mn-ea"/>
              </a:rPr>
              <a:t>隔离</a:t>
            </a:r>
            <a:r>
              <a:rPr lang="zh-CN" altLang="en-US" sz="2000" dirty="0">
                <a:latin typeface="+mn-ea"/>
              </a:rPr>
              <a:t>：</a:t>
            </a:r>
            <a:r>
              <a:rPr lang="zh-CN" altLang="en-US" sz="2000" dirty="0" smtClean="0">
                <a:latin typeface="+mn-ea"/>
              </a:rPr>
              <a:t>不同</a:t>
            </a:r>
            <a:r>
              <a:rPr lang="en-US" altLang="zh-CN" sz="2000" dirty="0" smtClean="0">
                <a:latin typeface="+mn-ea"/>
              </a:rPr>
              <a:t>VLAN</a:t>
            </a:r>
            <a:r>
              <a:rPr lang="zh-CN" altLang="en-US" sz="2000" dirty="0" smtClean="0">
                <a:latin typeface="+mn-ea"/>
              </a:rPr>
              <a:t>之间</a:t>
            </a:r>
            <a:r>
              <a:rPr lang="zh-CN" altLang="en-US" sz="2000" dirty="0">
                <a:latin typeface="+mn-ea"/>
              </a:rPr>
              <a:t>的设备默认是无法直接通信的。这是</a:t>
            </a:r>
            <a:r>
              <a:rPr lang="zh-CN" altLang="en-US" sz="2000" dirty="0" smtClean="0">
                <a:latin typeface="+mn-ea"/>
              </a:rPr>
              <a:t>因为</a:t>
            </a:r>
            <a:r>
              <a:rPr lang="en-US" altLang="zh-CN" sz="2000" dirty="0" smtClean="0">
                <a:latin typeface="+mn-ea"/>
              </a:rPr>
              <a:t>VLAN</a:t>
            </a:r>
            <a:r>
              <a:rPr lang="zh-CN" altLang="en-US" sz="2000" dirty="0" smtClean="0">
                <a:latin typeface="+mn-ea"/>
              </a:rPr>
              <a:t>在</a:t>
            </a:r>
            <a:r>
              <a:rPr lang="zh-CN" altLang="en-US" sz="2000" dirty="0">
                <a:latin typeface="+mn-ea"/>
              </a:rPr>
              <a:t>数据链路层</a:t>
            </a:r>
            <a:r>
              <a:rPr lang="zh-CN" altLang="en-US" sz="2000" dirty="0" smtClean="0">
                <a:latin typeface="+mn-ea"/>
              </a:rPr>
              <a:t>通过</a:t>
            </a:r>
            <a:r>
              <a:rPr lang="en-US" altLang="zh-CN" sz="2000" dirty="0" smtClean="0">
                <a:latin typeface="+mn-ea"/>
              </a:rPr>
              <a:t>VLAN</a:t>
            </a:r>
            <a:r>
              <a:rPr lang="zh-CN" altLang="en-US" sz="2000" dirty="0" smtClean="0">
                <a:latin typeface="+mn-ea"/>
              </a:rPr>
              <a:t>标签</a:t>
            </a:r>
            <a:r>
              <a:rPr lang="zh-CN" altLang="en-US" sz="2000" dirty="0">
                <a:latin typeface="+mn-ea"/>
              </a:rPr>
              <a:t>对数据包进行标识，交换机</a:t>
            </a:r>
            <a:r>
              <a:rPr lang="zh-CN" altLang="en-US" sz="2000" dirty="0" smtClean="0">
                <a:latin typeface="+mn-ea"/>
              </a:rPr>
              <a:t>根据</a:t>
            </a:r>
            <a:r>
              <a:rPr lang="en-US" altLang="zh-CN" sz="2000" dirty="0" smtClean="0">
                <a:latin typeface="+mn-ea"/>
              </a:rPr>
              <a:t>VLAN</a:t>
            </a:r>
            <a:r>
              <a:rPr lang="zh-CN" altLang="en-US" sz="2000" dirty="0" smtClean="0">
                <a:latin typeface="+mn-ea"/>
              </a:rPr>
              <a:t>标签</a:t>
            </a:r>
            <a:r>
              <a:rPr lang="zh-CN" altLang="en-US" sz="2000" dirty="0">
                <a:latin typeface="+mn-ea"/>
              </a:rPr>
              <a:t>来转发数据包，只将数据包转发到</a:t>
            </a:r>
            <a:r>
              <a:rPr lang="zh-CN" altLang="en-US" sz="2000" dirty="0" smtClean="0">
                <a:latin typeface="+mn-ea"/>
              </a:rPr>
              <a:t>相同</a:t>
            </a:r>
            <a:r>
              <a:rPr lang="en-US" altLang="zh-CN" sz="2000" dirty="0" smtClean="0">
                <a:latin typeface="+mn-ea"/>
              </a:rPr>
              <a:t>VLAN</a:t>
            </a:r>
            <a:r>
              <a:rPr lang="zh-CN" altLang="en-US" sz="2000" dirty="0" smtClean="0">
                <a:latin typeface="+mn-ea"/>
              </a:rPr>
              <a:t>的</a:t>
            </a:r>
            <a:r>
              <a:rPr lang="zh-CN" altLang="en-US" sz="2000" dirty="0">
                <a:latin typeface="+mn-ea"/>
              </a:rPr>
              <a:t>端口</a:t>
            </a:r>
            <a:r>
              <a:rPr lang="zh-CN" altLang="en-US" sz="2000" dirty="0" smtClean="0">
                <a:latin typeface="+mn-ea"/>
              </a:rPr>
              <a:t>。</a:t>
            </a:r>
            <a:endParaRPr lang="en-US" altLang="zh-CN" sz="2000" dirty="0" smtClean="0">
              <a:latin typeface="+mn-ea"/>
            </a:endParaRPr>
          </a:p>
          <a:p>
            <a:pPr marL="342900" indent="-342900" latinLnBrk="1">
              <a:lnSpc>
                <a:spcPct val="150000"/>
              </a:lnSpc>
              <a:spcBef>
                <a:spcPts val="1200"/>
              </a:spcBef>
              <a:spcAft>
                <a:spcPts val="1200"/>
              </a:spcAft>
              <a:buFont typeface="Wingdings" panose="05000000000000000000" pitchFamily="2" charset="2"/>
              <a:buChar char="Ø"/>
            </a:pPr>
            <a:r>
              <a:rPr lang="zh-CN" altLang="en-US" sz="2000" b="1" dirty="0" smtClean="0">
                <a:latin typeface="+mn-ea"/>
              </a:rPr>
              <a:t>通信</a:t>
            </a:r>
            <a:r>
              <a:rPr lang="zh-CN" altLang="en-US" sz="2000" b="1" dirty="0">
                <a:latin typeface="+mn-ea"/>
              </a:rPr>
              <a:t>需求</a:t>
            </a:r>
            <a:r>
              <a:rPr lang="zh-CN" altLang="en-US" sz="2000" dirty="0" smtClean="0">
                <a:latin typeface="+mn-ea"/>
              </a:rPr>
              <a:t>：实际</a:t>
            </a:r>
            <a:r>
              <a:rPr lang="zh-CN" altLang="en-US" sz="2000" dirty="0">
                <a:latin typeface="+mn-ea"/>
              </a:rPr>
              <a:t>网络中，往往需要</a:t>
            </a:r>
            <a:r>
              <a:rPr lang="zh-CN" altLang="en-US" sz="2000" dirty="0" smtClean="0">
                <a:latin typeface="+mn-ea"/>
              </a:rPr>
              <a:t>不同</a:t>
            </a:r>
            <a:r>
              <a:rPr lang="en-US" altLang="zh-CN" sz="2000" dirty="0" smtClean="0">
                <a:latin typeface="+mn-ea"/>
              </a:rPr>
              <a:t>VLAN</a:t>
            </a:r>
            <a:r>
              <a:rPr lang="zh-CN" altLang="en-US" sz="2000" dirty="0" smtClean="0">
                <a:latin typeface="+mn-ea"/>
              </a:rPr>
              <a:t>之间</a:t>
            </a:r>
            <a:r>
              <a:rPr lang="zh-CN" altLang="en-US" sz="2000" dirty="0">
                <a:latin typeface="+mn-ea"/>
              </a:rPr>
              <a:t>进行通信</a:t>
            </a:r>
            <a:r>
              <a:rPr lang="zh-CN" altLang="en-US" sz="2000" dirty="0" smtClean="0">
                <a:latin typeface="+mn-ea"/>
              </a:rPr>
              <a:t>。</a:t>
            </a:r>
            <a:r>
              <a:rPr lang="zh-CN" altLang="en-US" sz="2000" dirty="0">
                <a:latin typeface="+mn-ea"/>
              </a:rPr>
              <a:t>例如</a:t>
            </a:r>
            <a:r>
              <a:rPr lang="zh-CN" altLang="en-US" sz="2000" dirty="0" smtClean="0">
                <a:latin typeface="+mn-ea"/>
              </a:rPr>
              <a:t>，</a:t>
            </a:r>
            <a:r>
              <a:rPr lang="zh-CN" altLang="en-US" sz="2000" dirty="0">
                <a:latin typeface="+mn-ea"/>
              </a:rPr>
              <a:t>企业网络中，财务部门</a:t>
            </a:r>
            <a:r>
              <a:rPr lang="zh-CN" altLang="en-US" sz="2000" dirty="0" smtClean="0">
                <a:latin typeface="+mn-ea"/>
              </a:rPr>
              <a:t>的</a:t>
            </a:r>
            <a:r>
              <a:rPr lang="en-US" altLang="zh-CN" sz="2000" dirty="0" smtClean="0">
                <a:latin typeface="+mn-ea"/>
              </a:rPr>
              <a:t>VLAN</a:t>
            </a:r>
            <a:r>
              <a:rPr lang="zh-CN" altLang="en-US" sz="2000" dirty="0" smtClean="0">
                <a:latin typeface="+mn-ea"/>
              </a:rPr>
              <a:t>需要</a:t>
            </a:r>
            <a:r>
              <a:rPr lang="zh-CN" altLang="en-US" sz="2000" dirty="0">
                <a:latin typeface="+mn-ea"/>
              </a:rPr>
              <a:t>与销售部门</a:t>
            </a:r>
            <a:r>
              <a:rPr lang="zh-CN" altLang="en-US" sz="2000" dirty="0" smtClean="0">
                <a:latin typeface="+mn-ea"/>
              </a:rPr>
              <a:t>的</a:t>
            </a:r>
            <a:r>
              <a:rPr lang="en-US" altLang="zh-CN" sz="2000" dirty="0" smtClean="0">
                <a:latin typeface="+mn-ea"/>
              </a:rPr>
              <a:t>VLAN</a:t>
            </a:r>
            <a:r>
              <a:rPr lang="zh-CN" altLang="en-US" sz="2000" dirty="0" smtClean="0">
                <a:latin typeface="+mn-ea"/>
              </a:rPr>
              <a:t>进行</a:t>
            </a:r>
            <a:r>
              <a:rPr lang="zh-CN" altLang="en-US" sz="2000" dirty="0">
                <a:latin typeface="+mn-ea"/>
              </a:rPr>
              <a:t>数据共享，或者校园网络中，学生宿舍</a:t>
            </a:r>
            <a:r>
              <a:rPr lang="zh-CN" altLang="en-US" sz="2000" dirty="0" smtClean="0">
                <a:latin typeface="+mn-ea"/>
              </a:rPr>
              <a:t>的</a:t>
            </a:r>
            <a:r>
              <a:rPr lang="en-US" altLang="zh-CN" sz="2000" dirty="0" smtClean="0">
                <a:latin typeface="+mn-ea"/>
              </a:rPr>
              <a:t>VLAN</a:t>
            </a:r>
            <a:r>
              <a:rPr lang="zh-CN" altLang="en-US" sz="2000" dirty="0" smtClean="0">
                <a:latin typeface="+mn-ea"/>
              </a:rPr>
              <a:t>需要</a:t>
            </a:r>
            <a:r>
              <a:rPr lang="zh-CN" altLang="en-US" sz="2000" dirty="0">
                <a:latin typeface="+mn-ea"/>
              </a:rPr>
              <a:t>访问学校服务器所在</a:t>
            </a:r>
            <a:r>
              <a:rPr lang="zh-CN" altLang="en-US" sz="2000" dirty="0" smtClean="0">
                <a:latin typeface="+mn-ea"/>
              </a:rPr>
              <a:t>的</a:t>
            </a:r>
            <a:r>
              <a:rPr lang="en-US" altLang="zh-CN" sz="2000" dirty="0" smtClean="0">
                <a:latin typeface="+mn-ea"/>
              </a:rPr>
              <a:t>VLAN</a:t>
            </a:r>
            <a:r>
              <a:rPr lang="zh-CN" altLang="en-US" sz="2000" dirty="0">
                <a:latin typeface="+mn-ea"/>
              </a:rPr>
              <a:t>。这就需要通过一些特殊的方法来</a:t>
            </a:r>
            <a:r>
              <a:rPr lang="zh-CN" altLang="en-US" sz="2000" dirty="0" smtClean="0">
                <a:latin typeface="+mn-ea"/>
              </a:rPr>
              <a:t>实现</a:t>
            </a:r>
            <a:r>
              <a:rPr lang="en-US" altLang="zh-CN" sz="2000" dirty="0" smtClean="0">
                <a:latin typeface="+mn-ea"/>
              </a:rPr>
              <a:t>VLAN</a:t>
            </a:r>
            <a:r>
              <a:rPr lang="zh-CN" altLang="en-US" sz="2000" dirty="0" smtClean="0">
                <a:latin typeface="+mn-ea"/>
              </a:rPr>
              <a:t>间</a:t>
            </a:r>
            <a:r>
              <a:rPr lang="zh-CN" altLang="en-US" sz="2000" dirty="0">
                <a:latin typeface="+mn-ea"/>
              </a:rPr>
              <a:t>的通信，如单臂路由技术或三层交换机技术。</a:t>
            </a:r>
          </a:p>
        </p:txBody>
      </p:sp>
    </p:spTree>
    <p:extLst>
      <p:ext uri="{BB962C8B-B14F-4D97-AF65-F5344CB8AC3E}">
        <p14:creationId xmlns:p14="http://schemas.microsoft.com/office/powerpoint/2010/main" val="290620753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9094" y="1667915"/>
            <a:ext cx="2865812" cy="553998"/>
          </a:xfrm>
          <a:prstGeom prst="rect">
            <a:avLst/>
          </a:prstGeom>
          <a:noFill/>
        </p:spPr>
        <p:txBody>
          <a:bodyPr wrap="square" rtlCol="0">
            <a:spAutoFit/>
          </a:bodyPr>
          <a:lstStyle/>
          <a:p>
            <a:r>
              <a:rPr lang="en-US" altLang="zh-CN" sz="3000" dirty="0" smtClean="0">
                <a:solidFill>
                  <a:srgbClr val="FF0000"/>
                </a:solidFill>
                <a:latin typeface="+mj-ea"/>
                <a:ea typeface="+mj-ea"/>
              </a:rPr>
              <a:t>3.</a:t>
            </a:r>
            <a:r>
              <a:rPr lang="zh-CN" altLang="en-US" sz="3000" dirty="0" smtClean="0">
                <a:solidFill>
                  <a:srgbClr val="FF0000"/>
                </a:solidFill>
                <a:latin typeface="+mj-ea"/>
                <a:ea typeface="+mj-ea"/>
              </a:rPr>
              <a:t>单臂路由原理</a:t>
            </a:r>
            <a:endParaRPr lang="zh-CN" altLang="en-US" sz="3000" dirty="0">
              <a:solidFill>
                <a:srgbClr val="FF0000"/>
              </a:solidFill>
              <a:latin typeface="+mj-ea"/>
              <a:ea typeface="+mj-ea"/>
            </a:endParaRPr>
          </a:p>
        </p:txBody>
      </p:sp>
      <p:sp>
        <p:nvSpPr>
          <p:cNvPr id="3" name="文本框 2"/>
          <p:cNvSpPr txBox="1"/>
          <p:nvPr/>
        </p:nvSpPr>
        <p:spPr>
          <a:xfrm>
            <a:off x="2509924" y="2618509"/>
            <a:ext cx="4124152" cy="2031325"/>
          </a:xfrm>
          <a:prstGeom prst="rect">
            <a:avLst/>
          </a:prstGeom>
          <a:noFill/>
        </p:spPr>
        <p:txBody>
          <a:bodyPr wrap="square" rtlCol="0">
            <a:spAutoFit/>
          </a:bodyPr>
          <a:lstStyle/>
          <a:p>
            <a:pPr latinLnBrk="1">
              <a:lnSpc>
                <a:spcPct val="150000"/>
              </a:lnSpc>
            </a:pPr>
            <a:r>
              <a:rPr lang="en-US" altLang="zh-CN" sz="2800" dirty="0" smtClean="0">
                <a:latin typeface="+mn-ea"/>
              </a:rPr>
              <a:t>3.1 </a:t>
            </a:r>
            <a:r>
              <a:rPr lang="zh-CN" altLang="en-US" sz="2800" dirty="0" smtClean="0">
                <a:latin typeface="+mn-ea"/>
              </a:rPr>
              <a:t>单臂路由的概念</a:t>
            </a:r>
            <a:endParaRPr lang="en-US" altLang="zh-CN" sz="2800" dirty="0" smtClean="0">
              <a:latin typeface="+mn-ea"/>
            </a:endParaRPr>
          </a:p>
          <a:p>
            <a:pPr latinLnBrk="1">
              <a:lnSpc>
                <a:spcPct val="150000"/>
              </a:lnSpc>
            </a:pPr>
            <a:r>
              <a:rPr lang="en-US" altLang="zh-CN" sz="2800" dirty="0" smtClean="0">
                <a:latin typeface="+mn-ea"/>
              </a:rPr>
              <a:t>3.2 </a:t>
            </a:r>
            <a:r>
              <a:rPr lang="zh-CN" altLang="en-US" sz="2800" dirty="0" smtClean="0">
                <a:latin typeface="+mn-ea"/>
              </a:rPr>
              <a:t>单臂路由的工作原理</a:t>
            </a:r>
            <a:endParaRPr lang="en-US" altLang="zh-CN" sz="2800" dirty="0" smtClean="0">
              <a:latin typeface="+mn-ea"/>
            </a:endParaRPr>
          </a:p>
          <a:p>
            <a:pPr latinLnBrk="1">
              <a:lnSpc>
                <a:spcPct val="150000"/>
              </a:lnSpc>
            </a:pPr>
            <a:r>
              <a:rPr lang="en-US" altLang="zh-CN" sz="2800" dirty="0" smtClean="0">
                <a:latin typeface="+mn-ea"/>
              </a:rPr>
              <a:t>3.3 </a:t>
            </a:r>
            <a:r>
              <a:rPr lang="zh-CN" altLang="en-US" sz="2800" dirty="0" smtClean="0">
                <a:latin typeface="+mn-ea"/>
              </a:rPr>
              <a:t>子接口作用</a:t>
            </a:r>
            <a:endParaRPr lang="zh-CN" altLang="en-US" sz="2800" dirty="0">
              <a:latin typeface="+mn-ea"/>
            </a:endParaRPr>
          </a:p>
        </p:txBody>
      </p:sp>
    </p:spTree>
    <p:extLst>
      <p:ext uri="{BB962C8B-B14F-4D97-AF65-F5344CB8AC3E}">
        <p14:creationId xmlns:p14="http://schemas.microsoft.com/office/powerpoint/2010/main" val="243411198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6249" t="4880" r="3489" b="5348"/>
          <a:stretch/>
        </p:blipFill>
        <p:spPr>
          <a:xfrm>
            <a:off x="1953143" y="3208514"/>
            <a:ext cx="5162205" cy="2876204"/>
          </a:xfrm>
          <a:prstGeom prst="rect">
            <a:avLst/>
          </a:prstGeom>
        </p:spPr>
      </p:pic>
      <p:sp>
        <p:nvSpPr>
          <p:cNvPr id="2" name="文本框 1"/>
          <p:cNvSpPr txBox="1"/>
          <p:nvPr/>
        </p:nvSpPr>
        <p:spPr>
          <a:xfrm>
            <a:off x="0" y="695325"/>
            <a:ext cx="4067175" cy="553998"/>
          </a:xfrm>
          <a:prstGeom prst="rect">
            <a:avLst/>
          </a:prstGeom>
          <a:noFill/>
        </p:spPr>
        <p:txBody>
          <a:bodyPr wrap="square" rtlCol="0">
            <a:spAutoFit/>
          </a:bodyPr>
          <a:lstStyle/>
          <a:p>
            <a:r>
              <a:rPr lang="en-US" altLang="zh-CN" sz="3000" dirty="0" smtClean="0">
                <a:solidFill>
                  <a:srgbClr val="FF0000"/>
                </a:solidFill>
                <a:latin typeface="+mj-ea"/>
                <a:ea typeface="+mj-ea"/>
              </a:rPr>
              <a:t>3.1 </a:t>
            </a:r>
            <a:r>
              <a:rPr lang="zh-CN" altLang="en-US" sz="3000" dirty="0" smtClean="0">
                <a:solidFill>
                  <a:srgbClr val="FF0000"/>
                </a:solidFill>
                <a:latin typeface="+mj-ea"/>
                <a:ea typeface="+mj-ea"/>
              </a:rPr>
              <a:t>单臂</a:t>
            </a:r>
            <a:r>
              <a:rPr lang="zh-CN" altLang="en-US" sz="3000" dirty="0">
                <a:solidFill>
                  <a:srgbClr val="FF0000"/>
                </a:solidFill>
                <a:latin typeface="+mj-ea"/>
                <a:ea typeface="+mj-ea"/>
              </a:rPr>
              <a:t>路由的概念</a:t>
            </a:r>
          </a:p>
        </p:txBody>
      </p:sp>
      <p:sp>
        <p:nvSpPr>
          <p:cNvPr id="3" name="文本框 2"/>
          <p:cNvSpPr txBox="1"/>
          <p:nvPr/>
        </p:nvSpPr>
        <p:spPr>
          <a:xfrm>
            <a:off x="572886" y="1526322"/>
            <a:ext cx="7922720" cy="1405193"/>
          </a:xfrm>
          <a:prstGeom prst="rect">
            <a:avLst/>
          </a:prstGeom>
          <a:noFill/>
        </p:spPr>
        <p:txBody>
          <a:bodyPr wrap="square" rtlCol="0">
            <a:spAutoFit/>
          </a:bodyPr>
          <a:lstStyle/>
          <a:p>
            <a:pPr indent="457200" latinLnBrk="1">
              <a:lnSpc>
                <a:spcPct val="150000"/>
              </a:lnSpc>
            </a:pPr>
            <a:r>
              <a:rPr lang="zh-CN" altLang="en-US" sz="2000" dirty="0" smtClean="0">
                <a:latin typeface="+mn-ea"/>
              </a:rPr>
              <a:t>单臂</a:t>
            </a:r>
            <a:r>
              <a:rPr lang="zh-CN" altLang="en-US" sz="2000" dirty="0">
                <a:latin typeface="+mn-ea"/>
              </a:rPr>
              <a:t>路由是指在路由器的一个接口上通过配置子接口（逻辑接口）来实现不同 </a:t>
            </a:r>
            <a:r>
              <a:rPr lang="en-US" altLang="zh-CN" sz="2000" dirty="0">
                <a:latin typeface="+mn-ea"/>
              </a:rPr>
              <a:t>VLAN </a:t>
            </a:r>
            <a:r>
              <a:rPr lang="zh-CN" altLang="en-US" sz="2000" dirty="0">
                <a:latin typeface="+mn-ea"/>
              </a:rPr>
              <a:t>之间通信的一种路由方式。因为所有 </a:t>
            </a:r>
            <a:r>
              <a:rPr lang="en-US" altLang="zh-CN" sz="2000" dirty="0">
                <a:latin typeface="+mn-ea"/>
              </a:rPr>
              <a:t>VLAN </a:t>
            </a:r>
            <a:r>
              <a:rPr lang="zh-CN" altLang="en-US" sz="2000" dirty="0">
                <a:latin typeface="+mn-ea"/>
              </a:rPr>
              <a:t>的数据都通过这一个物理接口（臂）进行转发，所以被称为单臂路由。</a:t>
            </a:r>
          </a:p>
        </p:txBody>
      </p:sp>
    </p:spTree>
    <p:extLst>
      <p:ext uri="{BB962C8B-B14F-4D97-AF65-F5344CB8AC3E}">
        <p14:creationId xmlns:p14="http://schemas.microsoft.com/office/powerpoint/2010/main" val="62820836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95325"/>
            <a:ext cx="4380807" cy="553998"/>
          </a:xfrm>
          <a:prstGeom prst="rect">
            <a:avLst/>
          </a:prstGeom>
          <a:noFill/>
        </p:spPr>
        <p:txBody>
          <a:bodyPr wrap="square" rtlCol="0">
            <a:spAutoFit/>
          </a:bodyPr>
          <a:lstStyle/>
          <a:p>
            <a:r>
              <a:rPr lang="en-US" altLang="zh-CN" sz="3000" dirty="0" smtClean="0">
                <a:solidFill>
                  <a:srgbClr val="FF0000"/>
                </a:solidFill>
                <a:latin typeface="+mj-ea"/>
                <a:ea typeface="+mj-ea"/>
              </a:rPr>
              <a:t>3.2 </a:t>
            </a:r>
            <a:r>
              <a:rPr lang="zh-CN" altLang="en-US" sz="3000" dirty="0" smtClean="0">
                <a:solidFill>
                  <a:srgbClr val="FF0000"/>
                </a:solidFill>
                <a:latin typeface="+mj-ea"/>
                <a:ea typeface="+mj-ea"/>
              </a:rPr>
              <a:t>单臂</a:t>
            </a:r>
            <a:r>
              <a:rPr lang="zh-CN" altLang="en-US" sz="3000" dirty="0">
                <a:solidFill>
                  <a:srgbClr val="FF0000"/>
                </a:solidFill>
                <a:latin typeface="+mj-ea"/>
                <a:ea typeface="+mj-ea"/>
              </a:rPr>
              <a:t>路由的工作原理</a:t>
            </a:r>
          </a:p>
        </p:txBody>
      </p:sp>
      <p:sp>
        <p:nvSpPr>
          <p:cNvPr id="3" name="文本框 2"/>
          <p:cNvSpPr txBox="1"/>
          <p:nvPr/>
        </p:nvSpPr>
        <p:spPr>
          <a:xfrm>
            <a:off x="776288" y="1951673"/>
            <a:ext cx="7591425" cy="2328523"/>
          </a:xfrm>
          <a:prstGeom prst="rect">
            <a:avLst/>
          </a:prstGeom>
          <a:noFill/>
        </p:spPr>
        <p:txBody>
          <a:bodyPr wrap="square" rtlCol="0">
            <a:spAutoFit/>
          </a:bodyPr>
          <a:lstStyle/>
          <a:p>
            <a:pPr latinLnBrk="1">
              <a:lnSpc>
                <a:spcPct val="150000"/>
              </a:lnSpc>
            </a:pPr>
            <a:r>
              <a:rPr lang="zh-CN" altLang="en-US" sz="2000" b="1" dirty="0" smtClean="0">
                <a:latin typeface="+mn-ea"/>
              </a:rPr>
              <a:t>（</a:t>
            </a:r>
            <a:r>
              <a:rPr lang="en-US" altLang="zh-CN" sz="2000" b="1" dirty="0" smtClean="0">
                <a:latin typeface="+mn-ea"/>
              </a:rPr>
              <a:t>1</a:t>
            </a:r>
            <a:r>
              <a:rPr lang="zh-CN" altLang="en-US" sz="2000" b="1" dirty="0" smtClean="0">
                <a:latin typeface="+mn-ea"/>
              </a:rPr>
              <a:t>）数据包</a:t>
            </a:r>
            <a:r>
              <a:rPr lang="zh-CN" altLang="en-US" sz="2000" b="1" dirty="0">
                <a:latin typeface="+mn-ea"/>
              </a:rPr>
              <a:t>传输流程</a:t>
            </a:r>
            <a:r>
              <a:rPr lang="zh-CN" altLang="en-US" sz="2000" dirty="0">
                <a:latin typeface="+mn-ea"/>
              </a:rPr>
              <a:t>：</a:t>
            </a:r>
            <a:r>
              <a:rPr lang="zh-CN" altLang="en-US" sz="2000" dirty="0" smtClean="0">
                <a:latin typeface="+mn-ea"/>
              </a:rPr>
              <a:t>当</a:t>
            </a:r>
            <a:r>
              <a:rPr lang="en-US" altLang="zh-CN" sz="2000" dirty="0" smtClean="0">
                <a:latin typeface="+mn-ea"/>
              </a:rPr>
              <a:t>VLAN 10</a:t>
            </a:r>
            <a:r>
              <a:rPr lang="zh-CN" altLang="en-US" sz="2000" dirty="0" smtClean="0">
                <a:latin typeface="+mn-ea"/>
              </a:rPr>
              <a:t>中的主机</a:t>
            </a:r>
            <a:r>
              <a:rPr lang="en-US" altLang="zh-CN" sz="2000" dirty="0" smtClean="0">
                <a:latin typeface="+mn-ea"/>
              </a:rPr>
              <a:t>A</a:t>
            </a:r>
            <a:r>
              <a:rPr lang="zh-CN" altLang="en-US" sz="2000" dirty="0" smtClean="0">
                <a:latin typeface="+mn-ea"/>
              </a:rPr>
              <a:t>向</a:t>
            </a:r>
            <a:r>
              <a:rPr lang="en-US" altLang="zh-CN" sz="2000" dirty="0" smtClean="0">
                <a:latin typeface="+mn-ea"/>
              </a:rPr>
              <a:t>VLAN 20</a:t>
            </a:r>
            <a:r>
              <a:rPr lang="zh-CN" altLang="en-US" sz="2000" dirty="0" smtClean="0">
                <a:latin typeface="+mn-ea"/>
              </a:rPr>
              <a:t>中</a:t>
            </a:r>
            <a:r>
              <a:rPr lang="zh-CN" altLang="en-US" sz="2000" dirty="0">
                <a:latin typeface="+mn-ea"/>
              </a:rPr>
              <a:t>的</a:t>
            </a:r>
            <a:r>
              <a:rPr lang="zh-CN" altLang="en-US" sz="2000" dirty="0" smtClean="0">
                <a:latin typeface="+mn-ea"/>
              </a:rPr>
              <a:t>主机</a:t>
            </a:r>
            <a:r>
              <a:rPr lang="en-US" altLang="zh-CN" sz="2000" dirty="0" smtClean="0">
                <a:latin typeface="+mn-ea"/>
              </a:rPr>
              <a:t>B</a:t>
            </a:r>
            <a:r>
              <a:rPr lang="zh-CN" altLang="en-US" sz="2000" dirty="0" smtClean="0">
                <a:latin typeface="+mn-ea"/>
              </a:rPr>
              <a:t>发送</a:t>
            </a:r>
            <a:r>
              <a:rPr lang="zh-CN" altLang="en-US" sz="2000" dirty="0">
                <a:latin typeface="+mn-ea"/>
              </a:rPr>
              <a:t>数据包时，数据包首先到达交换机。交换机根据数据包的</a:t>
            </a:r>
            <a:r>
              <a:rPr lang="zh-CN" altLang="en-US" sz="2000" dirty="0" smtClean="0">
                <a:latin typeface="+mn-ea"/>
              </a:rPr>
              <a:t>源</a:t>
            </a:r>
            <a:r>
              <a:rPr lang="en-US" altLang="zh-CN" sz="2000" dirty="0" smtClean="0">
                <a:latin typeface="+mn-ea"/>
              </a:rPr>
              <a:t>MAC</a:t>
            </a:r>
            <a:r>
              <a:rPr lang="zh-CN" altLang="en-US" sz="2000" dirty="0" smtClean="0">
                <a:latin typeface="+mn-ea"/>
              </a:rPr>
              <a:t>地址</a:t>
            </a:r>
            <a:r>
              <a:rPr lang="zh-CN" altLang="en-US" sz="2000" dirty="0">
                <a:latin typeface="+mn-ea"/>
              </a:rPr>
              <a:t>学习其所在端口，并检查</a:t>
            </a:r>
            <a:r>
              <a:rPr lang="zh-CN" altLang="en-US" sz="2000" dirty="0" smtClean="0">
                <a:latin typeface="+mn-ea"/>
              </a:rPr>
              <a:t>目的</a:t>
            </a:r>
            <a:r>
              <a:rPr lang="en-US" altLang="zh-CN" sz="2000" dirty="0" smtClean="0">
                <a:latin typeface="+mn-ea"/>
              </a:rPr>
              <a:t>MAC</a:t>
            </a:r>
            <a:r>
              <a:rPr lang="zh-CN" altLang="en-US" sz="2000" dirty="0" smtClean="0">
                <a:latin typeface="+mn-ea"/>
              </a:rPr>
              <a:t>地址</a:t>
            </a:r>
            <a:r>
              <a:rPr lang="zh-CN" altLang="en-US" sz="2000" dirty="0">
                <a:latin typeface="+mn-ea"/>
              </a:rPr>
              <a:t>。由于目的</a:t>
            </a:r>
            <a:r>
              <a:rPr lang="zh-CN" altLang="en-US" sz="2000" dirty="0" smtClean="0">
                <a:latin typeface="+mn-ea"/>
              </a:rPr>
              <a:t>主机</a:t>
            </a:r>
            <a:r>
              <a:rPr lang="en-US" altLang="zh-CN" sz="2000" dirty="0" smtClean="0">
                <a:latin typeface="+mn-ea"/>
              </a:rPr>
              <a:t>B</a:t>
            </a:r>
            <a:r>
              <a:rPr lang="zh-CN" altLang="en-US" sz="2000" dirty="0" smtClean="0">
                <a:latin typeface="+mn-ea"/>
              </a:rPr>
              <a:t>不在</a:t>
            </a:r>
            <a:r>
              <a:rPr lang="zh-CN" altLang="en-US" sz="2000" dirty="0">
                <a:latin typeface="+mn-ea"/>
              </a:rPr>
              <a:t>同</a:t>
            </a:r>
            <a:r>
              <a:rPr lang="zh-CN" altLang="en-US" sz="2000" dirty="0" smtClean="0">
                <a:latin typeface="+mn-ea"/>
              </a:rPr>
              <a:t>一</a:t>
            </a:r>
            <a:r>
              <a:rPr lang="en-US" altLang="zh-CN" sz="2000" dirty="0" smtClean="0">
                <a:latin typeface="+mn-ea"/>
              </a:rPr>
              <a:t>VLAN</a:t>
            </a:r>
            <a:r>
              <a:rPr lang="zh-CN" altLang="en-US" sz="2000" dirty="0">
                <a:latin typeface="+mn-ea"/>
              </a:rPr>
              <a:t>，交换机将数据包转发到与路由器相连的端口。此时，交换机会在数据包中</a:t>
            </a:r>
            <a:r>
              <a:rPr lang="zh-CN" altLang="en-US" sz="2000" dirty="0" smtClean="0">
                <a:latin typeface="+mn-ea"/>
              </a:rPr>
              <a:t>添加</a:t>
            </a:r>
            <a:r>
              <a:rPr lang="en-US" altLang="zh-CN" sz="2000" dirty="0" smtClean="0">
                <a:latin typeface="+mn-ea"/>
              </a:rPr>
              <a:t>VLAN 10</a:t>
            </a:r>
            <a:r>
              <a:rPr lang="zh-CN" altLang="en-US" sz="2000" dirty="0" smtClean="0">
                <a:latin typeface="+mn-ea"/>
              </a:rPr>
              <a:t>的</a:t>
            </a:r>
            <a:r>
              <a:rPr lang="zh-CN" altLang="en-US" sz="2000" dirty="0">
                <a:latin typeface="+mn-ea"/>
              </a:rPr>
              <a:t>标签，以标识数据包的</a:t>
            </a:r>
            <a:r>
              <a:rPr lang="zh-CN" altLang="en-US" sz="2000" dirty="0" smtClean="0">
                <a:latin typeface="+mn-ea"/>
              </a:rPr>
              <a:t>来源</a:t>
            </a:r>
            <a:r>
              <a:rPr lang="en-US" altLang="zh-CN" sz="2000" dirty="0" smtClean="0">
                <a:latin typeface="+mn-ea"/>
              </a:rPr>
              <a:t>VLAN</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163610149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1350" y="1756399"/>
            <a:ext cx="7591425" cy="3323987"/>
          </a:xfrm>
          <a:prstGeom prst="rect">
            <a:avLst/>
          </a:prstGeom>
          <a:noFill/>
        </p:spPr>
        <p:txBody>
          <a:bodyPr wrap="square" rtlCol="0">
            <a:spAutoFit/>
          </a:bodyPr>
          <a:lstStyle/>
          <a:p>
            <a:pPr latinLnBrk="1">
              <a:lnSpc>
                <a:spcPct val="150000"/>
              </a:lnSpc>
            </a:pPr>
            <a:r>
              <a:rPr lang="zh-CN" altLang="en-US" sz="2000" b="1" dirty="0" smtClean="0">
                <a:latin typeface="+mn-ea"/>
              </a:rPr>
              <a:t>（</a:t>
            </a:r>
            <a:r>
              <a:rPr lang="en-US" altLang="zh-CN" sz="2000" b="1" dirty="0">
                <a:latin typeface="+mn-ea"/>
              </a:rPr>
              <a:t>2</a:t>
            </a:r>
            <a:r>
              <a:rPr lang="zh-CN" altLang="en-US" sz="2000" b="1" dirty="0" smtClean="0">
                <a:latin typeface="+mn-ea"/>
              </a:rPr>
              <a:t>）路由器</a:t>
            </a:r>
            <a:r>
              <a:rPr lang="zh-CN" altLang="en-US" sz="2000" b="1" dirty="0">
                <a:latin typeface="+mn-ea"/>
              </a:rPr>
              <a:t>子接口处理</a:t>
            </a:r>
            <a:r>
              <a:rPr lang="zh-CN" altLang="en-US" sz="2000" dirty="0">
                <a:latin typeface="+mn-ea"/>
              </a:rPr>
              <a:t>：路由器</a:t>
            </a:r>
            <a:r>
              <a:rPr lang="zh-CN" altLang="en-US" sz="2000" dirty="0" smtClean="0">
                <a:latin typeface="+mn-ea"/>
              </a:rPr>
              <a:t>的</a:t>
            </a:r>
            <a:r>
              <a:rPr lang="en-US" altLang="zh-CN" sz="2000" dirty="0" err="1" smtClean="0">
                <a:latin typeface="+mn-ea"/>
              </a:rPr>
              <a:t>FastEthernet</a:t>
            </a:r>
            <a:r>
              <a:rPr lang="en-US" altLang="zh-CN" sz="2000" dirty="0" smtClean="0">
                <a:latin typeface="+mn-ea"/>
              </a:rPr>
              <a:t> 0/0</a:t>
            </a:r>
            <a:r>
              <a:rPr lang="zh-CN" altLang="en-US" sz="2000" dirty="0" smtClean="0">
                <a:latin typeface="+mn-ea"/>
              </a:rPr>
              <a:t>接口</a:t>
            </a:r>
            <a:r>
              <a:rPr lang="zh-CN" altLang="en-US" sz="2000" dirty="0">
                <a:latin typeface="+mn-ea"/>
              </a:rPr>
              <a:t>接收到</a:t>
            </a:r>
            <a:r>
              <a:rPr lang="zh-CN" altLang="en-US" sz="2000" dirty="0" smtClean="0">
                <a:latin typeface="+mn-ea"/>
              </a:rPr>
              <a:t>带有</a:t>
            </a:r>
            <a:r>
              <a:rPr lang="en-US" altLang="zh-CN" sz="2000" dirty="0" smtClean="0">
                <a:latin typeface="+mn-ea"/>
              </a:rPr>
              <a:t>VLAN 10</a:t>
            </a:r>
            <a:r>
              <a:rPr lang="zh-CN" altLang="en-US" sz="2000" dirty="0" smtClean="0">
                <a:latin typeface="+mn-ea"/>
              </a:rPr>
              <a:t>标签</a:t>
            </a:r>
            <a:r>
              <a:rPr lang="zh-CN" altLang="en-US" sz="2000" dirty="0">
                <a:latin typeface="+mn-ea"/>
              </a:rPr>
              <a:t>的数据包后，根据配置的子接口信息，将数据包传递到对应的子</a:t>
            </a:r>
            <a:r>
              <a:rPr lang="zh-CN" altLang="en-US" sz="2000" dirty="0" smtClean="0">
                <a:latin typeface="+mn-ea"/>
              </a:rPr>
              <a:t>接口。子</a:t>
            </a:r>
            <a:r>
              <a:rPr lang="zh-CN" altLang="en-US" sz="2000" dirty="0">
                <a:latin typeface="+mn-ea"/>
              </a:rPr>
              <a:t>接口首先剥离数据包</a:t>
            </a:r>
            <a:r>
              <a:rPr lang="zh-CN" altLang="en-US" sz="2000" dirty="0" smtClean="0">
                <a:latin typeface="+mn-ea"/>
              </a:rPr>
              <a:t>的</a:t>
            </a:r>
            <a:r>
              <a:rPr lang="en-US" altLang="zh-CN" sz="2000" dirty="0" smtClean="0">
                <a:latin typeface="+mn-ea"/>
              </a:rPr>
              <a:t>VLAN</a:t>
            </a:r>
            <a:r>
              <a:rPr lang="zh-CN" altLang="en-US" sz="2000" dirty="0" smtClean="0">
                <a:latin typeface="+mn-ea"/>
              </a:rPr>
              <a:t>标签</a:t>
            </a:r>
            <a:r>
              <a:rPr lang="zh-CN" altLang="en-US" sz="2000" dirty="0">
                <a:latin typeface="+mn-ea"/>
              </a:rPr>
              <a:t>，然后根据数据包的</a:t>
            </a:r>
            <a:r>
              <a:rPr lang="zh-CN" altLang="en-US" sz="2000" dirty="0" smtClean="0">
                <a:latin typeface="+mn-ea"/>
              </a:rPr>
              <a:t>目的</a:t>
            </a:r>
            <a:r>
              <a:rPr lang="en-US" altLang="zh-CN" sz="2000" dirty="0" smtClean="0">
                <a:latin typeface="+mn-ea"/>
              </a:rPr>
              <a:t>IP</a:t>
            </a:r>
            <a:r>
              <a:rPr lang="zh-CN" altLang="en-US" sz="2000" dirty="0" smtClean="0">
                <a:latin typeface="+mn-ea"/>
              </a:rPr>
              <a:t>地址</a:t>
            </a:r>
            <a:r>
              <a:rPr lang="zh-CN" altLang="en-US" sz="2000" dirty="0">
                <a:latin typeface="+mn-ea"/>
              </a:rPr>
              <a:t>进行路由查找。在路由器的路由表中，已经配置</a:t>
            </a:r>
            <a:r>
              <a:rPr lang="zh-CN" altLang="en-US" sz="2000" dirty="0" smtClean="0">
                <a:latin typeface="+mn-ea"/>
              </a:rPr>
              <a:t>了</a:t>
            </a:r>
            <a:r>
              <a:rPr lang="en-US" altLang="zh-CN" sz="2000" dirty="0" smtClean="0">
                <a:latin typeface="+mn-ea"/>
              </a:rPr>
              <a:t>VLAN 10</a:t>
            </a:r>
            <a:r>
              <a:rPr lang="zh-CN" altLang="en-US" sz="2000" dirty="0" smtClean="0">
                <a:latin typeface="+mn-ea"/>
              </a:rPr>
              <a:t>和</a:t>
            </a:r>
            <a:r>
              <a:rPr lang="en-US" altLang="zh-CN" sz="2000" dirty="0" smtClean="0">
                <a:latin typeface="+mn-ea"/>
              </a:rPr>
              <a:t>VLAN 20</a:t>
            </a:r>
            <a:r>
              <a:rPr lang="zh-CN" altLang="en-US" sz="2000" dirty="0" smtClean="0">
                <a:latin typeface="+mn-ea"/>
              </a:rPr>
              <a:t>的</a:t>
            </a:r>
            <a:r>
              <a:rPr lang="zh-CN" altLang="en-US" sz="2000" dirty="0">
                <a:latin typeface="+mn-ea"/>
              </a:rPr>
              <a:t>路由条目，路由器根据查找结果，确定数据包应转发</a:t>
            </a:r>
            <a:r>
              <a:rPr lang="zh-CN" altLang="en-US" sz="2000" dirty="0" smtClean="0">
                <a:latin typeface="+mn-ea"/>
              </a:rPr>
              <a:t>到</a:t>
            </a:r>
            <a:r>
              <a:rPr lang="en-US" altLang="zh-CN" sz="2000" dirty="0" smtClean="0">
                <a:latin typeface="+mn-ea"/>
              </a:rPr>
              <a:t>VLAN 20</a:t>
            </a:r>
            <a:r>
              <a:rPr lang="zh-CN" altLang="en-US" sz="2000" dirty="0" smtClean="0">
                <a:latin typeface="+mn-ea"/>
              </a:rPr>
              <a:t>对应</a:t>
            </a:r>
            <a:r>
              <a:rPr lang="zh-CN" altLang="en-US" sz="2000" dirty="0">
                <a:latin typeface="+mn-ea"/>
              </a:rPr>
              <a:t>的子</a:t>
            </a:r>
            <a:r>
              <a:rPr lang="zh-CN" altLang="en-US" sz="2000" dirty="0" smtClean="0">
                <a:latin typeface="+mn-ea"/>
              </a:rPr>
              <a:t>接口。</a:t>
            </a:r>
            <a:r>
              <a:rPr lang="zh-CN" altLang="en-US" sz="2000" dirty="0">
                <a:latin typeface="+mn-ea"/>
              </a:rPr>
              <a:t>接着，路由器在数据包中重新</a:t>
            </a:r>
            <a:r>
              <a:rPr lang="zh-CN" altLang="en-US" sz="2000" dirty="0" smtClean="0">
                <a:latin typeface="+mn-ea"/>
              </a:rPr>
              <a:t>添加</a:t>
            </a:r>
            <a:r>
              <a:rPr lang="en-US" altLang="zh-CN" sz="2000" dirty="0" smtClean="0">
                <a:latin typeface="+mn-ea"/>
              </a:rPr>
              <a:t>VLAN 20</a:t>
            </a:r>
            <a:r>
              <a:rPr lang="zh-CN" altLang="en-US" sz="2000" dirty="0" smtClean="0">
                <a:latin typeface="+mn-ea"/>
              </a:rPr>
              <a:t>的</a:t>
            </a:r>
            <a:r>
              <a:rPr lang="zh-CN" altLang="en-US" sz="2000" dirty="0">
                <a:latin typeface="+mn-ea"/>
              </a:rPr>
              <a:t>标签，再将数据包发送回交换机</a:t>
            </a:r>
            <a:r>
              <a:rPr lang="zh-CN" altLang="en-US" sz="2000" dirty="0" smtClean="0">
                <a:latin typeface="+mn-ea"/>
              </a:rPr>
              <a:t>。</a:t>
            </a:r>
            <a:endParaRPr lang="zh-CN" altLang="en-US" sz="2000" dirty="0">
              <a:latin typeface="+mn-ea"/>
            </a:endParaRPr>
          </a:p>
        </p:txBody>
      </p:sp>
      <p:sp>
        <p:nvSpPr>
          <p:cNvPr id="4" name="文本框 3"/>
          <p:cNvSpPr txBox="1"/>
          <p:nvPr/>
        </p:nvSpPr>
        <p:spPr>
          <a:xfrm>
            <a:off x="0" y="695325"/>
            <a:ext cx="4380807" cy="553998"/>
          </a:xfrm>
          <a:prstGeom prst="rect">
            <a:avLst/>
          </a:prstGeom>
          <a:noFill/>
        </p:spPr>
        <p:txBody>
          <a:bodyPr wrap="square" rtlCol="0">
            <a:spAutoFit/>
          </a:bodyPr>
          <a:lstStyle/>
          <a:p>
            <a:r>
              <a:rPr lang="en-US" altLang="zh-CN" sz="3000" dirty="0" smtClean="0">
                <a:solidFill>
                  <a:srgbClr val="FF0000"/>
                </a:solidFill>
                <a:latin typeface="+mj-ea"/>
                <a:ea typeface="+mj-ea"/>
              </a:rPr>
              <a:t>3.2 </a:t>
            </a:r>
            <a:r>
              <a:rPr lang="zh-CN" altLang="en-US" sz="3000" dirty="0" smtClean="0">
                <a:solidFill>
                  <a:srgbClr val="FF0000"/>
                </a:solidFill>
                <a:latin typeface="+mj-ea"/>
                <a:ea typeface="+mj-ea"/>
              </a:rPr>
              <a:t>单臂</a:t>
            </a:r>
            <a:r>
              <a:rPr lang="zh-CN" altLang="en-US" sz="3000" dirty="0">
                <a:solidFill>
                  <a:srgbClr val="FF0000"/>
                </a:solidFill>
                <a:latin typeface="+mj-ea"/>
                <a:ea typeface="+mj-ea"/>
              </a:rPr>
              <a:t>路由的工作原理</a:t>
            </a:r>
          </a:p>
        </p:txBody>
      </p:sp>
    </p:spTree>
    <p:extLst>
      <p:ext uri="{BB962C8B-B14F-4D97-AF65-F5344CB8AC3E}">
        <p14:creationId xmlns:p14="http://schemas.microsoft.com/office/powerpoint/2010/main" val="225434644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56634" y="1956504"/>
            <a:ext cx="3139016" cy="2880902"/>
            <a:chOff x="496417" y="2149258"/>
            <a:chExt cx="2961678" cy="2811628"/>
          </a:xfrm>
        </p:grpSpPr>
        <p:pic>
          <p:nvPicPr>
            <p:cNvPr id="3" name="图片 2">
              <a:extLst>
                <a:ext uri="{FF2B5EF4-FFF2-40B4-BE49-F238E27FC236}">
                  <a16:creationId xmlns:a16="http://schemas.microsoft.com/office/drawing/2014/main" id="{4FAEEC03-AA12-4527-8203-F3085B3028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417" y="2149258"/>
              <a:ext cx="2961678" cy="2811628"/>
            </a:xfrm>
            <a:prstGeom prst="rect">
              <a:avLst/>
            </a:prstGeom>
          </p:spPr>
        </p:pic>
        <p:sp>
          <p:nvSpPr>
            <p:cNvPr id="4" name="文本框 3">
              <a:extLst>
                <a:ext uri="{FF2B5EF4-FFF2-40B4-BE49-F238E27FC236}">
                  <a16:creationId xmlns:a16="http://schemas.microsoft.com/office/drawing/2014/main" id="{96A5AE7C-74F4-4B59-9E7A-998D9D70BC0C}"/>
                </a:ext>
              </a:extLst>
            </p:cNvPr>
            <p:cNvSpPr txBox="1"/>
            <p:nvPr/>
          </p:nvSpPr>
          <p:spPr>
            <a:xfrm>
              <a:off x="1309674" y="2923773"/>
              <a:ext cx="1834902" cy="750939"/>
            </a:xfrm>
            <a:prstGeom prst="rect">
              <a:avLst/>
            </a:prstGeom>
            <a:noFill/>
          </p:spPr>
          <p:txBody>
            <a:bodyPr wrap="square" rtlCol="0">
              <a:spAutoFit/>
            </a:bodyPr>
            <a:lstStyle/>
            <a:p>
              <a:r>
                <a:rPr lang="zh-CN" altLang="en-US" sz="4400" dirty="0" smtClean="0">
                  <a:latin typeface="微软雅黑" panose="020B0503020204020204" pitchFamily="34" charset="-122"/>
                  <a:ea typeface="微软雅黑" panose="020B0503020204020204" pitchFamily="34" charset="-122"/>
                </a:rPr>
                <a:t>目  录</a:t>
              </a:r>
              <a:endParaRPr lang="zh-CN" altLang="en-US" sz="4400" dirty="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157603" y="1791355"/>
            <a:ext cx="3855479" cy="586666"/>
            <a:chOff x="3394779" y="1369658"/>
            <a:chExt cx="3855479" cy="586666"/>
          </a:xfrm>
        </p:grpSpPr>
        <p:pic>
          <p:nvPicPr>
            <p:cNvPr id="5" name="图片 4" title="1">
              <a:extLst>
                <a:ext uri="{FF2B5EF4-FFF2-40B4-BE49-F238E27FC236}">
                  <a16:creationId xmlns:a16="http://schemas.microsoft.com/office/drawing/2014/main" id="{5130BFA4-1C08-4BEA-A6F4-8921103959A7}"/>
                </a:ext>
              </a:extLst>
            </p:cNvPr>
            <p:cNvPicPr>
              <a:picLocks noChangeAspect="1"/>
            </p:cNvPicPr>
            <p:nvPr/>
          </p:nvPicPr>
          <p:blipFill rotWithShape="1">
            <a:blip r:embed="rId3">
              <a:extLst>
                <a:ext uri="{28A0092B-C50C-407E-A947-70E740481C1C}">
                  <a14:useLocalDpi xmlns:a14="http://schemas.microsoft.com/office/drawing/2010/main" val="0"/>
                </a:ext>
              </a:extLst>
            </a:blip>
            <a:srcRect l="11939" t="6283" r="72507" b="80180"/>
            <a:stretch/>
          </p:blipFill>
          <p:spPr>
            <a:xfrm>
              <a:off x="3394779" y="1369658"/>
              <a:ext cx="703174" cy="580956"/>
            </a:xfrm>
            <a:prstGeom prst="rect">
              <a:avLst/>
            </a:prstGeom>
          </p:spPr>
        </p:pic>
        <p:sp>
          <p:nvSpPr>
            <p:cNvPr id="6" name="文本框 5">
              <a:extLst>
                <a:ext uri="{FF2B5EF4-FFF2-40B4-BE49-F238E27FC236}">
                  <a16:creationId xmlns:a16="http://schemas.microsoft.com/office/drawing/2014/main" id="{DAD1E48E-08A2-45E6-AB68-37557073D8AF}"/>
                </a:ext>
              </a:extLst>
            </p:cNvPr>
            <p:cNvSpPr txBox="1"/>
            <p:nvPr/>
          </p:nvSpPr>
          <p:spPr>
            <a:xfrm>
              <a:off x="4423010" y="1494659"/>
              <a:ext cx="2827248"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网络通信基础</a:t>
              </a:r>
              <a:endParaRPr lang="zh-CN" altLang="en-US" sz="2400"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4157603" y="2629211"/>
            <a:ext cx="3855479" cy="600148"/>
            <a:chOff x="3396829" y="2197919"/>
            <a:chExt cx="3855479" cy="600148"/>
          </a:xfrm>
        </p:grpSpPr>
        <p:pic>
          <p:nvPicPr>
            <p:cNvPr id="7" name="图片 6">
              <a:extLst>
                <a:ext uri="{FF2B5EF4-FFF2-40B4-BE49-F238E27FC236}">
                  <a16:creationId xmlns:a16="http://schemas.microsoft.com/office/drawing/2014/main" id="{26E3BD5A-F963-4325-8AE5-0ADAFC05E220}"/>
                </a:ext>
              </a:extLst>
            </p:cNvPr>
            <p:cNvPicPr>
              <a:picLocks noChangeAspect="1"/>
            </p:cNvPicPr>
            <p:nvPr/>
          </p:nvPicPr>
          <p:blipFill rotWithShape="1">
            <a:blip r:embed="rId3">
              <a:extLst>
                <a:ext uri="{28A0092B-C50C-407E-A947-70E740481C1C}">
                  <a14:useLocalDpi xmlns:a14="http://schemas.microsoft.com/office/drawing/2010/main" val="0"/>
                </a:ext>
              </a:extLst>
            </a:blip>
            <a:srcRect l="11939" t="6283" r="72507" b="80180"/>
            <a:stretch/>
          </p:blipFill>
          <p:spPr>
            <a:xfrm>
              <a:off x="3396829" y="2197919"/>
              <a:ext cx="703174" cy="580956"/>
            </a:xfrm>
            <a:prstGeom prst="rect">
              <a:avLst/>
            </a:prstGeom>
          </p:spPr>
        </p:pic>
        <p:sp>
          <p:nvSpPr>
            <p:cNvPr id="8" name="文本框 7">
              <a:extLst>
                <a:ext uri="{FF2B5EF4-FFF2-40B4-BE49-F238E27FC236}">
                  <a16:creationId xmlns:a16="http://schemas.microsoft.com/office/drawing/2014/main" id="{84D59CD6-14B9-4F33-9760-2CC3D9A7D0A1}"/>
                </a:ext>
              </a:extLst>
            </p:cNvPr>
            <p:cNvSpPr txBox="1"/>
            <p:nvPr/>
          </p:nvSpPr>
          <p:spPr>
            <a:xfrm>
              <a:off x="4425060" y="2336402"/>
              <a:ext cx="2827248"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VLAN</a:t>
              </a:r>
              <a:r>
                <a:rPr lang="zh-CN" altLang="en-US" sz="2400" dirty="0">
                  <a:latin typeface="微软雅黑" panose="020B0503020204020204" pitchFamily="34" charset="-122"/>
                  <a:ea typeface="微软雅黑" panose="020B0503020204020204" pitchFamily="34" charset="-122"/>
                </a:rPr>
                <a:t>技术介绍</a:t>
              </a:r>
            </a:p>
          </p:txBody>
        </p:sp>
      </p:grpSp>
      <p:grpSp>
        <p:nvGrpSpPr>
          <p:cNvPr id="18" name="组合 17"/>
          <p:cNvGrpSpPr/>
          <p:nvPr/>
        </p:nvGrpSpPr>
        <p:grpSpPr>
          <a:xfrm>
            <a:off x="4157603" y="3480549"/>
            <a:ext cx="3857529" cy="583811"/>
            <a:chOff x="3394779" y="3055998"/>
            <a:chExt cx="3857529" cy="583811"/>
          </a:xfrm>
        </p:grpSpPr>
        <p:pic>
          <p:nvPicPr>
            <p:cNvPr id="9" name="图片 8">
              <a:extLst>
                <a:ext uri="{FF2B5EF4-FFF2-40B4-BE49-F238E27FC236}">
                  <a16:creationId xmlns:a16="http://schemas.microsoft.com/office/drawing/2014/main" id="{AD3C2C9F-E4B2-4F23-9EEB-00A86E894E22}"/>
                </a:ext>
              </a:extLst>
            </p:cNvPr>
            <p:cNvPicPr>
              <a:picLocks noChangeAspect="1"/>
            </p:cNvPicPr>
            <p:nvPr/>
          </p:nvPicPr>
          <p:blipFill rotWithShape="1">
            <a:blip r:embed="rId3">
              <a:extLst>
                <a:ext uri="{28A0092B-C50C-407E-A947-70E740481C1C}">
                  <a14:useLocalDpi xmlns:a14="http://schemas.microsoft.com/office/drawing/2010/main" val="0"/>
                </a:ext>
              </a:extLst>
            </a:blip>
            <a:srcRect l="11939" t="6283" r="72507" b="80180"/>
            <a:stretch/>
          </p:blipFill>
          <p:spPr>
            <a:xfrm>
              <a:off x="3394779" y="3055998"/>
              <a:ext cx="703174" cy="580956"/>
            </a:xfrm>
            <a:prstGeom prst="rect">
              <a:avLst/>
            </a:prstGeom>
          </p:spPr>
        </p:pic>
        <p:sp>
          <p:nvSpPr>
            <p:cNvPr id="10" name="文本框 9">
              <a:extLst>
                <a:ext uri="{FF2B5EF4-FFF2-40B4-BE49-F238E27FC236}">
                  <a16:creationId xmlns:a16="http://schemas.microsoft.com/office/drawing/2014/main" id="{B7C8103A-F7AD-4983-BD63-58D72EE79ED9}"/>
                </a:ext>
              </a:extLst>
            </p:cNvPr>
            <p:cNvSpPr txBox="1"/>
            <p:nvPr/>
          </p:nvSpPr>
          <p:spPr>
            <a:xfrm>
              <a:off x="4425060" y="3178144"/>
              <a:ext cx="282724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单臂路由</a:t>
              </a:r>
              <a:r>
                <a:rPr lang="zh-CN" altLang="en-US" sz="2400" dirty="0" smtClean="0">
                  <a:latin typeface="微软雅黑" panose="020B0503020204020204" pitchFamily="34" charset="-122"/>
                  <a:ea typeface="微软雅黑" panose="020B0503020204020204" pitchFamily="34" charset="-122"/>
                </a:rPr>
                <a:t>原理</a:t>
              </a:r>
              <a:endParaRPr lang="zh-CN" altLang="en-US" sz="2400" dirty="0">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4157603" y="4315550"/>
            <a:ext cx="3857529" cy="597293"/>
            <a:chOff x="3394779" y="3884259"/>
            <a:chExt cx="3857529" cy="597293"/>
          </a:xfrm>
        </p:grpSpPr>
        <p:pic>
          <p:nvPicPr>
            <p:cNvPr id="11" name="图片 10">
              <a:extLst>
                <a:ext uri="{FF2B5EF4-FFF2-40B4-BE49-F238E27FC236}">
                  <a16:creationId xmlns:a16="http://schemas.microsoft.com/office/drawing/2014/main" id="{ACC73444-42E2-40B5-BCFE-9CDD1B5F9B5E}"/>
                </a:ext>
              </a:extLst>
            </p:cNvPr>
            <p:cNvPicPr>
              <a:picLocks noChangeAspect="1"/>
            </p:cNvPicPr>
            <p:nvPr/>
          </p:nvPicPr>
          <p:blipFill rotWithShape="1">
            <a:blip r:embed="rId3">
              <a:extLst>
                <a:ext uri="{28A0092B-C50C-407E-A947-70E740481C1C}">
                  <a14:useLocalDpi xmlns:a14="http://schemas.microsoft.com/office/drawing/2010/main" val="0"/>
                </a:ext>
              </a:extLst>
            </a:blip>
            <a:srcRect l="11939" t="6283" r="72507" b="80180"/>
            <a:stretch/>
          </p:blipFill>
          <p:spPr>
            <a:xfrm>
              <a:off x="3394779" y="3884259"/>
              <a:ext cx="703174" cy="580956"/>
            </a:xfrm>
            <a:prstGeom prst="rect">
              <a:avLst/>
            </a:prstGeom>
          </p:spPr>
        </p:pic>
        <p:sp>
          <p:nvSpPr>
            <p:cNvPr id="12" name="文本框 11">
              <a:extLst>
                <a:ext uri="{FF2B5EF4-FFF2-40B4-BE49-F238E27FC236}">
                  <a16:creationId xmlns:a16="http://schemas.microsoft.com/office/drawing/2014/main" id="{DD5FB328-BAA4-4B63-B4EA-B8181527A42B}"/>
                </a:ext>
              </a:extLst>
            </p:cNvPr>
            <p:cNvSpPr txBox="1"/>
            <p:nvPr/>
          </p:nvSpPr>
          <p:spPr>
            <a:xfrm>
              <a:off x="4425060" y="4019887"/>
              <a:ext cx="282724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单臂路由优缺点</a:t>
              </a:r>
              <a:endParaRPr lang="zh-CN" altLang="en-US" sz="2400" dirty="0">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442342" y="1918484"/>
            <a:ext cx="300082" cy="369332"/>
          </a:xfrm>
          <a:prstGeom prst="rect">
            <a:avLst/>
          </a:prstGeom>
          <a:noFill/>
        </p:spPr>
        <p:txBody>
          <a:bodyPr wrap="none" rtlCol="0">
            <a:spAutoFit/>
          </a:bodyPr>
          <a:lstStyle/>
          <a:p>
            <a:r>
              <a:rPr lang="en-US" altLang="zh-CN" sz="1800" dirty="0" smtClean="0">
                <a:latin typeface="+mn-ea"/>
              </a:rPr>
              <a:t>1</a:t>
            </a:r>
            <a:endParaRPr lang="zh-CN" altLang="en-US" sz="1800" dirty="0">
              <a:latin typeface="+mn-ea"/>
            </a:endParaRPr>
          </a:p>
        </p:txBody>
      </p:sp>
      <p:sp>
        <p:nvSpPr>
          <p:cNvPr id="21" name="文本框 20"/>
          <p:cNvSpPr txBox="1"/>
          <p:nvPr/>
        </p:nvSpPr>
        <p:spPr>
          <a:xfrm>
            <a:off x="4442342" y="2765815"/>
            <a:ext cx="300082" cy="369332"/>
          </a:xfrm>
          <a:prstGeom prst="rect">
            <a:avLst/>
          </a:prstGeom>
          <a:noFill/>
        </p:spPr>
        <p:txBody>
          <a:bodyPr wrap="none" rtlCol="0">
            <a:spAutoFit/>
          </a:bodyPr>
          <a:lstStyle/>
          <a:p>
            <a:r>
              <a:rPr lang="en-US" altLang="zh-CN" sz="1800" dirty="0">
                <a:latin typeface="+mn-ea"/>
              </a:rPr>
              <a:t>2</a:t>
            </a:r>
            <a:endParaRPr lang="zh-CN" altLang="en-US" sz="1800" dirty="0">
              <a:latin typeface="+mn-ea"/>
            </a:endParaRPr>
          </a:p>
        </p:txBody>
      </p:sp>
      <p:sp>
        <p:nvSpPr>
          <p:cNvPr id="23" name="文本框 22"/>
          <p:cNvSpPr txBox="1"/>
          <p:nvPr/>
        </p:nvSpPr>
        <p:spPr>
          <a:xfrm>
            <a:off x="4442342" y="3613146"/>
            <a:ext cx="300082" cy="369332"/>
          </a:xfrm>
          <a:prstGeom prst="rect">
            <a:avLst/>
          </a:prstGeom>
          <a:noFill/>
        </p:spPr>
        <p:txBody>
          <a:bodyPr wrap="none" rtlCol="0">
            <a:spAutoFit/>
          </a:bodyPr>
          <a:lstStyle/>
          <a:p>
            <a:r>
              <a:rPr lang="en-US" altLang="zh-CN" sz="1800" dirty="0">
                <a:latin typeface="+mn-ea"/>
              </a:rPr>
              <a:t>3</a:t>
            </a:r>
            <a:endParaRPr lang="zh-CN" altLang="en-US" sz="1800" dirty="0">
              <a:latin typeface="+mn-ea"/>
            </a:endParaRPr>
          </a:p>
        </p:txBody>
      </p:sp>
      <p:sp>
        <p:nvSpPr>
          <p:cNvPr id="24" name="文本框 23"/>
          <p:cNvSpPr txBox="1"/>
          <p:nvPr/>
        </p:nvSpPr>
        <p:spPr>
          <a:xfrm>
            <a:off x="4442342" y="4460477"/>
            <a:ext cx="300082" cy="369332"/>
          </a:xfrm>
          <a:prstGeom prst="rect">
            <a:avLst/>
          </a:prstGeom>
          <a:noFill/>
        </p:spPr>
        <p:txBody>
          <a:bodyPr wrap="none" rtlCol="0">
            <a:spAutoFit/>
          </a:bodyPr>
          <a:lstStyle/>
          <a:p>
            <a:r>
              <a:rPr lang="en-US" altLang="zh-CN" sz="1800" dirty="0">
                <a:latin typeface="+mn-ea"/>
              </a:rPr>
              <a:t>4</a:t>
            </a:r>
            <a:endParaRPr lang="zh-CN" altLang="en-US" sz="1800" dirty="0">
              <a:latin typeface="+mn-ea"/>
            </a:endParaRPr>
          </a:p>
        </p:txBody>
      </p:sp>
    </p:spTree>
    <p:extLst>
      <p:ext uri="{BB962C8B-B14F-4D97-AF65-F5344CB8AC3E}">
        <p14:creationId xmlns:p14="http://schemas.microsoft.com/office/powerpoint/2010/main" val="355641289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6288" y="1743075"/>
            <a:ext cx="7591425" cy="1405193"/>
          </a:xfrm>
          <a:prstGeom prst="rect">
            <a:avLst/>
          </a:prstGeom>
          <a:noFill/>
        </p:spPr>
        <p:txBody>
          <a:bodyPr wrap="square" rtlCol="0">
            <a:spAutoFit/>
          </a:bodyPr>
          <a:lstStyle/>
          <a:p>
            <a:pPr latinLnBrk="1">
              <a:lnSpc>
                <a:spcPct val="150000"/>
              </a:lnSpc>
            </a:pPr>
            <a:r>
              <a:rPr lang="zh-CN" altLang="en-US" sz="2000" b="1" dirty="0" smtClean="0">
                <a:latin typeface="+mn-ea"/>
              </a:rPr>
              <a:t>（</a:t>
            </a:r>
            <a:r>
              <a:rPr lang="en-US" altLang="zh-CN" sz="2000" b="1" dirty="0">
                <a:latin typeface="+mn-ea"/>
              </a:rPr>
              <a:t>3</a:t>
            </a:r>
            <a:r>
              <a:rPr lang="zh-CN" altLang="en-US" sz="2000" b="1" dirty="0" smtClean="0">
                <a:latin typeface="+mn-ea"/>
              </a:rPr>
              <a:t>）交换机</a:t>
            </a:r>
            <a:r>
              <a:rPr lang="zh-CN" altLang="en-US" sz="2000" b="1" dirty="0">
                <a:latin typeface="+mn-ea"/>
              </a:rPr>
              <a:t>转发与接收</a:t>
            </a:r>
            <a:r>
              <a:rPr lang="zh-CN" altLang="en-US" sz="2000" dirty="0">
                <a:latin typeface="+mn-ea"/>
              </a:rPr>
              <a:t>：交换机收到</a:t>
            </a:r>
            <a:r>
              <a:rPr lang="zh-CN" altLang="en-US" sz="2000" dirty="0" smtClean="0">
                <a:latin typeface="+mn-ea"/>
              </a:rPr>
              <a:t>带有</a:t>
            </a:r>
            <a:r>
              <a:rPr lang="en-US" altLang="zh-CN" sz="2000" dirty="0" smtClean="0">
                <a:latin typeface="+mn-ea"/>
              </a:rPr>
              <a:t>VLAN 20</a:t>
            </a:r>
            <a:r>
              <a:rPr lang="zh-CN" altLang="en-US" sz="2000" dirty="0" smtClean="0">
                <a:latin typeface="+mn-ea"/>
              </a:rPr>
              <a:t>标签</a:t>
            </a:r>
            <a:r>
              <a:rPr lang="zh-CN" altLang="en-US" sz="2000" dirty="0">
                <a:latin typeface="+mn-ea"/>
              </a:rPr>
              <a:t>的数据包后，</a:t>
            </a:r>
            <a:r>
              <a:rPr lang="zh-CN" altLang="en-US" sz="2000" dirty="0" smtClean="0">
                <a:latin typeface="+mn-ea"/>
              </a:rPr>
              <a:t>根据</a:t>
            </a:r>
            <a:r>
              <a:rPr lang="en-US" altLang="zh-CN" sz="2000" dirty="0" smtClean="0">
                <a:latin typeface="+mn-ea"/>
              </a:rPr>
              <a:t>VLAN</a:t>
            </a:r>
            <a:r>
              <a:rPr lang="zh-CN" altLang="en-US" sz="2000" dirty="0" smtClean="0">
                <a:latin typeface="+mn-ea"/>
              </a:rPr>
              <a:t>标签</a:t>
            </a:r>
            <a:r>
              <a:rPr lang="zh-CN" altLang="en-US" sz="2000" dirty="0">
                <a:latin typeface="+mn-ea"/>
              </a:rPr>
              <a:t>将数据包转发</a:t>
            </a:r>
            <a:r>
              <a:rPr lang="zh-CN" altLang="en-US" sz="2000" dirty="0" smtClean="0">
                <a:latin typeface="+mn-ea"/>
              </a:rPr>
              <a:t>到</a:t>
            </a:r>
            <a:r>
              <a:rPr lang="en-US" altLang="zh-CN" sz="2000" dirty="0" smtClean="0">
                <a:latin typeface="+mn-ea"/>
              </a:rPr>
              <a:t>VLAN 20</a:t>
            </a:r>
            <a:r>
              <a:rPr lang="zh-CN" altLang="en-US" sz="2000" dirty="0" smtClean="0">
                <a:latin typeface="+mn-ea"/>
              </a:rPr>
              <a:t>中</a:t>
            </a:r>
            <a:r>
              <a:rPr lang="zh-CN" altLang="en-US" sz="2000" dirty="0">
                <a:latin typeface="+mn-ea"/>
              </a:rPr>
              <a:t>的</a:t>
            </a:r>
            <a:r>
              <a:rPr lang="zh-CN" altLang="en-US" sz="2000" dirty="0" smtClean="0">
                <a:latin typeface="+mn-ea"/>
              </a:rPr>
              <a:t>主机</a:t>
            </a:r>
            <a:r>
              <a:rPr lang="en-US" altLang="zh-CN" sz="2000" dirty="0" smtClean="0">
                <a:latin typeface="+mn-ea"/>
              </a:rPr>
              <a:t>B</a:t>
            </a:r>
            <a:r>
              <a:rPr lang="zh-CN" altLang="en-US" sz="2000" dirty="0">
                <a:latin typeface="+mn-ea"/>
              </a:rPr>
              <a:t>，从而完成了</a:t>
            </a:r>
            <a:r>
              <a:rPr lang="zh-CN" altLang="en-US" sz="2000" dirty="0" smtClean="0">
                <a:latin typeface="+mn-ea"/>
              </a:rPr>
              <a:t>不同</a:t>
            </a:r>
            <a:r>
              <a:rPr lang="en-US" altLang="zh-CN" sz="2000" dirty="0" smtClean="0">
                <a:latin typeface="+mn-ea"/>
              </a:rPr>
              <a:t>VLAN</a:t>
            </a:r>
            <a:r>
              <a:rPr lang="zh-CN" altLang="en-US" sz="2000" dirty="0" smtClean="0">
                <a:latin typeface="+mn-ea"/>
              </a:rPr>
              <a:t>间</a:t>
            </a:r>
            <a:r>
              <a:rPr lang="zh-CN" altLang="en-US" sz="2000" dirty="0">
                <a:latin typeface="+mn-ea"/>
              </a:rPr>
              <a:t>的通信。</a:t>
            </a:r>
          </a:p>
        </p:txBody>
      </p:sp>
      <p:sp>
        <p:nvSpPr>
          <p:cNvPr id="4" name="文本框 3"/>
          <p:cNvSpPr txBox="1"/>
          <p:nvPr/>
        </p:nvSpPr>
        <p:spPr>
          <a:xfrm>
            <a:off x="0" y="695325"/>
            <a:ext cx="4380807" cy="553998"/>
          </a:xfrm>
          <a:prstGeom prst="rect">
            <a:avLst/>
          </a:prstGeom>
          <a:noFill/>
        </p:spPr>
        <p:txBody>
          <a:bodyPr wrap="square" rtlCol="0">
            <a:spAutoFit/>
          </a:bodyPr>
          <a:lstStyle/>
          <a:p>
            <a:r>
              <a:rPr lang="en-US" altLang="zh-CN" sz="3000" dirty="0" smtClean="0">
                <a:solidFill>
                  <a:srgbClr val="FF0000"/>
                </a:solidFill>
                <a:latin typeface="+mj-ea"/>
                <a:ea typeface="+mj-ea"/>
              </a:rPr>
              <a:t>3.2 </a:t>
            </a:r>
            <a:r>
              <a:rPr lang="zh-CN" altLang="en-US" sz="3000" dirty="0" smtClean="0">
                <a:solidFill>
                  <a:srgbClr val="FF0000"/>
                </a:solidFill>
                <a:latin typeface="+mj-ea"/>
                <a:ea typeface="+mj-ea"/>
              </a:rPr>
              <a:t>单臂</a:t>
            </a:r>
            <a:r>
              <a:rPr lang="zh-CN" altLang="en-US" sz="3000" dirty="0">
                <a:solidFill>
                  <a:srgbClr val="FF0000"/>
                </a:solidFill>
                <a:latin typeface="+mj-ea"/>
                <a:ea typeface="+mj-ea"/>
              </a:rPr>
              <a:t>路由的工作原理</a:t>
            </a: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232" t="12906" r="232" b="12425"/>
          <a:stretch/>
        </p:blipFill>
        <p:spPr>
          <a:xfrm>
            <a:off x="976312" y="3325089"/>
            <a:ext cx="7191375" cy="2610197"/>
          </a:xfrm>
          <a:prstGeom prst="rect">
            <a:avLst/>
          </a:prstGeom>
        </p:spPr>
      </p:pic>
    </p:spTree>
    <p:extLst>
      <p:ext uri="{BB962C8B-B14F-4D97-AF65-F5344CB8AC3E}">
        <p14:creationId xmlns:p14="http://schemas.microsoft.com/office/powerpoint/2010/main" val="152568544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95325"/>
            <a:ext cx="4067175" cy="553998"/>
          </a:xfrm>
          <a:prstGeom prst="rect">
            <a:avLst/>
          </a:prstGeom>
          <a:noFill/>
        </p:spPr>
        <p:txBody>
          <a:bodyPr wrap="square" rtlCol="0">
            <a:spAutoFit/>
          </a:bodyPr>
          <a:lstStyle/>
          <a:p>
            <a:r>
              <a:rPr lang="en-US" altLang="zh-CN" sz="3000" dirty="0" smtClean="0">
                <a:solidFill>
                  <a:srgbClr val="FF0000"/>
                </a:solidFill>
                <a:latin typeface="+mj-ea"/>
                <a:ea typeface="+mj-ea"/>
              </a:rPr>
              <a:t>3.3 </a:t>
            </a:r>
            <a:r>
              <a:rPr lang="zh-CN" altLang="en-US" sz="3000" dirty="0" smtClean="0">
                <a:solidFill>
                  <a:srgbClr val="FF0000"/>
                </a:solidFill>
                <a:latin typeface="+mj-ea"/>
                <a:ea typeface="+mj-ea"/>
              </a:rPr>
              <a:t>子</a:t>
            </a:r>
            <a:r>
              <a:rPr lang="zh-CN" altLang="en-US" sz="3000" dirty="0">
                <a:solidFill>
                  <a:srgbClr val="FF0000"/>
                </a:solidFill>
                <a:latin typeface="+mj-ea"/>
                <a:ea typeface="+mj-ea"/>
              </a:rPr>
              <a:t>接口作用</a:t>
            </a:r>
          </a:p>
        </p:txBody>
      </p:sp>
      <p:sp>
        <p:nvSpPr>
          <p:cNvPr id="3" name="文本框 2"/>
          <p:cNvSpPr txBox="1"/>
          <p:nvPr/>
        </p:nvSpPr>
        <p:spPr>
          <a:xfrm>
            <a:off x="776288" y="1352375"/>
            <a:ext cx="7591425" cy="4247317"/>
          </a:xfrm>
          <a:prstGeom prst="rect">
            <a:avLst/>
          </a:prstGeom>
          <a:noFill/>
        </p:spPr>
        <p:txBody>
          <a:bodyPr wrap="square" rtlCol="0">
            <a:spAutoFit/>
          </a:bodyPr>
          <a:lstStyle/>
          <a:p>
            <a:pPr latinLnBrk="1">
              <a:lnSpc>
                <a:spcPct val="150000"/>
              </a:lnSpc>
            </a:pPr>
            <a:r>
              <a:rPr lang="zh-CN" altLang="en-US" sz="2000" b="1" dirty="0" smtClean="0">
                <a:latin typeface="+mn-ea"/>
              </a:rPr>
              <a:t>（</a:t>
            </a:r>
            <a:r>
              <a:rPr lang="en-US" altLang="zh-CN" sz="2000" b="1" dirty="0" smtClean="0">
                <a:latin typeface="+mn-ea"/>
              </a:rPr>
              <a:t>1</a:t>
            </a:r>
            <a:r>
              <a:rPr lang="zh-CN" altLang="en-US" sz="2000" b="1" dirty="0" smtClean="0">
                <a:latin typeface="+mn-ea"/>
              </a:rPr>
              <a:t>）</a:t>
            </a:r>
            <a:r>
              <a:rPr lang="en-US" altLang="zh-CN" sz="2000" b="1" dirty="0" smtClean="0">
                <a:latin typeface="+mn-ea"/>
              </a:rPr>
              <a:t>VLAN</a:t>
            </a:r>
            <a:r>
              <a:rPr lang="zh-CN" altLang="en-US" sz="2000" b="1" dirty="0" smtClean="0">
                <a:latin typeface="+mn-ea"/>
              </a:rPr>
              <a:t>标识对应</a:t>
            </a:r>
            <a:r>
              <a:rPr lang="zh-CN" altLang="en-US" sz="2000" dirty="0" smtClean="0">
                <a:latin typeface="+mn-ea"/>
              </a:rPr>
              <a:t>：路由器</a:t>
            </a:r>
            <a:r>
              <a:rPr lang="zh-CN" altLang="en-US" sz="2000" dirty="0">
                <a:latin typeface="+mn-ea"/>
              </a:rPr>
              <a:t>的子接口通过配置与</a:t>
            </a:r>
            <a:r>
              <a:rPr lang="zh-CN" altLang="en-US" sz="2000" dirty="0" smtClean="0">
                <a:latin typeface="+mn-ea"/>
              </a:rPr>
              <a:t>特定</a:t>
            </a:r>
            <a:r>
              <a:rPr lang="en-US" altLang="zh-CN" sz="2000" dirty="0" smtClean="0">
                <a:latin typeface="+mn-ea"/>
              </a:rPr>
              <a:t>VLAN </a:t>
            </a:r>
            <a:r>
              <a:rPr lang="zh-CN" altLang="en-US" sz="2000" dirty="0">
                <a:latin typeface="+mn-ea"/>
              </a:rPr>
              <a:t>建立对应关系</a:t>
            </a:r>
            <a:r>
              <a:rPr lang="zh-CN" altLang="en-US" sz="2000" dirty="0" smtClean="0">
                <a:latin typeface="+mn-ea"/>
              </a:rPr>
              <a:t>。这种对应</a:t>
            </a:r>
            <a:r>
              <a:rPr lang="zh-CN" altLang="en-US" sz="2000" dirty="0">
                <a:latin typeface="+mn-ea"/>
              </a:rPr>
              <a:t>关系使得路由器能够识别接收到的数据包所属</a:t>
            </a:r>
            <a:r>
              <a:rPr lang="zh-CN" altLang="en-US" sz="2000" dirty="0" smtClean="0">
                <a:latin typeface="+mn-ea"/>
              </a:rPr>
              <a:t>的</a:t>
            </a:r>
            <a:r>
              <a:rPr lang="en-US" altLang="zh-CN" sz="2000" dirty="0" smtClean="0">
                <a:latin typeface="+mn-ea"/>
              </a:rPr>
              <a:t>VLAN</a:t>
            </a:r>
            <a:r>
              <a:rPr lang="zh-CN" altLang="en-US" sz="2000" dirty="0">
                <a:latin typeface="+mn-ea"/>
              </a:rPr>
              <a:t>，并进行相应的处理。</a:t>
            </a:r>
          </a:p>
          <a:p>
            <a:pPr latinLnBrk="1">
              <a:lnSpc>
                <a:spcPct val="150000"/>
              </a:lnSpc>
            </a:pPr>
            <a:r>
              <a:rPr lang="zh-CN" altLang="en-US" sz="2000" b="1" dirty="0" smtClean="0">
                <a:latin typeface="+mn-ea"/>
              </a:rPr>
              <a:t>（</a:t>
            </a:r>
            <a:r>
              <a:rPr lang="en-US" altLang="zh-CN" sz="2000" b="1" dirty="0" smtClean="0">
                <a:latin typeface="+mn-ea"/>
              </a:rPr>
              <a:t>2</a:t>
            </a:r>
            <a:r>
              <a:rPr lang="zh-CN" altLang="en-US" sz="2000" b="1" dirty="0" smtClean="0">
                <a:latin typeface="+mn-ea"/>
              </a:rPr>
              <a:t>）数据</a:t>
            </a:r>
            <a:r>
              <a:rPr lang="zh-CN" altLang="en-US" sz="2000" b="1" dirty="0">
                <a:latin typeface="+mn-ea"/>
              </a:rPr>
              <a:t>转发功能</a:t>
            </a:r>
            <a:r>
              <a:rPr lang="zh-CN" altLang="en-US" sz="2000" dirty="0">
                <a:latin typeface="+mn-ea"/>
              </a:rPr>
              <a:t>：子接口承担着数据包的转发任务</a:t>
            </a:r>
            <a:r>
              <a:rPr lang="zh-CN" altLang="en-US" sz="2000" dirty="0" smtClean="0">
                <a:latin typeface="+mn-ea"/>
              </a:rPr>
              <a:t>。子</a:t>
            </a:r>
            <a:r>
              <a:rPr lang="zh-CN" altLang="en-US" sz="2000" dirty="0">
                <a:latin typeface="+mn-ea"/>
              </a:rPr>
              <a:t>接口负责在数据包进出时添加或</a:t>
            </a:r>
            <a:r>
              <a:rPr lang="zh-CN" altLang="en-US" sz="2000" dirty="0" smtClean="0">
                <a:latin typeface="+mn-ea"/>
              </a:rPr>
              <a:t>剥离</a:t>
            </a:r>
            <a:r>
              <a:rPr lang="en-US" altLang="zh-CN" sz="2000" dirty="0" smtClean="0">
                <a:latin typeface="+mn-ea"/>
              </a:rPr>
              <a:t>VLAN</a:t>
            </a:r>
            <a:r>
              <a:rPr lang="zh-CN" altLang="en-US" sz="2000" dirty="0" smtClean="0">
                <a:latin typeface="+mn-ea"/>
              </a:rPr>
              <a:t>标签</a:t>
            </a:r>
            <a:r>
              <a:rPr lang="zh-CN" altLang="en-US" sz="2000" dirty="0">
                <a:latin typeface="+mn-ea"/>
              </a:rPr>
              <a:t>，确保数据包在</a:t>
            </a:r>
            <a:r>
              <a:rPr lang="zh-CN" altLang="en-US" sz="2000" dirty="0" smtClean="0">
                <a:latin typeface="+mn-ea"/>
              </a:rPr>
              <a:t>不同</a:t>
            </a:r>
            <a:r>
              <a:rPr lang="en-US" altLang="zh-CN" sz="2000" dirty="0" smtClean="0">
                <a:latin typeface="+mn-ea"/>
              </a:rPr>
              <a:t>VLAN</a:t>
            </a:r>
            <a:r>
              <a:rPr lang="zh-CN" altLang="en-US" sz="2000" dirty="0" smtClean="0">
                <a:latin typeface="+mn-ea"/>
              </a:rPr>
              <a:t>间</a:t>
            </a:r>
            <a:r>
              <a:rPr lang="zh-CN" altLang="en-US" sz="2000" dirty="0">
                <a:latin typeface="+mn-ea"/>
              </a:rPr>
              <a:t>正确传输。</a:t>
            </a:r>
          </a:p>
          <a:p>
            <a:pPr latinLnBrk="1">
              <a:lnSpc>
                <a:spcPct val="150000"/>
              </a:lnSpc>
            </a:pPr>
            <a:r>
              <a:rPr lang="zh-CN" altLang="en-US" sz="2000" b="1" dirty="0" smtClean="0">
                <a:latin typeface="+mn-ea"/>
              </a:rPr>
              <a:t>（</a:t>
            </a:r>
            <a:r>
              <a:rPr lang="en-US" altLang="zh-CN" sz="2000" b="1" dirty="0" smtClean="0">
                <a:latin typeface="+mn-ea"/>
              </a:rPr>
              <a:t>3</a:t>
            </a:r>
            <a:r>
              <a:rPr lang="zh-CN" altLang="en-US" sz="2000" b="1" dirty="0" smtClean="0">
                <a:latin typeface="+mn-ea"/>
              </a:rPr>
              <a:t>）逻辑</a:t>
            </a:r>
            <a:r>
              <a:rPr lang="zh-CN" altLang="en-US" sz="2000" b="1" dirty="0">
                <a:latin typeface="+mn-ea"/>
              </a:rPr>
              <a:t>隔离与复用</a:t>
            </a:r>
            <a:r>
              <a:rPr lang="zh-CN" altLang="en-US" sz="2000" dirty="0">
                <a:latin typeface="+mn-ea"/>
              </a:rPr>
              <a:t>：子接口在逻辑上隔离了</a:t>
            </a:r>
            <a:r>
              <a:rPr lang="zh-CN" altLang="en-US" sz="2000" dirty="0" smtClean="0">
                <a:latin typeface="+mn-ea"/>
              </a:rPr>
              <a:t>不同</a:t>
            </a:r>
            <a:r>
              <a:rPr lang="en-US" altLang="zh-CN" sz="2000" dirty="0" smtClean="0">
                <a:latin typeface="+mn-ea"/>
              </a:rPr>
              <a:t>VLAN</a:t>
            </a:r>
            <a:r>
              <a:rPr lang="zh-CN" altLang="en-US" sz="2000" dirty="0" smtClean="0">
                <a:latin typeface="+mn-ea"/>
              </a:rPr>
              <a:t>的</a:t>
            </a:r>
            <a:r>
              <a:rPr lang="zh-CN" altLang="en-US" sz="2000" dirty="0">
                <a:latin typeface="+mn-ea"/>
              </a:rPr>
              <a:t>流量，每个子接口可以独立</a:t>
            </a:r>
            <a:r>
              <a:rPr lang="zh-CN" altLang="en-US" sz="2000" dirty="0" smtClean="0">
                <a:latin typeface="+mn-ea"/>
              </a:rPr>
              <a:t>配置</a:t>
            </a:r>
            <a:r>
              <a:rPr lang="en-US" altLang="zh-CN" sz="2000" dirty="0" smtClean="0">
                <a:latin typeface="+mn-ea"/>
              </a:rPr>
              <a:t>IP</a:t>
            </a:r>
            <a:r>
              <a:rPr lang="zh-CN" altLang="en-US" sz="2000" dirty="0" smtClean="0">
                <a:latin typeface="+mn-ea"/>
              </a:rPr>
              <a:t>地址</a:t>
            </a:r>
            <a:r>
              <a:rPr lang="zh-CN" altLang="en-US" sz="2000" dirty="0">
                <a:latin typeface="+mn-ea"/>
              </a:rPr>
              <a:t>、子网掩码等参数，如同独立的物理接口</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112504411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27524" y="1701166"/>
            <a:ext cx="4026477" cy="553998"/>
          </a:xfrm>
          <a:prstGeom prst="rect">
            <a:avLst/>
          </a:prstGeom>
          <a:noFill/>
        </p:spPr>
        <p:txBody>
          <a:bodyPr wrap="square" rtlCol="0">
            <a:spAutoFit/>
          </a:bodyPr>
          <a:lstStyle/>
          <a:p>
            <a:r>
              <a:rPr lang="en-US" altLang="zh-CN" sz="3000" dirty="0">
                <a:solidFill>
                  <a:srgbClr val="FF0000"/>
                </a:solidFill>
                <a:latin typeface="+mj-ea"/>
                <a:ea typeface="+mj-ea"/>
              </a:rPr>
              <a:t>4</a:t>
            </a:r>
            <a:r>
              <a:rPr lang="en-US" altLang="zh-CN" sz="3000" dirty="0" smtClean="0">
                <a:solidFill>
                  <a:srgbClr val="FF0000"/>
                </a:solidFill>
                <a:latin typeface="+mj-ea"/>
                <a:ea typeface="+mj-ea"/>
              </a:rPr>
              <a:t>.</a:t>
            </a:r>
            <a:r>
              <a:rPr lang="zh-CN" altLang="en-US" sz="3000" dirty="0">
                <a:solidFill>
                  <a:srgbClr val="FF0000"/>
                </a:solidFill>
                <a:latin typeface="+mj-ea"/>
                <a:ea typeface="+mj-ea"/>
              </a:rPr>
              <a:t>单臂路由优缺点</a:t>
            </a:r>
            <a:r>
              <a:rPr lang="zh-CN" altLang="en-US" sz="3000" dirty="0" smtClean="0">
                <a:solidFill>
                  <a:srgbClr val="FF0000"/>
                </a:solidFill>
                <a:latin typeface="+mj-ea"/>
                <a:ea typeface="+mj-ea"/>
              </a:rPr>
              <a:t>分析</a:t>
            </a:r>
            <a:endParaRPr lang="zh-CN" altLang="en-US" sz="3000" dirty="0">
              <a:solidFill>
                <a:srgbClr val="FF0000"/>
              </a:solidFill>
              <a:latin typeface="+mj-ea"/>
              <a:ea typeface="+mj-ea"/>
            </a:endParaRPr>
          </a:p>
        </p:txBody>
      </p:sp>
      <p:sp>
        <p:nvSpPr>
          <p:cNvPr id="3" name="文本框 2"/>
          <p:cNvSpPr txBox="1"/>
          <p:nvPr/>
        </p:nvSpPr>
        <p:spPr>
          <a:xfrm>
            <a:off x="2811455" y="2618509"/>
            <a:ext cx="3458614" cy="1384995"/>
          </a:xfrm>
          <a:prstGeom prst="rect">
            <a:avLst/>
          </a:prstGeom>
          <a:noFill/>
        </p:spPr>
        <p:txBody>
          <a:bodyPr wrap="square" rtlCol="0">
            <a:spAutoFit/>
          </a:bodyPr>
          <a:lstStyle/>
          <a:p>
            <a:pPr latinLnBrk="1">
              <a:lnSpc>
                <a:spcPct val="150000"/>
              </a:lnSpc>
            </a:pPr>
            <a:r>
              <a:rPr lang="en-US" altLang="zh-CN" sz="2800" dirty="0">
                <a:latin typeface="+mn-ea"/>
              </a:rPr>
              <a:t>4</a:t>
            </a:r>
            <a:r>
              <a:rPr lang="en-US" altLang="zh-CN" sz="2800" dirty="0" smtClean="0">
                <a:latin typeface="+mn-ea"/>
              </a:rPr>
              <a:t>.1 </a:t>
            </a:r>
            <a:r>
              <a:rPr lang="zh-CN" altLang="en-US" sz="2800" dirty="0" smtClean="0">
                <a:latin typeface="+mn-ea"/>
              </a:rPr>
              <a:t>单臂路由的优点</a:t>
            </a:r>
            <a:endParaRPr lang="en-US" altLang="zh-CN" sz="2800" dirty="0" smtClean="0">
              <a:latin typeface="+mn-ea"/>
            </a:endParaRPr>
          </a:p>
          <a:p>
            <a:pPr latinLnBrk="1">
              <a:lnSpc>
                <a:spcPct val="150000"/>
              </a:lnSpc>
            </a:pPr>
            <a:r>
              <a:rPr lang="en-US" altLang="zh-CN" sz="2800" dirty="0">
                <a:latin typeface="+mn-ea"/>
              </a:rPr>
              <a:t>4</a:t>
            </a:r>
            <a:r>
              <a:rPr lang="en-US" altLang="zh-CN" sz="2800" dirty="0" smtClean="0">
                <a:latin typeface="+mn-ea"/>
              </a:rPr>
              <a:t>.2 </a:t>
            </a:r>
            <a:r>
              <a:rPr lang="zh-CN" altLang="en-US" sz="2800" dirty="0" smtClean="0">
                <a:latin typeface="+mn-ea"/>
              </a:rPr>
              <a:t>单臂路由的缺点</a:t>
            </a:r>
            <a:endParaRPr lang="zh-CN" altLang="en-US" sz="2800" dirty="0">
              <a:latin typeface="+mn-ea"/>
            </a:endParaRPr>
          </a:p>
        </p:txBody>
      </p:sp>
    </p:spTree>
    <p:extLst>
      <p:ext uri="{BB962C8B-B14F-4D97-AF65-F5344CB8AC3E}">
        <p14:creationId xmlns:p14="http://schemas.microsoft.com/office/powerpoint/2010/main" val="266246048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95325"/>
            <a:ext cx="4210050" cy="553998"/>
          </a:xfrm>
          <a:prstGeom prst="rect">
            <a:avLst/>
          </a:prstGeom>
          <a:noFill/>
        </p:spPr>
        <p:txBody>
          <a:bodyPr wrap="square" rtlCol="0">
            <a:spAutoFit/>
          </a:bodyPr>
          <a:lstStyle/>
          <a:p>
            <a:r>
              <a:rPr lang="en-US" altLang="zh-CN" sz="3000" dirty="0">
                <a:solidFill>
                  <a:srgbClr val="FF0000"/>
                </a:solidFill>
                <a:latin typeface="+mj-ea"/>
                <a:ea typeface="+mj-ea"/>
              </a:rPr>
              <a:t>4</a:t>
            </a:r>
            <a:r>
              <a:rPr lang="en-US" altLang="zh-CN" sz="3000" dirty="0" smtClean="0">
                <a:solidFill>
                  <a:srgbClr val="FF0000"/>
                </a:solidFill>
                <a:latin typeface="+mj-ea"/>
                <a:ea typeface="+mj-ea"/>
              </a:rPr>
              <a:t>.1 </a:t>
            </a:r>
            <a:r>
              <a:rPr lang="zh-CN" altLang="en-US" sz="3000" dirty="0" smtClean="0">
                <a:solidFill>
                  <a:srgbClr val="FF0000"/>
                </a:solidFill>
                <a:latin typeface="+mj-ea"/>
                <a:ea typeface="+mj-ea"/>
              </a:rPr>
              <a:t>单臂</a:t>
            </a:r>
            <a:r>
              <a:rPr lang="zh-CN" altLang="en-US" sz="3000" dirty="0">
                <a:solidFill>
                  <a:srgbClr val="FF0000"/>
                </a:solidFill>
                <a:latin typeface="+mj-ea"/>
                <a:ea typeface="+mj-ea"/>
              </a:rPr>
              <a:t>路由的</a:t>
            </a:r>
            <a:r>
              <a:rPr lang="zh-CN" altLang="en-US" sz="3000" dirty="0" smtClean="0">
                <a:solidFill>
                  <a:srgbClr val="FF0000"/>
                </a:solidFill>
                <a:latin typeface="+mj-ea"/>
                <a:ea typeface="+mj-ea"/>
              </a:rPr>
              <a:t>优点</a:t>
            </a:r>
            <a:endParaRPr lang="zh-CN" altLang="en-US" sz="3000" dirty="0">
              <a:solidFill>
                <a:srgbClr val="FF0000"/>
              </a:solidFill>
              <a:latin typeface="+mj-ea"/>
              <a:ea typeface="+mj-ea"/>
            </a:endParaRPr>
          </a:p>
        </p:txBody>
      </p:sp>
      <p:sp>
        <p:nvSpPr>
          <p:cNvPr id="3" name="文本框 2"/>
          <p:cNvSpPr txBox="1"/>
          <p:nvPr/>
        </p:nvSpPr>
        <p:spPr>
          <a:xfrm>
            <a:off x="639387" y="1551882"/>
            <a:ext cx="7591425" cy="4182876"/>
          </a:xfrm>
          <a:prstGeom prst="rect">
            <a:avLst/>
          </a:prstGeom>
          <a:noFill/>
        </p:spPr>
        <p:txBody>
          <a:bodyPr wrap="square" rtlCol="0">
            <a:spAutoFit/>
          </a:bodyPr>
          <a:lstStyle/>
          <a:p>
            <a:pPr latinLnBrk="1">
              <a:lnSpc>
                <a:spcPct val="180000"/>
              </a:lnSpc>
              <a:spcBef>
                <a:spcPts val="1200"/>
              </a:spcBef>
              <a:spcAft>
                <a:spcPts val="1200"/>
              </a:spcAft>
            </a:pPr>
            <a:r>
              <a:rPr lang="zh-CN" altLang="en-US" sz="2000" b="1" dirty="0" smtClean="0">
                <a:latin typeface="+mn-ea"/>
              </a:rPr>
              <a:t>（</a:t>
            </a:r>
            <a:r>
              <a:rPr lang="en-US" altLang="zh-CN" sz="2000" b="1" dirty="0" smtClean="0">
                <a:latin typeface="+mn-ea"/>
              </a:rPr>
              <a:t>1</a:t>
            </a:r>
            <a:r>
              <a:rPr lang="zh-CN" altLang="en-US" sz="2000" b="1" dirty="0" smtClean="0">
                <a:latin typeface="+mn-ea"/>
              </a:rPr>
              <a:t>）实现</a:t>
            </a:r>
            <a:r>
              <a:rPr lang="en-US" altLang="zh-CN" sz="2000" b="1" dirty="0" smtClean="0">
                <a:latin typeface="+mn-ea"/>
              </a:rPr>
              <a:t>VLAN</a:t>
            </a:r>
            <a:r>
              <a:rPr lang="zh-CN" altLang="en-US" sz="2000" b="1" dirty="0" smtClean="0">
                <a:latin typeface="+mn-ea"/>
              </a:rPr>
              <a:t>间</a:t>
            </a:r>
            <a:r>
              <a:rPr lang="zh-CN" altLang="en-US" sz="2000" b="1" dirty="0">
                <a:latin typeface="+mn-ea"/>
              </a:rPr>
              <a:t>通信</a:t>
            </a:r>
            <a:r>
              <a:rPr lang="zh-CN" altLang="en-US" sz="2000" dirty="0" smtClean="0">
                <a:latin typeface="+mn-ea"/>
              </a:rPr>
              <a:t>：能够解决</a:t>
            </a:r>
            <a:r>
              <a:rPr lang="en-US" altLang="zh-CN" sz="2000" dirty="0" smtClean="0">
                <a:latin typeface="+mn-ea"/>
              </a:rPr>
              <a:t>VLAN</a:t>
            </a:r>
            <a:r>
              <a:rPr lang="zh-CN" altLang="en-US" sz="2000" dirty="0" smtClean="0">
                <a:latin typeface="+mn-ea"/>
              </a:rPr>
              <a:t>之间</a:t>
            </a:r>
            <a:r>
              <a:rPr lang="zh-CN" altLang="en-US" sz="2000" dirty="0">
                <a:latin typeface="+mn-ea"/>
              </a:rPr>
              <a:t>的通信</a:t>
            </a:r>
            <a:r>
              <a:rPr lang="zh-CN" altLang="en-US" sz="2000" dirty="0" smtClean="0">
                <a:latin typeface="+mn-ea"/>
              </a:rPr>
              <a:t>问题</a:t>
            </a:r>
            <a:r>
              <a:rPr lang="zh-CN" altLang="en-US" sz="2000" dirty="0">
                <a:latin typeface="+mn-ea"/>
              </a:rPr>
              <a:t>，</a:t>
            </a:r>
            <a:r>
              <a:rPr lang="zh-CN" altLang="en-US" sz="2000" dirty="0" smtClean="0">
                <a:latin typeface="+mn-ea"/>
              </a:rPr>
              <a:t>单臂</a:t>
            </a:r>
            <a:r>
              <a:rPr lang="zh-CN" altLang="en-US" sz="2000" dirty="0">
                <a:latin typeface="+mn-ea"/>
              </a:rPr>
              <a:t>路由通过在路由器的一个物理接口上配置多个子接口，为</a:t>
            </a:r>
            <a:r>
              <a:rPr lang="zh-CN" altLang="en-US" sz="2000" dirty="0" smtClean="0">
                <a:latin typeface="+mn-ea"/>
              </a:rPr>
              <a:t>每个</a:t>
            </a:r>
            <a:r>
              <a:rPr lang="en-US" altLang="zh-CN" sz="2000" dirty="0" smtClean="0">
                <a:latin typeface="+mn-ea"/>
              </a:rPr>
              <a:t>VLAN</a:t>
            </a:r>
            <a:r>
              <a:rPr lang="zh-CN" altLang="en-US" sz="2000" dirty="0" smtClean="0">
                <a:latin typeface="+mn-ea"/>
              </a:rPr>
              <a:t>创建</a:t>
            </a:r>
            <a:r>
              <a:rPr lang="zh-CN" altLang="en-US" sz="2000" dirty="0">
                <a:latin typeface="+mn-ea"/>
              </a:rPr>
              <a:t>逻辑接口，实现了</a:t>
            </a:r>
            <a:r>
              <a:rPr lang="zh-CN" altLang="en-US" sz="2000" dirty="0" smtClean="0">
                <a:latin typeface="+mn-ea"/>
              </a:rPr>
              <a:t>不同</a:t>
            </a:r>
            <a:r>
              <a:rPr lang="en-US" altLang="zh-CN" sz="2000" dirty="0" smtClean="0">
                <a:latin typeface="+mn-ea"/>
              </a:rPr>
              <a:t>VLAN</a:t>
            </a:r>
            <a:r>
              <a:rPr lang="zh-CN" altLang="en-US" sz="2000" dirty="0" smtClean="0">
                <a:latin typeface="+mn-ea"/>
              </a:rPr>
              <a:t>之间</a:t>
            </a:r>
            <a:r>
              <a:rPr lang="zh-CN" altLang="en-US" sz="2000" dirty="0">
                <a:latin typeface="+mn-ea"/>
              </a:rPr>
              <a:t>的三层路由功能，使</a:t>
            </a:r>
            <a:r>
              <a:rPr lang="zh-CN" altLang="en-US" sz="2000" dirty="0" smtClean="0">
                <a:latin typeface="+mn-ea"/>
              </a:rPr>
              <a:t>不同</a:t>
            </a:r>
            <a:r>
              <a:rPr lang="en-US" altLang="zh-CN" sz="2000" dirty="0" smtClean="0">
                <a:latin typeface="+mn-ea"/>
              </a:rPr>
              <a:t>VLAN</a:t>
            </a:r>
            <a:r>
              <a:rPr lang="zh-CN" altLang="en-US" sz="2000" dirty="0" smtClean="0">
                <a:latin typeface="+mn-ea"/>
              </a:rPr>
              <a:t>的</a:t>
            </a:r>
            <a:r>
              <a:rPr lang="zh-CN" altLang="en-US" sz="2000" dirty="0">
                <a:latin typeface="+mn-ea"/>
              </a:rPr>
              <a:t>设备能够相互通信。</a:t>
            </a:r>
          </a:p>
          <a:p>
            <a:pPr latinLnBrk="1">
              <a:lnSpc>
                <a:spcPct val="180000"/>
              </a:lnSpc>
              <a:spcBef>
                <a:spcPts val="1200"/>
              </a:spcBef>
              <a:spcAft>
                <a:spcPts val="1200"/>
              </a:spcAft>
            </a:pPr>
            <a:r>
              <a:rPr lang="zh-CN" altLang="en-US" sz="2000" b="1" dirty="0" smtClean="0">
                <a:latin typeface="+mn-ea"/>
              </a:rPr>
              <a:t>（</a:t>
            </a:r>
            <a:r>
              <a:rPr lang="en-US" altLang="zh-CN" sz="2000" b="1" dirty="0" smtClean="0">
                <a:latin typeface="+mn-ea"/>
              </a:rPr>
              <a:t>2</a:t>
            </a:r>
            <a:r>
              <a:rPr lang="zh-CN" altLang="en-US" sz="2000" b="1" dirty="0" smtClean="0">
                <a:latin typeface="+mn-ea"/>
              </a:rPr>
              <a:t>）节约</a:t>
            </a:r>
            <a:r>
              <a:rPr lang="zh-CN" altLang="en-US" sz="2000" b="1" dirty="0">
                <a:latin typeface="+mn-ea"/>
              </a:rPr>
              <a:t>成本</a:t>
            </a:r>
            <a:r>
              <a:rPr lang="zh-CN" altLang="en-US" sz="2000" dirty="0" smtClean="0">
                <a:latin typeface="+mn-ea"/>
              </a:rPr>
              <a:t>：在</a:t>
            </a:r>
            <a:r>
              <a:rPr lang="zh-CN" altLang="en-US" sz="2000" dirty="0">
                <a:latin typeface="+mn-ea"/>
              </a:rPr>
              <a:t>路由器接口数量有限且需要连接多</a:t>
            </a:r>
            <a:r>
              <a:rPr lang="zh-CN" altLang="en-US" sz="2000" dirty="0" smtClean="0">
                <a:latin typeface="+mn-ea"/>
              </a:rPr>
              <a:t>个</a:t>
            </a:r>
            <a:r>
              <a:rPr lang="en-US" altLang="zh-CN" sz="2000" dirty="0" smtClean="0">
                <a:latin typeface="+mn-ea"/>
              </a:rPr>
              <a:t>VLAN</a:t>
            </a:r>
            <a:r>
              <a:rPr lang="zh-CN" altLang="en-US" sz="2000" dirty="0" smtClean="0">
                <a:latin typeface="+mn-ea"/>
              </a:rPr>
              <a:t>的</a:t>
            </a:r>
            <a:r>
              <a:rPr lang="zh-CN" altLang="en-US" sz="2000" dirty="0">
                <a:latin typeface="+mn-ea"/>
              </a:rPr>
              <a:t>情况下，能够降低网络设备的采购成本，同时也减少了交换机上用于连接路由器的端口数量，提高了端口利用率</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35315794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7329" y="1593446"/>
            <a:ext cx="7591425" cy="3724096"/>
          </a:xfrm>
          <a:prstGeom prst="rect">
            <a:avLst/>
          </a:prstGeom>
          <a:noFill/>
        </p:spPr>
        <p:txBody>
          <a:bodyPr wrap="square" rtlCol="0">
            <a:spAutoFit/>
          </a:bodyPr>
          <a:lstStyle/>
          <a:p>
            <a:pPr latinLnBrk="1">
              <a:lnSpc>
                <a:spcPct val="180000"/>
              </a:lnSpc>
              <a:spcBef>
                <a:spcPts val="1200"/>
              </a:spcBef>
              <a:spcAft>
                <a:spcPts val="1200"/>
              </a:spcAft>
            </a:pPr>
            <a:r>
              <a:rPr lang="zh-CN" altLang="en-US" sz="2000" b="1" dirty="0" smtClean="0">
                <a:latin typeface="+mn-ea"/>
              </a:rPr>
              <a:t>（</a:t>
            </a:r>
            <a:r>
              <a:rPr lang="en-US" altLang="zh-CN" sz="2000" b="1" dirty="0" smtClean="0">
                <a:latin typeface="+mn-ea"/>
              </a:rPr>
              <a:t>3</a:t>
            </a:r>
            <a:r>
              <a:rPr lang="zh-CN" altLang="en-US" sz="2000" b="1" dirty="0" smtClean="0">
                <a:latin typeface="+mn-ea"/>
              </a:rPr>
              <a:t>）配置</a:t>
            </a:r>
            <a:r>
              <a:rPr lang="zh-CN" altLang="en-US" sz="2000" b="1" dirty="0">
                <a:latin typeface="+mn-ea"/>
              </a:rPr>
              <a:t>相对简单</a:t>
            </a:r>
            <a:r>
              <a:rPr lang="zh-CN" altLang="en-US" sz="2000" dirty="0" smtClean="0">
                <a:latin typeface="+mn-ea"/>
              </a:rPr>
              <a:t>：只需</a:t>
            </a:r>
            <a:r>
              <a:rPr lang="zh-CN" altLang="en-US" sz="2000" dirty="0">
                <a:latin typeface="+mn-ea"/>
              </a:rPr>
              <a:t>在路由器上配置子接口，并将其与相应</a:t>
            </a:r>
            <a:r>
              <a:rPr lang="zh-CN" altLang="en-US" sz="2000" dirty="0" smtClean="0">
                <a:latin typeface="+mn-ea"/>
              </a:rPr>
              <a:t>的</a:t>
            </a:r>
            <a:r>
              <a:rPr lang="en-US" altLang="zh-CN" sz="2000" dirty="0" smtClean="0">
                <a:latin typeface="+mn-ea"/>
              </a:rPr>
              <a:t>VLAN</a:t>
            </a:r>
            <a:r>
              <a:rPr lang="zh-CN" altLang="en-US" sz="2000" dirty="0" smtClean="0">
                <a:latin typeface="+mn-ea"/>
              </a:rPr>
              <a:t>进行</a:t>
            </a:r>
            <a:r>
              <a:rPr lang="zh-CN" altLang="en-US" sz="2000" dirty="0">
                <a:latin typeface="+mn-ea"/>
              </a:rPr>
              <a:t>关联，同时配置</a:t>
            </a:r>
            <a:r>
              <a:rPr lang="zh-CN" altLang="en-US" sz="2000" dirty="0" smtClean="0">
                <a:latin typeface="+mn-ea"/>
              </a:rPr>
              <a:t>好</a:t>
            </a:r>
            <a:r>
              <a:rPr lang="en-US" altLang="zh-CN" sz="2000" dirty="0" smtClean="0">
                <a:latin typeface="+mn-ea"/>
              </a:rPr>
              <a:t>IP</a:t>
            </a:r>
            <a:r>
              <a:rPr lang="zh-CN" altLang="en-US" sz="2000" dirty="0" smtClean="0">
                <a:latin typeface="+mn-ea"/>
              </a:rPr>
              <a:t>地址</a:t>
            </a:r>
            <a:r>
              <a:rPr lang="zh-CN" altLang="en-US" sz="2000" dirty="0">
                <a:latin typeface="+mn-ea"/>
              </a:rPr>
              <a:t>等参数即</a:t>
            </a:r>
            <a:r>
              <a:rPr lang="zh-CN" altLang="en-US" sz="2000" dirty="0" smtClean="0">
                <a:latin typeface="+mn-ea"/>
              </a:rPr>
              <a:t>可。</a:t>
            </a:r>
            <a:endParaRPr lang="en-US" altLang="zh-CN" sz="2000" dirty="0" smtClean="0">
              <a:latin typeface="+mn-ea"/>
            </a:endParaRPr>
          </a:p>
          <a:p>
            <a:pPr latinLnBrk="1">
              <a:lnSpc>
                <a:spcPct val="180000"/>
              </a:lnSpc>
              <a:spcBef>
                <a:spcPts val="1200"/>
              </a:spcBef>
              <a:spcAft>
                <a:spcPts val="1200"/>
              </a:spcAft>
            </a:pPr>
            <a:r>
              <a:rPr lang="zh-CN" altLang="en-US" sz="2000" b="1" dirty="0" smtClean="0">
                <a:latin typeface="+mn-ea"/>
              </a:rPr>
              <a:t>（</a:t>
            </a:r>
            <a:r>
              <a:rPr lang="en-US" altLang="zh-CN" sz="2000" b="1" dirty="0" smtClean="0">
                <a:latin typeface="+mn-ea"/>
              </a:rPr>
              <a:t>4</a:t>
            </a:r>
            <a:r>
              <a:rPr lang="zh-CN" altLang="en-US" sz="2000" b="1" dirty="0" smtClean="0">
                <a:latin typeface="+mn-ea"/>
              </a:rPr>
              <a:t>）网络拓扑</a:t>
            </a:r>
            <a:r>
              <a:rPr lang="zh-CN" altLang="en-US" sz="2000" b="1" dirty="0">
                <a:latin typeface="+mn-ea"/>
              </a:rPr>
              <a:t>灵活</a:t>
            </a:r>
            <a:r>
              <a:rPr lang="zh-CN" altLang="en-US" sz="2000" dirty="0">
                <a:latin typeface="+mn-ea"/>
              </a:rPr>
              <a:t>：它可以在不改变现有网络拓扑结构的情况下，方便地</a:t>
            </a:r>
            <a:r>
              <a:rPr lang="zh-CN" altLang="en-US" sz="2000" dirty="0" smtClean="0">
                <a:latin typeface="+mn-ea"/>
              </a:rPr>
              <a:t>实现</a:t>
            </a:r>
            <a:r>
              <a:rPr lang="en-US" altLang="zh-CN" sz="2000" dirty="0" smtClean="0">
                <a:latin typeface="+mn-ea"/>
              </a:rPr>
              <a:t>VLAN</a:t>
            </a:r>
            <a:r>
              <a:rPr lang="zh-CN" altLang="en-US" sz="2000" dirty="0" smtClean="0">
                <a:latin typeface="+mn-ea"/>
              </a:rPr>
              <a:t>间</a:t>
            </a:r>
            <a:r>
              <a:rPr lang="zh-CN" altLang="en-US" sz="2000" dirty="0">
                <a:latin typeface="+mn-ea"/>
              </a:rPr>
              <a:t>的通信。无论是小型办公室网络还是大型企业网络，只要有路由器和</a:t>
            </a:r>
            <a:r>
              <a:rPr lang="zh-CN" altLang="en-US" sz="2000" dirty="0" smtClean="0">
                <a:latin typeface="+mn-ea"/>
              </a:rPr>
              <a:t>支持</a:t>
            </a:r>
            <a:r>
              <a:rPr lang="en-US" altLang="zh-CN" sz="2000" dirty="0" smtClean="0">
                <a:latin typeface="+mn-ea"/>
              </a:rPr>
              <a:t>VLAN</a:t>
            </a:r>
            <a:r>
              <a:rPr lang="zh-CN" altLang="en-US" sz="2000" dirty="0" smtClean="0">
                <a:latin typeface="+mn-ea"/>
              </a:rPr>
              <a:t>的</a:t>
            </a:r>
            <a:r>
              <a:rPr lang="zh-CN" altLang="en-US" sz="2000" dirty="0">
                <a:latin typeface="+mn-ea"/>
              </a:rPr>
              <a:t>交换机，就可以通过单臂路由技术</a:t>
            </a:r>
            <a:r>
              <a:rPr lang="zh-CN" altLang="en-US" sz="2000" dirty="0" smtClean="0">
                <a:latin typeface="+mn-ea"/>
              </a:rPr>
              <a:t>实现</a:t>
            </a:r>
            <a:r>
              <a:rPr lang="en-US" altLang="zh-CN" sz="2000" dirty="0" smtClean="0">
                <a:latin typeface="+mn-ea"/>
              </a:rPr>
              <a:t>VLAN</a:t>
            </a:r>
            <a:r>
              <a:rPr lang="zh-CN" altLang="en-US" sz="2000" dirty="0" smtClean="0">
                <a:latin typeface="+mn-ea"/>
              </a:rPr>
              <a:t>间</a:t>
            </a:r>
            <a:r>
              <a:rPr lang="zh-CN" altLang="en-US" sz="2000" dirty="0">
                <a:latin typeface="+mn-ea"/>
              </a:rPr>
              <a:t>的路由功能，对网络的扩展性和灵活性有很大的帮助</a:t>
            </a:r>
            <a:r>
              <a:rPr lang="zh-CN" altLang="en-US" sz="2000" dirty="0" smtClean="0">
                <a:latin typeface="+mn-ea"/>
              </a:rPr>
              <a:t>。</a:t>
            </a:r>
            <a:endParaRPr lang="zh-CN" altLang="en-US" sz="2000" dirty="0">
              <a:latin typeface="+mn-ea"/>
            </a:endParaRPr>
          </a:p>
        </p:txBody>
      </p:sp>
      <p:sp>
        <p:nvSpPr>
          <p:cNvPr id="4" name="文本框 3"/>
          <p:cNvSpPr txBox="1"/>
          <p:nvPr/>
        </p:nvSpPr>
        <p:spPr>
          <a:xfrm>
            <a:off x="0" y="695325"/>
            <a:ext cx="4210050" cy="553998"/>
          </a:xfrm>
          <a:prstGeom prst="rect">
            <a:avLst/>
          </a:prstGeom>
          <a:noFill/>
        </p:spPr>
        <p:txBody>
          <a:bodyPr wrap="square" rtlCol="0">
            <a:spAutoFit/>
          </a:bodyPr>
          <a:lstStyle/>
          <a:p>
            <a:r>
              <a:rPr lang="en-US" altLang="zh-CN" sz="3000" dirty="0">
                <a:solidFill>
                  <a:srgbClr val="FF0000"/>
                </a:solidFill>
                <a:latin typeface="+mj-ea"/>
                <a:ea typeface="+mj-ea"/>
              </a:rPr>
              <a:t>4</a:t>
            </a:r>
            <a:r>
              <a:rPr lang="en-US" altLang="zh-CN" sz="3000" dirty="0" smtClean="0">
                <a:solidFill>
                  <a:srgbClr val="FF0000"/>
                </a:solidFill>
                <a:latin typeface="+mj-ea"/>
                <a:ea typeface="+mj-ea"/>
              </a:rPr>
              <a:t>.1 </a:t>
            </a:r>
            <a:r>
              <a:rPr lang="zh-CN" altLang="en-US" sz="3000" dirty="0" smtClean="0">
                <a:solidFill>
                  <a:srgbClr val="FF0000"/>
                </a:solidFill>
                <a:latin typeface="+mj-ea"/>
                <a:ea typeface="+mj-ea"/>
              </a:rPr>
              <a:t>单臂</a:t>
            </a:r>
            <a:r>
              <a:rPr lang="zh-CN" altLang="en-US" sz="3000" dirty="0">
                <a:solidFill>
                  <a:srgbClr val="FF0000"/>
                </a:solidFill>
                <a:latin typeface="+mj-ea"/>
                <a:ea typeface="+mj-ea"/>
              </a:rPr>
              <a:t>路由的</a:t>
            </a:r>
            <a:r>
              <a:rPr lang="zh-CN" altLang="en-US" sz="3000" dirty="0" smtClean="0">
                <a:solidFill>
                  <a:srgbClr val="FF0000"/>
                </a:solidFill>
                <a:latin typeface="+mj-ea"/>
                <a:ea typeface="+mj-ea"/>
              </a:rPr>
              <a:t>优点</a:t>
            </a:r>
            <a:endParaRPr lang="zh-CN" altLang="en-US" sz="3000" dirty="0">
              <a:solidFill>
                <a:srgbClr val="FF0000"/>
              </a:solidFill>
              <a:latin typeface="+mj-ea"/>
              <a:ea typeface="+mj-ea"/>
            </a:endParaRPr>
          </a:p>
        </p:txBody>
      </p:sp>
    </p:spTree>
    <p:extLst>
      <p:ext uri="{BB962C8B-B14F-4D97-AF65-F5344CB8AC3E}">
        <p14:creationId xmlns:p14="http://schemas.microsoft.com/office/powerpoint/2010/main" val="242327638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1075" y="1274262"/>
            <a:ext cx="7591425" cy="5016758"/>
          </a:xfrm>
          <a:prstGeom prst="rect">
            <a:avLst/>
          </a:prstGeom>
          <a:noFill/>
        </p:spPr>
        <p:txBody>
          <a:bodyPr wrap="square" rtlCol="0">
            <a:spAutoFit/>
          </a:bodyPr>
          <a:lstStyle/>
          <a:p>
            <a:pPr marL="342900" indent="-342900" latinLnBrk="1">
              <a:lnSpc>
                <a:spcPct val="150000"/>
              </a:lnSpc>
              <a:spcBef>
                <a:spcPts val="1200"/>
              </a:spcBef>
              <a:spcAft>
                <a:spcPts val="1200"/>
              </a:spcAft>
              <a:buFont typeface="Wingdings" panose="05000000000000000000" pitchFamily="2" charset="2"/>
              <a:buChar char="u"/>
            </a:pPr>
            <a:r>
              <a:rPr lang="zh-CN" altLang="en-US" sz="2000" b="1" dirty="0" smtClean="0">
                <a:latin typeface="+mn-ea"/>
              </a:rPr>
              <a:t>单点</a:t>
            </a:r>
            <a:r>
              <a:rPr lang="zh-CN" altLang="en-US" sz="2000" b="1" dirty="0">
                <a:latin typeface="+mn-ea"/>
              </a:rPr>
              <a:t>故障风险</a:t>
            </a:r>
            <a:r>
              <a:rPr lang="zh-CN" altLang="en-US" sz="2000" dirty="0">
                <a:latin typeface="+mn-ea"/>
              </a:rPr>
              <a:t>：单臂路由的核心是路由器的一个物理接口及其子接口，如果这个物理接口出现故障，那么所有通过该接口</a:t>
            </a:r>
            <a:r>
              <a:rPr lang="zh-CN" altLang="en-US" sz="2000" dirty="0" smtClean="0">
                <a:latin typeface="+mn-ea"/>
              </a:rPr>
              <a:t>进行</a:t>
            </a:r>
            <a:r>
              <a:rPr lang="en-US" altLang="zh-CN" sz="2000" dirty="0" smtClean="0">
                <a:latin typeface="+mn-ea"/>
              </a:rPr>
              <a:t>VLAN</a:t>
            </a:r>
            <a:r>
              <a:rPr lang="zh-CN" altLang="en-US" sz="2000" dirty="0" smtClean="0">
                <a:latin typeface="+mn-ea"/>
              </a:rPr>
              <a:t>间</a:t>
            </a:r>
            <a:r>
              <a:rPr lang="zh-CN" altLang="en-US" sz="2000" dirty="0">
                <a:latin typeface="+mn-ea"/>
              </a:rPr>
              <a:t>通信的流量都会中断，导致整个网络</a:t>
            </a:r>
            <a:r>
              <a:rPr lang="zh-CN" altLang="en-US" sz="2000" dirty="0" smtClean="0">
                <a:latin typeface="+mn-ea"/>
              </a:rPr>
              <a:t>的</a:t>
            </a:r>
            <a:r>
              <a:rPr lang="en-US" altLang="zh-CN" sz="2000" dirty="0" smtClean="0">
                <a:latin typeface="+mn-ea"/>
              </a:rPr>
              <a:t>VLAN</a:t>
            </a:r>
            <a:r>
              <a:rPr lang="zh-CN" altLang="en-US" sz="2000" dirty="0" smtClean="0">
                <a:latin typeface="+mn-ea"/>
              </a:rPr>
              <a:t>间</a:t>
            </a:r>
            <a:r>
              <a:rPr lang="zh-CN" altLang="en-US" sz="2000" dirty="0">
                <a:latin typeface="+mn-ea"/>
              </a:rPr>
              <a:t>通信</a:t>
            </a:r>
            <a:r>
              <a:rPr lang="zh-CN" altLang="en-US" sz="2000" dirty="0" smtClean="0">
                <a:latin typeface="+mn-ea"/>
              </a:rPr>
              <a:t>瘫痪，这种</a:t>
            </a:r>
            <a:r>
              <a:rPr lang="zh-CN" altLang="en-US" sz="2000" dirty="0">
                <a:latin typeface="+mn-ea"/>
              </a:rPr>
              <a:t>单点故障可能会对网络的稳定性和可靠性产生严重影响，尤其是在对网络可用性要求较高的环境中。</a:t>
            </a:r>
          </a:p>
          <a:p>
            <a:pPr marL="342900" indent="-342900" latinLnBrk="1">
              <a:lnSpc>
                <a:spcPct val="150000"/>
              </a:lnSpc>
              <a:spcBef>
                <a:spcPts val="1200"/>
              </a:spcBef>
              <a:spcAft>
                <a:spcPts val="1200"/>
              </a:spcAft>
              <a:buFont typeface="Wingdings" panose="05000000000000000000" pitchFamily="2" charset="2"/>
              <a:buChar char="u"/>
            </a:pPr>
            <a:r>
              <a:rPr lang="zh-CN" altLang="en-US" sz="2000" b="1" dirty="0">
                <a:latin typeface="+mn-ea"/>
              </a:rPr>
              <a:t>性能瓶颈</a:t>
            </a:r>
            <a:r>
              <a:rPr lang="zh-CN" altLang="en-US" sz="2000" dirty="0">
                <a:latin typeface="+mn-ea"/>
              </a:rPr>
              <a:t>：由于</a:t>
            </a:r>
            <a:r>
              <a:rPr lang="zh-CN" altLang="en-US" sz="2000" dirty="0" smtClean="0">
                <a:latin typeface="+mn-ea"/>
              </a:rPr>
              <a:t>所有</a:t>
            </a:r>
            <a:r>
              <a:rPr lang="en-US" altLang="zh-CN" sz="2000" dirty="0" smtClean="0">
                <a:latin typeface="+mn-ea"/>
              </a:rPr>
              <a:t>VLAN</a:t>
            </a:r>
            <a:r>
              <a:rPr lang="zh-CN" altLang="en-US" sz="2000" dirty="0" smtClean="0">
                <a:latin typeface="+mn-ea"/>
              </a:rPr>
              <a:t>间</a:t>
            </a:r>
            <a:r>
              <a:rPr lang="zh-CN" altLang="en-US" sz="2000" dirty="0">
                <a:latin typeface="+mn-ea"/>
              </a:rPr>
              <a:t>的通信流量都要经过路由器的同一个物理接口进行转发，当网络流量较大时，该接口容易成为性能瓶颈，导致数据包转发延迟增加、丢包率上升等</a:t>
            </a:r>
            <a:r>
              <a:rPr lang="zh-CN" altLang="en-US" sz="2000" dirty="0" smtClean="0">
                <a:latin typeface="+mn-ea"/>
              </a:rPr>
              <a:t>问题，特别是</a:t>
            </a:r>
            <a:r>
              <a:rPr lang="zh-CN" altLang="en-US" sz="2000" dirty="0">
                <a:latin typeface="+mn-ea"/>
              </a:rPr>
              <a:t>在处理大量并发数据流量时，单臂路由的性能可能无法满足网络的需求，影响网络的整体性能和用户体验</a:t>
            </a:r>
            <a:r>
              <a:rPr lang="zh-CN" altLang="en-US" sz="2000" dirty="0" smtClean="0">
                <a:latin typeface="+mn-ea"/>
              </a:rPr>
              <a:t>。</a:t>
            </a:r>
            <a:endParaRPr lang="zh-CN" altLang="en-US" sz="2000" dirty="0">
              <a:latin typeface="+mn-ea"/>
            </a:endParaRPr>
          </a:p>
        </p:txBody>
      </p:sp>
      <p:sp>
        <p:nvSpPr>
          <p:cNvPr id="4" name="文本框 3"/>
          <p:cNvSpPr txBox="1"/>
          <p:nvPr/>
        </p:nvSpPr>
        <p:spPr>
          <a:xfrm>
            <a:off x="0" y="695325"/>
            <a:ext cx="4210050" cy="553998"/>
          </a:xfrm>
          <a:prstGeom prst="rect">
            <a:avLst/>
          </a:prstGeom>
          <a:noFill/>
        </p:spPr>
        <p:txBody>
          <a:bodyPr wrap="square" rtlCol="0">
            <a:spAutoFit/>
          </a:bodyPr>
          <a:lstStyle/>
          <a:p>
            <a:r>
              <a:rPr lang="en-US" altLang="zh-CN" sz="3000" dirty="0">
                <a:solidFill>
                  <a:srgbClr val="FF0000"/>
                </a:solidFill>
                <a:latin typeface="+mj-ea"/>
                <a:ea typeface="+mj-ea"/>
              </a:rPr>
              <a:t>4</a:t>
            </a:r>
            <a:r>
              <a:rPr lang="en-US" altLang="zh-CN" sz="3000" dirty="0" smtClean="0">
                <a:solidFill>
                  <a:srgbClr val="FF0000"/>
                </a:solidFill>
                <a:latin typeface="+mj-ea"/>
                <a:ea typeface="+mj-ea"/>
              </a:rPr>
              <a:t>.2 </a:t>
            </a:r>
            <a:r>
              <a:rPr lang="zh-CN" altLang="en-US" sz="3000" dirty="0" smtClean="0">
                <a:solidFill>
                  <a:srgbClr val="FF0000"/>
                </a:solidFill>
                <a:latin typeface="+mj-ea"/>
                <a:ea typeface="+mj-ea"/>
              </a:rPr>
              <a:t>单臂</a:t>
            </a:r>
            <a:r>
              <a:rPr lang="zh-CN" altLang="en-US" sz="3000" dirty="0">
                <a:solidFill>
                  <a:srgbClr val="FF0000"/>
                </a:solidFill>
                <a:latin typeface="+mj-ea"/>
                <a:ea typeface="+mj-ea"/>
              </a:rPr>
              <a:t>路由</a:t>
            </a:r>
            <a:r>
              <a:rPr lang="zh-CN" altLang="en-US" sz="3000" dirty="0" smtClean="0">
                <a:solidFill>
                  <a:srgbClr val="FF0000"/>
                </a:solidFill>
                <a:latin typeface="+mj-ea"/>
                <a:ea typeface="+mj-ea"/>
              </a:rPr>
              <a:t>的</a:t>
            </a:r>
            <a:r>
              <a:rPr lang="zh-CN" altLang="en-US" sz="3000" dirty="0">
                <a:solidFill>
                  <a:srgbClr val="FF0000"/>
                </a:solidFill>
                <a:latin typeface="+mj-ea"/>
                <a:ea typeface="+mj-ea"/>
              </a:rPr>
              <a:t>缺</a:t>
            </a:r>
            <a:r>
              <a:rPr lang="zh-CN" altLang="en-US" sz="3000" dirty="0" smtClean="0">
                <a:solidFill>
                  <a:srgbClr val="FF0000"/>
                </a:solidFill>
                <a:latin typeface="+mj-ea"/>
                <a:ea typeface="+mj-ea"/>
              </a:rPr>
              <a:t>点</a:t>
            </a:r>
            <a:endParaRPr lang="zh-CN" altLang="en-US" sz="3000" dirty="0">
              <a:solidFill>
                <a:srgbClr val="FF0000"/>
              </a:solidFill>
              <a:latin typeface="+mj-ea"/>
              <a:ea typeface="+mj-ea"/>
            </a:endParaRPr>
          </a:p>
        </p:txBody>
      </p:sp>
    </p:spTree>
    <p:extLst>
      <p:ext uri="{BB962C8B-B14F-4D97-AF65-F5344CB8AC3E}">
        <p14:creationId xmlns:p14="http://schemas.microsoft.com/office/powerpoint/2010/main" val="259478742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1075" y="1327438"/>
            <a:ext cx="7591425" cy="4482958"/>
          </a:xfrm>
          <a:prstGeom prst="rect">
            <a:avLst/>
          </a:prstGeom>
          <a:noFill/>
        </p:spPr>
        <p:txBody>
          <a:bodyPr wrap="square" rtlCol="0">
            <a:spAutoFit/>
          </a:bodyPr>
          <a:lstStyle/>
          <a:p>
            <a:pPr marL="342900" indent="-342900" latinLnBrk="1">
              <a:lnSpc>
                <a:spcPct val="150000"/>
              </a:lnSpc>
              <a:spcBef>
                <a:spcPts val="1200"/>
              </a:spcBef>
              <a:spcAft>
                <a:spcPts val="1200"/>
              </a:spcAft>
              <a:buFont typeface="Wingdings" panose="05000000000000000000" pitchFamily="2" charset="2"/>
              <a:buChar char="u"/>
            </a:pPr>
            <a:r>
              <a:rPr lang="en-US" altLang="zh-CN" sz="2000" b="1" dirty="0" smtClean="0">
                <a:latin typeface="+mn-ea"/>
              </a:rPr>
              <a:t>VLAN</a:t>
            </a:r>
            <a:r>
              <a:rPr lang="zh-CN" altLang="en-US" sz="2000" b="1" dirty="0" smtClean="0">
                <a:latin typeface="+mn-ea"/>
              </a:rPr>
              <a:t>间</a:t>
            </a:r>
            <a:r>
              <a:rPr lang="zh-CN" altLang="en-US" sz="2000" b="1" dirty="0">
                <a:latin typeface="+mn-ea"/>
              </a:rPr>
              <a:t>通信效率受限</a:t>
            </a:r>
            <a:r>
              <a:rPr lang="zh-CN" altLang="en-US" sz="2000" dirty="0">
                <a:latin typeface="+mn-ea"/>
              </a:rPr>
              <a:t>：在单臂路由中，数据包</a:t>
            </a:r>
            <a:r>
              <a:rPr lang="zh-CN" altLang="en-US" sz="2000" dirty="0" smtClean="0">
                <a:latin typeface="+mn-ea"/>
              </a:rPr>
              <a:t>在</a:t>
            </a:r>
            <a:r>
              <a:rPr lang="en-US" altLang="zh-CN" sz="2000" dirty="0" smtClean="0">
                <a:latin typeface="+mn-ea"/>
              </a:rPr>
              <a:t>VLAN</a:t>
            </a:r>
            <a:r>
              <a:rPr lang="zh-CN" altLang="en-US" sz="2000" dirty="0" smtClean="0">
                <a:latin typeface="+mn-ea"/>
              </a:rPr>
              <a:t>间</a:t>
            </a:r>
            <a:r>
              <a:rPr lang="zh-CN" altLang="en-US" sz="2000" dirty="0">
                <a:latin typeface="+mn-ea"/>
              </a:rPr>
              <a:t>转发时需要经过路由器的多次封装和解封装操作，这会增加数据包的处理时间和</a:t>
            </a:r>
            <a:r>
              <a:rPr lang="zh-CN" altLang="en-US" sz="2000" dirty="0" smtClean="0">
                <a:latin typeface="+mn-ea"/>
              </a:rPr>
              <a:t>开销，与</a:t>
            </a:r>
            <a:r>
              <a:rPr lang="zh-CN" altLang="en-US" sz="2000" dirty="0">
                <a:latin typeface="+mn-ea"/>
              </a:rPr>
              <a:t>直接通过三层交换机</a:t>
            </a:r>
            <a:r>
              <a:rPr lang="zh-CN" altLang="en-US" sz="2000" dirty="0" smtClean="0">
                <a:latin typeface="+mn-ea"/>
              </a:rPr>
              <a:t>进行</a:t>
            </a:r>
            <a:r>
              <a:rPr lang="en-US" altLang="zh-CN" sz="2000" dirty="0" smtClean="0">
                <a:latin typeface="+mn-ea"/>
              </a:rPr>
              <a:t>VLAN</a:t>
            </a:r>
            <a:r>
              <a:rPr lang="zh-CN" altLang="en-US" sz="2000" dirty="0" smtClean="0">
                <a:latin typeface="+mn-ea"/>
              </a:rPr>
              <a:t>间</a:t>
            </a:r>
            <a:r>
              <a:rPr lang="zh-CN" altLang="en-US" sz="2000" dirty="0">
                <a:latin typeface="+mn-ea"/>
              </a:rPr>
              <a:t>通信相比，单臂路由的通信效率相对</a:t>
            </a:r>
            <a:r>
              <a:rPr lang="zh-CN" altLang="en-US" sz="2000" dirty="0" smtClean="0">
                <a:latin typeface="+mn-ea"/>
              </a:rPr>
              <a:t>较低。</a:t>
            </a:r>
            <a:endParaRPr lang="en-US" altLang="zh-CN" sz="2000" dirty="0" smtClean="0">
              <a:latin typeface="+mn-ea"/>
            </a:endParaRPr>
          </a:p>
          <a:p>
            <a:pPr marL="342900" indent="-342900" latinLnBrk="1">
              <a:lnSpc>
                <a:spcPct val="150000"/>
              </a:lnSpc>
              <a:spcBef>
                <a:spcPts val="1200"/>
              </a:spcBef>
              <a:spcAft>
                <a:spcPts val="1200"/>
              </a:spcAft>
              <a:buFont typeface="Wingdings" panose="05000000000000000000" pitchFamily="2" charset="2"/>
              <a:buChar char="u"/>
            </a:pPr>
            <a:r>
              <a:rPr lang="zh-CN" altLang="en-US" sz="2000" b="1" dirty="0" smtClean="0">
                <a:latin typeface="+mn-ea"/>
              </a:rPr>
              <a:t>安全策略</a:t>
            </a:r>
            <a:r>
              <a:rPr lang="zh-CN" altLang="en-US" sz="2000" b="1" dirty="0">
                <a:latin typeface="+mn-ea"/>
              </a:rPr>
              <a:t>实施复杂</a:t>
            </a:r>
            <a:r>
              <a:rPr lang="zh-CN" altLang="en-US" sz="2000" dirty="0">
                <a:latin typeface="+mn-ea"/>
              </a:rPr>
              <a:t>：在单臂路由环境中，由于</a:t>
            </a:r>
            <a:r>
              <a:rPr lang="zh-CN" altLang="en-US" sz="2000" dirty="0" smtClean="0">
                <a:latin typeface="+mn-ea"/>
              </a:rPr>
              <a:t>所有</a:t>
            </a:r>
            <a:r>
              <a:rPr lang="en-US" altLang="zh-CN" sz="2000" dirty="0" smtClean="0">
                <a:latin typeface="+mn-ea"/>
              </a:rPr>
              <a:t>VLAN</a:t>
            </a:r>
            <a:r>
              <a:rPr lang="zh-CN" altLang="en-US" sz="2000" dirty="0" smtClean="0">
                <a:latin typeface="+mn-ea"/>
              </a:rPr>
              <a:t>间</a:t>
            </a:r>
            <a:r>
              <a:rPr lang="zh-CN" altLang="en-US" sz="2000" dirty="0">
                <a:latin typeface="+mn-ea"/>
              </a:rPr>
              <a:t>的流量都集中在一个路由器接口上，要对</a:t>
            </a:r>
            <a:r>
              <a:rPr lang="zh-CN" altLang="en-US" sz="2000" dirty="0" smtClean="0">
                <a:latin typeface="+mn-ea"/>
              </a:rPr>
              <a:t>不同</a:t>
            </a:r>
            <a:r>
              <a:rPr lang="en-US" altLang="zh-CN" sz="2000" dirty="0" smtClean="0">
                <a:latin typeface="+mn-ea"/>
              </a:rPr>
              <a:t>VLAN</a:t>
            </a:r>
            <a:r>
              <a:rPr lang="zh-CN" altLang="en-US" sz="2000" dirty="0" smtClean="0">
                <a:latin typeface="+mn-ea"/>
              </a:rPr>
              <a:t>间</a:t>
            </a:r>
            <a:r>
              <a:rPr lang="zh-CN" altLang="en-US" sz="2000" dirty="0">
                <a:latin typeface="+mn-ea"/>
              </a:rPr>
              <a:t>的流量实施精细的安全策略</a:t>
            </a:r>
            <a:r>
              <a:rPr lang="zh-CN" altLang="en-US" sz="2000" dirty="0" smtClean="0">
                <a:latin typeface="+mn-ea"/>
              </a:rPr>
              <a:t>，配置</a:t>
            </a:r>
            <a:r>
              <a:rPr lang="zh-CN" altLang="en-US" sz="2000" dirty="0">
                <a:latin typeface="+mn-ea"/>
              </a:rPr>
              <a:t>会相对</a:t>
            </a:r>
            <a:r>
              <a:rPr lang="zh-CN" altLang="en-US" sz="2000" dirty="0" smtClean="0">
                <a:latin typeface="+mn-ea"/>
              </a:rPr>
              <a:t>复杂，而且随着</a:t>
            </a:r>
            <a:r>
              <a:rPr lang="en-US" altLang="zh-CN" sz="2000" dirty="0" smtClean="0">
                <a:latin typeface="+mn-ea"/>
              </a:rPr>
              <a:t>VLAN</a:t>
            </a:r>
            <a:r>
              <a:rPr lang="zh-CN" altLang="en-US" sz="2000" dirty="0" smtClean="0">
                <a:latin typeface="+mn-ea"/>
              </a:rPr>
              <a:t>数量</a:t>
            </a:r>
            <a:r>
              <a:rPr lang="zh-CN" altLang="en-US" sz="2000" dirty="0">
                <a:latin typeface="+mn-ea"/>
              </a:rPr>
              <a:t>的增加，安全策略的管理和维护难度也会相应增大，容易出现配置错误或漏洞，给网络安全带来隐患。</a:t>
            </a:r>
          </a:p>
        </p:txBody>
      </p:sp>
      <p:sp>
        <p:nvSpPr>
          <p:cNvPr id="4" name="文本框 3"/>
          <p:cNvSpPr txBox="1"/>
          <p:nvPr/>
        </p:nvSpPr>
        <p:spPr>
          <a:xfrm>
            <a:off x="0" y="695325"/>
            <a:ext cx="4210050" cy="553998"/>
          </a:xfrm>
          <a:prstGeom prst="rect">
            <a:avLst/>
          </a:prstGeom>
          <a:noFill/>
        </p:spPr>
        <p:txBody>
          <a:bodyPr wrap="square" rtlCol="0">
            <a:spAutoFit/>
          </a:bodyPr>
          <a:lstStyle/>
          <a:p>
            <a:r>
              <a:rPr lang="en-US" altLang="zh-CN" sz="3000" dirty="0">
                <a:solidFill>
                  <a:srgbClr val="FF0000"/>
                </a:solidFill>
                <a:latin typeface="+mj-ea"/>
                <a:ea typeface="+mj-ea"/>
              </a:rPr>
              <a:t>4</a:t>
            </a:r>
            <a:r>
              <a:rPr lang="en-US" altLang="zh-CN" sz="3000" dirty="0" smtClean="0">
                <a:solidFill>
                  <a:srgbClr val="FF0000"/>
                </a:solidFill>
                <a:latin typeface="+mj-ea"/>
                <a:ea typeface="+mj-ea"/>
              </a:rPr>
              <a:t>.2 </a:t>
            </a:r>
            <a:r>
              <a:rPr lang="zh-CN" altLang="en-US" sz="3000" dirty="0" smtClean="0">
                <a:solidFill>
                  <a:srgbClr val="FF0000"/>
                </a:solidFill>
                <a:latin typeface="+mj-ea"/>
                <a:ea typeface="+mj-ea"/>
              </a:rPr>
              <a:t>单臂</a:t>
            </a:r>
            <a:r>
              <a:rPr lang="zh-CN" altLang="en-US" sz="3000" dirty="0">
                <a:solidFill>
                  <a:srgbClr val="FF0000"/>
                </a:solidFill>
                <a:latin typeface="+mj-ea"/>
                <a:ea typeface="+mj-ea"/>
              </a:rPr>
              <a:t>路由</a:t>
            </a:r>
            <a:r>
              <a:rPr lang="zh-CN" altLang="en-US" sz="3000" dirty="0" smtClean="0">
                <a:solidFill>
                  <a:srgbClr val="FF0000"/>
                </a:solidFill>
                <a:latin typeface="+mj-ea"/>
                <a:ea typeface="+mj-ea"/>
              </a:rPr>
              <a:t>的</a:t>
            </a:r>
            <a:r>
              <a:rPr lang="zh-CN" altLang="en-US" sz="3000" dirty="0">
                <a:solidFill>
                  <a:srgbClr val="FF0000"/>
                </a:solidFill>
                <a:latin typeface="+mj-ea"/>
                <a:ea typeface="+mj-ea"/>
              </a:rPr>
              <a:t>缺</a:t>
            </a:r>
            <a:r>
              <a:rPr lang="zh-CN" altLang="en-US" sz="3000" dirty="0" smtClean="0">
                <a:solidFill>
                  <a:srgbClr val="FF0000"/>
                </a:solidFill>
                <a:latin typeface="+mj-ea"/>
                <a:ea typeface="+mj-ea"/>
              </a:rPr>
              <a:t>点</a:t>
            </a:r>
            <a:endParaRPr lang="zh-CN" altLang="en-US" sz="3000" dirty="0">
              <a:solidFill>
                <a:srgbClr val="FF0000"/>
              </a:solidFill>
              <a:latin typeface="+mj-ea"/>
              <a:ea typeface="+mj-ea"/>
            </a:endParaRPr>
          </a:p>
        </p:txBody>
      </p:sp>
    </p:spTree>
    <p:extLst>
      <p:ext uri="{BB962C8B-B14F-4D97-AF65-F5344CB8AC3E}">
        <p14:creationId xmlns:p14="http://schemas.microsoft.com/office/powerpoint/2010/main" val="124945892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9094" y="1667915"/>
            <a:ext cx="2865812" cy="553998"/>
          </a:xfrm>
          <a:prstGeom prst="rect">
            <a:avLst/>
          </a:prstGeom>
          <a:noFill/>
        </p:spPr>
        <p:txBody>
          <a:bodyPr wrap="square" rtlCol="0">
            <a:spAutoFit/>
          </a:bodyPr>
          <a:lstStyle/>
          <a:p>
            <a:r>
              <a:rPr lang="en-US" altLang="zh-CN" sz="3000" dirty="0" smtClean="0">
                <a:solidFill>
                  <a:srgbClr val="FF0000"/>
                </a:solidFill>
                <a:latin typeface="+mj-ea"/>
                <a:ea typeface="+mj-ea"/>
              </a:rPr>
              <a:t>1.</a:t>
            </a:r>
            <a:r>
              <a:rPr lang="zh-CN" altLang="en-US" sz="3000" dirty="0" smtClean="0">
                <a:solidFill>
                  <a:srgbClr val="FF0000"/>
                </a:solidFill>
                <a:latin typeface="+mj-ea"/>
                <a:ea typeface="+mj-ea"/>
              </a:rPr>
              <a:t>网络通信基础</a:t>
            </a:r>
            <a:endParaRPr lang="zh-CN" altLang="en-US" sz="3000" dirty="0">
              <a:solidFill>
                <a:srgbClr val="FF0000"/>
              </a:solidFill>
              <a:latin typeface="+mj-ea"/>
              <a:ea typeface="+mj-ea"/>
            </a:endParaRPr>
          </a:p>
        </p:txBody>
      </p:sp>
      <p:sp>
        <p:nvSpPr>
          <p:cNvPr id="3" name="文本框 2"/>
          <p:cNvSpPr txBox="1"/>
          <p:nvPr/>
        </p:nvSpPr>
        <p:spPr>
          <a:xfrm>
            <a:off x="2683972" y="2826328"/>
            <a:ext cx="3776056" cy="1384995"/>
          </a:xfrm>
          <a:prstGeom prst="rect">
            <a:avLst/>
          </a:prstGeom>
          <a:noFill/>
        </p:spPr>
        <p:txBody>
          <a:bodyPr wrap="square" rtlCol="0">
            <a:spAutoFit/>
          </a:bodyPr>
          <a:lstStyle/>
          <a:p>
            <a:pPr latinLnBrk="1">
              <a:lnSpc>
                <a:spcPct val="150000"/>
              </a:lnSpc>
            </a:pPr>
            <a:r>
              <a:rPr lang="en-US" altLang="zh-CN" sz="2800" dirty="0" smtClean="0">
                <a:latin typeface="+mn-ea"/>
              </a:rPr>
              <a:t>1.1 IP</a:t>
            </a:r>
            <a:r>
              <a:rPr lang="zh-CN" altLang="en-US" sz="2800" dirty="0" smtClean="0">
                <a:latin typeface="+mn-ea"/>
              </a:rPr>
              <a:t>地址与子网掩码</a:t>
            </a:r>
            <a:endParaRPr lang="en-US" altLang="zh-CN" sz="2800" dirty="0" smtClean="0">
              <a:latin typeface="+mn-ea"/>
            </a:endParaRPr>
          </a:p>
          <a:p>
            <a:pPr latinLnBrk="1">
              <a:lnSpc>
                <a:spcPct val="150000"/>
              </a:lnSpc>
            </a:pPr>
            <a:r>
              <a:rPr lang="en-US" altLang="zh-CN" sz="2800" dirty="0" smtClean="0">
                <a:latin typeface="+mn-ea"/>
              </a:rPr>
              <a:t>1.2 </a:t>
            </a:r>
            <a:r>
              <a:rPr lang="zh-CN" altLang="en-US" sz="2800" dirty="0" smtClean="0">
                <a:latin typeface="+mn-ea"/>
              </a:rPr>
              <a:t>广播域与冲突域</a:t>
            </a:r>
            <a:endParaRPr lang="zh-CN" altLang="en-US" sz="2800" dirty="0">
              <a:latin typeface="+mn-ea"/>
            </a:endParaRPr>
          </a:p>
        </p:txBody>
      </p:sp>
    </p:spTree>
    <p:extLst>
      <p:ext uri="{BB962C8B-B14F-4D97-AF65-F5344CB8AC3E}">
        <p14:creationId xmlns:p14="http://schemas.microsoft.com/office/powerpoint/2010/main" val="181587873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695325"/>
            <a:ext cx="4114800" cy="553998"/>
          </a:xfrm>
          <a:prstGeom prst="rect">
            <a:avLst/>
          </a:prstGeom>
          <a:noFill/>
        </p:spPr>
        <p:txBody>
          <a:bodyPr wrap="square" rtlCol="0">
            <a:spAutoFit/>
          </a:bodyPr>
          <a:lstStyle/>
          <a:p>
            <a:pPr latinLnBrk="1"/>
            <a:r>
              <a:rPr lang="en-US" altLang="zh-CN" sz="3000" dirty="0">
                <a:solidFill>
                  <a:srgbClr val="FF0000"/>
                </a:solidFill>
                <a:latin typeface="+mj-ea"/>
              </a:rPr>
              <a:t>1.1 IP</a:t>
            </a:r>
            <a:r>
              <a:rPr lang="zh-CN" altLang="en-US" sz="3000" dirty="0">
                <a:solidFill>
                  <a:srgbClr val="FF0000"/>
                </a:solidFill>
                <a:latin typeface="+mj-ea"/>
              </a:rPr>
              <a:t>地址与子网掩码</a:t>
            </a:r>
            <a:endParaRPr lang="en-US" altLang="zh-CN" sz="3000" dirty="0">
              <a:solidFill>
                <a:srgbClr val="FF0000"/>
              </a:solidFill>
              <a:latin typeface="+mj-ea"/>
            </a:endParaRPr>
          </a:p>
        </p:txBody>
      </p:sp>
      <p:sp>
        <p:nvSpPr>
          <p:cNvPr id="4" name="文本框 3"/>
          <p:cNvSpPr txBox="1"/>
          <p:nvPr/>
        </p:nvSpPr>
        <p:spPr>
          <a:xfrm>
            <a:off x="1052513" y="1435507"/>
            <a:ext cx="7038975" cy="4555093"/>
          </a:xfrm>
          <a:prstGeom prst="rect">
            <a:avLst/>
          </a:prstGeom>
          <a:noFill/>
        </p:spPr>
        <p:txBody>
          <a:bodyPr wrap="square" rtlCol="0">
            <a:spAutoFit/>
          </a:bodyPr>
          <a:lstStyle/>
          <a:p>
            <a:pPr latinLnBrk="1">
              <a:lnSpc>
                <a:spcPct val="150000"/>
              </a:lnSpc>
            </a:pPr>
            <a:r>
              <a:rPr lang="zh-CN" altLang="en-US" sz="2000" b="1" dirty="0" smtClean="0"/>
              <a:t>（</a:t>
            </a:r>
            <a:r>
              <a:rPr lang="en-US" altLang="zh-CN" sz="2000" b="1" dirty="0"/>
              <a:t>1</a:t>
            </a:r>
            <a:r>
              <a:rPr lang="zh-CN" altLang="en-US" sz="2000" b="1" dirty="0"/>
              <a:t>）</a:t>
            </a:r>
            <a:r>
              <a:rPr lang="en-US" altLang="zh-CN" sz="2000" b="1" dirty="0" smtClean="0"/>
              <a:t>IP</a:t>
            </a:r>
            <a:r>
              <a:rPr lang="zh-CN" altLang="en-US" sz="2000" b="1" dirty="0" smtClean="0"/>
              <a:t>地址</a:t>
            </a:r>
            <a:r>
              <a:rPr lang="zh-CN" altLang="en-US" sz="2000" b="1" dirty="0"/>
              <a:t>的概念：</a:t>
            </a:r>
            <a:r>
              <a:rPr lang="en-US" altLang="zh-CN" sz="2000" dirty="0" smtClean="0"/>
              <a:t>IP</a:t>
            </a:r>
            <a:r>
              <a:rPr lang="zh-CN" altLang="en-US" sz="2000" dirty="0" smtClean="0"/>
              <a:t>地址</a:t>
            </a:r>
            <a:r>
              <a:rPr lang="zh-CN" altLang="en-US" sz="2000" dirty="0"/>
              <a:t>是互联网协议地址，用于在网络中唯一标识一台设备。它由 </a:t>
            </a:r>
            <a:r>
              <a:rPr lang="en-US" altLang="zh-CN" sz="2000" dirty="0"/>
              <a:t>32 </a:t>
            </a:r>
            <a:r>
              <a:rPr lang="zh-CN" altLang="en-US" sz="2000" dirty="0"/>
              <a:t>位二进制数组成</a:t>
            </a:r>
            <a:r>
              <a:rPr lang="zh-CN" altLang="en-US" sz="2000" dirty="0" smtClean="0"/>
              <a:t>，以</a:t>
            </a:r>
            <a:r>
              <a:rPr lang="zh-CN" altLang="en-US" sz="2000" dirty="0"/>
              <a:t>点分十进制</a:t>
            </a:r>
            <a:r>
              <a:rPr lang="zh-CN" altLang="en-US" sz="2000" dirty="0" smtClean="0"/>
              <a:t>表示，</a:t>
            </a:r>
            <a:r>
              <a:rPr lang="en-US" altLang="zh-CN" sz="2000" dirty="0" smtClean="0"/>
              <a:t>IP</a:t>
            </a:r>
            <a:r>
              <a:rPr lang="zh-CN" altLang="en-US" sz="2000" dirty="0" smtClean="0"/>
              <a:t>地址</a:t>
            </a:r>
            <a:r>
              <a:rPr lang="zh-CN" altLang="en-US" sz="2000" dirty="0"/>
              <a:t>分为网络部分和主机部分，网络部分用于标识设备所在的网络，主机部分用于标识该网络中的具体设备。</a:t>
            </a:r>
          </a:p>
          <a:p>
            <a:pPr latinLnBrk="1">
              <a:lnSpc>
                <a:spcPct val="150000"/>
              </a:lnSpc>
              <a:spcBef>
                <a:spcPts val="2400"/>
              </a:spcBef>
            </a:pPr>
            <a:r>
              <a:rPr lang="zh-CN" altLang="en-US" sz="2000" b="1" dirty="0"/>
              <a:t>（</a:t>
            </a:r>
            <a:r>
              <a:rPr lang="en-US" altLang="zh-CN" sz="2000" b="1" dirty="0"/>
              <a:t>2</a:t>
            </a:r>
            <a:r>
              <a:rPr lang="zh-CN" altLang="en-US" sz="2000" b="1" dirty="0"/>
              <a:t>）</a:t>
            </a:r>
            <a:r>
              <a:rPr lang="en-US" altLang="zh-CN" sz="2000" b="1" dirty="0"/>
              <a:t>IP </a:t>
            </a:r>
            <a:r>
              <a:rPr lang="zh-CN" altLang="en-US" sz="2000" b="1" dirty="0"/>
              <a:t>地址的分类：</a:t>
            </a:r>
            <a:r>
              <a:rPr lang="zh-CN" altLang="en-US" sz="2000" dirty="0"/>
              <a:t>根据网络规模和应用场景，</a:t>
            </a:r>
            <a:r>
              <a:rPr lang="en-US" altLang="zh-CN" sz="2000" dirty="0"/>
              <a:t>IP </a:t>
            </a:r>
            <a:r>
              <a:rPr lang="zh-CN" altLang="en-US" sz="2000" dirty="0"/>
              <a:t>地址分为 </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a:t>
            </a:r>
            <a:r>
              <a:rPr lang="en-US" altLang="zh-CN" sz="2000" dirty="0"/>
              <a:t>D</a:t>
            </a:r>
            <a:r>
              <a:rPr lang="zh-CN" altLang="en-US" sz="2000" dirty="0"/>
              <a:t>、</a:t>
            </a:r>
            <a:r>
              <a:rPr lang="en-US" altLang="zh-CN" sz="2000" dirty="0"/>
              <a:t>E </a:t>
            </a:r>
            <a:r>
              <a:rPr lang="zh-CN" altLang="en-US" sz="2000" dirty="0"/>
              <a:t>五类。</a:t>
            </a:r>
            <a:r>
              <a:rPr lang="en-US" altLang="zh-CN" sz="2000" dirty="0"/>
              <a:t>A </a:t>
            </a:r>
            <a:r>
              <a:rPr lang="zh-CN" altLang="en-US" sz="2000" dirty="0"/>
              <a:t>类地址用于大型网络，默认子网掩码为 </a:t>
            </a:r>
            <a:r>
              <a:rPr lang="en-US" altLang="zh-CN" sz="2000" dirty="0"/>
              <a:t>255.0.0.0</a:t>
            </a:r>
            <a:r>
              <a:rPr lang="zh-CN" altLang="en-US" sz="2000" dirty="0"/>
              <a:t>；</a:t>
            </a:r>
            <a:r>
              <a:rPr lang="en-US" altLang="zh-CN" sz="2000" dirty="0"/>
              <a:t>B </a:t>
            </a:r>
            <a:r>
              <a:rPr lang="zh-CN" altLang="en-US" sz="2000" dirty="0"/>
              <a:t>类地址用于中型网络，默认子网掩码为 </a:t>
            </a:r>
            <a:r>
              <a:rPr lang="en-US" altLang="zh-CN" sz="2000" dirty="0"/>
              <a:t>255.255.0.0</a:t>
            </a:r>
            <a:r>
              <a:rPr lang="zh-CN" altLang="en-US" sz="2000" dirty="0"/>
              <a:t>；</a:t>
            </a:r>
            <a:r>
              <a:rPr lang="en-US" altLang="zh-CN" sz="2000" dirty="0"/>
              <a:t>C </a:t>
            </a:r>
            <a:r>
              <a:rPr lang="zh-CN" altLang="en-US" sz="2000" dirty="0"/>
              <a:t>类地址用于小型网络，默认子网掩码为 </a:t>
            </a:r>
            <a:r>
              <a:rPr lang="en-US" altLang="zh-CN" sz="2000" dirty="0"/>
              <a:t>255.255.255.0</a:t>
            </a:r>
            <a:r>
              <a:rPr lang="zh-CN" altLang="en-US" sz="2000" dirty="0"/>
              <a:t>；</a:t>
            </a:r>
            <a:r>
              <a:rPr lang="en-US" altLang="zh-CN" sz="2000" dirty="0"/>
              <a:t>D </a:t>
            </a:r>
            <a:r>
              <a:rPr lang="zh-CN" altLang="en-US" sz="2000" dirty="0"/>
              <a:t>类地址用于组播，</a:t>
            </a:r>
            <a:r>
              <a:rPr lang="en-US" altLang="zh-CN" sz="2000" dirty="0"/>
              <a:t>E </a:t>
            </a:r>
            <a:r>
              <a:rPr lang="zh-CN" altLang="en-US" sz="2000" dirty="0"/>
              <a:t>类地址用于实验和保留</a:t>
            </a:r>
            <a:r>
              <a:rPr lang="zh-CN" altLang="en-US" sz="2000" dirty="0" smtClean="0"/>
              <a:t>。</a:t>
            </a:r>
            <a:endParaRPr lang="zh-CN" altLang="en-US" sz="2000" dirty="0"/>
          </a:p>
        </p:txBody>
      </p:sp>
    </p:spTree>
    <p:extLst>
      <p:ext uri="{BB962C8B-B14F-4D97-AF65-F5344CB8AC3E}">
        <p14:creationId xmlns:p14="http://schemas.microsoft.com/office/powerpoint/2010/main" val="213616533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2760" y="1942580"/>
            <a:ext cx="7038975" cy="2347950"/>
          </a:xfrm>
          <a:prstGeom prst="rect">
            <a:avLst/>
          </a:prstGeom>
          <a:noFill/>
        </p:spPr>
        <p:txBody>
          <a:bodyPr wrap="square" rtlCol="0">
            <a:spAutoFit/>
          </a:bodyPr>
          <a:lstStyle/>
          <a:p>
            <a:pPr latinLnBrk="1">
              <a:lnSpc>
                <a:spcPct val="150000"/>
              </a:lnSpc>
            </a:pPr>
            <a:r>
              <a:rPr lang="zh-CN" altLang="en-US" sz="2000" b="1" dirty="0" smtClean="0"/>
              <a:t>（</a:t>
            </a:r>
            <a:r>
              <a:rPr lang="en-US" altLang="zh-CN" sz="2000" b="1" dirty="0" smtClean="0"/>
              <a:t>3</a:t>
            </a:r>
            <a:r>
              <a:rPr lang="zh-CN" altLang="en-US" sz="2000" b="1" dirty="0" smtClean="0"/>
              <a:t>）子网</a:t>
            </a:r>
            <a:r>
              <a:rPr lang="zh-CN" altLang="en-US" sz="2000" b="1" dirty="0"/>
              <a:t>掩码的作用</a:t>
            </a:r>
            <a:r>
              <a:rPr lang="zh-CN" altLang="en-US" sz="2000" dirty="0"/>
              <a:t>：子网掩码用于区分 </a:t>
            </a:r>
            <a:r>
              <a:rPr lang="en-US" altLang="zh-CN" sz="2000" dirty="0"/>
              <a:t>IP </a:t>
            </a:r>
            <a:r>
              <a:rPr lang="zh-CN" altLang="en-US" sz="2000" dirty="0"/>
              <a:t>地址中的网络部分和主机部分。它与 </a:t>
            </a:r>
            <a:r>
              <a:rPr lang="en-US" altLang="zh-CN" sz="2000" dirty="0"/>
              <a:t>IP </a:t>
            </a:r>
            <a:r>
              <a:rPr lang="zh-CN" altLang="en-US" sz="2000" dirty="0"/>
              <a:t>地址进行逻辑与运算，得到网络地址。例如，对于 </a:t>
            </a:r>
            <a:r>
              <a:rPr lang="en-US" altLang="zh-CN" sz="2000" dirty="0"/>
              <a:t>IP </a:t>
            </a:r>
            <a:r>
              <a:rPr lang="zh-CN" altLang="en-US" sz="2000" dirty="0"/>
              <a:t>地址 </a:t>
            </a:r>
            <a:r>
              <a:rPr lang="en-US" altLang="zh-CN" sz="2000" dirty="0"/>
              <a:t>192.168.1.100 </a:t>
            </a:r>
            <a:r>
              <a:rPr lang="zh-CN" altLang="en-US" sz="2000" dirty="0"/>
              <a:t>和子网掩码 </a:t>
            </a:r>
            <a:r>
              <a:rPr lang="en-US" altLang="zh-CN" sz="2000" dirty="0"/>
              <a:t>255.255.255.0</a:t>
            </a:r>
            <a:r>
              <a:rPr lang="zh-CN" altLang="en-US" sz="2000" dirty="0"/>
              <a:t>，进行与运算后得到网络地址 </a:t>
            </a:r>
            <a:r>
              <a:rPr lang="en-US" altLang="zh-CN" sz="2000" dirty="0"/>
              <a:t>192.168.1.0</a:t>
            </a:r>
            <a:r>
              <a:rPr lang="zh-CN" altLang="en-US" sz="2000" dirty="0"/>
              <a:t>。通过子网掩码，路由器可以确定数据包应该转发到哪个网络</a:t>
            </a:r>
            <a:r>
              <a:rPr lang="zh-CN" altLang="en-US" sz="2000" dirty="0" smtClean="0"/>
              <a:t>。</a:t>
            </a:r>
            <a:endParaRPr lang="zh-CN" altLang="en-US" sz="2000" dirty="0"/>
          </a:p>
        </p:txBody>
      </p:sp>
      <p:sp>
        <p:nvSpPr>
          <p:cNvPr id="5" name="文本框 4"/>
          <p:cNvSpPr txBox="1"/>
          <p:nvPr/>
        </p:nvSpPr>
        <p:spPr>
          <a:xfrm>
            <a:off x="1" y="695325"/>
            <a:ext cx="4114800" cy="553998"/>
          </a:xfrm>
          <a:prstGeom prst="rect">
            <a:avLst/>
          </a:prstGeom>
          <a:noFill/>
        </p:spPr>
        <p:txBody>
          <a:bodyPr wrap="square" rtlCol="0">
            <a:spAutoFit/>
          </a:bodyPr>
          <a:lstStyle/>
          <a:p>
            <a:pPr latinLnBrk="1"/>
            <a:r>
              <a:rPr lang="en-US" altLang="zh-CN" sz="3000" dirty="0">
                <a:solidFill>
                  <a:srgbClr val="FF0000"/>
                </a:solidFill>
                <a:latin typeface="+mj-ea"/>
              </a:rPr>
              <a:t>1.1 IP</a:t>
            </a:r>
            <a:r>
              <a:rPr lang="zh-CN" altLang="en-US" sz="3000" dirty="0">
                <a:solidFill>
                  <a:srgbClr val="FF0000"/>
                </a:solidFill>
                <a:latin typeface="+mj-ea"/>
              </a:rPr>
              <a:t>地址与子网掩码</a:t>
            </a:r>
            <a:endParaRPr lang="en-US" altLang="zh-CN" sz="3000" dirty="0">
              <a:solidFill>
                <a:srgbClr val="FF0000"/>
              </a:solidFill>
              <a:latin typeface="+mj-ea"/>
            </a:endParaRPr>
          </a:p>
        </p:txBody>
      </p:sp>
    </p:spTree>
    <p:extLst>
      <p:ext uri="{BB962C8B-B14F-4D97-AF65-F5344CB8AC3E}">
        <p14:creationId xmlns:p14="http://schemas.microsoft.com/office/powerpoint/2010/main" val="4077428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76288" y="1482079"/>
            <a:ext cx="7591425" cy="3785652"/>
          </a:xfrm>
          <a:prstGeom prst="rect">
            <a:avLst/>
          </a:prstGeom>
          <a:noFill/>
        </p:spPr>
        <p:txBody>
          <a:bodyPr wrap="square" rtlCol="0">
            <a:spAutoFit/>
          </a:bodyPr>
          <a:lstStyle/>
          <a:p>
            <a:pPr latinLnBrk="1">
              <a:lnSpc>
                <a:spcPct val="150000"/>
              </a:lnSpc>
            </a:pPr>
            <a:r>
              <a:rPr lang="zh-CN" altLang="en-US" sz="2000" b="1" dirty="0" smtClean="0">
                <a:latin typeface="+mn-ea"/>
              </a:rPr>
              <a:t>（</a:t>
            </a:r>
            <a:r>
              <a:rPr lang="en-US" altLang="zh-CN" sz="2000" b="1" dirty="0" smtClean="0">
                <a:latin typeface="+mn-ea"/>
              </a:rPr>
              <a:t>1</a:t>
            </a:r>
            <a:r>
              <a:rPr lang="zh-CN" altLang="en-US" sz="2000" b="1" dirty="0" smtClean="0">
                <a:latin typeface="+mn-ea"/>
              </a:rPr>
              <a:t>）广播</a:t>
            </a:r>
            <a:r>
              <a:rPr lang="zh-CN" altLang="en-US" sz="2000" b="1" dirty="0">
                <a:latin typeface="+mn-ea"/>
              </a:rPr>
              <a:t>域的定义</a:t>
            </a:r>
            <a:r>
              <a:rPr lang="zh-CN" altLang="en-US" sz="2000" dirty="0">
                <a:latin typeface="+mn-ea"/>
              </a:rPr>
              <a:t>：广播域是指网络中能接收任一设备发出的广播数据包的所有设备的集合。在一个广播域内，设备发送的广播数据包会被该广播域内的所有设备接收</a:t>
            </a:r>
            <a:r>
              <a:rPr lang="zh-CN" altLang="en-US" sz="2000" dirty="0" smtClean="0">
                <a:latin typeface="+mn-ea"/>
              </a:rPr>
              <a:t>。</a:t>
            </a:r>
            <a:endParaRPr lang="en-US" altLang="zh-CN" sz="2000" dirty="0" smtClean="0">
              <a:latin typeface="+mn-ea"/>
            </a:endParaRPr>
          </a:p>
          <a:p>
            <a:pPr latinLnBrk="1">
              <a:lnSpc>
                <a:spcPct val="150000"/>
              </a:lnSpc>
            </a:pPr>
            <a:r>
              <a:rPr lang="zh-CN" altLang="en-US" sz="2000" b="1" dirty="0" smtClean="0">
                <a:latin typeface="+mn-ea"/>
              </a:rPr>
              <a:t>（</a:t>
            </a:r>
            <a:r>
              <a:rPr lang="en-US" altLang="zh-CN" sz="2000" b="1" dirty="0" smtClean="0">
                <a:latin typeface="+mn-ea"/>
              </a:rPr>
              <a:t>2</a:t>
            </a:r>
            <a:r>
              <a:rPr lang="zh-CN" altLang="en-US" sz="2000" b="1" dirty="0" smtClean="0">
                <a:latin typeface="+mn-ea"/>
              </a:rPr>
              <a:t>）冲突</a:t>
            </a:r>
            <a:r>
              <a:rPr lang="zh-CN" altLang="en-US" sz="2000" b="1" dirty="0">
                <a:latin typeface="+mn-ea"/>
              </a:rPr>
              <a:t>域的定义</a:t>
            </a:r>
            <a:r>
              <a:rPr lang="zh-CN" altLang="en-US" sz="2000" dirty="0">
                <a:latin typeface="+mn-ea"/>
              </a:rPr>
              <a:t>：冲突域是指在同一个网络中，当两个或多个设备同时发送数据时，会发生信号冲突的区域。在共享介质的网络中，如早期的以太网使用同轴电缆连接设备，所有设备都连接在同一条电缆上，属于同一个冲突域。当多个设备同时发送数据时，信号会在电缆上发生冲突，导致数据传输失败</a:t>
            </a:r>
            <a:r>
              <a:rPr lang="zh-CN" altLang="en-US" sz="2000" dirty="0" smtClean="0">
                <a:latin typeface="+mn-ea"/>
              </a:rPr>
              <a:t>。</a:t>
            </a:r>
            <a:endParaRPr lang="zh-CN" altLang="en-US" sz="2000" dirty="0">
              <a:latin typeface="+mn-ea"/>
            </a:endParaRPr>
          </a:p>
        </p:txBody>
      </p:sp>
      <p:sp>
        <p:nvSpPr>
          <p:cNvPr id="5" name="文本框 4"/>
          <p:cNvSpPr txBox="1"/>
          <p:nvPr/>
        </p:nvSpPr>
        <p:spPr>
          <a:xfrm>
            <a:off x="1" y="695325"/>
            <a:ext cx="3640974" cy="553998"/>
          </a:xfrm>
          <a:prstGeom prst="rect">
            <a:avLst/>
          </a:prstGeom>
          <a:noFill/>
        </p:spPr>
        <p:txBody>
          <a:bodyPr wrap="square" rtlCol="0">
            <a:spAutoFit/>
          </a:bodyPr>
          <a:lstStyle/>
          <a:p>
            <a:pPr latinLnBrk="1"/>
            <a:r>
              <a:rPr lang="en-US" altLang="zh-CN" sz="3000" dirty="0" smtClean="0">
                <a:solidFill>
                  <a:srgbClr val="FF0000"/>
                </a:solidFill>
                <a:latin typeface="+mj-ea"/>
              </a:rPr>
              <a:t>1.2 </a:t>
            </a:r>
            <a:r>
              <a:rPr lang="zh-CN" altLang="en-US" sz="3000" dirty="0" smtClean="0">
                <a:solidFill>
                  <a:srgbClr val="FF0000"/>
                </a:solidFill>
                <a:latin typeface="+mj-ea"/>
              </a:rPr>
              <a:t>广播域与冲突域</a:t>
            </a:r>
            <a:endParaRPr lang="en-US" altLang="zh-CN" sz="3000" dirty="0">
              <a:solidFill>
                <a:srgbClr val="FF0000"/>
              </a:solidFill>
              <a:latin typeface="+mj-ea"/>
            </a:endParaRPr>
          </a:p>
        </p:txBody>
      </p:sp>
    </p:spTree>
    <p:extLst>
      <p:ext uri="{BB962C8B-B14F-4D97-AF65-F5344CB8AC3E}">
        <p14:creationId xmlns:p14="http://schemas.microsoft.com/office/powerpoint/2010/main" val="426010872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76288" y="1556894"/>
            <a:ext cx="7591425" cy="4234398"/>
            <a:chOff x="776288" y="1556894"/>
            <a:chExt cx="7591425" cy="4234398"/>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9002" r="7179"/>
            <a:stretch/>
          </p:blipFill>
          <p:spPr>
            <a:xfrm>
              <a:off x="1373202" y="2038757"/>
              <a:ext cx="6136868" cy="3752535"/>
            </a:xfrm>
            <a:prstGeom prst="rect">
              <a:avLst/>
            </a:prstGeom>
            <a:effectLst>
              <a:softEdge rad="0"/>
            </a:effectLst>
          </p:spPr>
        </p:pic>
        <p:sp>
          <p:nvSpPr>
            <p:cNvPr id="3" name="文本框 2"/>
            <p:cNvSpPr txBox="1"/>
            <p:nvPr/>
          </p:nvSpPr>
          <p:spPr>
            <a:xfrm>
              <a:off x="776288" y="1556894"/>
              <a:ext cx="7591425" cy="481863"/>
            </a:xfrm>
            <a:prstGeom prst="rect">
              <a:avLst/>
            </a:prstGeom>
            <a:noFill/>
          </p:spPr>
          <p:txBody>
            <a:bodyPr wrap="square" rtlCol="0">
              <a:spAutoFit/>
            </a:bodyPr>
            <a:lstStyle/>
            <a:p>
              <a:pPr latinLnBrk="1">
                <a:lnSpc>
                  <a:spcPct val="150000"/>
                </a:lnSpc>
              </a:pPr>
              <a:r>
                <a:rPr lang="zh-CN" altLang="en-US" sz="2000" b="1" dirty="0" smtClean="0">
                  <a:latin typeface="+mn-ea"/>
                </a:rPr>
                <a:t>（</a:t>
              </a:r>
              <a:r>
                <a:rPr lang="en-US" altLang="zh-CN" sz="2000" b="1" dirty="0" smtClean="0">
                  <a:latin typeface="+mn-ea"/>
                </a:rPr>
                <a:t>3</a:t>
              </a:r>
              <a:r>
                <a:rPr lang="zh-CN" altLang="en-US" sz="2000" b="1" dirty="0" smtClean="0">
                  <a:latin typeface="+mn-ea"/>
                </a:rPr>
                <a:t>）用</a:t>
              </a:r>
              <a:r>
                <a:rPr lang="zh-CN" altLang="en-US" sz="2000" b="1" dirty="0">
                  <a:latin typeface="+mn-ea"/>
                </a:rPr>
                <a:t>拓扑图解释</a:t>
              </a:r>
              <a:r>
                <a:rPr lang="zh-CN" altLang="en-US" sz="2000" dirty="0" smtClean="0">
                  <a:latin typeface="+mn-ea"/>
                </a:rPr>
                <a:t>：</a:t>
              </a:r>
              <a:endParaRPr lang="en-US" altLang="zh-CN" sz="2000" dirty="0" smtClean="0">
                <a:latin typeface="+mn-ea"/>
              </a:endParaRPr>
            </a:p>
          </p:txBody>
        </p:sp>
      </p:grpSp>
      <p:sp>
        <p:nvSpPr>
          <p:cNvPr id="6" name="文本框 5"/>
          <p:cNvSpPr txBox="1"/>
          <p:nvPr/>
        </p:nvSpPr>
        <p:spPr>
          <a:xfrm>
            <a:off x="1" y="695325"/>
            <a:ext cx="3640974" cy="553998"/>
          </a:xfrm>
          <a:prstGeom prst="rect">
            <a:avLst/>
          </a:prstGeom>
          <a:noFill/>
        </p:spPr>
        <p:txBody>
          <a:bodyPr wrap="square" rtlCol="0">
            <a:spAutoFit/>
          </a:bodyPr>
          <a:lstStyle/>
          <a:p>
            <a:pPr latinLnBrk="1"/>
            <a:r>
              <a:rPr lang="en-US" altLang="zh-CN" sz="3000" dirty="0" smtClean="0">
                <a:solidFill>
                  <a:srgbClr val="FF0000"/>
                </a:solidFill>
                <a:latin typeface="+mj-ea"/>
              </a:rPr>
              <a:t>1.2 </a:t>
            </a:r>
            <a:r>
              <a:rPr lang="zh-CN" altLang="en-US" sz="3000" dirty="0" smtClean="0">
                <a:solidFill>
                  <a:srgbClr val="FF0000"/>
                </a:solidFill>
                <a:latin typeface="+mj-ea"/>
              </a:rPr>
              <a:t>广播域与冲突域</a:t>
            </a:r>
            <a:endParaRPr lang="en-US" altLang="zh-CN" sz="3000" dirty="0">
              <a:solidFill>
                <a:srgbClr val="FF0000"/>
              </a:solidFill>
              <a:latin typeface="+mj-ea"/>
            </a:endParaRPr>
          </a:p>
        </p:txBody>
      </p:sp>
    </p:spTree>
    <p:extLst>
      <p:ext uri="{BB962C8B-B14F-4D97-AF65-F5344CB8AC3E}">
        <p14:creationId xmlns:p14="http://schemas.microsoft.com/office/powerpoint/2010/main" val="1483490417"/>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9094" y="1667915"/>
            <a:ext cx="2865812" cy="553998"/>
          </a:xfrm>
          <a:prstGeom prst="rect">
            <a:avLst/>
          </a:prstGeom>
          <a:noFill/>
        </p:spPr>
        <p:txBody>
          <a:bodyPr wrap="square" rtlCol="0">
            <a:spAutoFit/>
          </a:bodyPr>
          <a:lstStyle/>
          <a:p>
            <a:r>
              <a:rPr lang="en-US" altLang="zh-CN" sz="3000" dirty="0" smtClean="0">
                <a:solidFill>
                  <a:srgbClr val="FF0000"/>
                </a:solidFill>
                <a:latin typeface="+mj-ea"/>
                <a:ea typeface="+mj-ea"/>
              </a:rPr>
              <a:t>2.VLAN</a:t>
            </a:r>
            <a:r>
              <a:rPr lang="zh-CN" altLang="en-US" sz="3000" dirty="0" smtClean="0">
                <a:solidFill>
                  <a:srgbClr val="FF0000"/>
                </a:solidFill>
                <a:latin typeface="+mj-ea"/>
                <a:ea typeface="+mj-ea"/>
              </a:rPr>
              <a:t>技术介绍</a:t>
            </a:r>
            <a:endParaRPr lang="zh-CN" altLang="en-US" sz="3000" dirty="0">
              <a:solidFill>
                <a:srgbClr val="FF0000"/>
              </a:solidFill>
              <a:latin typeface="+mj-ea"/>
              <a:ea typeface="+mj-ea"/>
            </a:endParaRPr>
          </a:p>
        </p:txBody>
      </p:sp>
      <p:sp>
        <p:nvSpPr>
          <p:cNvPr id="3" name="文本框 2"/>
          <p:cNvSpPr txBox="1"/>
          <p:nvPr/>
        </p:nvSpPr>
        <p:spPr>
          <a:xfrm>
            <a:off x="2683972" y="2618509"/>
            <a:ext cx="3776056" cy="2031325"/>
          </a:xfrm>
          <a:prstGeom prst="rect">
            <a:avLst/>
          </a:prstGeom>
          <a:noFill/>
        </p:spPr>
        <p:txBody>
          <a:bodyPr wrap="square" rtlCol="0">
            <a:spAutoFit/>
          </a:bodyPr>
          <a:lstStyle/>
          <a:p>
            <a:pPr latinLnBrk="1">
              <a:lnSpc>
                <a:spcPct val="150000"/>
              </a:lnSpc>
            </a:pPr>
            <a:r>
              <a:rPr lang="en-US" altLang="zh-CN" sz="2800" dirty="0" smtClean="0">
                <a:latin typeface="+mn-ea"/>
              </a:rPr>
              <a:t>2.1 VLAN</a:t>
            </a:r>
            <a:r>
              <a:rPr lang="zh-CN" altLang="en-US" sz="2800" dirty="0" smtClean="0">
                <a:latin typeface="+mn-ea"/>
              </a:rPr>
              <a:t>的定义与作用</a:t>
            </a:r>
            <a:endParaRPr lang="en-US" altLang="zh-CN" sz="2800" dirty="0" smtClean="0">
              <a:latin typeface="+mn-ea"/>
            </a:endParaRPr>
          </a:p>
          <a:p>
            <a:pPr latinLnBrk="1">
              <a:lnSpc>
                <a:spcPct val="150000"/>
              </a:lnSpc>
            </a:pPr>
            <a:r>
              <a:rPr lang="en-US" altLang="zh-CN" sz="2800" dirty="0" smtClean="0">
                <a:latin typeface="+mn-ea"/>
              </a:rPr>
              <a:t>2.2 VLAN</a:t>
            </a:r>
            <a:r>
              <a:rPr lang="zh-CN" altLang="en-US" sz="2800" dirty="0" smtClean="0">
                <a:latin typeface="+mn-ea"/>
              </a:rPr>
              <a:t>的划分方法</a:t>
            </a:r>
            <a:endParaRPr lang="en-US" altLang="zh-CN" sz="2800" dirty="0" smtClean="0">
              <a:latin typeface="+mn-ea"/>
            </a:endParaRPr>
          </a:p>
          <a:p>
            <a:pPr latinLnBrk="1">
              <a:lnSpc>
                <a:spcPct val="150000"/>
              </a:lnSpc>
            </a:pPr>
            <a:r>
              <a:rPr lang="en-US" altLang="zh-CN" sz="2800" dirty="0" smtClean="0">
                <a:latin typeface="+mn-ea"/>
              </a:rPr>
              <a:t>2.3 VLAN</a:t>
            </a:r>
            <a:r>
              <a:rPr lang="zh-CN" altLang="en-US" sz="2800" dirty="0" smtClean="0">
                <a:latin typeface="+mn-ea"/>
              </a:rPr>
              <a:t>间通信问题</a:t>
            </a:r>
            <a:endParaRPr lang="zh-CN" altLang="en-US" sz="2800" dirty="0">
              <a:latin typeface="+mn-ea"/>
            </a:endParaRPr>
          </a:p>
        </p:txBody>
      </p:sp>
    </p:spTree>
    <p:extLst>
      <p:ext uri="{BB962C8B-B14F-4D97-AF65-F5344CB8AC3E}">
        <p14:creationId xmlns:p14="http://schemas.microsoft.com/office/powerpoint/2010/main" val="135816108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469" y="1914134"/>
            <a:ext cx="3945775" cy="3464884"/>
          </a:xfrm>
          <a:prstGeom prst="rect">
            <a:avLst/>
          </a:prstGeom>
        </p:spPr>
      </p:pic>
      <p:sp>
        <p:nvSpPr>
          <p:cNvPr id="2" name="文本框 1"/>
          <p:cNvSpPr txBox="1"/>
          <p:nvPr/>
        </p:nvSpPr>
        <p:spPr>
          <a:xfrm>
            <a:off x="0" y="695325"/>
            <a:ext cx="4067175" cy="553998"/>
          </a:xfrm>
          <a:prstGeom prst="rect">
            <a:avLst/>
          </a:prstGeom>
          <a:noFill/>
        </p:spPr>
        <p:txBody>
          <a:bodyPr wrap="square" rtlCol="0">
            <a:spAutoFit/>
          </a:bodyPr>
          <a:lstStyle/>
          <a:p>
            <a:r>
              <a:rPr lang="en-US" altLang="zh-CN" sz="3000" dirty="0" smtClean="0">
                <a:solidFill>
                  <a:srgbClr val="FF0000"/>
                </a:solidFill>
                <a:latin typeface="+mj-ea"/>
                <a:ea typeface="+mj-ea"/>
              </a:rPr>
              <a:t>2.1 VLAN</a:t>
            </a:r>
            <a:r>
              <a:rPr lang="zh-CN" altLang="en-US" sz="3000" dirty="0">
                <a:solidFill>
                  <a:srgbClr val="FF0000"/>
                </a:solidFill>
                <a:latin typeface="+mj-ea"/>
                <a:ea typeface="+mj-ea"/>
              </a:rPr>
              <a:t>的定义与作用</a:t>
            </a:r>
          </a:p>
        </p:txBody>
      </p:sp>
      <p:sp>
        <p:nvSpPr>
          <p:cNvPr id="3" name="文本框 2"/>
          <p:cNvSpPr txBox="1"/>
          <p:nvPr/>
        </p:nvSpPr>
        <p:spPr>
          <a:xfrm>
            <a:off x="321338" y="2446247"/>
            <a:ext cx="4500043" cy="2400657"/>
          </a:xfrm>
          <a:prstGeom prst="rect">
            <a:avLst/>
          </a:prstGeom>
          <a:noFill/>
        </p:spPr>
        <p:txBody>
          <a:bodyPr wrap="square" rtlCol="0">
            <a:spAutoFit/>
          </a:bodyPr>
          <a:lstStyle/>
          <a:p>
            <a:pPr latinLnBrk="1">
              <a:lnSpc>
                <a:spcPct val="150000"/>
              </a:lnSpc>
            </a:pPr>
            <a:r>
              <a:rPr lang="zh-CN" altLang="en-US" sz="2000" b="1" dirty="0" smtClean="0">
                <a:latin typeface="+mn-ea"/>
              </a:rPr>
              <a:t>定 义</a:t>
            </a:r>
            <a:r>
              <a:rPr lang="zh-CN" altLang="en-US" sz="2000" dirty="0" smtClean="0">
                <a:latin typeface="+mn-ea"/>
              </a:rPr>
              <a:t>：</a:t>
            </a:r>
            <a:endParaRPr lang="en-US" altLang="zh-CN" sz="2000" dirty="0" smtClean="0">
              <a:latin typeface="+mn-ea"/>
            </a:endParaRPr>
          </a:p>
          <a:p>
            <a:pPr indent="457200" latinLnBrk="1">
              <a:lnSpc>
                <a:spcPct val="150000"/>
              </a:lnSpc>
            </a:pPr>
            <a:r>
              <a:rPr lang="en-US" altLang="zh-CN" sz="2000" dirty="0" smtClean="0">
                <a:latin typeface="+mn-ea"/>
              </a:rPr>
              <a:t>VLAN</a:t>
            </a:r>
            <a:r>
              <a:rPr lang="zh-CN" altLang="en-US" sz="2000" dirty="0" smtClean="0">
                <a:latin typeface="+mn-ea"/>
              </a:rPr>
              <a:t>即</a:t>
            </a:r>
            <a:r>
              <a:rPr lang="zh-CN" altLang="en-US" sz="2000" dirty="0">
                <a:latin typeface="+mn-ea"/>
              </a:rPr>
              <a:t>虚拟局域网，是一种通过将局域网内的设备逻辑地而不是物理地划分成不同的网段，从而实现虚拟工作组的技术</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389420088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9520</TotalTime>
  <Words>2036</Words>
  <Application>Microsoft Office PowerPoint</Application>
  <PresentationFormat>全屏显示(4:3)</PresentationFormat>
  <Paragraphs>92</Paragraphs>
  <Slides>27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等线</vt:lpstr>
      <vt:lpstr>仿宋</vt:lpstr>
      <vt:lpstr>华文隶书</vt:lpstr>
      <vt:lpstr>宋体</vt:lpstr>
      <vt:lpstr>微软雅黑</vt:lpstr>
      <vt:lpstr>Arial</vt:lpstr>
      <vt:lpstr>Calibri</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1214</cp:revision>
  <dcterms:created xsi:type="dcterms:W3CDTF">2014-07-13T02:54:52Z</dcterms:created>
  <dcterms:modified xsi:type="dcterms:W3CDTF">2025-04-21T03:03:36Z</dcterms:modified>
</cp:coreProperties>
</file>