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410" r:id="rId2"/>
    <p:sldId id="487" r:id="rId3"/>
    <p:sldId id="488" r:id="rId4"/>
    <p:sldId id="490" r:id="rId5"/>
    <p:sldId id="501" r:id="rId6"/>
    <p:sldId id="491" r:id="rId7"/>
    <p:sldId id="502" r:id="rId8"/>
    <p:sldId id="492" r:id="rId9"/>
    <p:sldId id="503" r:id="rId10"/>
    <p:sldId id="493" r:id="rId11"/>
    <p:sldId id="505" r:id="rId12"/>
    <p:sldId id="494" r:id="rId13"/>
    <p:sldId id="504" r:id="rId14"/>
    <p:sldId id="506" r:id="rId15"/>
    <p:sldId id="495" r:id="rId16"/>
    <p:sldId id="496" r:id="rId17"/>
    <p:sldId id="507" r:id="rId18"/>
    <p:sldId id="508" r:id="rId19"/>
    <p:sldId id="497" r:id="rId20"/>
    <p:sldId id="510" r:id="rId21"/>
    <p:sldId id="498" r:id="rId22"/>
    <p:sldId id="511" r:id="rId23"/>
    <p:sldId id="499" r:id="rId24"/>
    <p:sldId id="512" r:id="rId25"/>
    <p:sldId id="500" r:id="rId26"/>
    <p:sldId id="262" r:id="rId27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5050"/>
    <a:srgbClr val="800000"/>
    <a:srgbClr val="FF9999"/>
    <a:srgbClr val="FFCC00"/>
    <a:srgbClr val="CC3300"/>
    <a:srgbClr val="FF9933"/>
    <a:srgbClr val="FAC09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356" y="90"/>
      </p:cViewPr>
      <p:guideLst>
        <p:guide orient="horz" pos="2160"/>
        <p:guide pos="3840"/>
        <p:guide orient="horz" pos="1620"/>
        <p:guide pos="288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11576-DA60-41D0-A56C-EA48F4402E5D}" type="datetimeFigureOut">
              <a:rPr lang="zh-CN" altLang="en-US" smtClean="0"/>
              <a:pPr/>
              <a:t>2025/5/7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BD09A-CB57-4FF7-A324-BE462620C5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2025/5/7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749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audio" Target="../media/audio1.bin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/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0725" y="1617609"/>
            <a:ext cx="9144000" cy="3155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rgbClr val="00B0F0"/>
              </a:gs>
              <a:gs pos="100000">
                <a:srgbClr val="F3F3F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3153"/>
            <a:ext cx="2080195" cy="2024008"/>
          </a:xfrm>
          <a:prstGeom prst="ellipse">
            <a:avLst/>
          </a:prstGeom>
          <a:ln w="63500" cap="rnd">
            <a:solidFill>
              <a:schemeClr val="accent6">
                <a:lumMod val="5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5502524" y="2353995"/>
            <a:ext cx="3481617" cy="2357973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774700"/>
          </a:effectLst>
        </p:spPr>
      </p:pic>
    </p:spTree>
    <p:extLst>
      <p:ext uri="{BB962C8B-B14F-4D97-AF65-F5344CB8AC3E}">
        <p14:creationId xmlns:p14="http://schemas.microsoft.com/office/powerpoint/2010/main" val="28961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642364"/>
            <a:ext cx="7820868" cy="68892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b="0"/>
            </a:lvl1pPr>
          </a:lstStyle>
          <a:p>
            <a:r>
              <a:rPr lang="zh-CN" altLang="en-US" dirty="0"/>
              <a:t>单击此处编母版标题样式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5023"/>
            <a:ext cx="7886700" cy="457194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5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5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F78D84D-38C4-3D3A-AEB6-7002F98B96A5}"/>
              </a:ext>
            </a:extLst>
          </p:cNvPr>
          <p:cNvSpPr txBox="1"/>
          <p:nvPr userDrawn="1"/>
        </p:nvSpPr>
        <p:spPr>
          <a:xfrm>
            <a:off x="265815" y="180753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kern="100" dirty="0" smtClean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VLAN</a:t>
            </a:r>
            <a:r>
              <a:rPr lang="zh-CN" altLang="en-US" sz="2800" kern="100" dirty="0" smtClean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配置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78D84D-38C4-3D3A-AEB6-7002F98B96A5}"/>
              </a:ext>
            </a:extLst>
          </p:cNvPr>
          <p:cNvSpPr txBox="1"/>
          <p:nvPr userDrawn="1"/>
        </p:nvSpPr>
        <p:spPr>
          <a:xfrm>
            <a:off x="265815" y="18075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网络管理常用命令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14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40F728C-9C4E-4C1A-957A-DC6B066757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4972D1-9868-94F8-9990-462B8756E1A8}"/>
              </a:ext>
            </a:extLst>
          </p:cNvPr>
          <p:cNvSpPr txBox="1"/>
          <p:nvPr userDrawn="1"/>
        </p:nvSpPr>
        <p:spPr>
          <a:xfrm>
            <a:off x="265815" y="18075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网络管理常用命令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80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audio" Target="../media/audio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audio" Target="../media/audio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6726300"/>
            <a:ext cx="3886509" cy="3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5232400" y="6718477"/>
            <a:ext cx="3911600" cy="0"/>
          </a:xfrm>
          <a:prstGeom prst="line">
            <a:avLst/>
          </a:prstGeom>
          <a:ln w="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 userDrawn="1"/>
        </p:nvSpPr>
        <p:spPr>
          <a:xfrm>
            <a:off x="3918039" y="6554831"/>
            <a:ext cx="123550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计算机网络管理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90639"/>
            <a:ext cx="8234371" cy="606858"/>
          </a:xfrm>
          <a:prstGeom prst="rect">
            <a:avLst/>
          </a:prstGeom>
          <a:gradFill>
            <a:gsLst>
              <a:gs pos="0">
                <a:schemeClr val="bg1"/>
              </a:gs>
              <a:gs pos="28000">
                <a:schemeClr val="tx2">
                  <a:lumMod val="60000"/>
                  <a:lumOff val="40000"/>
                </a:schemeClr>
              </a:gs>
              <a:gs pos="47000">
                <a:schemeClr val="accent1">
                  <a:lumMod val="75000"/>
                </a:schemeClr>
              </a:gs>
              <a:gs pos="15000">
                <a:srgbClr val="74CFEF"/>
              </a:gs>
              <a:gs pos="100000">
                <a:schemeClr val="tx2">
                  <a:lumMod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7518509" y="12531"/>
            <a:ext cx="1640883" cy="796676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241300"/>
          </a:effec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613954" y="92588"/>
            <a:ext cx="1757593" cy="365875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90639"/>
            <a:ext cx="206062" cy="5924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6062" y="104255"/>
            <a:ext cx="8234370" cy="688921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972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7" r:id="rId4"/>
    <p:sldLayoutId id="2147483656" r:id="rId5"/>
  </p:sldLayoutIdLst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7" name="chimes.wav"/>
          </p:stSnd>
        </p:sndAc>
      </p:transition>
    </mc:Choice>
    <mc:Fallback xmlns="">
      <p:transition>
        <p:fade/>
        <p:sndAc>
          <p:stSnd>
            <p:snd r:embed="rId11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zh-CN" altLang="en-US" sz="3200" b="0" kern="1200" dirty="0">
          <a:solidFill>
            <a:srgbClr val="FFC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2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bin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3092469" y="2359071"/>
            <a:ext cx="4476234" cy="1273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网络设备管理</a:t>
            </a:r>
            <a:endParaRPr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CAAB818-7698-4EB7-3A52-BC4298A5150D}"/>
              </a:ext>
            </a:extLst>
          </p:cNvPr>
          <p:cNvSpPr txBox="1"/>
          <p:nvPr/>
        </p:nvSpPr>
        <p:spPr>
          <a:xfrm>
            <a:off x="5605828" y="3419969"/>
            <a:ext cx="204414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——VLAN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配置</a:t>
            </a:r>
          </a:p>
        </p:txBody>
      </p:sp>
    </p:spTree>
    <p:extLst>
      <p:ext uri="{BB962C8B-B14F-4D97-AF65-F5344CB8AC3E}">
        <p14:creationId xmlns:p14="http://schemas.microsoft.com/office/powerpoint/2010/main" val="4138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" y="697832"/>
            <a:ext cx="31041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zh-CN" sz="3000" dirty="0" smtClean="0">
                <a:solidFill>
                  <a:srgbClr val="FF0000"/>
                </a:solidFill>
                <a:latin typeface="+mj-ea"/>
                <a:ea typeface="+mj-ea"/>
              </a:rPr>
              <a:t>VALN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工作原理</a:t>
            </a:r>
            <a:endParaRPr lang="zh-CN" altLang="en-US" sz="3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5771" y="1684858"/>
            <a:ext cx="739942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3</a:t>
            </a:r>
            <a:r>
              <a:rPr lang="en-US" altLang="zh-CN" sz="2400" dirty="0" smtClean="0">
                <a:latin typeface="+mj-ea"/>
                <a:ea typeface="+mj-ea"/>
              </a:rPr>
              <a:t>.1 </a:t>
            </a:r>
            <a:r>
              <a:rPr lang="zh-CN" altLang="en-US" sz="2400" dirty="0" smtClean="0">
                <a:latin typeface="+mj-ea"/>
                <a:ea typeface="+mj-ea"/>
              </a:rPr>
              <a:t>数据帧标示</a:t>
            </a:r>
            <a:endParaRPr lang="en-US" altLang="zh-CN" sz="2400" dirty="0" smtClean="0">
              <a:latin typeface="+mj-ea"/>
              <a:ea typeface="+mj-ea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000" b="1" dirty="0">
                <a:latin typeface="+mn-ea"/>
              </a:rPr>
              <a:t>802.1Q </a:t>
            </a:r>
            <a:r>
              <a:rPr lang="zh-CN" altLang="en-US" sz="2000" b="1" dirty="0">
                <a:latin typeface="+mn-ea"/>
              </a:rPr>
              <a:t>标签的作用</a:t>
            </a:r>
            <a:r>
              <a:rPr lang="zh-CN" altLang="en-US" sz="2000" dirty="0">
                <a:latin typeface="+mn-ea"/>
              </a:rPr>
              <a:t>：</a:t>
            </a:r>
            <a:r>
              <a:rPr lang="zh-CN" altLang="en-US" sz="2000" dirty="0" smtClean="0">
                <a:latin typeface="+mn-ea"/>
              </a:rPr>
              <a:t>在</a:t>
            </a:r>
            <a:r>
              <a:rPr lang="en-US" altLang="zh-CN" sz="2000" dirty="0" smtClean="0">
                <a:latin typeface="+mn-ea"/>
              </a:rPr>
              <a:t>VLAN</a:t>
            </a:r>
            <a:r>
              <a:rPr lang="zh-CN" altLang="en-US" sz="2000" dirty="0" smtClean="0">
                <a:latin typeface="+mn-ea"/>
              </a:rPr>
              <a:t>环境</a:t>
            </a:r>
            <a:r>
              <a:rPr lang="zh-CN" altLang="en-US" sz="2000" dirty="0">
                <a:latin typeface="+mn-ea"/>
              </a:rPr>
              <a:t>下，</a:t>
            </a:r>
            <a:r>
              <a:rPr lang="zh-CN" altLang="en-US" sz="2000" dirty="0" smtClean="0">
                <a:latin typeface="+mn-ea"/>
              </a:rPr>
              <a:t>不同</a:t>
            </a:r>
            <a:r>
              <a:rPr lang="en-US" altLang="zh-CN" sz="2000" dirty="0" smtClean="0">
                <a:latin typeface="+mn-ea"/>
              </a:rPr>
              <a:t>VLAN</a:t>
            </a:r>
            <a:r>
              <a:rPr lang="zh-CN" altLang="en-US" sz="2000" dirty="0" smtClean="0">
                <a:latin typeface="+mn-ea"/>
              </a:rPr>
              <a:t>间</a:t>
            </a:r>
            <a:r>
              <a:rPr lang="zh-CN" altLang="en-US" sz="2000" dirty="0">
                <a:latin typeface="+mn-ea"/>
              </a:rPr>
              <a:t>的数据需要加以区分，</a:t>
            </a:r>
            <a:r>
              <a:rPr lang="en-US" altLang="zh-CN" sz="2000" dirty="0" smtClean="0">
                <a:latin typeface="+mn-ea"/>
              </a:rPr>
              <a:t>802.1Q</a:t>
            </a:r>
            <a:r>
              <a:rPr lang="zh-CN" altLang="en-US" sz="2000" dirty="0" smtClean="0">
                <a:latin typeface="+mn-ea"/>
              </a:rPr>
              <a:t>标签</a:t>
            </a:r>
            <a:r>
              <a:rPr lang="zh-CN" altLang="en-US" sz="2000" dirty="0">
                <a:latin typeface="+mn-ea"/>
              </a:rPr>
              <a:t>应运而生。它就像是给数据帧贴上了一个独特</a:t>
            </a:r>
            <a:r>
              <a:rPr lang="zh-CN" altLang="en-US" sz="2000" dirty="0" smtClean="0">
                <a:latin typeface="+mn-ea"/>
              </a:rPr>
              <a:t>的“身份铭牌”。</a:t>
            </a:r>
            <a:r>
              <a:rPr lang="zh-CN" altLang="en-US" sz="2000" dirty="0">
                <a:latin typeface="+mn-ea"/>
              </a:rPr>
              <a:t>当数据帧从一个设备发送到网络中，进入</a:t>
            </a:r>
            <a:r>
              <a:rPr lang="zh-CN" altLang="en-US" sz="2000" dirty="0" smtClean="0">
                <a:latin typeface="+mn-ea"/>
              </a:rPr>
              <a:t>支持</a:t>
            </a:r>
            <a:r>
              <a:rPr lang="en-US" altLang="zh-CN" sz="2000" dirty="0" smtClean="0">
                <a:latin typeface="+mn-ea"/>
              </a:rPr>
              <a:t>VLAN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zh-CN" altLang="en-US" sz="2000" dirty="0">
                <a:latin typeface="+mn-ea"/>
              </a:rPr>
              <a:t>交换机端口时，如果该端口属于</a:t>
            </a:r>
            <a:r>
              <a:rPr lang="zh-CN" altLang="en-US" sz="2000" dirty="0" smtClean="0">
                <a:latin typeface="+mn-ea"/>
              </a:rPr>
              <a:t>某个</a:t>
            </a:r>
            <a:r>
              <a:rPr lang="en-US" altLang="zh-CN" sz="2000" dirty="0" smtClean="0">
                <a:latin typeface="+mn-ea"/>
              </a:rPr>
              <a:t>VLAN</a:t>
            </a:r>
            <a:r>
              <a:rPr lang="zh-CN" altLang="en-US" sz="2000" dirty="0">
                <a:latin typeface="+mn-ea"/>
              </a:rPr>
              <a:t>，交换机会在数据帧头部插入</a:t>
            </a:r>
            <a:r>
              <a:rPr lang="zh-CN" altLang="en-US" sz="2000" dirty="0" smtClean="0">
                <a:latin typeface="+mn-ea"/>
              </a:rPr>
              <a:t>这个</a:t>
            </a:r>
            <a:r>
              <a:rPr lang="en-US" altLang="zh-CN" sz="2000" dirty="0" smtClean="0">
                <a:latin typeface="+mn-ea"/>
              </a:rPr>
              <a:t>4</a:t>
            </a:r>
            <a:r>
              <a:rPr lang="zh-CN" altLang="en-US" sz="2000" dirty="0" smtClean="0">
                <a:latin typeface="+mn-ea"/>
              </a:rPr>
              <a:t>字节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en-US" altLang="zh-CN" sz="2000" dirty="0" smtClean="0">
                <a:latin typeface="+mn-ea"/>
              </a:rPr>
              <a:t>802.1Q</a:t>
            </a:r>
            <a:r>
              <a:rPr lang="zh-CN" altLang="en-US" sz="2000" dirty="0" smtClean="0">
                <a:latin typeface="+mn-ea"/>
              </a:rPr>
              <a:t>标签</a:t>
            </a:r>
            <a:r>
              <a:rPr lang="zh-CN" altLang="en-US" sz="2000" dirty="0">
                <a:latin typeface="+mn-ea"/>
              </a:rPr>
              <a:t>。例如，在一个企业网络中，财务</a:t>
            </a:r>
            <a:r>
              <a:rPr lang="zh-CN" altLang="en-US" sz="2000" dirty="0" smtClean="0">
                <a:latin typeface="+mn-ea"/>
              </a:rPr>
              <a:t>部门</a:t>
            </a:r>
            <a:r>
              <a:rPr lang="en-US" altLang="zh-CN" sz="2000" dirty="0" smtClean="0">
                <a:latin typeface="+mn-ea"/>
              </a:rPr>
              <a:t>VLAN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zh-CN" altLang="en-US" sz="2000" dirty="0">
                <a:latin typeface="+mn-ea"/>
              </a:rPr>
              <a:t>数据帧和销售</a:t>
            </a:r>
            <a:r>
              <a:rPr lang="zh-CN" altLang="en-US" sz="2000" dirty="0" smtClean="0">
                <a:latin typeface="+mn-ea"/>
              </a:rPr>
              <a:t>部门</a:t>
            </a:r>
            <a:r>
              <a:rPr lang="en-US" altLang="zh-CN" sz="2000" dirty="0" smtClean="0">
                <a:latin typeface="+mn-ea"/>
              </a:rPr>
              <a:t>VLAN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zh-CN" altLang="en-US" sz="2000" dirty="0">
                <a:latin typeface="+mn-ea"/>
              </a:rPr>
              <a:t>数据帧在网络中传输时，</a:t>
            </a:r>
            <a:r>
              <a:rPr lang="zh-CN" altLang="en-US" sz="2000" dirty="0" smtClean="0">
                <a:latin typeface="+mn-ea"/>
              </a:rPr>
              <a:t>通过</a:t>
            </a:r>
            <a:r>
              <a:rPr lang="en-US" altLang="zh-CN" sz="2000" dirty="0" smtClean="0">
                <a:latin typeface="+mn-ea"/>
              </a:rPr>
              <a:t>802.1Q</a:t>
            </a:r>
            <a:r>
              <a:rPr lang="zh-CN" altLang="en-US" sz="2000" dirty="0" smtClean="0">
                <a:latin typeface="+mn-ea"/>
              </a:rPr>
              <a:t>标签</a:t>
            </a:r>
            <a:r>
              <a:rPr lang="zh-CN" altLang="en-US" sz="2000" dirty="0">
                <a:latin typeface="+mn-ea"/>
              </a:rPr>
              <a:t>就能清晰地被区分开来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870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" y="697832"/>
            <a:ext cx="31041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zh-CN" sz="3000" dirty="0" smtClean="0">
                <a:solidFill>
                  <a:srgbClr val="FF0000"/>
                </a:solidFill>
                <a:latin typeface="+mj-ea"/>
                <a:ea typeface="+mj-ea"/>
              </a:rPr>
              <a:t>VALN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工作原理</a:t>
            </a:r>
            <a:endParaRPr lang="zh-CN" altLang="en-US" sz="3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0343" y="1552074"/>
            <a:ext cx="802331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3</a:t>
            </a:r>
            <a:r>
              <a:rPr lang="en-US" altLang="zh-CN" sz="2400" dirty="0" smtClean="0">
                <a:latin typeface="+mj-ea"/>
                <a:ea typeface="+mj-ea"/>
              </a:rPr>
              <a:t>.2 </a:t>
            </a:r>
            <a:r>
              <a:rPr lang="zh-CN" altLang="en-US" sz="2400" dirty="0" smtClean="0">
                <a:latin typeface="+mj-ea"/>
                <a:ea typeface="+mj-ea"/>
              </a:rPr>
              <a:t>交换机转发机制</a:t>
            </a:r>
            <a:endParaRPr lang="en-US" altLang="zh-CN" sz="2400" dirty="0" smtClean="0">
              <a:latin typeface="+mj-ea"/>
              <a:ea typeface="+mj-ea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</a:rPr>
              <a:t>（</a:t>
            </a: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）</a:t>
            </a:r>
            <a:r>
              <a:rPr lang="zh-CN" altLang="en-US" sz="2000" b="1" dirty="0" smtClean="0">
                <a:latin typeface="+mn-ea"/>
              </a:rPr>
              <a:t>基于</a:t>
            </a:r>
            <a:r>
              <a:rPr lang="en-US" altLang="zh-CN" sz="2000" b="1" dirty="0" smtClean="0">
                <a:latin typeface="+mn-ea"/>
              </a:rPr>
              <a:t>VLAN ID</a:t>
            </a:r>
            <a:r>
              <a:rPr lang="zh-CN" altLang="en-US" sz="2000" b="1" dirty="0" smtClean="0">
                <a:latin typeface="+mn-ea"/>
              </a:rPr>
              <a:t>的</a:t>
            </a:r>
            <a:r>
              <a:rPr lang="zh-CN" altLang="en-US" sz="2000" b="1" dirty="0">
                <a:latin typeface="+mn-ea"/>
              </a:rPr>
              <a:t>转发决策</a:t>
            </a:r>
            <a:r>
              <a:rPr lang="zh-CN" altLang="en-US" sz="2000" dirty="0">
                <a:latin typeface="+mn-ea"/>
              </a:rPr>
              <a:t>：交换机在接收到</a:t>
            </a:r>
            <a:r>
              <a:rPr lang="zh-CN" altLang="en-US" sz="2000" dirty="0" smtClean="0">
                <a:latin typeface="+mn-ea"/>
              </a:rPr>
              <a:t>带有</a:t>
            </a:r>
            <a:r>
              <a:rPr lang="en-US" altLang="zh-CN" sz="2000" dirty="0" smtClean="0">
                <a:latin typeface="+mn-ea"/>
              </a:rPr>
              <a:t>802.1Q </a:t>
            </a:r>
            <a:r>
              <a:rPr lang="zh-CN" altLang="en-US" sz="2000" dirty="0">
                <a:latin typeface="+mn-ea"/>
              </a:rPr>
              <a:t>标签的数据帧后，会迅速读取数据帧中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en-US" altLang="zh-CN" sz="2000" dirty="0" smtClean="0">
                <a:latin typeface="+mn-ea"/>
              </a:rPr>
              <a:t>VLAN </a:t>
            </a:r>
            <a:r>
              <a:rPr lang="en-US" altLang="zh-CN" sz="2000" dirty="0">
                <a:latin typeface="+mn-ea"/>
              </a:rPr>
              <a:t>ID</a:t>
            </a:r>
            <a:r>
              <a:rPr lang="zh-CN" altLang="en-US" sz="2000" dirty="0">
                <a:latin typeface="+mn-ea"/>
              </a:rPr>
              <a:t>。然后，它会查阅自己内部维护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en-US" altLang="zh-CN" sz="2000" dirty="0" smtClean="0">
                <a:latin typeface="+mn-ea"/>
              </a:rPr>
              <a:t>VLAN</a:t>
            </a:r>
            <a:r>
              <a:rPr lang="zh-CN" altLang="en-US" sz="2000" dirty="0" smtClean="0">
                <a:latin typeface="+mn-ea"/>
              </a:rPr>
              <a:t>转发</a:t>
            </a:r>
            <a:r>
              <a:rPr lang="zh-CN" altLang="en-US" sz="2000" dirty="0">
                <a:latin typeface="+mn-ea"/>
              </a:rPr>
              <a:t>表。这个转发表就像是一本详细</a:t>
            </a:r>
            <a:r>
              <a:rPr lang="zh-CN" altLang="en-US" sz="2000" dirty="0" smtClean="0">
                <a:latin typeface="+mn-ea"/>
              </a:rPr>
              <a:t>的“地址簿”</a:t>
            </a:r>
            <a:r>
              <a:rPr lang="zh-CN" altLang="en-US" sz="2000" dirty="0">
                <a:latin typeface="+mn-ea"/>
              </a:rPr>
              <a:t>，记录了</a:t>
            </a:r>
            <a:r>
              <a:rPr lang="zh-CN" altLang="en-US" sz="2000" dirty="0" smtClean="0">
                <a:latin typeface="+mn-ea"/>
              </a:rPr>
              <a:t>每个</a:t>
            </a:r>
            <a:r>
              <a:rPr lang="en-US" altLang="zh-CN" sz="2000" dirty="0" smtClean="0">
                <a:latin typeface="+mn-ea"/>
              </a:rPr>
              <a:t>VLAN ID</a:t>
            </a:r>
            <a:r>
              <a:rPr lang="zh-CN" altLang="en-US" sz="2000" dirty="0" smtClean="0">
                <a:latin typeface="+mn-ea"/>
              </a:rPr>
              <a:t>对应</a:t>
            </a:r>
            <a:r>
              <a:rPr lang="zh-CN" altLang="en-US" sz="2000" dirty="0">
                <a:latin typeface="+mn-ea"/>
              </a:rPr>
              <a:t>的端口信息。例如，交换机</a:t>
            </a:r>
            <a:r>
              <a:rPr lang="zh-CN" altLang="en-US" sz="2000" dirty="0" smtClean="0">
                <a:latin typeface="+mn-ea"/>
              </a:rPr>
              <a:t>知道</a:t>
            </a:r>
            <a:r>
              <a:rPr lang="en-US" altLang="zh-CN" sz="2000" dirty="0" smtClean="0">
                <a:latin typeface="+mn-ea"/>
              </a:rPr>
              <a:t>VLAN 10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zh-CN" altLang="en-US" sz="2000" dirty="0">
                <a:latin typeface="+mn-ea"/>
              </a:rPr>
              <a:t>数据帧应该从</a:t>
            </a:r>
            <a:r>
              <a:rPr lang="zh-CN" altLang="en-US" sz="2000" dirty="0" smtClean="0">
                <a:latin typeface="+mn-ea"/>
              </a:rPr>
              <a:t>端口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>
                <a:latin typeface="+mn-ea"/>
              </a:rPr>
              <a:t>、</a:t>
            </a:r>
            <a:r>
              <a:rPr lang="zh-CN" altLang="en-US" sz="2000" dirty="0" smtClean="0">
                <a:latin typeface="+mn-ea"/>
              </a:rPr>
              <a:t>端口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转发</a:t>
            </a:r>
            <a:r>
              <a:rPr lang="zh-CN" altLang="en-US" sz="2000" dirty="0">
                <a:latin typeface="+mn-ea"/>
              </a:rPr>
              <a:t>出去，</a:t>
            </a:r>
            <a:r>
              <a:rPr lang="en-US" altLang="zh-CN" sz="2000" dirty="0">
                <a:latin typeface="+mn-ea"/>
              </a:rPr>
              <a:t>VLAN </a:t>
            </a:r>
            <a:r>
              <a:rPr lang="en-US" altLang="zh-CN" sz="2000" dirty="0" smtClean="0">
                <a:latin typeface="+mn-ea"/>
              </a:rPr>
              <a:t>20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zh-CN" altLang="en-US" sz="2000" dirty="0">
                <a:latin typeface="+mn-ea"/>
              </a:rPr>
              <a:t>数据帧应该从</a:t>
            </a:r>
            <a:r>
              <a:rPr lang="zh-CN" altLang="en-US" sz="2000" dirty="0" smtClean="0">
                <a:latin typeface="+mn-ea"/>
              </a:rPr>
              <a:t>端口</a:t>
            </a:r>
            <a:r>
              <a:rPr lang="en-US" altLang="zh-CN" sz="2000" dirty="0" smtClean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、</a:t>
            </a:r>
            <a:r>
              <a:rPr lang="zh-CN" altLang="en-US" sz="2000" dirty="0" smtClean="0">
                <a:latin typeface="+mn-ea"/>
              </a:rPr>
              <a:t>端口</a:t>
            </a:r>
            <a:r>
              <a:rPr lang="en-US" altLang="zh-CN" sz="2000" dirty="0" smtClean="0">
                <a:latin typeface="+mn-ea"/>
              </a:rPr>
              <a:t>4</a:t>
            </a:r>
            <a:r>
              <a:rPr lang="zh-CN" altLang="en-US" sz="2000" dirty="0" smtClean="0">
                <a:latin typeface="+mn-ea"/>
              </a:rPr>
              <a:t>转发</a:t>
            </a:r>
            <a:r>
              <a:rPr lang="zh-CN" altLang="en-US" sz="2000" dirty="0">
                <a:latin typeface="+mn-ea"/>
              </a:rPr>
              <a:t>出去。当交换机接收到一个</a:t>
            </a:r>
            <a:r>
              <a:rPr lang="zh-CN" altLang="en-US" sz="2000" dirty="0" smtClean="0">
                <a:latin typeface="+mn-ea"/>
              </a:rPr>
              <a:t>属于</a:t>
            </a:r>
            <a:r>
              <a:rPr lang="en-US" altLang="zh-CN" sz="2000" dirty="0" smtClean="0">
                <a:latin typeface="+mn-ea"/>
              </a:rPr>
              <a:t>VLAN 10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zh-CN" altLang="en-US" sz="2000" dirty="0">
                <a:latin typeface="+mn-ea"/>
              </a:rPr>
              <a:t>数据帧时，它就会依据转发表，将数据帧准确无误地从</a:t>
            </a:r>
            <a:r>
              <a:rPr lang="zh-CN" altLang="en-US" sz="2000" dirty="0" smtClean="0">
                <a:latin typeface="+mn-ea"/>
              </a:rPr>
              <a:t>端口</a:t>
            </a:r>
            <a:r>
              <a:rPr lang="en-US" altLang="zh-CN" sz="2000" dirty="0" smtClean="0">
                <a:latin typeface="+mn-ea"/>
              </a:rPr>
              <a:t>1</a:t>
            </a:r>
            <a:r>
              <a:rPr lang="zh-CN" altLang="en-US" sz="2000" dirty="0" smtClean="0">
                <a:latin typeface="+mn-ea"/>
              </a:rPr>
              <a:t>和端口</a:t>
            </a:r>
            <a:r>
              <a:rPr lang="en-US" altLang="zh-CN" sz="2000" dirty="0" smtClean="0">
                <a:latin typeface="+mn-ea"/>
              </a:rPr>
              <a:t>2</a:t>
            </a:r>
            <a:r>
              <a:rPr lang="zh-CN" altLang="en-US" sz="2000" dirty="0" smtClean="0">
                <a:latin typeface="+mn-ea"/>
              </a:rPr>
              <a:t>转发</a:t>
            </a:r>
            <a:r>
              <a:rPr lang="zh-CN" altLang="en-US" sz="2000" dirty="0">
                <a:latin typeface="+mn-ea"/>
              </a:rPr>
              <a:t>出去，确保数据能够到达正确的目的地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923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" y="697832"/>
            <a:ext cx="31041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zh-CN" sz="3000" dirty="0" smtClean="0">
                <a:solidFill>
                  <a:srgbClr val="FF0000"/>
                </a:solidFill>
                <a:latin typeface="+mj-ea"/>
                <a:ea typeface="+mj-ea"/>
              </a:rPr>
              <a:t>VALN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工作原理</a:t>
            </a:r>
            <a:endParaRPr lang="zh-CN" altLang="en-US" sz="3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5297" y="1344256"/>
            <a:ext cx="73994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3</a:t>
            </a:r>
            <a:r>
              <a:rPr lang="en-US" altLang="zh-CN" sz="2400" dirty="0" smtClean="0">
                <a:latin typeface="+mj-ea"/>
                <a:ea typeface="+mj-ea"/>
              </a:rPr>
              <a:t>.2 </a:t>
            </a:r>
            <a:r>
              <a:rPr lang="zh-CN" altLang="en-US" sz="2400" dirty="0" smtClean="0">
                <a:latin typeface="+mj-ea"/>
                <a:ea typeface="+mj-ea"/>
              </a:rPr>
              <a:t>交换机转发机制</a:t>
            </a:r>
            <a:endParaRPr lang="en-US" altLang="zh-CN" sz="2400" dirty="0" smtClean="0">
              <a:latin typeface="+mj-ea"/>
              <a:ea typeface="+mj-ea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</a:rPr>
              <a:t>（</a:t>
            </a:r>
            <a:r>
              <a:rPr lang="en-US" altLang="zh-CN" sz="2000" b="1" dirty="0" smtClean="0">
                <a:latin typeface="+mn-ea"/>
              </a:rPr>
              <a:t>2</a:t>
            </a:r>
            <a:r>
              <a:rPr lang="zh-CN" altLang="en-US" sz="2000" b="1" dirty="0" smtClean="0">
                <a:latin typeface="+mn-ea"/>
              </a:rPr>
              <a:t>）</a:t>
            </a:r>
            <a:r>
              <a:rPr lang="en-US" altLang="zh-CN" sz="2000" b="1" dirty="0" smtClean="0">
                <a:latin typeface="+mn-ea"/>
              </a:rPr>
              <a:t>Access </a:t>
            </a:r>
            <a:r>
              <a:rPr lang="zh-CN" altLang="en-US" sz="2000" b="1" dirty="0">
                <a:latin typeface="+mn-ea"/>
              </a:rPr>
              <a:t>端口转发规则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Access </a:t>
            </a:r>
            <a:r>
              <a:rPr lang="zh-CN" altLang="en-US" sz="2000" dirty="0">
                <a:latin typeface="+mn-ea"/>
              </a:rPr>
              <a:t>端口通常用于连接终端设备，如计算机、打印机等。这些端口只属于一个特定的 </a:t>
            </a:r>
            <a:r>
              <a:rPr lang="en-US" altLang="zh-CN" sz="2000" dirty="0">
                <a:latin typeface="+mn-ea"/>
              </a:rPr>
              <a:t>VLAN</a:t>
            </a:r>
            <a:r>
              <a:rPr lang="zh-CN" altLang="en-US" sz="2000" dirty="0">
                <a:latin typeface="+mn-ea"/>
              </a:rPr>
              <a:t>。当数据帧从 </a:t>
            </a:r>
            <a:r>
              <a:rPr lang="en-US" altLang="zh-CN" sz="2000" dirty="0">
                <a:latin typeface="+mn-ea"/>
              </a:rPr>
              <a:t>Access </a:t>
            </a:r>
            <a:r>
              <a:rPr lang="zh-CN" altLang="en-US" sz="2000" dirty="0">
                <a:latin typeface="+mn-ea"/>
              </a:rPr>
              <a:t>端口进入交换机时，交换机会给它打上所属 </a:t>
            </a:r>
            <a:r>
              <a:rPr lang="en-US" altLang="zh-CN" sz="2000" dirty="0">
                <a:latin typeface="+mn-ea"/>
              </a:rPr>
              <a:t>VLAN </a:t>
            </a:r>
            <a:r>
              <a:rPr lang="zh-CN" altLang="en-US" sz="2000" dirty="0">
                <a:latin typeface="+mn-ea"/>
              </a:rPr>
              <a:t>的 </a:t>
            </a:r>
            <a:r>
              <a:rPr lang="en-US" altLang="zh-CN" sz="2000" dirty="0">
                <a:latin typeface="+mn-ea"/>
              </a:rPr>
              <a:t>802.1Q </a:t>
            </a:r>
            <a:r>
              <a:rPr lang="zh-CN" altLang="en-US" sz="2000" dirty="0">
                <a:latin typeface="+mn-ea"/>
              </a:rPr>
              <a:t>标签。而当数据帧从交换机的 </a:t>
            </a:r>
            <a:r>
              <a:rPr lang="en-US" altLang="zh-CN" sz="2000" dirty="0">
                <a:latin typeface="+mn-ea"/>
              </a:rPr>
              <a:t>Access </a:t>
            </a:r>
            <a:r>
              <a:rPr lang="zh-CN" altLang="en-US" sz="2000" dirty="0">
                <a:latin typeface="+mn-ea"/>
              </a:rPr>
              <a:t>端口发送出去时，交换机会去掉数据帧的 </a:t>
            </a:r>
            <a:r>
              <a:rPr lang="en-US" altLang="zh-CN" sz="2000" dirty="0">
                <a:latin typeface="+mn-ea"/>
              </a:rPr>
              <a:t>802.1Q </a:t>
            </a:r>
            <a:r>
              <a:rPr lang="zh-CN" altLang="en-US" sz="2000" dirty="0">
                <a:latin typeface="+mn-ea"/>
              </a:rPr>
              <a:t>标签，因为终端设备一般不识别这种标签。比如，一台连接到 </a:t>
            </a:r>
            <a:r>
              <a:rPr lang="en-US" altLang="zh-CN" sz="2000" dirty="0">
                <a:latin typeface="+mn-ea"/>
              </a:rPr>
              <a:t>VLAN 10 </a:t>
            </a:r>
            <a:r>
              <a:rPr lang="zh-CN" altLang="en-US" sz="2000" dirty="0">
                <a:latin typeface="+mn-ea"/>
              </a:rPr>
              <a:t>的 </a:t>
            </a:r>
            <a:r>
              <a:rPr lang="en-US" altLang="zh-CN" sz="2000" dirty="0">
                <a:latin typeface="+mn-ea"/>
              </a:rPr>
              <a:t>Access </a:t>
            </a:r>
            <a:r>
              <a:rPr lang="zh-CN" altLang="en-US" sz="2000" dirty="0">
                <a:latin typeface="+mn-ea"/>
              </a:rPr>
              <a:t>端口的计算机发送数据帧到交换机，交换机打上 </a:t>
            </a:r>
            <a:r>
              <a:rPr lang="en-US" altLang="zh-CN" sz="2000" dirty="0">
                <a:latin typeface="+mn-ea"/>
              </a:rPr>
              <a:t>VLAN 10 </a:t>
            </a:r>
            <a:r>
              <a:rPr lang="zh-CN" altLang="en-US" sz="2000" dirty="0">
                <a:latin typeface="+mn-ea"/>
              </a:rPr>
              <a:t>的标签后进行内部转发，当数据帧要返回给这台计算机时，交换机就会去掉标签，以便计算机能正常接收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886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" y="697832"/>
            <a:ext cx="31041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zh-CN" sz="3000" dirty="0" smtClean="0">
                <a:solidFill>
                  <a:srgbClr val="FF0000"/>
                </a:solidFill>
                <a:latin typeface="+mj-ea"/>
                <a:ea typeface="+mj-ea"/>
              </a:rPr>
              <a:t>VALN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工作原理</a:t>
            </a:r>
            <a:endParaRPr lang="zh-CN" altLang="en-US" sz="3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6861" y="1783845"/>
            <a:ext cx="777393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400" dirty="0" smtClean="0">
                <a:latin typeface="+mj-ea"/>
                <a:ea typeface="+mj-ea"/>
              </a:rPr>
              <a:t>3.2 </a:t>
            </a:r>
            <a:r>
              <a:rPr lang="zh-CN" altLang="en-US" sz="2400" dirty="0" smtClean="0">
                <a:latin typeface="+mj-ea"/>
                <a:ea typeface="+mj-ea"/>
              </a:rPr>
              <a:t>交换机转发机制</a:t>
            </a:r>
            <a:endParaRPr lang="en-US" altLang="zh-CN" sz="2400" dirty="0" smtClean="0">
              <a:latin typeface="+mj-ea"/>
              <a:ea typeface="+mj-ea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</a:rPr>
              <a:t>（</a:t>
            </a:r>
            <a:r>
              <a:rPr lang="en-US" altLang="zh-CN" sz="2000" b="1" dirty="0" smtClean="0">
                <a:latin typeface="+mn-ea"/>
              </a:rPr>
              <a:t>3</a:t>
            </a:r>
            <a:r>
              <a:rPr lang="zh-CN" altLang="en-US" sz="2000" b="1" dirty="0" smtClean="0">
                <a:latin typeface="+mn-ea"/>
              </a:rPr>
              <a:t>）</a:t>
            </a:r>
            <a:r>
              <a:rPr lang="en-US" altLang="zh-CN" sz="2000" b="1" dirty="0" smtClean="0">
                <a:latin typeface="+mn-ea"/>
              </a:rPr>
              <a:t>Trunk </a:t>
            </a:r>
            <a:r>
              <a:rPr lang="zh-CN" altLang="en-US" sz="2000" b="1" dirty="0">
                <a:latin typeface="+mn-ea"/>
              </a:rPr>
              <a:t>端口转发规则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Trunk </a:t>
            </a:r>
            <a:r>
              <a:rPr lang="zh-CN" altLang="en-US" sz="2000" dirty="0">
                <a:latin typeface="+mn-ea"/>
              </a:rPr>
              <a:t>端口主要用于连接交换机与交换机、交换机与路由器等网络设备，它能够承载多个 </a:t>
            </a:r>
            <a:r>
              <a:rPr lang="en-US" altLang="zh-CN" sz="2000" dirty="0">
                <a:latin typeface="+mn-ea"/>
              </a:rPr>
              <a:t>VLAN </a:t>
            </a:r>
            <a:r>
              <a:rPr lang="zh-CN" altLang="en-US" sz="2000" dirty="0">
                <a:latin typeface="+mn-ea"/>
              </a:rPr>
              <a:t>的数据。当数据帧从 </a:t>
            </a:r>
            <a:r>
              <a:rPr lang="en-US" altLang="zh-CN" sz="2000" dirty="0">
                <a:latin typeface="+mn-ea"/>
              </a:rPr>
              <a:t>Trunk </a:t>
            </a:r>
            <a:r>
              <a:rPr lang="zh-CN" altLang="en-US" sz="2000" dirty="0">
                <a:latin typeface="+mn-ea"/>
              </a:rPr>
              <a:t>端口进入交换机时，如果数据帧本身没有 </a:t>
            </a:r>
            <a:r>
              <a:rPr lang="en-US" altLang="zh-CN" sz="2000" dirty="0">
                <a:latin typeface="+mn-ea"/>
              </a:rPr>
              <a:t>802.1Q </a:t>
            </a:r>
            <a:r>
              <a:rPr lang="zh-CN" altLang="en-US" sz="2000" dirty="0" smtClean="0">
                <a:latin typeface="+mn-ea"/>
              </a:rPr>
              <a:t>标签，交换机</a:t>
            </a:r>
            <a:r>
              <a:rPr lang="zh-CN" altLang="en-US" sz="2000" dirty="0">
                <a:latin typeface="+mn-ea"/>
              </a:rPr>
              <a:t>会根据端口的默认 </a:t>
            </a:r>
            <a:r>
              <a:rPr lang="en-US" altLang="zh-CN" sz="2000" dirty="0">
                <a:latin typeface="+mn-ea"/>
              </a:rPr>
              <a:t>VLAN </a:t>
            </a:r>
            <a:r>
              <a:rPr lang="zh-CN" altLang="en-US" sz="2000" dirty="0">
                <a:latin typeface="+mn-ea"/>
              </a:rPr>
              <a:t>给它打上标签；如果数据帧已经有标签，交换机会直接读取标签信息并进行转发。在转发数据帧时，</a:t>
            </a:r>
            <a:r>
              <a:rPr lang="en-US" altLang="zh-CN" sz="2000" dirty="0">
                <a:latin typeface="+mn-ea"/>
              </a:rPr>
              <a:t>Trunk </a:t>
            </a:r>
            <a:r>
              <a:rPr lang="zh-CN" altLang="en-US" sz="2000" dirty="0">
                <a:latin typeface="+mn-ea"/>
              </a:rPr>
              <a:t>端口会保留数据帧的 </a:t>
            </a:r>
            <a:r>
              <a:rPr lang="en-US" altLang="zh-CN" sz="2000" dirty="0">
                <a:latin typeface="+mn-ea"/>
              </a:rPr>
              <a:t>802.1Q </a:t>
            </a:r>
            <a:r>
              <a:rPr lang="zh-CN" altLang="en-US" sz="2000" dirty="0">
                <a:latin typeface="+mn-ea"/>
              </a:rPr>
              <a:t>标签，以便下一个设备能够识别数据帧所属的 </a:t>
            </a:r>
            <a:r>
              <a:rPr lang="en-US" altLang="zh-CN" sz="2000" dirty="0">
                <a:latin typeface="+mn-ea"/>
              </a:rPr>
              <a:t>VLAN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985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" y="697832"/>
            <a:ext cx="31041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zh-CN" sz="3000" dirty="0" smtClean="0">
                <a:solidFill>
                  <a:srgbClr val="FF0000"/>
                </a:solidFill>
                <a:latin typeface="+mj-ea"/>
                <a:ea typeface="+mj-ea"/>
              </a:rPr>
              <a:t>VALN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配置</a:t>
            </a:r>
            <a:r>
              <a:rPr lang="zh-CN" altLang="en-US" sz="3000" dirty="0">
                <a:solidFill>
                  <a:srgbClr val="FF0000"/>
                </a:solidFill>
                <a:latin typeface="+mj-ea"/>
                <a:ea typeface="+mj-ea"/>
              </a:rPr>
              <a:t>步骤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62992" y="1668452"/>
            <a:ext cx="739942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4</a:t>
            </a:r>
            <a:r>
              <a:rPr lang="en-US" altLang="zh-CN" sz="2400" dirty="0" smtClean="0">
                <a:latin typeface="+mj-ea"/>
                <a:ea typeface="+mj-ea"/>
              </a:rPr>
              <a:t>.1 </a:t>
            </a:r>
            <a:r>
              <a:rPr lang="zh-CN" altLang="en-US" sz="2400" dirty="0" smtClean="0">
                <a:latin typeface="+mj-ea"/>
                <a:ea typeface="+mj-ea"/>
              </a:rPr>
              <a:t>创建</a:t>
            </a:r>
            <a:r>
              <a:rPr lang="en-US" altLang="zh-CN" sz="2400" dirty="0" smtClean="0">
                <a:latin typeface="+mj-ea"/>
                <a:ea typeface="+mj-ea"/>
              </a:rPr>
              <a:t>VLAN</a:t>
            </a:r>
          </a:p>
          <a:p>
            <a:pPr latinLnBrk="1"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</a:rPr>
              <a:t>（</a:t>
            </a: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）进入</a:t>
            </a:r>
            <a:r>
              <a:rPr lang="zh-CN" altLang="en-US" sz="2000" b="1" dirty="0">
                <a:latin typeface="+mn-ea"/>
              </a:rPr>
              <a:t>全局配置模式</a:t>
            </a:r>
            <a:r>
              <a:rPr lang="zh-CN" altLang="en-US" sz="2000" dirty="0">
                <a:latin typeface="+mn-ea"/>
              </a:rPr>
              <a:t>：在交换机的命令行界面下，首先需要进入全局配置模式。这是进行一系列系统级配置的基础环境。通常，在用户模式下输入 “</a:t>
            </a:r>
            <a:r>
              <a:rPr lang="en-US" altLang="zh-CN" sz="2000" dirty="0">
                <a:latin typeface="+mn-ea"/>
              </a:rPr>
              <a:t>enable” </a:t>
            </a:r>
            <a:r>
              <a:rPr lang="zh-CN" altLang="en-US" sz="2000" dirty="0">
                <a:latin typeface="+mn-ea"/>
              </a:rPr>
              <a:t>命令，进入特权模式，此时交换机提示符由 “</a:t>
            </a:r>
            <a:r>
              <a:rPr lang="en-US" altLang="zh-CN" sz="2000" dirty="0">
                <a:latin typeface="+mn-ea"/>
              </a:rPr>
              <a:t>&gt;” </a:t>
            </a:r>
            <a:r>
              <a:rPr lang="zh-CN" altLang="en-US" sz="2000" dirty="0">
                <a:latin typeface="+mn-ea"/>
              </a:rPr>
              <a:t>变为 “</a:t>
            </a:r>
            <a:r>
              <a:rPr lang="en-US" altLang="zh-CN" sz="2000" dirty="0">
                <a:latin typeface="+mn-ea"/>
              </a:rPr>
              <a:t>#”</a:t>
            </a:r>
            <a:r>
              <a:rPr lang="zh-CN" altLang="en-US" sz="2000" dirty="0">
                <a:latin typeface="+mn-ea"/>
              </a:rPr>
              <a:t>，表明已获得更高权限。接着输入 “</a:t>
            </a:r>
            <a:r>
              <a:rPr lang="en-US" altLang="zh-CN" sz="2000" dirty="0">
                <a:latin typeface="+mn-ea"/>
              </a:rPr>
              <a:t>configure terminal” </a:t>
            </a:r>
            <a:r>
              <a:rPr lang="zh-CN" altLang="en-US" sz="2000" dirty="0">
                <a:latin typeface="+mn-ea"/>
              </a:rPr>
              <a:t>命令，成功进入全局配置模式，此时提示符变为 “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err="1">
                <a:latin typeface="+mn-ea"/>
              </a:rPr>
              <a:t>config</a:t>
            </a:r>
            <a:r>
              <a:rPr lang="en-US" altLang="zh-CN" sz="2000" dirty="0">
                <a:latin typeface="+mn-ea"/>
              </a:rPr>
              <a:t>)#”</a:t>
            </a:r>
            <a:r>
              <a:rPr lang="zh-CN" altLang="en-US" sz="2000" dirty="0">
                <a:latin typeface="+mn-ea"/>
              </a:rPr>
              <a:t>。例如，常见的思科交换机、华为交换机等都遵循类似的进入模式步骤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6060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" y="697832"/>
            <a:ext cx="31041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zh-CN" sz="3000" dirty="0" smtClean="0">
                <a:solidFill>
                  <a:srgbClr val="FF0000"/>
                </a:solidFill>
                <a:latin typeface="+mj-ea"/>
                <a:ea typeface="+mj-ea"/>
              </a:rPr>
              <a:t>VALN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配置</a:t>
            </a:r>
            <a:r>
              <a:rPr lang="zh-CN" altLang="en-US" sz="3000" dirty="0">
                <a:solidFill>
                  <a:srgbClr val="FF0000"/>
                </a:solidFill>
                <a:latin typeface="+mj-ea"/>
                <a:ea typeface="+mj-ea"/>
              </a:rPr>
              <a:t>步骤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6984" y="1327630"/>
            <a:ext cx="73994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4</a:t>
            </a:r>
            <a:r>
              <a:rPr lang="en-US" altLang="zh-CN" sz="2400" dirty="0" smtClean="0">
                <a:latin typeface="+mj-ea"/>
                <a:ea typeface="+mj-ea"/>
              </a:rPr>
              <a:t>.1 </a:t>
            </a:r>
            <a:r>
              <a:rPr lang="zh-CN" altLang="en-US" sz="2400" dirty="0" smtClean="0">
                <a:latin typeface="+mj-ea"/>
                <a:ea typeface="+mj-ea"/>
              </a:rPr>
              <a:t>创建</a:t>
            </a:r>
            <a:r>
              <a:rPr lang="en-US" altLang="zh-CN" sz="2400" dirty="0" smtClean="0">
                <a:latin typeface="+mj-ea"/>
                <a:ea typeface="+mj-ea"/>
              </a:rPr>
              <a:t>VLAN</a:t>
            </a:r>
          </a:p>
          <a:p>
            <a:pPr latinLnBrk="1"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</a:rPr>
              <a:t>（</a:t>
            </a:r>
            <a:r>
              <a:rPr lang="en-US" altLang="zh-CN" sz="2000" b="1" dirty="0" smtClean="0">
                <a:latin typeface="+mn-ea"/>
              </a:rPr>
              <a:t>2</a:t>
            </a:r>
            <a:r>
              <a:rPr lang="zh-CN" altLang="en-US" sz="2000" b="1" dirty="0" smtClean="0">
                <a:latin typeface="+mn-ea"/>
              </a:rPr>
              <a:t>）使用</a:t>
            </a:r>
            <a:r>
              <a:rPr lang="zh-CN" altLang="en-US" sz="2000" b="1" dirty="0">
                <a:latin typeface="+mn-ea"/>
              </a:rPr>
              <a:t>创建 </a:t>
            </a:r>
            <a:r>
              <a:rPr lang="en-US" altLang="zh-CN" sz="2000" b="1" dirty="0">
                <a:latin typeface="+mn-ea"/>
              </a:rPr>
              <a:t>VLAN </a:t>
            </a:r>
            <a:r>
              <a:rPr lang="zh-CN" altLang="en-US" sz="2000" b="1" dirty="0">
                <a:latin typeface="+mn-ea"/>
              </a:rPr>
              <a:t>命令</a:t>
            </a:r>
            <a:r>
              <a:rPr lang="zh-CN" altLang="en-US" sz="2000" dirty="0">
                <a:latin typeface="+mn-ea"/>
              </a:rPr>
              <a:t>：在全局配置模式下，</a:t>
            </a:r>
            <a:r>
              <a:rPr lang="zh-CN" altLang="en-US" sz="2000" dirty="0" smtClean="0">
                <a:latin typeface="+mn-ea"/>
              </a:rPr>
              <a:t>使用 “</a:t>
            </a:r>
            <a:r>
              <a:rPr lang="en-US" altLang="zh-CN" sz="2000" dirty="0" err="1">
                <a:latin typeface="+mn-ea"/>
              </a:rPr>
              <a:t>vlan</a:t>
            </a:r>
            <a:r>
              <a:rPr lang="en-US" altLang="zh-CN" sz="2000" dirty="0">
                <a:latin typeface="+mn-ea"/>
              </a:rPr>
              <a:t> [</a:t>
            </a:r>
            <a:r>
              <a:rPr lang="en-US" altLang="zh-CN" sz="2000" dirty="0" err="1">
                <a:latin typeface="+mn-ea"/>
              </a:rPr>
              <a:t>vlan</a:t>
            </a:r>
            <a:r>
              <a:rPr lang="en-US" altLang="zh-CN" sz="2000" dirty="0">
                <a:latin typeface="+mn-ea"/>
              </a:rPr>
              <a:t> - id</a:t>
            </a:r>
            <a:r>
              <a:rPr lang="en-US" altLang="zh-CN" sz="2000" dirty="0" smtClean="0">
                <a:latin typeface="+mn-ea"/>
              </a:rPr>
              <a:t>]”</a:t>
            </a:r>
            <a:r>
              <a:rPr lang="zh-CN" altLang="en-US" sz="2000" dirty="0" smtClean="0">
                <a:latin typeface="+mn-ea"/>
              </a:rPr>
              <a:t>命令</a:t>
            </a:r>
            <a:r>
              <a:rPr lang="zh-CN" altLang="en-US" sz="2000" dirty="0">
                <a:latin typeface="+mn-ea"/>
              </a:rPr>
              <a:t>来创建 </a:t>
            </a:r>
            <a:r>
              <a:rPr lang="en-US" altLang="zh-CN" sz="2000" dirty="0">
                <a:latin typeface="+mn-ea"/>
              </a:rPr>
              <a:t>VLAN</a:t>
            </a:r>
            <a:r>
              <a:rPr lang="zh-CN" altLang="en-US" sz="2000" dirty="0">
                <a:latin typeface="+mn-ea"/>
              </a:rPr>
              <a:t>。这里</a:t>
            </a:r>
            <a:r>
              <a:rPr lang="zh-CN" altLang="en-US" sz="2000" dirty="0" smtClean="0">
                <a:latin typeface="+mn-ea"/>
              </a:rPr>
              <a:t>的“</a:t>
            </a:r>
            <a:r>
              <a:rPr lang="en-US" altLang="zh-CN" sz="2000" dirty="0">
                <a:latin typeface="+mn-ea"/>
              </a:rPr>
              <a:t>[</a:t>
            </a:r>
            <a:r>
              <a:rPr lang="en-US" altLang="zh-CN" sz="2000" dirty="0" err="1">
                <a:latin typeface="+mn-ea"/>
              </a:rPr>
              <a:t>vlan</a:t>
            </a:r>
            <a:r>
              <a:rPr lang="en-US" altLang="zh-CN" sz="2000" dirty="0">
                <a:latin typeface="+mn-ea"/>
              </a:rPr>
              <a:t> - id</a:t>
            </a:r>
            <a:r>
              <a:rPr lang="en-US" altLang="zh-CN" sz="2000" dirty="0" smtClean="0">
                <a:latin typeface="+mn-ea"/>
              </a:rPr>
              <a:t>]”</a:t>
            </a:r>
            <a:r>
              <a:rPr lang="zh-CN" altLang="en-US" sz="2000" dirty="0" smtClean="0">
                <a:latin typeface="+mn-ea"/>
              </a:rPr>
              <a:t>是</a:t>
            </a:r>
            <a:r>
              <a:rPr lang="zh-CN" altLang="en-US" sz="2000" dirty="0">
                <a:latin typeface="+mn-ea"/>
              </a:rPr>
              <a:t>一个具体的数字，取值范围一般</a:t>
            </a:r>
            <a:r>
              <a:rPr lang="zh-CN" altLang="en-US" sz="2000" dirty="0" smtClean="0">
                <a:latin typeface="+mn-ea"/>
              </a:rPr>
              <a:t>为</a:t>
            </a:r>
            <a:r>
              <a:rPr lang="en-US" altLang="zh-CN" sz="2000" dirty="0" smtClean="0">
                <a:latin typeface="+mn-ea"/>
              </a:rPr>
              <a:t>1-4094</a:t>
            </a:r>
            <a:r>
              <a:rPr lang="zh-CN" altLang="en-US" sz="2000" dirty="0" smtClean="0">
                <a:latin typeface="+mn-ea"/>
              </a:rPr>
              <a:t>。</a:t>
            </a:r>
            <a:r>
              <a:rPr lang="zh-CN" altLang="en-US" sz="2000" dirty="0">
                <a:latin typeface="+mn-ea"/>
              </a:rPr>
              <a:t>例如，若要创建 </a:t>
            </a:r>
            <a:r>
              <a:rPr lang="en-US" altLang="zh-CN" sz="2000" dirty="0">
                <a:latin typeface="+mn-ea"/>
              </a:rPr>
              <a:t>VLAN 10</a:t>
            </a:r>
            <a:r>
              <a:rPr lang="zh-CN" altLang="en-US" sz="2000" dirty="0">
                <a:latin typeface="+mn-ea"/>
              </a:rPr>
              <a:t>，就</a:t>
            </a:r>
            <a:r>
              <a:rPr lang="zh-CN" altLang="en-US" sz="2000" dirty="0" smtClean="0">
                <a:latin typeface="+mn-ea"/>
              </a:rPr>
              <a:t>在“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 err="1" smtClean="0">
                <a:latin typeface="+mn-ea"/>
              </a:rPr>
              <a:t>config</a:t>
            </a:r>
            <a:r>
              <a:rPr lang="en-US" altLang="zh-CN" sz="2000" dirty="0" smtClean="0">
                <a:latin typeface="+mn-ea"/>
              </a:rPr>
              <a:t>)# </a:t>
            </a:r>
            <a:r>
              <a:rPr lang="zh-CN" altLang="en-US" sz="2000" dirty="0">
                <a:latin typeface="+mn-ea"/>
              </a:rPr>
              <a:t>提示符下输入 </a:t>
            </a:r>
            <a:r>
              <a:rPr lang="en-US" altLang="zh-CN" sz="2000" dirty="0" err="1" smtClean="0">
                <a:latin typeface="+mn-ea"/>
              </a:rPr>
              <a:t>vlan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10”</a:t>
            </a:r>
            <a:r>
              <a:rPr lang="zh-CN" altLang="en-US" sz="2000" dirty="0">
                <a:latin typeface="+mn-ea"/>
              </a:rPr>
              <a:t>，然后按下回车键。此时，交换机内部就创建了一个编号</a:t>
            </a:r>
            <a:r>
              <a:rPr lang="zh-CN" altLang="en-US" sz="2000" dirty="0" smtClean="0">
                <a:latin typeface="+mn-ea"/>
              </a:rPr>
              <a:t>为</a:t>
            </a:r>
            <a:r>
              <a:rPr lang="en-US" altLang="zh-CN" sz="2000" dirty="0" smtClean="0">
                <a:latin typeface="+mn-ea"/>
              </a:rPr>
              <a:t>10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zh-CN" altLang="en-US" sz="2000" dirty="0">
                <a:latin typeface="+mn-ea"/>
              </a:rPr>
              <a:t>虚拟局域网，后续可以对其进行各种相关配置。在</a:t>
            </a:r>
            <a:r>
              <a:rPr lang="zh-CN" altLang="en-US" sz="2000" dirty="0" smtClean="0">
                <a:latin typeface="+mn-ea"/>
              </a:rPr>
              <a:t>创建</a:t>
            </a:r>
            <a:r>
              <a:rPr lang="en-US" altLang="zh-CN" sz="2000" dirty="0" smtClean="0">
                <a:latin typeface="+mn-ea"/>
              </a:rPr>
              <a:t>VLAN</a:t>
            </a:r>
            <a:r>
              <a:rPr lang="zh-CN" altLang="en-US" sz="2000" dirty="0" smtClean="0">
                <a:latin typeface="+mn-ea"/>
              </a:rPr>
              <a:t>时</a:t>
            </a:r>
            <a:r>
              <a:rPr lang="zh-CN" altLang="en-US" sz="2000" dirty="0">
                <a:latin typeface="+mn-ea"/>
              </a:rPr>
              <a:t>，一些交换机还支持同时创建多个连续或不连续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en-US" altLang="zh-CN" sz="2000" dirty="0" smtClean="0">
                <a:latin typeface="+mn-ea"/>
              </a:rPr>
              <a:t>VLAN</a:t>
            </a:r>
            <a:r>
              <a:rPr lang="zh-CN" altLang="en-US" sz="2000" dirty="0">
                <a:latin typeface="+mn-ea"/>
              </a:rPr>
              <a:t>，如思科交换机可以</a:t>
            </a:r>
            <a:r>
              <a:rPr lang="zh-CN" altLang="en-US" sz="2000" dirty="0" smtClean="0">
                <a:latin typeface="+mn-ea"/>
              </a:rPr>
              <a:t>使用“</a:t>
            </a:r>
            <a:r>
              <a:rPr lang="en-US" altLang="zh-CN" sz="2000" dirty="0" err="1">
                <a:latin typeface="+mn-ea"/>
              </a:rPr>
              <a:t>vlan</a:t>
            </a:r>
            <a:r>
              <a:rPr lang="en-US" altLang="zh-CN" sz="2000" dirty="0">
                <a:latin typeface="+mn-ea"/>
              </a:rPr>
              <a:t> 10,20 - 25</a:t>
            </a:r>
            <a:r>
              <a:rPr lang="en-US" altLang="zh-CN" sz="2000" dirty="0" smtClean="0">
                <a:latin typeface="+mn-ea"/>
              </a:rPr>
              <a:t>”</a:t>
            </a:r>
            <a:r>
              <a:rPr lang="zh-CN" altLang="en-US" sz="2000" dirty="0" smtClean="0">
                <a:latin typeface="+mn-ea"/>
              </a:rPr>
              <a:t>这样</a:t>
            </a:r>
            <a:r>
              <a:rPr lang="zh-CN" altLang="en-US" sz="2000" dirty="0">
                <a:latin typeface="+mn-ea"/>
              </a:rPr>
              <a:t>的命令一次性</a:t>
            </a:r>
            <a:r>
              <a:rPr lang="zh-CN" altLang="en-US" sz="2000" dirty="0" smtClean="0">
                <a:latin typeface="+mn-ea"/>
              </a:rPr>
              <a:t>创建</a:t>
            </a:r>
            <a:r>
              <a:rPr lang="en-US" altLang="zh-CN" sz="2000" dirty="0" smtClean="0">
                <a:latin typeface="+mn-ea"/>
              </a:rPr>
              <a:t>VLAN 10</a:t>
            </a:r>
            <a:r>
              <a:rPr lang="zh-CN" altLang="en-US" sz="2000" dirty="0" smtClean="0">
                <a:latin typeface="+mn-ea"/>
              </a:rPr>
              <a:t>以及</a:t>
            </a:r>
            <a:r>
              <a:rPr lang="en-US" altLang="zh-CN" sz="2000" dirty="0" smtClean="0">
                <a:latin typeface="+mn-ea"/>
              </a:rPr>
              <a:t>VLAN 20</a:t>
            </a:r>
            <a:r>
              <a:rPr lang="zh-CN" altLang="en-US" sz="2000" dirty="0" smtClean="0">
                <a:latin typeface="+mn-ea"/>
              </a:rPr>
              <a:t>到</a:t>
            </a:r>
            <a:r>
              <a:rPr lang="en-US" altLang="zh-CN" sz="2000" dirty="0" smtClean="0">
                <a:latin typeface="+mn-ea"/>
              </a:rPr>
              <a:t>VLAN </a:t>
            </a:r>
            <a:r>
              <a:rPr lang="en-US" altLang="zh-CN" sz="2000" dirty="0">
                <a:latin typeface="+mn-ea"/>
              </a:rPr>
              <a:t>25</a:t>
            </a:r>
            <a:r>
              <a:rPr lang="zh-CN" altLang="en-US" sz="2000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3885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" y="697832"/>
            <a:ext cx="31041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zh-CN" sz="3000" dirty="0" smtClean="0">
                <a:solidFill>
                  <a:srgbClr val="FF0000"/>
                </a:solidFill>
                <a:latin typeface="+mj-ea"/>
                <a:ea typeface="+mj-ea"/>
              </a:rPr>
              <a:t>VALN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配置</a:t>
            </a:r>
            <a:r>
              <a:rPr lang="zh-CN" altLang="en-US" sz="3000" dirty="0">
                <a:solidFill>
                  <a:srgbClr val="FF0000"/>
                </a:solidFill>
                <a:latin typeface="+mj-ea"/>
                <a:ea typeface="+mj-ea"/>
              </a:rPr>
              <a:t>步骤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72290" y="1560387"/>
            <a:ext cx="73994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4</a:t>
            </a:r>
            <a:r>
              <a:rPr lang="en-US" altLang="zh-CN" sz="2000" dirty="0" smtClean="0">
                <a:latin typeface="+mn-ea"/>
              </a:rPr>
              <a:t>.2 </a:t>
            </a:r>
            <a:r>
              <a:rPr lang="zh-CN" altLang="en-US" sz="2000" dirty="0" smtClean="0">
                <a:latin typeface="+mn-ea"/>
              </a:rPr>
              <a:t>分配端口到</a:t>
            </a:r>
            <a:r>
              <a:rPr lang="en-US" altLang="zh-CN" sz="2000" dirty="0" smtClean="0">
                <a:latin typeface="+mn-ea"/>
              </a:rPr>
              <a:t>VLAN</a:t>
            </a:r>
          </a:p>
          <a:p>
            <a:pPr latinLnBrk="1"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</a:rPr>
              <a:t>（</a:t>
            </a: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）进入</a:t>
            </a:r>
            <a:r>
              <a:rPr lang="zh-CN" altLang="en-US" sz="2000" b="1" dirty="0">
                <a:latin typeface="+mn-ea"/>
              </a:rPr>
              <a:t>端口配置模式</a:t>
            </a:r>
            <a:r>
              <a:rPr lang="zh-CN" altLang="en-US" sz="2000" dirty="0">
                <a:latin typeface="+mn-ea"/>
              </a:rPr>
              <a:t>：创建好 </a:t>
            </a:r>
            <a:r>
              <a:rPr lang="en-US" altLang="zh-CN" sz="2000" dirty="0">
                <a:latin typeface="+mn-ea"/>
              </a:rPr>
              <a:t>VLAN </a:t>
            </a:r>
            <a:r>
              <a:rPr lang="zh-CN" altLang="en-US" sz="2000" dirty="0">
                <a:latin typeface="+mn-ea"/>
              </a:rPr>
              <a:t>后，需要将交换机的物理端口分配到相应的 </a:t>
            </a:r>
            <a:r>
              <a:rPr lang="en-US" altLang="zh-CN" sz="2000" dirty="0">
                <a:latin typeface="+mn-ea"/>
              </a:rPr>
              <a:t>VLAN </a:t>
            </a:r>
            <a:r>
              <a:rPr lang="zh-CN" altLang="en-US" sz="2000" dirty="0">
                <a:latin typeface="+mn-ea"/>
              </a:rPr>
              <a:t>中。首先要确定要分配的端口，例如 </a:t>
            </a:r>
            <a:r>
              <a:rPr lang="en-US" altLang="zh-CN" sz="2000" dirty="0" err="1">
                <a:latin typeface="+mn-ea"/>
              </a:rPr>
              <a:t>FastEthernet</a:t>
            </a:r>
            <a:r>
              <a:rPr lang="en-US" altLang="zh-CN" sz="2000" dirty="0">
                <a:latin typeface="+mn-ea"/>
              </a:rPr>
              <a:t> 0/1 </a:t>
            </a:r>
            <a:r>
              <a:rPr lang="zh-CN" altLang="en-US" sz="2000" dirty="0">
                <a:latin typeface="+mn-ea"/>
              </a:rPr>
              <a:t>端口（不同交换机端口命名规则可能不同，像华为交换机可能是 </a:t>
            </a:r>
            <a:r>
              <a:rPr lang="en-US" altLang="zh-CN" sz="2000" dirty="0">
                <a:latin typeface="+mn-ea"/>
              </a:rPr>
              <a:t>Eth0/0/1 </a:t>
            </a:r>
            <a:r>
              <a:rPr lang="zh-CN" altLang="en-US" sz="2000" dirty="0">
                <a:latin typeface="+mn-ea"/>
              </a:rPr>
              <a:t>等）。在全局配置模式下，使用 “</a:t>
            </a:r>
            <a:r>
              <a:rPr lang="en-US" altLang="zh-CN" sz="2000" dirty="0">
                <a:latin typeface="+mn-ea"/>
              </a:rPr>
              <a:t>interface [interface - type] [interface - number]” </a:t>
            </a:r>
            <a:r>
              <a:rPr lang="zh-CN" altLang="en-US" sz="2000" dirty="0">
                <a:latin typeface="+mn-ea"/>
              </a:rPr>
              <a:t>命令进入端口配置模式。若要配置 </a:t>
            </a:r>
            <a:r>
              <a:rPr lang="en-US" altLang="zh-CN" sz="2000" dirty="0" err="1">
                <a:latin typeface="+mn-ea"/>
              </a:rPr>
              <a:t>FastEthernet</a:t>
            </a:r>
            <a:r>
              <a:rPr lang="en-US" altLang="zh-CN" sz="2000" dirty="0">
                <a:latin typeface="+mn-ea"/>
              </a:rPr>
              <a:t> 0/1 </a:t>
            </a:r>
            <a:r>
              <a:rPr lang="zh-CN" altLang="en-US" sz="2000" dirty="0">
                <a:latin typeface="+mn-ea"/>
              </a:rPr>
              <a:t>端口，就输入 “</a:t>
            </a:r>
            <a:r>
              <a:rPr lang="en-US" altLang="zh-CN" sz="2000" dirty="0">
                <a:latin typeface="+mn-ea"/>
              </a:rPr>
              <a:t>interface </a:t>
            </a:r>
            <a:r>
              <a:rPr lang="en-US" altLang="zh-CN" sz="2000" dirty="0" err="1">
                <a:latin typeface="+mn-ea"/>
              </a:rPr>
              <a:t>FastEthernet</a:t>
            </a:r>
            <a:r>
              <a:rPr lang="en-US" altLang="zh-CN" sz="2000" dirty="0">
                <a:latin typeface="+mn-ea"/>
              </a:rPr>
              <a:t> 0/1”</a:t>
            </a:r>
            <a:r>
              <a:rPr lang="zh-CN" altLang="en-US" sz="2000" dirty="0">
                <a:latin typeface="+mn-ea"/>
              </a:rPr>
              <a:t>，此时提示符变为 “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err="1">
                <a:latin typeface="+mn-ea"/>
              </a:rPr>
              <a:t>config</a:t>
            </a:r>
            <a:r>
              <a:rPr lang="en-US" altLang="zh-CN" sz="2000" dirty="0">
                <a:latin typeface="+mn-ea"/>
              </a:rPr>
              <a:t> - if)#”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287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" y="697832"/>
            <a:ext cx="31041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zh-CN" sz="3000" dirty="0" smtClean="0">
                <a:solidFill>
                  <a:srgbClr val="FF0000"/>
                </a:solidFill>
                <a:latin typeface="+mj-ea"/>
                <a:ea typeface="+mj-ea"/>
              </a:rPr>
              <a:t>VALN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配置</a:t>
            </a:r>
            <a:r>
              <a:rPr lang="zh-CN" altLang="en-US" sz="3000" dirty="0">
                <a:solidFill>
                  <a:srgbClr val="FF0000"/>
                </a:solidFill>
                <a:latin typeface="+mj-ea"/>
                <a:ea typeface="+mj-ea"/>
              </a:rPr>
              <a:t>步骤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72290" y="1959398"/>
            <a:ext cx="73994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4</a:t>
            </a:r>
            <a:r>
              <a:rPr lang="en-US" altLang="zh-CN" sz="2000" dirty="0" smtClean="0">
                <a:latin typeface="+mn-ea"/>
              </a:rPr>
              <a:t>.2 </a:t>
            </a:r>
            <a:r>
              <a:rPr lang="zh-CN" altLang="en-US" sz="2000" dirty="0" smtClean="0">
                <a:latin typeface="+mn-ea"/>
              </a:rPr>
              <a:t>分配端口到</a:t>
            </a:r>
            <a:r>
              <a:rPr lang="en-US" altLang="zh-CN" sz="2000" dirty="0" smtClean="0">
                <a:latin typeface="+mn-ea"/>
              </a:rPr>
              <a:t>VLAN</a:t>
            </a:r>
          </a:p>
          <a:p>
            <a:pPr latinLnBrk="1"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</a:rPr>
              <a:t>（</a:t>
            </a:r>
            <a:r>
              <a:rPr lang="en-US" altLang="zh-CN" sz="2000" b="1" dirty="0" smtClean="0">
                <a:latin typeface="+mn-ea"/>
              </a:rPr>
              <a:t>2</a:t>
            </a:r>
            <a:r>
              <a:rPr lang="zh-CN" altLang="en-US" sz="2000" b="1" dirty="0" smtClean="0">
                <a:latin typeface="+mn-ea"/>
              </a:rPr>
              <a:t>）设置</a:t>
            </a:r>
            <a:r>
              <a:rPr lang="zh-CN" altLang="en-US" sz="2000" b="1" dirty="0">
                <a:latin typeface="+mn-ea"/>
              </a:rPr>
              <a:t>端口模式为 </a:t>
            </a:r>
            <a:r>
              <a:rPr lang="en-US" altLang="zh-CN" sz="2000" b="1" dirty="0">
                <a:latin typeface="+mn-ea"/>
              </a:rPr>
              <a:t>Access</a:t>
            </a:r>
            <a:r>
              <a:rPr lang="zh-CN" altLang="en-US" sz="2000" dirty="0">
                <a:latin typeface="+mn-ea"/>
              </a:rPr>
              <a:t>：在端口配置模式下，需要将端口模式设置为 </a:t>
            </a:r>
            <a:r>
              <a:rPr lang="en-US" altLang="zh-CN" sz="2000" dirty="0">
                <a:latin typeface="+mn-ea"/>
              </a:rPr>
              <a:t>Access </a:t>
            </a:r>
            <a:r>
              <a:rPr lang="zh-CN" altLang="en-US" sz="2000" dirty="0">
                <a:latin typeface="+mn-ea"/>
              </a:rPr>
              <a:t>模式，因为 </a:t>
            </a:r>
            <a:r>
              <a:rPr lang="en-US" altLang="zh-CN" sz="2000" dirty="0">
                <a:latin typeface="+mn-ea"/>
              </a:rPr>
              <a:t>Access </a:t>
            </a:r>
            <a:r>
              <a:rPr lang="zh-CN" altLang="en-US" sz="2000" dirty="0">
                <a:latin typeface="+mn-ea"/>
              </a:rPr>
              <a:t>端口用于连接终端设备，并且只属于一个 </a:t>
            </a:r>
            <a:r>
              <a:rPr lang="en-US" altLang="zh-CN" sz="2000" dirty="0">
                <a:latin typeface="+mn-ea"/>
              </a:rPr>
              <a:t>VLAN</a:t>
            </a:r>
            <a:r>
              <a:rPr lang="zh-CN" altLang="en-US" sz="2000" dirty="0">
                <a:latin typeface="+mn-ea"/>
              </a:rPr>
              <a:t>。使用 “</a:t>
            </a:r>
            <a:r>
              <a:rPr lang="en-US" altLang="zh-CN" sz="2000" dirty="0" err="1">
                <a:latin typeface="+mn-ea"/>
              </a:rPr>
              <a:t>switchport</a:t>
            </a:r>
            <a:r>
              <a:rPr lang="en-US" altLang="zh-CN" sz="2000" dirty="0">
                <a:latin typeface="+mn-ea"/>
              </a:rPr>
              <a:t> mode access” </a:t>
            </a:r>
            <a:r>
              <a:rPr lang="zh-CN" altLang="en-US" sz="2000" dirty="0">
                <a:latin typeface="+mn-ea"/>
              </a:rPr>
              <a:t>命令来设置端口模式。输入该命令后，交换机端口就被设置为了 </a:t>
            </a:r>
            <a:r>
              <a:rPr lang="en-US" altLang="zh-CN" sz="2000" dirty="0">
                <a:latin typeface="+mn-ea"/>
              </a:rPr>
              <a:t>Access </a:t>
            </a:r>
            <a:r>
              <a:rPr lang="zh-CN" altLang="en-US" sz="2000" dirty="0">
                <a:latin typeface="+mn-ea"/>
              </a:rPr>
              <a:t>模式，准备用于分配到特定 </a:t>
            </a:r>
            <a:r>
              <a:rPr lang="en-US" altLang="zh-CN" sz="2000" dirty="0">
                <a:latin typeface="+mn-ea"/>
              </a:rPr>
              <a:t>VLAN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162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" y="697832"/>
            <a:ext cx="31041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zh-CN" sz="3000" dirty="0" smtClean="0">
                <a:solidFill>
                  <a:srgbClr val="FF0000"/>
                </a:solidFill>
                <a:latin typeface="+mj-ea"/>
                <a:ea typeface="+mj-ea"/>
              </a:rPr>
              <a:t>VALN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配置</a:t>
            </a:r>
            <a:r>
              <a:rPr lang="zh-CN" altLang="en-US" sz="3000" dirty="0">
                <a:solidFill>
                  <a:srgbClr val="FF0000"/>
                </a:solidFill>
                <a:latin typeface="+mj-ea"/>
                <a:ea typeface="+mj-ea"/>
              </a:rPr>
              <a:t>步骤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72290" y="1701703"/>
            <a:ext cx="73994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4</a:t>
            </a:r>
            <a:r>
              <a:rPr lang="en-US" altLang="zh-CN" sz="2000" dirty="0" smtClean="0">
                <a:latin typeface="+mn-ea"/>
              </a:rPr>
              <a:t>.2 </a:t>
            </a:r>
            <a:r>
              <a:rPr lang="zh-CN" altLang="en-US" sz="2000" dirty="0" smtClean="0">
                <a:latin typeface="+mn-ea"/>
              </a:rPr>
              <a:t>分配端口到</a:t>
            </a:r>
            <a:r>
              <a:rPr lang="en-US" altLang="zh-CN" sz="2000" dirty="0" smtClean="0">
                <a:latin typeface="+mn-ea"/>
              </a:rPr>
              <a:t>VLAN</a:t>
            </a:r>
          </a:p>
          <a:p>
            <a:pPr latinLnBrk="1"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</a:rPr>
              <a:t>（</a:t>
            </a:r>
            <a:r>
              <a:rPr lang="en-US" altLang="zh-CN" sz="2000" b="1" dirty="0" smtClean="0">
                <a:latin typeface="+mn-ea"/>
              </a:rPr>
              <a:t>3</a:t>
            </a:r>
            <a:r>
              <a:rPr lang="zh-CN" altLang="en-US" sz="2000" b="1" dirty="0" smtClean="0">
                <a:latin typeface="+mn-ea"/>
              </a:rPr>
              <a:t>）将</a:t>
            </a:r>
            <a:r>
              <a:rPr lang="zh-CN" altLang="en-US" sz="2000" b="1" dirty="0">
                <a:latin typeface="+mn-ea"/>
              </a:rPr>
              <a:t>端口分配到指定 </a:t>
            </a:r>
            <a:r>
              <a:rPr lang="en-US" altLang="zh-CN" sz="2000" b="1" dirty="0">
                <a:latin typeface="+mn-ea"/>
              </a:rPr>
              <a:t>VLAN</a:t>
            </a:r>
            <a:r>
              <a:rPr lang="zh-CN" altLang="en-US" sz="2000" dirty="0">
                <a:latin typeface="+mn-ea"/>
              </a:rPr>
              <a:t>：设置好端口模式后，使用 “</a:t>
            </a:r>
            <a:r>
              <a:rPr lang="en-US" altLang="zh-CN" sz="2000" dirty="0" err="1">
                <a:latin typeface="+mn-ea"/>
              </a:rPr>
              <a:t>switchport</a:t>
            </a:r>
            <a:r>
              <a:rPr lang="en-US" altLang="zh-CN" sz="2000" dirty="0">
                <a:latin typeface="+mn-ea"/>
              </a:rPr>
              <a:t> access </a:t>
            </a:r>
            <a:r>
              <a:rPr lang="en-US" altLang="zh-CN" sz="2000" dirty="0" err="1">
                <a:latin typeface="+mn-ea"/>
              </a:rPr>
              <a:t>vlan</a:t>
            </a:r>
            <a:r>
              <a:rPr lang="en-US" altLang="zh-CN" sz="2000" dirty="0">
                <a:latin typeface="+mn-ea"/>
              </a:rPr>
              <a:t> [</a:t>
            </a:r>
            <a:r>
              <a:rPr lang="en-US" altLang="zh-CN" sz="2000" dirty="0" err="1">
                <a:latin typeface="+mn-ea"/>
              </a:rPr>
              <a:t>vlan</a:t>
            </a:r>
            <a:r>
              <a:rPr lang="en-US" altLang="zh-CN" sz="2000" dirty="0">
                <a:latin typeface="+mn-ea"/>
              </a:rPr>
              <a:t> - id]” </a:t>
            </a:r>
            <a:r>
              <a:rPr lang="zh-CN" altLang="en-US" sz="2000" dirty="0">
                <a:latin typeface="+mn-ea"/>
              </a:rPr>
              <a:t>命令将端口分配到指定的 </a:t>
            </a:r>
            <a:r>
              <a:rPr lang="en-US" altLang="zh-CN" sz="2000" dirty="0">
                <a:latin typeface="+mn-ea"/>
              </a:rPr>
              <a:t>VLAN</a:t>
            </a:r>
            <a:r>
              <a:rPr lang="zh-CN" altLang="en-US" sz="2000" dirty="0">
                <a:latin typeface="+mn-ea"/>
              </a:rPr>
              <a:t>。例如，要将 </a:t>
            </a:r>
            <a:r>
              <a:rPr lang="en-US" altLang="zh-CN" sz="2000" dirty="0" err="1">
                <a:latin typeface="+mn-ea"/>
              </a:rPr>
              <a:t>FastEthernet</a:t>
            </a:r>
            <a:r>
              <a:rPr lang="en-US" altLang="zh-CN" sz="2000" dirty="0">
                <a:latin typeface="+mn-ea"/>
              </a:rPr>
              <a:t> 0/1 </a:t>
            </a:r>
            <a:r>
              <a:rPr lang="zh-CN" altLang="en-US" sz="2000" dirty="0">
                <a:latin typeface="+mn-ea"/>
              </a:rPr>
              <a:t>端口分配到之前创建的 </a:t>
            </a:r>
            <a:r>
              <a:rPr lang="en-US" altLang="zh-CN" sz="2000" dirty="0">
                <a:latin typeface="+mn-ea"/>
              </a:rPr>
              <a:t>VLAN 10 </a:t>
            </a:r>
            <a:r>
              <a:rPr lang="zh-CN" altLang="en-US" sz="2000" dirty="0">
                <a:latin typeface="+mn-ea"/>
              </a:rPr>
              <a:t>中，就在 “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err="1">
                <a:latin typeface="+mn-ea"/>
              </a:rPr>
              <a:t>config</a:t>
            </a:r>
            <a:r>
              <a:rPr lang="en-US" altLang="zh-CN" sz="2000" dirty="0">
                <a:latin typeface="+mn-ea"/>
              </a:rPr>
              <a:t> - if)#” </a:t>
            </a:r>
            <a:r>
              <a:rPr lang="zh-CN" altLang="en-US" sz="2000" dirty="0">
                <a:latin typeface="+mn-ea"/>
              </a:rPr>
              <a:t>提示符下输入 “</a:t>
            </a:r>
            <a:r>
              <a:rPr lang="en-US" altLang="zh-CN" sz="2000" dirty="0" err="1">
                <a:latin typeface="+mn-ea"/>
              </a:rPr>
              <a:t>switchport</a:t>
            </a:r>
            <a:r>
              <a:rPr lang="en-US" altLang="zh-CN" sz="2000" dirty="0">
                <a:latin typeface="+mn-ea"/>
              </a:rPr>
              <a:t> access </a:t>
            </a:r>
            <a:r>
              <a:rPr lang="en-US" altLang="zh-CN" sz="2000" dirty="0" err="1">
                <a:latin typeface="+mn-ea"/>
              </a:rPr>
              <a:t>vlan</a:t>
            </a:r>
            <a:r>
              <a:rPr lang="en-US" altLang="zh-CN" sz="2000" dirty="0">
                <a:latin typeface="+mn-ea"/>
              </a:rPr>
              <a:t> 10”</a:t>
            </a:r>
            <a:r>
              <a:rPr lang="zh-CN" altLang="en-US" sz="2000" dirty="0">
                <a:latin typeface="+mn-ea"/>
              </a:rPr>
              <a:t>。这样，</a:t>
            </a:r>
            <a:r>
              <a:rPr lang="en-US" altLang="zh-CN" sz="2000" dirty="0" err="1">
                <a:latin typeface="+mn-ea"/>
              </a:rPr>
              <a:t>FastEthernet</a:t>
            </a:r>
            <a:r>
              <a:rPr lang="en-US" altLang="zh-CN" sz="2000" dirty="0">
                <a:latin typeface="+mn-ea"/>
              </a:rPr>
              <a:t> 0/1 </a:t>
            </a:r>
            <a:r>
              <a:rPr lang="zh-CN" altLang="en-US" sz="2000" dirty="0">
                <a:latin typeface="+mn-ea"/>
              </a:rPr>
              <a:t>端口就成为了 </a:t>
            </a:r>
            <a:r>
              <a:rPr lang="en-US" altLang="zh-CN" sz="2000" dirty="0">
                <a:latin typeface="+mn-ea"/>
              </a:rPr>
              <a:t>VLAN 10 </a:t>
            </a:r>
            <a:r>
              <a:rPr lang="zh-CN" altLang="en-US" sz="2000" dirty="0">
                <a:latin typeface="+mn-ea"/>
              </a:rPr>
              <a:t>的一部分，连接到该端口的终端设备将属于 </a:t>
            </a:r>
            <a:r>
              <a:rPr lang="en-US" altLang="zh-CN" sz="2000" dirty="0">
                <a:latin typeface="+mn-ea"/>
              </a:rPr>
              <a:t>VLAN 10</a:t>
            </a:r>
            <a:r>
              <a:rPr lang="zh-CN" altLang="en-US" sz="2000" dirty="0">
                <a:latin typeface="+mn-ea"/>
              </a:rPr>
              <a:t>，只能与同一 </a:t>
            </a:r>
            <a:r>
              <a:rPr lang="en-US" altLang="zh-CN" sz="2000" dirty="0">
                <a:latin typeface="+mn-ea"/>
              </a:rPr>
              <a:t>VLAN </a:t>
            </a:r>
            <a:r>
              <a:rPr lang="zh-CN" altLang="en-US" sz="2000" dirty="0">
                <a:latin typeface="+mn-ea"/>
              </a:rPr>
              <a:t>内的其他设备直接通信。</a:t>
            </a:r>
          </a:p>
        </p:txBody>
      </p:sp>
    </p:spTree>
    <p:extLst>
      <p:ext uri="{BB962C8B-B14F-4D97-AF65-F5344CB8AC3E}">
        <p14:creationId xmlns:p14="http://schemas.microsoft.com/office/powerpoint/2010/main" val="101552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" y="697832"/>
            <a:ext cx="31041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zh-CN" sz="3000" dirty="0" smtClean="0">
                <a:solidFill>
                  <a:srgbClr val="FF0000"/>
                </a:solidFill>
                <a:latin typeface="+mj-ea"/>
                <a:ea typeface="+mj-ea"/>
              </a:rPr>
              <a:t>VALN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配置</a:t>
            </a:r>
            <a:r>
              <a:rPr lang="zh-CN" altLang="en-US" sz="3000" dirty="0">
                <a:solidFill>
                  <a:srgbClr val="FF0000"/>
                </a:solidFill>
                <a:latin typeface="+mj-ea"/>
                <a:ea typeface="+mj-ea"/>
              </a:rPr>
              <a:t>步骤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3610" y="1552074"/>
            <a:ext cx="739942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4</a:t>
            </a:r>
            <a:r>
              <a:rPr lang="en-US" altLang="zh-CN" sz="2400" dirty="0" smtClean="0">
                <a:latin typeface="+mj-ea"/>
                <a:ea typeface="+mj-ea"/>
              </a:rPr>
              <a:t>.3 </a:t>
            </a:r>
            <a:r>
              <a:rPr lang="zh-CN" altLang="en-US" sz="2400" dirty="0" smtClean="0">
                <a:latin typeface="+mj-ea"/>
                <a:ea typeface="+mj-ea"/>
              </a:rPr>
              <a:t>设置</a:t>
            </a:r>
            <a:r>
              <a:rPr lang="en-US" altLang="zh-CN" sz="2400" dirty="0" smtClean="0">
                <a:latin typeface="+mj-ea"/>
                <a:ea typeface="+mj-ea"/>
              </a:rPr>
              <a:t>trunk</a:t>
            </a:r>
            <a:r>
              <a:rPr lang="zh-CN" altLang="en-US" sz="2400" dirty="0" smtClean="0">
                <a:latin typeface="+mj-ea"/>
                <a:ea typeface="+mj-ea"/>
              </a:rPr>
              <a:t>链路</a:t>
            </a:r>
            <a:endParaRPr lang="en-US" altLang="zh-CN" sz="2400" dirty="0" smtClean="0">
              <a:latin typeface="+mj-ea"/>
              <a:ea typeface="+mj-ea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</a:rPr>
              <a:t>（</a:t>
            </a: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）选择</a:t>
            </a:r>
            <a:r>
              <a:rPr lang="zh-CN" altLang="en-US" sz="2000" b="1" dirty="0">
                <a:latin typeface="+mn-ea"/>
              </a:rPr>
              <a:t>连接设备的端口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Trunk </a:t>
            </a:r>
            <a:r>
              <a:rPr lang="zh-CN" altLang="en-US" sz="2000" dirty="0">
                <a:latin typeface="+mn-ea"/>
              </a:rPr>
              <a:t>链路用于连接交换机与交换机、交换机与路由器等网络设备，以实现多个 </a:t>
            </a:r>
            <a:r>
              <a:rPr lang="en-US" altLang="zh-CN" sz="2000" dirty="0">
                <a:latin typeface="+mn-ea"/>
              </a:rPr>
              <a:t>VLAN </a:t>
            </a:r>
            <a:r>
              <a:rPr lang="zh-CN" altLang="en-US" sz="2000" dirty="0">
                <a:latin typeface="+mn-ea"/>
              </a:rPr>
              <a:t>数据的跨设备传输。首先要确定用于建立 </a:t>
            </a:r>
            <a:r>
              <a:rPr lang="en-US" altLang="zh-CN" sz="2000" dirty="0">
                <a:latin typeface="+mn-ea"/>
              </a:rPr>
              <a:t>Trunk </a:t>
            </a:r>
            <a:r>
              <a:rPr lang="zh-CN" altLang="en-US" sz="2000" dirty="0">
                <a:latin typeface="+mn-ea"/>
              </a:rPr>
              <a:t>链路的端口，比如交换机之间连接的 </a:t>
            </a:r>
            <a:r>
              <a:rPr lang="en-US" altLang="zh-CN" sz="2000" dirty="0" err="1">
                <a:latin typeface="+mn-ea"/>
              </a:rPr>
              <a:t>GigabitEthernet</a:t>
            </a:r>
            <a:r>
              <a:rPr lang="en-US" altLang="zh-CN" sz="2000" dirty="0">
                <a:latin typeface="+mn-ea"/>
              </a:rPr>
              <a:t> 0/1 </a:t>
            </a:r>
            <a:r>
              <a:rPr lang="zh-CN" altLang="en-US" sz="2000" dirty="0">
                <a:latin typeface="+mn-ea"/>
              </a:rPr>
              <a:t>端口。在全局配置模式下，使用 “</a:t>
            </a:r>
            <a:r>
              <a:rPr lang="en-US" altLang="zh-CN" sz="2000" dirty="0">
                <a:latin typeface="+mn-ea"/>
              </a:rPr>
              <a:t>interface [interface - type] [interface - number]” </a:t>
            </a:r>
            <a:r>
              <a:rPr lang="zh-CN" altLang="en-US" sz="2000" dirty="0">
                <a:latin typeface="+mn-ea"/>
              </a:rPr>
              <a:t>命令进入该端口的配置模式，即输入 “</a:t>
            </a:r>
            <a:r>
              <a:rPr lang="en-US" altLang="zh-CN" sz="2000" dirty="0">
                <a:latin typeface="+mn-ea"/>
              </a:rPr>
              <a:t>interface </a:t>
            </a:r>
            <a:r>
              <a:rPr lang="en-US" altLang="zh-CN" sz="2000" dirty="0" err="1">
                <a:latin typeface="+mn-ea"/>
              </a:rPr>
              <a:t>GigabitEthernet</a:t>
            </a:r>
            <a:r>
              <a:rPr lang="en-US" altLang="zh-CN" sz="2000" dirty="0">
                <a:latin typeface="+mn-ea"/>
              </a:rPr>
              <a:t> 0/1”</a:t>
            </a:r>
            <a:r>
              <a:rPr lang="zh-CN" altLang="en-US" sz="2000" dirty="0">
                <a:latin typeface="+mn-ea"/>
              </a:rPr>
              <a:t>，进入 “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err="1">
                <a:latin typeface="+mn-ea"/>
              </a:rPr>
              <a:t>config</a:t>
            </a:r>
            <a:r>
              <a:rPr lang="en-US" altLang="zh-CN" sz="2000" dirty="0">
                <a:latin typeface="+mn-ea"/>
              </a:rPr>
              <a:t> - if)#” </a:t>
            </a:r>
            <a:r>
              <a:rPr lang="zh-CN" altLang="en-US" sz="2000" dirty="0">
                <a:latin typeface="+mn-ea"/>
              </a:rPr>
              <a:t>提示符状态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3593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7363" y="1595071"/>
            <a:ext cx="923330" cy="2852718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r>
              <a:rPr lang="zh-CN" altLang="en-US" sz="4800" b="1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 录</a:t>
            </a:r>
            <a:endParaRPr lang="zh-CN" altLang="en-US" sz="4800" b="1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099077" y="1210060"/>
            <a:ext cx="858118" cy="3410033"/>
            <a:chOff x="3200400" y="1123950"/>
            <a:chExt cx="457200" cy="1816847"/>
          </a:xfrm>
        </p:grpSpPr>
        <p:grpSp>
          <p:nvGrpSpPr>
            <p:cNvPr id="4" name="组合 3"/>
            <p:cNvGrpSpPr/>
            <p:nvPr/>
          </p:nvGrpSpPr>
          <p:grpSpPr>
            <a:xfrm>
              <a:off x="3200400" y="1123950"/>
              <a:ext cx="457200" cy="457200"/>
              <a:chOff x="4944973" y="2146816"/>
              <a:chExt cx="457200" cy="45720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4944973" y="2146816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5027869" y="2252429"/>
                <a:ext cx="291409" cy="245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  <a:endParaRPr lang="zh-CN" altLang="en-US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3274614" y="1625083"/>
              <a:ext cx="308764" cy="1315714"/>
            </a:xfrm>
            <a:prstGeom prst="rect">
              <a:avLst/>
            </a:prstGeom>
            <a:noFill/>
          </p:spPr>
          <p:txBody>
            <a:bodyPr vert="wordArtVertRtl" wrap="none" rtlCol="0">
              <a:spAutoFit/>
            </a:bodyPr>
            <a:lstStyle/>
            <a:p>
              <a:r>
                <a:rPr lang="en-US" altLang="zh-CN" sz="20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VLAN</a:t>
              </a:r>
              <a:r>
                <a:rPr lang="zh-CN" altLang="en-US" sz="2000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endPara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459187" y="1210060"/>
            <a:ext cx="858117" cy="3804884"/>
            <a:chOff x="3213172" y="1123950"/>
            <a:chExt cx="457200" cy="2027221"/>
          </a:xfrm>
        </p:grpSpPr>
        <p:grpSp>
          <p:nvGrpSpPr>
            <p:cNvPr id="9" name="组合 8"/>
            <p:cNvGrpSpPr/>
            <p:nvPr/>
          </p:nvGrpSpPr>
          <p:grpSpPr>
            <a:xfrm>
              <a:off x="3213172" y="1123950"/>
              <a:ext cx="457200" cy="457200"/>
              <a:chOff x="4957745" y="2146816"/>
              <a:chExt cx="457200" cy="457200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4957745" y="2146816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5040640" y="2252429"/>
                <a:ext cx="291410" cy="245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3287390" y="1625083"/>
              <a:ext cx="308764" cy="1526088"/>
            </a:xfrm>
            <a:prstGeom prst="rect">
              <a:avLst/>
            </a:prstGeom>
            <a:noFill/>
          </p:spPr>
          <p:txBody>
            <a:bodyPr vert="wordArtVertRtl"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VLAN</a:t>
              </a:r>
              <a:r>
                <a:rPr lang="zh-CN" altLang="en-US" sz="2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的作用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19296" y="1210060"/>
            <a:ext cx="858118" cy="4199738"/>
            <a:chOff x="3200400" y="1123950"/>
            <a:chExt cx="457200" cy="2237597"/>
          </a:xfrm>
        </p:grpSpPr>
        <p:grpSp>
          <p:nvGrpSpPr>
            <p:cNvPr id="14" name="组合 13"/>
            <p:cNvGrpSpPr/>
            <p:nvPr/>
          </p:nvGrpSpPr>
          <p:grpSpPr>
            <a:xfrm>
              <a:off x="3200400" y="1123950"/>
              <a:ext cx="457200" cy="457200"/>
              <a:chOff x="4944973" y="2146816"/>
              <a:chExt cx="457200" cy="457200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4944973" y="2146816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5027869" y="2252429"/>
                <a:ext cx="291409" cy="245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文本框 14"/>
            <p:cNvSpPr txBox="1"/>
            <p:nvPr/>
          </p:nvSpPr>
          <p:spPr>
            <a:xfrm>
              <a:off x="3274618" y="1625084"/>
              <a:ext cx="308764" cy="1736463"/>
            </a:xfrm>
            <a:prstGeom prst="rect">
              <a:avLst/>
            </a:prstGeom>
            <a:noFill/>
          </p:spPr>
          <p:txBody>
            <a:bodyPr vert="wordArtVertRtl"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VLAN</a:t>
              </a:r>
              <a:r>
                <a:rPr lang="zh-CN" altLang="en-US" sz="2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工作原理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79406" y="1210060"/>
            <a:ext cx="858118" cy="4196720"/>
            <a:chOff x="3200400" y="1123950"/>
            <a:chExt cx="457200" cy="2235989"/>
          </a:xfrm>
        </p:grpSpPr>
        <p:grpSp>
          <p:nvGrpSpPr>
            <p:cNvPr id="19" name="组合 18"/>
            <p:cNvGrpSpPr/>
            <p:nvPr/>
          </p:nvGrpSpPr>
          <p:grpSpPr>
            <a:xfrm>
              <a:off x="3200400" y="1123950"/>
              <a:ext cx="457200" cy="457200"/>
              <a:chOff x="4944973" y="2146816"/>
              <a:chExt cx="457200" cy="457200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4944973" y="2146816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5027869" y="2252429"/>
                <a:ext cx="291409" cy="2459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文本框 19"/>
            <p:cNvSpPr txBox="1"/>
            <p:nvPr/>
          </p:nvSpPr>
          <p:spPr>
            <a:xfrm>
              <a:off x="3274618" y="1623476"/>
              <a:ext cx="308764" cy="1736463"/>
            </a:xfrm>
            <a:prstGeom prst="rect">
              <a:avLst/>
            </a:prstGeom>
            <a:noFill/>
          </p:spPr>
          <p:txBody>
            <a:bodyPr vert="wordArtVertRtl"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VLAN</a:t>
              </a:r>
              <a:r>
                <a:rPr lang="zh-CN" altLang="en-US" sz="2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配置步骤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539515" y="1210060"/>
            <a:ext cx="858118" cy="3402019"/>
            <a:chOff x="3200400" y="1123950"/>
            <a:chExt cx="457200" cy="1812575"/>
          </a:xfrm>
        </p:grpSpPr>
        <p:grpSp>
          <p:nvGrpSpPr>
            <p:cNvPr id="24" name="组合 23"/>
            <p:cNvGrpSpPr/>
            <p:nvPr/>
          </p:nvGrpSpPr>
          <p:grpSpPr>
            <a:xfrm>
              <a:off x="3200400" y="1123950"/>
              <a:ext cx="457200" cy="457200"/>
              <a:chOff x="4944973" y="2146816"/>
              <a:chExt cx="457200" cy="457200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4944973" y="2146816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  <a:latin typeface="站酷快乐体2016修订版" panose="02010600030101010101" pitchFamily="2" charset="-122"/>
                  <a:ea typeface="站酷快乐体2016修订版" panose="02010600030101010101" pitchFamily="2" charset="-122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5027869" y="2252430"/>
                <a:ext cx="291409" cy="245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400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05</a:t>
                </a:r>
                <a:endParaRPr lang="zh-CN" altLang="en-US" sz="24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3274618" y="1625083"/>
              <a:ext cx="308764" cy="1311442"/>
            </a:xfrm>
            <a:prstGeom prst="rect">
              <a:avLst/>
            </a:prstGeom>
            <a:noFill/>
          </p:spPr>
          <p:txBody>
            <a:bodyPr vert="wordArtVertRtl"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配置实例演示</a:t>
              </a:r>
            </a:p>
          </p:txBody>
        </p:sp>
      </p:grp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581" y="4447789"/>
            <a:ext cx="2904190" cy="210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79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" y="697832"/>
            <a:ext cx="31041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FF0000"/>
                </a:solidFill>
                <a:latin typeface="+mj-ea"/>
                <a:ea typeface="+mj-ea"/>
              </a:rPr>
              <a:t>4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zh-CN" sz="3000" dirty="0" smtClean="0">
                <a:solidFill>
                  <a:srgbClr val="FF0000"/>
                </a:solidFill>
                <a:latin typeface="+mj-ea"/>
                <a:ea typeface="+mj-ea"/>
              </a:rPr>
              <a:t>VALN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配置</a:t>
            </a:r>
            <a:r>
              <a:rPr lang="zh-CN" altLang="en-US" sz="3000" dirty="0">
                <a:solidFill>
                  <a:srgbClr val="FF0000"/>
                </a:solidFill>
                <a:latin typeface="+mj-ea"/>
                <a:ea typeface="+mj-ea"/>
              </a:rPr>
              <a:t>步骤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13610" y="1552074"/>
            <a:ext cx="73994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4.3 </a:t>
            </a:r>
            <a:r>
              <a:rPr lang="zh-CN" altLang="en-US" sz="2400" dirty="0">
                <a:latin typeface="+mj-ea"/>
                <a:ea typeface="+mj-ea"/>
              </a:rPr>
              <a:t>设置</a:t>
            </a:r>
            <a:r>
              <a:rPr lang="en-US" altLang="zh-CN" sz="2400" dirty="0">
                <a:latin typeface="+mj-ea"/>
                <a:ea typeface="+mj-ea"/>
              </a:rPr>
              <a:t>trunk</a:t>
            </a:r>
            <a:r>
              <a:rPr lang="zh-CN" altLang="en-US" sz="2400" dirty="0">
                <a:latin typeface="+mj-ea"/>
                <a:ea typeface="+mj-ea"/>
              </a:rPr>
              <a:t>链路</a:t>
            </a:r>
            <a:endParaRPr lang="en-US" altLang="zh-CN" sz="2400" dirty="0">
              <a:latin typeface="+mj-ea"/>
              <a:ea typeface="+mj-ea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</a:rPr>
              <a:t>（</a:t>
            </a:r>
            <a:r>
              <a:rPr lang="en-US" altLang="zh-CN" sz="2000" b="1" dirty="0" smtClean="0">
                <a:latin typeface="+mn-ea"/>
              </a:rPr>
              <a:t>2</a:t>
            </a:r>
            <a:r>
              <a:rPr lang="zh-CN" altLang="en-US" sz="2000" b="1" dirty="0" smtClean="0">
                <a:latin typeface="+mn-ea"/>
              </a:rPr>
              <a:t>）设置</a:t>
            </a:r>
            <a:r>
              <a:rPr lang="zh-CN" altLang="en-US" sz="2000" b="1" dirty="0">
                <a:latin typeface="+mn-ea"/>
              </a:rPr>
              <a:t>端口模式为 </a:t>
            </a:r>
            <a:r>
              <a:rPr lang="en-US" altLang="zh-CN" sz="2000" b="1" dirty="0">
                <a:latin typeface="+mn-ea"/>
              </a:rPr>
              <a:t>Trunk</a:t>
            </a:r>
            <a:r>
              <a:rPr lang="zh-CN" altLang="en-US" sz="2000" dirty="0">
                <a:latin typeface="+mn-ea"/>
              </a:rPr>
              <a:t>：在端口配置模式下，使用 “</a:t>
            </a:r>
            <a:r>
              <a:rPr lang="en-US" altLang="zh-CN" sz="2000" dirty="0" err="1">
                <a:latin typeface="+mn-ea"/>
              </a:rPr>
              <a:t>switchport</a:t>
            </a:r>
            <a:r>
              <a:rPr lang="en-US" altLang="zh-CN" sz="2000" dirty="0">
                <a:latin typeface="+mn-ea"/>
              </a:rPr>
              <a:t> mode trunk” </a:t>
            </a:r>
            <a:r>
              <a:rPr lang="zh-CN" altLang="en-US" sz="2000" dirty="0">
                <a:latin typeface="+mn-ea"/>
              </a:rPr>
              <a:t>命令将端口模式设置为 </a:t>
            </a:r>
            <a:r>
              <a:rPr lang="en-US" altLang="zh-CN" sz="2000" dirty="0">
                <a:latin typeface="+mn-ea"/>
              </a:rPr>
              <a:t>Trunk </a:t>
            </a:r>
            <a:r>
              <a:rPr lang="zh-CN" altLang="en-US" sz="2000" dirty="0">
                <a:latin typeface="+mn-ea"/>
              </a:rPr>
              <a:t>模式。执行该命令后，该端口就可以承载多个 </a:t>
            </a:r>
            <a:r>
              <a:rPr lang="en-US" altLang="zh-CN" sz="2000" dirty="0">
                <a:latin typeface="+mn-ea"/>
              </a:rPr>
              <a:t>VLAN </a:t>
            </a:r>
            <a:r>
              <a:rPr lang="zh-CN" altLang="en-US" sz="2000" dirty="0">
                <a:latin typeface="+mn-ea"/>
              </a:rPr>
              <a:t>的数据。不同厂商交换机在设置 </a:t>
            </a:r>
            <a:r>
              <a:rPr lang="en-US" altLang="zh-CN" sz="2000" dirty="0">
                <a:latin typeface="+mn-ea"/>
              </a:rPr>
              <a:t>Trunk </a:t>
            </a:r>
            <a:r>
              <a:rPr lang="zh-CN" altLang="en-US" sz="2000" dirty="0">
                <a:latin typeface="+mn-ea"/>
              </a:rPr>
              <a:t>模式时可能会有一些细微差别，比如华为交换机在设置 </a:t>
            </a:r>
            <a:r>
              <a:rPr lang="en-US" altLang="zh-CN" sz="2000" dirty="0">
                <a:latin typeface="+mn-ea"/>
              </a:rPr>
              <a:t>Trunk </a:t>
            </a:r>
            <a:r>
              <a:rPr lang="zh-CN" altLang="en-US" sz="2000" dirty="0">
                <a:latin typeface="+mn-ea"/>
              </a:rPr>
              <a:t>模式后，还需要进一步指定允许通过的 </a:t>
            </a:r>
            <a:r>
              <a:rPr lang="en-US" altLang="zh-CN" sz="2000" dirty="0">
                <a:latin typeface="+mn-ea"/>
              </a:rPr>
              <a:t>VLAN </a:t>
            </a:r>
            <a:r>
              <a:rPr lang="zh-CN" altLang="en-US" sz="2000" dirty="0">
                <a:latin typeface="+mn-ea"/>
              </a:rPr>
              <a:t>列表，而思科交换机默认允许所有 </a:t>
            </a:r>
            <a:r>
              <a:rPr lang="en-US" altLang="zh-CN" sz="2000" dirty="0">
                <a:latin typeface="+mn-ea"/>
              </a:rPr>
              <a:t>VLAN </a:t>
            </a:r>
            <a:r>
              <a:rPr lang="zh-CN" altLang="en-US" sz="2000" dirty="0">
                <a:latin typeface="+mn-ea"/>
              </a:rPr>
              <a:t>通过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452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" y="697832"/>
            <a:ext cx="31041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、配置实例演示</a:t>
            </a:r>
            <a:endParaRPr lang="zh-CN" altLang="en-US" sz="3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3610" y="1552074"/>
            <a:ext cx="73994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5.1 </a:t>
            </a:r>
            <a:r>
              <a:rPr lang="zh-CN" altLang="en-US" sz="2400" dirty="0">
                <a:latin typeface="+mj-ea"/>
                <a:ea typeface="+mj-ea"/>
              </a:rPr>
              <a:t>拓扑图展示</a:t>
            </a:r>
            <a:endParaRPr lang="en-US" altLang="zh-CN" sz="2400" dirty="0">
              <a:latin typeface="+mj-ea"/>
              <a:ea typeface="+mj-ea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</a:rPr>
              <a:t>（</a:t>
            </a: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）网络</a:t>
            </a:r>
            <a:r>
              <a:rPr lang="zh-CN" altLang="en-US" sz="2000" b="1" dirty="0">
                <a:latin typeface="+mn-ea"/>
              </a:rPr>
              <a:t>设备布局</a:t>
            </a:r>
            <a:r>
              <a:rPr lang="zh-CN" altLang="en-US" sz="2000" dirty="0">
                <a:latin typeface="+mn-ea"/>
              </a:rPr>
              <a:t>：展示的简单网络拓扑图中，核心设备是一台三层交换机，它处于网络的中心枢纽位置，连接着多个不同功能的子网。在三层交换机的一侧，通过若干个 </a:t>
            </a:r>
            <a:r>
              <a:rPr lang="en-US" altLang="zh-CN" sz="2000" dirty="0" err="1">
                <a:latin typeface="+mn-ea"/>
              </a:rPr>
              <a:t>FastEthernet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端口连接着多台计算机，这些计算机分别属于不同的部门，比如财务部的计算机连接到端口 </a:t>
            </a:r>
            <a:r>
              <a:rPr lang="en-US" altLang="zh-CN" sz="2000" dirty="0">
                <a:latin typeface="+mn-ea"/>
              </a:rPr>
              <a:t>F0/1 - F0/5</a:t>
            </a:r>
            <a:r>
              <a:rPr lang="zh-CN" altLang="en-US" sz="2000" dirty="0">
                <a:latin typeface="+mn-ea"/>
              </a:rPr>
              <a:t>，研发部的计算机连接到端口 </a:t>
            </a:r>
            <a:r>
              <a:rPr lang="en-US" altLang="zh-CN" sz="2000" dirty="0">
                <a:latin typeface="+mn-ea"/>
              </a:rPr>
              <a:t>F0/6 - F0/10 </a:t>
            </a:r>
            <a:r>
              <a:rPr lang="zh-CN" altLang="en-US" sz="2000" dirty="0">
                <a:latin typeface="+mn-ea"/>
              </a:rPr>
              <a:t>等，以此模拟不同 </a:t>
            </a:r>
            <a:r>
              <a:rPr lang="en-US" altLang="zh-CN" sz="2000" dirty="0">
                <a:latin typeface="+mn-ea"/>
              </a:rPr>
              <a:t>VLAN </a:t>
            </a:r>
            <a:r>
              <a:rPr lang="zh-CN" altLang="en-US" sz="2000" dirty="0">
                <a:latin typeface="+mn-ea"/>
              </a:rPr>
              <a:t>下的终端设备接入。在三层交换机的另一侧，通过 </a:t>
            </a:r>
            <a:r>
              <a:rPr lang="en-US" altLang="zh-CN" sz="2000" dirty="0" err="1">
                <a:latin typeface="+mn-ea"/>
              </a:rPr>
              <a:t>GigabitEthernet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端口连接着一台路由器，路由器再连接到外部网络，用于实现内部 </a:t>
            </a:r>
            <a:r>
              <a:rPr lang="en-US" altLang="zh-CN" sz="2000" dirty="0">
                <a:latin typeface="+mn-ea"/>
              </a:rPr>
              <a:t>VLAN </a:t>
            </a:r>
            <a:r>
              <a:rPr lang="zh-CN" altLang="en-US" sz="2000" dirty="0">
                <a:latin typeface="+mn-ea"/>
              </a:rPr>
              <a:t>网络与外部网络的通信，例如访问互联网资源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123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" y="697832"/>
            <a:ext cx="31041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、配置实例演示</a:t>
            </a:r>
            <a:endParaRPr lang="zh-CN" altLang="en-US" sz="3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3610" y="1552074"/>
            <a:ext cx="739942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5.1 </a:t>
            </a:r>
            <a:r>
              <a:rPr lang="zh-CN" altLang="en-US" sz="2400" dirty="0">
                <a:latin typeface="+mj-ea"/>
                <a:ea typeface="+mj-ea"/>
              </a:rPr>
              <a:t>拓扑图展示</a:t>
            </a:r>
            <a:endParaRPr lang="en-US" altLang="zh-CN" sz="2400" dirty="0">
              <a:latin typeface="+mj-ea"/>
              <a:ea typeface="+mj-ea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</a:rPr>
              <a:t>（</a:t>
            </a:r>
            <a:r>
              <a:rPr lang="en-US" altLang="zh-CN" sz="2000" b="1" dirty="0" smtClean="0">
                <a:latin typeface="+mn-ea"/>
              </a:rPr>
              <a:t>2</a:t>
            </a:r>
            <a:r>
              <a:rPr lang="zh-CN" altLang="en-US" sz="2000" b="1" dirty="0" smtClean="0">
                <a:latin typeface="+mn-ea"/>
              </a:rPr>
              <a:t>）</a:t>
            </a:r>
            <a:r>
              <a:rPr lang="en-US" altLang="zh-CN" sz="2000" b="1" dirty="0" smtClean="0">
                <a:latin typeface="+mn-ea"/>
              </a:rPr>
              <a:t>VLAN </a:t>
            </a:r>
            <a:r>
              <a:rPr lang="zh-CN" altLang="en-US" sz="2000" b="1" dirty="0">
                <a:latin typeface="+mn-ea"/>
              </a:rPr>
              <a:t>规划说明</a:t>
            </a:r>
            <a:r>
              <a:rPr lang="zh-CN" altLang="en-US" sz="2000" dirty="0">
                <a:latin typeface="+mn-ea"/>
              </a:rPr>
              <a:t>：在拓扑图上，清晰标注出每个 </a:t>
            </a:r>
            <a:r>
              <a:rPr lang="en-US" altLang="zh-CN" sz="2000" dirty="0">
                <a:latin typeface="+mn-ea"/>
              </a:rPr>
              <a:t>VLAN </a:t>
            </a:r>
            <a:r>
              <a:rPr lang="zh-CN" altLang="en-US" sz="2000" dirty="0">
                <a:latin typeface="+mn-ea"/>
              </a:rPr>
              <a:t>的划分情况。例如，将财务部的计算机划分到 </a:t>
            </a:r>
            <a:r>
              <a:rPr lang="en-US" altLang="zh-CN" sz="2000" dirty="0">
                <a:latin typeface="+mn-ea"/>
              </a:rPr>
              <a:t>VLAN 10</a:t>
            </a:r>
            <a:r>
              <a:rPr lang="zh-CN" altLang="en-US" sz="2000" dirty="0">
                <a:latin typeface="+mn-ea"/>
              </a:rPr>
              <a:t>，研发部的计算机划分到 </a:t>
            </a:r>
            <a:r>
              <a:rPr lang="en-US" altLang="zh-CN" sz="2000" dirty="0">
                <a:latin typeface="+mn-ea"/>
              </a:rPr>
              <a:t>VLAN 20</a:t>
            </a:r>
            <a:r>
              <a:rPr lang="zh-CN" altLang="en-US" sz="2000" dirty="0">
                <a:latin typeface="+mn-ea"/>
              </a:rPr>
              <a:t>，市场部的计算机划分到 </a:t>
            </a:r>
            <a:r>
              <a:rPr lang="en-US" altLang="zh-CN" sz="2000" dirty="0">
                <a:latin typeface="+mn-ea"/>
              </a:rPr>
              <a:t>VLAN 30 </a:t>
            </a:r>
            <a:r>
              <a:rPr lang="zh-CN" altLang="en-US" sz="2000" dirty="0">
                <a:latin typeface="+mn-ea"/>
              </a:rPr>
              <a:t>等。每个 </a:t>
            </a:r>
            <a:r>
              <a:rPr lang="en-US" altLang="zh-CN" sz="2000" dirty="0">
                <a:latin typeface="+mn-ea"/>
              </a:rPr>
              <a:t>VLAN </a:t>
            </a:r>
            <a:r>
              <a:rPr lang="zh-CN" altLang="en-US" sz="2000" dirty="0">
                <a:latin typeface="+mn-ea"/>
              </a:rPr>
              <a:t>都有独立的 </a:t>
            </a:r>
            <a:r>
              <a:rPr lang="en-US" altLang="zh-CN" sz="2000" dirty="0">
                <a:latin typeface="+mn-ea"/>
              </a:rPr>
              <a:t>IP </a:t>
            </a:r>
            <a:r>
              <a:rPr lang="zh-CN" altLang="en-US" sz="2000" dirty="0">
                <a:latin typeface="+mn-ea"/>
              </a:rPr>
              <a:t>地址段，如 </a:t>
            </a:r>
            <a:r>
              <a:rPr lang="en-US" altLang="zh-CN" sz="2000" dirty="0">
                <a:latin typeface="+mn-ea"/>
              </a:rPr>
              <a:t>VLAN 10 </a:t>
            </a:r>
            <a:r>
              <a:rPr lang="zh-CN" altLang="en-US" sz="2000" dirty="0">
                <a:latin typeface="+mn-ea"/>
              </a:rPr>
              <a:t>的 </a:t>
            </a:r>
            <a:r>
              <a:rPr lang="en-US" altLang="zh-CN" sz="2000" dirty="0">
                <a:latin typeface="+mn-ea"/>
              </a:rPr>
              <a:t>IP </a:t>
            </a:r>
            <a:r>
              <a:rPr lang="zh-CN" altLang="en-US" sz="2000" dirty="0">
                <a:latin typeface="+mn-ea"/>
              </a:rPr>
              <a:t>地址段为 </a:t>
            </a:r>
            <a:r>
              <a:rPr lang="en-US" altLang="zh-CN" sz="2000" dirty="0">
                <a:latin typeface="+mn-ea"/>
              </a:rPr>
              <a:t>192.168.10.0/24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VLAN 20 </a:t>
            </a:r>
            <a:r>
              <a:rPr lang="zh-CN" altLang="en-US" sz="2000" dirty="0">
                <a:latin typeface="+mn-ea"/>
              </a:rPr>
              <a:t>的 </a:t>
            </a:r>
            <a:r>
              <a:rPr lang="en-US" altLang="zh-CN" sz="2000" dirty="0">
                <a:latin typeface="+mn-ea"/>
              </a:rPr>
              <a:t>IP </a:t>
            </a:r>
            <a:r>
              <a:rPr lang="zh-CN" altLang="en-US" sz="2000" dirty="0">
                <a:latin typeface="+mn-ea"/>
              </a:rPr>
              <a:t>地址段为 </a:t>
            </a:r>
            <a:r>
              <a:rPr lang="en-US" altLang="zh-CN" sz="2000" dirty="0">
                <a:latin typeface="+mn-ea"/>
              </a:rPr>
              <a:t>192.168.20.0/24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VLAN 30 </a:t>
            </a:r>
            <a:r>
              <a:rPr lang="zh-CN" altLang="en-US" sz="2000" dirty="0">
                <a:latin typeface="+mn-ea"/>
              </a:rPr>
              <a:t>的 </a:t>
            </a:r>
            <a:r>
              <a:rPr lang="en-US" altLang="zh-CN" sz="2000" dirty="0">
                <a:latin typeface="+mn-ea"/>
              </a:rPr>
              <a:t>IP </a:t>
            </a:r>
            <a:r>
              <a:rPr lang="zh-CN" altLang="en-US" sz="2000" dirty="0">
                <a:latin typeface="+mn-ea"/>
              </a:rPr>
              <a:t>地址段为 </a:t>
            </a:r>
            <a:r>
              <a:rPr lang="en-US" altLang="zh-CN" sz="2000" dirty="0">
                <a:latin typeface="+mn-ea"/>
              </a:rPr>
              <a:t>192.168.30.0/24</a:t>
            </a:r>
            <a:r>
              <a:rPr lang="zh-CN" altLang="en-US" sz="2000" dirty="0">
                <a:latin typeface="+mn-ea"/>
              </a:rPr>
              <a:t>。通过这样的规划，不同部门的网络在逻辑上相互隔离，各自独立运行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5884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" y="697832"/>
            <a:ext cx="31041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、配置实例演示</a:t>
            </a:r>
            <a:endParaRPr lang="zh-CN" altLang="en-US" sz="3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3734" y="1360882"/>
            <a:ext cx="73994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400" dirty="0" smtClean="0">
                <a:latin typeface="+mj-ea"/>
                <a:ea typeface="+mj-ea"/>
              </a:rPr>
              <a:t>5.2 </a:t>
            </a:r>
            <a:r>
              <a:rPr lang="zh-CN" altLang="en-US" sz="2400" dirty="0">
                <a:latin typeface="+mj-ea"/>
                <a:ea typeface="+mj-ea"/>
              </a:rPr>
              <a:t>具体命令操作</a:t>
            </a:r>
            <a:endParaRPr lang="en-US" altLang="zh-CN" sz="2400" dirty="0">
              <a:latin typeface="+mj-ea"/>
              <a:ea typeface="+mj-ea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</a:rPr>
              <a:t>（</a:t>
            </a: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）交换机</a:t>
            </a:r>
            <a:r>
              <a:rPr lang="zh-CN" altLang="en-US" sz="2000" b="1" dirty="0">
                <a:latin typeface="+mn-ea"/>
              </a:rPr>
              <a:t>上 </a:t>
            </a:r>
            <a:r>
              <a:rPr lang="en-US" altLang="zh-CN" sz="2000" b="1" dirty="0">
                <a:latin typeface="+mn-ea"/>
              </a:rPr>
              <a:t>VLAN </a:t>
            </a:r>
            <a:r>
              <a:rPr lang="zh-CN" altLang="en-US" sz="2000" b="1" dirty="0">
                <a:latin typeface="+mn-ea"/>
              </a:rPr>
              <a:t>创建</a:t>
            </a:r>
            <a:r>
              <a:rPr lang="zh-CN" altLang="en-US" sz="2000" dirty="0" smtClean="0">
                <a:latin typeface="+mn-ea"/>
              </a:rPr>
              <a:t>：</a:t>
            </a:r>
            <a:endParaRPr lang="en-US" altLang="zh-CN" sz="2000" dirty="0" smtClean="0">
              <a:latin typeface="+mn-ea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000" dirty="0" smtClean="0">
                <a:latin typeface="+mn-ea"/>
              </a:rPr>
              <a:t>①进入</a:t>
            </a:r>
            <a:r>
              <a:rPr lang="zh-CN" altLang="en-US" sz="2000" dirty="0">
                <a:latin typeface="+mn-ea"/>
              </a:rPr>
              <a:t>交换机的命令行界面，在用户模式下</a:t>
            </a:r>
            <a:r>
              <a:rPr lang="zh-CN" altLang="en-US" sz="2000" dirty="0" smtClean="0">
                <a:latin typeface="+mn-ea"/>
              </a:rPr>
              <a:t>输入“</a:t>
            </a:r>
            <a:r>
              <a:rPr lang="en-US" altLang="zh-CN" sz="2000" dirty="0" smtClean="0">
                <a:latin typeface="+mn-ea"/>
              </a:rPr>
              <a:t>enable”</a:t>
            </a:r>
            <a:r>
              <a:rPr lang="zh-CN" altLang="en-US" sz="2000" dirty="0" smtClean="0">
                <a:latin typeface="+mn-ea"/>
              </a:rPr>
              <a:t>命令</a:t>
            </a:r>
            <a:r>
              <a:rPr lang="zh-CN" altLang="en-US" sz="2000" dirty="0">
                <a:latin typeface="+mn-ea"/>
              </a:rPr>
              <a:t>进入特权模式，此时交换机提示符</a:t>
            </a:r>
            <a:r>
              <a:rPr lang="zh-CN" altLang="en-US" sz="2000" dirty="0" smtClean="0">
                <a:latin typeface="+mn-ea"/>
              </a:rPr>
              <a:t>由“</a:t>
            </a:r>
            <a:r>
              <a:rPr lang="en-US" altLang="zh-CN" sz="2000" dirty="0" smtClean="0">
                <a:latin typeface="+mn-ea"/>
              </a:rPr>
              <a:t>&gt;”</a:t>
            </a:r>
            <a:r>
              <a:rPr lang="zh-CN" altLang="en-US" sz="2000" dirty="0" smtClean="0">
                <a:latin typeface="+mn-ea"/>
              </a:rPr>
              <a:t>变为“</a:t>
            </a:r>
            <a:r>
              <a:rPr lang="en-US" altLang="zh-CN" sz="2000" dirty="0" smtClean="0">
                <a:latin typeface="+mn-ea"/>
              </a:rPr>
              <a:t>#”</a:t>
            </a:r>
            <a:r>
              <a:rPr lang="zh-CN" altLang="en-US" sz="2000" dirty="0" smtClean="0">
                <a:latin typeface="+mn-ea"/>
              </a:rPr>
              <a:t>。</a:t>
            </a:r>
            <a:r>
              <a:rPr lang="zh-CN" altLang="en-US" sz="2000" dirty="0">
                <a:latin typeface="+mn-ea"/>
              </a:rPr>
              <a:t>接着</a:t>
            </a:r>
            <a:r>
              <a:rPr lang="zh-CN" altLang="en-US" sz="2000" dirty="0" smtClean="0">
                <a:latin typeface="+mn-ea"/>
              </a:rPr>
              <a:t>输入“</a:t>
            </a:r>
            <a:r>
              <a:rPr lang="en-US" altLang="zh-CN" sz="2000" dirty="0" smtClean="0">
                <a:latin typeface="+mn-ea"/>
              </a:rPr>
              <a:t>configure terminal”</a:t>
            </a:r>
            <a:r>
              <a:rPr lang="zh-CN" altLang="en-US" sz="2000" dirty="0" smtClean="0">
                <a:latin typeface="+mn-ea"/>
              </a:rPr>
              <a:t>进入</a:t>
            </a:r>
            <a:r>
              <a:rPr lang="zh-CN" altLang="en-US" sz="2000" dirty="0">
                <a:latin typeface="+mn-ea"/>
              </a:rPr>
              <a:t>全局配置模式，提示符</a:t>
            </a:r>
            <a:r>
              <a:rPr lang="zh-CN" altLang="en-US" sz="2000" dirty="0" smtClean="0">
                <a:latin typeface="+mn-ea"/>
              </a:rPr>
              <a:t>变为“</a:t>
            </a:r>
            <a:r>
              <a:rPr lang="en-US" altLang="zh-CN" sz="2000" dirty="0" smtClean="0">
                <a:latin typeface="+mn-ea"/>
              </a:rPr>
              <a:t>(</a:t>
            </a:r>
            <a:r>
              <a:rPr lang="en-US" altLang="zh-CN" sz="2000" dirty="0" err="1" smtClean="0">
                <a:latin typeface="+mn-ea"/>
              </a:rPr>
              <a:t>config</a:t>
            </a:r>
            <a:r>
              <a:rPr lang="en-US" altLang="zh-CN" sz="2000" dirty="0" smtClean="0">
                <a:latin typeface="+mn-ea"/>
              </a:rPr>
              <a:t>)#”</a:t>
            </a:r>
            <a:r>
              <a:rPr lang="zh-CN" altLang="en-US" sz="2000" dirty="0" smtClean="0">
                <a:latin typeface="+mn-ea"/>
              </a:rPr>
              <a:t>。②在</a:t>
            </a:r>
            <a:r>
              <a:rPr lang="zh-CN" altLang="en-US" sz="2000" dirty="0">
                <a:latin typeface="+mn-ea"/>
              </a:rPr>
              <a:t>全局配置模式下，开始</a:t>
            </a:r>
            <a:r>
              <a:rPr lang="zh-CN" altLang="en-US" sz="2000" dirty="0" smtClean="0">
                <a:latin typeface="+mn-ea"/>
              </a:rPr>
              <a:t>创建</a:t>
            </a:r>
            <a:r>
              <a:rPr lang="en-US" altLang="zh-CN" sz="2000" dirty="0" smtClean="0">
                <a:latin typeface="+mn-ea"/>
              </a:rPr>
              <a:t>VLAN</a:t>
            </a:r>
            <a:r>
              <a:rPr lang="zh-CN" altLang="en-US" sz="2000" dirty="0">
                <a:latin typeface="+mn-ea"/>
              </a:rPr>
              <a:t>。以</a:t>
            </a:r>
            <a:r>
              <a:rPr lang="zh-CN" altLang="en-US" sz="2000" dirty="0" smtClean="0">
                <a:latin typeface="+mn-ea"/>
              </a:rPr>
              <a:t>创建</a:t>
            </a:r>
            <a:r>
              <a:rPr lang="en-US" altLang="zh-CN" sz="2000" dirty="0" smtClean="0">
                <a:latin typeface="+mn-ea"/>
              </a:rPr>
              <a:t>VLAN 10</a:t>
            </a:r>
            <a:r>
              <a:rPr lang="zh-CN" altLang="en-US" sz="2000" dirty="0" smtClean="0">
                <a:latin typeface="+mn-ea"/>
              </a:rPr>
              <a:t>为</a:t>
            </a:r>
            <a:r>
              <a:rPr lang="zh-CN" altLang="en-US" sz="2000" dirty="0">
                <a:latin typeface="+mn-ea"/>
              </a:rPr>
              <a:t>例，</a:t>
            </a:r>
            <a:r>
              <a:rPr lang="zh-CN" altLang="en-US" sz="2000" dirty="0" smtClean="0">
                <a:latin typeface="+mn-ea"/>
              </a:rPr>
              <a:t>输入“</a:t>
            </a:r>
            <a:r>
              <a:rPr lang="en-US" altLang="zh-CN" sz="2000" dirty="0" err="1" smtClean="0">
                <a:latin typeface="+mn-ea"/>
              </a:rPr>
              <a:t>vlan</a:t>
            </a:r>
            <a:r>
              <a:rPr lang="en-US" altLang="zh-CN" sz="2000" dirty="0" smtClean="0">
                <a:latin typeface="+mn-ea"/>
              </a:rPr>
              <a:t> 10”</a:t>
            </a:r>
            <a:r>
              <a:rPr lang="zh-CN" altLang="en-US" sz="2000" dirty="0" smtClean="0">
                <a:latin typeface="+mn-ea"/>
              </a:rPr>
              <a:t>并</a:t>
            </a:r>
            <a:r>
              <a:rPr lang="zh-CN" altLang="en-US" sz="2000" dirty="0">
                <a:latin typeface="+mn-ea"/>
              </a:rPr>
              <a:t>回车，交换机即创建</a:t>
            </a:r>
            <a:r>
              <a:rPr lang="zh-CN" altLang="en-US" sz="2000" dirty="0" smtClean="0">
                <a:latin typeface="+mn-ea"/>
              </a:rPr>
              <a:t>了</a:t>
            </a:r>
            <a:r>
              <a:rPr lang="en-US" altLang="zh-CN" sz="2000" dirty="0" smtClean="0">
                <a:latin typeface="+mn-ea"/>
              </a:rPr>
              <a:t>VLAN </a:t>
            </a:r>
            <a:r>
              <a:rPr lang="en-US" altLang="zh-CN" sz="2000" dirty="0">
                <a:latin typeface="+mn-ea"/>
              </a:rPr>
              <a:t>10</a:t>
            </a:r>
            <a:r>
              <a:rPr lang="zh-CN" altLang="en-US" sz="2000" dirty="0">
                <a:latin typeface="+mn-ea"/>
              </a:rPr>
              <a:t>。按照同样的方法，依次</a:t>
            </a:r>
            <a:r>
              <a:rPr lang="zh-CN" altLang="en-US" sz="2000" dirty="0" smtClean="0">
                <a:latin typeface="+mn-ea"/>
              </a:rPr>
              <a:t>创建</a:t>
            </a:r>
            <a:r>
              <a:rPr lang="en-US" altLang="zh-CN" sz="2000" dirty="0" smtClean="0">
                <a:latin typeface="+mn-ea"/>
              </a:rPr>
              <a:t>VLAN 20</a:t>
            </a:r>
            <a:r>
              <a:rPr lang="zh-CN" altLang="en-US" sz="2000" dirty="0" smtClean="0">
                <a:latin typeface="+mn-ea"/>
              </a:rPr>
              <a:t>和</a:t>
            </a:r>
            <a:r>
              <a:rPr lang="en-US" altLang="zh-CN" sz="2000" dirty="0" smtClean="0">
                <a:latin typeface="+mn-ea"/>
              </a:rPr>
              <a:t>VLAN </a:t>
            </a:r>
            <a:r>
              <a:rPr lang="en-US" altLang="zh-CN" sz="2000" dirty="0">
                <a:latin typeface="+mn-ea"/>
              </a:rPr>
              <a:t>30</a:t>
            </a:r>
            <a:r>
              <a:rPr lang="zh-CN" altLang="en-US" sz="2000" dirty="0">
                <a:latin typeface="+mn-ea"/>
              </a:rPr>
              <a:t>，</a:t>
            </a:r>
            <a:r>
              <a:rPr lang="zh-CN" altLang="en-US" sz="2000" dirty="0" smtClean="0">
                <a:latin typeface="+mn-ea"/>
              </a:rPr>
              <a:t>输入“</a:t>
            </a:r>
            <a:r>
              <a:rPr lang="en-US" altLang="zh-CN" sz="2000" dirty="0" err="1" smtClean="0">
                <a:latin typeface="+mn-ea"/>
              </a:rPr>
              <a:t>vlan</a:t>
            </a:r>
            <a:r>
              <a:rPr lang="en-US" altLang="zh-CN" sz="2000" dirty="0" smtClean="0">
                <a:latin typeface="+mn-ea"/>
              </a:rPr>
              <a:t> 20”</a:t>
            </a:r>
            <a:r>
              <a:rPr lang="zh-CN" altLang="en-US" sz="2000" dirty="0" smtClean="0">
                <a:latin typeface="+mn-ea"/>
              </a:rPr>
              <a:t>和“</a:t>
            </a:r>
            <a:r>
              <a:rPr lang="en-US" altLang="zh-CN" sz="2000" dirty="0" err="1" smtClean="0">
                <a:latin typeface="+mn-ea"/>
              </a:rPr>
              <a:t>vlan</a:t>
            </a:r>
            <a:r>
              <a:rPr lang="en-US" altLang="zh-CN" sz="2000" dirty="0" smtClean="0">
                <a:latin typeface="+mn-ea"/>
              </a:rPr>
              <a:t> 30”</a:t>
            </a:r>
            <a:r>
              <a:rPr lang="zh-CN" altLang="en-US" sz="2000" dirty="0" smtClean="0">
                <a:latin typeface="+mn-ea"/>
              </a:rPr>
              <a:t>。</a:t>
            </a:r>
            <a:r>
              <a:rPr lang="zh-CN" altLang="en-US" sz="2000" dirty="0">
                <a:latin typeface="+mn-ea"/>
              </a:rPr>
              <a:t>在一些交换机中，还可以一次性创建多</a:t>
            </a:r>
            <a:r>
              <a:rPr lang="zh-CN" altLang="en-US" sz="2000" dirty="0" smtClean="0">
                <a:latin typeface="+mn-ea"/>
              </a:rPr>
              <a:t>个</a:t>
            </a:r>
            <a:r>
              <a:rPr lang="en-US" altLang="zh-CN" sz="2000" dirty="0" smtClean="0">
                <a:latin typeface="+mn-ea"/>
              </a:rPr>
              <a:t>VLAN</a:t>
            </a:r>
            <a:r>
              <a:rPr lang="zh-CN" altLang="en-US" sz="2000" dirty="0">
                <a:latin typeface="+mn-ea"/>
              </a:rPr>
              <a:t>，如思科交换机可</a:t>
            </a:r>
            <a:r>
              <a:rPr lang="zh-CN" altLang="en-US" sz="2000" dirty="0" smtClean="0">
                <a:latin typeface="+mn-ea"/>
              </a:rPr>
              <a:t>使用“</a:t>
            </a:r>
            <a:r>
              <a:rPr lang="en-US" altLang="zh-CN" sz="2000" dirty="0" err="1">
                <a:latin typeface="+mn-ea"/>
              </a:rPr>
              <a:t>vlan</a:t>
            </a:r>
            <a:r>
              <a:rPr lang="en-US" altLang="zh-CN" sz="2000" dirty="0">
                <a:latin typeface="+mn-ea"/>
              </a:rPr>
              <a:t> 10,20,30</a:t>
            </a:r>
            <a:r>
              <a:rPr lang="en-US" altLang="zh-CN" sz="2000" dirty="0" smtClean="0">
                <a:latin typeface="+mn-ea"/>
              </a:rPr>
              <a:t>”</a:t>
            </a:r>
            <a:r>
              <a:rPr lang="zh-CN" altLang="en-US" sz="2000" dirty="0" smtClean="0">
                <a:latin typeface="+mn-ea"/>
              </a:rPr>
              <a:t>这样</a:t>
            </a:r>
            <a:r>
              <a:rPr lang="zh-CN" altLang="en-US" sz="2000" dirty="0">
                <a:latin typeface="+mn-ea"/>
              </a:rPr>
              <a:t>的命令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985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" y="697832"/>
            <a:ext cx="31041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、配置实例演示</a:t>
            </a:r>
            <a:endParaRPr lang="zh-CN" altLang="en-US" sz="3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2290" y="1169689"/>
            <a:ext cx="739942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</a:rPr>
              <a:t>（</a:t>
            </a:r>
            <a:r>
              <a:rPr lang="en-US" altLang="zh-CN" sz="2000" b="1" dirty="0" smtClean="0">
                <a:latin typeface="+mn-ea"/>
              </a:rPr>
              <a:t>2</a:t>
            </a:r>
            <a:r>
              <a:rPr lang="zh-CN" altLang="en-US" sz="2000" b="1" dirty="0" smtClean="0">
                <a:latin typeface="+mn-ea"/>
              </a:rPr>
              <a:t>）端口</a:t>
            </a:r>
            <a:r>
              <a:rPr lang="zh-CN" altLang="en-US" sz="2000" b="1" dirty="0">
                <a:latin typeface="+mn-ea"/>
              </a:rPr>
              <a:t>分配到 </a:t>
            </a:r>
            <a:r>
              <a:rPr lang="en-US" altLang="zh-CN" sz="2000" b="1" dirty="0">
                <a:latin typeface="+mn-ea"/>
              </a:rPr>
              <a:t>VLAN</a:t>
            </a:r>
            <a:r>
              <a:rPr lang="zh-CN" altLang="en-US" sz="2000" dirty="0" smtClean="0">
                <a:latin typeface="+mn-ea"/>
              </a:rPr>
              <a:t>：进入</a:t>
            </a:r>
            <a:r>
              <a:rPr lang="zh-CN" altLang="en-US" sz="2000" dirty="0">
                <a:latin typeface="+mn-ea"/>
              </a:rPr>
              <a:t>端口 </a:t>
            </a:r>
            <a:r>
              <a:rPr lang="en-US" altLang="zh-CN" sz="2000" dirty="0">
                <a:latin typeface="+mn-ea"/>
              </a:rPr>
              <a:t>F0/1 </a:t>
            </a:r>
            <a:r>
              <a:rPr lang="zh-CN" altLang="en-US" sz="2000" dirty="0">
                <a:latin typeface="+mn-ea"/>
              </a:rPr>
              <a:t>的配置模式，在全局配置模式下</a:t>
            </a:r>
            <a:r>
              <a:rPr lang="zh-CN" altLang="en-US" sz="2000" dirty="0" smtClean="0">
                <a:latin typeface="+mn-ea"/>
              </a:rPr>
              <a:t>输入“</a:t>
            </a:r>
            <a:r>
              <a:rPr lang="en-US" altLang="zh-CN" sz="2000" dirty="0">
                <a:latin typeface="+mn-ea"/>
              </a:rPr>
              <a:t>interface </a:t>
            </a:r>
            <a:r>
              <a:rPr lang="en-US" altLang="zh-CN" sz="2000" dirty="0" err="1">
                <a:latin typeface="+mn-ea"/>
              </a:rPr>
              <a:t>FastEthernet</a:t>
            </a:r>
            <a:r>
              <a:rPr lang="en-US" altLang="zh-CN" sz="2000" dirty="0">
                <a:latin typeface="+mn-ea"/>
              </a:rPr>
              <a:t> 0/1”</a:t>
            </a:r>
            <a:r>
              <a:rPr lang="zh-CN" altLang="en-US" sz="2000" dirty="0">
                <a:latin typeface="+mn-ea"/>
              </a:rPr>
              <a:t>，</a:t>
            </a:r>
            <a:r>
              <a:rPr lang="zh-CN" altLang="en-US" sz="2000" dirty="0" smtClean="0">
                <a:latin typeface="+mn-ea"/>
              </a:rPr>
              <a:t>进入“</a:t>
            </a:r>
            <a:r>
              <a:rPr lang="en-US" altLang="zh-CN" sz="2000" dirty="0">
                <a:latin typeface="+mn-ea"/>
              </a:rPr>
              <a:t>(</a:t>
            </a:r>
            <a:r>
              <a:rPr lang="en-US" altLang="zh-CN" sz="2000" dirty="0" err="1">
                <a:latin typeface="+mn-ea"/>
              </a:rPr>
              <a:t>config</a:t>
            </a:r>
            <a:r>
              <a:rPr lang="en-US" altLang="zh-CN" sz="2000" dirty="0">
                <a:latin typeface="+mn-ea"/>
              </a:rPr>
              <a:t> - if</a:t>
            </a:r>
            <a:r>
              <a:rPr lang="en-US" altLang="zh-CN" sz="2000" dirty="0" smtClean="0">
                <a:latin typeface="+mn-ea"/>
              </a:rPr>
              <a:t>)#”</a:t>
            </a:r>
            <a:r>
              <a:rPr lang="zh-CN" altLang="en-US" sz="2000" dirty="0" smtClean="0">
                <a:latin typeface="+mn-ea"/>
              </a:rPr>
              <a:t>提示符</a:t>
            </a:r>
            <a:r>
              <a:rPr lang="zh-CN" altLang="en-US" sz="2000" dirty="0">
                <a:latin typeface="+mn-ea"/>
              </a:rPr>
              <a:t>状态。先设置端口模式</a:t>
            </a:r>
            <a:r>
              <a:rPr lang="zh-CN" altLang="en-US" sz="2000" dirty="0" smtClean="0">
                <a:latin typeface="+mn-ea"/>
              </a:rPr>
              <a:t>为</a:t>
            </a:r>
            <a:r>
              <a:rPr lang="en-US" altLang="zh-CN" sz="2000" dirty="0" smtClean="0">
                <a:latin typeface="+mn-ea"/>
              </a:rPr>
              <a:t>Access</a:t>
            </a:r>
            <a:r>
              <a:rPr lang="zh-CN" altLang="en-US" sz="2000" dirty="0">
                <a:latin typeface="+mn-ea"/>
              </a:rPr>
              <a:t>，</a:t>
            </a:r>
            <a:r>
              <a:rPr lang="zh-CN" altLang="en-US" sz="2000" dirty="0" smtClean="0">
                <a:latin typeface="+mn-ea"/>
              </a:rPr>
              <a:t>输入“</a:t>
            </a:r>
            <a:r>
              <a:rPr lang="en-US" altLang="zh-CN" sz="2000" dirty="0" err="1" smtClean="0">
                <a:latin typeface="+mn-ea"/>
              </a:rPr>
              <a:t>switchport</a:t>
            </a:r>
            <a:r>
              <a:rPr lang="en-US" altLang="zh-CN" sz="2000" dirty="0" smtClean="0">
                <a:latin typeface="+mn-ea"/>
              </a:rPr>
              <a:t> </a:t>
            </a:r>
            <a:r>
              <a:rPr lang="en-US" altLang="zh-CN" sz="2000" dirty="0">
                <a:latin typeface="+mn-ea"/>
              </a:rPr>
              <a:t>mode access”</a:t>
            </a:r>
            <a:r>
              <a:rPr lang="zh-CN" altLang="en-US" sz="2000" dirty="0">
                <a:latin typeface="+mn-ea"/>
              </a:rPr>
              <a:t>。然后将端口分配</a:t>
            </a:r>
            <a:r>
              <a:rPr lang="zh-CN" altLang="en-US" sz="2000" dirty="0" smtClean="0">
                <a:latin typeface="+mn-ea"/>
              </a:rPr>
              <a:t>到</a:t>
            </a:r>
            <a:r>
              <a:rPr lang="en-US" altLang="zh-CN" sz="2000" dirty="0" smtClean="0">
                <a:latin typeface="+mn-ea"/>
              </a:rPr>
              <a:t>VLAN </a:t>
            </a:r>
            <a:r>
              <a:rPr lang="en-US" altLang="zh-CN" sz="2000" dirty="0">
                <a:latin typeface="+mn-ea"/>
              </a:rPr>
              <a:t>10</a:t>
            </a:r>
            <a:r>
              <a:rPr lang="zh-CN" altLang="en-US" sz="2000" dirty="0">
                <a:latin typeface="+mn-ea"/>
              </a:rPr>
              <a:t>，</a:t>
            </a:r>
            <a:r>
              <a:rPr lang="zh-CN" altLang="en-US" sz="2000" dirty="0" smtClean="0">
                <a:latin typeface="+mn-ea"/>
              </a:rPr>
              <a:t>输入“</a:t>
            </a:r>
            <a:r>
              <a:rPr lang="en-US" altLang="zh-CN" sz="2000" dirty="0" err="1">
                <a:latin typeface="+mn-ea"/>
              </a:rPr>
              <a:t>switchport</a:t>
            </a:r>
            <a:r>
              <a:rPr lang="en-US" altLang="zh-CN" sz="2000" dirty="0">
                <a:latin typeface="+mn-ea"/>
              </a:rPr>
              <a:t> access </a:t>
            </a:r>
            <a:r>
              <a:rPr lang="en-US" altLang="zh-CN" sz="2000" dirty="0" err="1">
                <a:latin typeface="+mn-ea"/>
              </a:rPr>
              <a:t>vlan</a:t>
            </a:r>
            <a:r>
              <a:rPr lang="en-US" altLang="zh-CN" sz="2000" dirty="0">
                <a:latin typeface="+mn-ea"/>
              </a:rPr>
              <a:t> 10”</a:t>
            </a:r>
            <a:r>
              <a:rPr lang="zh-CN" altLang="en-US" sz="2000" dirty="0">
                <a:latin typeface="+mn-ea"/>
              </a:rPr>
              <a:t>。按照同样的步骤，将</a:t>
            </a:r>
            <a:r>
              <a:rPr lang="zh-CN" altLang="en-US" sz="2000" dirty="0" smtClean="0">
                <a:latin typeface="+mn-ea"/>
              </a:rPr>
              <a:t>端口</a:t>
            </a:r>
            <a:r>
              <a:rPr lang="en-US" altLang="zh-CN" sz="2000" dirty="0" smtClean="0">
                <a:latin typeface="+mn-ea"/>
              </a:rPr>
              <a:t>F0/2-F0/5</a:t>
            </a:r>
            <a:r>
              <a:rPr lang="zh-CN" altLang="en-US" sz="2000" dirty="0" smtClean="0">
                <a:latin typeface="+mn-ea"/>
              </a:rPr>
              <a:t>也</a:t>
            </a:r>
            <a:r>
              <a:rPr lang="zh-CN" altLang="en-US" sz="2000" dirty="0">
                <a:latin typeface="+mn-ea"/>
              </a:rPr>
              <a:t>分配</a:t>
            </a:r>
            <a:r>
              <a:rPr lang="zh-CN" altLang="en-US" sz="2000" dirty="0" smtClean="0">
                <a:latin typeface="+mn-ea"/>
              </a:rPr>
              <a:t>到</a:t>
            </a:r>
            <a:r>
              <a:rPr lang="en-US" altLang="zh-CN" sz="2000" dirty="0" smtClean="0">
                <a:latin typeface="+mn-ea"/>
              </a:rPr>
              <a:t>VLAN </a:t>
            </a:r>
            <a:r>
              <a:rPr lang="en-US" altLang="zh-CN" sz="2000" dirty="0">
                <a:latin typeface="+mn-ea"/>
              </a:rPr>
              <a:t>10</a:t>
            </a:r>
            <a:r>
              <a:rPr lang="zh-CN" altLang="en-US" sz="2000" dirty="0">
                <a:latin typeface="+mn-ea"/>
              </a:rPr>
              <a:t>，以完成财务部所有计算机连接端口的配置</a:t>
            </a:r>
            <a:r>
              <a:rPr lang="zh-CN" altLang="en-US" sz="2000" dirty="0" smtClean="0">
                <a:latin typeface="+mn-ea"/>
              </a:rPr>
              <a:t>。对于</a:t>
            </a:r>
            <a:r>
              <a:rPr lang="zh-CN" altLang="en-US" sz="2000" dirty="0">
                <a:latin typeface="+mn-ea"/>
              </a:rPr>
              <a:t>研发部，进入</a:t>
            </a:r>
            <a:r>
              <a:rPr lang="zh-CN" altLang="en-US" sz="2000" dirty="0" smtClean="0">
                <a:latin typeface="+mn-ea"/>
              </a:rPr>
              <a:t>端口</a:t>
            </a:r>
            <a:r>
              <a:rPr lang="en-US" altLang="zh-CN" sz="2000" dirty="0" smtClean="0">
                <a:latin typeface="+mn-ea"/>
              </a:rPr>
              <a:t>F0/6</a:t>
            </a:r>
            <a:r>
              <a:rPr lang="zh-CN" altLang="en-US" sz="2000" dirty="0" smtClean="0">
                <a:latin typeface="+mn-ea"/>
              </a:rPr>
              <a:t>的</a:t>
            </a:r>
            <a:r>
              <a:rPr lang="zh-CN" altLang="en-US" sz="2000" dirty="0">
                <a:latin typeface="+mn-ea"/>
              </a:rPr>
              <a:t>配置模式，即</a:t>
            </a:r>
            <a:r>
              <a:rPr lang="zh-CN" altLang="en-US" sz="2000" dirty="0" smtClean="0">
                <a:latin typeface="+mn-ea"/>
              </a:rPr>
              <a:t>输入“</a:t>
            </a:r>
            <a:r>
              <a:rPr lang="en-US" altLang="zh-CN" sz="2000" dirty="0">
                <a:latin typeface="+mn-ea"/>
              </a:rPr>
              <a:t>interface </a:t>
            </a:r>
            <a:r>
              <a:rPr lang="en-US" altLang="zh-CN" sz="2000" dirty="0" err="1">
                <a:latin typeface="+mn-ea"/>
              </a:rPr>
              <a:t>FastEthernet</a:t>
            </a:r>
            <a:r>
              <a:rPr lang="en-US" altLang="zh-CN" sz="2000" dirty="0">
                <a:latin typeface="+mn-ea"/>
              </a:rPr>
              <a:t> 0/6”</a:t>
            </a:r>
            <a:r>
              <a:rPr lang="zh-CN" altLang="en-US" sz="2000" dirty="0">
                <a:latin typeface="+mn-ea"/>
              </a:rPr>
              <a:t>，设置端口模式</a:t>
            </a:r>
            <a:r>
              <a:rPr lang="zh-CN" altLang="en-US" sz="2000" dirty="0" smtClean="0">
                <a:latin typeface="+mn-ea"/>
              </a:rPr>
              <a:t>为</a:t>
            </a:r>
            <a:r>
              <a:rPr lang="en-US" altLang="zh-CN" sz="2000" dirty="0" smtClean="0">
                <a:latin typeface="+mn-ea"/>
              </a:rPr>
              <a:t>Access</a:t>
            </a:r>
            <a:r>
              <a:rPr lang="zh-CN" altLang="en-US" sz="2000" dirty="0">
                <a:latin typeface="+mn-ea"/>
              </a:rPr>
              <a:t>（“</a:t>
            </a:r>
            <a:r>
              <a:rPr lang="en-US" altLang="zh-CN" sz="2000" dirty="0" err="1">
                <a:latin typeface="+mn-ea"/>
              </a:rPr>
              <a:t>switchport</a:t>
            </a:r>
            <a:r>
              <a:rPr lang="en-US" altLang="zh-CN" sz="2000" dirty="0">
                <a:latin typeface="+mn-ea"/>
              </a:rPr>
              <a:t> mode access”</a:t>
            </a:r>
            <a:r>
              <a:rPr lang="zh-CN" altLang="en-US" sz="2000" dirty="0">
                <a:latin typeface="+mn-ea"/>
              </a:rPr>
              <a:t>），再将其分配</a:t>
            </a:r>
            <a:r>
              <a:rPr lang="zh-CN" altLang="en-US" sz="2000" dirty="0" smtClean="0">
                <a:latin typeface="+mn-ea"/>
              </a:rPr>
              <a:t>到</a:t>
            </a:r>
            <a:r>
              <a:rPr lang="en-US" altLang="zh-CN" sz="2000" dirty="0" smtClean="0">
                <a:latin typeface="+mn-ea"/>
              </a:rPr>
              <a:t>VLAN </a:t>
            </a:r>
            <a:r>
              <a:rPr lang="en-US" altLang="zh-CN" sz="2000" dirty="0">
                <a:latin typeface="+mn-ea"/>
              </a:rPr>
              <a:t>20</a:t>
            </a:r>
            <a:r>
              <a:rPr lang="zh-CN" altLang="en-US" sz="2000" dirty="0">
                <a:latin typeface="+mn-ea"/>
              </a:rPr>
              <a:t>（“</a:t>
            </a:r>
            <a:r>
              <a:rPr lang="en-US" altLang="zh-CN" sz="2000" dirty="0" err="1">
                <a:latin typeface="+mn-ea"/>
              </a:rPr>
              <a:t>switchport</a:t>
            </a:r>
            <a:r>
              <a:rPr lang="en-US" altLang="zh-CN" sz="2000" dirty="0">
                <a:latin typeface="+mn-ea"/>
              </a:rPr>
              <a:t> access </a:t>
            </a:r>
            <a:r>
              <a:rPr lang="en-US" altLang="zh-CN" sz="2000" dirty="0" err="1">
                <a:latin typeface="+mn-ea"/>
              </a:rPr>
              <a:t>vlan</a:t>
            </a:r>
            <a:r>
              <a:rPr lang="en-US" altLang="zh-CN" sz="2000" dirty="0">
                <a:latin typeface="+mn-ea"/>
              </a:rPr>
              <a:t> 20”</a:t>
            </a:r>
            <a:r>
              <a:rPr lang="zh-CN" altLang="en-US" sz="2000" dirty="0">
                <a:latin typeface="+mn-ea"/>
              </a:rPr>
              <a:t>），并依次</a:t>
            </a:r>
            <a:r>
              <a:rPr lang="zh-CN" altLang="en-US" sz="2000" dirty="0" smtClean="0">
                <a:latin typeface="+mn-ea"/>
              </a:rPr>
              <a:t>完成</a:t>
            </a:r>
            <a:r>
              <a:rPr lang="en-US" altLang="zh-CN" sz="2000" dirty="0" smtClean="0">
                <a:latin typeface="+mn-ea"/>
              </a:rPr>
              <a:t>F0/7-F0/10</a:t>
            </a:r>
            <a:r>
              <a:rPr lang="zh-CN" altLang="en-US" sz="2000" dirty="0" smtClean="0">
                <a:latin typeface="+mn-ea"/>
              </a:rPr>
              <a:t>端口</a:t>
            </a:r>
            <a:r>
              <a:rPr lang="zh-CN" altLang="en-US" sz="2000" dirty="0">
                <a:latin typeface="+mn-ea"/>
              </a:rPr>
              <a:t>的相同配置。市场部的端口配置同理，将连接市场部计算机的端口分配</a:t>
            </a:r>
            <a:r>
              <a:rPr lang="zh-CN" altLang="en-US" sz="2000" dirty="0" smtClean="0">
                <a:latin typeface="+mn-ea"/>
              </a:rPr>
              <a:t>到</a:t>
            </a:r>
            <a:r>
              <a:rPr lang="en-US" altLang="zh-CN" sz="2000" dirty="0" smtClean="0">
                <a:latin typeface="+mn-ea"/>
              </a:rPr>
              <a:t>VLAN </a:t>
            </a:r>
            <a:r>
              <a:rPr lang="en-US" altLang="zh-CN" sz="2000" dirty="0">
                <a:latin typeface="+mn-ea"/>
              </a:rPr>
              <a:t>30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35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" y="697832"/>
            <a:ext cx="310414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rgbClr val="FF0000"/>
                </a:solidFill>
                <a:latin typeface="+mj-ea"/>
                <a:ea typeface="+mj-ea"/>
              </a:rPr>
              <a:t>5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、配置实例演示</a:t>
            </a:r>
            <a:endParaRPr lang="zh-CN" altLang="en-US" sz="3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3610" y="1385820"/>
            <a:ext cx="739942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zh-CN" altLang="en-US" sz="2000" b="1" dirty="0" smtClean="0"/>
              <a:t>（</a:t>
            </a:r>
            <a:r>
              <a:rPr lang="en-US" altLang="zh-CN" sz="2000" b="1" dirty="0" smtClean="0"/>
              <a:t>3</a:t>
            </a:r>
            <a:r>
              <a:rPr lang="zh-CN" altLang="en-US" sz="2000" b="1" dirty="0" smtClean="0"/>
              <a:t>）</a:t>
            </a:r>
            <a:r>
              <a:rPr lang="en-US" altLang="zh-CN" sz="2000" b="1" dirty="0" smtClean="0"/>
              <a:t>Trunk </a:t>
            </a:r>
            <a:r>
              <a:rPr lang="zh-CN" altLang="en-US" sz="2000" b="1" dirty="0"/>
              <a:t>链路设置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atinLnBrk="1">
              <a:lnSpc>
                <a:spcPct val="150000"/>
              </a:lnSpc>
            </a:pPr>
            <a:r>
              <a:rPr lang="zh-CN" altLang="en-US" sz="2000" dirty="0" smtClean="0"/>
              <a:t>假设</a:t>
            </a:r>
            <a:r>
              <a:rPr lang="zh-CN" altLang="en-US" sz="2000" dirty="0"/>
              <a:t>三层交换机与路由器之间通过 </a:t>
            </a:r>
            <a:r>
              <a:rPr lang="en-US" altLang="zh-CN" sz="2000" dirty="0" err="1"/>
              <a:t>GigabitEthernet</a:t>
            </a:r>
            <a:r>
              <a:rPr lang="en-US" altLang="zh-CN" sz="2000" dirty="0"/>
              <a:t> 0/1 </a:t>
            </a:r>
            <a:r>
              <a:rPr lang="zh-CN" altLang="en-US" sz="2000" dirty="0"/>
              <a:t>端口连接，需要将此端口设置为 </a:t>
            </a:r>
            <a:r>
              <a:rPr lang="en-US" altLang="zh-CN" sz="2000" dirty="0"/>
              <a:t>Trunk </a:t>
            </a:r>
            <a:r>
              <a:rPr lang="zh-CN" altLang="en-US" sz="2000" dirty="0"/>
              <a:t>模式。在全局配置模式下，输入 “</a:t>
            </a:r>
            <a:r>
              <a:rPr lang="en-US" altLang="zh-CN" sz="2000" dirty="0"/>
              <a:t>interface </a:t>
            </a:r>
            <a:r>
              <a:rPr lang="en-US" altLang="zh-CN" sz="2000" dirty="0" err="1"/>
              <a:t>GigabitEthernet</a:t>
            </a:r>
            <a:r>
              <a:rPr lang="en-US" altLang="zh-CN" sz="2000" dirty="0"/>
              <a:t> 0/1” </a:t>
            </a:r>
            <a:r>
              <a:rPr lang="zh-CN" altLang="en-US" sz="2000" dirty="0"/>
              <a:t>进入端口配置模式。然后输入 “</a:t>
            </a:r>
            <a:r>
              <a:rPr lang="en-US" altLang="zh-CN" sz="2000" dirty="0" err="1"/>
              <a:t>switchport</a:t>
            </a:r>
            <a:r>
              <a:rPr lang="en-US" altLang="zh-CN" sz="2000" dirty="0"/>
              <a:t> mode trunk”</a:t>
            </a:r>
            <a:r>
              <a:rPr lang="zh-CN" altLang="en-US" sz="2000" dirty="0"/>
              <a:t>，将该端口设置为 </a:t>
            </a:r>
            <a:r>
              <a:rPr lang="en-US" altLang="zh-CN" sz="2000" dirty="0"/>
              <a:t>Trunk </a:t>
            </a:r>
            <a:r>
              <a:rPr lang="zh-CN" altLang="en-US" sz="2000" dirty="0"/>
              <a:t>模式，使其能够承载多个 </a:t>
            </a:r>
            <a:r>
              <a:rPr lang="en-US" altLang="zh-CN" sz="2000" dirty="0"/>
              <a:t>VLAN </a:t>
            </a:r>
            <a:r>
              <a:rPr lang="zh-CN" altLang="en-US" sz="2000" dirty="0"/>
              <a:t>的数据。如果需要限制 </a:t>
            </a:r>
            <a:r>
              <a:rPr lang="en-US" altLang="zh-CN" sz="2000" dirty="0"/>
              <a:t>Trunk </a:t>
            </a:r>
            <a:r>
              <a:rPr lang="zh-CN" altLang="en-US" sz="2000" dirty="0"/>
              <a:t>链路上允许通过的 </a:t>
            </a:r>
            <a:r>
              <a:rPr lang="en-US" altLang="zh-CN" sz="2000" dirty="0"/>
              <a:t>VLAN</a:t>
            </a:r>
            <a:r>
              <a:rPr lang="zh-CN" altLang="en-US" sz="2000" dirty="0"/>
              <a:t>，比如只允许 </a:t>
            </a:r>
            <a:r>
              <a:rPr lang="en-US" altLang="zh-CN" sz="2000" dirty="0"/>
              <a:t>VLAN 10</a:t>
            </a:r>
            <a:r>
              <a:rPr lang="zh-CN" altLang="en-US" sz="2000" dirty="0"/>
              <a:t>、</a:t>
            </a:r>
            <a:r>
              <a:rPr lang="en-US" altLang="zh-CN" sz="2000" dirty="0"/>
              <a:t>VLAN 20 </a:t>
            </a:r>
            <a:r>
              <a:rPr lang="zh-CN" altLang="en-US" sz="2000" dirty="0"/>
              <a:t>和 </a:t>
            </a:r>
            <a:r>
              <a:rPr lang="en-US" altLang="zh-CN" sz="2000" dirty="0"/>
              <a:t>VLAN 30 </a:t>
            </a:r>
            <a:r>
              <a:rPr lang="zh-CN" altLang="en-US" sz="2000" dirty="0"/>
              <a:t>通过，对于思科交换机，在端口配置模式下输入 “</a:t>
            </a:r>
            <a:r>
              <a:rPr lang="en-US" altLang="zh-CN" sz="2000" dirty="0" err="1"/>
              <a:t>switchport</a:t>
            </a:r>
            <a:r>
              <a:rPr lang="en-US" altLang="zh-CN" sz="2000" dirty="0"/>
              <a:t> trunk allowed </a:t>
            </a:r>
            <a:r>
              <a:rPr lang="en-US" altLang="zh-CN" sz="2000" dirty="0" err="1"/>
              <a:t>vlan</a:t>
            </a:r>
            <a:r>
              <a:rPr lang="en-US" altLang="zh-CN" sz="2000" dirty="0"/>
              <a:t> 10,20,30”</a:t>
            </a:r>
            <a:r>
              <a:rPr lang="zh-CN" altLang="en-US" sz="2000" dirty="0"/>
              <a:t>。不同厂商交换机在设置 </a:t>
            </a:r>
            <a:r>
              <a:rPr lang="en-US" altLang="zh-CN" sz="2000" dirty="0"/>
              <a:t>Trunk </a:t>
            </a:r>
            <a:r>
              <a:rPr lang="zh-CN" altLang="en-US" sz="2000" dirty="0"/>
              <a:t>链路允许通过的 </a:t>
            </a:r>
            <a:r>
              <a:rPr lang="en-US" altLang="zh-CN" sz="2000" dirty="0"/>
              <a:t>VLAN </a:t>
            </a:r>
            <a:r>
              <a:rPr lang="zh-CN" altLang="en-US" sz="2000" dirty="0"/>
              <a:t>列表时命令可能有所不同，如华为交换机有其特定的命令格式和参数设置方法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2965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09646" y="2419817"/>
            <a:ext cx="23903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600" normalizeH="0" baseline="0" noProof="0" dirty="0">
                <a:ln w="17780" cmpd="sng">
                  <a:solidFill>
                    <a:srgbClr val="6699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谢谢</a:t>
            </a:r>
            <a:endParaRPr kumimoji="0" lang="zh-CN" altLang="en-US" sz="8000" b="1" i="0" u="none" strike="noStrike" kern="1200" cap="none" spc="600" normalizeH="0" baseline="0" noProof="0" dirty="0">
              <a:ln w="17780" cmpd="sng">
                <a:solidFill>
                  <a:srgbClr val="6699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885" y="615681"/>
            <a:ext cx="3859102" cy="5243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0572" y="4709016"/>
            <a:ext cx="1743607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5" name="chimes.wav"/>
          </p:stSnd>
        </p:sndAc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697832"/>
            <a:ext cx="2538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 smtClean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zh-CN" sz="3000" dirty="0" smtClean="0">
                <a:solidFill>
                  <a:srgbClr val="FF0000"/>
                </a:solidFill>
                <a:latin typeface="+mj-ea"/>
                <a:ea typeface="+mj-ea"/>
              </a:rPr>
              <a:t>VALN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概述</a:t>
            </a:r>
            <a:endParaRPr lang="zh-CN" altLang="en-US" sz="3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0586" y="1319099"/>
            <a:ext cx="739942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400" dirty="0" smtClean="0">
                <a:latin typeface="+mj-ea"/>
                <a:ea typeface="+mj-ea"/>
              </a:rPr>
              <a:t>1.1 </a:t>
            </a:r>
            <a:r>
              <a:rPr lang="zh-CN" altLang="en-US" sz="2400" dirty="0" smtClean="0">
                <a:latin typeface="+mj-ea"/>
                <a:ea typeface="+mj-ea"/>
              </a:rPr>
              <a:t>定义</a:t>
            </a:r>
            <a:endParaRPr lang="en-US" altLang="zh-CN" sz="2400" dirty="0" smtClean="0">
              <a:latin typeface="+mj-ea"/>
              <a:ea typeface="+mj-ea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虚拟局域网（</a:t>
            </a:r>
            <a:r>
              <a:rPr lang="en-US" altLang="zh-CN" sz="2000" dirty="0">
                <a:latin typeface="+mn-ea"/>
              </a:rPr>
              <a:t>VLAN</a:t>
            </a:r>
            <a:r>
              <a:rPr lang="zh-CN" altLang="en-US" sz="2000" dirty="0">
                <a:latin typeface="+mn-ea"/>
              </a:rPr>
              <a:t>），从本质上来说，是一种通过将一个物理存在的局域网，在逻辑层面巧妙划分成多个广播域的先进技术。这种划分并非基于实际的物理线路或设备布局，而是依靠特定的网络配置和标识机制来实现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37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697832"/>
            <a:ext cx="2755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zh-CN" sz="3000" dirty="0" smtClean="0">
                <a:solidFill>
                  <a:srgbClr val="FF0000"/>
                </a:solidFill>
                <a:latin typeface="+mj-ea"/>
                <a:ea typeface="+mj-ea"/>
              </a:rPr>
              <a:t>VALN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的作用</a:t>
            </a:r>
            <a:endParaRPr lang="zh-CN" altLang="en-US" sz="3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9023" y="1560167"/>
            <a:ext cx="739942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400" dirty="0" smtClean="0">
                <a:latin typeface="+mj-ea"/>
                <a:ea typeface="+mj-ea"/>
              </a:rPr>
              <a:t>2.1 </a:t>
            </a:r>
            <a:r>
              <a:rPr lang="zh-CN" altLang="en-US" sz="2400" dirty="0" smtClean="0">
                <a:latin typeface="+mj-ea"/>
                <a:ea typeface="+mj-ea"/>
              </a:rPr>
              <a:t>提高网络安全性</a:t>
            </a:r>
            <a:endParaRPr lang="en-US" altLang="zh-CN" sz="2400" dirty="0" smtClean="0">
              <a:latin typeface="+mj-ea"/>
              <a:ea typeface="+mj-ea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</a:rPr>
              <a:t>（</a:t>
            </a: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）广播</a:t>
            </a:r>
            <a:r>
              <a:rPr lang="zh-CN" altLang="en-US" sz="2000" b="1" dirty="0">
                <a:latin typeface="+mn-ea"/>
              </a:rPr>
              <a:t>域隔离</a:t>
            </a:r>
            <a:r>
              <a:rPr lang="zh-CN" altLang="en-US" sz="2000" dirty="0">
                <a:latin typeface="+mn-ea"/>
              </a:rPr>
              <a:t>：在传统局域网中，一个物理网络就是一个广播域，网络中的设备会接收到大量不必要的广播信息。例如，当网络中有一台设备</a:t>
            </a:r>
            <a:r>
              <a:rPr lang="zh-CN" altLang="en-US" sz="2000" dirty="0" smtClean="0">
                <a:latin typeface="+mn-ea"/>
              </a:rPr>
              <a:t>进行</a:t>
            </a:r>
            <a:r>
              <a:rPr lang="en-US" altLang="zh-CN" sz="2000" dirty="0" smtClean="0">
                <a:latin typeface="+mn-ea"/>
              </a:rPr>
              <a:t>ARP</a:t>
            </a:r>
            <a:r>
              <a:rPr lang="zh-CN" altLang="en-US" sz="2000" dirty="0" smtClean="0">
                <a:latin typeface="+mn-ea"/>
              </a:rPr>
              <a:t>地址</a:t>
            </a:r>
            <a:r>
              <a:rPr lang="zh-CN" altLang="en-US" sz="2000" dirty="0">
                <a:latin typeface="+mn-ea"/>
              </a:rPr>
              <a:t>解析广播时，该广播域内的所有设备都会收到此广播包。而通过划分 </a:t>
            </a:r>
            <a:r>
              <a:rPr lang="en-US" altLang="zh-CN" sz="2000" dirty="0">
                <a:latin typeface="+mn-ea"/>
              </a:rPr>
              <a:t>VLAN</a:t>
            </a:r>
            <a:r>
              <a:rPr lang="zh-CN" altLang="en-US" sz="2000" dirty="0">
                <a:latin typeface="+mn-ea"/>
              </a:rPr>
              <a:t>，将一个大的物理网络分割成多个小的逻辑广播域。不同 </a:t>
            </a:r>
            <a:r>
              <a:rPr lang="en-US" altLang="zh-CN" sz="2000" dirty="0">
                <a:latin typeface="+mn-ea"/>
              </a:rPr>
              <a:t>VLAN </a:t>
            </a:r>
            <a:r>
              <a:rPr lang="zh-CN" altLang="en-US" sz="2000" dirty="0">
                <a:latin typeface="+mn-ea"/>
              </a:rPr>
              <a:t>之间的设备无法直接接收到对方的广播信息，这就极大地减少了广播信息的传播范围，降低了因广播风暴导致网络瘫痪的风险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0621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697832"/>
            <a:ext cx="2755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zh-CN" sz="3000" dirty="0" smtClean="0">
                <a:solidFill>
                  <a:srgbClr val="FF0000"/>
                </a:solidFill>
                <a:latin typeface="+mj-ea"/>
                <a:ea typeface="+mj-ea"/>
              </a:rPr>
              <a:t>VALN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的作用</a:t>
            </a:r>
            <a:endParaRPr lang="zh-CN" altLang="en-US" sz="3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2644" y="1751360"/>
            <a:ext cx="73994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2</a:t>
            </a:r>
            <a:r>
              <a:rPr lang="en-US" altLang="zh-CN" sz="2400" dirty="0" smtClean="0">
                <a:latin typeface="+mj-ea"/>
                <a:ea typeface="+mj-ea"/>
              </a:rPr>
              <a:t>.1 </a:t>
            </a:r>
            <a:r>
              <a:rPr lang="zh-CN" altLang="en-US" sz="2400" dirty="0" smtClean="0">
                <a:latin typeface="+mj-ea"/>
                <a:ea typeface="+mj-ea"/>
              </a:rPr>
              <a:t>提高网络安全性</a:t>
            </a:r>
            <a:endParaRPr lang="en-US" altLang="zh-CN" sz="2400" dirty="0" smtClean="0">
              <a:latin typeface="+mj-ea"/>
              <a:ea typeface="+mj-ea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</a:rPr>
              <a:t>（</a:t>
            </a:r>
            <a:r>
              <a:rPr lang="en-US" altLang="zh-CN" sz="2000" b="1" dirty="0" smtClean="0">
                <a:latin typeface="+mn-ea"/>
              </a:rPr>
              <a:t>2</a:t>
            </a:r>
            <a:r>
              <a:rPr lang="zh-CN" altLang="en-US" sz="2000" b="1" dirty="0" smtClean="0">
                <a:latin typeface="+mn-ea"/>
              </a:rPr>
              <a:t>）访问</a:t>
            </a:r>
            <a:r>
              <a:rPr lang="zh-CN" altLang="en-US" sz="2000" b="1" dirty="0">
                <a:latin typeface="+mn-ea"/>
              </a:rPr>
              <a:t>控制增强</a:t>
            </a:r>
            <a:r>
              <a:rPr lang="zh-CN" altLang="en-US" sz="2000" dirty="0">
                <a:latin typeface="+mn-ea"/>
              </a:rPr>
              <a:t>：默认情况下，</a:t>
            </a:r>
            <a:r>
              <a:rPr lang="zh-CN" altLang="en-US" sz="2000" dirty="0" smtClean="0">
                <a:latin typeface="+mn-ea"/>
              </a:rPr>
              <a:t>不同</a:t>
            </a:r>
            <a:r>
              <a:rPr lang="en-US" altLang="zh-CN" sz="2000" dirty="0" smtClean="0">
                <a:latin typeface="+mn-ea"/>
              </a:rPr>
              <a:t>VLAN</a:t>
            </a:r>
            <a:r>
              <a:rPr lang="zh-CN" altLang="en-US" sz="2000" dirty="0" smtClean="0">
                <a:latin typeface="+mn-ea"/>
              </a:rPr>
              <a:t>之间</a:t>
            </a:r>
            <a:r>
              <a:rPr lang="zh-CN" altLang="en-US" sz="2000" dirty="0">
                <a:latin typeface="+mn-ea"/>
              </a:rPr>
              <a:t>的设备不能直接通信。这为网络安全提供了天然的隔离屏障。例如，企业中的财务部门和研发部门处于不同的 </a:t>
            </a:r>
            <a:r>
              <a:rPr lang="en-US" altLang="zh-CN" sz="2000" dirty="0">
                <a:latin typeface="+mn-ea"/>
              </a:rPr>
              <a:t>VLAN</a:t>
            </a:r>
            <a:r>
              <a:rPr lang="zh-CN" altLang="en-US" sz="2000" dirty="0">
                <a:latin typeface="+mn-ea"/>
              </a:rPr>
              <a:t>，财务部门的敏感数据就不会轻易被研发部门的设备访问到。即使有恶意设备接入网络，由于其处于</a:t>
            </a:r>
            <a:r>
              <a:rPr lang="zh-CN" altLang="en-US" sz="2000" dirty="0" smtClean="0">
                <a:latin typeface="+mn-ea"/>
              </a:rPr>
              <a:t>特定</a:t>
            </a:r>
            <a:r>
              <a:rPr lang="en-US" altLang="zh-CN" sz="2000" dirty="0" smtClean="0">
                <a:latin typeface="+mn-ea"/>
              </a:rPr>
              <a:t>VLAN</a:t>
            </a:r>
            <a:r>
              <a:rPr lang="zh-CN" altLang="en-US" sz="2000" dirty="0">
                <a:latin typeface="+mn-ea"/>
              </a:rPr>
              <a:t>，在未经过特殊设置的情况下，也无法访问其他</a:t>
            </a:r>
            <a:r>
              <a:rPr lang="zh-CN" altLang="en-US" sz="2000" dirty="0" smtClean="0">
                <a:latin typeface="+mn-ea"/>
              </a:rPr>
              <a:t>重要</a:t>
            </a:r>
            <a:r>
              <a:rPr lang="en-US" altLang="zh-CN" sz="2000" dirty="0" smtClean="0">
                <a:latin typeface="+mn-ea"/>
              </a:rPr>
              <a:t>VLAN</a:t>
            </a:r>
            <a:r>
              <a:rPr lang="zh-CN" altLang="en-US" sz="2000" dirty="0" smtClean="0">
                <a:latin typeface="+mn-ea"/>
              </a:rPr>
              <a:t>中</a:t>
            </a:r>
            <a:r>
              <a:rPr lang="zh-CN" altLang="en-US" sz="2000" dirty="0">
                <a:latin typeface="+mn-ea"/>
              </a:rPr>
              <a:t>的资源，从而有效保护了网络的安全性。</a:t>
            </a:r>
          </a:p>
        </p:txBody>
      </p:sp>
    </p:spTree>
    <p:extLst>
      <p:ext uri="{BB962C8B-B14F-4D97-AF65-F5344CB8AC3E}">
        <p14:creationId xmlns:p14="http://schemas.microsoft.com/office/powerpoint/2010/main" val="213971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697832"/>
            <a:ext cx="2755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zh-CN" sz="3000" dirty="0" smtClean="0">
                <a:solidFill>
                  <a:srgbClr val="FF0000"/>
                </a:solidFill>
                <a:latin typeface="+mj-ea"/>
                <a:ea typeface="+mj-ea"/>
              </a:rPr>
              <a:t>VALN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的作用</a:t>
            </a:r>
            <a:endParaRPr lang="zh-CN" altLang="en-US" sz="3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2397" y="1518604"/>
            <a:ext cx="739942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2</a:t>
            </a:r>
            <a:r>
              <a:rPr lang="en-US" altLang="zh-CN" sz="2400" dirty="0" smtClean="0">
                <a:latin typeface="+mj-ea"/>
                <a:ea typeface="+mj-ea"/>
              </a:rPr>
              <a:t>.2 </a:t>
            </a:r>
            <a:r>
              <a:rPr lang="zh-CN" altLang="en-US" sz="2400" dirty="0">
                <a:latin typeface="+mj-ea"/>
                <a:ea typeface="+mj-ea"/>
              </a:rPr>
              <a:t>优化网络性能</a:t>
            </a:r>
            <a:endParaRPr lang="en-US" altLang="zh-CN" sz="2400" dirty="0" smtClean="0">
              <a:latin typeface="+mj-ea"/>
              <a:ea typeface="+mj-ea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</a:rPr>
              <a:t>（</a:t>
            </a: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）减少</a:t>
            </a:r>
            <a:r>
              <a:rPr lang="zh-CN" altLang="en-US" sz="2000" b="1" dirty="0">
                <a:latin typeface="+mn-ea"/>
              </a:rPr>
              <a:t>广播流量</a:t>
            </a:r>
            <a:r>
              <a:rPr lang="zh-CN" altLang="en-US" sz="2000" dirty="0">
                <a:latin typeface="+mn-ea"/>
              </a:rPr>
              <a:t>：每个 </a:t>
            </a:r>
            <a:r>
              <a:rPr lang="en-US" altLang="zh-CN" sz="2000" dirty="0">
                <a:latin typeface="+mn-ea"/>
              </a:rPr>
              <a:t>VLAN </a:t>
            </a:r>
            <a:r>
              <a:rPr lang="zh-CN" altLang="en-US" sz="2000" dirty="0">
                <a:latin typeface="+mn-ea"/>
              </a:rPr>
              <a:t>都是一个独立的广播域，这意味着广播流量被限制在各自的 </a:t>
            </a:r>
            <a:r>
              <a:rPr lang="en-US" altLang="zh-CN" sz="2000" dirty="0">
                <a:latin typeface="+mn-ea"/>
              </a:rPr>
              <a:t>VLAN </a:t>
            </a:r>
            <a:r>
              <a:rPr lang="zh-CN" altLang="en-US" sz="2000" dirty="0">
                <a:latin typeface="+mn-ea"/>
              </a:rPr>
              <a:t>内部。以一个拥有大量计算机的办公网络为例，如果没有划分 </a:t>
            </a:r>
            <a:r>
              <a:rPr lang="en-US" altLang="zh-CN" sz="2000" dirty="0">
                <a:latin typeface="+mn-ea"/>
              </a:rPr>
              <a:t>VLAN</a:t>
            </a:r>
            <a:r>
              <a:rPr lang="zh-CN" altLang="en-US" sz="2000" dirty="0">
                <a:latin typeface="+mn-ea"/>
              </a:rPr>
              <a:t>，网络中的广播流量可能会随着计算机数量的增加而急剧上升，占用大量的网络带宽。而通过划分 </a:t>
            </a:r>
            <a:r>
              <a:rPr lang="en-US" altLang="zh-CN" sz="2000" dirty="0">
                <a:latin typeface="+mn-ea"/>
              </a:rPr>
              <a:t>VLAN</a:t>
            </a:r>
            <a:r>
              <a:rPr lang="zh-CN" altLang="en-US" sz="2000" dirty="0">
                <a:latin typeface="+mn-ea"/>
              </a:rPr>
              <a:t>，每个 </a:t>
            </a:r>
            <a:r>
              <a:rPr lang="en-US" altLang="zh-CN" sz="2000" dirty="0">
                <a:latin typeface="+mn-ea"/>
              </a:rPr>
              <a:t>VLAN </a:t>
            </a:r>
            <a:r>
              <a:rPr lang="zh-CN" altLang="en-US" sz="2000" dirty="0">
                <a:latin typeface="+mn-ea"/>
              </a:rPr>
              <a:t>内的广播流量仅在本 </a:t>
            </a:r>
            <a:r>
              <a:rPr lang="en-US" altLang="zh-CN" sz="2000" dirty="0">
                <a:latin typeface="+mn-ea"/>
              </a:rPr>
              <a:t>VLAN </a:t>
            </a:r>
            <a:r>
              <a:rPr lang="zh-CN" altLang="en-US" sz="2000" dirty="0">
                <a:latin typeface="+mn-ea"/>
              </a:rPr>
              <a:t>内传播，大大减少了整个网络中的广播流量，使得网络带宽能够更有效地用于实际的数据传输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162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697832"/>
            <a:ext cx="2755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zh-CN" sz="3000" dirty="0" smtClean="0">
                <a:solidFill>
                  <a:srgbClr val="FF0000"/>
                </a:solidFill>
                <a:latin typeface="+mj-ea"/>
                <a:ea typeface="+mj-ea"/>
              </a:rPr>
              <a:t>VALN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的作用</a:t>
            </a:r>
            <a:endParaRPr lang="zh-CN" altLang="en-US" sz="3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85771" y="1801237"/>
            <a:ext cx="73994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2</a:t>
            </a:r>
            <a:r>
              <a:rPr lang="en-US" altLang="zh-CN" sz="2400" dirty="0" smtClean="0">
                <a:latin typeface="+mj-ea"/>
                <a:ea typeface="+mj-ea"/>
              </a:rPr>
              <a:t>.2 </a:t>
            </a:r>
            <a:r>
              <a:rPr lang="zh-CN" altLang="en-US" sz="2400" dirty="0">
                <a:latin typeface="+mj-ea"/>
                <a:ea typeface="+mj-ea"/>
              </a:rPr>
              <a:t>优化网络性能</a:t>
            </a:r>
            <a:endParaRPr lang="en-US" altLang="zh-CN" sz="2400" dirty="0" smtClean="0">
              <a:latin typeface="+mj-ea"/>
              <a:ea typeface="+mj-ea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</a:rPr>
              <a:t>（</a:t>
            </a:r>
            <a:r>
              <a:rPr lang="en-US" altLang="zh-CN" sz="2000" b="1" dirty="0" smtClean="0">
                <a:latin typeface="+mn-ea"/>
              </a:rPr>
              <a:t>2</a:t>
            </a:r>
            <a:r>
              <a:rPr lang="zh-CN" altLang="en-US" sz="2000" b="1" dirty="0" smtClean="0">
                <a:latin typeface="+mn-ea"/>
              </a:rPr>
              <a:t>）提升</a:t>
            </a:r>
            <a:r>
              <a:rPr lang="zh-CN" altLang="en-US" sz="2000" b="1" dirty="0">
                <a:latin typeface="+mn-ea"/>
              </a:rPr>
              <a:t>带宽利用率</a:t>
            </a:r>
            <a:r>
              <a:rPr lang="zh-CN" altLang="en-US" sz="2000" dirty="0">
                <a:latin typeface="+mn-ea"/>
              </a:rPr>
              <a:t>：由于减少了广播流量对带宽的占用，网络中用于实际数据传输的带宽得到了释放。比如在一个多媒体教学网络中，视频、音频等数据传输需要较大的带宽。</a:t>
            </a:r>
            <a:r>
              <a:rPr lang="zh-CN" altLang="en-US" sz="2000" dirty="0" smtClean="0">
                <a:latin typeface="+mn-ea"/>
              </a:rPr>
              <a:t>划分</a:t>
            </a:r>
            <a:r>
              <a:rPr lang="en-US" altLang="zh-CN" sz="2000" dirty="0" smtClean="0">
                <a:latin typeface="+mn-ea"/>
              </a:rPr>
              <a:t>VLAN</a:t>
            </a:r>
            <a:r>
              <a:rPr lang="zh-CN" altLang="en-US" sz="2000" dirty="0" smtClean="0">
                <a:latin typeface="+mn-ea"/>
              </a:rPr>
              <a:t>后</a:t>
            </a:r>
            <a:r>
              <a:rPr lang="zh-CN" altLang="en-US" sz="2000" dirty="0">
                <a:latin typeface="+mn-ea"/>
              </a:rPr>
              <a:t>，不同班级的教学网络处于不同 </a:t>
            </a:r>
            <a:r>
              <a:rPr lang="en-US" altLang="zh-CN" sz="2000" dirty="0">
                <a:latin typeface="+mn-ea"/>
              </a:rPr>
              <a:t>VLAN</a:t>
            </a:r>
            <a:r>
              <a:rPr lang="zh-CN" altLang="en-US" sz="2000" dirty="0">
                <a:latin typeface="+mn-ea"/>
              </a:rPr>
              <a:t>，每个班级的广播流量不会影响其他班级的教学数据传输，从而保证了每个班级都能获得足够的带宽，提升了整个网络的带宽利用率，提高了网络传输效率。</a:t>
            </a:r>
          </a:p>
        </p:txBody>
      </p:sp>
    </p:spTree>
    <p:extLst>
      <p:ext uri="{BB962C8B-B14F-4D97-AF65-F5344CB8AC3E}">
        <p14:creationId xmlns:p14="http://schemas.microsoft.com/office/powerpoint/2010/main" val="280070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697832"/>
            <a:ext cx="2755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zh-CN" sz="3000" dirty="0" smtClean="0">
                <a:solidFill>
                  <a:srgbClr val="FF0000"/>
                </a:solidFill>
                <a:latin typeface="+mj-ea"/>
                <a:ea typeface="+mj-ea"/>
              </a:rPr>
              <a:t>VALN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的作用</a:t>
            </a:r>
            <a:endParaRPr lang="zh-CN" altLang="en-US" sz="3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7459" y="1709796"/>
            <a:ext cx="739942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2</a:t>
            </a:r>
            <a:r>
              <a:rPr lang="en-US" altLang="zh-CN" sz="2400" dirty="0" smtClean="0">
                <a:latin typeface="+mj-ea"/>
                <a:ea typeface="+mj-ea"/>
              </a:rPr>
              <a:t>.3 </a:t>
            </a:r>
            <a:r>
              <a:rPr lang="zh-CN" altLang="en-US" sz="2400" dirty="0">
                <a:latin typeface="+mj-ea"/>
                <a:ea typeface="+mj-ea"/>
              </a:rPr>
              <a:t>灵活的网络管理</a:t>
            </a:r>
            <a:endParaRPr lang="en-US" altLang="zh-CN" sz="2400" dirty="0" smtClean="0">
              <a:latin typeface="+mj-ea"/>
              <a:ea typeface="+mj-ea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</a:rPr>
              <a:t>（</a:t>
            </a:r>
            <a:r>
              <a:rPr lang="en-US" altLang="zh-CN" sz="2000" b="1" dirty="0" smtClean="0">
                <a:latin typeface="+mn-ea"/>
              </a:rPr>
              <a:t>1</a:t>
            </a:r>
            <a:r>
              <a:rPr lang="zh-CN" altLang="en-US" sz="2000" b="1" dirty="0" smtClean="0">
                <a:latin typeface="+mn-ea"/>
              </a:rPr>
              <a:t>）基于</a:t>
            </a:r>
            <a:r>
              <a:rPr lang="zh-CN" altLang="en-US" sz="2000" b="1" dirty="0">
                <a:latin typeface="+mn-ea"/>
              </a:rPr>
              <a:t>逻辑划分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VLAN </a:t>
            </a:r>
            <a:r>
              <a:rPr lang="zh-CN" altLang="en-US" sz="2000" dirty="0">
                <a:latin typeface="+mn-ea"/>
              </a:rPr>
              <a:t>允许网络管理员根据部门、业务需求或其他逻辑标准对网络进行划分，而不受物理位置的限制。例如，一家跨国公司的不同部门可能分布在不同的楼层甚至不同的城市，但通过 </a:t>
            </a:r>
            <a:r>
              <a:rPr lang="en-US" altLang="zh-CN" sz="2000" dirty="0">
                <a:latin typeface="+mn-ea"/>
              </a:rPr>
              <a:t>VLAN </a:t>
            </a:r>
            <a:r>
              <a:rPr lang="zh-CN" altLang="en-US" sz="2000" dirty="0">
                <a:latin typeface="+mn-ea"/>
              </a:rPr>
              <a:t>技术，可以将各个部门的计算机划分到各自对应的 </a:t>
            </a:r>
            <a:r>
              <a:rPr lang="en-US" altLang="zh-CN" sz="2000" dirty="0">
                <a:latin typeface="+mn-ea"/>
              </a:rPr>
              <a:t>VLAN </a:t>
            </a:r>
            <a:r>
              <a:rPr lang="zh-CN" altLang="en-US" sz="2000" dirty="0">
                <a:latin typeface="+mn-ea"/>
              </a:rPr>
              <a:t>中。这样，无论员工的办公地点如何变化，只要将其计算机接入对应的 </a:t>
            </a:r>
            <a:r>
              <a:rPr lang="en-US" altLang="zh-CN" sz="2000" dirty="0">
                <a:latin typeface="+mn-ea"/>
              </a:rPr>
              <a:t>VLAN </a:t>
            </a:r>
            <a:r>
              <a:rPr lang="zh-CN" altLang="en-US" sz="2000" dirty="0">
                <a:latin typeface="+mn-ea"/>
              </a:rPr>
              <a:t>端口，就可以自动加入所属部门的网络，方便了员工的办公和网络的管理</a:t>
            </a:r>
            <a:r>
              <a:rPr lang="zh-CN" altLang="en-US" sz="2000" dirty="0" smtClean="0">
                <a:latin typeface="+mn-ea"/>
              </a:rPr>
              <a:t>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268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697832"/>
            <a:ext cx="2755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srgbClr val="FF0000"/>
                </a:solidFill>
                <a:latin typeface="+mj-ea"/>
                <a:ea typeface="+mj-ea"/>
              </a:rPr>
              <a:t>2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、</a:t>
            </a:r>
            <a:r>
              <a:rPr lang="en-US" altLang="zh-CN" sz="3000" dirty="0" smtClean="0">
                <a:solidFill>
                  <a:srgbClr val="FF0000"/>
                </a:solidFill>
                <a:latin typeface="+mj-ea"/>
                <a:ea typeface="+mj-ea"/>
              </a:rPr>
              <a:t>VALN</a:t>
            </a:r>
            <a:r>
              <a:rPr lang="zh-CN" altLang="en-US" sz="3000" dirty="0" smtClean="0">
                <a:solidFill>
                  <a:srgbClr val="FF0000"/>
                </a:solidFill>
                <a:latin typeface="+mj-ea"/>
                <a:ea typeface="+mj-ea"/>
              </a:rPr>
              <a:t>的作用</a:t>
            </a:r>
            <a:endParaRPr lang="zh-CN" altLang="en-US" sz="3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60833" y="1734735"/>
            <a:ext cx="739942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400" dirty="0">
                <a:latin typeface="+mj-ea"/>
                <a:ea typeface="+mj-ea"/>
              </a:rPr>
              <a:t>2</a:t>
            </a:r>
            <a:r>
              <a:rPr lang="en-US" altLang="zh-CN" sz="2400" dirty="0" smtClean="0">
                <a:latin typeface="+mj-ea"/>
                <a:ea typeface="+mj-ea"/>
              </a:rPr>
              <a:t>.3 </a:t>
            </a:r>
            <a:r>
              <a:rPr lang="zh-CN" altLang="en-US" sz="2400" dirty="0">
                <a:latin typeface="+mj-ea"/>
                <a:ea typeface="+mj-ea"/>
              </a:rPr>
              <a:t>灵活的网络管理</a:t>
            </a:r>
            <a:endParaRPr lang="en-US" altLang="zh-CN" sz="2400" dirty="0" smtClean="0">
              <a:latin typeface="+mj-ea"/>
              <a:ea typeface="+mj-ea"/>
            </a:endParaRPr>
          </a:p>
          <a:p>
            <a:pPr latinLnBrk="1"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</a:rPr>
              <a:t>（</a:t>
            </a:r>
            <a:r>
              <a:rPr lang="en-US" altLang="zh-CN" sz="2000" b="1" dirty="0" smtClean="0">
                <a:latin typeface="+mn-ea"/>
              </a:rPr>
              <a:t>2</a:t>
            </a:r>
            <a:r>
              <a:rPr lang="zh-CN" altLang="en-US" sz="2000" b="1" dirty="0" smtClean="0">
                <a:latin typeface="+mn-ea"/>
              </a:rPr>
              <a:t>）方便</a:t>
            </a:r>
            <a:r>
              <a:rPr lang="zh-CN" altLang="en-US" sz="2000" b="1" dirty="0">
                <a:latin typeface="+mn-ea"/>
              </a:rPr>
              <a:t>网络调整</a:t>
            </a:r>
            <a:r>
              <a:rPr lang="zh-CN" altLang="en-US" sz="2000" dirty="0">
                <a:latin typeface="+mn-ea"/>
              </a:rPr>
              <a:t>：当企业的业务结构发生变化，需要对网络进行调整时，</a:t>
            </a:r>
            <a:r>
              <a:rPr lang="en-US" altLang="zh-CN" sz="2000" dirty="0">
                <a:latin typeface="+mn-ea"/>
              </a:rPr>
              <a:t>VLAN </a:t>
            </a:r>
            <a:r>
              <a:rPr lang="zh-CN" altLang="en-US" sz="2000" dirty="0">
                <a:latin typeface="+mn-ea"/>
              </a:rPr>
              <a:t>的优势就更加明显。例如，企业新成立了一个项目组，需要为其构建独立的网络环境。如果是传统的物理网络，可能需要重新布线、配置新的网络设备等，过程繁琐且成本高昂。而使用 </a:t>
            </a:r>
            <a:r>
              <a:rPr lang="en-US" altLang="zh-CN" sz="2000" dirty="0">
                <a:latin typeface="+mn-ea"/>
              </a:rPr>
              <a:t>VLAN </a:t>
            </a:r>
            <a:r>
              <a:rPr lang="zh-CN" altLang="en-US" sz="2000" dirty="0">
                <a:latin typeface="+mn-ea"/>
              </a:rPr>
              <a:t>技术，管理员只需在交换机上进行简单的配置，将相关端口划分到新的 </a:t>
            </a:r>
            <a:r>
              <a:rPr lang="en-US" altLang="zh-CN" sz="2000" dirty="0">
                <a:latin typeface="+mn-ea"/>
              </a:rPr>
              <a:t>VLAN </a:t>
            </a:r>
            <a:r>
              <a:rPr lang="zh-CN" altLang="en-US" sz="2000" dirty="0">
                <a:latin typeface="+mn-ea"/>
              </a:rPr>
              <a:t>中，就可以快速为项目组构建出独立的网络，大大提高了网络管理的灵活性和</a:t>
            </a:r>
            <a:r>
              <a:rPr lang="zh-CN" altLang="en-US" sz="2000" dirty="0" smtClean="0">
                <a:latin typeface="+mn-ea"/>
              </a:rPr>
              <a:t>效率。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505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9526</TotalTime>
  <Words>2820</Words>
  <Application>Microsoft Office PowerPoint</Application>
  <PresentationFormat>全屏显示(4:3)</PresentationFormat>
  <Paragraphs>85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等线</vt:lpstr>
      <vt:lpstr>仿宋</vt:lpstr>
      <vt:lpstr>华文隶书</vt:lpstr>
      <vt:lpstr>宋体</vt:lpstr>
      <vt:lpstr>微软雅黑</vt:lpstr>
      <vt:lpstr>站酷快乐体2016修订版</vt:lpstr>
      <vt:lpstr>Arial</vt:lpstr>
      <vt:lpstr>Calibri</vt:lpstr>
      <vt:lpstr>Tahoma</vt:lpstr>
      <vt:lpstr>Times New Roman</vt:lpstr>
      <vt:lpstr>Office 主题</vt:lpstr>
      <vt:lpstr>网络设备管理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HZW</dc:creator>
  <cp:lastModifiedBy>Administrator</cp:lastModifiedBy>
  <cp:revision>1192</cp:revision>
  <dcterms:created xsi:type="dcterms:W3CDTF">2014-07-13T02:54:52Z</dcterms:created>
  <dcterms:modified xsi:type="dcterms:W3CDTF">2025-05-07T03:21:08Z</dcterms:modified>
</cp:coreProperties>
</file>