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410" r:id="rId2"/>
    <p:sldId id="486" r:id="rId3"/>
    <p:sldId id="512" r:id="rId4"/>
    <p:sldId id="487" r:id="rId5"/>
    <p:sldId id="509" r:id="rId6"/>
    <p:sldId id="488" r:id="rId7"/>
    <p:sldId id="489" r:id="rId8"/>
    <p:sldId id="498" r:id="rId9"/>
    <p:sldId id="491" r:id="rId10"/>
    <p:sldId id="503" r:id="rId11"/>
    <p:sldId id="504" r:id="rId12"/>
    <p:sldId id="510" r:id="rId13"/>
    <p:sldId id="511" r:id="rId14"/>
    <p:sldId id="492" r:id="rId15"/>
    <p:sldId id="493" r:id="rId16"/>
    <p:sldId id="500" r:id="rId17"/>
    <p:sldId id="501" r:id="rId18"/>
    <p:sldId id="499" r:id="rId19"/>
    <p:sldId id="502" r:id="rId20"/>
    <p:sldId id="262" r:id="rId21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5050"/>
    <a:srgbClr val="800000"/>
    <a:srgbClr val="FF9999"/>
    <a:srgbClr val="FFCC00"/>
    <a:srgbClr val="CC3300"/>
    <a:srgbClr val="FF9933"/>
    <a:srgbClr val="FAC09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171" y="58"/>
      </p:cViewPr>
      <p:guideLst>
        <p:guide orient="horz" pos="2160"/>
        <p:guide pos="3840"/>
        <p:guide orient="horz" pos="1620"/>
        <p:guide pos="288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1576-DA60-41D0-A56C-EA48F4402E5D}" type="datetimeFigureOut">
              <a:rPr lang="zh-CN" altLang="en-US" smtClean="0"/>
              <a:pPr/>
              <a:t>2025/4/4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D09A-CB57-4FF7-A324-BE462620C5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2025/4/4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74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2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audio" Target="../media/audio1.bin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/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0725" y="1617609"/>
            <a:ext cx="9144000" cy="3155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00B0F0"/>
              </a:gs>
              <a:gs pos="100000">
                <a:srgbClr val="F3F3F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3153"/>
            <a:ext cx="2080195" cy="2024008"/>
          </a:xfrm>
          <a:prstGeom prst="ellipse">
            <a:avLst/>
          </a:prstGeom>
          <a:ln w="63500" cap="rnd"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5502524" y="2353995"/>
            <a:ext cx="3481617" cy="2357973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774700"/>
          </a:effectLst>
        </p:spPr>
      </p:pic>
    </p:spTree>
    <p:extLst>
      <p:ext uri="{BB962C8B-B14F-4D97-AF65-F5344CB8AC3E}">
        <p14:creationId xmlns:p14="http://schemas.microsoft.com/office/powerpoint/2010/main" val="28961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642364"/>
            <a:ext cx="7820868" cy="6889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b="0"/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5023"/>
            <a:ext cx="7886700" cy="45719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5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F78D84D-38C4-3D3A-AEB6-7002F98B96A5}"/>
              </a:ext>
            </a:extLst>
          </p:cNvPr>
          <p:cNvSpPr txBox="1"/>
          <p:nvPr userDrawn="1"/>
        </p:nvSpPr>
        <p:spPr>
          <a:xfrm>
            <a:off x="265815" y="18075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系统安全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78D84D-38C4-3D3A-AEB6-7002F98B96A5}"/>
              </a:ext>
            </a:extLst>
          </p:cNvPr>
          <p:cNvSpPr txBox="1"/>
          <p:nvPr userDrawn="1"/>
        </p:nvSpPr>
        <p:spPr>
          <a:xfrm>
            <a:off x="265815" y="18075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系统安全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4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40F728C-9C4E-4C1A-957A-DC6B06675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4972D1-9868-94F8-9990-462B8756E1A8}"/>
              </a:ext>
            </a:extLst>
          </p:cNvPr>
          <p:cNvSpPr txBox="1"/>
          <p:nvPr userDrawn="1"/>
        </p:nvSpPr>
        <p:spPr>
          <a:xfrm>
            <a:off x="265815" y="18075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系统安全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8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audio" Target="../media/audio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audio" Target="../media/audio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6726300"/>
            <a:ext cx="3886509" cy="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5232400" y="6718477"/>
            <a:ext cx="3911600" cy="0"/>
          </a:xfrm>
          <a:prstGeom prst="line">
            <a:avLst/>
          </a:prstGeom>
          <a:ln w="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3918039" y="6554831"/>
            <a:ext cx="123550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计算机网络管理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90639"/>
            <a:ext cx="8234371" cy="606858"/>
          </a:xfrm>
          <a:prstGeom prst="rect">
            <a:avLst/>
          </a:prstGeom>
          <a:gradFill>
            <a:gsLst>
              <a:gs pos="0">
                <a:schemeClr val="bg1"/>
              </a:gs>
              <a:gs pos="28000">
                <a:schemeClr val="tx2">
                  <a:lumMod val="60000"/>
                  <a:lumOff val="40000"/>
                </a:schemeClr>
              </a:gs>
              <a:gs pos="47000">
                <a:schemeClr val="accent1">
                  <a:lumMod val="75000"/>
                </a:schemeClr>
              </a:gs>
              <a:gs pos="15000">
                <a:srgbClr val="74CFEF"/>
              </a:gs>
              <a:gs pos="100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7518509" y="12531"/>
            <a:ext cx="1640883" cy="796676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241300"/>
          </a:effec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613954" y="92588"/>
            <a:ext cx="1757593" cy="3658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90639"/>
            <a:ext cx="206062" cy="592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6062" y="104255"/>
            <a:ext cx="8234370" cy="688921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7" r:id="rId4"/>
    <p:sldLayoutId id="2147483656" r:id="rId5"/>
  </p:sldLayoutIdLst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7" name="chimes.wav"/>
          </p:stSnd>
        </p:sndAc>
      </p:transition>
    </mc:Choice>
    <mc:Fallback xmlns="">
      <p:transition>
        <p:fade/>
        <p:sndAc>
          <p:stSnd>
            <p:snd r:embed="rId11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3200" b="0" kern="1200" dirty="0">
          <a:solidFill>
            <a:srgbClr val="FFC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8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9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bin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97426" y="2246313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系统安全</a:t>
            </a:r>
            <a:endParaRPr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645334" y="3421440"/>
            <a:ext cx="14061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win2003server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45334" y="3421440"/>
            <a:ext cx="140615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9274" y="1035345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2.1 </a:t>
            </a:r>
            <a:r>
              <a:rPr lang="zh-CN" altLang="zh-CN" sz="2800" dirty="0">
                <a:solidFill>
                  <a:srgbClr val="FF0000"/>
                </a:solidFill>
              </a:rPr>
              <a:t>组策略的设置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6985" y="2005164"/>
            <a:ext cx="2765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Inter"/>
              </a:rPr>
              <a:t>任务栏和开始菜单设置</a:t>
            </a:r>
          </a:p>
        </p:txBody>
      </p:sp>
      <p:sp>
        <p:nvSpPr>
          <p:cNvPr id="9" name="矩形 8"/>
          <p:cNvSpPr/>
          <p:nvPr/>
        </p:nvSpPr>
        <p:spPr>
          <a:xfrm>
            <a:off x="380764" y="2813485"/>
            <a:ext cx="4276571" cy="295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Inter"/>
              </a:rPr>
              <a:t>在组策略编辑器中，展开 “用户配置”→“管理模板”→“任务栏和开始菜单”。如 “从开始菜单删除用户文件夹”，启用此设置可隐藏所有在「开始」菜单中的用户指定区域的文件夹；“删除到‘</a:t>
            </a:r>
            <a:r>
              <a:rPr lang="en-US" altLang="zh-CN" sz="1800" dirty="0">
                <a:latin typeface="Inter"/>
              </a:rPr>
              <a:t>Windows Update’</a:t>
            </a:r>
            <a:r>
              <a:rPr lang="zh-CN" altLang="en-US" sz="1800" dirty="0">
                <a:latin typeface="Inter"/>
              </a:rPr>
              <a:t>的访问和链接”，可防止用户连接到 </a:t>
            </a:r>
            <a:r>
              <a:rPr lang="en-US" altLang="zh-CN" sz="1800" dirty="0">
                <a:latin typeface="Inter"/>
              </a:rPr>
              <a:t>Windows Update </a:t>
            </a:r>
            <a:r>
              <a:rPr lang="zh-CN" altLang="en-US" sz="1800" dirty="0">
                <a:latin typeface="Inter"/>
              </a:rPr>
              <a:t>网站。</a:t>
            </a:r>
            <a:endParaRPr lang="zh-CN" altLang="en-US" sz="1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809" y="3136680"/>
            <a:ext cx="4080825" cy="247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7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9274" y="1035345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2.1 </a:t>
            </a:r>
            <a:r>
              <a:rPr lang="zh-CN" altLang="zh-CN" sz="2800" dirty="0">
                <a:solidFill>
                  <a:srgbClr val="FF0000"/>
                </a:solidFill>
              </a:rPr>
              <a:t>组策略的设置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86387" y="1898979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Inter"/>
              </a:rPr>
              <a:t>桌面设置</a:t>
            </a:r>
          </a:p>
        </p:txBody>
      </p:sp>
      <p:sp>
        <p:nvSpPr>
          <p:cNvPr id="5" name="矩形 4"/>
          <p:cNvSpPr/>
          <p:nvPr/>
        </p:nvSpPr>
        <p:spPr>
          <a:xfrm>
            <a:off x="560813" y="2944501"/>
            <a:ext cx="4011187" cy="212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Inter"/>
              </a:rPr>
              <a:t>在组策略编辑器中，展开 “用户配置”→“策略”→“管理模版”→“桌面”。比如要设置桌面背景，可双击 “桌面壁纸”，指定桌面背景位置来设置。</a:t>
            </a:r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387" y="2792002"/>
            <a:ext cx="3667656" cy="22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4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9274" y="1035345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2.1 </a:t>
            </a:r>
            <a:r>
              <a:rPr lang="zh-CN" altLang="zh-CN" sz="2800" dirty="0">
                <a:solidFill>
                  <a:srgbClr val="FF0000"/>
                </a:solidFill>
              </a:rPr>
              <a:t>组策略的设置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66730" y="1735151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Inter"/>
              </a:rPr>
              <a:t>控制面板设置</a:t>
            </a:r>
          </a:p>
        </p:txBody>
      </p:sp>
      <p:sp>
        <p:nvSpPr>
          <p:cNvPr id="4" name="矩形 3"/>
          <p:cNvSpPr/>
          <p:nvPr/>
        </p:nvSpPr>
        <p:spPr>
          <a:xfrm>
            <a:off x="762636" y="2461769"/>
            <a:ext cx="2546280" cy="295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Inter"/>
              </a:rPr>
              <a:t>例如禁止访问控制面板中的某些项目。在组策略编辑器中，展开 “用户配置”→“管理模板”→“控制面板”，找到相应的设置项进行启用或禁用即可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752" y="2664989"/>
            <a:ext cx="4986259" cy="275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8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9274" y="1035345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2.1 </a:t>
            </a:r>
            <a:r>
              <a:rPr lang="zh-CN" altLang="zh-CN" sz="2800" dirty="0">
                <a:solidFill>
                  <a:srgbClr val="FF0000"/>
                </a:solidFill>
              </a:rPr>
              <a:t>组策略的设置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08935" y="1774281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Inter"/>
              </a:rPr>
              <a:t>软件限制策略</a:t>
            </a:r>
          </a:p>
        </p:txBody>
      </p:sp>
      <p:sp>
        <p:nvSpPr>
          <p:cNvPr id="4" name="矩形 3"/>
          <p:cNvSpPr/>
          <p:nvPr/>
        </p:nvSpPr>
        <p:spPr>
          <a:xfrm>
            <a:off x="519232" y="2390107"/>
            <a:ext cx="3612819" cy="3368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Inter"/>
              </a:rPr>
              <a:t>例如限制用户运行特定的 </a:t>
            </a:r>
            <a:r>
              <a:rPr lang="en-US" altLang="zh-CN" sz="1800" dirty="0">
                <a:latin typeface="Inter"/>
              </a:rPr>
              <a:t>Windows </a:t>
            </a:r>
            <a:r>
              <a:rPr lang="zh-CN" altLang="en-US" sz="1800" dirty="0">
                <a:latin typeface="Inter"/>
              </a:rPr>
              <a:t>应用程序。在组策略对象编辑器中，依次展开 “用户配置”→“管理模板”→“系统”，然后在右边的窗格双击 “不要运行指定的 </a:t>
            </a:r>
            <a:r>
              <a:rPr lang="en-US" altLang="zh-CN" sz="1800" dirty="0">
                <a:latin typeface="Inter"/>
              </a:rPr>
              <a:t>Windows </a:t>
            </a:r>
            <a:r>
              <a:rPr lang="zh-CN" altLang="en-US" sz="1800" dirty="0">
                <a:latin typeface="Inter"/>
              </a:rPr>
              <a:t>应用程序”，选中 “已启用”，单击 “显示” 按钮，添加要阻止的程序即可。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74257"/>
            <a:ext cx="4388423" cy="335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6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282" y="973700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2.2 </a:t>
            </a:r>
            <a:r>
              <a:rPr lang="zh-CN" altLang="zh-CN" sz="2800" dirty="0">
                <a:solidFill>
                  <a:srgbClr val="FF0000"/>
                </a:solidFill>
              </a:rPr>
              <a:t>组策略的应用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34993" y="1872630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Inter"/>
              </a:rPr>
              <a:t>软件分发与安装</a:t>
            </a:r>
          </a:p>
        </p:txBody>
      </p:sp>
      <p:sp>
        <p:nvSpPr>
          <p:cNvPr id="5" name="矩形 4"/>
          <p:cNvSpPr/>
          <p:nvPr/>
        </p:nvSpPr>
        <p:spPr>
          <a:xfrm>
            <a:off x="1178329" y="2446356"/>
            <a:ext cx="6447422" cy="170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Inter"/>
              </a:rPr>
              <a:t>指派软件</a:t>
            </a:r>
            <a:r>
              <a:rPr lang="zh-CN" altLang="en-US" sz="1800" dirty="0">
                <a:latin typeface="Inter"/>
              </a:rPr>
              <a:t>：可以将软件通过组策略指派给用户或计算机。若指派给用户，用户下次登录工作站时，应用程序会公布给用户，用户激活应用程序时才会安装；若指派给计算机，计算机启动时应用程序将被公布并执行安装。</a:t>
            </a:r>
            <a:endParaRPr lang="zh-CN" altLang="en-US" sz="1800" b="0" i="0" dirty="0">
              <a:effectLst/>
              <a:latin typeface="Inter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8328" y="4456980"/>
            <a:ext cx="6447421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Inter"/>
              </a:rPr>
              <a:t>发布软件</a:t>
            </a:r>
            <a:r>
              <a:rPr lang="zh-CN" altLang="en-US" sz="1800" dirty="0">
                <a:latin typeface="Inter"/>
              </a:rPr>
              <a:t>：只能针对用户设置。发布的软件会在活动目录中存储发布属性，用户可通过控制面板或文档激活法来安装软件。</a:t>
            </a:r>
            <a:endParaRPr lang="zh-CN" altLang="en-US" sz="1800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95072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282" y="973700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2.2 </a:t>
            </a:r>
            <a:r>
              <a:rPr lang="zh-CN" altLang="zh-CN" sz="2800" dirty="0">
                <a:solidFill>
                  <a:srgbClr val="FF0000"/>
                </a:solidFill>
              </a:rPr>
              <a:t>组策略的应用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91127" y="1800835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Inter"/>
              </a:rPr>
              <a:t>软件限制策略</a:t>
            </a:r>
          </a:p>
        </p:txBody>
      </p:sp>
      <p:sp>
        <p:nvSpPr>
          <p:cNvPr id="5" name="矩形 4"/>
          <p:cNvSpPr/>
          <p:nvPr/>
        </p:nvSpPr>
        <p:spPr>
          <a:xfrm>
            <a:off x="867952" y="2505469"/>
            <a:ext cx="7102853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Inter"/>
              </a:rPr>
              <a:t>哈希规则</a:t>
            </a:r>
            <a:r>
              <a:rPr lang="zh-CN" altLang="en-US" sz="1800" dirty="0">
                <a:latin typeface="Inter"/>
              </a:rPr>
              <a:t>：通过计算软件程序或文件的哈希值来创建规则，系统会将用户试图打开的软件程序哈希值与组策略中的哈希值对比，以决定是否允许运行，可用于限制特定软件的运行。</a:t>
            </a:r>
            <a:endParaRPr lang="zh-CN" altLang="en-US" sz="1800" b="0" i="0" dirty="0">
              <a:effectLst/>
              <a:latin typeface="Inter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7952" y="4101372"/>
            <a:ext cx="7102853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Inter"/>
              </a:rPr>
              <a:t>证书规则</a:t>
            </a:r>
            <a:r>
              <a:rPr lang="zh-CN" altLang="en-US" sz="1800" dirty="0">
                <a:latin typeface="Inter"/>
              </a:rPr>
              <a:t>：创建用于标识软件的证书规则，根据安全级别设置决定是否运行软件，可自动托管来自域中可信任源的应用软件。</a:t>
            </a:r>
            <a:endParaRPr lang="zh-CN" altLang="en-US" sz="1800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63927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82" y="973700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2.2 </a:t>
            </a:r>
            <a:r>
              <a:rPr lang="zh-CN" altLang="zh-CN" sz="2800" dirty="0">
                <a:solidFill>
                  <a:srgbClr val="FF0000"/>
                </a:solidFill>
              </a:rPr>
              <a:t>组策略的应用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3826" y="1940060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Inter"/>
              </a:rPr>
              <a:t>用户环境管理</a:t>
            </a:r>
          </a:p>
        </p:txBody>
      </p:sp>
      <p:sp>
        <p:nvSpPr>
          <p:cNvPr id="4" name="矩形 3"/>
          <p:cNvSpPr/>
          <p:nvPr/>
        </p:nvSpPr>
        <p:spPr>
          <a:xfrm>
            <a:off x="1312109" y="2664755"/>
            <a:ext cx="6301839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Inter"/>
              </a:rPr>
              <a:t>文件夹重定向</a:t>
            </a:r>
            <a:r>
              <a:rPr lang="zh-CN" altLang="en-US" sz="1800" dirty="0">
                <a:latin typeface="Inter"/>
              </a:rPr>
              <a:t>：可将用户的 “我的文档”“桌面” 等文件夹重定向到服务器上的共享文件夹，使用户在不同计算机登录时都能访问自己的文件，方便数据集中管理和备份。</a:t>
            </a:r>
            <a:endParaRPr lang="zh-CN" altLang="en-US" sz="1800" b="0" i="0" dirty="0">
              <a:effectLst/>
              <a:latin typeface="Inter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8458" y="4151323"/>
            <a:ext cx="6083901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Inter"/>
              </a:rPr>
              <a:t>桌面环境设置</a:t>
            </a:r>
            <a:r>
              <a:rPr lang="zh-CN" altLang="en-US" sz="1800" dirty="0">
                <a:latin typeface="Inter"/>
              </a:rPr>
              <a:t>：统一设置用户的桌面背景、图标、开始菜单样式等，实现公司内部计算机桌面环境的标准化，如隐藏某些桌面图标、禁止用户修改桌面背景等。</a:t>
            </a:r>
            <a:endParaRPr lang="zh-CN" altLang="en-US" sz="1800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98560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82" y="973700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2.2 </a:t>
            </a:r>
            <a:r>
              <a:rPr lang="zh-CN" altLang="zh-CN" sz="2800" dirty="0">
                <a:solidFill>
                  <a:srgbClr val="FF0000"/>
                </a:solidFill>
              </a:rPr>
              <a:t>组策略的应用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15111" y="1836730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Inter"/>
              </a:rPr>
              <a:t>脚本部署</a:t>
            </a:r>
          </a:p>
        </p:txBody>
      </p:sp>
      <p:sp>
        <p:nvSpPr>
          <p:cNvPr id="4" name="矩形 3"/>
          <p:cNvSpPr/>
          <p:nvPr/>
        </p:nvSpPr>
        <p:spPr>
          <a:xfrm>
            <a:off x="1372691" y="2559882"/>
            <a:ext cx="63018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Inter"/>
              </a:rPr>
              <a:t>计算机启动和关机脚本</a:t>
            </a:r>
            <a:r>
              <a:rPr lang="zh-CN" altLang="en-US" sz="1800" dirty="0">
                <a:latin typeface="Inter"/>
              </a:rPr>
              <a:t>：在 “计算机配置”→“</a:t>
            </a:r>
            <a:r>
              <a:rPr lang="en-US" altLang="zh-CN" sz="1800" dirty="0">
                <a:latin typeface="Inter"/>
              </a:rPr>
              <a:t>Windows </a:t>
            </a:r>
            <a:r>
              <a:rPr lang="zh-CN" altLang="en-US" sz="1800" dirty="0">
                <a:latin typeface="Inter"/>
              </a:rPr>
              <a:t>设置”→“脚本（启动 </a:t>
            </a:r>
            <a:r>
              <a:rPr lang="en-US" altLang="zh-CN" sz="1800" dirty="0">
                <a:latin typeface="Inter"/>
              </a:rPr>
              <a:t>/ </a:t>
            </a:r>
            <a:r>
              <a:rPr lang="zh-CN" altLang="en-US" sz="1800" dirty="0">
                <a:latin typeface="Inter"/>
              </a:rPr>
              <a:t>关机）” 中添加脚本，可在计算机启动或关机时执行特定任务，如自动映射网络驱动器、启动特定服务等。</a:t>
            </a:r>
            <a:endParaRPr lang="zh-CN" altLang="en-US" sz="1800" b="0" i="0" dirty="0">
              <a:effectLst/>
              <a:latin typeface="Inter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1796" y="3969734"/>
            <a:ext cx="6772734" cy="170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150000"/>
              </a:lnSpc>
            </a:pPr>
            <a:r>
              <a:rPr lang="zh-CN" altLang="en-US" sz="1800" b="1" dirty="0">
                <a:solidFill>
                  <a:srgbClr val="000000"/>
                </a:solidFill>
                <a:latin typeface="Inter"/>
              </a:rPr>
              <a:t>用户登录和注销脚本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：在 “用户配置”→“</a:t>
            </a:r>
            <a:r>
              <a:rPr lang="en-US" altLang="zh-CN" sz="1800" dirty="0">
                <a:solidFill>
                  <a:srgbClr val="000000"/>
                </a:solidFill>
                <a:latin typeface="Inter"/>
              </a:rPr>
              <a:t>Windows 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设置”→“脚本（登录 </a:t>
            </a:r>
            <a:r>
              <a:rPr lang="en-US" altLang="zh-CN" sz="1800" dirty="0">
                <a:solidFill>
                  <a:srgbClr val="000000"/>
                </a:solidFill>
                <a:latin typeface="Inter"/>
              </a:rPr>
              <a:t>/ 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注销）” 中添加脚本，在用户登录或注销时执行，例如为用户设置个性化的环境变量、启动应用程序等。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8305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82" y="973700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2.2 </a:t>
            </a:r>
            <a:r>
              <a:rPr lang="zh-CN" altLang="zh-CN" sz="2800" dirty="0">
                <a:solidFill>
                  <a:srgbClr val="FF0000"/>
                </a:solidFill>
              </a:rPr>
              <a:t>组策略的应用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75828" y="2076411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Inter"/>
              </a:rPr>
              <a:t>安全管理</a:t>
            </a:r>
          </a:p>
        </p:txBody>
      </p:sp>
      <p:sp>
        <p:nvSpPr>
          <p:cNvPr id="4" name="矩形 3"/>
          <p:cNvSpPr/>
          <p:nvPr/>
        </p:nvSpPr>
        <p:spPr>
          <a:xfrm>
            <a:off x="1738368" y="2783310"/>
            <a:ext cx="5619964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Inter"/>
              </a:rPr>
              <a:t>账户策略</a:t>
            </a:r>
            <a:r>
              <a:rPr lang="zh-CN" altLang="en-US" sz="1800" dirty="0">
                <a:latin typeface="Inter"/>
              </a:rPr>
              <a:t>：设置密码策略，如密码长度最小值、复杂性要求、使用期限等，以提高用户账户的安全性。</a:t>
            </a:r>
            <a:endParaRPr lang="zh-CN" altLang="en-US" sz="1800" b="0" i="0" dirty="0">
              <a:effectLst/>
              <a:latin typeface="Inter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8368" y="3872659"/>
            <a:ext cx="5706228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Inter"/>
              </a:rPr>
              <a:t>审核策略</a:t>
            </a:r>
            <a:r>
              <a:rPr lang="zh-CN" altLang="en-US" sz="1800" dirty="0">
                <a:latin typeface="Inter"/>
              </a:rPr>
              <a:t>：配置审核登录事件、对象访问、系统事件等，跟踪用户操作和系统活动，便于发现潜在安全问题。</a:t>
            </a:r>
            <a:endParaRPr lang="zh-CN" altLang="en-US" sz="1800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67610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82" y="973700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2.2 </a:t>
            </a:r>
            <a:r>
              <a:rPr lang="zh-CN" altLang="zh-CN" sz="2800" dirty="0">
                <a:solidFill>
                  <a:srgbClr val="FF0000"/>
                </a:solidFill>
              </a:rPr>
              <a:t>组策略的应用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38934" y="2910231"/>
            <a:ext cx="6592258" cy="170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Inter"/>
              </a:rPr>
              <a:t>IE </a:t>
            </a:r>
            <a:r>
              <a:rPr lang="zh-CN" altLang="en-US" sz="1800" b="1" dirty="0">
                <a:solidFill>
                  <a:srgbClr val="000000"/>
                </a:solidFill>
                <a:latin typeface="Inter"/>
              </a:rPr>
              <a:t>浏览器设置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：在 “用户配置”→“管理模板”→“</a:t>
            </a:r>
            <a:r>
              <a:rPr lang="en-US" altLang="zh-CN" sz="1800" dirty="0">
                <a:solidFill>
                  <a:srgbClr val="000000"/>
                </a:solidFill>
                <a:latin typeface="Inter"/>
              </a:rPr>
              <a:t>Windows 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组件”→“</a:t>
            </a:r>
            <a:r>
              <a:rPr lang="en-US" altLang="zh-CN" sz="1800" dirty="0">
                <a:solidFill>
                  <a:srgbClr val="000000"/>
                </a:solidFill>
                <a:latin typeface="Inter"/>
              </a:rPr>
              <a:t>Internet Explorer” 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中，可设置 </a:t>
            </a:r>
            <a:r>
              <a:rPr lang="en-US" altLang="zh-CN" sz="1800" dirty="0">
                <a:solidFill>
                  <a:srgbClr val="000000"/>
                </a:solidFill>
                <a:latin typeface="Inter"/>
              </a:rPr>
              <a:t>IE 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的主页、禁止用户更改主页设置、设置安全区域等，确保员工访问公司指定的网页资源，提高网络安全性和管理效率。</a:t>
            </a:r>
            <a:endParaRPr lang="zh-CN" altLang="en-US" sz="1800" b="0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523102-8021-28C8-7525-8D7062232A1C}"/>
              </a:ext>
            </a:extLst>
          </p:cNvPr>
          <p:cNvSpPr txBox="1"/>
          <p:nvPr/>
        </p:nvSpPr>
        <p:spPr>
          <a:xfrm>
            <a:off x="3466981" y="2050162"/>
            <a:ext cx="2285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Inter"/>
              </a:rPr>
              <a:t>IE 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Inter"/>
              </a:rPr>
              <a:t>浏览器设置</a:t>
            </a:r>
          </a:p>
        </p:txBody>
      </p:sp>
    </p:spTree>
    <p:extLst>
      <p:ext uri="{BB962C8B-B14F-4D97-AF65-F5344CB8AC3E}">
        <p14:creationId xmlns:p14="http://schemas.microsoft.com/office/powerpoint/2010/main" val="307205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292263" y="2686646"/>
            <a:ext cx="463463" cy="425885"/>
          </a:xfrm>
          <a:prstGeom prst="notched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12463" y="2589311"/>
            <a:ext cx="2967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zh-CN" sz="28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用户和组的设置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燕尾形箭头 3"/>
          <p:cNvSpPr/>
          <p:nvPr/>
        </p:nvSpPr>
        <p:spPr>
          <a:xfrm>
            <a:off x="2292263" y="3615659"/>
            <a:ext cx="463463" cy="425885"/>
          </a:xfrm>
          <a:prstGeom prst="notched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12463" y="3518324"/>
            <a:ext cx="3690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zh-CN" altLang="zh-CN" sz="2800" dirty="0">
                <a:solidFill>
                  <a:schemeClr val="accent1">
                    <a:lumMod val="75000"/>
                  </a:schemeClr>
                </a:solidFill>
              </a:rPr>
              <a:t>组策略的设置与应用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466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9646" y="2419817"/>
            <a:ext cx="23903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600" normalizeH="0" baseline="0" noProof="0" dirty="0">
                <a:ln w="17780" cmpd="sng">
                  <a:solidFill>
                    <a:srgbClr val="6699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谢谢</a:t>
            </a:r>
            <a:endParaRPr kumimoji="0" lang="zh-CN" altLang="en-US" sz="8000" b="1" i="0" u="none" strike="noStrike" kern="1200" cap="none" spc="600" normalizeH="0" baseline="0" noProof="0" dirty="0">
              <a:ln w="17780" cmpd="sng">
                <a:solidFill>
                  <a:srgbClr val="6699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885" y="615681"/>
            <a:ext cx="3859102" cy="524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0572" y="4709016"/>
            <a:ext cx="1743607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5" name="chimes.wav"/>
          </p:stSnd>
        </p:sndAc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707C91C-95C5-E846-17B9-BAAD77DC23D6}"/>
              </a:ext>
            </a:extLst>
          </p:cNvPr>
          <p:cNvSpPr/>
          <p:nvPr/>
        </p:nvSpPr>
        <p:spPr>
          <a:xfrm>
            <a:off x="456737" y="885771"/>
            <a:ext cx="2967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用户和组的设置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74DB7E-775D-0830-3AB3-53B775765959}"/>
              </a:ext>
            </a:extLst>
          </p:cNvPr>
          <p:cNvSpPr/>
          <p:nvPr/>
        </p:nvSpPr>
        <p:spPr>
          <a:xfrm>
            <a:off x="3519468" y="2533113"/>
            <a:ext cx="21050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1.1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创建用户账户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F7D8A4-11A0-C19F-34B7-8FA57EF53DA6}"/>
              </a:ext>
            </a:extLst>
          </p:cNvPr>
          <p:cNvSpPr/>
          <p:nvPr/>
        </p:nvSpPr>
        <p:spPr>
          <a:xfrm>
            <a:off x="3519468" y="3365320"/>
            <a:ext cx="13356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1.2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创建组</a:t>
            </a:r>
          </a:p>
        </p:txBody>
      </p:sp>
      <p:sp>
        <p:nvSpPr>
          <p:cNvPr id="5" name="燕尾形箭头 4">
            <a:extLst>
              <a:ext uri="{FF2B5EF4-FFF2-40B4-BE49-F238E27FC236}">
                <a16:creationId xmlns:a16="http://schemas.microsoft.com/office/drawing/2014/main" id="{3E65ECF2-8A91-45EA-035A-35E57F069EC6}"/>
              </a:ext>
            </a:extLst>
          </p:cNvPr>
          <p:cNvSpPr/>
          <p:nvPr/>
        </p:nvSpPr>
        <p:spPr>
          <a:xfrm>
            <a:off x="2763748" y="2625446"/>
            <a:ext cx="349322" cy="30777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燕尾形箭头 5">
            <a:extLst>
              <a:ext uri="{FF2B5EF4-FFF2-40B4-BE49-F238E27FC236}">
                <a16:creationId xmlns:a16="http://schemas.microsoft.com/office/drawing/2014/main" id="{35807485-E24A-18B8-F255-F84D71C3F132}"/>
              </a:ext>
            </a:extLst>
          </p:cNvPr>
          <p:cNvSpPr/>
          <p:nvPr/>
        </p:nvSpPr>
        <p:spPr>
          <a:xfrm>
            <a:off x="2776817" y="3457653"/>
            <a:ext cx="349322" cy="30777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C574E6-D90E-B4C2-C909-90D3154A15AB}"/>
              </a:ext>
            </a:extLst>
          </p:cNvPr>
          <p:cNvSpPr/>
          <p:nvPr/>
        </p:nvSpPr>
        <p:spPr>
          <a:xfrm>
            <a:off x="3519468" y="4197527"/>
            <a:ext cx="23394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1.3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将用户添加到组</a:t>
            </a:r>
          </a:p>
        </p:txBody>
      </p:sp>
      <p:sp>
        <p:nvSpPr>
          <p:cNvPr id="8" name="燕尾形箭头 5">
            <a:extLst>
              <a:ext uri="{FF2B5EF4-FFF2-40B4-BE49-F238E27FC236}">
                <a16:creationId xmlns:a16="http://schemas.microsoft.com/office/drawing/2014/main" id="{C462AA1F-072C-BE82-6C98-487F82541A42}"/>
              </a:ext>
            </a:extLst>
          </p:cNvPr>
          <p:cNvSpPr/>
          <p:nvPr/>
        </p:nvSpPr>
        <p:spPr>
          <a:xfrm>
            <a:off x="2776817" y="4289860"/>
            <a:ext cx="349322" cy="30777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30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6737" y="885771"/>
            <a:ext cx="2967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用户和组的设置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24216" y="1809567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Inter"/>
              </a:rPr>
              <a:t>创建用户账户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22773"/>
          <a:stretch/>
        </p:blipFill>
        <p:spPr>
          <a:xfrm>
            <a:off x="4686100" y="2543461"/>
            <a:ext cx="4251722" cy="207129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6AC3DA9-E56C-1E7C-994C-40417573B0CF}"/>
              </a:ext>
            </a:extLst>
          </p:cNvPr>
          <p:cNvSpPr/>
          <p:nvPr/>
        </p:nvSpPr>
        <p:spPr>
          <a:xfrm>
            <a:off x="383410" y="2517920"/>
            <a:ext cx="4302690" cy="212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>
                <a:solidFill>
                  <a:srgbClr val="000000"/>
                </a:solidFill>
                <a:latin typeface="Inter"/>
              </a:rPr>
              <a:t>打开 “管理工具”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：在桌面上找到 “开始” 按钮，点击后选择 “管理工具”。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>
                <a:solidFill>
                  <a:srgbClr val="000000"/>
                </a:solidFill>
                <a:latin typeface="Inter"/>
              </a:rPr>
              <a:t>进入 “计算机管理”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：在管理工具中，双击 “计算机管理” 图标。</a:t>
            </a:r>
            <a:endParaRPr lang="en-US" altLang="zh-CN" sz="1800" dirty="0">
              <a:solidFill>
                <a:srgbClr val="000000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94257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企业微信截图_174036550982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328" y="2192372"/>
            <a:ext cx="4636036" cy="325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55145" y="2902528"/>
            <a:ext cx="2967479" cy="1689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latin typeface="+mn-ea"/>
              </a:rPr>
              <a:t>3.</a:t>
            </a:r>
            <a:r>
              <a:rPr lang="zh-CN" altLang="en-US" sz="1800" b="1" dirty="0">
                <a:latin typeface="+mn-ea"/>
              </a:rPr>
              <a:t>新建用户：</a:t>
            </a:r>
            <a:r>
              <a:rPr lang="zh-CN" altLang="en-US" sz="1800" dirty="0">
                <a:latin typeface="+mn-ea"/>
              </a:rPr>
              <a:t>展开“本地用户和组”，右击“用户”选择新建用户，填写用户名和密码。</a:t>
            </a:r>
          </a:p>
        </p:txBody>
      </p:sp>
      <p:sp>
        <p:nvSpPr>
          <p:cNvPr id="4" name="矩形 3"/>
          <p:cNvSpPr/>
          <p:nvPr/>
        </p:nvSpPr>
        <p:spPr>
          <a:xfrm>
            <a:off x="456737" y="885771"/>
            <a:ext cx="2967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用户和组的设置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9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4826" y="1817444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Inter"/>
              </a:rPr>
              <a:t>创建组</a:t>
            </a:r>
          </a:p>
        </p:txBody>
      </p:sp>
      <p:sp>
        <p:nvSpPr>
          <p:cNvPr id="3" name="矩形 2"/>
          <p:cNvSpPr/>
          <p:nvPr/>
        </p:nvSpPr>
        <p:spPr>
          <a:xfrm>
            <a:off x="456737" y="885771"/>
            <a:ext cx="2967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用户和组的设置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3334" y="2975105"/>
            <a:ext cx="2805018" cy="127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latin typeface="+mn-ea"/>
              </a:rPr>
              <a:t>新建组：</a:t>
            </a:r>
            <a:r>
              <a:rPr lang="zh-CN" altLang="en-US" sz="1800" dirty="0">
                <a:latin typeface="+mn-ea"/>
              </a:rPr>
              <a:t>组的创建与用户相同，右击“组”选择新建组，填写组名。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284" y="2677479"/>
            <a:ext cx="4594648" cy="23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6737" y="885771"/>
            <a:ext cx="2967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用户和组的设置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24216" y="1890963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Inter"/>
              </a:rPr>
              <a:t>将用户添加到组</a:t>
            </a:r>
          </a:p>
        </p:txBody>
      </p:sp>
      <p:sp>
        <p:nvSpPr>
          <p:cNvPr id="4" name="矩形 3"/>
          <p:cNvSpPr/>
          <p:nvPr/>
        </p:nvSpPr>
        <p:spPr>
          <a:xfrm>
            <a:off x="763293" y="2976760"/>
            <a:ext cx="3169577" cy="212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latin typeface="Inter"/>
              </a:rPr>
              <a:t>将用户添加到组：</a:t>
            </a:r>
            <a:r>
              <a:rPr lang="zh-CN" altLang="en-US" sz="1800" dirty="0">
                <a:latin typeface="Inter"/>
              </a:rPr>
              <a:t>打开组的属性对话框，在 “成员” 选项卡中点击 “添加” 按钮，选择要添加到组的用户，将用户加入相应的组。</a:t>
            </a:r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558" y="2729605"/>
            <a:ext cx="4464144" cy="236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5425" y="929237"/>
            <a:ext cx="3690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2.</a:t>
            </a:r>
            <a:r>
              <a:rPr lang="zh-CN" altLang="zh-CN" sz="2800" dirty="0">
                <a:solidFill>
                  <a:srgbClr val="FF0000"/>
                </a:solidFill>
              </a:rPr>
              <a:t>组策略的设置与应用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19468" y="2638248"/>
            <a:ext cx="21050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2.1 </a:t>
            </a: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</a:rPr>
              <a:t>组策略的设置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19468" y="3470455"/>
            <a:ext cx="21050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2.2 </a:t>
            </a: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</a:rPr>
              <a:t>组策略的应用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2763748" y="2730581"/>
            <a:ext cx="349322" cy="30777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燕尾形箭头 5"/>
          <p:cNvSpPr/>
          <p:nvPr/>
        </p:nvSpPr>
        <p:spPr>
          <a:xfrm>
            <a:off x="2776817" y="3562788"/>
            <a:ext cx="349322" cy="30777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2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1730" y="2792190"/>
            <a:ext cx="4176919" cy="212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/>
              <a:t>通过命令行启动</a:t>
            </a:r>
            <a:r>
              <a:rPr lang="zh-CN" altLang="en-US" sz="1800" dirty="0"/>
              <a:t>：选择 “开始”“运行” 命令（或使用 </a:t>
            </a:r>
            <a:r>
              <a:rPr lang="en-US" altLang="zh-CN" sz="1800" dirty="0"/>
              <a:t>Windows </a:t>
            </a:r>
            <a:r>
              <a:rPr lang="zh-CN" altLang="en-US" sz="1800" dirty="0"/>
              <a:t>键 </a:t>
            </a:r>
            <a:r>
              <a:rPr lang="en-US" altLang="zh-CN" sz="1800" dirty="0"/>
              <a:t>+ R </a:t>
            </a:r>
            <a:r>
              <a:rPr lang="zh-CN" altLang="en-US" sz="1800" dirty="0"/>
              <a:t>组合键），在 “运行” 对话框的 “打开” 栏中输入 “</a:t>
            </a:r>
            <a:r>
              <a:rPr lang="en-US" altLang="zh-CN" sz="1800" dirty="0" err="1"/>
              <a:t>gpedit.msc</a:t>
            </a:r>
            <a:r>
              <a:rPr lang="en-US" altLang="zh-CN" sz="1800" dirty="0"/>
              <a:t>”</a:t>
            </a:r>
            <a:r>
              <a:rPr lang="zh-CN" altLang="en-US" sz="1800" dirty="0"/>
              <a:t>，然后单击 “确定” 按钮，即可启动 </a:t>
            </a:r>
            <a:r>
              <a:rPr lang="en-US" altLang="zh-CN" sz="1800" dirty="0"/>
              <a:t>Windows </a:t>
            </a:r>
            <a:r>
              <a:rPr lang="zh-CN" altLang="en-US" sz="1800" dirty="0"/>
              <a:t>组策略编辑器。</a:t>
            </a:r>
          </a:p>
        </p:txBody>
      </p:sp>
      <p:sp>
        <p:nvSpPr>
          <p:cNvPr id="6" name="矩形 5"/>
          <p:cNvSpPr/>
          <p:nvPr/>
        </p:nvSpPr>
        <p:spPr>
          <a:xfrm>
            <a:off x="329274" y="1035345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2.1 </a:t>
            </a:r>
            <a:r>
              <a:rPr lang="zh-CN" altLang="zh-CN" sz="2800" dirty="0">
                <a:solidFill>
                  <a:srgbClr val="FF0000"/>
                </a:solidFill>
              </a:rPr>
              <a:t>组策略的设置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007" y="2869827"/>
            <a:ext cx="4015509" cy="190995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342413" y="1919648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Inter"/>
              </a:rPr>
              <a:t>打开组策略编辑器</a:t>
            </a:r>
          </a:p>
        </p:txBody>
      </p:sp>
    </p:spTree>
    <p:extLst>
      <p:ext uri="{BB962C8B-B14F-4D97-AF65-F5344CB8AC3E}">
        <p14:creationId xmlns:p14="http://schemas.microsoft.com/office/powerpoint/2010/main" val="207223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9251</TotalTime>
  <Words>958</Words>
  <Application>Microsoft Office PowerPoint</Application>
  <PresentationFormat>全屏显示(4:3)</PresentationFormat>
  <Paragraphs>65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Inter</vt:lpstr>
      <vt:lpstr>等线</vt:lpstr>
      <vt:lpstr>仿宋</vt:lpstr>
      <vt:lpstr>华文隶书</vt:lpstr>
      <vt:lpstr>宋体</vt:lpstr>
      <vt:lpstr>微软雅黑</vt:lpstr>
      <vt:lpstr>Arial</vt:lpstr>
      <vt:lpstr>Calibri</vt:lpstr>
      <vt:lpstr>Times New Roman</vt:lpstr>
      <vt:lpstr>Office 主题</vt:lpstr>
      <vt:lpstr>系统安全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HZW</dc:creator>
  <cp:lastModifiedBy>城 花</cp:lastModifiedBy>
  <cp:revision>1171</cp:revision>
  <dcterms:created xsi:type="dcterms:W3CDTF">2014-07-13T02:54:52Z</dcterms:created>
  <dcterms:modified xsi:type="dcterms:W3CDTF">2025-04-04T03:52:13Z</dcterms:modified>
</cp:coreProperties>
</file>