
<file path=[Content_Types].xml><?xml version="1.0" encoding="utf-8"?>
<Types xmlns="http://schemas.openxmlformats.org/package/2006/content-types">
  <Default Extension="bin" ContentType="audio/unknown"/>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410" r:id="rId2"/>
    <p:sldId id="487" r:id="rId3"/>
    <p:sldId id="498" r:id="rId4"/>
    <p:sldId id="488" r:id="rId5"/>
    <p:sldId id="489" r:id="rId6"/>
    <p:sldId id="499" r:id="rId7"/>
    <p:sldId id="490" r:id="rId8"/>
    <p:sldId id="491" r:id="rId9"/>
    <p:sldId id="500" r:id="rId10"/>
    <p:sldId id="492" r:id="rId11"/>
    <p:sldId id="493" r:id="rId12"/>
    <p:sldId id="501" r:id="rId13"/>
    <p:sldId id="494" r:id="rId14"/>
    <p:sldId id="495" r:id="rId15"/>
    <p:sldId id="503" r:id="rId16"/>
    <p:sldId id="502" r:id="rId17"/>
    <p:sldId id="496" r:id="rId18"/>
    <p:sldId id="497" r:id="rId19"/>
    <p:sldId id="504" r:id="rId20"/>
    <p:sldId id="262" r:id="rId21"/>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115" d="100"/>
          <a:sy n="115" d="100"/>
        </p:scale>
        <p:origin x="1356" y="90"/>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2025/4/21</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2698175"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路由器基本配置</a:t>
            </a:r>
            <a:endParaRPr lang="zh-CN" altLang="en-US" sz="2800" dirty="0">
              <a:solidFill>
                <a:srgbClr val="FFC000"/>
              </a:solidFill>
            </a:endParaRP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2698175"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路由器基本配置</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2698175"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路由器基本配置</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5.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6.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2.emf"/><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5A4C6629-9419-CAA1-8F29-2620D8BA3FFB}"/>
              </a:ext>
            </a:extLst>
          </p:cNvPr>
          <p:cNvSpPr>
            <a:spLocks noGrp="1" noChangeArrowheads="1"/>
          </p:cNvSpPr>
          <p:nvPr/>
        </p:nvSpPr>
        <p:spPr bwMode="auto">
          <a:xfrm>
            <a:off x="3086876" y="2436019"/>
            <a:ext cx="4476234" cy="12732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stStyle>
          <a:p>
            <a:pPr algn="ct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网络设备管理</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3" name="文本框 1">
            <a:extLst>
              <a:ext uri="{FF2B5EF4-FFF2-40B4-BE49-F238E27FC236}">
                <a16:creationId xmlns:a16="http://schemas.microsoft.com/office/drawing/2014/main" id="{ECAAB818-7698-4EB7-3A52-BC4298A5150D}"/>
              </a:ext>
            </a:extLst>
          </p:cNvPr>
          <p:cNvSpPr txBox="1"/>
          <p:nvPr/>
        </p:nvSpPr>
        <p:spPr>
          <a:xfrm>
            <a:off x="5137771" y="3496917"/>
            <a:ext cx="2969082" cy="4247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4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路由器基本配置</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275213" cy="553998"/>
          </a:xfrm>
          <a:prstGeom prst="rect">
            <a:avLst/>
          </a:prstGeom>
          <a:noFill/>
        </p:spPr>
        <p:txBody>
          <a:bodyPr wrap="square" rtlCol="0">
            <a:spAutoFit/>
          </a:bodyPr>
          <a:lstStyle/>
          <a:p>
            <a:r>
              <a:rPr lang="en-US" altLang="zh-CN" sz="3000" dirty="0" smtClean="0">
                <a:solidFill>
                  <a:srgbClr val="FF0000"/>
                </a:solidFill>
                <a:latin typeface="+mj-ea"/>
                <a:ea typeface="+mj-ea"/>
              </a:rPr>
              <a:t>3.1 </a:t>
            </a:r>
            <a:r>
              <a:rPr lang="zh-CN" altLang="en-US" sz="3000" dirty="0" smtClean="0">
                <a:solidFill>
                  <a:srgbClr val="FF0000"/>
                </a:solidFill>
                <a:latin typeface="+mj-ea"/>
                <a:ea typeface="+mj-ea"/>
              </a:rPr>
              <a:t>设置接口</a:t>
            </a:r>
            <a:r>
              <a:rPr lang="en-US" altLang="zh-CN" sz="3000" dirty="0" smtClean="0">
                <a:solidFill>
                  <a:srgbClr val="FF0000"/>
                </a:solidFill>
                <a:latin typeface="+mj-ea"/>
                <a:ea typeface="+mj-ea"/>
              </a:rPr>
              <a:t>IP</a:t>
            </a:r>
            <a:endParaRPr lang="zh-CN" altLang="en-US" sz="3000" dirty="0">
              <a:solidFill>
                <a:srgbClr val="FF0000"/>
              </a:solidFill>
              <a:latin typeface="+mj-ea"/>
              <a:ea typeface="+mj-ea"/>
            </a:endParaRPr>
          </a:p>
        </p:txBody>
      </p:sp>
      <p:sp>
        <p:nvSpPr>
          <p:cNvPr id="4" name="Rectangle 1"/>
          <p:cNvSpPr>
            <a:spLocks noChangeArrowheads="1"/>
          </p:cNvSpPr>
          <p:nvPr/>
        </p:nvSpPr>
        <p:spPr bwMode="auto">
          <a:xfrm>
            <a:off x="453044" y="1441347"/>
            <a:ext cx="8237912" cy="4488400"/>
          </a:xfrm>
          <a:prstGeom prst="rect">
            <a:avLst/>
          </a:prstGeom>
          <a:noFill/>
          <a:ln>
            <a:noFill/>
          </a:ln>
          <a:effectLst/>
        </p:spPr>
        <p:txBody>
          <a:bodyPr vert="horz" wrap="square" lIns="91440" tIns="25392" rIns="91440" bIns="0" numCol="1" anchor="ctr" anchorCtr="0" compatLnSpc="1">
            <a:prstTxWarp prst="textNoShape">
              <a:avLst/>
            </a:prstTxWarp>
            <a:spAutoFit/>
          </a:bodyPr>
          <a:lstStyle/>
          <a:p>
            <a:pPr marL="0" marR="0" lvl="0" indent="0" algn="l" defTabSz="914400" rtl="0" fontAlgn="base" latinLnBrk="1">
              <a:lnSpc>
                <a:spcPct val="150000"/>
              </a:lnSpc>
              <a:spcBef>
                <a:spcPts val="1200"/>
              </a:spcBef>
              <a:spcAft>
                <a:spcPts val="1200"/>
              </a:spcAft>
              <a:buClrTx/>
              <a:buSzTx/>
              <a:tabLst/>
            </a:pPr>
            <a:r>
              <a:rPr kumimoji="0" lang="zh-CN" altLang="en-US" sz="2000" b="1" i="0" u="none" strike="noStrike" cap="none" normalizeH="0" baseline="0" dirty="0" smtClean="0">
                <a:ln>
                  <a:noFill/>
                </a:ln>
                <a:solidFill>
                  <a:srgbClr val="000000"/>
                </a:solidFill>
                <a:effectLst/>
                <a:latin typeface="+mn-ea"/>
              </a:rPr>
              <a:t>（</a:t>
            </a:r>
            <a:r>
              <a:rPr kumimoji="0" lang="en-US" altLang="zh-CN" sz="2000" b="1" i="0" u="none" strike="noStrike" cap="none" normalizeH="0" baseline="0" dirty="0" smtClean="0">
                <a:ln>
                  <a:noFill/>
                </a:ln>
                <a:solidFill>
                  <a:srgbClr val="000000"/>
                </a:solidFill>
                <a:effectLst/>
                <a:latin typeface="+mn-ea"/>
              </a:rPr>
              <a:t>1</a:t>
            </a:r>
            <a:r>
              <a:rPr kumimoji="0" lang="zh-CN" altLang="en-US" sz="2000" b="1" i="0" u="none" strike="noStrike" cap="none" normalizeH="0" baseline="0" dirty="0" smtClean="0">
                <a:ln>
                  <a:noFill/>
                </a:ln>
                <a:solidFill>
                  <a:srgbClr val="000000"/>
                </a:solidFill>
                <a:effectLst/>
                <a:latin typeface="+mn-ea"/>
              </a:rPr>
              <a:t>）</a:t>
            </a:r>
            <a:r>
              <a:rPr kumimoji="0" lang="zh-CN" altLang="zh-CN" sz="2000" b="1" i="0" u="none" strike="noStrike" cap="none" normalizeH="0" baseline="0" dirty="0" smtClean="0">
                <a:ln>
                  <a:noFill/>
                </a:ln>
                <a:solidFill>
                  <a:srgbClr val="000000"/>
                </a:solidFill>
                <a:effectLst/>
                <a:latin typeface="+mn-ea"/>
              </a:rPr>
              <a:t>物理接口与IP绑定</a:t>
            </a:r>
            <a:r>
              <a:rPr kumimoji="0" lang="zh-CN" altLang="zh-CN" sz="2000" b="0" i="0" u="none" strike="noStrike" cap="none" normalizeH="0" baseline="0" dirty="0" smtClean="0">
                <a:ln>
                  <a:noFill/>
                </a:ln>
                <a:solidFill>
                  <a:schemeClr val="tx1"/>
                </a:solidFill>
                <a:effectLst/>
                <a:latin typeface="+mn-ea"/>
              </a:rPr>
              <a:t>：路由器存在多个接口，每个接口都需配置独立的IP地址，以便与相连网络通信。进入全局配置模式，使用命令</a:t>
            </a:r>
            <a:r>
              <a:rPr kumimoji="0" lang="zh-CN" altLang="zh-CN" sz="2000" b="0" i="0" u="none" strike="noStrike" cap="none" normalizeH="0" baseline="0" dirty="0" smtClean="0">
                <a:ln>
                  <a:noFill/>
                </a:ln>
                <a:solidFill>
                  <a:srgbClr val="000000"/>
                </a:solidFill>
                <a:effectLst/>
                <a:latin typeface="+mn-ea"/>
              </a:rPr>
              <a:t>interface interface - type interface - number</a:t>
            </a:r>
            <a:r>
              <a:rPr kumimoji="0" lang="zh-CN" altLang="zh-CN" sz="2000" b="0" i="0" u="none" strike="noStrike" cap="none" normalizeH="0" baseline="0" dirty="0" smtClean="0">
                <a:ln>
                  <a:noFill/>
                </a:ln>
                <a:solidFill>
                  <a:schemeClr val="tx1"/>
                </a:solidFill>
                <a:effectLst/>
                <a:latin typeface="+mn-ea"/>
              </a:rPr>
              <a:t>，再通过</a:t>
            </a:r>
            <a:r>
              <a:rPr kumimoji="0" lang="zh-CN" altLang="zh-CN" sz="2000" b="0" i="0" u="none" strike="noStrike" cap="none" normalizeH="0" baseline="0" dirty="0" smtClean="0">
                <a:ln>
                  <a:noFill/>
                </a:ln>
                <a:solidFill>
                  <a:srgbClr val="000000"/>
                </a:solidFill>
                <a:effectLst/>
                <a:latin typeface="+mn-ea"/>
              </a:rPr>
              <a:t>ip address ip - address subnet - mask</a:t>
            </a:r>
            <a:r>
              <a:rPr kumimoji="0" lang="zh-CN" altLang="zh-CN" sz="2000" b="0" i="0" u="none" strike="noStrike" cap="none" normalizeH="0" baseline="0" dirty="0" smtClean="0">
                <a:ln>
                  <a:noFill/>
                </a:ln>
                <a:solidFill>
                  <a:schemeClr val="tx1"/>
                </a:solidFill>
                <a:effectLst/>
                <a:latin typeface="+mn-ea"/>
              </a:rPr>
              <a:t>设置 IP 地址和子网掩码，最后用</a:t>
            </a:r>
            <a:r>
              <a:rPr kumimoji="0" lang="zh-CN" altLang="zh-CN" sz="2000" b="0" i="0" u="none" strike="noStrike" cap="none" normalizeH="0" baseline="0" dirty="0" smtClean="0">
                <a:ln>
                  <a:noFill/>
                </a:ln>
                <a:solidFill>
                  <a:srgbClr val="000000"/>
                </a:solidFill>
                <a:effectLst/>
                <a:latin typeface="+mn-ea"/>
              </a:rPr>
              <a:t>no shutdown</a:t>
            </a:r>
            <a:r>
              <a:rPr kumimoji="0" lang="zh-CN" altLang="zh-CN" sz="2000" b="0" i="0" u="none" strike="noStrike" cap="none" normalizeH="0" baseline="0" dirty="0" smtClean="0">
                <a:ln>
                  <a:noFill/>
                </a:ln>
                <a:solidFill>
                  <a:schemeClr val="tx1"/>
                </a:solidFill>
                <a:effectLst/>
                <a:latin typeface="+mn-ea"/>
              </a:rPr>
              <a:t>激活接口，使配置生效。</a:t>
            </a:r>
          </a:p>
          <a:p>
            <a:pPr marL="0" marR="0" lvl="0" indent="0" algn="l" defTabSz="914400" rtl="0" fontAlgn="base" latinLnBrk="1">
              <a:lnSpc>
                <a:spcPct val="150000"/>
              </a:lnSpc>
              <a:spcBef>
                <a:spcPts val="1200"/>
              </a:spcBef>
              <a:spcAft>
                <a:spcPts val="1200"/>
              </a:spcAft>
              <a:buClrTx/>
              <a:buSzTx/>
              <a:tabLst/>
            </a:pPr>
            <a:r>
              <a:rPr kumimoji="0" lang="zh-CN" altLang="en-US" sz="2000" b="1" i="0" u="none" strike="noStrike" cap="none" normalizeH="0" baseline="0" dirty="0" smtClean="0">
                <a:ln>
                  <a:noFill/>
                </a:ln>
                <a:solidFill>
                  <a:srgbClr val="000000"/>
                </a:solidFill>
                <a:effectLst/>
                <a:latin typeface="+mn-ea"/>
              </a:rPr>
              <a:t>（</a:t>
            </a:r>
            <a:r>
              <a:rPr kumimoji="0" lang="en-US" altLang="zh-CN" sz="2000" b="1" i="0" u="none" strike="noStrike" cap="none" normalizeH="0" baseline="0" dirty="0" smtClean="0">
                <a:ln>
                  <a:noFill/>
                </a:ln>
                <a:solidFill>
                  <a:srgbClr val="000000"/>
                </a:solidFill>
                <a:effectLst/>
                <a:latin typeface="+mn-ea"/>
              </a:rPr>
              <a:t>2</a:t>
            </a:r>
            <a:r>
              <a:rPr kumimoji="0" lang="zh-CN" altLang="en-US" sz="2000" b="1" i="0" u="none" strike="noStrike" cap="none" normalizeH="0" baseline="0" dirty="0" smtClean="0">
                <a:ln>
                  <a:noFill/>
                </a:ln>
                <a:solidFill>
                  <a:srgbClr val="000000"/>
                </a:solidFill>
                <a:effectLst/>
                <a:latin typeface="+mn-ea"/>
              </a:rPr>
              <a:t>）</a:t>
            </a:r>
            <a:r>
              <a:rPr kumimoji="0" lang="zh-CN" altLang="zh-CN" sz="2000" b="1" i="0" u="none" strike="noStrike" cap="none" normalizeH="0" baseline="0" dirty="0" smtClean="0">
                <a:ln>
                  <a:noFill/>
                </a:ln>
                <a:solidFill>
                  <a:srgbClr val="000000"/>
                </a:solidFill>
                <a:effectLst/>
                <a:latin typeface="+mn-ea"/>
              </a:rPr>
              <a:t>Loopback接口配置</a:t>
            </a:r>
            <a:r>
              <a:rPr kumimoji="0" lang="zh-CN" altLang="zh-CN" sz="2000" b="0" i="0" u="none" strike="noStrike" cap="none" normalizeH="0" baseline="0" dirty="0" smtClean="0">
                <a:ln>
                  <a:noFill/>
                </a:ln>
                <a:solidFill>
                  <a:schemeClr val="tx1"/>
                </a:solidFill>
                <a:effectLst/>
                <a:latin typeface="+mn-ea"/>
              </a:rPr>
              <a:t>：Loopback接口是一种虚拟接口，常用于测试和远程管理。其优势在于始终处于激活状态，不受物理链路影响。配置时，在全局模式下输入</a:t>
            </a:r>
            <a:r>
              <a:rPr kumimoji="0" lang="zh-CN" altLang="zh-CN" sz="2000" b="0" i="0" u="none" strike="noStrike" cap="none" normalizeH="0" baseline="0" dirty="0" smtClean="0">
                <a:ln>
                  <a:noFill/>
                </a:ln>
                <a:solidFill>
                  <a:srgbClr val="000000"/>
                </a:solidFill>
                <a:effectLst/>
                <a:latin typeface="+mn-ea"/>
              </a:rPr>
              <a:t>interface loopback 0</a:t>
            </a:r>
            <a:r>
              <a:rPr kumimoji="0" lang="zh-CN" altLang="en-US" sz="2000" b="0" i="0" u="none" strike="noStrike" cap="none" normalizeH="0" baseline="0" dirty="0" smtClean="0">
                <a:ln>
                  <a:noFill/>
                </a:ln>
                <a:solidFill>
                  <a:schemeClr val="tx1"/>
                </a:solidFill>
                <a:effectLst/>
                <a:latin typeface="+mn-ea"/>
              </a:rPr>
              <a:t>，</a:t>
            </a:r>
            <a:r>
              <a:rPr kumimoji="0" lang="zh-CN" altLang="zh-CN" sz="2000" b="0" i="0" u="none" strike="noStrike" cap="none" normalizeH="0" baseline="0" dirty="0" smtClean="0">
                <a:ln>
                  <a:noFill/>
                </a:ln>
                <a:solidFill>
                  <a:schemeClr val="tx1"/>
                </a:solidFill>
                <a:effectLst/>
                <a:latin typeface="+mn-ea"/>
              </a:rPr>
              <a:t>同样使用</a:t>
            </a:r>
            <a:r>
              <a:rPr kumimoji="0" lang="zh-CN" altLang="zh-CN" sz="2000" b="0" i="0" u="none" strike="noStrike" cap="none" normalizeH="0" baseline="0" dirty="0" smtClean="0">
                <a:ln>
                  <a:noFill/>
                </a:ln>
                <a:solidFill>
                  <a:srgbClr val="000000"/>
                </a:solidFill>
                <a:effectLst/>
                <a:latin typeface="+mn-ea"/>
              </a:rPr>
              <a:t>ip address ip - address subnet - mask</a:t>
            </a:r>
            <a:r>
              <a:rPr kumimoji="0" lang="zh-CN" altLang="zh-CN" sz="2000" b="0" i="0" u="none" strike="noStrike" cap="none" normalizeH="0" baseline="0" dirty="0" smtClean="0">
                <a:ln>
                  <a:noFill/>
                </a:ln>
                <a:solidFill>
                  <a:schemeClr val="tx1"/>
                </a:solidFill>
                <a:effectLst/>
                <a:latin typeface="+mn-ea"/>
              </a:rPr>
              <a:t>设置IP</a:t>
            </a:r>
            <a:r>
              <a:rPr kumimoji="0" lang="zh-CN" altLang="en-US" sz="2000" b="0" i="0" u="none" strike="noStrike" cap="none" normalizeH="0" baseline="0" dirty="0" smtClean="0">
                <a:ln>
                  <a:noFill/>
                </a:ln>
                <a:solidFill>
                  <a:schemeClr val="tx1"/>
                </a:solidFill>
                <a:effectLst/>
                <a:latin typeface="+mn-ea"/>
              </a:rPr>
              <a:t>。</a:t>
            </a:r>
            <a:endParaRPr kumimoji="0" lang="zh-CN" altLang="zh-CN" sz="2000" b="0" i="0" u="none" strike="noStrike" cap="none" normalizeH="0" baseline="0" dirty="0" smtClean="0">
              <a:ln>
                <a:noFill/>
              </a:ln>
              <a:solidFill>
                <a:schemeClr val="tx1"/>
              </a:solidFill>
              <a:effectLst/>
              <a:latin typeface="+mn-ea"/>
            </a:endParaRPr>
          </a:p>
        </p:txBody>
      </p:sp>
    </p:spTree>
    <p:extLst>
      <p:ext uri="{BB962C8B-B14F-4D97-AF65-F5344CB8AC3E}">
        <p14:creationId xmlns:p14="http://schemas.microsoft.com/office/powerpoint/2010/main" val="316877887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682536" cy="553998"/>
          </a:xfrm>
          <a:prstGeom prst="rect">
            <a:avLst/>
          </a:prstGeom>
          <a:noFill/>
        </p:spPr>
        <p:txBody>
          <a:bodyPr wrap="square" rtlCol="0">
            <a:spAutoFit/>
          </a:bodyPr>
          <a:lstStyle/>
          <a:p>
            <a:r>
              <a:rPr lang="en-US" altLang="zh-CN" sz="3000" dirty="0" smtClean="0">
                <a:solidFill>
                  <a:srgbClr val="FF0000"/>
                </a:solidFill>
                <a:latin typeface="+mj-ea"/>
                <a:ea typeface="+mj-ea"/>
              </a:rPr>
              <a:t>3.2 </a:t>
            </a:r>
            <a:r>
              <a:rPr lang="zh-CN" altLang="en-US" sz="3000" dirty="0" smtClean="0">
                <a:solidFill>
                  <a:srgbClr val="FF0000"/>
                </a:solidFill>
                <a:latin typeface="+mj-ea"/>
                <a:ea typeface="+mj-ea"/>
              </a:rPr>
              <a:t>子网掩码的作用</a:t>
            </a:r>
            <a:endParaRPr lang="zh-CN" altLang="en-US" sz="3000" dirty="0">
              <a:solidFill>
                <a:srgbClr val="FF0000"/>
              </a:solidFill>
              <a:latin typeface="+mj-ea"/>
              <a:ea typeface="+mj-ea"/>
            </a:endParaRPr>
          </a:p>
        </p:txBody>
      </p:sp>
      <p:sp>
        <p:nvSpPr>
          <p:cNvPr id="3" name="文本框 2"/>
          <p:cNvSpPr txBox="1"/>
          <p:nvPr/>
        </p:nvSpPr>
        <p:spPr>
          <a:xfrm>
            <a:off x="559340" y="1904653"/>
            <a:ext cx="8025320" cy="3321102"/>
          </a:xfrm>
          <a:prstGeom prst="rect">
            <a:avLst/>
          </a:prstGeom>
          <a:noFill/>
        </p:spPr>
        <p:txBody>
          <a:bodyPr wrap="square" rtlCol="0">
            <a:spAutoFit/>
          </a:bodyPr>
          <a:lstStyle/>
          <a:p>
            <a:pPr indent="457200" latinLnBrk="1">
              <a:lnSpc>
                <a:spcPct val="180000"/>
              </a:lnSpc>
              <a:spcBef>
                <a:spcPts val="1200"/>
              </a:spcBef>
              <a:spcAft>
                <a:spcPts val="1200"/>
              </a:spcAft>
            </a:pPr>
            <a:r>
              <a:rPr lang="zh-CN" altLang="en-US" sz="2000" dirty="0">
                <a:latin typeface="+mn-ea"/>
              </a:rPr>
              <a:t>子网掩码通过</a:t>
            </a:r>
            <a:r>
              <a:rPr lang="zh-CN" altLang="en-US" sz="2000" dirty="0" smtClean="0">
                <a:latin typeface="+mn-ea"/>
              </a:rPr>
              <a:t>与</a:t>
            </a:r>
            <a:r>
              <a:rPr lang="en-US" altLang="zh-CN" sz="2000" dirty="0" smtClean="0">
                <a:latin typeface="+mn-ea"/>
              </a:rPr>
              <a:t>IP</a:t>
            </a:r>
            <a:r>
              <a:rPr lang="zh-CN" altLang="en-US" sz="2000" dirty="0" smtClean="0">
                <a:latin typeface="+mn-ea"/>
              </a:rPr>
              <a:t>地址进行“逻辑与”运算</a:t>
            </a:r>
            <a:r>
              <a:rPr lang="zh-CN" altLang="en-US" sz="2000" dirty="0">
                <a:latin typeface="+mn-ea"/>
              </a:rPr>
              <a:t>，</a:t>
            </a:r>
            <a:r>
              <a:rPr lang="zh-CN" altLang="en-US" sz="2000" dirty="0" smtClean="0">
                <a:latin typeface="+mn-ea"/>
              </a:rPr>
              <a:t>确定</a:t>
            </a:r>
            <a:r>
              <a:rPr lang="en-US" altLang="zh-CN" sz="2000" dirty="0" smtClean="0">
                <a:latin typeface="+mn-ea"/>
              </a:rPr>
              <a:t>IP</a:t>
            </a:r>
            <a:r>
              <a:rPr lang="zh-CN" altLang="en-US" sz="2000" dirty="0" smtClean="0">
                <a:latin typeface="+mn-ea"/>
              </a:rPr>
              <a:t>地址</a:t>
            </a:r>
            <a:r>
              <a:rPr lang="zh-CN" altLang="en-US" sz="2000" dirty="0">
                <a:latin typeface="+mn-ea"/>
              </a:rPr>
              <a:t>中的网络部分和主机部分。例如，</a:t>
            </a:r>
            <a:r>
              <a:rPr lang="en-US" altLang="zh-CN" sz="2000" dirty="0" smtClean="0">
                <a:latin typeface="+mn-ea"/>
              </a:rPr>
              <a:t>255.255.255.0</a:t>
            </a:r>
            <a:r>
              <a:rPr lang="zh-CN" altLang="en-US" sz="2000" dirty="0" smtClean="0">
                <a:latin typeface="+mn-ea"/>
              </a:rPr>
              <a:t>这个</a:t>
            </a:r>
            <a:r>
              <a:rPr lang="zh-CN" altLang="en-US" sz="2000" dirty="0">
                <a:latin typeface="+mn-ea"/>
              </a:rPr>
              <a:t>子网掩码，与 </a:t>
            </a:r>
            <a:r>
              <a:rPr lang="en-US" altLang="zh-CN" sz="2000" dirty="0" smtClean="0">
                <a:latin typeface="+mn-ea"/>
              </a:rPr>
              <a:t>192.168.1.100</a:t>
            </a:r>
            <a:r>
              <a:rPr lang="zh-CN" altLang="en-US" sz="2000" dirty="0" smtClean="0">
                <a:latin typeface="+mn-ea"/>
              </a:rPr>
              <a:t>进行“逻辑与”运算：运算</a:t>
            </a:r>
            <a:r>
              <a:rPr lang="zh-CN" altLang="en-US" sz="2000" dirty="0">
                <a:latin typeface="+mn-ea"/>
              </a:rPr>
              <a:t>结果（二进制：</a:t>
            </a:r>
            <a:r>
              <a:rPr lang="en-US" altLang="zh-CN" sz="2000" dirty="0">
                <a:latin typeface="+mn-ea"/>
              </a:rPr>
              <a:t>11000000.10101000.00000001.00000000</a:t>
            </a:r>
            <a:r>
              <a:rPr lang="zh-CN" altLang="en-US" sz="2000" dirty="0">
                <a:latin typeface="+mn-ea"/>
              </a:rPr>
              <a:t>，</a:t>
            </a:r>
            <a:r>
              <a:rPr lang="zh-CN" altLang="en-US" sz="2000" dirty="0" smtClean="0">
                <a:latin typeface="+mn-ea"/>
              </a:rPr>
              <a:t>即</a:t>
            </a:r>
            <a:r>
              <a:rPr lang="en-US" altLang="zh-CN" sz="2000" dirty="0" smtClean="0">
                <a:latin typeface="+mn-ea"/>
              </a:rPr>
              <a:t>192.168.1.0</a:t>
            </a:r>
            <a:r>
              <a:rPr lang="zh-CN" altLang="en-US" sz="2000" dirty="0">
                <a:latin typeface="+mn-ea"/>
              </a:rPr>
              <a:t>），由此可知</a:t>
            </a:r>
            <a:r>
              <a:rPr lang="zh-CN" altLang="en-US" sz="2000" dirty="0" smtClean="0">
                <a:latin typeface="+mn-ea"/>
              </a:rPr>
              <a:t>该</a:t>
            </a:r>
            <a:r>
              <a:rPr lang="en-US" altLang="zh-CN" sz="2000" dirty="0" smtClean="0">
                <a:latin typeface="+mn-ea"/>
              </a:rPr>
              <a:t>IP</a:t>
            </a:r>
            <a:r>
              <a:rPr lang="zh-CN" altLang="en-US" sz="2000" dirty="0" smtClean="0">
                <a:latin typeface="+mn-ea"/>
              </a:rPr>
              <a:t>地址属于</a:t>
            </a:r>
            <a:r>
              <a:rPr lang="en-US" altLang="zh-CN" sz="2000" dirty="0" smtClean="0">
                <a:latin typeface="+mn-ea"/>
              </a:rPr>
              <a:t>192.168.1.0</a:t>
            </a:r>
            <a:r>
              <a:rPr lang="zh-CN" altLang="en-US" sz="2000" dirty="0" smtClean="0">
                <a:latin typeface="+mn-ea"/>
              </a:rPr>
              <a:t>这个</a:t>
            </a:r>
            <a:r>
              <a:rPr lang="zh-CN" altLang="en-US" sz="2000" dirty="0">
                <a:latin typeface="+mn-ea"/>
              </a:rPr>
              <a:t>网络。通过修改子网</a:t>
            </a:r>
            <a:r>
              <a:rPr lang="zh-CN" altLang="en-US" sz="2000" dirty="0" smtClean="0">
                <a:latin typeface="+mn-ea"/>
              </a:rPr>
              <a:t>掩码，可</a:t>
            </a:r>
            <a:r>
              <a:rPr lang="zh-CN" altLang="en-US" sz="2000" dirty="0">
                <a:latin typeface="+mn-ea"/>
              </a:rPr>
              <a:t>划分更小的子网，</a:t>
            </a:r>
            <a:r>
              <a:rPr lang="zh-CN" altLang="en-US" sz="2000" dirty="0" smtClean="0">
                <a:latin typeface="+mn-ea"/>
              </a:rPr>
              <a:t>提高</a:t>
            </a:r>
            <a:r>
              <a:rPr lang="en-US" altLang="zh-CN" sz="2000" dirty="0" smtClean="0">
                <a:latin typeface="+mn-ea"/>
              </a:rPr>
              <a:t>IP</a:t>
            </a:r>
            <a:r>
              <a:rPr lang="zh-CN" altLang="en-US" sz="2000" dirty="0" smtClean="0">
                <a:latin typeface="+mn-ea"/>
              </a:rPr>
              <a:t>地址</a:t>
            </a:r>
            <a:r>
              <a:rPr lang="zh-CN" altLang="en-US" sz="2000" dirty="0">
                <a:latin typeface="+mn-ea"/>
              </a:rPr>
              <a:t>利用率和网络管理灵活性，但需注意子网划分后的可用主机数量变化。</a:t>
            </a:r>
          </a:p>
        </p:txBody>
      </p:sp>
    </p:spTree>
    <p:extLst>
      <p:ext uri="{BB962C8B-B14F-4D97-AF65-F5344CB8AC3E}">
        <p14:creationId xmlns:p14="http://schemas.microsoft.com/office/powerpoint/2010/main" val="124808829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78643" y="1938232"/>
            <a:ext cx="2986715"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4.</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路由协议配置</a:t>
            </a:r>
          </a:p>
        </p:txBody>
      </p:sp>
      <p:sp>
        <p:nvSpPr>
          <p:cNvPr id="3" name="文本框 2"/>
          <p:cNvSpPr txBox="1"/>
          <p:nvPr/>
        </p:nvSpPr>
        <p:spPr>
          <a:xfrm>
            <a:off x="3327689" y="2942705"/>
            <a:ext cx="2488623" cy="1815882"/>
          </a:xfrm>
          <a:prstGeom prst="rect">
            <a:avLst/>
          </a:prstGeom>
          <a:noFill/>
        </p:spPr>
        <p:txBody>
          <a:bodyPr wrap="square" rtlCol="0">
            <a:spAutoFit/>
          </a:bodyPr>
          <a:lstStyle/>
          <a:p>
            <a:pPr latinLnBrk="1">
              <a:lnSpc>
                <a:spcPct val="200000"/>
              </a:lnSpc>
            </a:pPr>
            <a:r>
              <a:rPr lang="en-US" altLang="zh-CN" sz="2800" dirty="0" smtClean="0">
                <a:latin typeface="+mj-ea"/>
                <a:ea typeface="+mj-ea"/>
              </a:rPr>
              <a:t>4.1 </a:t>
            </a:r>
            <a:r>
              <a:rPr lang="zh-CN" altLang="en-US" sz="2800" dirty="0" smtClean="0">
                <a:latin typeface="+mj-ea"/>
                <a:ea typeface="+mj-ea"/>
              </a:rPr>
              <a:t>静态路由</a:t>
            </a:r>
            <a:endParaRPr lang="en-US" altLang="zh-CN" sz="2800" dirty="0" smtClean="0">
              <a:latin typeface="+mj-ea"/>
              <a:ea typeface="+mj-ea"/>
            </a:endParaRPr>
          </a:p>
          <a:p>
            <a:pPr latinLnBrk="1">
              <a:lnSpc>
                <a:spcPct val="200000"/>
              </a:lnSpc>
            </a:pPr>
            <a:r>
              <a:rPr lang="en-US" altLang="zh-CN" sz="2800" dirty="0" smtClean="0">
                <a:latin typeface="+mj-ea"/>
                <a:ea typeface="+mj-ea"/>
              </a:rPr>
              <a:t>4.2 </a:t>
            </a:r>
            <a:r>
              <a:rPr lang="zh-CN" altLang="en-US" sz="2800" dirty="0" smtClean="0">
                <a:latin typeface="+mj-ea"/>
                <a:ea typeface="+mj-ea"/>
              </a:rPr>
              <a:t>动态路由</a:t>
            </a:r>
            <a:endParaRPr lang="en-US" altLang="zh-CN" sz="2800" dirty="0" smtClean="0">
              <a:latin typeface="+mj-ea"/>
              <a:ea typeface="+mj-ea"/>
            </a:endParaRPr>
          </a:p>
        </p:txBody>
      </p:sp>
    </p:spTree>
    <p:extLst>
      <p:ext uri="{BB962C8B-B14F-4D97-AF65-F5344CB8AC3E}">
        <p14:creationId xmlns:p14="http://schemas.microsoft.com/office/powerpoint/2010/main" val="29667564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122577" cy="553998"/>
          </a:xfrm>
          <a:prstGeom prst="rect">
            <a:avLst/>
          </a:prstGeom>
          <a:noFill/>
        </p:spPr>
        <p:txBody>
          <a:bodyPr wrap="square" rtlCol="0">
            <a:spAutoFit/>
          </a:bodyPr>
          <a:lstStyle/>
          <a:p>
            <a:r>
              <a:rPr lang="en-US" altLang="zh-CN" sz="3000" dirty="0" smtClean="0">
                <a:solidFill>
                  <a:srgbClr val="FF0000"/>
                </a:solidFill>
                <a:latin typeface="+mj-ea"/>
                <a:ea typeface="+mj-ea"/>
              </a:rPr>
              <a:t>4.1 </a:t>
            </a:r>
            <a:r>
              <a:rPr lang="zh-CN" altLang="en-US" sz="3000" dirty="0" smtClean="0">
                <a:solidFill>
                  <a:srgbClr val="FF0000"/>
                </a:solidFill>
                <a:latin typeface="+mj-ea"/>
                <a:ea typeface="+mj-ea"/>
              </a:rPr>
              <a:t>静态路由</a:t>
            </a:r>
            <a:endParaRPr lang="zh-CN" altLang="en-US" sz="3000" dirty="0">
              <a:solidFill>
                <a:srgbClr val="FF0000"/>
              </a:solidFill>
              <a:latin typeface="+mj-ea"/>
              <a:ea typeface="+mj-ea"/>
            </a:endParaRPr>
          </a:p>
        </p:txBody>
      </p:sp>
      <p:grpSp>
        <p:nvGrpSpPr>
          <p:cNvPr id="5" name="组合 4"/>
          <p:cNvGrpSpPr/>
          <p:nvPr/>
        </p:nvGrpSpPr>
        <p:grpSpPr>
          <a:xfrm>
            <a:off x="559340" y="1408742"/>
            <a:ext cx="8025320" cy="4676178"/>
            <a:chOff x="559340" y="1408742"/>
            <a:chExt cx="8025320" cy="4676178"/>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3084" t="21298" r="11956" b="13733"/>
            <a:stretch/>
          </p:blipFill>
          <p:spPr>
            <a:xfrm>
              <a:off x="1429932" y="2984273"/>
              <a:ext cx="6284136" cy="3100647"/>
            </a:xfrm>
            <a:prstGeom prst="rect">
              <a:avLst/>
            </a:prstGeom>
          </p:spPr>
        </p:pic>
        <p:sp>
          <p:nvSpPr>
            <p:cNvPr id="3" name="文本框 2"/>
            <p:cNvSpPr txBox="1"/>
            <p:nvPr/>
          </p:nvSpPr>
          <p:spPr>
            <a:xfrm>
              <a:off x="559340" y="1408742"/>
              <a:ext cx="8025320" cy="1886286"/>
            </a:xfrm>
            <a:prstGeom prst="rect">
              <a:avLst/>
            </a:prstGeom>
            <a:noFill/>
          </p:spPr>
          <p:txBody>
            <a:bodyPr wrap="square" rtlCol="0">
              <a:spAutoFit/>
            </a:bodyPr>
            <a:lstStyle/>
            <a:p>
              <a:pPr>
                <a:lnSpc>
                  <a:spcPct val="150000"/>
                </a:lnSpc>
              </a:pPr>
              <a:r>
                <a:rPr lang="zh-CN" altLang="en-US" sz="2000" b="1" dirty="0" smtClean="0"/>
                <a:t>原理</a:t>
              </a:r>
              <a:r>
                <a:rPr lang="zh-CN" altLang="en-US" sz="2000" dirty="0" smtClean="0"/>
                <a:t>：静态路由是由网络管理员手动配置的路由信息。网络管理员通过分析网络拓扑结构，明确目的网络的位置以及到达该网络的最佳下一跳地址，然后在路由器上手工输入这些路由条目。</a:t>
              </a:r>
              <a:endParaRPr lang="en-US" altLang="zh-CN" sz="2000" dirty="0" smtClean="0"/>
            </a:p>
            <a:p>
              <a:pPr>
                <a:lnSpc>
                  <a:spcPct val="150000"/>
                </a:lnSpc>
              </a:pPr>
              <a:r>
                <a:rPr lang="zh-CN" altLang="en-US" sz="2000" b="1" dirty="0" smtClean="0"/>
                <a:t>配置</a:t>
              </a:r>
              <a:r>
                <a:rPr lang="zh-CN" altLang="en-US" sz="2000" dirty="0" smtClean="0"/>
                <a:t>：</a:t>
              </a:r>
              <a:endParaRPr lang="zh-CN" altLang="en-US" sz="2000" dirty="0"/>
            </a:p>
          </p:txBody>
        </p:sp>
      </p:grpSp>
    </p:spTree>
    <p:extLst>
      <p:ext uri="{BB962C8B-B14F-4D97-AF65-F5344CB8AC3E}">
        <p14:creationId xmlns:p14="http://schemas.microsoft.com/office/powerpoint/2010/main" val="199340526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122577" cy="553998"/>
          </a:xfrm>
          <a:prstGeom prst="rect">
            <a:avLst/>
          </a:prstGeom>
          <a:noFill/>
        </p:spPr>
        <p:txBody>
          <a:bodyPr wrap="square" rtlCol="0">
            <a:spAutoFit/>
          </a:bodyPr>
          <a:lstStyle/>
          <a:p>
            <a:r>
              <a:rPr lang="en-US" altLang="zh-CN" sz="3000" dirty="0" smtClean="0">
                <a:solidFill>
                  <a:srgbClr val="FF0000"/>
                </a:solidFill>
                <a:latin typeface="+mj-ea"/>
                <a:ea typeface="+mj-ea"/>
              </a:rPr>
              <a:t>4.2 </a:t>
            </a:r>
            <a:r>
              <a:rPr lang="zh-CN" altLang="en-US" sz="3000" dirty="0" smtClean="0">
                <a:solidFill>
                  <a:srgbClr val="FF0000"/>
                </a:solidFill>
                <a:latin typeface="+mj-ea"/>
                <a:ea typeface="+mj-ea"/>
              </a:rPr>
              <a:t>动态路由</a:t>
            </a:r>
            <a:endParaRPr lang="zh-CN" altLang="en-US" sz="3000" dirty="0">
              <a:solidFill>
                <a:srgbClr val="FF0000"/>
              </a:solidFill>
              <a:latin typeface="+mj-ea"/>
              <a:ea typeface="+mj-ea"/>
            </a:endParaRPr>
          </a:p>
        </p:txBody>
      </p:sp>
      <p:sp>
        <p:nvSpPr>
          <p:cNvPr id="3" name="文本框 2"/>
          <p:cNvSpPr txBox="1"/>
          <p:nvPr/>
        </p:nvSpPr>
        <p:spPr>
          <a:xfrm>
            <a:off x="696234" y="1375490"/>
            <a:ext cx="7751532" cy="2031325"/>
          </a:xfrm>
          <a:prstGeom prst="rect">
            <a:avLst/>
          </a:prstGeom>
          <a:noFill/>
        </p:spPr>
        <p:txBody>
          <a:bodyPr wrap="square" rtlCol="0">
            <a:spAutoFit/>
          </a:bodyPr>
          <a:lstStyle/>
          <a:p>
            <a:pPr latinLnBrk="1">
              <a:lnSpc>
                <a:spcPct val="150000"/>
              </a:lnSpc>
            </a:pPr>
            <a:r>
              <a:rPr lang="zh-CN" altLang="en-US" sz="2400" b="1" dirty="0" smtClean="0"/>
              <a:t>工作</a:t>
            </a:r>
            <a:r>
              <a:rPr lang="zh-CN" altLang="en-US" sz="2400" b="1" dirty="0"/>
              <a:t>原理</a:t>
            </a:r>
            <a:r>
              <a:rPr lang="zh-CN" altLang="en-US" sz="2400" dirty="0"/>
              <a:t>：</a:t>
            </a:r>
            <a:r>
              <a:rPr lang="en-US" altLang="zh-CN" sz="2000" dirty="0" smtClean="0"/>
              <a:t>RIP</a:t>
            </a:r>
            <a:r>
              <a:rPr lang="zh-CN" altLang="en-US" sz="2000" dirty="0" smtClean="0"/>
              <a:t>属于</a:t>
            </a:r>
            <a:r>
              <a:rPr lang="zh-CN" altLang="en-US" sz="2000" dirty="0"/>
              <a:t>距离矢量路由</a:t>
            </a:r>
            <a:r>
              <a:rPr lang="zh-CN" altLang="en-US" sz="2000" dirty="0" smtClean="0"/>
              <a:t>协议，通过</a:t>
            </a:r>
            <a:r>
              <a:rPr lang="zh-CN" altLang="en-US" sz="2000" dirty="0"/>
              <a:t>路由器之间定期交换路由信息来更新路由表。路由器</a:t>
            </a:r>
            <a:r>
              <a:rPr lang="zh-CN" altLang="en-US" sz="2000" dirty="0" smtClean="0"/>
              <a:t>启动</a:t>
            </a:r>
            <a:r>
              <a:rPr lang="en-US" altLang="zh-CN" sz="2000" dirty="0" smtClean="0"/>
              <a:t>RIP</a:t>
            </a:r>
            <a:r>
              <a:rPr lang="zh-CN" altLang="en-US" sz="2000" dirty="0" smtClean="0"/>
              <a:t>后</a:t>
            </a:r>
            <a:r>
              <a:rPr lang="zh-CN" altLang="en-US" sz="2000" dirty="0"/>
              <a:t>，会向相邻路由器发送自己的路由表信息，相邻路由器接收到这些信息后，会根据一定的</a:t>
            </a:r>
            <a:r>
              <a:rPr lang="zh-CN" altLang="en-US" sz="2000" dirty="0" smtClean="0"/>
              <a:t>算法来</a:t>
            </a:r>
            <a:r>
              <a:rPr lang="zh-CN" altLang="en-US" sz="2000" dirty="0"/>
              <a:t>计算到达各个网络的距离，并更新自己的路由表</a:t>
            </a:r>
            <a:r>
              <a:rPr lang="zh-CN" altLang="en-US" sz="2000" dirty="0" smtClean="0"/>
              <a:t>。</a:t>
            </a:r>
            <a:endParaRPr lang="en-US" altLang="zh-CN" sz="2000" dirty="0" smtClean="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5303" b="9333"/>
          <a:stretch/>
        </p:blipFill>
        <p:spPr>
          <a:xfrm>
            <a:off x="699251" y="3746744"/>
            <a:ext cx="7745498" cy="2188544"/>
          </a:xfrm>
          <a:prstGeom prst="rect">
            <a:avLst/>
          </a:prstGeom>
        </p:spPr>
      </p:pic>
    </p:spTree>
    <p:extLst>
      <p:ext uri="{BB962C8B-B14F-4D97-AF65-F5344CB8AC3E}">
        <p14:creationId xmlns:p14="http://schemas.microsoft.com/office/powerpoint/2010/main" val="212814449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122577" cy="553998"/>
          </a:xfrm>
          <a:prstGeom prst="rect">
            <a:avLst/>
          </a:prstGeom>
          <a:noFill/>
        </p:spPr>
        <p:txBody>
          <a:bodyPr wrap="square" rtlCol="0">
            <a:spAutoFit/>
          </a:bodyPr>
          <a:lstStyle/>
          <a:p>
            <a:r>
              <a:rPr lang="en-US" altLang="zh-CN" sz="3000" dirty="0" smtClean="0">
                <a:solidFill>
                  <a:srgbClr val="FF0000"/>
                </a:solidFill>
                <a:latin typeface="+mj-ea"/>
                <a:ea typeface="+mj-ea"/>
              </a:rPr>
              <a:t>4.2 </a:t>
            </a:r>
            <a:r>
              <a:rPr lang="zh-CN" altLang="en-US" sz="3000" dirty="0" smtClean="0">
                <a:solidFill>
                  <a:srgbClr val="FF0000"/>
                </a:solidFill>
                <a:latin typeface="+mj-ea"/>
                <a:ea typeface="+mj-ea"/>
              </a:rPr>
              <a:t>动态路由</a:t>
            </a:r>
            <a:endParaRPr lang="zh-CN" altLang="en-US" sz="3000" dirty="0">
              <a:solidFill>
                <a:srgbClr val="FF0000"/>
              </a:solidFill>
              <a:latin typeface="+mj-ea"/>
              <a:ea typeface="+mj-ea"/>
            </a:endParaRPr>
          </a:p>
        </p:txBody>
      </p:sp>
      <p:sp>
        <p:nvSpPr>
          <p:cNvPr id="3" name="文本框 2"/>
          <p:cNvSpPr txBox="1"/>
          <p:nvPr/>
        </p:nvSpPr>
        <p:spPr>
          <a:xfrm>
            <a:off x="575966" y="1362456"/>
            <a:ext cx="8025320" cy="4745915"/>
          </a:xfrm>
          <a:prstGeom prst="rect">
            <a:avLst/>
          </a:prstGeom>
          <a:noFill/>
        </p:spPr>
        <p:txBody>
          <a:bodyPr wrap="square" rtlCol="0">
            <a:spAutoFit/>
          </a:bodyPr>
          <a:lstStyle/>
          <a:p>
            <a:pPr latinLnBrk="1">
              <a:lnSpc>
                <a:spcPct val="180000"/>
              </a:lnSpc>
            </a:pPr>
            <a:r>
              <a:rPr lang="zh-CN" altLang="en-US" sz="2400" b="1" dirty="0" smtClean="0">
                <a:latin typeface="+mj-ea"/>
                <a:ea typeface="+mj-ea"/>
              </a:rPr>
              <a:t>优缺点</a:t>
            </a:r>
            <a:r>
              <a:rPr lang="zh-CN" altLang="en-US" sz="2400" dirty="0" smtClean="0">
                <a:latin typeface="+mj-ea"/>
                <a:ea typeface="+mj-ea"/>
              </a:rPr>
              <a:t>：</a:t>
            </a:r>
            <a:endParaRPr lang="en-US" altLang="zh-CN" sz="2400" dirty="0" smtClean="0">
              <a:latin typeface="+mj-ea"/>
              <a:ea typeface="+mj-ea"/>
            </a:endParaRPr>
          </a:p>
          <a:p>
            <a:pPr latinLnBrk="1">
              <a:lnSpc>
                <a:spcPct val="180000"/>
              </a:lnSpc>
            </a:pPr>
            <a:r>
              <a:rPr lang="zh-CN" altLang="en-US" sz="2000" dirty="0" smtClean="0"/>
              <a:t>优点：</a:t>
            </a:r>
            <a:r>
              <a:rPr lang="en-US" altLang="zh-CN" sz="2000" dirty="0" smtClean="0"/>
              <a:t>RIP</a:t>
            </a:r>
            <a:r>
              <a:rPr lang="zh-CN" altLang="en-US" sz="2000" dirty="0" smtClean="0"/>
              <a:t>配置</a:t>
            </a:r>
            <a:r>
              <a:rPr lang="zh-CN" altLang="en-US" sz="2000" dirty="0"/>
              <a:t>相对简单，易于理解和部署，对于小型网络环境，能够快速搭建起动态路由环境，实现网络的互联</a:t>
            </a:r>
            <a:r>
              <a:rPr lang="zh-CN" altLang="en-US" sz="2000" dirty="0" smtClean="0"/>
              <a:t>互通，不</a:t>
            </a:r>
            <a:r>
              <a:rPr lang="zh-CN" altLang="en-US" sz="2000" dirty="0"/>
              <a:t>需要复杂的计算资源，在网络规模较小时运行效率尚可</a:t>
            </a:r>
            <a:r>
              <a:rPr lang="zh-CN" altLang="en-US" sz="2000" dirty="0" smtClean="0"/>
              <a:t>。</a:t>
            </a:r>
            <a:endParaRPr lang="en-US" altLang="zh-CN" sz="2000" dirty="0" smtClean="0"/>
          </a:p>
          <a:p>
            <a:pPr latinLnBrk="1">
              <a:lnSpc>
                <a:spcPct val="180000"/>
              </a:lnSpc>
            </a:pPr>
            <a:r>
              <a:rPr lang="zh-CN" altLang="en-US" sz="2000" dirty="0" smtClean="0"/>
              <a:t>缺点</a:t>
            </a:r>
            <a:r>
              <a:rPr lang="zh-CN" altLang="en-US" sz="2000" dirty="0"/>
              <a:t>：</a:t>
            </a:r>
            <a:r>
              <a:rPr lang="zh-CN" altLang="en-US" sz="2000" dirty="0" smtClean="0"/>
              <a:t>由于</a:t>
            </a:r>
            <a:r>
              <a:rPr lang="zh-CN" altLang="en-US" sz="2000" dirty="0"/>
              <a:t>它基于跳数来选择路径，可能会导致选择并非最优的路径，例如可能选择了跳数少但带宽小的</a:t>
            </a:r>
            <a:r>
              <a:rPr lang="zh-CN" altLang="en-US" sz="2000" dirty="0" smtClean="0"/>
              <a:t>链路，</a:t>
            </a:r>
            <a:r>
              <a:rPr lang="en-US" altLang="zh-CN" sz="2000" dirty="0" smtClean="0"/>
              <a:t>RIP</a:t>
            </a:r>
            <a:r>
              <a:rPr lang="zh-CN" altLang="en-US" sz="2000" dirty="0" smtClean="0"/>
              <a:t>的</a:t>
            </a:r>
            <a:r>
              <a:rPr lang="zh-CN" altLang="en-US" sz="2000" dirty="0"/>
              <a:t>收敛速度较慢，当网络拓扑发生变化时，可能需要较长时间才能使所有路由器的路由表达到一致状态，这期间可能会出现数据包转发错误的</a:t>
            </a:r>
            <a:r>
              <a:rPr lang="zh-CN" altLang="en-US" sz="2000" dirty="0" smtClean="0"/>
              <a:t>情况</a:t>
            </a:r>
            <a:endParaRPr lang="zh-CN" altLang="en-US" sz="2000" dirty="0"/>
          </a:p>
        </p:txBody>
      </p:sp>
    </p:spTree>
    <p:extLst>
      <p:ext uri="{BB962C8B-B14F-4D97-AF65-F5344CB8AC3E}">
        <p14:creationId xmlns:p14="http://schemas.microsoft.com/office/powerpoint/2010/main" val="172876853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89011" y="1938232"/>
            <a:ext cx="2165978"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5.</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安全配置</a:t>
            </a:r>
          </a:p>
        </p:txBody>
      </p:sp>
      <p:sp>
        <p:nvSpPr>
          <p:cNvPr id="3" name="文本框 2"/>
          <p:cNvSpPr txBox="1"/>
          <p:nvPr/>
        </p:nvSpPr>
        <p:spPr>
          <a:xfrm>
            <a:off x="2906597" y="2942705"/>
            <a:ext cx="3330806" cy="1815882"/>
          </a:xfrm>
          <a:prstGeom prst="rect">
            <a:avLst/>
          </a:prstGeom>
          <a:noFill/>
        </p:spPr>
        <p:txBody>
          <a:bodyPr wrap="square" rtlCol="0">
            <a:spAutoFit/>
          </a:bodyPr>
          <a:lstStyle/>
          <a:p>
            <a:pPr latinLnBrk="1">
              <a:lnSpc>
                <a:spcPct val="200000"/>
              </a:lnSpc>
            </a:pPr>
            <a:r>
              <a:rPr lang="en-US" altLang="zh-CN" sz="2800" dirty="0" smtClean="0">
                <a:latin typeface="+mj-ea"/>
                <a:ea typeface="+mj-ea"/>
              </a:rPr>
              <a:t>5.1 </a:t>
            </a:r>
            <a:r>
              <a:rPr lang="zh-CN" altLang="en-US" sz="2800" dirty="0" smtClean="0">
                <a:latin typeface="+mj-ea"/>
                <a:ea typeface="+mj-ea"/>
              </a:rPr>
              <a:t>访问控制列表</a:t>
            </a:r>
            <a:endParaRPr lang="en-US" altLang="zh-CN" sz="2800" dirty="0" smtClean="0">
              <a:latin typeface="+mj-ea"/>
              <a:ea typeface="+mj-ea"/>
            </a:endParaRPr>
          </a:p>
          <a:p>
            <a:pPr latinLnBrk="1">
              <a:lnSpc>
                <a:spcPct val="200000"/>
              </a:lnSpc>
            </a:pPr>
            <a:r>
              <a:rPr lang="en-US" altLang="zh-CN" sz="2800" dirty="0" smtClean="0">
                <a:latin typeface="+mj-ea"/>
                <a:ea typeface="+mj-ea"/>
              </a:rPr>
              <a:t>5.2 </a:t>
            </a:r>
            <a:r>
              <a:rPr lang="zh-CN" altLang="en-US" sz="2800" dirty="0" smtClean="0">
                <a:latin typeface="+mj-ea"/>
                <a:ea typeface="+mj-ea"/>
              </a:rPr>
              <a:t>设置密码策略</a:t>
            </a:r>
            <a:endParaRPr lang="en-US" altLang="zh-CN" sz="2800" dirty="0" smtClean="0">
              <a:latin typeface="+mj-ea"/>
              <a:ea typeface="+mj-ea"/>
            </a:endParaRPr>
          </a:p>
        </p:txBody>
      </p:sp>
    </p:spTree>
    <p:extLst>
      <p:ext uri="{BB962C8B-B14F-4D97-AF65-F5344CB8AC3E}">
        <p14:creationId xmlns:p14="http://schemas.microsoft.com/office/powerpoint/2010/main" val="297815133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4463933" cy="553998"/>
          </a:xfrm>
          <a:prstGeom prst="rect">
            <a:avLst/>
          </a:prstGeom>
          <a:noFill/>
        </p:spPr>
        <p:txBody>
          <a:bodyPr wrap="square" rtlCol="0">
            <a:spAutoFit/>
          </a:bodyPr>
          <a:lstStyle/>
          <a:p>
            <a:r>
              <a:rPr lang="en-US" altLang="zh-CN" sz="3000" dirty="0" smtClean="0">
                <a:solidFill>
                  <a:srgbClr val="FF0000"/>
                </a:solidFill>
                <a:latin typeface="+mj-ea"/>
                <a:ea typeface="+mj-ea"/>
              </a:rPr>
              <a:t>5.1 </a:t>
            </a:r>
            <a:r>
              <a:rPr lang="zh-CN" altLang="en-US" sz="3000" dirty="0" smtClean="0">
                <a:solidFill>
                  <a:srgbClr val="FF0000"/>
                </a:solidFill>
                <a:latin typeface="+mj-ea"/>
                <a:ea typeface="+mj-ea"/>
              </a:rPr>
              <a:t>访问控制列表（</a:t>
            </a:r>
            <a:r>
              <a:rPr lang="en-US" altLang="zh-CN" sz="3000" dirty="0" smtClean="0">
                <a:solidFill>
                  <a:srgbClr val="FF0000"/>
                </a:solidFill>
                <a:latin typeface="+mj-ea"/>
                <a:ea typeface="+mj-ea"/>
              </a:rPr>
              <a:t>ACL</a:t>
            </a:r>
            <a:r>
              <a:rPr lang="zh-CN" altLang="en-US" sz="3000" dirty="0" smtClean="0">
                <a:solidFill>
                  <a:srgbClr val="FF0000"/>
                </a:solidFill>
                <a:latin typeface="+mj-ea"/>
                <a:ea typeface="+mj-ea"/>
              </a:rPr>
              <a:t>）</a:t>
            </a:r>
            <a:endParaRPr lang="zh-CN" altLang="en-US" sz="3000" dirty="0">
              <a:solidFill>
                <a:srgbClr val="FF0000"/>
              </a:solidFill>
              <a:latin typeface="+mj-ea"/>
              <a:ea typeface="+mj-ea"/>
            </a:endParaRPr>
          </a:p>
        </p:txBody>
      </p:sp>
      <p:sp>
        <p:nvSpPr>
          <p:cNvPr id="3" name="文本框 2"/>
          <p:cNvSpPr txBox="1"/>
          <p:nvPr/>
        </p:nvSpPr>
        <p:spPr>
          <a:xfrm>
            <a:off x="559340" y="1652911"/>
            <a:ext cx="8025320" cy="1959191"/>
          </a:xfrm>
          <a:prstGeom prst="rect">
            <a:avLst/>
          </a:prstGeom>
          <a:noFill/>
        </p:spPr>
        <p:txBody>
          <a:bodyPr wrap="square" rtlCol="0">
            <a:spAutoFit/>
          </a:bodyPr>
          <a:lstStyle/>
          <a:p>
            <a:pPr latinLnBrk="1">
              <a:lnSpc>
                <a:spcPct val="150000"/>
              </a:lnSpc>
              <a:spcBef>
                <a:spcPts val="1200"/>
              </a:spcBef>
              <a:spcAft>
                <a:spcPts val="1200"/>
              </a:spcAft>
            </a:pPr>
            <a:r>
              <a:rPr lang="zh-CN" altLang="en-US" sz="2400" b="1" dirty="0" smtClean="0">
                <a:latin typeface="+mn-ea"/>
              </a:rPr>
              <a:t>定义</a:t>
            </a:r>
            <a:r>
              <a:rPr lang="zh-CN" altLang="en-US" sz="2400" dirty="0">
                <a:latin typeface="+mn-ea"/>
              </a:rPr>
              <a:t>：</a:t>
            </a:r>
            <a:r>
              <a:rPr lang="zh-CN" altLang="en-US" sz="2000" dirty="0">
                <a:latin typeface="+mn-ea"/>
              </a:rPr>
              <a:t>访问控制列表是一种基于包过滤的访问控制技术，它通过对网络流量的源地址、目的地址、端口号等信息进行检查，来决定是否允许数据包通过路由器的特定接口。可以把它想象成是网络</a:t>
            </a:r>
            <a:r>
              <a:rPr lang="zh-CN" altLang="en-US" sz="2000" dirty="0" smtClean="0">
                <a:latin typeface="+mn-ea"/>
              </a:rPr>
              <a:t>的“门卫”</a:t>
            </a:r>
            <a:r>
              <a:rPr lang="zh-CN" altLang="en-US" sz="2000" dirty="0">
                <a:latin typeface="+mn-ea"/>
              </a:rPr>
              <a:t>，依据预先设定的规则对往来</a:t>
            </a:r>
            <a:r>
              <a:rPr lang="zh-CN" altLang="en-US" sz="2000" dirty="0" smtClean="0">
                <a:latin typeface="+mn-ea"/>
              </a:rPr>
              <a:t>的“访客”</a:t>
            </a:r>
            <a:r>
              <a:rPr lang="zh-CN" altLang="en-US" sz="2000" dirty="0">
                <a:latin typeface="+mn-ea"/>
              </a:rPr>
              <a:t>（数据包）进行筛选</a:t>
            </a:r>
            <a:r>
              <a:rPr lang="zh-CN" altLang="en-US" sz="2000" dirty="0" smtClean="0">
                <a:latin typeface="+mn-ea"/>
              </a:rPr>
              <a:t>。</a:t>
            </a:r>
            <a:endParaRPr lang="zh-CN" altLang="en-US" sz="2000" dirty="0">
              <a:latin typeface="+mn-ea"/>
            </a:endParaRPr>
          </a:p>
        </p:txBody>
      </p:sp>
      <p:sp>
        <p:nvSpPr>
          <p:cNvPr id="4" name="文本框 3"/>
          <p:cNvSpPr txBox="1"/>
          <p:nvPr/>
        </p:nvSpPr>
        <p:spPr>
          <a:xfrm>
            <a:off x="559340" y="4010626"/>
            <a:ext cx="8025320" cy="2031325"/>
          </a:xfrm>
          <a:prstGeom prst="rect">
            <a:avLst/>
          </a:prstGeom>
          <a:noFill/>
        </p:spPr>
        <p:txBody>
          <a:bodyPr wrap="square" rtlCol="0">
            <a:spAutoFit/>
          </a:bodyPr>
          <a:lstStyle/>
          <a:p>
            <a:pPr latinLnBrk="1">
              <a:lnSpc>
                <a:spcPct val="150000"/>
              </a:lnSpc>
              <a:spcBef>
                <a:spcPts val="1200"/>
              </a:spcBef>
              <a:spcAft>
                <a:spcPts val="1200"/>
              </a:spcAft>
            </a:pPr>
            <a:r>
              <a:rPr lang="zh-CN" altLang="en-US" sz="2400" b="1" dirty="0" smtClean="0">
                <a:latin typeface="+mn-ea"/>
              </a:rPr>
              <a:t>作用</a:t>
            </a:r>
            <a:r>
              <a:rPr lang="zh-CN" altLang="en-US" sz="2400" dirty="0">
                <a:latin typeface="+mn-ea"/>
              </a:rPr>
              <a:t>：</a:t>
            </a:r>
            <a:r>
              <a:rPr lang="en-US" altLang="zh-CN" sz="2000" dirty="0" smtClean="0">
                <a:latin typeface="+mn-ea"/>
              </a:rPr>
              <a:t>ACL</a:t>
            </a:r>
            <a:r>
              <a:rPr lang="zh-CN" altLang="en-US" sz="2000" dirty="0" smtClean="0">
                <a:latin typeface="+mn-ea"/>
              </a:rPr>
              <a:t>能</a:t>
            </a:r>
            <a:r>
              <a:rPr lang="zh-CN" altLang="en-US" sz="2000" dirty="0">
                <a:latin typeface="+mn-ea"/>
              </a:rPr>
              <a:t>有效阻止非法的网络访问，保护内部网络免受外部攻击。例如，通过</a:t>
            </a:r>
            <a:r>
              <a:rPr lang="zh-CN" altLang="en-US" sz="2000" dirty="0" smtClean="0">
                <a:latin typeface="+mn-ea"/>
              </a:rPr>
              <a:t>配置</a:t>
            </a:r>
            <a:r>
              <a:rPr lang="en-US" altLang="zh-CN" sz="2000" dirty="0" smtClean="0">
                <a:latin typeface="+mn-ea"/>
              </a:rPr>
              <a:t>ACL</a:t>
            </a:r>
            <a:r>
              <a:rPr lang="zh-CN" altLang="en-US" sz="2000" dirty="0">
                <a:latin typeface="+mn-ea"/>
              </a:rPr>
              <a:t>，可以禁止外部未经授权的主机访问内部的敏感服务器，防止黑客入侵；同时也能限制内部用户对某些危险或不适当网站的访问，提升网络安全性和工作效率</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279018748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433154" cy="553998"/>
          </a:xfrm>
          <a:prstGeom prst="rect">
            <a:avLst/>
          </a:prstGeom>
          <a:noFill/>
        </p:spPr>
        <p:txBody>
          <a:bodyPr wrap="square" rtlCol="0">
            <a:spAutoFit/>
          </a:bodyPr>
          <a:lstStyle/>
          <a:p>
            <a:r>
              <a:rPr lang="en-US" altLang="zh-CN" sz="3000" dirty="0" smtClean="0">
                <a:solidFill>
                  <a:srgbClr val="FF0000"/>
                </a:solidFill>
                <a:latin typeface="+mj-ea"/>
                <a:ea typeface="+mj-ea"/>
              </a:rPr>
              <a:t>5.2 </a:t>
            </a:r>
            <a:r>
              <a:rPr lang="zh-CN" altLang="en-US" sz="3000" dirty="0" smtClean="0">
                <a:solidFill>
                  <a:srgbClr val="FF0000"/>
                </a:solidFill>
                <a:latin typeface="+mj-ea"/>
                <a:ea typeface="+mj-ea"/>
              </a:rPr>
              <a:t>设置密码策略</a:t>
            </a:r>
            <a:endParaRPr lang="zh-CN" altLang="en-US" sz="3000" dirty="0">
              <a:solidFill>
                <a:srgbClr val="FF0000"/>
              </a:solidFill>
              <a:latin typeface="+mj-ea"/>
              <a:ea typeface="+mj-ea"/>
            </a:endParaRPr>
          </a:p>
        </p:txBody>
      </p:sp>
      <p:sp>
        <p:nvSpPr>
          <p:cNvPr id="3" name="文本框 2"/>
          <p:cNvSpPr txBox="1"/>
          <p:nvPr/>
        </p:nvSpPr>
        <p:spPr>
          <a:xfrm>
            <a:off x="559340" y="1558371"/>
            <a:ext cx="8025320" cy="2492990"/>
          </a:xfrm>
          <a:prstGeom prst="rect">
            <a:avLst/>
          </a:prstGeom>
          <a:noFill/>
        </p:spPr>
        <p:txBody>
          <a:bodyPr wrap="square" rtlCol="0">
            <a:spAutoFit/>
          </a:bodyPr>
          <a:lstStyle/>
          <a:p>
            <a:pPr latinLnBrk="1">
              <a:lnSpc>
                <a:spcPct val="150000"/>
              </a:lnSpc>
              <a:spcBef>
                <a:spcPts val="1200"/>
              </a:spcBef>
              <a:spcAft>
                <a:spcPts val="1200"/>
              </a:spcAft>
            </a:pPr>
            <a:r>
              <a:rPr lang="zh-CN" altLang="en-US" sz="2400" b="1" dirty="0" smtClean="0">
                <a:latin typeface="+mn-ea"/>
              </a:rPr>
              <a:t>强</a:t>
            </a:r>
            <a:r>
              <a:rPr lang="zh-CN" altLang="en-US" sz="2400" b="1" dirty="0">
                <a:latin typeface="+mn-ea"/>
              </a:rPr>
              <a:t>密码设置要求</a:t>
            </a:r>
            <a:r>
              <a:rPr lang="zh-CN" altLang="en-US" sz="2400" dirty="0">
                <a:latin typeface="+mn-ea"/>
              </a:rPr>
              <a:t>：</a:t>
            </a:r>
            <a:r>
              <a:rPr lang="zh-CN" altLang="en-US" sz="2000" dirty="0">
                <a:latin typeface="+mn-ea"/>
              </a:rPr>
              <a:t>一个强密码应具备足够的复杂性。长度方面，建议</a:t>
            </a:r>
            <a:r>
              <a:rPr lang="zh-CN" altLang="en-US" sz="2000" dirty="0" smtClean="0">
                <a:latin typeface="+mn-ea"/>
              </a:rPr>
              <a:t>至少</a:t>
            </a:r>
            <a:r>
              <a:rPr lang="en-US" altLang="zh-CN" sz="2000" dirty="0" smtClean="0">
                <a:latin typeface="+mn-ea"/>
              </a:rPr>
              <a:t>8</a:t>
            </a:r>
            <a:r>
              <a:rPr lang="zh-CN" altLang="en-US" sz="2000" dirty="0" smtClean="0">
                <a:latin typeface="+mn-ea"/>
              </a:rPr>
              <a:t>位</a:t>
            </a:r>
            <a:r>
              <a:rPr lang="zh-CN" altLang="en-US" sz="2000" dirty="0">
                <a:latin typeface="+mn-ea"/>
              </a:rPr>
              <a:t>以上，越长越好。密码中应包含大写字母、小写字母、数字和特殊字符（如！、</a:t>
            </a:r>
            <a:r>
              <a:rPr lang="en-US" altLang="zh-CN" sz="2000" dirty="0">
                <a:latin typeface="+mn-ea"/>
              </a:rPr>
              <a:t>@</a:t>
            </a:r>
            <a:r>
              <a:rPr lang="zh-CN" altLang="en-US" sz="2000" dirty="0">
                <a:latin typeface="+mn-ea"/>
              </a:rPr>
              <a:t>、</a:t>
            </a:r>
            <a:r>
              <a:rPr lang="en-US" altLang="zh-CN" sz="2000" dirty="0">
                <a:latin typeface="+mn-ea"/>
              </a:rPr>
              <a:t>#</a:t>
            </a:r>
            <a:r>
              <a:rPr lang="zh-CN" altLang="en-US" sz="2000" dirty="0">
                <a:latin typeface="+mn-ea"/>
              </a:rPr>
              <a:t>、</a:t>
            </a:r>
            <a:r>
              <a:rPr lang="en-US" altLang="zh-CN" sz="2000" dirty="0">
                <a:latin typeface="+mn-ea"/>
              </a:rPr>
              <a:t>$ </a:t>
            </a:r>
            <a:r>
              <a:rPr lang="zh-CN" altLang="en-US" sz="2000" dirty="0">
                <a:latin typeface="+mn-ea"/>
              </a:rPr>
              <a:t>等）的组合。</a:t>
            </a:r>
            <a:r>
              <a:rPr lang="zh-CN" altLang="en-US" sz="2000" dirty="0" smtClean="0">
                <a:latin typeface="+mn-ea"/>
              </a:rPr>
              <a:t>例如“</a:t>
            </a:r>
            <a:r>
              <a:rPr lang="en-US" altLang="zh-CN" sz="2000" dirty="0" smtClean="0">
                <a:latin typeface="+mn-ea"/>
              </a:rPr>
              <a:t>Abc@123456”</a:t>
            </a:r>
            <a:r>
              <a:rPr lang="zh-CN" altLang="en-US" sz="2000" dirty="0" smtClean="0">
                <a:latin typeface="+mn-ea"/>
              </a:rPr>
              <a:t>这样</a:t>
            </a:r>
            <a:r>
              <a:rPr lang="zh-CN" altLang="en-US" sz="2000" dirty="0">
                <a:latin typeface="+mn-ea"/>
              </a:rPr>
              <a:t>的密码就比单纯</a:t>
            </a:r>
            <a:r>
              <a:rPr lang="zh-CN" altLang="en-US" sz="2000" dirty="0" smtClean="0">
                <a:latin typeface="+mn-ea"/>
              </a:rPr>
              <a:t>的“</a:t>
            </a:r>
            <a:r>
              <a:rPr lang="en-US" altLang="zh-CN" sz="2000" dirty="0" smtClean="0">
                <a:latin typeface="+mn-ea"/>
              </a:rPr>
              <a:t>123456”</a:t>
            </a:r>
            <a:r>
              <a:rPr lang="zh-CN" altLang="en-US" sz="2000" dirty="0" smtClean="0">
                <a:latin typeface="+mn-ea"/>
              </a:rPr>
              <a:t>或“</a:t>
            </a:r>
            <a:r>
              <a:rPr lang="en-US" altLang="zh-CN" sz="2000" dirty="0" err="1" smtClean="0">
                <a:latin typeface="+mn-ea"/>
              </a:rPr>
              <a:t>abcdef</a:t>
            </a:r>
            <a:r>
              <a:rPr lang="en-US" altLang="zh-CN" sz="2000" dirty="0" smtClean="0">
                <a:latin typeface="+mn-ea"/>
              </a:rPr>
              <a:t>”</a:t>
            </a:r>
            <a:r>
              <a:rPr lang="zh-CN" altLang="en-US" sz="2000" dirty="0" smtClean="0">
                <a:latin typeface="+mn-ea"/>
              </a:rPr>
              <a:t>要</a:t>
            </a:r>
            <a:r>
              <a:rPr lang="zh-CN" altLang="en-US" sz="2000" dirty="0">
                <a:latin typeface="+mn-ea"/>
              </a:rPr>
              <a:t>安全得多。避免使用常见的单词、生日、电话号码等容易被猜测到的信息作为密码</a:t>
            </a:r>
            <a:r>
              <a:rPr lang="zh-CN" altLang="en-US" sz="2000" dirty="0" smtClean="0">
                <a:latin typeface="+mn-ea"/>
              </a:rPr>
              <a:t>。</a:t>
            </a:r>
            <a:endParaRPr lang="zh-CN" altLang="en-US" sz="2000" dirty="0">
              <a:latin typeface="+mn-ea"/>
            </a:endParaRPr>
          </a:p>
        </p:txBody>
      </p:sp>
    </p:spTree>
    <p:extLst>
      <p:ext uri="{BB962C8B-B14F-4D97-AF65-F5344CB8AC3E}">
        <p14:creationId xmlns:p14="http://schemas.microsoft.com/office/powerpoint/2010/main" val="271478541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3433154" cy="553998"/>
          </a:xfrm>
          <a:prstGeom prst="rect">
            <a:avLst/>
          </a:prstGeom>
          <a:noFill/>
        </p:spPr>
        <p:txBody>
          <a:bodyPr wrap="square" rtlCol="0">
            <a:spAutoFit/>
          </a:bodyPr>
          <a:lstStyle/>
          <a:p>
            <a:r>
              <a:rPr lang="en-US" altLang="zh-CN" sz="3000" dirty="0" smtClean="0">
                <a:solidFill>
                  <a:srgbClr val="FF0000"/>
                </a:solidFill>
                <a:latin typeface="+mj-ea"/>
                <a:ea typeface="+mj-ea"/>
              </a:rPr>
              <a:t>5.2 </a:t>
            </a:r>
            <a:r>
              <a:rPr lang="zh-CN" altLang="en-US" sz="3000" dirty="0" smtClean="0">
                <a:solidFill>
                  <a:srgbClr val="FF0000"/>
                </a:solidFill>
                <a:latin typeface="+mj-ea"/>
                <a:ea typeface="+mj-ea"/>
              </a:rPr>
              <a:t>设置密码策略</a:t>
            </a:r>
            <a:endParaRPr lang="zh-CN" altLang="en-US" sz="3000" dirty="0">
              <a:solidFill>
                <a:srgbClr val="FF0000"/>
              </a:solidFill>
              <a:latin typeface="+mj-ea"/>
              <a:ea typeface="+mj-ea"/>
            </a:endParaRPr>
          </a:p>
        </p:txBody>
      </p:sp>
      <p:sp>
        <p:nvSpPr>
          <p:cNvPr id="3" name="文本框 2"/>
          <p:cNvSpPr txBox="1"/>
          <p:nvPr/>
        </p:nvSpPr>
        <p:spPr>
          <a:xfrm>
            <a:off x="559340" y="1450306"/>
            <a:ext cx="8025320" cy="3416320"/>
          </a:xfrm>
          <a:prstGeom prst="rect">
            <a:avLst/>
          </a:prstGeom>
          <a:noFill/>
        </p:spPr>
        <p:txBody>
          <a:bodyPr wrap="square" rtlCol="0">
            <a:spAutoFit/>
          </a:bodyPr>
          <a:lstStyle/>
          <a:p>
            <a:pPr latinLnBrk="1">
              <a:lnSpc>
                <a:spcPct val="150000"/>
              </a:lnSpc>
              <a:spcBef>
                <a:spcPts val="1200"/>
              </a:spcBef>
              <a:spcAft>
                <a:spcPts val="1200"/>
              </a:spcAft>
            </a:pPr>
            <a:r>
              <a:rPr lang="zh-CN" altLang="en-US" sz="2400" b="1" dirty="0" smtClean="0">
                <a:latin typeface="+mn-ea"/>
              </a:rPr>
              <a:t>重要性</a:t>
            </a:r>
            <a:r>
              <a:rPr lang="zh-CN" altLang="en-US" sz="2400" dirty="0">
                <a:latin typeface="+mn-ea"/>
              </a:rPr>
              <a:t>：</a:t>
            </a:r>
            <a:r>
              <a:rPr lang="zh-CN" altLang="en-US" sz="2000" dirty="0">
                <a:latin typeface="+mn-ea"/>
              </a:rPr>
              <a:t>路由器的密码是保护网络设备不被非法登录和篡改配置的第一道防线。若密码过于简单或容易被破解，黑客可能会轻易登录到路由器，随意修改配置，导致网络瘫痪、信息泄露等严重后果。例如，若黑客修改了路由器</a:t>
            </a:r>
            <a:r>
              <a:rPr lang="zh-CN" altLang="en-US" sz="2000" dirty="0" smtClean="0">
                <a:latin typeface="+mn-ea"/>
              </a:rPr>
              <a:t>的</a:t>
            </a:r>
            <a:r>
              <a:rPr lang="en-US" altLang="zh-CN" sz="2000" dirty="0" smtClean="0">
                <a:latin typeface="+mn-ea"/>
              </a:rPr>
              <a:t>DNS</a:t>
            </a:r>
            <a:r>
              <a:rPr lang="zh-CN" altLang="en-US" sz="2000" dirty="0" smtClean="0">
                <a:latin typeface="+mn-ea"/>
              </a:rPr>
              <a:t>设置</a:t>
            </a:r>
            <a:r>
              <a:rPr lang="zh-CN" altLang="en-US" sz="2000" dirty="0">
                <a:latin typeface="+mn-ea"/>
              </a:rPr>
              <a:t>，可能会将用户引导至恶意网站，窃取用户信息；或者更改网络访问权限，使合法用户无法正常访问网络资源。因此，设置强密码并定期更换密码，对于保障路由器及整个网络的安全至关重要。</a:t>
            </a:r>
          </a:p>
        </p:txBody>
      </p:sp>
    </p:spTree>
    <p:extLst>
      <p:ext uri="{BB962C8B-B14F-4D97-AF65-F5344CB8AC3E}">
        <p14:creationId xmlns:p14="http://schemas.microsoft.com/office/powerpoint/2010/main" val="313801482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 28"/>
          <p:cNvPicPr>
            <a:picLocks noChangeAspect="1"/>
          </p:cNvPicPr>
          <p:nvPr/>
        </p:nvPicPr>
        <p:blipFill>
          <a:blip r:embed="rId3">
            <a:duotone>
              <a:schemeClr val="accent1">
                <a:shade val="45000"/>
                <a:satMod val="135000"/>
              </a:schemeClr>
              <a:prstClr val="white"/>
            </a:duotone>
          </a:blip>
          <a:stretch>
            <a:fillRect/>
          </a:stretch>
        </p:blipFill>
        <p:spPr>
          <a:xfrm>
            <a:off x="534079" y="2272184"/>
            <a:ext cx="3314709" cy="3123155"/>
          </a:xfrm>
          <a:prstGeom prst="rect">
            <a:avLst/>
          </a:prstGeom>
        </p:spPr>
      </p:pic>
      <p:sp>
        <p:nvSpPr>
          <p:cNvPr id="31" name="文本框 30"/>
          <p:cNvSpPr txBox="1"/>
          <p:nvPr/>
        </p:nvSpPr>
        <p:spPr>
          <a:xfrm>
            <a:off x="4572000" y="1857350"/>
            <a:ext cx="257634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1.</a:t>
            </a:r>
            <a:r>
              <a:rPr kumimoji="0" lang="zh-CN" altLang="en-US" sz="32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路由器概述</a:t>
            </a:r>
          </a:p>
        </p:txBody>
      </p:sp>
      <p:sp>
        <p:nvSpPr>
          <p:cNvPr id="58" name="文本框 57"/>
          <p:cNvSpPr txBox="1"/>
          <p:nvPr/>
        </p:nvSpPr>
        <p:spPr>
          <a:xfrm>
            <a:off x="4572000" y="2711236"/>
            <a:ext cx="2576346" cy="584775"/>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2.</a:t>
            </a:r>
            <a:r>
              <a:rPr lang="zh-CN" altLang="en-US"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连接路由器</a:t>
            </a:r>
          </a:p>
        </p:txBody>
      </p:sp>
      <p:sp>
        <p:nvSpPr>
          <p:cNvPr id="62" name="文本框 61"/>
          <p:cNvSpPr txBox="1"/>
          <p:nvPr/>
        </p:nvSpPr>
        <p:spPr>
          <a:xfrm>
            <a:off x="4572000" y="3565122"/>
            <a:ext cx="2537874" cy="584775"/>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3.IP</a:t>
            </a:r>
            <a:r>
              <a:rPr lang="zh-CN" altLang="en-US"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地址设置</a:t>
            </a:r>
          </a:p>
        </p:txBody>
      </p:sp>
      <p:sp>
        <p:nvSpPr>
          <p:cNvPr id="65" name="文本框 64"/>
          <p:cNvSpPr txBox="1"/>
          <p:nvPr/>
        </p:nvSpPr>
        <p:spPr>
          <a:xfrm>
            <a:off x="4572000" y="5272893"/>
            <a:ext cx="2165978" cy="584775"/>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5.</a:t>
            </a:r>
            <a:r>
              <a:rPr lang="zh-CN" altLang="en-US"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安全配置</a:t>
            </a:r>
          </a:p>
        </p:txBody>
      </p:sp>
      <p:grpSp>
        <p:nvGrpSpPr>
          <p:cNvPr id="67" name="组合 66"/>
          <p:cNvGrpSpPr/>
          <p:nvPr/>
        </p:nvGrpSpPr>
        <p:grpSpPr>
          <a:xfrm>
            <a:off x="3474505" y="765491"/>
            <a:ext cx="2194991" cy="768694"/>
            <a:chOff x="4998504" y="327028"/>
            <a:chExt cx="2194991" cy="768694"/>
          </a:xfrm>
        </p:grpSpPr>
        <p:sp>
          <p:nvSpPr>
            <p:cNvPr id="68" name="文本框 67"/>
            <p:cNvSpPr txBox="1"/>
            <p:nvPr/>
          </p:nvSpPr>
          <p:spPr>
            <a:xfrm>
              <a:off x="5471470" y="327028"/>
              <a:ext cx="1249061" cy="584775"/>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目  录</a:t>
              </a:r>
            </a:p>
          </p:txBody>
        </p:sp>
        <p:sp>
          <p:nvSpPr>
            <p:cNvPr id="69" name="文本框 68"/>
            <p:cNvSpPr txBox="1"/>
            <p:nvPr/>
          </p:nvSpPr>
          <p:spPr>
            <a:xfrm>
              <a:off x="4998504" y="834112"/>
              <a:ext cx="2194991" cy="261610"/>
            </a:xfrm>
            <a:prstGeom prst="rect">
              <a:avLst/>
            </a:prstGeom>
            <a:noFill/>
          </p:spPr>
          <p:txBody>
            <a:bodyPr wrap="square" rtlCol="0">
              <a:spAutoFit/>
              <a:scene3d>
                <a:camera prst="orthographicFront"/>
                <a:lightRig rig="threePt" dir="t"/>
              </a:scene3d>
              <a:sp3d contourW="12700"/>
            </a:bodyPr>
            <a:lstStyle/>
            <a:p>
              <a:pPr lvl="0" algn="ctr" defTabSz="914400">
                <a:defRPr/>
              </a:pPr>
              <a:r>
                <a:rPr lang="en-US" altLang="zh-CN" sz="1100" dirty="0">
                  <a:solidFill>
                    <a:prstClr val="black"/>
                  </a:solidFill>
                  <a:latin typeface="汉仪夏日体W" panose="00020600040101010101" pitchFamily="18" charset="-122"/>
                  <a:ea typeface="汉仪夏日体W" panose="00020600040101010101" pitchFamily="18" charset="-122"/>
                  <a:cs typeface="经典综艺体简" panose="02010609000101010101" pitchFamily="49" charset="-122"/>
                </a:rPr>
                <a:t>CONTENTS</a:t>
              </a:r>
              <a:endParaRPr lang="zh-CN" altLang="en-US" sz="1100" dirty="0">
                <a:solidFill>
                  <a:prstClr val="black"/>
                </a:solidFill>
                <a:latin typeface="汉仪夏日体W" panose="00020600040101010101" pitchFamily="18" charset="-122"/>
                <a:ea typeface="汉仪夏日体W" panose="00020600040101010101" pitchFamily="18" charset="-122"/>
                <a:cs typeface="经典综艺体简" panose="02010609000101010101" pitchFamily="49" charset="-122"/>
              </a:endParaRPr>
            </a:p>
          </p:txBody>
        </p:sp>
      </p:grpSp>
      <p:sp>
        <p:nvSpPr>
          <p:cNvPr id="70" name="文本框 69"/>
          <p:cNvSpPr txBox="1"/>
          <p:nvPr/>
        </p:nvSpPr>
        <p:spPr>
          <a:xfrm>
            <a:off x="4572000" y="4419008"/>
            <a:ext cx="2986715" cy="584775"/>
          </a:xfrm>
          <a:prstGeom prst="rect">
            <a:avLst/>
          </a:prstGeom>
          <a:noFill/>
        </p:spPr>
        <p:txBody>
          <a:bodyPr wrap="none" rtlCol="0">
            <a:spAutoFit/>
            <a:scene3d>
              <a:camera prst="orthographicFront"/>
              <a:lightRig rig="threePt" dir="t"/>
            </a:scene3d>
            <a:sp3d contourW="12700"/>
          </a:bodyPr>
          <a:lstStyle/>
          <a:p>
            <a:pPr defTabSz="914400">
              <a:defRPr/>
            </a:pPr>
            <a:r>
              <a:rPr lang="en-US" altLang="zh-CN"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4.</a:t>
            </a:r>
            <a:r>
              <a:rPr lang="zh-CN" altLang="en-US" sz="3200" dirty="0">
                <a:solidFill>
                  <a:prstClr val="black"/>
                </a:solidFill>
                <a:latin typeface="微软雅黑" panose="020B0503020204020204" pitchFamily="34" charset="-122"/>
                <a:ea typeface="微软雅黑" panose="020B0503020204020204" pitchFamily="34" charset="-122"/>
                <a:cs typeface="经典综艺体简" panose="02010609000101010101" pitchFamily="49" charset="-122"/>
              </a:rPr>
              <a:t>路由协议配置</a:t>
            </a:r>
          </a:p>
        </p:txBody>
      </p:sp>
    </p:spTree>
    <p:extLst>
      <p:ext uri="{BB962C8B-B14F-4D97-AF65-F5344CB8AC3E}">
        <p14:creationId xmlns:p14="http://schemas.microsoft.com/office/powerpoint/2010/main" val="182351374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67"/>
                                        </p:tgtEl>
                                        <p:attrNameLst>
                                          <p:attrName>style.visibility</p:attrName>
                                        </p:attrNameLst>
                                      </p:cBhvr>
                                      <p:to>
                                        <p:strVal val="visible"/>
                                      </p:to>
                                    </p:set>
                                    <p:anim calcmode="lin" valueType="num">
                                      <p:cBhvr additive="base">
                                        <p:cTn id="13" dur="500" fill="hold"/>
                                        <p:tgtEl>
                                          <p:spTgt spid="67"/>
                                        </p:tgtEl>
                                        <p:attrNameLst>
                                          <p:attrName>ppt_x</p:attrName>
                                        </p:attrNameLst>
                                      </p:cBhvr>
                                      <p:tavLst>
                                        <p:tav tm="0">
                                          <p:val>
                                            <p:strVal val="#ppt_x"/>
                                          </p:val>
                                        </p:tav>
                                        <p:tav tm="100000">
                                          <p:val>
                                            <p:strVal val="#ppt_x"/>
                                          </p:val>
                                        </p:tav>
                                      </p:tavLst>
                                    </p:anim>
                                    <p:anim calcmode="lin" valueType="num">
                                      <p:cBhvr additive="base">
                                        <p:cTn id="14"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3827" y="1938232"/>
            <a:ext cx="257634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1.</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路由器概述</a:t>
            </a:r>
          </a:p>
        </p:txBody>
      </p:sp>
      <p:sp>
        <p:nvSpPr>
          <p:cNvPr id="3" name="文本框 2"/>
          <p:cNvSpPr txBox="1"/>
          <p:nvPr/>
        </p:nvSpPr>
        <p:spPr>
          <a:xfrm>
            <a:off x="3562004" y="2942705"/>
            <a:ext cx="2019992" cy="1661032"/>
          </a:xfrm>
          <a:prstGeom prst="rect">
            <a:avLst/>
          </a:prstGeom>
          <a:noFill/>
        </p:spPr>
        <p:txBody>
          <a:bodyPr wrap="square" rtlCol="0">
            <a:spAutoFit/>
          </a:bodyPr>
          <a:lstStyle/>
          <a:p>
            <a:pPr latinLnBrk="1">
              <a:lnSpc>
                <a:spcPct val="200000"/>
              </a:lnSpc>
            </a:pPr>
            <a:r>
              <a:rPr lang="en-US" altLang="zh-CN" sz="2800" dirty="0" smtClean="0">
                <a:latin typeface="+mj-ea"/>
                <a:ea typeface="+mj-ea"/>
              </a:rPr>
              <a:t>1.1 </a:t>
            </a:r>
            <a:r>
              <a:rPr lang="zh-CN" altLang="en-US" sz="2800" dirty="0" smtClean="0">
                <a:latin typeface="+mj-ea"/>
                <a:ea typeface="+mj-ea"/>
              </a:rPr>
              <a:t>定义</a:t>
            </a:r>
            <a:endParaRPr lang="en-US" altLang="zh-CN" sz="2800" dirty="0" smtClean="0">
              <a:latin typeface="+mj-ea"/>
              <a:ea typeface="+mj-ea"/>
            </a:endParaRPr>
          </a:p>
          <a:p>
            <a:pPr latinLnBrk="1">
              <a:lnSpc>
                <a:spcPct val="200000"/>
              </a:lnSpc>
            </a:pPr>
            <a:r>
              <a:rPr lang="en-US" altLang="zh-CN" sz="2800" dirty="0" smtClean="0">
                <a:latin typeface="+mj-ea"/>
                <a:ea typeface="+mj-ea"/>
              </a:rPr>
              <a:t>1.2 </a:t>
            </a:r>
            <a:r>
              <a:rPr lang="zh-CN" altLang="en-US" sz="2800" dirty="0" smtClean="0">
                <a:latin typeface="+mj-ea"/>
                <a:ea typeface="+mj-ea"/>
              </a:rPr>
              <a:t>作用</a:t>
            </a:r>
            <a:endParaRPr lang="zh-CN" altLang="en-US" sz="2800" dirty="0">
              <a:latin typeface="+mj-ea"/>
              <a:ea typeface="+mj-ea"/>
            </a:endParaRPr>
          </a:p>
        </p:txBody>
      </p:sp>
    </p:spTree>
    <p:extLst>
      <p:ext uri="{BB962C8B-B14F-4D97-AF65-F5344CB8AC3E}">
        <p14:creationId xmlns:p14="http://schemas.microsoft.com/office/powerpoint/2010/main" val="87186466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335" y="2247637"/>
            <a:ext cx="4492464" cy="2585529"/>
          </a:xfrm>
          <a:prstGeom prst="rect">
            <a:avLst/>
          </a:prstGeom>
          <a:ln>
            <a:noFill/>
          </a:ln>
        </p:spPr>
      </p:pic>
      <p:sp>
        <p:nvSpPr>
          <p:cNvPr id="2" name="文本框 1"/>
          <p:cNvSpPr txBox="1"/>
          <p:nvPr/>
        </p:nvSpPr>
        <p:spPr>
          <a:xfrm>
            <a:off x="2" y="700389"/>
            <a:ext cx="2801563" cy="553998"/>
          </a:xfrm>
          <a:prstGeom prst="rect">
            <a:avLst/>
          </a:prstGeom>
          <a:noFill/>
        </p:spPr>
        <p:txBody>
          <a:bodyPr wrap="square" rtlCol="0">
            <a:spAutoFit/>
          </a:bodyPr>
          <a:lstStyle/>
          <a:p>
            <a:r>
              <a:rPr lang="en-US" altLang="zh-CN" sz="3000" dirty="0" smtClean="0">
                <a:solidFill>
                  <a:srgbClr val="FF0000"/>
                </a:solidFill>
                <a:latin typeface="+mj-ea"/>
                <a:ea typeface="+mj-ea"/>
              </a:rPr>
              <a:t>1.1 </a:t>
            </a:r>
            <a:r>
              <a:rPr lang="zh-CN" altLang="en-US" sz="3000" dirty="0" smtClean="0">
                <a:solidFill>
                  <a:srgbClr val="FF0000"/>
                </a:solidFill>
                <a:latin typeface="+mj-ea"/>
                <a:ea typeface="+mj-ea"/>
              </a:rPr>
              <a:t>定义</a:t>
            </a:r>
            <a:endParaRPr lang="zh-CN" altLang="en-US" sz="3000" dirty="0">
              <a:solidFill>
                <a:srgbClr val="FF0000"/>
              </a:solidFill>
              <a:latin typeface="+mj-ea"/>
              <a:ea typeface="+mj-ea"/>
            </a:endParaRPr>
          </a:p>
        </p:txBody>
      </p:sp>
      <p:sp>
        <p:nvSpPr>
          <p:cNvPr id="3" name="文本框 2"/>
          <p:cNvSpPr txBox="1"/>
          <p:nvPr/>
        </p:nvSpPr>
        <p:spPr>
          <a:xfrm>
            <a:off x="254273" y="1487143"/>
            <a:ext cx="4226935" cy="4708981"/>
          </a:xfrm>
          <a:prstGeom prst="rect">
            <a:avLst/>
          </a:prstGeom>
          <a:noFill/>
        </p:spPr>
        <p:txBody>
          <a:bodyPr wrap="square" rtlCol="0">
            <a:spAutoFit/>
          </a:bodyPr>
          <a:lstStyle/>
          <a:p>
            <a:pPr indent="457200" latinLnBrk="1">
              <a:lnSpc>
                <a:spcPct val="150000"/>
              </a:lnSpc>
              <a:spcBef>
                <a:spcPts val="1200"/>
              </a:spcBef>
              <a:spcAft>
                <a:spcPts val="1200"/>
              </a:spcAft>
            </a:pPr>
            <a:r>
              <a:rPr lang="zh-CN" altLang="en-US" sz="2000" dirty="0" smtClean="0">
                <a:latin typeface="+mn-ea"/>
              </a:rPr>
              <a:t>路由器</a:t>
            </a:r>
            <a:r>
              <a:rPr lang="zh-CN" altLang="en-US" sz="2000" dirty="0">
                <a:latin typeface="+mn-ea"/>
              </a:rPr>
              <a:t>是一种网络层设备，其核心功能在于连接多个逻辑上分开的网络，像不同的</a:t>
            </a:r>
            <a:r>
              <a:rPr lang="zh-CN" altLang="en-US" sz="2000" dirty="0" smtClean="0">
                <a:latin typeface="+mn-ea"/>
              </a:rPr>
              <a:t>局域网或者广域网，它</a:t>
            </a:r>
            <a:r>
              <a:rPr lang="zh-CN" altLang="en-US" sz="2000" dirty="0">
                <a:latin typeface="+mn-ea"/>
              </a:rPr>
              <a:t>能够依据网络层地址，也就是我们常见</a:t>
            </a:r>
            <a:r>
              <a:rPr lang="zh-CN" altLang="en-US" sz="2000" dirty="0" smtClean="0">
                <a:latin typeface="+mn-ea"/>
              </a:rPr>
              <a:t>的</a:t>
            </a:r>
            <a:r>
              <a:rPr lang="en-US" altLang="zh-CN" sz="2000" dirty="0" smtClean="0">
                <a:latin typeface="+mn-ea"/>
              </a:rPr>
              <a:t>IP</a:t>
            </a:r>
            <a:r>
              <a:rPr lang="zh-CN" altLang="en-US" sz="2000" dirty="0" smtClean="0">
                <a:latin typeface="+mn-ea"/>
              </a:rPr>
              <a:t>地址</a:t>
            </a:r>
            <a:r>
              <a:rPr lang="zh-CN" altLang="en-US" sz="2000" dirty="0">
                <a:latin typeface="+mn-ea"/>
              </a:rPr>
              <a:t>，对数据包进行转发，在复杂的网络环境中扮演着交通枢纽的角色 。举例来说，当家庭网络中的电脑想要访问互联网上的某个网站时，数据就会通过路由器进行转发。</a:t>
            </a:r>
          </a:p>
        </p:txBody>
      </p:sp>
    </p:spTree>
    <p:extLst>
      <p:ext uri="{BB962C8B-B14F-4D97-AF65-F5344CB8AC3E}">
        <p14:creationId xmlns:p14="http://schemas.microsoft.com/office/powerpoint/2010/main" val="113788090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2801563" cy="553998"/>
          </a:xfrm>
          <a:prstGeom prst="rect">
            <a:avLst/>
          </a:prstGeom>
          <a:noFill/>
        </p:spPr>
        <p:txBody>
          <a:bodyPr wrap="square" rtlCol="0">
            <a:spAutoFit/>
          </a:bodyPr>
          <a:lstStyle/>
          <a:p>
            <a:r>
              <a:rPr lang="en-US" altLang="zh-CN" sz="3000" dirty="0" smtClean="0">
                <a:solidFill>
                  <a:srgbClr val="FF0000"/>
                </a:solidFill>
                <a:latin typeface="+mj-ea"/>
                <a:ea typeface="+mj-ea"/>
              </a:rPr>
              <a:t>1.2 </a:t>
            </a:r>
            <a:r>
              <a:rPr lang="zh-CN" altLang="en-US" sz="3000" dirty="0" smtClean="0">
                <a:solidFill>
                  <a:srgbClr val="FF0000"/>
                </a:solidFill>
                <a:latin typeface="+mj-ea"/>
                <a:ea typeface="+mj-ea"/>
              </a:rPr>
              <a:t>作用</a:t>
            </a:r>
            <a:endParaRPr lang="zh-CN" altLang="en-US" sz="3000" dirty="0">
              <a:solidFill>
                <a:srgbClr val="FF0000"/>
              </a:solidFill>
              <a:latin typeface="+mj-ea"/>
              <a:ea typeface="+mj-ea"/>
            </a:endParaRPr>
          </a:p>
        </p:txBody>
      </p:sp>
      <p:sp>
        <p:nvSpPr>
          <p:cNvPr id="3" name="文本框 2"/>
          <p:cNvSpPr txBox="1"/>
          <p:nvPr/>
        </p:nvSpPr>
        <p:spPr>
          <a:xfrm>
            <a:off x="527946" y="1325615"/>
            <a:ext cx="8025320" cy="4810163"/>
          </a:xfrm>
          <a:prstGeom prst="rect">
            <a:avLst/>
          </a:prstGeom>
          <a:noFill/>
        </p:spPr>
        <p:txBody>
          <a:bodyPr wrap="square" rtlCol="0">
            <a:spAutoFit/>
          </a:bodyPr>
          <a:lstStyle/>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smtClean="0"/>
              <a:t>实现</a:t>
            </a:r>
            <a:r>
              <a:rPr lang="zh-CN" altLang="en-US" sz="2000" b="1" dirty="0"/>
              <a:t>网络间通信</a:t>
            </a:r>
            <a:r>
              <a:rPr lang="zh-CN" altLang="en-US" sz="2000" dirty="0"/>
              <a:t>：不同网络的设备通过路由器进行数据交互。比如企业内部不同部门的子网，通过路由器能实现资源共享和数据传输。</a:t>
            </a:r>
          </a:p>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a:t>隔离广播域</a:t>
            </a:r>
            <a:r>
              <a:rPr lang="zh-CN" altLang="en-US" sz="2000" dirty="0"/>
              <a:t>：路由器能有效限制广播数据包的传播范围，避免广播风暴，提升网络的稳定性和效率。例如在一个大型办公网络中，路由器能阻止某个部门内的广播信息泛滥到整个网络。</a:t>
            </a:r>
          </a:p>
          <a:p>
            <a:pPr marL="342900" indent="-342900" latinLnBrk="1">
              <a:lnSpc>
                <a:spcPct val="150000"/>
              </a:lnSpc>
              <a:spcBef>
                <a:spcPts val="1200"/>
              </a:spcBef>
              <a:spcAft>
                <a:spcPts val="1200"/>
              </a:spcAft>
              <a:buFont typeface="Wingdings" panose="05000000000000000000" pitchFamily="2" charset="2"/>
              <a:buChar char="u"/>
            </a:pPr>
            <a:r>
              <a:rPr lang="zh-CN" altLang="en-US" sz="2000" b="1" dirty="0"/>
              <a:t>选择最佳路径</a:t>
            </a:r>
            <a:r>
              <a:rPr lang="zh-CN" altLang="en-US" sz="2000" dirty="0"/>
              <a:t>：路由器通过自身的路由算法，根据网络拓扑结构、链路状态等因素，为数据包选择最佳传输路径。以跨国公司的网络为例，路由器可选择最快速、最稳定的链路将数据从国内办公室传送到国外分支机构。</a:t>
            </a:r>
          </a:p>
        </p:txBody>
      </p:sp>
    </p:spTree>
    <p:extLst>
      <p:ext uri="{BB962C8B-B14F-4D97-AF65-F5344CB8AC3E}">
        <p14:creationId xmlns:p14="http://schemas.microsoft.com/office/powerpoint/2010/main" val="41077764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83827" y="1938232"/>
            <a:ext cx="257634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2.</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连接路由器</a:t>
            </a:r>
          </a:p>
        </p:txBody>
      </p:sp>
      <p:sp>
        <p:nvSpPr>
          <p:cNvPr id="3" name="文本框 2"/>
          <p:cNvSpPr txBox="1"/>
          <p:nvPr/>
        </p:nvSpPr>
        <p:spPr>
          <a:xfrm>
            <a:off x="3335482" y="2942705"/>
            <a:ext cx="2473036" cy="1815882"/>
          </a:xfrm>
          <a:prstGeom prst="rect">
            <a:avLst/>
          </a:prstGeom>
          <a:noFill/>
        </p:spPr>
        <p:txBody>
          <a:bodyPr wrap="square" rtlCol="0">
            <a:spAutoFit/>
          </a:bodyPr>
          <a:lstStyle/>
          <a:p>
            <a:pPr latinLnBrk="1">
              <a:lnSpc>
                <a:spcPct val="200000"/>
              </a:lnSpc>
            </a:pPr>
            <a:r>
              <a:rPr lang="en-US" altLang="zh-CN" sz="2800" dirty="0" smtClean="0">
                <a:latin typeface="+mj-ea"/>
                <a:ea typeface="+mj-ea"/>
              </a:rPr>
              <a:t>2.1 </a:t>
            </a:r>
            <a:r>
              <a:rPr lang="zh-CN" altLang="en-US" sz="2800" dirty="0" smtClean="0">
                <a:latin typeface="+mj-ea"/>
                <a:ea typeface="+mj-ea"/>
              </a:rPr>
              <a:t>物理连接</a:t>
            </a:r>
            <a:endParaRPr lang="en-US" altLang="zh-CN" sz="2800" dirty="0" smtClean="0">
              <a:latin typeface="+mj-ea"/>
              <a:ea typeface="+mj-ea"/>
            </a:endParaRPr>
          </a:p>
          <a:p>
            <a:pPr latinLnBrk="1">
              <a:lnSpc>
                <a:spcPct val="200000"/>
              </a:lnSpc>
            </a:pPr>
            <a:r>
              <a:rPr lang="en-US" altLang="zh-CN" sz="2800" dirty="0" smtClean="0">
                <a:latin typeface="+mj-ea"/>
                <a:ea typeface="+mj-ea"/>
              </a:rPr>
              <a:t>2.2 </a:t>
            </a:r>
            <a:r>
              <a:rPr lang="zh-CN" altLang="en-US" sz="2800" dirty="0" smtClean="0">
                <a:latin typeface="+mj-ea"/>
                <a:ea typeface="+mj-ea"/>
              </a:rPr>
              <a:t>线缆类型</a:t>
            </a:r>
            <a:endParaRPr lang="zh-CN" altLang="en-US" sz="2800" dirty="0">
              <a:latin typeface="+mj-ea"/>
              <a:ea typeface="+mj-ea"/>
            </a:endParaRPr>
          </a:p>
        </p:txBody>
      </p:sp>
    </p:spTree>
    <p:extLst>
      <p:ext uri="{BB962C8B-B14F-4D97-AF65-F5344CB8AC3E}">
        <p14:creationId xmlns:p14="http://schemas.microsoft.com/office/powerpoint/2010/main" val="264215265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059" y="3616254"/>
            <a:ext cx="4403883" cy="2539416"/>
          </a:xfrm>
          <a:prstGeom prst="rect">
            <a:avLst/>
          </a:prstGeom>
        </p:spPr>
      </p:pic>
      <p:sp>
        <p:nvSpPr>
          <p:cNvPr id="2" name="文本框 1"/>
          <p:cNvSpPr txBox="1"/>
          <p:nvPr/>
        </p:nvSpPr>
        <p:spPr>
          <a:xfrm>
            <a:off x="2" y="700389"/>
            <a:ext cx="2801563" cy="553998"/>
          </a:xfrm>
          <a:prstGeom prst="rect">
            <a:avLst/>
          </a:prstGeom>
          <a:noFill/>
        </p:spPr>
        <p:txBody>
          <a:bodyPr wrap="square" rtlCol="0">
            <a:spAutoFit/>
          </a:bodyPr>
          <a:lstStyle/>
          <a:p>
            <a:r>
              <a:rPr lang="en-US" altLang="zh-CN" sz="3000" dirty="0" smtClean="0">
                <a:solidFill>
                  <a:srgbClr val="FF0000"/>
                </a:solidFill>
                <a:latin typeface="+mj-ea"/>
                <a:ea typeface="+mj-ea"/>
              </a:rPr>
              <a:t>2.1 </a:t>
            </a:r>
            <a:r>
              <a:rPr lang="zh-CN" altLang="en-US" sz="3000" dirty="0" smtClean="0">
                <a:solidFill>
                  <a:srgbClr val="FF0000"/>
                </a:solidFill>
                <a:latin typeface="+mj-ea"/>
                <a:ea typeface="+mj-ea"/>
              </a:rPr>
              <a:t>物理连接</a:t>
            </a:r>
            <a:endParaRPr lang="zh-CN" altLang="en-US" sz="3000" dirty="0">
              <a:solidFill>
                <a:srgbClr val="FF0000"/>
              </a:solidFill>
              <a:latin typeface="+mj-ea"/>
              <a:ea typeface="+mj-ea"/>
            </a:endParaRPr>
          </a:p>
        </p:txBody>
      </p:sp>
      <p:sp>
        <p:nvSpPr>
          <p:cNvPr id="3" name="文本框 2"/>
          <p:cNvSpPr txBox="1"/>
          <p:nvPr/>
        </p:nvSpPr>
        <p:spPr>
          <a:xfrm>
            <a:off x="739834" y="1350553"/>
            <a:ext cx="7664333" cy="2400657"/>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b="1" dirty="0" smtClean="0">
                <a:latin typeface="+mn-ea"/>
              </a:rPr>
              <a:t>电源</a:t>
            </a:r>
            <a:r>
              <a:rPr lang="zh-CN" altLang="en-US" sz="2000" b="1" dirty="0">
                <a:latin typeface="+mn-ea"/>
              </a:rPr>
              <a:t>连接</a:t>
            </a:r>
            <a:r>
              <a:rPr lang="zh-CN" altLang="en-US" sz="2000" dirty="0">
                <a:latin typeface="+mn-ea"/>
              </a:rPr>
              <a:t>：使用专用电源适配器，将一端插入路由器的电源接口，另一端接入市电插座</a:t>
            </a:r>
            <a:r>
              <a:rPr lang="zh-CN" altLang="en-US" sz="2000" dirty="0" smtClean="0">
                <a:latin typeface="+mn-ea"/>
              </a:rPr>
              <a:t>。</a:t>
            </a:r>
            <a:endParaRPr lang="zh-CN" altLang="en-US" sz="2000" dirty="0">
              <a:latin typeface="+mn-ea"/>
            </a:endParaRPr>
          </a:p>
          <a:p>
            <a:pPr marL="285750" indent="-285750">
              <a:lnSpc>
                <a:spcPct val="150000"/>
              </a:lnSpc>
              <a:buFont typeface="Wingdings" panose="05000000000000000000" pitchFamily="2" charset="2"/>
              <a:buChar char="u"/>
            </a:pPr>
            <a:r>
              <a:rPr lang="zh-CN" altLang="en-US" sz="2000" b="1" dirty="0">
                <a:latin typeface="+mn-ea"/>
              </a:rPr>
              <a:t>电脑连接</a:t>
            </a:r>
            <a:r>
              <a:rPr lang="zh-CN" altLang="en-US" sz="2000" dirty="0">
                <a:latin typeface="+mn-ea"/>
              </a:rPr>
              <a:t>：通常采用以太网线缆连接</a:t>
            </a:r>
            <a:r>
              <a:rPr lang="zh-CN" altLang="en-US" sz="2000" dirty="0" smtClean="0">
                <a:latin typeface="+mn-ea"/>
              </a:rPr>
              <a:t>。</a:t>
            </a:r>
            <a:endParaRPr lang="en-US" altLang="zh-CN" sz="2000" dirty="0" smtClean="0">
              <a:latin typeface="+mn-ea"/>
            </a:endParaRPr>
          </a:p>
          <a:p>
            <a:pPr marL="285750" indent="-285750">
              <a:lnSpc>
                <a:spcPct val="150000"/>
              </a:lnSpc>
              <a:buFont typeface="Wingdings" panose="05000000000000000000" pitchFamily="2" charset="2"/>
              <a:buChar char="u"/>
            </a:pPr>
            <a:r>
              <a:rPr lang="zh-CN" altLang="en-US" sz="2000" b="1" dirty="0" smtClean="0">
                <a:latin typeface="+mn-ea"/>
              </a:rPr>
              <a:t>网络</a:t>
            </a:r>
            <a:r>
              <a:rPr lang="zh-CN" altLang="en-US" sz="2000" b="1" dirty="0">
                <a:latin typeface="+mn-ea"/>
              </a:rPr>
              <a:t>线缆连接（外网接入）</a:t>
            </a:r>
            <a:r>
              <a:rPr lang="zh-CN" altLang="en-US" sz="2000" dirty="0">
                <a:latin typeface="+mn-ea"/>
              </a:rPr>
              <a:t>：如果路由器用于连接到互联网，需将来自宽带运营商的入户</a:t>
            </a:r>
            <a:r>
              <a:rPr lang="zh-CN" altLang="en-US" sz="2000" dirty="0" smtClean="0">
                <a:latin typeface="+mn-ea"/>
              </a:rPr>
              <a:t>网线插入</a:t>
            </a:r>
            <a:r>
              <a:rPr lang="zh-CN" altLang="en-US" sz="2000" dirty="0">
                <a:latin typeface="+mn-ea"/>
              </a:rPr>
              <a:t>路由器</a:t>
            </a:r>
            <a:r>
              <a:rPr lang="zh-CN" altLang="en-US" sz="2000" dirty="0" smtClean="0">
                <a:latin typeface="+mn-ea"/>
              </a:rPr>
              <a:t>的</a:t>
            </a:r>
            <a:r>
              <a:rPr lang="en-US" altLang="zh-CN" sz="2000" dirty="0" smtClean="0">
                <a:latin typeface="+mn-ea"/>
              </a:rPr>
              <a:t>WAN</a:t>
            </a:r>
            <a:r>
              <a:rPr lang="zh-CN" altLang="en-US" sz="2000" dirty="0" smtClean="0">
                <a:latin typeface="+mn-ea"/>
              </a:rPr>
              <a:t>接口</a:t>
            </a:r>
            <a:r>
              <a:rPr lang="zh-CN" altLang="en-US" sz="2000" dirty="0">
                <a:latin typeface="+mn-ea"/>
              </a:rPr>
              <a:t>。</a:t>
            </a:r>
          </a:p>
        </p:txBody>
      </p:sp>
    </p:spTree>
    <p:extLst>
      <p:ext uri="{BB962C8B-B14F-4D97-AF65-F5344CB8AC3E}">
        <p14:creationId xmlns:p14="http://schemas.microsoft.com/office/powerpoint/2010/main" val="193148470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 y="700389"/>
            <a:ext cx="2801563" cy="553998"/>
          </a:xfrm>
          <a:prstGeom prst="rect">
            <a:avLst/>
          </a:prstGeom>
          <a:noFill/>
        </p:spPr>
        <p:txBody>
          <a:bodyPr wrap="square" rtlCol="0">
            <a:spAutoFit/>
          </a:bodyPr>
          <a:lstStyle/>
          <a:p>
            <a:r>
              <a:rPr lang="en-US" altLang="zh-CN" sz="3000" dirty="0" smtClean="0">
                <a:solidFill>
                  <a:srgbClr val="FF0000"/>
                </a:solidFill>
                <a:latin typeface="+mj-ea"/>
                <a:ea typeface="+mj-ea"/>
              </a:rPr>
              <a:t>2.2 </a:t>
            </a:r>
            <a:r>
              <a:rPr lang="zh-CN" altLang="en-US" sz="3000" dirty="0" smtClean="0">
                <a:solidFill>
                  <a:srgbClr val="FF0000"/>
                </a:solidFill>
                <a:latin typeface="+mj-ea"/>
                <a:ea typeface="+mj-ea"/>
              </a:rPr>
              <a:t>线缆类型</a:t>
            </a:r>
            <a:endParaRPr lang="zh-CN" altLang="en-US" sz="3000" dirty="0">
              <a:solidFill>
                <a:srgbClr val="FF0000"/>
              </a:solidFill>
              <a:latin typeface="+mj-ea"/>
              <a:ea typeface="+mj-ea"/>
            </a:endParaRPr>
          </a:p>
        </p:txBody>
      </p:sp>
      <p:sp>
        <p:nvSpPr>
          <p:cNvPr id="3" name="文本框 2"/>
          <p:cNvSpPr txBox="1"/>
          <p:nvPr/>
        </p:nvSpPr>
        <p:spPr>
          <a:xfrm>
            <a:off x="879115" y="1480704"/>
            <a:ext cx="7385770" cy="4524315"/>
          </a:xfrm>
          <a:prstGeom prst="rect">
            <a:avLst/>
          </a:prstGeom>
          <a:noFill/>
        </p:spPr>
        <p:txBody>
          <a:bodyPr wrap="square" rtlCol="0">
            <a:spAutoFit/>
          </a:bodyPr>
          <a:lstStyle/>
          <a:p>
            <a:pPr marL="342900" indent="-342900" latinLnBrk="1">
              <a:lnSpc>
                <a:spcPct val="180000"/>
              </a:lnSpc>
              <a:buFont typeface="Wingdings" panose="05000000000000000000" pitchFamily="2" charset="2"/>
              <a:buChar char="Ø"/>
            </a:pPr>
            <a:r>
              <a:rPr lang="zh-CN" altLang="en-US" sz="2000" b="1" dirty="0" smtClean="0">
                <a:latin typeface="+mn-ea"/>
              </a:rPr>
              <a:t>双绞</a:t>
            </a:r>
            <a:r>
              <a:rPr lang="zh-CN" altLang="en-US" sz="2000" b="1" dirty="0">
                <a:latin typeface="+mn-ea"/>
              </a:rPr>
              <a:t>线：</a:t>
            </a:r>
            <a:r>
              <a:rPr lang="zh-CN" altLang="en-US" sz="2000" dirty="0" smtClean="0">
                <a:latin typeface="+mn-ea"/>
              </a:rPr>
              <a:t>连接设备的以太网和光纤接口</a:t>
            </a:r>
            <a:endParaRPr lang="en-US" altLang="zh-CN" sz="2000" dirty="0" smtClean="0">
              <a:latin typeface="+mn-ea"/>
            </a:endParaRPr>
          </a:p>
          <a:p>
            <a:pPr marL="342900" indent="-342900" latinLnBrk="1">
              <a:lnSpc>
                <a:spcPct val="180000"/>
              </a:lnSpc>
              <a:buFont typeface="Wingdings" panose="05000000000000000000" pitchFamily="2" charset="2"/>
              <a:buChar char="Ø"/>
            </a:pPr>
            <a:r>
              <a:rPr lang="zh-CN" altLang="en-US" sz="2000" b="1" dirty="0">
                <a:latin typeface="+mn-ea"/>
              </a:rPr>
              <a:t>串行线：</a:t>
            </a:r>
            <a:r>
              <a:rPr lang="zh-CN" altLang="en-US" sz="2000" dirty="0" smtClean="0">
                <a:latin typeface="+mn-ea"/>
              </a:rPr>
              <a:t>可以堆叠交换机使用，路由器连接路由器可以用</a:t>
            </a:r>
            <a:r>
              <a:rPr lang="en-US" altLang="zh-CN" sz="2000" dirty="0" smtClean="0">
                <a:latin typeface="+mn-ea"/>
              </a:rPr>
              <a:t>serial</a:t>
            </a:r>
            <a:r>
              <a:rPr lang="zh-CN" altLang="en-US" sz="2000" dirty="0" smtClean="0">
                <a:latin typeface="+mn-ea"/>
              </a:rPr>
              <a:t>端口连接</a:t>
            </a:r>
            <a:endParaRPr lang="en-US" altLang="zh-CN" sz="2000" dirty="0" smtClean="0">
              <a:latin typeface="+mn-ea"/>
            </a:endParaRPr>
          </a:p>
          <a:p>
            <a:pPr marL="342900" indent="-342900" latinLnBrk="1">
              <a:lnSpc>
                <a:spcPct val="180000"/>
              </a:lnSpc>
              <a:buFont typeface="Wingdings" panose="05000000000000000000" pitchFamily="2" charset="2"/>
              <a:buChar char="Ø"/>
            </a:pPr>
            <a:r>
              <a:rPr lang="zh-CN" altLang="en-US" sz="2000" b="1" dirty="0">
                <a:latin typeface="+mn-ea"/>
              </a:rPr>
              <a:t>光纤：</a:t>
            </a:r>
            <a:r>
              <a:rPr lang="zh-CN" altLang="en-US" sz="2000" dirty="0" smtClean="0">
                <a:latin typeface="+mn-ea"/>
              </a:rPr>
              <a:t>连接设备的</a:t>
            </a:r>
            <a:r>
              <a:rPr lang="en-US" altLang="zh-CN" sz="2000" dirty="0" smtClean="0">
                <a:latin typeface="+mn-ea"/>
              </a:rPr>
              <a:t>POS</a:t>
            </a:r>
            <a:r>
              <a:rPr lang="zh-CN" altLang="en-US" sz="2000" dirty="0" smtClean="0">
                <a:latin typeface="+mn-ea"/>
              </a:rPr>
              <a:t>口</a:t>
            </a:r>
            <a:endParaRPr lang="en-US" altLang="zh-CN" sz="2000" dirty="0" smtClean="0">
              <a:latin typeface="+mn-ea"/>
            </a:endParaRPr>
          </a:p>
          <a:p>
            <a:pPr marL="342900" indent="-342900" latinLnBrk="1">
              <a:lnSpc>
                <a:spcPct val="180000"/>
              </a:lnSpc>
              <a:buFont typeface="Wingdings" panose="05000000000000000000" pitchFamily="2" charset="2"/>
              <a:buChar char="Ø"/>
            </a:pPr>
            <a:r>
              <a:rPr lang="en-US" altLang="zh-CN" sz="2000" b="1" dirty="0">
                <a:latin typeface="+mn-ea"/>
              </a:rPr>
              <a:t>E1</a:t>
            </a:r>
            <a:r>
              <a:rPr lang="zh-CN" altLang="en-US" sz="2000" b="1" dirty="0">
                <a:latin typeface="+mn-ea"/>
              </a:rPr>
              <a:t>：</a:t>
            </a:r>
            <a:r>
              <a:rPr lang="zh-CN" altLang="en-US" sz="2000" dirty="0" smtClean="0">
                <a:latin typeface="+mn-ea"/>
              </a:rPr>
              <a:t>连接设备的</a:t>
            </a:r>
            <a:r>
              <a:rPr lang="en-US" altLang="zh-CN" sz="2000" dirty="0" smtClean="0">
                <a:latin typeface="+mn-ea"/>
              </a:rPr>
              <a:t>E1</a:t>
            </a:r>
            <a:r>
              <a:rPr lang="zh-CN" altLang="en-US" sz="2000" dirty="0" smtClean="0">
                <a:latin typeface="+mn-ea"/>
              </a:rPr>
              <a:t>口，广泛使用的是脉冲编码调制彪马进行数模转换</a:t>
            </a:r>
            <a:endParaRPr lang="en-US" altLang="zh-CN" sz="2000" dirty="0" smtClean="0">
              <a:latin typeface="+mn-ea"/>
            </a:endParaRPr>
          </a:p>
          <a:p>
            <a:pPr marL="342900" indent="-342900" latinLnBrk="1">
              <a:lnSpc>
                <a:spcPct val="180000"/>
              </a:lnSpc>
              <a:buFont typeface="Wingdings" panose="05000000000000000000" pitchFamily="2" charset="2"/>
              <a:buChar char="Ø"/>
            </a:pPr>
            <a:r>
              <a:rPr lang="en-US" altLang="zh-CN" sz="2000" b="1" dirty="0">
                <a:latin typeface="+mn-ea"/>
              </a:rPr>
              <a:t>ATM</a:t>
            </a:r>
            <a:r>
              <a:rPr lang="zh-CN" altLang="en-US" sz="2000" b="1" dirty="0">
                <a:latin typeface="+mn-ea"/>
              </a:rPr>
              <a:t>：</a:t>
            </a:r>
            <a:r>
              <a:rPr lang="zh-CN" altLang="en-US" sz="2000" dirty="0" smtClean="0">
                <a:latin typeface="+mn-ea"/>
              </a:rPr>
              <a:t>连接设备的</a:t>
            </a:r>
            <a:r>
              <a:rPr lang="en-US" altLang="zh-CN" sz="2000" dirty="0" smtClean="0">
                <a:latin typeface="+mn-ea"/>
              </a:rPr>
              <a:t>G.SHDSL</a:t>
            </a:r>
            <a:r>
              <a:rPr lang="zh-CN" altLang="en-US" sz="2000" dirty="0" smtClean="0">
                <a:latin typeface="+mn-ea"/>
              </a:rPr>
              <a:t>口</a:t>
            </a:r>
            <a:endParaRPr lang="en-US" altLang="zh-CN" sz="2000" dirty="0" smtClean="0">
              <a:latin typeface="+mn-ea"/>
            </a:endParaRPr>
          </a:p>
          <a:p>
            <a:pPr marL="342900" indent="-342900" latinLnBrk="1">
              <a:lnSpc>
                <a:spcPct val="180000"/>
              </a:lnSpc>
              <a:buFont typeface="Wingdings" panose="05000000000000000000" pitchFamily="2" charset="2"/>
              <a:buChar char="Ø"/>
            </a:pPr>
            <a:r>
              <a:rPr lang="en-US" altLang="zh-CN" sz="2000" b="1" dirty="0">
                <a:latin typeface="+mn-ea"/>
              </a:rPr>
              <a:t>CTL</a:t>
            </a:r>
            <a:r>
              <a:rPr lang="zh-CN" altLang="en-US" sz="2000" b="1" dirty="0">
                <a:latin typeface="+mn-ea"/>
              </a:rPr>
              <a:t>：</a:t>
            </a:r>
            <a:r>
              <a:rPr lang="zh-CN" altLang="en-US" sz="2000" dirty="0" smtClean="0">
                <a:latin typeface="+mn-ea"/>
              </a:rPr>
              <a:t>连接设备</a:t>
            </a:r>
            <a:r>
              <a:rPr lang="en-US" altLang="zh-CN" sz="2000" dirty="0" smtClean="0">
                <a:latin typeface="+mn-ea"/>
              </a:rPr>
              <a:t>PC</a:t>
            </a:r>
            <a:r>
              <a:rPr lang="zh-CN" altLang="en-US" sz="2000" dirty="0" smtClean="0">
                <a:latin typeface="+mn-ea"/>
              </a:rPr>
              <a:t>与设备之间的串口</a:t>
            </a:r>
            <a:endParaRPr lang="zh-CN" altLang="en-US" sz="2000" dirty="0">
              <a:latin typeface="+mn-ea"/>
            </a:endParaRPr>
          </a:p>
        </p:txBody>
      </p:sp>
    </p:spTree>
    <p:extLst>
      <p:ext uri="{BB962C8B-B14F-4D97-AF65-F5344CB8AC3E}">
        <p14:creationId xmlns:p14="http://schemas.microsoft.com/office/powerpoint/2010/main" val="41483946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03063" y="1938232"/>
            <a:ext cx="2537874"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3.IP</a:t>
            </a:r>
            <a:r>
              <a:rPr kumimoji="0" lang="zh-CN" altLang="en-US" sz="320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经典综艺体简" panose="02010609000101010101" pitchFamily="49" charset="-122"/>
              </a:rPr>
              <a:t>地址设置</a:t>
            </a:r>
          </a:p>
        </p:txBody>
      </p:sp>
      <p:sp>
        <p:nvSpPr>
          <p:cNvPr id="3" name="文本框 2"/>
          <p:cNvSpPr txBox="1"/>
          <p:nvPr/>
        </p:nvSpPr>
        <p:spPr>
          <a:xfrm>
            <a:off x="2823210" y="2942705"/>
            <a:ext cx="3497581" cy="1815882"/>
          </a:xfrm>
          <a:prstGeom prst="rect">
            <a:avLst/>
          </a:prstGeom>
          <a:noFill/>
        </p:spPr>
        <p:txBody>
          <a:bodyPr wrap="square" rtlCol="0">
            <a:spAutoFit/>
          </a:bodyPr>
          <a:lstStyle/>
          <a:p>
            <a:pPr latinLnBrk="1">
              <a:lnSpc>
                <a:spcPct val="200000"/>
              </a:lnSpc>
            </a:pPr>
            <a:r>
              <a:rPr lang="en-US" altLang="zh-CN" sz="2800" dirty="0" smtClean="0">
                <a:latin typeface="+mj-ea"/>
                <a:ea typeface="+mj-ea"/>
              </a:rPr>
              <a:t>3.1 </a:t>
            </a:r>
            <a:r>
              <a:rPr lang="zh-CN" altLang="en-US" sz="2800" dirty="0" smtClean="0">
                <a:latin typeface="+mj-ea"/>
                <a:ea typeface="+mj-ea"/>
              </a:rPr>
              <a:t>设置接口</a:t>
            </a:r>
            <a:r>
              <a:rPr lang="en-US" altLang="zh-CN" sz="2800" dirty="0" smtClean="0">
                <a:latin typeface="+mj-ea"/>
                <a:ea typeface="+mj-ea"/>
              </a:rPr>
              <a:t>IP</a:t>
            </a:r>
          </a:p>
          <a:p>
            <a:pPr latinLnBrk="1">
              <a:lnSpc>
                <a:spcPct val="200000"/>
              </a:lnSpc>
            </a:pPr>
            <a:r>
              <a:rPr lang="en-US" altLang="zh-CN" sz="2800" dirty="0" smtClean="0">
                <a:latin typeface="+mj-ea"/>
                <a:ea typeface="+mj-ea"/>
              </a:rPr>
              <a:t>3.2 </a:t>
            </a:r>
            <a:r>
              <a:rPr lang="zh-CN" altLang="en-US" sz="2800" dirty="0" smtClean="0">
                <a:latin typeface="+mj-ea"/>
                <a:ea typeface="+mj-ea"/>
              </a:rPr>
              <a:t>子网掩码的作用</a:t>
            </a:r>
            <a:endParaRPr lang="zh-CN" altLang="en-US" sz="2800" dirty="0">
              <a:latin typeface="+mj-ea"/>
              <a:ea typeface="+mj-ea"/>
            </a:endParaRPr>
          </a:p>
        </p:txBody>
      </p:sp>
    </p:spTree>
    <p:extLst>
      <p:ext uri="{BB962C8B-B14F-4D97-AF65-F5344CB8AC3E}">
        <p14:creationId xmlns:p14="http://schemas.microsoft.com/office/powerpoint/2010/main" val="299000281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9309</TotalTime>
  <Words>1263</Words>
  <Application>Microsoft Office PowerPoint</Application>
  <PresentationFormat>全屏显示(4:3)</PresentationFormat>
  <Paragraphs>65</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等线</vt:lpstr>
      <vt:lpstr>仿宋</vt:lpstr>
      <vt:lpstr>汉仪夏日体W</vt:lpstr>
      <vt:lpstr>华文隶书</vt:lpstr>
      <vt:lpstr>经典综艺体简</vt:lpstr>
      <vt:lpstr>宋体</vt:lpstr>
      <vt:lpstr>微软雅黑</vt:lpstr>
      <vt:lpstr>Arial</vt:lpstr>
      <vt:lpstr>Calibri</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1193</cp:revision>
  <dcterms:created xsi:type="dcterms:W3CDTF">2014-07-13T02:54:52Z</dcterms:created>
  <dcterms:modified xsi:type="dcterms:W3CDTF">2025-04-21T04:55:25Z</dcterms:modified>
</cp:coreProperties>
</file>