
<file path=[Content_Types].xml><?xml version="1.0" encoding="utf-8"?>
<Types xmlns="http://schemas.openxmlformats.org/package/2006/content-types">
  <Default Extension="bin" ContentType="audio/unknown"/>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410" r:id="rId2"/>
    <p:sldId id="486" r:id="rId3"/>
    <p:sldId id="487" r:id="rId4"/>
    <p:sldId id="488" r:id="rId5"/>
    <p:sldId id="492" r:id="rId6"/>
    <p:sldId id="490" r:id="rId7"/>
    <p:sldId id="491" r:id="rId8"/>
    <p:sldId id="494" r:id="rId9"/>
    <p:sldId id="495" r:id="rId10"/>
    <p:sldId id="496" r:id="rId11"/>
    <p:sldId id="497" r:id="rId12"/>
    <p:sldId id="501" r:id="rId13"/>
    <p:sldId id="502" r:id="rId14"/>
    <p:sldId id="499" r:id="rId15"/>
    <p:sldId id="498" r:id="rId16"/>
    <p:sldId id="500" r:id="rId17"/>
    <p:sldId id="262" r:id="rId18"/>
  </p:sldIdLst>
  <p:sldSz cx="9144000" cy="6858000" type="screen4x3"/>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guide id="5" orient="horz"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5050"/>
    <a:srgbClr val="800000"/>
    <a:srgbClr val="FF9999"/>
    <a:srgbClr val="FFCC00"/>
    <a:srgbClr val="CC3300"/>
    <a:srgbClr val="FF9933"/>
    <a:srgbClr val="FAC09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showGuides="1">
      <p:cViewPr varScale="1">
        <p:scale>
          <a:sx n="103" d="100"/>
          <a:sy n="103" d="100"/>
        </p:scale>
        <p:origin x="630" y="102"/>
      </p:cViewPr>
      <p:guideLst>
        <p:guide orient="horz" pos="2160"/>
        <p:guide pos="3840"/>
        <p:guide orient="horz" pos="1620"/>
        <p:guide pos="2880"/>
        <p:guide orient="horz"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11576-DA60-41D0-A56C-EA48F4402E5D}" type="datetimeFigureOut">
              <a:rPr lang="zh-CN" altLang="en-US" smtClean="0"/>
              <a:pPr/>
              <a:t>2025/4/17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BD09A-CB57-4FF7-A324-BE462620C540}" type="slidenum">
              <a:rPr lang="zh-CN" altLang="en-US" smtClean="0"/>
              <a:pPr/>
              <a:t>‹#›</a:t>
            </a:fld>
            <a:endParaRPr lang="zh-CN" altLang="en-US"/>
          </a:p>
        </p:txBody>
      </p:sp>
    </p:spTree>
    <p:extLst>
      <p:ext uri="{BB962C8B-B14F-4D97-AF65-F5344CB8AC3E}">
        <p14:creationId xmlns:p14="http://schemas.microsoft.com/office/powerpoint/2010/main" val="268964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2025/4/17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23749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2</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audio" Target="../media/audio1.bin"/><Relationship Id="rId5" Type="http://schemas.microsoft.com/office/2007/relationships/hdphoto" Target="../media/hdphoto2.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p>
            <a:fld id="{6AFFC8D2-8F6E-4B74-A2F2-6058810E9DA7}" type="slidenum">
              <a:rPr lang="zh-CN" altLang="en-US" smtClean="0"/>
              <a:pPr/>
              <a:t>‹#›</a:t>
            </a:fld>
            <a:endParaRPr lang="zh-CN" altLang="en-US"/>
          </a:p>
        </p:txBody>
      </p:sp>
      <p:sp>
        <p:nvSpPr>
          <p:cNvPr id="7" name="矩形 6"/>
          <p:cNvSpPr/>
          <p:nvPr userDrawn="1"/>
        </p:nvSpPr>
        <p:spPr>
          <a:xfrm>
            <a:off x="-30725" y="1617609"/>
            <a:ext cx="9144000" cy="3155096"/>
          </a:xfrm>
          <a:prstGeom prst="rect">
            <a:avLst/>
          </a:prstGeom>
          <a:gradFill flip="none" rotWithShape="1">
            <a:gsLst>
              <a:gs pos="0">
                <a:schemeClr val="accent1">
                  <a:lumMod val="50000"/>
                </a:schemeClr>
              </a:gs>
              <a:gs pos="50000">
                <a:srgbClr val="00B0F0"/>
              </a:gs>
              <a:gs pos="100000">
                <a:srgbClr val="F3F3F3">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任意多边形 7"/>
          <p:cNvSpPr/>
          <p:nvPr userDrawn="1"/>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任意多边形 8"/>
          <p:cNvSpPr/>
          <p:nvPr userDrawn="1"/>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0" y="2183153"/>
            <a:ext cx="2080195" cy="2024008"/>
          </a:xfrm>
          <a:prstGeom prst="ellipse">
            <a:avLst/>
          </a:prstGeom>
          <a:ln w="63500" cap="rnd">
            <a:solidFill>
              <a:schemeClr val="accent6">
                <a:lumMod val="50000"/>
              </a:schemeClr>
            </a:solidFill>
          </a:ln>
          <a:effectLst>
            <a:glow rad="228600">
              <a:schemeClr val="accent1">
                <a:satMod val="175000"/>
                <a:alpha val="40000"/>
              </a:schemeClr>
            </a:glow>
            <a:outerShdw blurRad="381000" dist="292100" dir="5400000" sx="-80000" sy="-18000" rotWithShape="0">
              <a:srgbClr val="000000">
                <a:alpha val="22000"/>
              </a:srgbClr>
            </a:outerShdw>
            <a:reflection blurRad="6350" stA="50000" endA="300" endPos="55000" dir="5400000" sy="-100000" algn="bl" rotWithShape="0"/>
          </a:effectLst>
          <a:scene3d>
            <a:camera prst="orthographicFront"/>
            <a:lightRig rig="contrasting" dir="t">
              <a:rot lat="0" lon="0" rev="3000000"/>
            </a:lightRig>
          </a:scene3d>
          <a:sp3d contourW="7620">
            <a:bevelT w="95250" h="31750"/>
            <a:contourClr>
              <a:srgbClr val="333333"/>
            </a:contourClr>
          </a:sp3d>
        </p:spPr>
      </p:pic>
      <p:pic>
        <p:nvPicPr>
          <p:cNvPr id="12" name="图片 11"/>
          <p:cNvPicPr>
            <a:picLocks noChangeAspect="1"/>
          </p:cNvPicPr>
          <p:nvPr/>
        </p:nvPicPr>
        <p:blipFill rotWithShape="1">
          <a:blip r:embed="rId4" cstate="print">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rcRect b="32860"/>
          <a:stretch/>
        </p:blipFill>
        <p:spPr>
          <a:xfrm>
            <a:off x="5502524" y="2353995"/>
            <a:ext cx="3481617" cy="2357973"/>
          </a:xfrm>
          <a:prstGeom prst="rect">
            <a:avLst/>
          </a:prstGeom>
          <a:ln>
            <a:solidFill>
              <a:srgbClr val="1C5C85"/>
            </a:solidFill>
          </a:ln>
          <a:effectLst>
            <a:softEdge rad="774700"/>
          </a:effectLst>
        </p:spPr>
      </p:pic>
    </p:spTree>
    <p:extLst>
      <p:ext uri="{BB962C8B-B14F-4D97-AF65-F5344CB8AC3E}">
        <p14:creationId xmlns:p14="http://schemas.microsoft.com/office/powerpoint/2010/main" val="2896131586"/>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占位符 1"/>
          <p:cNvSpPr>
            <a:spLocks noGrp="1"/>
          </p:cNvSpPr>
          <p:nvPr>
            <p:ph type="title" hasCustomPrompt="1"/>
          </p:nvPr>
        </p:nvSpPr>
        <p:spPr>
          <a:xfrm>
            <a:off x="0" y="642364"/>
            <a:ext cx="7820868" cy="688921"/>
          </a:xfrm>
          <a:prstGeom prst="rect">
            <a:avLst/>
          </a:prstGeom>
        </p:spPr>
        <p:txBody>
          <a:bodyPr vert="horz" lIns="68580" tIns="34290" rIns="68580" bIns="34290" rtlCol="0" anchor="ctr">
            <a:normAutofit/>
          </a:bodyPr>
          <a:lstStyle>
            <a:lvl1pPr>
              <a:defRPr b="0"/>
            </a:lvl1pPr>
          </a:lstStyle>
          <a:p>
            <a:r>
              <a:rPr lang="zh-CN" altLang="en-US" dirty="0"/>
              <a:t>单击此处编母版标题样式</a:t>
            </a:r>
          </a:p>
        </p:txBody>
      </p:sp>
      <p:sp>
        <p:nvSpPr>
          <p:cNvPr id="3" name="内容占位符 2"/>
          <p:cNvSpPr>
            <a:spLocks noGrp="1"/>
          </p:cNvSpPr>
          <p:nvPr>
            <p:ph idx="1"/>
          </p:nvPr>
        </p:nvSpPr>
        <p:spPr>
          <a:xfrm>
            <a:off x="628650" y="1605023"/>
            <a:ext cx="7886700" cy="457194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lvl1pPr algn="ctr">
              <a:defRPr/>
            </a:lvl1pPr>
          </a:lstStyle>
          <a:p>
            <a:fld id="{6AFFC8D2-8F6E-4B74-A2F2-6058810E9DA7}" type="slidenum">
              <a:rPr lang="zh-CN" altLang="en-US" smtClean="0"/>
              <a:pPr/>
              <a:t>‹#›</a:t>
            </a:fld>
            <a:endParaRPr lang="zh-CN" altLang="en-US" dirty="0"/>
          </a:p>
        </p:txBody>
      </p:sp>
      <p:pic>
        <p:nvPicPr>
          <p:cNvPr id="5"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545442"/>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0F78D84D-38C4-3D3A-AEB6-7002F98B96A5}"/>
              </a:ext>
            </a:extLst>
          </p:cNvPr>
          <p:cNvSpPr txBox="1"/>
          <p:nvPr userDrawn="1"/>
        </p:nvSpPr>
        <p:spPr>
          <a:xfrm>
            <a:off x="265815" y="180753"/>
            <a:ext cx="1620957"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静态路由</a:t>
            </a:r>
            <a:endParaRPr lang="zh-CN" altLang="en-US" sz="2800" dirty="0">
              <a:solidFill>
                <a:srgbClr val="FFC000"/>
              </a:solidFill>
            </a:endParaRPr>
          </a:p>
        </p:txBody>
      </p:sp>
    </p:spTree>
    <p:extLst>
      <p:ext uri="{BB962C8B-B14F-4D97-AF65-F5344CB8AC3E}">
        <p14:creationId xmlns:p14="http://schemas.microsoft.com/office/powerpoint/2010/main" val="1640519584"/>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F78D84D-38C4-3D3A-AEB6-7002F98B96A5}"/>
              </a:ext>
            </a:extLst>
          </p:cNvPr>
          <p:cNvSpPr txBox="1"/>
          <p:nvPr userDrawn="1"/>
        </p:nvSpPr>
        <p:spPr>
          <a:xfrm>
            <a:off x="265815" y="180753"/>
            <a:ext cx="1620957"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静态路由</a:t>
            </a:r>
            <a:endParaRPr lang="zh-CN" altLang="en-US" sz="2800" dirty="0">
              <a:solidFill>
                <a:srgbClr val="FFC000"/>
              </a:solidFill>
            </a:endParaRPr>
          </a:p>
        </p:txBody>
      </p:sp>
    </p:spTree>
    <p:extLst>
      <p:ext uri="{BB962C8B-B14F-4D97-AF65-F5344CB8AC3E}">
        <p14:creationId xmlns:p14="http://schemas.microsoft.com/office/powerpoint/2010/main" val="2595141673"/>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3" name="chimes.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740F728C-9C4E-4C1A-957A-DC6B066757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2" name="文本框 1">
            <a:extLst>
              <a:ext uri="{FF2B5EF4-FFF2-40B4-BE49-F238E27FC236}">
                <a16:creationId xmlns:a16="http://schemas.microsoft.com/office/drawing/2014/main" id="{9D4972D1-9868-94F8-9990-462B8756E1A8}"/>
              </a:ext>
            </a:extLst>
          </p:cNvPr>
          <p:cNvSpPr txBox="1"/>
          <p:nvPr userDrawn="1"/>
        </p:nvSpPr>
        <p:spPr>
          <a:xfrm>
            <a:off x="265815" y="180753"/>
            <a:ext cx="1620957"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静态路由</a:t>
            </a:r>
            <a:endParaRPr lang="zh-CN" altLang="en-US" sz="2800" dirty="0">
              <a:solidFill>
                <a:srgbClr val="FFC000"/>
              </a:solidFill>
            </a:endParaRPr>
          </a:p>
        </p:txBody>
      </p:sp>
    </p:spTree>
    <p:extLst>
      <p:ext uri="{BB962C8B-B14F-4D97-AF65-F5344CB8AC3E}">
        <p14:creationId xmlns:p14="http://schemas.microsoft.com/office/powerpoint/2010/main" val="93080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audio" Target="../media/audio1.bin"/><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1825624"/>
            <a:ext cx="7886700" cy="4351339"/>
          </a:xfrm>
          <a:prstGeom prst="rect">
            <a:avLst/>
          </a:prstGeom>
        </p:spPr>
        <p:txBody>
          <a:bodyPr vert="horz" lIns="68580" tIns="34290" rIns="68580" bIns="342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接连接符 8"/>
          <p:cNvCxnSpPr/>
          <p:nvPr userDrawn="1"/>
        </p:nvCxnSpPr>
        <p:spPr>
          <a:xfrm flipV="1">
            <a:off x="0" y="6726300"/>
            <a:ext cx="3886509" cy="3"/>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V="1">
            <a:off x="5232400" y="6718477"/>
            <a:ext cx="3911600" cy="0"/>
          </a:xfrm>
          <a:prstGeom prst="line">
            <a:avLst/>
          </a:prstGeom>
          <a:ln w="0">
            <a:headEnd type="oval"/>
            <a:tailEnd type="none"/>
          </a:ln>
        </p:spPr>
        <p:style>
          <a:lnRef idx="1">
            <a:schemeClr val="accent1"/>
          </a:lnRef>
          <a:fillRef idx="0">
            <a:schemeClr val="accent1"/>
          </a:fillRef>
          <a:effectRef idx="0">
            <a:schemeClr val="accent1"/>
          </a:effectRef>
          <a:fontRef idx="minor">
            <a:schemeClr val="tx1"/>
          </a:fontRef>
        </p:style>
      </p:cxnSp>
      <p:sp>
        <p:nvSpPr>
          <p:cNvPr id="17" name="文本框 16"/>
          <p:cNvSpPr txBox="1"/>
          <p:nvPr userDrawn="1"/>
        </p:nvSpPr>
        <p:spPr>
          <a:xfrm>
            <a:off x="3918039" y="6554831"/>
            <a:ext cx="1235506" cy="276999"/>
          </a:xfrm>
          <a:prstGeom prst="rect">
            <a:avLst/>
          </a:prstGeom>
          <a:noFill/>
        </p:spPr>
        <p:txBody>
          <a:bodyPr wrap="square" lIns="0" rIns="0" rtlCol="0">
            <a:spAutoFit/>
          </a:bodyPr>
          <a:lstStyle/>
          <a:p>
            <a:pPr algn="ctr"/>
            <a:r>
              <a:rPr lang="zh-CN" altLang="en-US" sz="1200" b="0" cap="none" spc="0" dirty="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计算机网络管理</a:t>
            </a:r>
          </a:p>
        </p:txBody>
      </p:sp>
      <p:sp>
        <p:nvSpPr>
          <p:cNvPr id="8" name="矩形 7"/>
          <p:cNvSpPr/>
          <p:nvPr userDrawn="1"/>
        </p:nvSpPr>
        <p:spPr>
          <a:xfrm>
            <a:off x="0" y="90639"/>
            <a:ext cx="8234371" cy="606858"/>
          </a:xfrm>
          <a:prstGeom prst="rect">
            <a:avLst/>
          </a:prstGeom>
          <a:gradFill>
            <a:gsLst>
              <a:gs pos="0">
                <a:schemeClr val="bg1"/>
              </a:gs>
              <a:gs pos="28000">
                <a:schemeClr val="tx2">
                  <a:lumMod val="60000"/>
                  <a:lumOff val="40000"/>
                </a:schemeClr>
              </a:gs>
              <a:gs pos="47000">
                <a:schemeClr val="accent1">
                  <a:lumMod val="75000"/>
                </a:schemeClr>
              </a:gs>
              <a:gs pos="15000">
                <a:srgbClr val="74CFEF"/>
              </a:gs>
              <a:gs pos="100000">
                <a:schemeClr val="tx2">
                  <a:lumMod val="50000"/>
                </a:schemeClr>
              </a:gs>
            </a:gsLst>
            <a:lin ang="108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rotWithShape="1">
          <a:blip r:embed="rId8" cstate="print">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rcRect b="32860"/>
          <a:stretch/>
        </p:blipFill>
        <p:spPr>
          <a:xfrm>
            <a:off x="7518509" y="12531"/>
            <a:ext cx="1640883" cy="796676"/>
          </a:xfrm>
          <a:prstGeom prst="rect">
            <a:avLst/>
          </a:prstGeom>
          <a:ln>
            <a:solidFill>
              <a:srgbClr val="1C5C85"/>
            </a:solidFill>
          </a:ln>
          <a:effectLst>
            <a:softEdge rad="241300"/>
          </a:effectLst>
        </p:spPr>
      </p:pic>
      <p:pic>
        <p:nvPicPr>
          <p:cNvPr id="22" name="图片 21"/>
          <p:cNvPicPr>
            <a:picLocks noChangeAspect="1"/>
          </p:cNvPicPr>
          <p:nvPr userDrawn="1"/>
        </p:nvPicPr>
        <p:blipFill>
          <a:blip r:embed="rId10" cstate="print"/>
          <a:stretch>
            <a:fillRect/>
          </a:stretch>
        </p:blipFill>
        <p:spPr>
          <a:xfrm>
            <a:off x="6613954" y="92588"/>
            <a:ext cx="1757593" cy="365875"/>
          </a:xfrm>
          <a:prstGeom prst="rect">
            <a:avLst/>
          </a:prstGeom>
        </p:spPr>
      </p:pic>
      <p:sp>
        <p:nvSpPr>
          <p:cNvPr id="4" name="矩形 3"/>
          <p:cNvSpPr/>
          <p:nvPr userDrawn="1"/>
        </p:nvSpPr>
        <p:spPr>
          <a:xfrm>
            <a:off x="0" y="90639"/>
            <a:ext cx="206062" cy="5924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06062" y="104255"/>
            <a:ext cx="8234370" cy="688921"/>
          </a:xfrm>
          <a:prstGeom prst="rect">
            <a:avLst/>
          </a:prstGeom>
          <a:noFill/>
        </p:spPr>
        <p:txBody>
          <a:bodyPr vert="horz" lIns="68580" tIns="34290" rIns="68580" bIns="34290" rtlCol="0" anchor="ctr">
            <a:normAutofit/>
          </a:bodyPr>
          <a:lstStyle/>
          <a:p>
            <a:r>
              <a:rPr lang="zh-CN" altLang="en-US" dirty="0"/>
              <a:t>单击此处编辑母版标题样式</a:t>
            </a:r>
          </a:p>
        </p:txBody>
      </p:sp>
    </p:spTree>
    <p:extLst>
      <p:ext uri="{BB962C8B-B14F-4D97-AF65-F5344CB8AC3E}">
        <p14:creationId xmlns:p14="http://schemas.microsoft.com/office/powerpoint/2010/main" val="1449720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7" r:id="rId4"/>
    <p:sldLayoutId id="2147483656" r:id="rId5"/>
  </p:sldLayoutIdLst>
  <mc:AlternateContent xmlns:mc="http://schemas.openxmlformats.org/markup-compatibility/2006" xmlns:p14="http://schemas.microsoft.com/office/powerpoint/2010/main">
    <mc:Choice Requires="p14">
      <p:transition>
        <p14:flip dir="r"/>
        <p:sndAc>
          <p:stSnd>
            <p:snd r:embed="rId7" name="chimes.wav"/>
          </p:stSnd>
        </p:sndAc>
      </p:transition>
    </mc:Choice>
    <mc:Fallback xmlns="">
      <p:transition>
        <p:fade/>
        <p:sndAc>
          <p:stSnd>
            <p:snd r:embed="rId11"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txStyles>
    <p:titleStyle>
      <a:lvl1pPr algn="l" defTabSz="685800" rtl="0" eaLnBrk="1" latinLnBrk="0" hangingPunct="1">
        <a:lnSpc>
          <a:spcPct val="90000"/>
        </a:lnSpc>
        <a:spcBef>
          <a:spcPct val="0"/>
        </a:spcBef>
        <a:buNone/>
        <a:defRPr lang="zh-CN" altLang="en-US" sz="3200" b="0" kern="1200" dirty="0">
          <a:solidFill>
            <a:srgbClr val="FFC000"/>
          </a:solidFill>
          <a:latin typeface="微软雅黑" panose="020B0503020204020204" pitchFamily="34" charset="-122"/>
          <a:ea typeface="微软雅黑" panose="020B0503020204020204" pitchFamily="34" charset="-122"/>
          <a:cs typeface="+mn-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9.png"/><Relationship Id="rId2" Type="http://schemas.openxmlformats.org/officeDocument/2006/relationships/audio" Target="../media/audio1.bin"/><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21.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22.png"/><Relationship Id="rId2" Type="http://schemas.openxmlformats.org/officeDocument/2006/relationships/audio" Target="../media/audio1.bin"/><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24.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25.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26.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27.png"/><Relationship Id="rId2" Type="http://schemas.openxmlformats.org/officeDocument/2006/relationships/audio" Target="../media/audio1.bin"/><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bin"/><Relationship Id="rId1" Type="http://schemas.openxmlformats.org/officeDocument/2006/relationships/slideLayout" Target="../slideLayouts/slideLayout1.xml"/><Relationship Id="rId5" Type="http://schemas.openxmlformats.org/officeDocument/2006/relationships/audio" Target="../media/audio1.bin"/><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3.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4.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5.png"/><Relationship Id="rId2" Type="http://schemas.openxmlformats.org/officeDocument/2006/relationships/audio" Target="../media/audio1.bin"/><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7.png"/><Relationship Id="rId2" Type="http://schemas.openxmlformats.org/officeDocument/2006/relationships/audio" Target="../media/audio1.bin"/><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DE0865BA-B2AC-2F26-705D-825E43179A95}"/>
              </a:ext>
            </a:extLst>
          </p:cNvPr>
          <p:cNvSpPr>
            <a:spLocks noGrp="1" noChangeArrowheads="1"/>
          </p:cNvSpPr>
          <p:nvPr/>
        </p:nvSpPr>
        <p:spPr bwMode="auto">
          <a:xfrm>
            <a:off x="3086876" y="2410140"/>
            <a:ext cx="4476234" cy="12732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2075" tIns="46038" rIns="92075" bIns="46038" rtlCol="0" anchor="ctr">
            <a:noAutofit/>
          </a:bodyPr>
          <a:lstStyle>
            <a:lvl1pPr algn="l" defTabSz="685800" rtl="0" eaLnBrk="1" latinLnBrk="0" hangingPunct="1">
              <a:lnSpc>
                <a:spcPct val="90000"/>
              </a:lnSpc>
              <a:spcBef>
                <a:spcPct val="0"/>
              </a:spcBef>
              <a:buNone/>
              <a:defRPr lang="zh-CN" altLang="en-US" sz="3200" b="0" kern="1200" dirty="0">
                <a:solidFill>
                  <a:srgbClr val="FFC000"/>
                </a:solidFill>
                <a:latin typeface="微软雅黑" panose="020B0503020204020204" pitchFamily="34" charset="-122"/>
                <a:ea typeface="微软雅黑" panose="020B0503020204020204" pitchFamily="34" charset="-122"/>
                <a:cs typeface="+mn-cs"/>
              </a:defRPr>
            </a:lvl1pPr>
          </a:lstStyle>
          <a:p>
            <a:pPr algn="ctr"/>
            <a:r>
              <a:rPr lang="zh-CN" altLang="en-US" sz="48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网络设备管理</a:t>
            </a:r>
            <a:endParaRPr sz="48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sp>
        <p:nvSpPr>
          <p:cNvPr id="3" name="文本框 1">
            <a:extLst>
              <a:ext uri="{FF2B5EF4-FFF2-40B4-BE49-F238E27FC236}">
                <a16:creationId xmlns:a16="http://schemas.microsoft.com/office/drawing/2014/main" id="{ECAAB818-7698-4EB7-3A52-BC4298A5150D}"/>
              </a:ext>
            </a:extLst>
          </p:cNvPr>
          <p:cNvSpPr txBox="1"/>
          <p:nvPr/>
        </p:nvSpPr>
        <p:spPr>
          <a:xfrm>
            <a:off x="5601841" y="3471038"/>
            <a:ext cx="2040943" cy="4247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4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a:t>
            </a:r>
            <a:r>
              <a:rPr lang="zh-CN" altLang="en-US" sz="24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静态路由</a:t>
            </a:r>
          </a:p>
        </p:txBody>
      </p:sp>
    </p:spTree>
    <p:extLst>
      <p:ext uri="{BB962C8B-B14F-4D97-AF65-F5344CB8AC3E}">
        <p14:creationId xmlns:p14="http://schemas.microsoft.com/office/powerpoint/2010/main" val="413848403"/>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393504" y="1070122"/>
            <a:ext cx="4181196" cy="4468282"/>
            <a:chOff x="2374843" y="990405"/>
            <a:chExt cx="4181196" cy="4468282"/>
          </a:xfrm>
        </p:grpSpPr>
        <p:pic>
          <p:nvPicPr>
            <p:cNvPr id="2" name="图片 1"/>
            <p:cNvPicPr>
              <a:picLocks noChangeAspect="1"/>
            </p:cNvPicPr>
            <p:nvPr/>
          </p:nvPicPr>
          <p:blipFill>
            <a:blip r:embed="rId3"/>
            <a:stretch>
              <a:fillRect/>
            </a:stretch>
          </p:blipFill>
          <p:spPr>
            <a:xfrm>
              <a:off x="2374843" y="990405"/>
              <a:ext cx="4181196" cy="2184404"/>
            </a:xfrm>
            <a:prstGeom prst="rect">
              <a:avLst/>
            </a:prstGeom>
          </p:spPr>
        </p:pic>
        <p:pic>
          <p:nvPicPr>
            <p:cNvPr id="3" name="图片 2"/>
            <p:cNvPicPr>
              <a:picLocks noChangeAspect="1"/>
            </p:cNvPicPr>
            <p:nvPr/>
          </p:nvPicPr>
          <p:blipFill>
            <a:blip r:embed="rId4"/>
            <a:stretch>
              <a:fillRect/>
            </a:stretch>
          </p:blipFill>
          <p:spPr>
            <a:xfrm>
              <a:off x="2374843" y="3254525"/>
              <a:ext cx="4181196" cy="2204162"/>
            </a:xfrm>
            <a:prstGeom prst="rect">
              <a:avLst/>
            </a:prstGeom>
          </p:spPr>
        </p:pic>
      </p:grpSp>
      <p:sp>
        <p:nvSpPr>
          <p:cNvPr id="5" name="文本框 4"/>
          <p:cNvSpPr txBox="1"/>
          <p:nvPr/>
        </p:nvSpPr>
        <p:spPr>
          <a:xfrm>
            <a:off x="1959564" y="5538404"/>
            <a:ext cx="5812835" cy="553998"/>
          </a:xfrm>
          <a:prstGeom prst="rect">
            <a:avLst/>
          </a:prstGeom>
          <a:noFill/>
        </p:spPr>
        <p:txBody>
          <a:bodyPr wrap="square" rtlCol="0">
            <a:spAutoFit/>
          </a:bodyPr>
          <a:lstStyle/>
          <a:p>
            <a:pPr>
              <a:lnSpc>
                <a:spcPct val="150000"/>
              </a:lnSpc>
            </a:pPr>
            <a:r>
              <a:rPr lang="en-US" altLang="zh-CN" sz="2000" dirty="0" smtClean="0"/>
              <a:t>4.</a:t>
            </a:r>
            <a:r>
              <a:rPr lang="zh-CN" altLang="en-US" sz="2000" dirty="0" smtClean="0"/>
              <a:t>输入</a:t>
            </a:r>
            <a:r>
              <a:rPr lang="en-US" altLang="zh-CN" sz="2000" dirty="0"/>
              <a:t>dis </a:t>
            </a:r>
            <a:r>
              <a:rPr lang="en-US" altLang="zh-CN" sz="2000" dirty="0" err="1"/>
              <a:t>ip</a:t>
            </a:r>
            <a:r>
              <a:rPr lang="en-US" altLang="zh-CN" sz="2000" dirty="0"/>
              <a:t> routing </a:t>
            </a:r>
            <a:r>
              <a:rPr lang="en-US" altLang="zh-CN" sz="2000" dirty="0" smtClean="0"/>
              <a:t>table</a:t>
            </a:r>
            <a:r>
              <a:rPr lang="zh-CN" altLang="en-US" sz="2000" dirty="0" smtClean="0"/>
              <a:t>查看路由表的</a:t>
            </a:r>
            <a:r>
              <a:rPr lang="en-US" altLang="zh-CN" sz="2000" dirty="0" smtClean="0"/>
              <a:t>IP</a:t>
            </a:r>
            <a:r>
              <a:rPr lang="zh-CN" altLang="en-US" sz="2000" dirty="0" smtClean="0"/>
              <a:t>协议。</a:t>
            </a:r>
            <a:endParaRPr lang="zh-CN" altLang="en-US" sz="2000" dirty="0"/>
          </a:p>
        </p:txBody>
      </p:sp>
    </p:spTree>
    <p:extLst>
      <p:ext uri="{BB962C8B-B14F-4D97-AF65-F5344CB8AC3E}">
        <p14:creationId xmlns:p14="http://schemas.microsoft.com/office/powerpoint/2010/main" val="2214673872"/>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962711" y="2059882"/>
            <a:ext cx="5025917" cy="2382459"/>
          </a:xfrm>
          <a:prstGeom prst="rect">
            <a:avLst/>
          </a:prstGeom>
        </p:spPr>
      </p:pic>
      <p:sp>
        <p:nvSpPr>
          <p:cNvPr id="3" name="文本框 2"/>
          <p:cNvSpPr txBox="1"/>
          <p:nvPr/>
        </p:nvSpPr>
        <p:spPr>
          <a:xfrm>
            <a:off x="1723138" y="4739951"/>
            <a:ext cx="5784980" cy="1015663"/>
          </a:xfrm>
          <a:prstGeom prst="rect">
            <a:avLst/>
          </a:prstGeom>
          <a:noFill/>
        </p:spPr>
        <p:txBody>
          <a:bodyPr wrap="square" rtlCol="0">
            <a:spAutoFit/>
          </a:bodyPr>
          <a:lstStyle/>
          <a:p>
            <a:pPr>
              <a:lnSpc>
                <a:spcPct val="150000"/>
              </a:lnSpc>
            </a:pPr>
            <a:r>
              <a:rPr lang="en-US" altLang="zh-CN" sz="2000" dirty="0" smtClean="0"/>
              <a:t>5.</a:t>
            </a:r>
            <a:r>
              <a:rPr lang="zh-CN" altLang="en-US" sz="2000" dirty="0" smtClean="0"/>
              <a:t>双击</a:t>
            </a:r>
            <a:r>
              <a:rPr lang="en-US" altLang="zh-CN" sz="2000" dirty="0" smtClean="0"/>
              <a:t>PCA</a:t>
            </a:r>
            <a:r>
              <a:rPr lang="zh-CN" altLang="en-US" sz="2000" dirty="0" smtClean="0"/>
              <a:t>进入全局模式，输入</a:t>
            </a:r>
            <a:r>
              <a:rPr lang="en-US" altLang="zh-CN" sz="2000" dirty="0" smtClean="0"/>
              <a:t>ping 192.168.2.2 </a:t>
            </a:r>
            <a:r>
              <a:rPr lang="zh-CN" altLang="en-US" sz="2000" dirty="0" smtClean="0"/>
              <a:t>查看能否拼通，显示不能。</a:t>
            </a:r>
            <a:endParaRPr lang="zh-CN" altLang="en-US" sz="2000" dirty="0"/>
          </a:p>
        </p:txBody>
      </p:sp>
    </p:spTree>
    <p:extLst>
      <p:ext uri="{BB962C8B-B14F-4D97-AF65-F5344CB8AC3E}">
        <p14:creationId xmlns:p14="http://schemas.microsoft.com/office/powerpoint/2010/main" val="1297103517"/>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161746" y="2693594"/>
            <a:ext cx="4867954" cy="1352990"/>
            <a:chOff x="3579999" y="2506982"/>
            <a:chExt cx="4867954" cy="1352990"/>
          </a:xfrm>
        </p:grpSpPr>
        <p:pic>
          <p:nvPicPr>
            <p:cNvPr id="2" name="图片 1"/>
            <p:cNvPicPr>
              <a:picLocks noChangeAspect="1"/>
            </p:cNvPicPr>
            <p:nvPr/>
          </p:nvPicPr>
          <p:blipFill rotWithShape="1">
            <a:blip r:embed="rId3"/>
            <a:srcRect r="1232"/>
            <a:stretch/>
          </p:blipFill>
          <p:spPr>
            <a:xfrm>
              <a:off x="3579999" y="2506982"/>
              <a:ext cx="4836213" cy="466790"/>
            </a:xfrm>
            <a:prstGeom prst="rect">
              <a:avLst/>
            </a:prstGeom>
          </p:spPr>
        </p:pic>
        <p:pic>
          <p:nvPicPr>
            <p:cNvPr id="3" name="图片 2"/>
            <p:cNvPicPr>
              <a:picLocks noChangeAspect="1"/>
            </p:cNvPicPr>
            <p:nvPr/>
          </p:nvPicPr>
          <p:blipFill>
            <a:blip r:embed="rId4"/>
            <a:stretch>
              <a:fillRect/>
            </a:stretch>
          </p:blipFill>
          <p:spPr>
            <a:xfrm>
              <a:off x="3579999" y="3088339"/>
              <a:ext cx="4867954" cy="771633"/>
            </a:xfrm>
            <a:prstGeom prst="rect">
              <a:avLst/>
            </a:prstGeom>
          </p:spPr>
        </p:pic>
      </p:grpSp>
      <p:sp>
        <p:nvSpPr>
          <p:cNvPr id="4" name="文本框 3"/>
          <p:cNvSpPr txBox="1"/>
          <p:nvPr/>
        </p:nvSpPr>
        <p:spPr>
          <a:xfrm>
            <a:off x="1980156" y="4494532"/>
            <a:ext cx="5231133" cy="1015663"/>
          </a:xfrm>
          <a:prstGeom prst="rect">
            <a:avLst/>
          </a:prstGeom>
          <a:noFill/>
        </p:spPr>
        <p:txBody>
          <a:bodyPr wrap="square" rtlCol="0">
            <a:spAutoFit/>
          </a:bodyPr>
          <a:lstStyle/>
          <a:p>
            <a:pPr>
              <a:lnSpc>
                <a:spcPct val="150000"/>
              </a:lnSpc>
            </a:pPr>
            <a:r>
              <a:rPr lang="en-US" altLang="zh-CN" sz="2000" dirty="0" smtClean="0"/>
              <a:t>6.</a:t>
            </a:r>
            <a:r>
              <a:rPr lang="zh-CN" altLang="en-US" sz="2000" dirty="0" smtClean="0"/>
              <a:t>配置默认路由：分别在</a:t>
            </a:r>
            <a:r>
              <a:rPr lang="en-US" altLang="zh-CN" sz="2000" dirty="0" smtClean="0"/>
              <a:t>RTA</a:t>
            </a:r>
            <a:r>
              <a:rPr lang="zh-CN" altLang="en-US" sz="2000" dirty="0" smtClean="0"/>
              <a:t>和</a:t>
            </a:r>
            <a:r>
              <a:rPr lang="en-US" altLang="zh-CN" sz="2000" dirty="0" smtClean="0"/>
              <a:t>RTB</a:t>
            </a:r>
            <a:r>
              <a:rPr lang="zh-CN" altLang="en-US" sz="2000" dirty="0" smtClean="0"/>
              <a:t>中添加默认路由。</a:t>
            </a:r>
            <a:endParaRPr lang="zh-CN" altLang="en-US" sz="2000" dirty="0"/>
          </a:p>
        </p:txBody>
      </p:sp>
    </p:spTree>
    <p:extLst>
      <p:ext uri="{BB962C8B-B14F-4D97-AF65-F5344CB8AC3E}">
        <p14:creationId xmlns:p14="http://schemas.microsoft.com/office/powerpoint/2010/main" val="1481753603"/>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r="1394"/>
          <a:stretch/>
        </p:blipFill>
        <p:spPr>
          <a:xfrm>
            <a:off x="1769780" y="2375111"/>
            <a:ext cx="5633590" cy="1982285"/>
          </a:xfrm>
          <a:prstGeom prst="rect">
            <a:avLst/>
          </a:prstGeom>
        </p:spPr>
      </p:pic>
      <p:sp>
        <p:nvSpPr>
          <p:cNvPr id="3" name="文本框 2"/>
          <p:cNvSpPr txBox="1"/>
          <p:nvPr/>
        </p:nvSpPr>
        <p:spPr>
          <a:xfrm>
            <a:off x="1717992" y="4569177"/>
            <a:ext cx="5737167" cy="1015663"/>
          </a:xfrm>
          <a:prstGeom prst="rect">
            <a:avLst/>
          </a:prstGeom>
          <a:noFill/>
        </p:spPr>
        <p:txBody>
          <a:bodyPr wrap="square" rtlCol="0">
            <a:spAutoFit/>
          </a:bodyPr>
          <a:lstStyle/>
          <a:p>
            <a:pPr>
              <a:lnSpc>
                <a:spcPct val="150000"/>
              </a:lnSpc>
            </a:pPr>
            <a:r>
              <a:rPr lang="en-US" altLang="zh-CN" sz="2000" dirty="0" smtClean="0"/>
              <a:t>7.</a:t>
            </a:r>
            <a:r>
              <a:rPr lang="zh-CN" altLang="en-US" sz="2000" dirty="0" smtClean="0"/>
              <a:t>返回</a:t>
            </a:r>
            <a:r>
              <a:rPr lang="en-US" altLang="zh-CN" sz="2000" dirty="0" smtClean="0"/>
              <a:t>PCA</a:t>
            </a:r>
            <a:r>
              <a:rPr lang="zh-CN" altLang="en-US" sz="2000" dirty="0" smtClean="0"/>
              <a:t>中再次尝试</a:t>
            </a:r>
            <a:r>
              <a:rPr lang="en-US" altLang="zh-CN" sz="2000" dirty="0" smtClean="0"/>
              <a:t>ping 192.168.2.2</a:t>
            </a:r>
            <a:r>
              <a:rPr lang="zh-CN" altLang="en-US" sz="2000" dirty="0" smtClean="0"/>
              <a:t>就会显示拼通</a:t>
            </a:r>
            <a:r>
              <a:rPr lang="en-US" altLang="zh-CN" sz="2000" dirty="0" smtClean="0"/>
              <a:t>PCB</a:t>
            </a:r>
            <a:r>
              <a:rPr lang="zh-CN" altLang="en-US" sz="2000" dirty="0" smtClean="0"/>
              <a:t>。</a:t>
            </a:r>
            <a:endParaRPr lang="zh-CN" altLang="en-US" sz="2000" dirty="0"/>
          </a:p>
        </p:txBody>
      </p:sp>
    </p:spTree>
    <p:extLst>
      <p:ext uri="{BB962C8B-B14F-4D97-AF65-F5344CB8AC3E}">
        <p14:creationId xmlns:p14="http://schemas.microsoft.com/office/powerpoint/2010/main" val="330852491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633646" y="2110236"/>
            <a:ext cx="4907517" cy="3096246"/>
          </a:xfrm>
          <a:prstGeom prst="rect">
            <a:avLst/>
          </a:prstGeom>
        </p:spPr>
      </p:pic>
      <p:sp>
        <p:nvSpPr>
          <p:cNvPr id="3" name="文本框 2"/>
          <p:cNvSpPr txBox="1"/>
          <p:nvPr/>
        </p:nvSpPr>
        <p:spPr>
          <a:xfrm>
            <a:off x="536221" y="2227198"/>
            <a:ext cx="2888114" cy="2862322"/>
          </a:xfrm>
          <a:prstGeom prst="rect">
            <a:avLst/>
          </a:prstGeom>
          <a:noFill/>
        </p:spPr>
        <p:txBody>
          <a:bodyPr wrap="square" rtlCol="0">
            <a:spAutoFit/>
          </a:bodyPr>
          <a:lstStyle/>
          <a:p>
            <a:pPr>
              <a:lnSpc>
                <a:spcPct val="150000"/>
              </a:lnSpc>
            </a:pPr>
            <a:r>
              <a:rPr lang="en-US" altLang="zh-CN" sz="2000" dirty="0" smtClean="0"/>
              <a:t>8.</a:t>
            </a:r>
            <a:r>
              <a:rPr lang="zh-CN" altLang="en-US" sz="2000" dirty="0" smtClean="0"/>
              <a:t>配置静态路由：返回</a:t>
            </a:r>
            <a:r>
              <a:rPr lang="en-US" altLang="zh-CN" sz="2000" dirty="0" smtClean="0"/>
              <a:t>RTA</a:t>
            </a:r>
            <a:r>
              <a:rPr lang="zh-CN" altLang="en-US" sz="2000" dirty="0" smtClean="0"/>
              <a:t>中配置添加静态路由，输入命令</a:t>
            </a:r>
            <a:r>
              <a:rPr lang="en-US" altLang="zh-CN" sz="2000" dirty="0" err="1" smtClean="0"/>
              <a:t>ip</a:t>
            </a:r>
            <a:r>
              <a:rPr lang="en-US" altLang="zh-CN" sz="2000" dirty="0" smtClean="0"/>
              <a:t> route-static 192.168.2.0 24 192.168.1.2 </a:t>
            </a:r>
            <a:r>
              <a:rPr lang="zh-CN" altLang="en-US" sz="2000" dirty="0" smtClean="0"/>
              <a:t>，查看路由表</a:t>
            </a:r>
            <a:r>
              <a:rPr lang="en-US" altLang="zh-CN" sz="2000" dirty="0" smtClean="0"/>
              <a:t>IP</a:t>
            </a:r>
            <a:r>
              <a:rPr lang="zh-CN" altLang="en-US" sz="2000" dirty="0" smtClean="0"/>
              <a:t>信息。</a:t>
            </a:r>
            <a:endParaRPr lang="zh-CN" altLang="en-US" sz="2000" dirty="0"/>
          </a:p>
        </p:txBody>
      </p:sp>
    </p:spTree>
    <p:extLst>
      <p:ext uri="{BB962C8B-B14F-4D97-AF65-F5344CB8AC3E}">
        <p14:creationId xmlns:p14="http://schemas.microsoft.com/office/powerpoint/2010/main" val="254382989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635275" y="1995698"/>
            <a:ext cx="5223571" cy="3322751"/>
          </a:xfrm>
          <a:prstGeom prst="rect">
            <a:avLst/>
          </a:prstGeom>
        </p:spPr>
      </p:pic>
      <p:sp>
        <p:nvSpPr>
          <p:cNvPr id="3" name="文本框 2"/>
          <p:cNvSpPr txBox="1"/>
          <p:nvPr/>
        </p:nvSpPr>
        <p:spPr>
          <a:xfrm>
            <a:off x="536221" y="2227198"/>
            <a:ext cx="2888114" cy="2862322"/>
          </a:xfrm>
          <a:prstGeom prst="rect">
            <a:avLst/>
          </a:prstGeom>
          <a:noFill/>
        </p:spPr>
        <p:txBody>
          <a:bodyPr wrap="square" rtlCol="0">
            <a:spAutoFit/>
          </a:bodyPr>
          <a:lstStyle/>
          <a:p>
            <a:pPr>
              <a:lnSpc>
                <a:spcPct val="150000"/>
              </a:lnSpc>
            </a:pPr>
            <a:r>
              <a:rPr lang="en-US" altLang="zh-CN" sz="2000" dirty="0" smtClean="0"/>
              <a:t>9.</a:t>
            </a:r>
            <a:r>
              <a:rPr lang="zh-CN" altLang="en-US" sz="2000" dirty="0" smtClean="0"/>
              <a:t>配置静态路由：返回</a:t>
            </a:r>
            <a:r>
              <a:rPr lang="en-US" altLang="zh-CN" sz="2000" dirty="0" smtClean="0"/>
              <a:t>RTB</a:t>
            </a:r>
            <a:r>
              <a:rPr lang="zh-CN" altLang="en-US" sz="2000" dirty="0" smtClean="0"/>
              <a:t>中配置添加静态路由，输入命令</a:t>
            </a:r>
            <a:r>
              <a:rPr lang="en-US" altLang="zh-CN" sz="2000" dirty="0" err="1" smtClean="0"/>
              <a:t>ip</a:t>
            </a:r>
            <a:r>
              <a:rPr lang="en-US" altLang="zh-CN" sz="2000" dirty="0" smtClean="0"/>
              <a:t> route-static 192.168.0.0 24 192.168.1.1 </a:t>
            </a:r>
            <a:r>
              <a:rPr lang="zh-CN" altLang="en-US" sz="2000" dirty="0" smtClean="0"/>
              <a:t>，并查看路由表</a:t>
            </a:r>
            <a:r>
              <a:rPr lang="en-US" altLang="zh-CN" sz="2000" dirty="0" smtClean="0"/>
              <a:t>IP</a:t>
            </a:r>
            <a:r>
              <a:rPr lang="zh-CN" altLang="en-US" sz="2000" dirty="0" smtClean="0"/>
              <a:t>信息。</a:t>
            </a:r>
            <a:endParaRPr lang="zh-CN" altLang="en-US" sz="2000" dirty="0"/>
          </a:p>
        </p:txBody>
      </p:sp>
    </p:spTree>
    <p:extLst>
      <p:ext uri="{BB962C8B-B14F-4D97-AF65-F5344CB8AC3E}">
        <p14:creationId xmlns:p14="http://schemas.microsoft.com/office/powerpoint/2010/main" val="1500536204"/>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82955" y="2134451"/>
            <a:ext cx="5185766" cy="3072030"/>
            <a:chOff x="3053165" y="2209096"/>
            <a:chExt cx="5569928" cy="2316251"/>
          </a:xfrm>
        </p:grpSpPr>
        <p:pic>
          <p:nvPicPr>
            <p:cNvPr id="2" name="图片 1"/>
            <p:cNvPicPr>
              <a:picLocks noChangeAspect="1"/>
            </p:cNvPicPr>
            <p:nvPr/>
          </p:nvPicPr>
          <p:blipFill rotWithShape="1">
            <a:blip r:embed="rId3"/>
            <a:srcRect r="8274" b="49986"/>
            <a:stretch/>
          </p:blipFill>
          <p:spPr>
            <a:xfrm>
              <a:off x="3053165" y="2209096"/>
              <a:ext cx="5569928" cy="1103271"/>
            </a:xfrm>
            <a:prstGeom prst="rect">
              <a:avLst/>
            </a:prstGeom>
          </p:spPr>
        </p:pic>
        <p:pic>
          <p:nvPicPr>
            <p:cNvPr id="3" name="图片 2"/>
            <p:cNvPicPr>
              <a:picLocks noChangeAspect="1"/>
            </p:cNvPicPr>
            <p:nvPr/>
          </p:nvPicPr>
          <p:blipFill rotWithShape="1">
            <a:blip r:embed="rId4"/>
            <a:srcRect r="8782" b="48451"/>
            <a:stretch/>
          </p:blipFill>
          <p:spPr>
            <a:xfrm>
              <a:off x="3053165" y="3416712"/>
              <a:ext cx="5569928" cy="1108635"/>
            </a:xfrm>
            <a:prstGeom prst="rect">
              <a:avLst/>
            </a:prstGeom>
          </p:spPr>
        </p:pic>
      </p:grpSp>
      <p:sp>
        <p:nvSpPr>
          <p:cNvPr id="5" name="文本框 4"/>
          <p:cNvSpPr txBox="1"/>
          <p:nvPr/>
        </p:nvSpPr>
        <p:spPr>
          <a:xfrm>
            <a:off x="307910" y="2535776"/>
            <a:ext cx="3153748" cy="2400657"/>
          </a:xfrm>
          <a:prstGeom prst="rect">
            <a:avLst/>
          </a:prstGeom>
          <a:noFill/>
        </p:spPr>
        <p:txBody>
          <a:bodyPr wrap="square" rtlCol="0">
            <a:spAutoFit/>
          </a:bodyPr>
          <a:lstStyle/>
          <a:p>
            <a:pPr>
              <a:lnSpc>
                <a:spcPct val="150000"/>
              </a:lnSpc>
            </a:pPr>
            <a:r>
              <a:rPr lang="en-US" altLang="zh-CN" sz="2000" dirty="0" smtClean="0"/>
              <a:t>10.</a:t>
            </a:r>
            <a:r>
              <a:rPr lang="zh-CN" altLang="en-US" sz="2000" dirty="0" smtClean="0"/>
              <a:t>配置好静态路由后，返回</a:t>
            </a:r>
            <a:r>
              <a:rPr lang="en-US" altLang="zh-CN" sz="2000" dirty="0" smtClean="0"/>
              <a:t>PCA</a:t>
            </a:r>
            <a:r>
              <a:rPr lang="zh-CN" altLang="en-US" sz="2000" dirty="0" smtClean="0"/>
              <a:t>中输入</a:t>
            </a:r>
            <a:r>
              <a:rPr lang="en-US" altLang="zh-CN" sz="2000" dirty="0" smtClean="0"/>
              <a:t>PCB</a:t>
            </a:r>
            <a:r>
              <a:rPr lang="zh-CN" altLang="en-US" sz="2000" dirty="0" smtClean="0"/>
              <a:t>的</a:t>
            </a:r>
            <a:r>
              <a:rPr lang="en-US" altLang="zh-CN" sz="2000" dirty="0" smtClean="0"/>
              <a:t>IP</a:t>
            </a:r>
            <a:r>
              <a:rPr lang="zh-CN" altLang="en-US" sz="2000" dirty="0" smtClean="0"/>
              <a:t>地址，就可以看到两台设备相互拼通。反之</a:t>
            </a:r>
            <a:r>
              <a:rPr lang="en-US" altLang="zh-CN" sz="2000" dirty="0" smtClean="0"/>
              <a:t>PCB</a:t>
            </a:r>
            <a:r>
              <a:rPr lang="zh-CN" altLang="en-US" sz="2000" dirty="0" smtClean="0"/>
              <a:t>也可以拼通</a:t>
            </a:r>
            <a:r>
              <a:rPr lang="en-US" altLang="zh-CN" sz="2000" dirty="0" smtClean="0"/>
              <a:t>PCA</a:t>
            </a:r>
            <a:r>
              <a:rPr lang="zh-CN" altLang="en-US" sz="2000" dirty="0" smtClean="0"/>
              <a:t>。</a:t>
            </a:r>
            <a:endParaRPr lang="zh-CN" altLang="en-US" sz="2000" dirty="0"/>
          </a:p>
        </p:txBody>
      </p:sp>
    </p:spTree>
    <p:extLst>
      <p:ext uri="{BB962C8B-B14F-4D97-AF65-F5344CB8AC3E}">
        <p14:creationId xmlns:p14="http://schemas.microsoft.com/office/powerpoint/2010/main" val="116755035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任意多边形 15"/>
          <p:cNvSpPr/>
          <p:nvPr/>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矩形 6"/>
          <p:cNvSpPr/>
          <p:nvPr/>
        </p:nvSpPr>
        <p:spPr>
          <a:xfrm>
            <a:off x="4909646" y="2419817"/>
            <a:ext cx="2390398" cy="1323439"/>
          </a:xfrm>
          <a:prstGeom prst="rect">
            <a:avLst/>
          </a:prstGeom>
        </p:spPr>
        <p:txBody>
          <a:bodyPr wrap="none">
            <a:spAutoFit/>
          </a:bodyPr>
          <a:lstStyle/>
          <a:p>
            <a:pPr marL="0" marR="0" lvl="0" indent="0" algn="ctr" defTabSz="685434"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微软雅黑" pitchFamily="34" charset="-122"/>
                <a:ea typeface="微软雅黑" pitchFamily="34" charset="-122"/>
                <a:cs typeface="Tahoma" panose="020B0604030504040204" pitchFamily="34" charset="0"/>
              </a:rPr>
              <a:t>谢谢</a:t>
            </a:r>
            <a:endPar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Calibri"/>
              <a:ea typeface="宋体" panose="02010600030101010101" pitchFamily="2" charset="-122"/>
            </a:endParaRPr>
          </a:p>
        </p:txBody>
      </p:sp>
      <p:pic>
        <p:nvPicPr>
          <p:cNvPr id="8" name="图片 7"/>
          <p:cNvPicPr>
            <a:picLocks noChangeAspect="1"/>
          </p:cNvPicPr>
          <p:nvPr/>
        </p:nvPicPr>
        <p:blipFill>
          <a:blip r:embed="rId3" cstate="print"/>
          <a:stretch>
            <a:fillRect/>
          </a:stretch>
        </p:blipFill>
        <p:spPr>
          <a:xfrm>
            <a:off x="633885" y="615681"/>
            <a:ext cx="3859102" cy="524301"/>
          </a:xfrm>
          <a:prstGeom prst="rect">
            <a:avLst/>
          </a:prstGeom>
        </p:spPr>
      </p:pic>
      <p:pic>
        <p:nvPicPr>
          <p:cNvPr id="9" name="图片 8"/>
          <p:cNvPicPr>
            <a:picLocks noChangeAspect="1"/>
          </p:cNvPicPr>
          <p:nvPr/>
        </p:nvPicPr>
        <p:blipFill>
          <a:blip r:embed="rId4" cstate="print"/>
          <a:stretch>
            <a:fillRect/>
          </a:stretch>
        </p:blipFill>
        <p:spPr>
          <a:xfrm>
            <a:off x="6700572" y="4709016"/>
            <a:ext cx="1743607" cy="402371"/>
          </a:xfrm>
          <a:prstGeom prst="rect">
            <a:avLst/>
          </a:prstGeom>
        </p:spPr>
      </p:pic>
    </p:spTree>
    <p:extLst>
      <p:ext uri="{BB962C8B-B14F-4D97-AF65-F5344CB8AC3E}">
        <p14:creationId xmlns:p14="http://schemas.microsoft.com/office/powerpoint/2010/main" val="410176852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5" name="chimes.wav"/>
          </p:stSnd>
        </p:sndAc>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4000">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14:bounceEnd="64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4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22346" y="4073520"/>
            <a:ext cx="1627370" cy="523220"/>
          </a:xfrm>
          <a:prstGeom prst="rect">
            <a:avLst/>
          </a:prstGeom>
        </p:spPr>
        <p:txBody>
          <a:bodyPr wrap="none">
            <a:spAutoFit/>
          </a:bodyPr>
          <a:lstStyle/>
          <a:p>
            <a:pPr algn="ctr" defTabSz="825500" hangingPunct="0"/>
            <a:r>
              <a:rPr lang="zh-CN" altLang="en-US" sz="2800" b="1" dirty="0">
                <a:solidFill>
                  <a:srgbClr val="000000"/>
                </a:solidFill>
                <a:latin typeface="新蒂下午茶专业版" panose="03000600000000000000" pitchFamily="66" charset="-122"/>
                <a:ea typeface="新蒂下午茶专业版" panose="03000600000000000000" pitchFamily="66" charset="-122"/>
                <a:cs typeface="+mj-cs"/>
                <a:sym typeface="SentyTEA ÂµÙ"/>
              </a:rPr>
              <a:t>适用场景</a:t>
            </a:r>
          </a:p>
        </p:txBody>
      </p:sp>
      <p:sp>
        <p:nvSpPr>
          <p:cNvPr id="5" name="矩形 4"/>
          <p:cNvSpPr/>
          <p:nvPr/>
        </p:nvSpPr>
        <p:spPr>
          <a:xfrm>
            <a:off x="5313431" y="4815277"/>
            <a:ext cx="2709396" cy="523220"/>
          </a:xfrm>
          <a:prstGeom prst="rect">
            <a:avLst/>
          </a:prstGeom>
        </p:spPr>
        <p:txBody>
          <a:bodyPr wrap="none">
            <a:spAutoFit/>
          </a:bodyPr>
          <a:lstStyle/>
          <a:p>
            <a:pPr algn="ctr" defTabSz="825500" hangingPunct="0"/>
            <a:r>
              <a:rPr lang="zh-CN" altLang="en-US" sz="2800" b="1" dirty="0">
                <a:solidFill>
                  <a:srgbClr val="000000"/>
                </a:solidFill>
                <a:latin typeface="新蒂下午茶专业版" panose="03000600000000000000" pitchFamily="66" charset="-122"/>
                <a:ea typeface="新蒂下午茶专业版" panose="03000600000000000000" pitchFamily="66" charset="-122"/>
                <a:cs typeface="+mj-cs"/>
                <a:sym typeface="SentyTEA ÂµÙ"/>
              </a:rPr>
              <a:t>静态路由的配置</a:t>
            </a:r>
          </a:p>
        </p:txBody>
      </p:sp>
      <p:sp>
        <p:nvSpPr>
          <p:cNvPr id="6" name="01"/>
          <p:cNvSpPr txBox="1"/>
          <p:nvPr/>
        </p:nvSpPr>
        <p:spPr>
          <a:xfrm>
            <a:off x="4494979" y="2498093"/>
            <a:ext cx="673542" cy="564257"/>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9pPr>
          </a:lstStyle>
          <a:p>
            <a:r>
              <a:rPr dirty="0">
                <a:latin typeface="新蒂下午茶专业版" panose="03000600000000000000" pitchFamily="66" charset="-122"/>
                <a:ea typeface="新蒂下午茶专业版" panose="03000600000000000000" pitchFamily="66" charset="-122"/>
                <a:sym typeface="SentyTEA 新蒂下午茶体" panose="03000600000000000000" pitchFamily="66" charset="-122"/>
              </a:rPr>
              <a:t>01</a:t>
            </a:r>
          </a:p>
        </p:txBody>
      </p:sp>
      <p:sp>
        <p:nvSpPr>
          <p:cNvPr id="7" name="章节名称"/>
          <p:cNvSpPr txBox="1"/>
          <p:nvPr/>
        </p:nvSpPr>
        <p:spPr>
          <a:xfrm>
            <a:off x="5313431" y="2513481"/>
            <a:ext cx="1833863" cy="533479"/>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9pPr>
          </a:lstStyle>
          <a:p>
            <a:r>
              <a:rPr lang="zh-CN" altLang="en-US" sz="2800" b="1" dirty="0" smtClean="0">
                <a:latin typeface="Inter"/>
              </a:rPr>
              <a:t>概  念</a:t>
            </a:r>
            <a:endParaRPr lang="zh-CN" altLang="en-US" sz="2800" b="1" dirty="0">
              <a:latin typeface="Inter"/>
            </a:endParaRPr>
          </a:p>
        </p:txBody>
      </p:sp>
      <p:sp>
        <p:nvSpPr>
          <p:cNvPr id="8" name="02"/>
          <p:cNvSpPr txBox="1"/>
          <p:nvPr/>
        </p:nvSpPr>
        <p:spPr>
          <a:xfrm>
            <a:off x="4434187" y="3276024"/>
            <a:ext cx="758501" cy="564257"/>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9pPr>
          </a:lstStyle>
          <a:p>
            <a:r>
              <a:rPr dirty="0">
                <a:latin typeface="新蒂下午茶专业版" panose="03000600000000000000" pitchFamily="66" charset="-122"/>
                <a:ea typeface="新蒂下午茶专业版" panose="03000600000000000000" pitchFamily="66" charset="-122"/>
                <a:sym typeface="SentyTEA 新蒂下午茶体" panose="03000600000000000000" pitchFamily="66" charset="-122"/>
              </a:rPr>
              <a:t>02</a:t>
            </a:r>
          </a:p>
        </p:txBody>
      </p:sp>
      <p:sp>
        <p:nvSpPr>
          <p:cNvPr id="9" name="章节名称"/>
          <p:cNvSpPr txBox="1"/>
          <p:nvPr/>
        </p:nvSpPr>
        <p:spPr>
          <a:xfrm>
            <a:off x="5665999" y="3265497"/>
            <a:ext cx="1128725" cy="533479"/>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9pPr>
          </a:lstStyle>
          <a:p>
            <a:r>
              <a:rPr lang="zh-CN" altLang="en-US" sz="2800" b="1" dirty="0" smtClean="0">
                <a:latin typeface="新蒂下午茶专业版" panose="03000600000000000000" pitchFamily="66" charset="-122"/>
                <a:ea typeface="新蒂下午茶专业版" panose="03000600000000000000" pitchFamily="66" charset="-122"/>
                <a:sym typeface="SentyTEA 新蒂下午茶体" panose="03000600000000000000" pitchFamily="66" charset="-122"/>
              </a:rPr>
              <a:t>特   点</a:t>
            </a:r>
            <a:endParaRPr sz="2800" b="1" dirty="0">
              <a:latin typeface="新蒂下午茶专业版" panose="03000600000000000000" pitchFamily="66" charset="-122"/>
              <a:ea typeface="新蒂下午茶专业版" panose="03000600000000000000" pitchFamily="66" charset="-122"/>
              <a:sym typeface="SentyTEA 新蒂下午茶体" panose="03000600000000000000" pitchFamily="66" charset="-122"/>
            </a:endParaRPr>
          </a:p>
        </p:txBody>
      </p:sp>
      <p:grpSp>
        <p:nvGrpSpPr>
          <p:cNvPr id="10" name="成组"/>
          <p:cNvGrpSpPr/>
          <p:nvPr/>
        </p:nvGrpSpPr>
        <p:grpSpPr>
          <a:xfrm>
            <a:off x="3584487" y="1081947"/>
            <a:ext cx="1384622" cy="1045099"/>
            <a:chOff x="1051043" y="931958"/>
            <a:chExt cx="1550070" cy="1169977"/>
          </a:xfrm>
        </p:grpSpPr>
        <p:sp>
          <p:nvSpPr>
            <p:cNvPr id="17" name="目录标题"/>
            <p:cNvSpPr txBox="1"/>
            <p:nvPr/>
          </p:nvSpPr>
          <p:spPr>
            <a:xfrm>
              <a:off x="1051043" y="931958"/>
              <a:ext cx="1550069" cy="735045"/>
            </a:xfrm>
            <a:prstGeom prst="rect">
              <a:avLst/>
            </a:prstGeom>
            <a:noFill/>
            <a:ln w="12700" cap="flat">
              <a:noFill/>
              <a:miter lim="400000"/>
            </a:ln>
            <a:effectLst/>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9pPr>
            </a:lstStyle>
            <a:p>
              <a:r>
                <a:rPr lang="zh-CN" altLang="en-US" sz="3600" dirty="0">
                  <a:latin typeface="新蒂下午茶专业版" panose="03000600000000000000" pitchFamily="66" charset="-122"/>
                  <a:ea typeface="新蒂下午茶专业版" panose="03000600000000000000" pitchFamily="66" charset="-122"/>
                  <a:sym typeface="SentyTEA 新蒂下午茶体" panose="03000600000000000000" pitchFamily="66" charset="-122"/>
                </a:rPr>
                <a:t>目录</a:t>
              </a:r>
              <a:endParaRPr sz="3600" dirty="0">
                <a:latin typeface="新蒂下午茶专业版" panose="03000600000000000000" pitchFamily="66" charset="-122"/>
                <a:ea typeface="新蒂下午茶专业版" panose="03000600000000000000" pitchFamily="66" charset="-122"/>
                <a:sym typeface="SentyTEA 新蒂下午茶体" panose="03000600000000000000" pitchFamily="66" charset="-122"/>
              </a:endParaRPr>
            </a:p>
          </p:txBody>
        </p:sp>
        <p:sp>
          <p:nvSpPr>
            <p:cNvPr id="18" name="Your Agenda"/>
            <p:cNvSpPr txBox="1"/>
            <p:nvPr/>
          </p:nvSpPr>
          <p:spPr>
            <a:xfrm>
              <a:off x="1097284" y="1676987"/>
              <a:ext cx="1503829" cy="424948"/>
            </a:xfrm>
            <a:prstGeom prst="rect">
              <a:avLst/>
            </a:prstGeom>
            <a:noFill/>
            <a:ln w="12700" cap="flat">
              <a:noFill/>
              <a:miter lim="400000"/>
            </a:ln>
            <a:effectLst/>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9pPr>
            </a:lstStyle>
            <a:p>
              <a:r>
                <a:rPr sz="1800" dirty="0">
                  <a:latin typeface="新蒂下午茶专业版" panose="03000600000000000000" pitchFamily="66" charset="-122"/>
                  <a:ea typeface="新蒂下午茶专业版" panose="03000600000000000000" pitchFamily="66" charset="-122"/>
                  <a:sym typeface="SentyTEA 新蒂下午茶体" panose="03000600000000000000" pitchFamily="66" charset="-122"/>
                </a:rPr>
                <a:t>Your Agenda</a:t>
              </a:r>
            </a:p>
          </p:txBody>
        </p:sp>
      </p:grpSp>
      <p:sp>
        <p:nvSpPr>
          <p:cNvPr id="11" name="03"/>
          <p:cNvSpPr txBox="1"/>
          <p:nvPr/>
        </p:nvSpPr>
        <p:spPr>
          <a:xfrm>
            <a:off x="4420755" y="3984632"/>
            <a:ext cx="757150" cy="564257"/>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9pPr>
          </a:lstStyle>
          <a:p>
            <a:r>
              <a:rPr dirty="0">
                <a:latin typeface="新蒂下午茶专业版" panose="03000600000000000000" pitchFamily="66" charset="-122"/>
                <a:ea typeface="新蒂下午茶专业版" panose="03000600000000000000" pitchFamily="66" charset="-122"/>
                <a:sym typeface="SentyTEA 新蒂下午茶体" panose="03000600000000000000" pitchFamily="66" charset="-122"/>
              </a:rPr>
              <a:t>03</a:t>
            </a:r>
          </a:p>
        </p:txBody>
      </p:sp>
      <p:pic>
        <p:nvPicPr>
          <p:cNvPr id="14" name="shutterstock-1200987679-194734.png" descr="shutterstock-1200987679-194734.png"/>
          <p:cNvPicPr>
            <a:picLocks noChangeAspect="1"/>
          </p:cNvPicPr>
          <p:nvPr/>
        </p:nvPicPr>
        <p:blipFill>
          <a:blip r:embed="rId3"/>
          <a:stretch>
            <a:fillRect/>
          </a:stretch>
        </p:blipFill>
        <p:spPr>
          <a:xfrm>
            <a:off x="752796" y="2190014"/>
            <a:ext cx="3194648" cy="3148483"/>
          </a:xfrm>
          <a:prstGeom prst="rect">
            <a:avLst/>
          </a:prstGeom>
          <a:ln w="12700">
            <a:miter lim="400000"/>
          </a:ln>
        </p:spPr>
      </p:pic>
      <p:sp>
        <p:nvSpPr>
          <p:cNvPr id="15" name="03">
            <a:extLst>
              <a:ext uri="{FF2B5EF4-FFF2-40B4-BE49-F238E27FC236}">
                <a16:creationId xmlns:a16="http://schemas.microsoft.com/office/drawing/2014/main" id="{631D2B8E-5953-4D98-8C4A-FC952F5D00D8}"/>
              </a:ext>
            </a:extLst>
          </p:cNvPr>
          <p:cNvSpPr txBox="1"/>
          <p:nvPr/>
        </p:nvSpPr>
        <p:spPr>
          <a:xfrm>
            <a:off x="4453175" y="4715460"/>
            <a:ext cx="692311" cy="564257"/>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j-lt"/>
                <a:ea typeface="+mj-ea"/>
                <a:cs typeface="+mj-cs"/>
                <a:sym typeface="SentyTEA ÂµÙ"/>
              </a:defRPr>
            </a:lvl9pPr>
          </a:lstStyle>
          <a:p>
            <a:r>
              <a:rPr dirty="0">
                <a:latin typeface="新蒂下午茶专业版" panose="03000600000000000000" pitchFamily="66" charset="-122"/>
                <a:ea typeface="新蒂下午茶专业版" panose="03000600000000000000" pitchFamily="66" charset="-122"/>
                <a:sym typeface="SentyTEA 新蒂下午茶体" panose="03000600000000000000" pitchFamily="66" charset="-122"/>
              </a:rPr>
              <a:t>0</a:t>
            </a:r>
            <a:r>
              <a:rPr lang="en-US" dirty="0">
                <a:latin typeface="新蒂下午茶专业版" panose="03000600000000000000" pitchFamily="66" charset="-122"/>
                <a:ea typeface="新蒂下午茶专业版" panose="03000600000000000000" pitchFamily="66" charset="-122"/>
                <a:sym typeface="SentyTEA 新蒂下午茶体" panose="03000600000000000000" pitchFamily="66" charset="-122"/>
              </a:rPr>
              <a:t>4</a:t>
            </a:r>
            <a:endParaRPr dirty="0">
              <a:latin typeface="新蒂下午茶专业版" panose="03000600000000000000" pitchFamily="66" charset="-122"/>
              <a:ea typeface="新蒂下午茶专业版" panose="03000600000000000000" pitchFamily="66" charset="-122"/>
              <a:sym typeface="SentyTEA 新蒂下午茶体" panose="03000600000000000000" pitchFamily="66" charset="-122"/>
            </a:endParaRPr>
          </a:p>
        </p:txBody>
      </p:sp>
    </p:spTree>
    <p:extLst>
      <p:ext uri="{BB962C8B-B14F-4D97-AF65-F5344CB8AC3E}">
        <p14:creationId xmlns:p14="http://schemas.microsoft.com/office/powerpoint/2010/main" val="1575466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2876" y="2747942"/>
            <a:ext cx="4388479" cy="2400657"/>
          </a:xfrm>
          <a:prstGeom prst="rect">
            <a:avLst/>
          </a:prstGeom>
        </p:spPr>
        <p:txBody>
          <a:bodyPr wrap="square">
            <a:spAutoFit/>
          </a:bodyPr>
          <a:lstStyle/>
          <a:p>
            <a:pPr indent="457200">
              <a:lnSpc>
                <a:spcPct val="150000"/>
              </a:lnSpc>
            </a:pPr>
            <a:r>
              <a:rPr lang="zh-CN" altLang="en-US" sz="2000" dirty="0">
                <a:solidFill>
                  <a:srgbClr val="000000"/>
                </a:solidFill>
                <a:latin typeface="Inter"/>
              </a:rPr>
              <a:t>静态路由是由网络管理员根据网络拓扑结构和通信需求，事先在路由器中设置好的固定路由信息。这些路由信息不会自动更新，除非管理员手动修改。</a:t>
            </a:r>
            <a:endParaRPr lang="zh-CN" altLang="en-US" sz="2000" b="0" i="0" dirty="0">
              <a:solidFill>
                <a:srgbClr val="000000"/>
              </a:solidFill>
              <a:effectLst/>
              <a:latin typeface="Inter"/>
            </a:endParaRPr>
          </a:p>
        </p:txBody>
      </p:sp>
      <p:sp>
        <p:nvSpPr>
          <p:cNvPr id="3" name="矩形 2"/>
          <p:cNvSpPr/>
          <p:nvPr/>
        </p:nvSpPr>
        <p:spPr>
          <a:xfrm>
            <a:off x="508728" y="817164"/>
            <a:ext cx="1268296" cy="523220"/>
          </a:xfrm>
          <a:prstGeom prst="rect">
            <a:avLst/>
          </a:prstGeom>
        </p:spPr>
        <p:txBody>
          <a:bodyPr wrap="none">
            <a:spAutoFit/>
          </a:bodyPr>
          <a:lstStyle/>
          <a:p>
            <a:r>
              <a:rPr lang="en-US" altLang="zh-CN" sz="2800" b="1" dirty="0" smtClean="0">
                <a:solidFill>
                  <a:srgbClr val="FF0000"/>
                </a:solidFill>
                <a:latin typeface="Inter"/>
              </a:rPr>
              <a:t>1.</a:t>
            </a:r>
            <a:r>
              <a:rPr lang="zh-CN" altLang="en-US" sz="2800" b="1" dirty="0" smtClean="0">
                <a:solidFill>
                  <a:srgbClr val="FF0000"/>
                </a:solidFill>
                <a:latin typeface="Inter"/>
              </a:rPr>
              <a:t>概念</a:t>
            </a:r>
            <a:endParaRPr lang="zh-CN" altLang="en-US" sz="2800" b="1" i="0" dirty="0">
              <a:solidFill>
                <a:srgbClr val="FF0000"/>
              </a:solidFill>
              <a:effectLst/>
              <a:latin typeface="Inter"/>
            </a:endParaRPr>
          </a:p>
        </p:txBody>
      </p:sp>
      <p:pic>
        <p:nvPicPr>
          <p:cNvPr id="4" name="shutterstock-1212312739-7683038.png" descr="shutterstock-1212312739-7683038.png">
            <a:extLst>
              <a:ext uri="{FF2B5EF4-FFF2-40B4-BE49-F238E27FC236}">
                <a16:creationId xmlns:a16="http://schemas.microsoft.com/office/drawing/2014/main" id="{7B1DB977-DB6E-4144-95A7-520BF826E36C}"/>
              </a:ext>
            </a:extLst>
          </p:cNvPr>
          <p:cNvPicPr>
            <a:picLocks noChangeAspect="1"/>
          </p:cNvPicPr>
          <p:nvPr/>
        </p:nvPicPr>
        <p:blipFill rotWithShape="1">
          <a:blip r:embed="rId3"/>
          <a:srcRect l="38139" r="38835" b="66521"/>
          <a:stretch/>
        </p:blipFill>
        <p:spPr>
          <a:xfrm>
            <a:off x="5817317" y="2388065"/>
            <a:ext cx="2934346" cy="3342810"/>
          </a:xfrm>
          <a:prstGeom prst="rect">
            <a:avLst/>
          </a:prstGeom>
          <a:ln w="12700">
            <a:miter lim="400000"/>
          </a:ln>
        </p:spPr>
      </p:pic>
    </p:spTree>
    <p:extLst>
      <p:ext uri="{BB962C8B-B14F-4D97-AF65-F5344CB8AC3E}">
        <p14:creationId xmlns:p14="http://schemas.microsoft.com/office/powerpoint/2010/main" val="223825994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93460" y="1762185"/>
            <a:ext cx="1114408" cy="461665"/>
          </a:xfrm>
          <a:prstGeom prst="rect">
            <a:avLst/>
          </a:prstGeom>
        </p:spPr>
        <p:txBody>
          <a:bodyPr wrap="none">
            <a:spAutoFit/>
          </a:bodyPr>
          <a:lstStyle/>
          <a:p>
            <a:r>
              <a:rPr lang="zh-CN" altLang="en-US" sz="2400" b="1" dirty="0" smtClean="0">
                <a:solidFill>
                  <a:schemeClr val="accent6">
                    <a:lumMod val="75000"/>
                  </a:schemeClr>
                </a:solidFill>
                <a:latin typeface="Inter"/>
              </a:rPr>
              <a:t>优  点</a:t>
            </a:r>
            <a:endParaRPr lang="zh-CN" altLang="en-US" sz="2400" dirty="0">
              <a:solidFill>
                <a:schemeClr val="accent6">
                  <a:lumMod val="75000"/>
                </a:schemeClr>
              </a:solidFill>
            </a:endParaRPr>
          </a:p>
        </p:txBody>
      </p:sp>
      <p:sp>
        <p:nvSpPr>
          <p:cNvPr id="3" name="矩形 2"/>
          <p:cNvSpPr/>
          <p:nvPr/>
        </p:nvSpPr>
        <p:spPr>
          <a:xfrm>
            <a:off x="1064796" y="2362113"/>
            <a:ext cx="7093892" cy="2862322"/>
          </a:xfrm>
          <a:prstGeom prst="rect">
            <a:avLst/>
          </a:prstGeom>
        </p:spPr>
        <p:txBody>
          <a:bodyPr wrap="square">
            <a:spAutoFit/>
          </a:bodyPr>
          <a:lstStyle/>
          <a:p>
            <a:pPr>
              <a:lnSpc>
                <a:spcPct val="150000"/>
              </a:lnSpc>
              <a:buFont typeface="Arial" panose="020B0604020202020204" pitchFamily="34" charset="0"/>
              <a:buChar char="•"/>
            </a:pPr>
            <a:r>
              <a:rPr lang="zh-CN" altLang="en-US" sz="2000" b="1" dirty="0">
                <a:solidFill>
                  <a:srgbClr val="000000"/>
                </a:solidFill>
                <a:latin typeface="Inter"/>
              </a:rPr>
              <a:t>稳定性高</a:t>
            </a:r>
            <a:r>
              <a:rPr lang="zh-CN" altLang="en-US" sz="2000" dirty="0">
                <a:latin typeface="Inter"/>
              </a:rPr>
              <a:t>：不会因为网络中的动态变化而频繁调整路由，只要网络拓扑结构不发生变化，静态路由就会一直保持稳定。</a:t>
            </a:r>
          </a:p>
          <a:p>
            <a:pPr>
              <a:lnSpc>
                <a:spcPct val="150000"/>
              </a:lnSpc>
              <a:buFont typeface="Arial" panose="020B0604020202020204" pitchFamily="34" charset="0"/>
              <a:buChar char="•"/>
            </a:pPr>
            <a:r>
              <a:rPr lang="zh-CN" altLang="en-US" sz="2000" b="1" dirty="0">
                <a:solidFill>
                  <a:srgbClr val="000000"/>
                </a:solidFill>
                <a:latin typeface="Inter"/>
              </a:rPr>
              <a:t>安全性好</a:t>
            </a:r>
            <a:r>
              <a:rPr lang="zh-CN" altLang="en-US" sz="2000" dirty="0">
                <a:latin typeface="Inter"/>
              </a:rPr>
              <a:t>：管理员可以精确控制数据包的转发路径，避免了一些潜在的安全风险，如恶意的路由欺骗等。</a:t>
            </a:r>
          </a:p>
          <a:p>
            <a:pPr>
              <a:lnSpc>
                <a:spcPct val="150000"/>
              </a:lnSpc>
              <a:buFont typeface="Arial" panose="020B0604020202020204" pitchFamily="34" charset="0"/>
              <a:buChar char="•"/>
            </a:pPr>
            <a:r>
              <a:rPr lang="zh-CN" altLang="en-US" sz="2000" b="1" dirty="0">
                <a:solidFill>
                  <a:srgbClr val="000000"/>
                </a:solidFill>
                <a:latin typeface="Inter"/>
              </a:rPr>
              <a:t>占用资源少</a:t>
            </a:r>
            <a:r>
              <a:rPr lang="zh-CN" altLang="en-US" sz="2000" dirty="0">
                <a:latin typeface="Inter"/>
              </a:rPr>
              <a:t>：不需要像动态路由协议那样占用大量的系统资源来进行路由计算和信息交换。</a:t>
            </a:r>
            <a:endParaRPr lang="zh-CN" altLang="en-US" sz="2000" b="0" i="0" dirty="0">
              <a:effectLst/>
              <a:latin typeface="Inter"/>
            </a:endParaRPr>
          </a:p>
        </p:txBody>
      </p:sp>
      <p:sp>
        <p:nvSpPr>
          <p:cNvPr id="6" name="矩形 5"/>
          <p:cNvSpPr/>
          <p:nvPr/>
        </p:nvSpPr>
        <p:spPr>
          <a:xfrm>
            <a:off x="508728" y="817164"/>
            <a:ext cx="1268296" cy="523220"/>
          </a:xfrm>
          <a:prstGeom prst="rect">
            <a:avLst/>
          </a:prstGeom>
        </p:spPr>
        <p:txBody>
          <a:bodyPr wrap="none">
            <a:spAutoFit/>
          </a:bodyPr>
          <a:lstStyle/>
          <a:p>
            <a:r>
              <a:rPr lang="en-US" altLang="zh-CN" sz="2800" b="1" dirty="0">
                <a:solidFill>
                  <a:srgbClr val="FF0000"/>
                </a:solidFill>
                <a:latin typeface="Inter"/>
              </a:rPr>
              <a:t>2</a:t>
            </a:r>
            <a:r>
              <a:rPr lang="en-US" altLang="zh-CN" sz="2800" b="1" dirty="0" smtClean="0">
                <a:solidFill>
                  <a:srgbClr val="FF0000"/>
                </a:solidFill>
                <a:latin typeface="Inter"/>
              </a:rPr>
              <a:t>.</a:t>
            </a:r>
            <a:r>
              <a:rPr lang="zh-CN" altLang="en-US" sz="2800" b="1" dirty="0">
                <a:solidFill>
                  <a:srgbClr val="FF0000"/>
                </a:solidFill>
                <a:latin typeface="Inter"/>
              </a:rPr>
              <a:t>特点</a:t>
            </a:r>
            <a:endParaRPr lang="zh-CN" altLang="en-US" sz="2800" b="1" i="0" dirty="0">
              <a:solidFill>
                <a:srgbClr val="FF0000"/>
              </a:solidFill>
              <a:effectLst/>
              <a:latin typeface="Inter"/>
            </a:endParaRPr>
          </a:p>
        </p:txBody>
      </p:sp>
    </p:spTree>
    <p:extLst>
      <p:ext uri="{BB962C8B-B14F-4D97-AF65-F5344CB8AC3E}">
        <p14:creationId xmlns:p14="http://schemas.microsoft.com/office/powerpoint/2010/main" val="223243141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84304" y="1941073"/>
            <a:ext cx="1269899" cy="461665"/>
          </a:xfrm>
          <a:prstGeom prst="rect">
            <a:avLst/>
          </a:prstGeom>
        </p:spPr>
        <p:txBody>
          <a:bodyPr wrap="none">
            <a:spAutoFit/>
          </a:bodyPr>
          <a:lstStyle/>
          <a:p>
            <a:r>
              <a:rPr lang="zh-CN" altLang="en-US" sz="2400" b="1" dirty="0" smtClean="0">
                <a:solidFill>
                  <a:schemeClr val="accent6">
                    <a:lumMod val="75000"/>
                  </a:schemeClr>
                </a:solidFill>
                <a:latin typeface="Inter"/>
              </a:rPr>
              <a:t>缺   点</a:t>
            </a:r>
            <a:endParaRPr lang="zh-CN" altLang="en-US" sz="2400" dirty="0">
              <a:solidFill>
                <a:schemeClr val="accent6">
                  <a:lumMod val="75000"/>
                </a:schemeClr>
              </a:solidFill>
            </a:endParaRPr>
          </a:p>
        </p:txBody>
      </p:sp>
      <p:sp>
        <p:nvSpPr>
          <p:cNvPr id="3" name="矩形 2"/>
          <p:cNvSpPr/>
          <p:nvPr/>
        </p:nvSpPr>
        <p:spPr>
          <a:xfrm>
            <a:off x="1069206" y="2664486"/>
            <a:ext cx="7143769" cy="2400657"/>
          </a:xfrm>
          <a:prstGeom prst="rect">
            <a:avLst/>
          </a:prstGeom>
        </p:spPr>
        <p:txBody>
          <a:bodyPr wrap="square">
            <a:spAutoFit/>
          </a:bodyPr>
          <a:lstStyle/>
          <a:p>
            <a:pPr>
              <a:lnSpc>
                <a:spcPct val="150000"/>
              </a:lnSpc>
              <a:buFont typeface="Arial" panose="020B0604020202020204" pitchFamily="34" charset="0"/>
              <a:buChar char="•"/>
            </a:pPr>
            <a:r>
              <a:rPr lang="zh-CN" altLang="en-US" sz="2000" b="1" dirty="0">
                <a:solidFill>
                  <a:srgbClr val="000000"/>
                </a:solidFill>
                <a:latin typeface="Inter"/>
              </a:rPr>
              <a:t>配置复杂</a:t>
            </a:r>
            <a:r>
              <a:rPr lang="zh-CN" altLang="en-US" sz="2000" dirty="0">
                <a:latin typeface="Inter"/>
              </a:rPr>
              <a:t>：当网络规模较大、拓扑结构复杂时，手动配置静态路由的工作量巨大，而且容易出错。</a:t>
            </a:r>
          </a:p>
          <a:p>
            <a:pPr>
              <a:lnSpc>
                <a:spcPct val="150000"/>
              </a:lnSpc>
              <a:buFont typeface="Arial" panose="020B0604020202020204" pitchFamily="34" charset="0"/>
              <a:buChar char="•"/>
            </a:pPr>
            <a:r>
              <a:rPr lang="zh-CN" altLang="en-US" sz="2000" b="1" dirty="0">
                <a:solidFill>
                  <a:srgbClr val="000000"/>
                </a:solidFill>
                <a:latin typeface="Inter"/>
              </a:rPr>
              <a:t>缺乏灵活性</a:t>
            </a:r>
            <a:r>
              <a:rPr lang="zh-CN" altLang="en-US" sz="2000" dirty="0">
                <a:latin typeface="Inter"/>
              </a:rPr>
              <a:t>：一旦网络拓扑结构发生变化，如链路故障或新增网络节点，就需要管理员手动修改静态路由配置，否则可能导致网络通信中断。</a:t>
            </a:r>
            <a:endParaRPr lang="zh-CN" altLang="en-US" sz="2000" b="0" i="0" dirty="0">
              <a:effectLst/>
              <a:latin typeface="Inter"/>
            </a:endParaRPr>
          </a:p>
        </p:txBody>
      </p:sp>
    </p:spTree>
    <p:extLst>
      <p:ext uri="{BB962C8B-B14F-4D97-AF65-F5344CB8AC3E}">
        <p14:creationId xmlns:p14="http://schemas.microsoft.com/office/powerpoint/2010/main" val="969935431"/>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8156" y="2233654"/>
            <a:ext cx="7963706" cy="3323987"/>
          </a:xfrm>
          <a:prstGeom prst="rect">
            <a:avLst/>
          </a:prstGeom>
        </p:spPr>
        <p:txBody>
          <a:bodyPr wrap="square">
            <a:spAutoFit/>
          </a:bodyPr>
          <a:lstStyle/>
          <a:p>
            <a:pPr>
              <a:lnSpc>
                <a:spcPct val="150000"/>
              </a:lnSpc>
              <a:buFont typeface="Arial" panose="020B0604020202020204" pitchFamily="34" charset="0"/>
              <a:buChar char="•"/>
            </a:pPr>
            <a:r>
              <a:rPr lang="zh-CN" altLang="en-US" sz="2000" b="1" dirty="0">
                <a:solidFill>
                  <a:srgbClr val="000000"/>
                </a:solidFill>
                <a:latin typeface="Inter"/>
              </a:rPr>
              <a:t>小型网络</a:t>
            </a:r>
            <a:r>
              <a:rPr lang="zh-CN" altLang="en-US" sz="2000" dirty="0">
                <a:solidFill>
                  <a:srgbClr val="000000"/>
                </a:solidFill>
                <a:latin typeface="Inter"/>
              </a:rPr>
              <a:t>：对于规模较小、拓扑结构简单且相对稳定的网络，静态路由是一种理想的选择。例如，家庭网络、小型办公室网络等，管理员可以轻松地手动配置路由信息，实现网络设备之间的通信。</a:t>
            </a:r>
          </a:p>
          <a:p>
            <a:pPr>
              <a:lnSpc>
                <a:spcPct val="150000"/>
              </a:lnSpc>
              <a:buFont typeface="Arial" panose="020B0604020202020204" pitchFamily="34" charset="0"/>
              <a:buChar char="•"/>
            </a:pPr>
            <a:r>
              <a:rPr lang="zh-CN" altLang="en-US" sz="2000" b="1" dirty="0">
                <a:solidFill>
                  <a:srgbClr val="000000"/>
                </a:solidFill>
                <a:latin typeface="Inter"/>
              </a:rPr>
              <a:t>特殊需求网络</a:t>
            </a:r>
            <a:r>
              <a:rPr lang="zh-CN" altLang="en-US" sz="2000" dirty="0">
                <a:solidFill>
                  <a:srgbClr val="000000"/>
                </a:solidFill>
                <a:latin typeface="Inter"/>
              </a:rPr>
              <a:t>：在一些对安全性和稳定性要求极高的特殊网络中，如军事网络、金融核心网络等，静态路由可以提供可靠的路由保障。通过手动配置路由，能够精确控制数据流向，确保网络的安全性和稳定性。</a:t>
            </a:r>
            <a:endParaRPr lang="zh-CN" altLang="en-US" sz="2000" b="0" i="0" dirty="0">
              <a:solidFill>
                <a:srgbClr val="000000"/>
              </a:solidFill>
              <a:effectLst/>
              <a:latin typeface="Inter"/>
            </a:endParaRPr>
          </a:p>
        </p:txBody>
      </p:sp>
      <p:sp>
        <p:nvSpPr>
          <p:cNvPr id="3" name="矩形 2"/>
          <p:cNvSpPr/>
          <p:nvPr/>
        </p:nvSpPr>
        <p:spPr>
          <a:xfrm>
            <a:off x="3654284" y="1597422"/>
            <a:ext cx="1422184" cy="461665"/>
          </a:xfrm>
          <a:prstGeom prst="rect">
            <a:avLst/>
          </a:prstGeom>
        </p:spPr>
        <p:txBody>
          <a:bodyPr wrap="none">
            <a:spAutoFit/>
          </a:bodyPr>
          <a:lstStyle/>
          <a:p>
            <a:r>
              <a:rPr lang="zh-CN" altLang="en-US" sz="2400" b="1" dirty="0">
                <a:solidFill>
                  <a:schemeClr val="accent6">
                    <a:lumMod val="75000"/>
                  </a:schemeClr>
                </a:solidFill>
                <a:latin typeface="Inter"/>
              </a:rPr>
              <a:t>适用场景</a:t>
            </a:r>
          </a:p>
        </p:txBody>
      </p:sp>
    </p:spTree>
    <p:extLst>
      <p:ext uri="{BB962C8B-B14F-4D97-AF65-F5344CB8AC3E}">
        <p14:creationId xmlns:p14="http://schemas.microsoft.com/office/powerpoint/2010/main" val="2979640133"/>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462" y="816707"/>
            <a:ext cx="3071675" cy="523220"/>
          </a:xfrm>
          <a:prstGeom prst="rect">
            <a:avLst/>
          </a:prstGeom>
        </p:spPr>
        <p:txBody>
          <a:bodyPr wrap="none">
            <a:spAutoFit/>
          </a:bodyPr>
          <a:lstStyle/>
          <a:p>
            <a:r>
              <a:rPr lang="en-US" altLang="zh-CN" sz="2800" b="1" dirty="0">
                <a:solidFill>
                  <a:srgbClr val="FF0000"/>
                </a:solidFill>
                <a:latin typeface="Inter"/>
              </a:rPr>
              <a:t>4.</a:t>
            </a:r>
            <a:r>
              <a:rPr lang="zh-CN" altLang="en-US" sz="2800" b="1" dirty="0">
                <a:solidFill>
                  <a:srgbClr val="FF0000"/>
                </a:solidFill>
                <a:latin typeface="Inter"/>
              </a:rPr>
              <a:t>静态路由的配置</a:t>
            </a:r>
          </a:p>
        </p:txBody>
      </p:sp>
      <p:pic>
        <p:nvPicPr>
          <p:cNvPr id="4" name="图片 3"/>
          <p:cNvPicPr>
            <a:picLocks noChangeAspect="1"/>
          </p:cNvPicPr>
          <p:nvPr/>
        </p:nvPicPr>
        <p:blipFill rotWithShape="1">
          <a:blip r:embed="rId3"/>
          <a:srcRect l="12645" t="10359" r="7066" b="11168"/>
          <a:stretch/>
        </p:blipFill>
        <p:spPr>
          <a:xfrm>
            <a:off x="4788131" y="2726781"/>
            <a:ext cx="3782291" cy="2352501"/>
          </a:xfrm>
          <a:prstGeom prst="rect">
            <a:avLst/>
          </a:prstGeom>
        </p:spPr>
      </p:pic>
      <p:sp>
        <p:nvSpPr>
          <p:cNvPr id="3" name="文本框 2"/>
          <p:cNvSpPr txBox="1"/>
          <p:nvPr/>
        </p:nvSpPr>
        <p:spPr>
          <a:xfrm>
            <a:off x="938810" y="2933535"/>
            <a:ext cx="3031942" cy="1938992"/>
          </a:xfrm>
          <a:prstGeom prst="rect">
            <a:avLst/>
          </a:prstGeom>
          <a:noFill/>
        </p:spPr>
        <p:txBody>
          <a:bodyPr wrap="square" rtlCol="0">
            <a:spAutoFit/>
          </a:bodyPr>
          <a:lstStyle/>
          <a:p>
            <a:pPr>
              <a:lnSpc>
                <a:spcPct val="150000"/>
              </a:lnSpc>
            </a:pPr>
            <a:r>
              <a:rPr lang="en-US" altLang="zh-CN" sz="2000" dirty="0" smtClean="0"/>
              <a:t>1.</a:t>
            </a:r>
            <a:r>
              <a:rPr lang="zh-CN" altLang="en-US" sz="2000" dirty="0" smtClean="0"/>
              <a:t>打开</a:t>
            </a:r>
            <a:r>
              <a:rPr lang="en-US" altLang="zh-CN" sz="2000" dirty="0" smtClean="0"/>
              <a:t>HCL</a:t>
            </a:r>
            <a:r>
              <a:rPr lang="zh-CN" altLang="en-US" sz="2000" dirty="0" smtClean="0"/>
              <a:t>软件，如图所示建立网络拓扑结构图，并做好标注。然后启动该实验。</a:t>
            </a:r>
            <a:endParaRPr lang="zh-CN" altLang="en-US" sz="2000" dirty="0"/>
          </a:p>
        </p:txBody>
      </p:sp>
    </p:spTree>
    <p:extLst>
      <p:ext uri="{BB962C8B-B14F-4D97-AF65-F5344CB8AC3E}">
        <p14:creationId xmlns:p14="http://schemas.microsoft.com/office/powerpoint/2010/main" val="339319371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55278" y="2700572"/>
            <a:ext cx="4644812" cy="1986409"/>
            <a:chOff x="3992439" y="2503769"/>
            <a:chExt cx="4644812" cy="1986409"/>
          </a:xfrm>
        </p:grpSpPr>
        <p:pic>
          <p:nvPicPr>
            <p:cNvPr id="2" name="图片 1"/>
            <p:cNvPicPr>
              <a:picLocks noChangeAspect="1"/>
            </p:cNvPicPr>
            <p:nvPr/>
          </p:nvPicPr>
          <p:blipFill rotWithShape="1">
            <a:blip r:embed="rId3"/>
            <a:srcRect r="51888"/>
            <a:stretch/>
          </p:blipFill>
          <p:spPr>
            <a:xfrm>
              <a:off x="3992439" y="2503769"/>
              <a:ext cx="2270575" cy="1982881"/>
            </a:xfrm>
            <a:prstGeom prst="rect">
              <a:avLst/>
            </a:prstGeom>
          </p:spPr>
        </p:pic>
        <p:pic>
          <p:nvPicPr>
            <p:cNvPr id="3" name="图片 2"/>
            <p:cNvPicPr>
              <a:picLocks noChangeAspect="1"/>
            </p:cNvPicPr>
            <p:nvPr/>
          </p:nvPicPr>
          <p:blipFill rotWithShape="1">
            <a:blip r:embed="rId4"/>
            <a:srcRect r="49491"/>
            <a:stretch/>
          </p:blipFill>
          <p:spPr>
            <a:xfrm>
              <a:off x="6293774" y="2503769"/>
              <a:ext cx="2343477" cy="1986409"/>
            </a:xfrm>
            <a:prstGeom prst="rect">
              <a:avLst/>
            </a:prstGeom>
          </p:spPr>
        </p:pic>
      </p:grpSp>
      <p:sp>
        <p:nvSpPr>
          <p:cNvPr id="4" name="文本框 3"/>
          <p:cNvSpPr txBox="1"/>
          <p:nvPr/>
        </p:nvSpPr>
        <p:spPr>
          <a:xfrm>
            <a:off x="676406" y="2700572"/>
            <a:ext cx="3280710" cy="1886286"/>
          </a:xfrm>
          <a:prstGeom prst="rect">
            <a:avLst/>
          </a:prstGeom>
          <a:noFill/>
        </p:spPr>
        <p:txBody>
          <a:bodyPr wrap="square" rtlCol="0">
            <a:spAutoFit/>
          </a:bodyPr>
          <a:lstStyle/>
          <a:p>
            <a:pPr>
              <a:lnSpc>
                <a:spcPct val="150000"/>
              </a:lnSpc>
            </a:pPr>
            <a:r>
              <a:rPr lang="en-US" altLang="zh-CN" sz="2000" dirty="0" smtClean="0"/>
              <a:t>2.</a:t>
            </a:r>
            <a:r>
              <a:rPr lang="zh-CN" altLang="en-US" sz="2000" dirty="0"/>
              <a:t>右</a:t>
            </a:r>
            <a:r>
              <a:rPr lang="zh-CN" altLang="en-US" sz="2000" dirty="0" smtClean="0"/>
              <a:t>击</a:t>
            </a:r>
            <a:r>
              <a:rPr lang="en-US" altLang="zh-CN" sz="2000" dirty="0" smtClean="0"/>
              <a:t>PCA</a:t>
            </a:r>
            <a:r>
              <a:rPr lang="zh-CN" altLang="en-US" sz="2000" dirty="0" smtClean="0"/>
              <a:t>选择进入配置页面，如图所示配置好</a:t>
            </a:r>
            <a:r>
              <a:rPr lang="en-US" altLang="zh-CN" sz="2000" dirty="0" smtClean="0"/>
              <a:t>IP</a:t>
            </a:r>
            <a:r>
              <a:rPr lang="zh-CN" altLang="en-US" sz="2000" dirty="0" smtClean="0"/>
              <a:t>地址、掩码地址和网关地址。</a:t>
            </a:r>
            <a:r>
              <a:rPr lang="en-US" altLang="zh-CN" sz="2000" dirty="0" smtClean="0"/>
              <a:t>PCB</a:t>
            </a:r>
            <a:r>
              <a:rPr lang="zh-CN" altLang="en-US" sz="2000" dirty="0" smtClean="0"/>
              <a:t>同理。</a:t>
            </a:r>
            <a:endParaRPr lang="zh-CN" altLang="en-US" sz="2000" dirty="0"/>
          </a:p>
        </p:txBody>
      </p:sp>
    </p:spTree>
    <p:extLst>
      <p:ext uri="{BB962C8B-B14F-4D97-AF65-F5344CB8AC3E}">
        <p14:creationId xmlns:p14="http://schemas.microsoft.com/office/powerpoint/2010/main" val="1710409131"/>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t="31872" r="3629" b="5324"/>
          <a:stretch/>
        </p:blipFill>
        <p:spPr>
          <a:xfrm>
            <a:off x="3769754" y="2155370"/>
            <a:ext cx="4868372" cy="1334279"/>
          </a:xfrm>
          <a:prstGeom prst="rect">
            <a:avLst/>
          </a:prstGeom>
        </p:spPr>
      </p:pic>
      <p:pic>
        <p:nvPicPr>
          <p:cNvPr id="3" name="图片 2"/>
          <p:cNvPicPr>
            <a:picLocks noChangeAspect="1"/>
          </p:cNvPicPr>
          <p:nvPr/>
        </p:nvPicPr>
        <p:blipFill rotWithShape="1">
          <a:blip r:embed="rId4"/>
          <a:srcRect r="2521" b="4925"/>
          <a:stretch/>
        </p:blipFill>
        <p:spPr>
          <a:xfrm>
            <a:off x="3769754" y="3741144"/>
            <a:ext cx="4910293" cy="1316048"/>
          </a:xfrm>
          <a:prstGeom prst="rect">
            <a:avLst/>
          </a:prstGeom>
        </p:spPr>
      </p:pic>
      <p:sp>
        <p:nvSpPr>
          <p:cNvPr id="4" name="文本框 3"/>
          <p:cNvSpPr txBox="1"/>
          <p:nvPr/>
        </p:nvSpPr>
        <p:spPr>
          <a:xfrm>
            <a:off x="448203" y="2079150"/>
            <a:ext cx="3200065" cy="3323987"/>
          </a:xfrm>
          <a:prstGeom prst="rect">
            <a:avLst/>
          </a:prstGeom>
          <a:noFill/>
        </p:spPr>
        <p:txBody>
          <a:bodyPr wrap="square" rtlCol="0">
            <a:spAutoFit/>
          </a:bodyPr>
          <a:lstStyle/>
          <a:p>
            <a:pPr>
              <a:lnSpc>
                <a:spcPct val="150000"/>
              </a:lnSpc>
            </a:pPr>
            <a:r>
              <a:rPr lang="en-US" altLang="zh-CN" sz="2000" dirty="0" smtClean="0"/>
              <a:t>3.</a:t>
            </a:r>
            <a:r>
              <a:rPr lang="zh-CN" altLang="en-US" sz="2000" dirty="0" smtClean="0"/>
              <a:t>双击</a:t>
            </a:r>
            <a:r>
              <a:rPr lang="en-US" altLang="zh-CN" sz="2000" dirty="0" smtClean="0"/>
              <a:t>RTA</a:t>
            </a:r>
            <a:r>
              <a:rPr lang="zh-CN" altLang="en-US" sz="2000" dirty="0" smtClean="0"/>
              <a:t>进入配置全局模式，输入</a:t>
            </a:r>
            <a:r>
              <a:rPr lang="en-US" altLang="zh-CN" sz="2000" dirty="0" smtClean="0"/>
              <a:t>sys</a:t>
            </a:r>
            <a:r>
              <a:rPr lang="zh-CN" altLang="en-US" sz="2000" dirty="0" smtClean="0"/>
              <a:t>进入系统模式，将设备名称改为</a:t>
            </a:r>
            <a:r>
              <a:rPr lang="en-US" altLang="zh-CN" sz="2000" dirty="0" smtClean="0"/>
              <a:t>RTA</a:t>
            </a:r>
            <a:r>
              <a:rPr lang="zh-CN" altLang="en-US" sz="2000" dirty="0" smtClean="0"/>
              <a:t>，对路由器端口</a:t>
            </a:r>
            <a:r>
              <a:rPr lang="en-US" altLang="zh-CN" sz="2000" dirty="0" smtClean="0"/>
              <a:t>g0/0</a:t>
            </a:r>
            <a:r>
              <a:rPr lang="zh-CN" altLang="en-US" sz="2000" dirty="0" smtClean="0"/>
              <a:t>进行配置，添加</a:t>
            </a:r>
            <a:r>
              <a:rPr lang="en-US" altLang="zh-CN" sz="2000" dirty="0" smtClean="0"/>
              <a:t>IP</a:t>
            </a:r>
            <a:r>
              <a:rPr lang="zh-CN" altLang="en-US" sz="2000" dirty="0" smtClean="0"/>
              <a:t>地址及子网掩码。</a:t>
            </a:r>
            <a:r>
              <a:rPr lang="en-US" altLang="zh-CN" sz="2000" dirty="0" smtClean="0"/>
              <a:t>S1/0</a:t>
            </a:r>
            <a:r>
              <a:rPr lang="zh-CN" altLang="en-US" sz="2000" dirty="0" smtClean="0"/>
              <a:t>接口进行同样的配置。</a:t>
            </a:r>
            <a:r>
              <a:rPr lang="en-US" altLang="zh-CN" sz="2000" dirty="0" smtClean="0"/>
              <a:t>RTB</a:t>
            </a:r>
            <a:r>
              <a:rPr lang="zh-CN" altLang="en-US" sz="2000" dirty="0" smtClean="0"/>
              <a:t>中的配置同理。</a:t>
            </a:r>
            <a:endParaRPr lang="zh-CN" altLang="en-US" sz="2000" dirty="0"/>
          </a:p>
        </p:txBody>
      </p:sp>
    </p:spTree>
    <p:extLst>
      <p:ext uri="{BB962C8B-B14F-4D97-AF65-F5344CB8AC3E}">
        <p14:creationId xmlns:p14="http://schemas.microsoft.com/office/powerpoint/2010/main" val="94331717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9490</TotalTime>
  <Words>575</Words>
  <Application>Microsoft Office PowerPoint</Application>
  <PresentationFormat>全屏显示(4:3)</PresentationFormat>
  <Paragraphs>40</Paragraphs>
  <Slides>17</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Inter</vt:lpstr>
      <vt:lpstr>SentyTEA ÂµÙ</vt:lpstr>
      <vt:lpstr>SentyTEA 新蒂下午茶体</vt:lpstr>
      <vt:lpstr>等线</vt:lpstr>
      <vt:lpstr>仿宋</vt:lpstr>
      <vt:lpstr>华文隶书</vt:lpstr>
      <vt:lpstr>宋体</vt:lpstr>
      <vt:lpstr>微软雅黑</vt:lpstr>
      <vt:lpstr>新蒂下午茶专业版</vt:lpstr>
      <vt:lpstr>Arial</vt:lpstr>
      <vt:lpstr>Calibri</vt:lpstr>
      <vt:lpstr>Tahoma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HZW</dc:creator>
  <cp:lastModifiedBy>Administrator</cp:lastModifiedBy>
  <cp:revision>1182</cp:revision>
  <dcterms:created xsi:type="dcterms:W3CDTF">2014-07-13T02:54:52Z</dcterms:created>
  <dcterms:modified xsi:type="dcterms:W3CDTF">2025-04-17T05:56:33Z</dcterms:modified>
</cp:coreProperties>
</file>