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14605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8000">
                <a:solidFill>
                  <a:srgbClr val="FFFFFF"/>
                </a:solidFill>
              </a:rPr>
              <a:t>LoveCoding OJ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37845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Team # 43:</a:t>
            </a:r>
            <a:r>
              <a:rPr sz="3200">
                <a:solidFill>
                  <a:srgbClr val="FFFFFF"/>
                </a:solidFill>
              </a:rPr>
              <a:t> Xinyue Chen, Yichi Liu, </a:t>
            </a:r>
            <a:r>
              <a: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Yige Wang</a:t>
            </a:r>
          </a:p>
        </p:txBody>
      </p:sp>
      <p:sp>
        <p:nvSpPr>
          <p:cNvPr id="34" name="Shape 34"/>
          <p:cNvSpPr/>
          <p:nvPr/>
        </p:nvSpPr>
        <p:spPr>
          <a:xfrm>
            <a:off x="2228570" y="1847850"/>
            <a:ext cx="20706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Sprint # 2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8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4381500" y="14033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About LoveCoding</a:t>
            </a:r>
            <a:endParaRPr b="1" sz="38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Progress</a:t>
            </a:r>
            <a:endParaRPr b="1" sz="38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Demo</a:t>
            </a:r>
            <a:endParaRPr b="1" sz="38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Next Steps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8000">
                <a:solidFill>
                  <a:srgbClr val="FFFFFF"/>
                </a:solidFill>
              </a:rPr>
              <a:t>About LoveCoding</a:t>
            </a:r>
          </a:p>
        </p:txBody>
      </p:sp>
      <p:pic>
        <p:nvPicPr>
          <p:cNvPr id="40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7397" y="2270270"/>
            <a:ext cx="10090006" cy="4908048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2593528" y="2750467"/>
            <a:ext cx="4061570" cy="4951166"/>
          </a:xfrm>
          <a:prstGeom prst="roundRect">
            <a:avLst>
              <a:gd name="adj" fmla="val 13199"/>
            </a:avLst>
          </a:prstGeom>
          <a:solidFill>
            <a:srgbClr val="8EF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43" name="Shape 43"/>
          <p:cNvSpPr/>
          <p:nvPr/>
        </p:nvSpPr>
        <p:spPr>
          <a:xfrm>
            <a:off x="6991350" y="2750467"/>
            <a:ext cx="4061570" cy="4951166"/>
          </a:xfrm>
          <a:prstGeom prst="roundRect">
            <a:avLst>
              <a:gd name="adj" fmla="val 13199"/>
            </a:avLst>
          </a:prstGeom>
          <a:solidFill>
            <a:srgbClr val="7A81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44" name="Shape 44"/>
          <p:cNvSpPr/>
          <p:nvPr/>
        </p:nvSpPr>
        <p:spPr>
          <a:xfrm>
            <a:off x="3589027" y="1734467"/>
            <a:ext cx="20705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Sprint #1</a:t>
            </a:r>
          </a:p>
        </p:txBody>
      </p:sp>
      <p:sp>
        <p:nvSpPr>
          <p:cNvPr id="45" name="Shape 45"/>
          <p:cNvSpPr/>
          <p:nvPr/>
        </p:nvSpPr>
        <p:spPr>
          <a:xfrm>
            <a:off x="7986848" y="1734467"/>
            <a:ext cx="207057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Sprint #2</a:t>
            </a:r>
          </a:p>
        </p:txBody>
      </p:sp>
      <p:sp>
        <p:nvSpPr>
          <p:cNvPr id="46" name="Shape 46"/>
          <p:cNvSpPr/>
          <p:nvPr/>
        </p:nvSpPr>
        <p:spPr>
          <a:xfrm>
            <a:off x="2943795" y="3518817"/>
            <a:ext cx="3713610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228600" indent="-228600" algn="l" defTabSz="457200">
              <a:spcBef>
                <a:spcPts val="1200"/>
              </a:spcBef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53585F"/>
                </a:solidFill>
                <a:latin typeface="Times"/>
                <a:ea typeface="Times"/>
                <a:cs typeface="Times"/>
                <a:sym typeface="Times"/>
              </a:rPr>
              <a:t>Data Model Design</a:t>
            </a:r>
            <a:endParaRPr b="1" sz="2000">
              <a:solidFill>
                <a:srgbClr val="53585F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marL="228600" indent="-228600" algn="l" defTabSz="457200">
              <a:spcBef>
                <a:spcPts val="1200"/>
              </a:spcBef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53585F"/>
                </a:solidFill>
                <a:latin typeface="Times"/>
                <a:ea typeface="Times"/>
                <a:cs typeface="Times"/>
                <a:sym typeface="Times"/>
              </a:rPr>
              <a:t>HTML WireFrames Design</a:t>
            </a:r>
            <a:endParaRPr b="1" sz="2000">
              <a:solidFill>
                <a:srgbClr val="53585F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marL="228600" indent="-228600" algn="l" defTabSz="457200">
              <a:spcBef>
                <a:spcPts val="1200"/>
              </a:spcBef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53585F"/>
                </a:solidFill>
                <a:latin typeface="Times"/>
                <a:ea typeface="Times"/>
                <a:cs typeface="Times"/>
                <a:sym typeface="Times"/>
              </a:rPr>
              <a:t>Code Editor</a:t>
            </a:r>
            <a:endParaRPr b="1" sz="2000">
              <a:solidFill>
                <a:srgbClr val="53585F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marL="228600" indent="-228600" algn="l" defTabSz="457200">
              <a:spcBef>
                <a:spcPts val="1200"/>
              </a:spcBef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53585F"/>
                </a:solidFill>
                <a:latin typeface="Times"/>
                <a:ea typeface="Times"/>
                <a:cs typeface="Times"/>
                <a:sym typeface="Times"/>
              </a:rPr>
              <a:t>User Log &amp; Register</a:t>
            </a:r>
            <a:endParaRPr b="1" sz="2000">
              <a:solidFill>
                <a:srgbClr val="53585F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marL="228600" indent="-228600" algn="l" defTabSz="457200">
              <a:spcBef>
                <a:spcPts val="1200"/>
              </a:spcBef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53585F"/>
                </a:solidFill>
                <a:latin typeface="Times"/>
                <a:ea typeface="Times"/>
                <a:cs typeface="Times"/>
                <a:sym typeface="Times"/>
              </a:rPr>
              <a:t>User Profile Display &amp; Edition</a:t>
            </a:r>
            <a:endParaRPr b="1" sz="2000">
              <a:solidFill>
                <a:srgbClr val="53585F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marL="228600" indent="-228600" algn="l" defTabSz="457200">
              <a:spcBef>
                <a:spcPts val="1200"/>
              </a:spcBef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53585F"/>
                </a:solidFill>
                <a:latin typeface="Times"/>
                <a:ea typeface="Times"/>
                <a:cs typeface="Times"/>
                <a:sym typeface="Times"/>
              </a:rPr>
              <a:t>Problem Upload &amp; Display</a:t>
            </a:r>
            <a:r>
              <a:rPr sz="2000">
                <a:solidFill>
                  <a:srgbClr val="53585F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47" name="Shape 47"/>
          <p:cNvSpPr/>
          <p:nvPr/>
        </p:nvSpPr>
        <p:spPr>
          <a:xfrm>
            <a:off x="7583233" y="3270250"/>
            <a:ext cx="3208004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228600" indent="-228600" algn="l" defTabSz="457200">
              <a:spcBef>
                <a:spcPts val="1200"/>
              </a:spcBef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Problem Management Optimization</a:t>
            </a:r>
            <a:endParaRPr b="1" sz="20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marL="228600" indent="-228600" algn="l" defTabSz="457200">
              <a:spcBef>
                <a:spcPts val="1200"/>
              </a:spcBef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Problem Evaluation</a:t>
            </a:r>
            <a:endParaRPr b="1" sz="20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marL="228600" indent="-228600" algn="l" defTabSz="457200">
              <a:spcBef>
                <a:spcPts val="1200"/>
              </a:spcBef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Homepage</a:t>
            </a:r>
            <a:endParaRPr b="1" sz="20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marL="228600" indent="-228600" algn="l" defTabSz="457200">
              <a:spcBef>
                <a:spcPts val="1200"/>
              </a:spcBef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Competition Prototype</a:t>
            </a:r>
            <a:endParaRPr b="1" sz="20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marL="228600" indent="-228600" algn="l" defTabSz="457200">
              <a:spcBef>
                <a:spcPts val="1200"/>
              </a:spcBef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Discussion</a:t>
            </a:r>
            <a:endParaRPr b="1" sz="20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marL="228600" indent="-228600" algn="l" defTabSz="457200">
              <a:spcBef>
                <a:spcPts val="1200"/>
              </a:spcBef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UI Improvement</a:t>
            </a:r>
            <a:endParaRPr b="1" sz="20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algn="l" defTabSz="457200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8" name="Shape 48"/>
          <p:cNvSpPr/>
          <p:nvPr>
            <p:ph type="title" idx="4294967295"/>
          </p:nvPr>
        </p:nvSpPr>
        <p:spPr>
          <a:xfrm>
            <a:off x="1219200" y="-2159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8000">
                <a:solidFill>
                  <a:srgbClr val="FFFFFF"/>
                </a:solidFill>
              </a:rPr>
              <a:t>Progress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28570" y="4552950"/>
            <a:ext cx="523489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Problem Evaluation</a:t>
            </a:r>
          </a:p>
        </p:txBody>
      </p:sp>
      <p:sp>
        <p:nvSpPr>
          <p:cNvPr id="51" name="Shape 51"/>
          <p:cNvSpPr/>
          <p:nvPr/>
        </p:nvSpPr>
        <p:spPr>
          <a:xfrm>
            <a:off x="2635764" y="5429250"/>
            <a:ext cx="857177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228600" indent="-228600" algn="l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 Celery: Asynchronous Task Queue</a:t>
            </a:r>
            <a:endParaRPr sz="3600">
              <a:solidFill>
                <a:srgbClr val="FFFFFF"/>
              </a:solidFill>
            </a:endParaRPr>
          </a:p>
          <a:p>
            <a:pPr lvl="0" marL="228600" indent="-228600" algn="l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 Lo-runner: Sandbox</a:t>
            </a:r>
          </a:p>
        </p:txBody>
      </p:sp>
      <p:sp>
        <p:nvSpPr>
          <p:cNvPr id="52" name="Shape 52"/>
          <p:cNvSpPr/>
          <p:nvPr/>
        </p:nvSpPr>
        <p:spPr>
          <a:xfrm>
            <a:off x="2431770" y="1536700"/>
            <a:ext cx="523489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Problem Management</a:t>
            </a:r>
          </a:p>
        </p:txBody>
      </p:sp>
      <p:sp>
        <p:nvSpPr>
          <p:cNvPr id="53" name="Shape 53"/>
          <p:cNvSpPr/>
          <p:nvPr/>
        </p:nvSpPr>
        <p:spPr>
          <a:xfrm>
            <a:off x="2613688" y="2520950"/>
            <a:ext cx="820902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228600" indent="-228600" algn="l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 Merge Code-Mirror</a:t>
            </a:r>
            <a:endParaRPr sz="3600">
              <a:solidFill>
                <a:srgbClr val="FFFFFF"/>
              </a:solidFill>
            </a:endParaRPr>
          </a:p>
          <a:p>
            <a:pPr lvl="0" marL="228600" indent="-228600" algn="l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 Submission Management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3924300" y="3251200"/>
            <a:ext cx="48171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 algn="l" defTabSz="457200">
              <a:spcBef>
                <a:spcPts val="1200"/>
              </a:spcBef>
              <a:buSzPct val="100000"/>
              <a:buChar char="•"/>
              <a:defRPr b="1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Competition Prototype</a:t>
            </a:r>
          </a:p>
        </p:txBody>
      </p:sp>
      <p:sp>
        <p:nvSpPr>
          <p:cNvPr id="56" name="Shape 56"/>
          <p:cNvSpPr/>
          <p:nvPr/>
        </p:nvSpPr>
        <p:spPr>
          <a:xfrm>
            <a:off x="3936466" y="4756150"/>
            <a:ext cx="24009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 algn="l" defTabSz="457200">
              <a:spcBef>
                <a:spcPts val="1200"/>
              </a:spcBef>
              <a:buSzPct val="100000"/>
              <a:buChar char="•"/>
              <a:defRPr b="1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Discussion</a:t>
            </a:r>
          </a:p>
        </p:txBody>
      </p:sp>
      <p:sp>
        <p:nvSpPr>
          <p:cNvPr id="57" name="Shape 57"/>
          <p:cNvSpPr/>
          <p:nvPr/>
        </p:nvSpPr>
        <p:spPr>
          <a:xfrm>
            <a:off x="3867336" y="6121400"/>
            <a:ext cx="362366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 algn="l" defTabSz="457200">
              <a:spcBef>
                <a:spcPts val="1200"/>
              </a:spcBef>
              <a:buSzPct val="100000"/>
              <a:buChar char="•"/>
              <a:defRPr b="1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UI Improvement</a:t>
            </a:r>
          </a:p>
        </p:txBody>
      </p:sp>
      <p:sp>
        <p:nvSpPr>
          <p:cNvPr id="58" name="Shape 58"/>
          <p:cNvSpPr/>
          <p:nvPr/>
        </p:nvSpPr>
        <p:spPr>
          <a:xfrm>
            <a:off x="3924300" y="1746250"/>
            <a:ext cx="24253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 algn="l" defTabSz="457200">
              <a:spcBef>
                <a:spcPts val="1200"/>
              </a:spcBef>
              <a:buSzPct val="100000"/>
              <a:buChar char="•"/>
              <a:defRPr b="1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Homepage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1257300" y="22352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8000">
                <a:solidFill>
                  <a:srgbClr val="FFFFFF"/>
                </a:solidFill>
              </a:rPr>
              <a:t>Demo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800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63" name="Shape 63"/>
          <p:cNvSpPr/>
          <p:nvPr/>
        </p:nvSpPr>
        <p:spPr>
          <a:xfrm>
            <a:off x="3249810" y="2558801"/>
            <a:ext cx="7442251" cy="4211540"/>
          </a:xfrm>
          <a:prstGeom prst="roundRect">
            <a:avLst>
              <a:gd name="adj" fmla="val 13659"/>
            </a:avLst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64" name="Shape 64"/>
          <p:cNvSpPr/>
          <p:nvPr/>
        </p:nvSpPr>
        <p:spPr>
          <a:xfrm>
            <a:off x="4408382" y="2857499"/>
            <a:ext cx="4432127" cy="403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228600" indent="-228600" algn="l" defTabSz="457200">
              <a:spcBef>
                <a:spcPts val="1200"/>
              </a:spcBef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b="1" sz="2800">
                <a:latin typeface="Times"/>
                <a:ea typeface="Times"/>
                <a:cs typeface="Times"/>
                <a:sym typeface="Times"/>
              </a:rPr>
              <a:t>Competition Optimization</a:t>
            </a:r>
            <a:endParaRPr b="1" sz="2800">
              <a:latin typeface="Times"/>
              <a:ea typeface="Times"/>
              <a:cs typeface="Times"/>
              <a:sym typeface="Times"/>
            </a:endParaRPr>
          </a:p>
          <a:p>
            <a:pPr lvl="0" marL="228600" indent="-228600" algn="l" defTabSz="457200">
              <a:spcBef>
                <a:spcPts val="1200"/>
              </a:spcBef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b="1" sz="2800">
                <a:latin typeface="Times"/>
                <a:ea typeface="Times"/>
                <a:cs typeface="Times"/>
                <a:sym typeface="Times"/>
              </a:rPr>
              <a:t>Cloud Deployment</a:t>
            </a:r>
            <a:endParaRPr b="1" sz="2800">
              <a:latin typeface="Times"/>
              <a:ea typeface="Times"/>
              <a:cs typeface="Times"/>
              <a:sym typeface="Times"/>
            </a:endParaRPr>
          </a:p>
          <a:p>
            <a:pPr lvl="0" marL="228600" indent="-228600" algn="l" defTabSz="457200">
              <a:spcBef>
                <a:spcPts val="1200"/>
              </a:spcBef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b="1" sz="2800">
                <a:latin typeface="Times"/>
                <a:ea typeface="Times"/>
                <a:cs typeface="Times"/>
                <a:sym typeface="Times"/>
              </a:rPr>
              <a:t>Robustness</a:t>
            </a:r>
            <a:endParaRPr b="1" sz="2800">
              <a:latin typeface="Times"/>
              <a:ea typeface="Times"/>
              <a:cs typeface="Times"/>
              <a:sym typeface="Times"/>
            </a:endParaRPr>
          </a:p>
          <a:p>
            <a:pPr lvl="0" marL="228600" indent="-228600" algn="l" defTabSz="457200">
              <a:spcBef>
                <a:spcPts val="1200"/>
              </a:spcBef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b="1" sz="2800">
                <a:latin typeface="Times"/>
                <a:ea typeface="Times"/>
                <a:cs typeface="Times"/>
                <a:sym typeface="Times"/>
              </a:rPr>
              <a:t>Concurrency Concern</a:t>
            </a:r>
            <a:endParaRPr b="1" sz="2800">
              <a:latin typeface="Times"/>
              <a:ea typeface="Times"/>
              <a:cs typeface="Times"/>
              <a:sym typeface="Times"/>
            </a:endParaRPr>
          </a:p>
          <a:p>
            <a:pPr lvl="0" marL="228600" indent="-228600" algn="l" defTabSz="457200">
              <a:spcBef>
                <a:spcPts val="1200"/>
              </a:spcBef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b="1" sz="2800">
                <a:latin typeface="Times"/>
                <a:ea typeface="Times"/>
                <a:cs typeface="Times"/>
                <a:sym typeface="Times"/>
              </a:rPr>
              <a:t>UI Improvement</a:t>
            </a:r>
            <a:endParaRPr b="1" sz="2800">
              <a:latin typeface="Times"/>
              <a:ea typeface="Times"/>
              <a:cs typeface="Times"/>
              <a:sym typeface="Times"/>
            </a:endParaRPr>
          </a:p>
          <a:p>
            <a:pPr lvl="0" algn="l" defTabSz="457200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endParaRPr b="1" sz="2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4349564" y="2266949"/>
            <a:ext cx="430567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0">
                <a:solidFill>
                  <a:srgbClr val="FFFFFF"/>
                </a:solidFill>
              </a:rPr>
              <a:t>Questions?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