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2" r:id="rId3"/>
    <p:sldId id="281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45906-A1C2-4074-975F-3545AE0D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47A3C-085F-4D45-A34B-67D927BC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CF433-3310-49A1-82BE-3BD34798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2DA11-E947-4ACF-910D-BFA08FE2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C02F3-E9AE-4C2C-959A-529ADD15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1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EDB22-C3A7-4EC4-B29D-55B16AC4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3342D-9A88-4A83-8417-E409F97A0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11298-9A6C-4790-95B5-0D5EB090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42679-9B05-498C-8F53-E5094D4B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B4483-AE58-464D-BE0C-A6C2F0E5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B6C746-471F-41C8-887E-6A9455D84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6E86A-1E41-456F-B9D2-FAD686E8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02CB0-6BB0-45EA-A9C0-5320FB9F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087F3-A47A-4508-9CD6-EDBFA9DD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66E32-EFCB-444A-A248-90EC5228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0C71-ED8D-40BC-A6EA-42A7637C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2080-8D79-4B1E-9CFA-6C7634D0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BE76A-E674-41DD-807A-649E7C56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96DFE-A7E8-490B-91AB-3B23308C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7C963-6B16-4EEF-BFCC-9C2A4872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CFA-810E-42C5-B8EB-37DB6A35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3B3C1-EE82-4188-AECA-7F43983D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BFA1F-4638-42A7-A922-4FFCCDD3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CEF5F-6C6A-4239-B2CF-16257CC9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BC6DF-9353-4E5C-BF2B-CCA6ACE4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098D-15A5-466C-84F4-C518CCC7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7AD52-EB7C-4A2A-9071-537AB379C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9F987-0317-40D5-A9AE-E75FD5E34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C6DCF-E5EF-4F6C-97B6-68AEC58C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8BD33-9DC0-4564-9E88-A34E0671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1C4CF-70A4-434B-BD2C-5135C380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1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EF56E-02B8-4C07-A727-69A98A52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3F14C-CE86-45AC-9D56-1A3C16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48E8FD-9270-4D3F-AE5C-E6CDABEE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8CDC8-77EC-4207-BCBD-195188794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E960E-ECFE-41FF-A314-1C3EAC86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D6280-96CC-4ECA-8542-089F12B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0F2FF-CDE2-45D1-A6D8-5B7308BB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6371D-14DE-4615-8FDC-9D8DDB3A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6EC3F-0958-47AB-BE0C-C0911570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C1F6FA-40FD-4BD1-BAE4-071FFECA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D3D9E6-F0D0-4FF8-AAC8-99B44C8C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A8E66-4BB8-485D-806A-725DCA8A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A81867-0137-441E-8F3B-B3C94E87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34FC9-85AC-4D77-B509-14469B68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33D4F-23B8-43C7-9B69-B8BAE51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6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C68E-AF7D-4B5A-B38A-F159DBD3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2D7C6-2715-44F9-B2F2-3F5C7E9A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0282F-63A3-4BED-AB4A-58B34E85E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D9174-B66D-48BD-A347-E921499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E83E6-49D4-4A8D-BECD-B8BDE55D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131CC-C33A-40CB-A47C-7DA4872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9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DA821-CB4A-4270-B165-BB6644A6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AEECB3-F042-4E3C-BD10-8DDCC7CA6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72811-BC03-4879-AC33-3947121A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B4CE3-9738-4902-838F-8EE4DA01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B7930-50F4-4CF4-A00D-81BA5AA6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A8268-8A92-4F0B-9811-03D689CF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2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F5FD89-185E-4734-8908-B04AE48F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047A8-FC4A-41EE-9A0B-FB8CE5559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470E-4D84-45D3-A200-907D29709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87E0-8DE6-4D12-B470-3A0BAAE2E85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D6CC8-3D76-45BE-911B-5C6419408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15FCC-C9E6-43B3-BD8C-22A2360CD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9BFF-E865-4D52-B8F1-AED5A33E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1"/>
          <p:cNvSpPr txBox="1"/>
          <p:nvPr/>
        </p:nvSpPr>
        <p:spPr>
          <a:xfrm>
            <a:off x="4113609" y="1165325"/>
            <a:ext cx="1339454" cy="441781"/>
          </a:xfrm>
          <a:prstGeom prst="rect">
            <a:avLst/>
          </a:prstGeom>
        </p:spPr>
        <p:txBody>
          <a:bodyPr wrap="square" lIns="33486" tIns="13395" rIns="33486" bIns="13395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zh-CN" altLang="en-US" sz="2531" b="1" spc="105" dirty="0">
                <a:solidFill>
                  <a:srgbClr val="2A3036"/>
                </a:solidFill>
                <a:latin typeface="Microsoft YaHei"/>
                <a:ea typeface="Microsoft YaHei"/>
              </a:rPr>
              <a:t>原理</a:t>
            </a:r>
            <a:endParaRPr lang="en-US" altLang="zh-CN" sz="1160" dirty="0"/>
          </a:p>
        </p:txBody>
      </p:sp>
      <p:sp>
        <p:nvSpPr>
          <p:cNvPr id="246" name="Freeform 2"/>
          <p:cNvSpPr/>
          <p:nvPr/>
        </p:nvSpPr>
        <p:spPr>
          <a:xfrm>
            <a:off x="4448473" y="1861840"/>
            <a:ext cx="573354" cy="0"/>
          </a:xfrm>
          <a:custGeom>
            <a:avLst/>
            <a:gdLst/>
            <a:ahLst/>
            <a:cxnLst/>
            <a:rect l="l" t="t" r="r" b="b"/>
            <a:pathLst>
              <a:path w="543625">
                <a:moveTo>
                  <a:pt x="0" y="0"/>
                </a:moveTo>
                <a:lnTo>
                  <a:pt x="543625" y="0"/>
                </a:lnTo>
              </a:path>
            </a:pathLst>
          </a:custGeom>
          <a:solidFill>
            <a:srgbClr val="A2D6E0"/>
          </a:solidFill>
          <a:ln w="31750">
            <a:solidFill>
              <a:srgbClr val="A2D6E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57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879" y="1"/>
            <a:ext cx="4054322" cy="691188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E71D073-9F97-4954-9B18-18E9562AEDFF}"/>
              </a:ext>
            </a:extLst>
          </p:cNvPr>
          <p:cNvSpPr txBox="1"/>
          <p:nvPr/>
        </p:nvSpPr>
        <p:spPr>
          <a:xfrm>
            <a:off x="4327922" y="2062758"/>
            <a:ext cx="6135199" cy="61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月，</a:t>
            </a:r>
            <a:r>
              <a:rPr lang="en-US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Ian J. Goodfellow</a:t>
            </a:r>
            <a:r>
              <a:rPr lang="zh-CN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发表了开山之作——《</a:t>
            </a:r>
            <a:r>
              <a:rPr lang="en-US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Adversarial Networks</a:t>
            </a:r>
            <a:r>
              <a:rPr lang="zh-CN" altLang="zh-CN" sz="1688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》。</a:t>
            </a:r>
            <a:endParaRPr lang="zh-CN" altLang="en-US" sz="16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20A248-57D1-4C10-896A-19522DA20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53"/>
          <a:stretch/>
        </p:blipFill>
        <p:spPr>
          <a:xfrm>
            <a:off x="4783335" y="2982498"/>
            <a:ext cx="6004734" cy="306774"/>
          </a:xfrm>
          <a:prstGeom prst="rect">
            <a:avLst/>
          </a:prstGeom>
        </p:spPr>
      </p:pic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F9F83473-969C-40E8-BFD7-DAFB6096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93" y="3486316"/>
            <a:ext cx="5397017" cy="235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25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3"/>
          <p:cNvSpPr txBox="1"/>
          <p:nvPr/>
        </p:nvSpPr>
        <p:spPr>
          <a:xfrm>
            <a:off x="872133" y="616149"/>
            <a:ext cx="1955602" cy="372659"/>
          </a:xfrm>
          <a:prstGeom prst="rect">
            <a:avLst/>
          </a:prstGeom>
        </p:spPr>
        <p:txBody>
          <a:bodyPr lIns="33486" tIns="13395" rIns="33486" bIns="13395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zh-CN" altLang="en-US" sz="2109" b="1" spc="105" dirty="0">
                <a:solidFill>
                  <a:srgbClr val="2A3036"/>
                </a:solidFill>
                <a:latin typeface="Microsoft YaHei"/>
                <a:ea typeface="Microsoft YaHei"/>
              </a:rPr>
              <a:t>例子：做假钞</a:t>
            </a:r>
            <a:endParaRPr lang="en-US" sz="1107" dirty="0"/>
          </a:p>
        </p:txBody>
      </p:sp>
      <p:sp>
        <p:nvSpPr>
          <p:cNvPr id="53" name="Freeform 4"/>
          <p:cNvSpPr/>
          <p:nvPr/>
        </p:nvSpPr>
        <p:spPr>
          <a:xfrm>
            <a:off x="872134" y="1151930"/>
            <a:ext cx="573354" cy="0"/>
          </a:xfrm>
          <a:custGeom>
            <a:avLst/>
            <a:gdLst/>
            <a:ahLst/>
            <a:cxnLst/>
            <a:rect l="l" t="t" r="r" b="b"/>
            <a:pathLst>
              <a:path w="543625">
                <a:moveTo>
                  <a:pt x="0" y="0"/>
                </a:moveTo>
                <a:lnTo>
                  <a:pt x="543625" y="0"/>
                </a:lnTo>
              </a:path>
            </a:pathLst>
          </a:custGeom>
          <a:solidFill>
            <a:srgbClr val="A2D6E0"/>
          </a:solidFill>
          <a:ln w="31750">
            <a:solidFill>
              <a:srgbClr val="A2D6E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4A86F3C-62D0-4123-9978-CC28CD309B93}"/>
              </a:ext>
            </a:extLst>
          </p:cNvPr>
          <p:cNvSpPr/>
          <p:nvPr/>
        </p:nvSpPr>
        <p:spPr>
          <a:xfrm>
            <a:off x="4308091" y="1253653"/>
            <a:ext cx="1125141" cy="653799"/>
          </a:xfrm>
          <a:prstGeom prst="rightArrow">
            <a:avLst/>
          </a:prstGeom>
          <a:solidFill>
            <a:srgbClr val="2A3036"/>
          </a:solidFill>
          <a:ln w="19050">
            <a:solidFill>
              <a:srgbClr val="2A30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E2A79C-589A-44AC-BCF3-EBE140733BEF}"/>
              </a:ext>
            </a:extLst>
          </p:cNvPr>
          <p:cNvSpPr/>
          <p:nvPr/>
        </p:nvSpPr>
        <p:spPr>
          <a:xfrm>
            <a:off x="5642672" y="1098352"/>
            <a:ext cx="1366242" cy="9644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Generator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0F7857-E330-4055-9388-AEE2C3E510AA}"/>
              </a:ext>
            </a:extLst>
          </p:cNvPr>
          <p:cNvGrpSpPr/>
          <p:nvPr/>
        </p:nvGrpSpPr>
        <p:grpSpPr>
          <a:xfrm>
            <a:off x="3134246" y="1286779"/>
            <a:ext cx="964406" cy="587547"/>
            <a:chOff x="3751775" y="3429857"/>
            <a:chExt cx="914400" cy="55708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4ADBF9C-B4F1-44F7-A7AD-A690ECEAF9CC}"/>
                </a:ext>
              </a:extLst>
            </p:cNvPr>
            <p:cNvSpPr txBox="1"/>
            <p:nvPr/>
          </p:nvSpPr>
          <p:spPr>
            <a:xfrm>
              <a:off x="3751775" y="3523732"/>
              <a:ext cx="838200" cy="36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8" dirty="0">
                  <a:solidFill>
                    <a:srgbClr val="2A3036"/>
                  </a:solidFill>
                </a:rPr>
                <a:t>vector</a:t>
              </a:r>
              <a:endParaRPr lang="zh-CN" altLang="en-US" sz="1898" dirty="0">
                <a:solidFill>
                  <a:srgbClr val="2A3036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29EB97-E3FC-409D-BD2A-060F0E288C48}"/>
                </a:ext>
              </a:extLst>
            </p:cNvPr>
            <p:cNvSpPr/>
            <p:nvPr/>
          </p:nvSpPr>
          <p:spPr>
            <a:xfrm>
              <a:off x="4513775" y="3429857"/>
              <a:ext cx="152400" cy="5570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8"/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55EC9A4-E0E5-4C91-8BDD-466144A4580F}"/>
              </a:ext>
            </a:extLst>
          </p:cNvPr>
          <p:cNvSpPr/>
          <p:nvPr/>
        </p:nvSpPr>
        <p:spPr>
          <a:xfrm>
            <a:off x="7218354" y="1253653"/>
            <a:ext cx="1125141" cy="653799"/>
          </a:xfrm>
          <a:prstGeom prst="rightArrow">
            <a:avLst/>
          </a:prstGeom>
          <a:solidFill>
            <a:srgbClr val="2A3036"/>
          </a:solidFill>
          <a:ln w="19050">
            <a:solidFill>
              <a:srgbClr val="2A30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E5A48-5A49-4004-BE6C-2F4B3E80B2CB}"/>
              </a:ext>
            </a:extLst>
          </p:cNvPr>
          <p:cNvSpPr/>
          <p:nvPr/>
        </p:nvSpPr>
        <p:spPr>
          <a:xfrm>
            <a:off x="8552935" y="1107918"/>
            <a:ext cx="945271" cy="9452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98" dirty="0"/>
              <a:t>image</a:t>
            </a:r>
            <a:endParaRPr lang="zh-CN" altLang="en-US" sz="1898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5408F46-771F-4427-A82E-09E51590A46D}"/>
              </a:ext>
            </a:extLst>
          </p:cNvPr>
          <p:cNvSpPr txBox="1"/>
          <p:nvPr/>
        </p:nvSpPr>
        <p:spPr>
          <a:xfrm>
            <a:off x="9630417" y="988231"/>
            <a:ext cx="1621962" cy="9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8" dirty="0">
                <a:solidFill>
                  <a:srgbClr val="2A3036"/>
                </a:solidFill>
              </a:rPr>
              <a:t>Higher</a:t>
            </a:r>
          </a:p>
          <a:p>
            <a:r>
              <a:rPr lang="en-US" altLang="zh-CN" sz="1898" dirty="0">
                <a:solidFill>
                  <a:srgbClr val="2A3036"/>
                </a:solidFill>
              </a:rPr>
              <a:t>Dimensional</a:t>
            </a:r>
          </a:p>
          <a:p>
            <a:r>
              <a:rPr lang="en-US" altLang="zh-CN" sz="1898" dirty="0">
                <a:solidFill>
                  <a:srgbClr val="2A3036"/>
                </a:solidFill>
              </a:rPr>
              <a:t>vector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0FB804-31B5-4F93-84B1-DBDA18BD8B28}"/>
              </a:ext>
            </a:extLst>
          </p:cNvPr>
          <p:cNvCxnSpPr>
            <a:cxnSpLocks/>
            <a:stCxn id="5" idx="0"/>
            <a:endCxn id="44" idx="1"/>
          </p:cNvCxnSpPr>
          <p:nvPr/>
        </p:nvCxnSpPr>
        <p:spPr>
          <a:xfrm flipV="1">
            <a:off x="6325793" y="613664"/>
            <a:ext cx="652505" cy="484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35C8DA7-AA91-4822-97FA-53D5B1B263F9}"/>
              </a:ext>
            </a:extLst>
          </p:cNvPr>
          <p:cNvSpPr txBox="1"/>
          <p:nvPr/>
        </p:nvSpPr>
        <p:spPr>
          <a:xfrm>
            <a:off x="6978298" y="453844"/>
            <a:ext cx="3195563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77" dirty="0">
                <a:solidFill>
                  <a:srgbClr val="2A3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一个神经网络或者一个函数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EA9BD2-5C60-4F8B-A899-B364A6DC1DFD}"/>
              </a:ext>
            </a:extLst>
          </p:cNvPr>
          <p:cNvSpPr/>
          <p:nvPr/>
        </p:nvSpPr>
        <p:spPr>
          <a:xfrm>
            <a:off x="66548" y="2449304"/>
            <a:ext cx="12122051" cy="1760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028E98D-EDD7-46EB-8483-43295DEB4833}"/>
              </a:ext>
            </a:extLst>
          </p:cNvPr>
          <p:cNvGrpSpPr/>
          <p:nvPr/>
        </p:nvGrpSpPr>
        <p:grpSpPr>
          <a:xfrm>
            <a:off x="672797" y="2954531"/>
            <a:ext cx="5043824" cy="1344342"/>
            <a:chOff x="636500" y="2801333"/>
            <a:chExt cx="4782292" cy="1274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2337CB7-AC59-432C-BE7A-771F9247FC7D}"/>
                    </a:ext>
                  </a:extLst>
                </p:cNvPr>
                <p:cNvSpPr txBox="1"/>
                <p:nvPr/>
              </p:nvSpPr>
              <p:spPr>
                <a:xfrm>
                  <a:off x="636500" y="2801333"/>
                  <a:ext cx="477730" cy="12746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898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9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898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2337CB7-AC59-432C-BE7A-771F9247F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00" y="2801333"/>
                  <a:ext cx="477730" cy="12746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C73F2F7A-0021-4B59-AC6C-AC9CF502BBDC}"/>
                </a:ext>
              </a:extLst>
            </p:cNvPr>
            <p:cNvSpPr/>
            <p:nvPr/>
          </p:nvSpPr>
          <p:spPr>
            <a:xfrm>
              <a:off x="1238569" y="3229097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6D53E4A-8721-414F-976D-25ECF1D51E1B}"/>
                </a:ext>
              </a:extLst>
            </p:cNvPr>
            <p:cNvSpPr/>
            <p:nvPr/>
          </p:nvSpPr>
          <p:spPr>
            <a:xfrm>
              <a:off x="2074764" y="2980175"/>
              <a:ext cx="1295400" cy="9143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98" dirty="0">
                  <a:solidFill>
                    <a:srgbClr val="2A3036"/>
                  </a:solidFill>
                </a:rPr>
                <a:t>Generator</a:t>
              </a:r>
              <a:endParaRPr lang="zh-CN" altLang="en-US" sz="1898" dirty="0">
                <a:solidFill>
                  <a:srgbClr val="2A3036"/>
                </a:solidFill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D933562-EE53-4154-BB06-59D8A83A2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698" y="3207786"/>
              <a:ext cx="1088094" cy="459174"/>
            </a:xfrm>
            <a:prstGeom prst="rect">
              <a:avLst/>
            </a:prstGeom>
          </p:spPr>
        </p:pic>
        <p:sp>
          <p:nvSpPr>
            <p:cNvPr id="78" name="箭头: 右 77">
              <a:extLst>
                <a:ext uri="{FF2B5EF4-FFF2-40B4-BE49-F238E27FC236}">
                  <a16:creationId xmlns:a16="http://schemas.microsoft.com/office/drawing/2014/main" id="{01820415-12C6-454D-B7D0-B3F65E86BE7C}"/>
                </a:ext>
              </a:extLst>
            </p:cNvPr>
            <p:cNvSpPr/>
            <p:nvPr/>
          </p:nvSpPr>
          <p:spPr>
            <a:xfrm>
              <a:off x="3494503" y="3229097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88611FA-2BA9-41DC-AD90-366BFD5C511D}"/>
              </a:ext>
            </a:extLst>
          </p:cNvPr>
          <p:cNvGrpSpPr/>
          <p:nvPr/>
        </p:nvGrpSpPr>
        <p:grpSpPr>
          <a:xfrm>
            <a:off x="6578203" y="2923177"/>
            <a:ext cx="5043821" cy="1344342"/>
            <a:chOff x="636500" y="2801333"/>
            <a:chExt cx="4782290" cy="1274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465E754-B596-4FBB-BFF5-C7B9FE56534F}"/>
                    </a:ext>
                  </a:extLst>
                </p:cNvPr>
                <p:cNvSpPr txBox="1"/>
                <p:nvPr/>
              </p:nvSpPr>
              <p:spPr>
                <a:xfrm>
                  <a:off x="636500" y="2801333"/>
                  <a:ext cx="477730" cy="12746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898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9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898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465E754-B596-4FBB-BFF5-C7B9FE565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00" y="2801333"/>
                  <a:ext cx="477730" cy="1274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箭头: 右 80">
              <a:extLst>
                <a:ext uri="{FF2B5EF4-FFF2-40B4-BE49-F238E27FC236}">
                  <a16:creationId xmlns:a16="http://schemas.microsoft.com/office/drawing/2014/main" id="{82C1C53C-3DC4-4718-A458-3125CE7F0563}"/>
                </a:ext>
              </a:extLst>
            </p:cNvPr>
            <p:cNvSpPr/>
            <p:nvPr/>
          </p:nvSpPr>
          <p:spPr>
            <a:xfrm>
              <a:off x="1238569" y="3229097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0A3B984-1DFC-4443-A947-511FEFBD8B76}"/>
                </a:ext>
              </a:extLst>
            </p:cNvPr>
            <p:cNvSpPr/>
            <p:nvPr/>
          </p:nvSpPr>
          <p:spPr>
            <a:xfrm>
              <a:off x="2074764" y="2980175"/>
              <a:ext cx="1295400" cy="9143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98" dirty="0">
                  <a:solidFill>
                    <a:srgbClr val="2A3036"/>
                  </a:solidFill>
                </a:rPr>
                <a:t>Generator</a:t>
              </a:r>
              <a:endParaRPr lang="zh-CN" altLang="en-US" sz="1898" dirty="0">
                <a:solidFill>
                  <a:srgbClr val="2A3036"/>
                </a:solidFill>
              </a:endParaRPr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AAC5359A-9B47-4C0F-A61A-ADE15EEB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30700" y="3207786"/>
              <a:ext cx="1088090" cy="459174"/>
            </a:xfrm>
            <a:prstGeom prst="rect">
              <a:avLst/>
            </a:prstGeom>
          </p:spPr>
        </p:pic>
        <p:sp>
          <p:nvSpPr>
            <p:cNvPr id="84" name="箭头: 右 83">
              <a:extLst>
                <a:ext uri="{FF2B5EF4-FFF2-40B4-BE49-F238E27FC236}">
                  <a16:creationId xmlns:a16="http://schemas.microsoft.com/office/drawing/2014/main" id="{0DFE4E5D-5B01-4D46-952A-232CCD6F43FA}"/>
                </a:ext>
              </a:extLst>
            </p:cNvPr>
            <p:cNvSpPr/>
            <p:nvPr/>
          </p:nvSpPr>
          <p:spPr>
            <a:xfrm>
              <a:off x="3494503" y="3229097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959E7875-D866-4862-A59E-0F9F845D89AD}"/>
              </a:ext>
            </a:extLst>
          </p:cNvPr>
          <p:cNvSpPr/>
          <p:nvPr/>
        </p:nvSpPr>
        <p:spPr>
          <a:xfrm>
            <a:off x="6665612" y="2890052"/>
            <a:ext cx="319727" cy="277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3B3F2C-D8EB-4719-9A77-6D6F19263A0E}"/>
              </a:ext>
            </a:extLst>
          </p:cNvPr>
          <p:cNvSpPr txBox="1"/>
          <p:nvPr/>
        </p:nvSpPr>
        <p:spPr>
          <a:xfrm>
            <a:off x="1817229" y="4232296"/>
            <a:ext cx="2021011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66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126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D0E7DFE-397A-4497-9A63-9938A9E9BB5C}"/>
              </a:ext>
            </a:extLst>
          </p:cNvPr>
          <p:cNvSpPr txBox="1"/>
          <p:nvPr/>
        </p:nvSpPr>
        <p:spPr>
          <a:xfrm>
            <a:off x="7767738" y="4232296"/>
            <a:ext cx="2021011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66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改变颜色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FABCC7C-F3AD-4A75-B6DE-B15233EED753}"/>
              </a:ext>
            </a:extLst>
          </p:cNvPr>
          <p:cNvGrpSpPr/>
          <p:nvPr/>
        </p:nvGrpSpPr>
        <p:grpSpPr>
          <a:xfrm>
            <a:off x="672797" y="4505465"/>
            <a:ext cx="5043821" cy="1344342"/>
            <a:chOff x="636500" y="2801333"/>
            <a:chExt cx="4782290" cy="1274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FCD78A6-1806-4C4E-B77C-F82D75D1D141}"/>
                    </a:ext>
                  </a:extLst>
                </p:cNvPr>
                <p:cNvSpPr txBox="1"/>
                <p:nvPr/>
              </p:nvSpPr>
              <p:spPr>
                <a:xfrm>
                  <a:off x="636500" y="2801333"/>
                  <a:ext cx="477730" cy="12746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898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9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5.4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98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898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FCD78A6-1806-4C4E-B77C-F82D75D1D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00" y="2801333"/>
                  <a:ext cx="477730" cy="12746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箭头: 右 87">
              <a:extLst>
                <a:ext uri="{FF2B5EF4-FFF2-40B4-BE49-F238E27FC236}">
                  <a16:creationId xmlns:a16="http://schemas.microsoft.com/office/drawing/2014/main" id="{A59B688B-EB77-4851-81BB-50CBB7ED420C}"/>
                </a:ext>
              </a:extLst>
            </p:cNvPr>
            <p:cNvSpPr/>
            <p:nvPr/>
          </p:nvSpPr>
          <p:spPr>
            <a:xfrm>
              <a:off x="1238569" y="3229097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B36C5B8-1588-4129-97DD-05CC3E80775C}"/>
                </a:ext>
              </a:extLst>
            </p:cNvPr>
            <p:cNvSpPr/>
            <p:nvPr/>
          </p:nvSpPr>
          <p:spPr>
            <a:xfrm>
              <a:off x="2074764" y="2980175"/>
              <a:ext cx="1295400" cy="9143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98" dirty="0">
                  <a:solidFill>
                    <a:srgbClr val="2A3036"/>
                  </a:solidFill>
                </a:rPr>
                <a:t>Generator</a:t>
              </a:r>
              <a:endParaRPr lang="zh-CN" altLang="en-US" sz="1898" dirty="0">
                <a:solidFill>
                  <a:srgbClr val="2A3036"/>
                </a:solidFill>
              </a:endParaRPr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6CCB60B0-B5B5-4750-81F6-04185294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30700" y="3207786"/>
              <a:ext cx="1088090" cy="459174"/>
            </a:xfrm>
            <a:prstGeom prst="rect">
              <a:avLst/>
            </a:prstGeom>
          </p:spPr>
        </p:pic>
        <p:sp>
          <p:nvSpPr>
            <p:cNvPr id="91" name="箭头: 右 90">
              <a:extLst>
                <a:ext uri="{FF2B5EF4-FFF2-40B4-BE49-F238E27FC236}">
                  <a16:creationId xmlns:a16="http://schemas.microsoft.com/office/drawing/2014/main" id="{FD7880FA-226B-4F0A-98C4-DC33D7F54B53}"/>
                </a:ext>
              </a:extLst>
            </p:cNvPr>
            <p:cNvSpPr/>
            <p:nvPr/>
          </p:nvSpPr>
          <p:spPr>
            <a:xfrm>
              <a:off x="3494503" y="3229097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3A843E8C-A966-473A-93E9-F6A34884CFE8}"/>
              </a:ext>
            </a:extLst>
          </p:cNvPr>
          <p:cNvSpPr txBox="1"/>
          <p:nvPr/>
        </p:nvSpPr>
        <p:spPr>
          <a:xfrm>
            <a:off x="1849934" y="5798522"/>
            <a:ext cx="2021011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6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增强纹理感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D79CD8A-2312-435F-9F36-058A9080AF7C}"/>
              </a:ext>
            </a:extLst>
          </p:cNvPr>
          <p:cNvSpPr/>
          <p:nvPr/>
        </p:nvSpPr>
        <p:spPr>
          <a:xfrm>
            <a:off x="762631" y="5357813"/>
            <a:ext cx="319727" cy="277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E3C7EAA-B15E-43B0-9F22-D65206C98CFF}"/>
              </a:ext>
            </a:extLst>
          </p:cNvPr>
          <p:cNvSpPr txBox="1"/>
          <p:nvPr/>
        </p:nvSpPr>
        <p:spPr>
          <a:xfrm>
            <a:off x="6851573" y="5172903"/>
            <a:ext cx="3870032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3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每一个维度表现一个特征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3" grpId="0" animBg="1"/>
      <p:bldP spid="5" grpId="0" animBg="1"/>
      <p:bldP spid="35" grpId="0" animBg="1"/>
      <p:bldP spid="8" grpId="0" animBg="1"/>
      <p:bldP spid="37" grpId="0"/>
      <p:bldP spid="44" grpId="0"/>
      <p:bldP spid="16" grpId="0" animBg="1"/>
      <p:bldP spid="23" grpId="0" animBg="1"/>
      <p:bldP spid="25" grpId="0"/>
      <p:bldP spid="85" grpId="0"/>
      <p:bldP spid="92" grpId="0"/>
      <p:bldP spid="93" grpId="0" animBg="1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3"/>
          <p:cNvSpPr txBox="1"/>
          <p:nvPr/>
        </p:nvSpPr>
        <p:spPr>
          <a:xfrm>
            <a:off x="872133" y="616149"/>
            <a:ext cx="1955602" cy="372659"/>
          </a:xfrm>
          <a:prstGeom prst="rect">
            <a:avLst/>
          </a:prstGeom>
        </p:spPr>
        <p:txBody>
          <a:bodyPr lIns="33486" tIns="13395" rIns="33486" bIns="13395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zh-CN" altLang="en-US" sz="2109" b="1" spc="105" dirty="0">
                <a:solidFill>
                  <a:srgbClr val="2A3036"/>
                </a:solidFill>
                <a:latin typeface="Microsoft YaHei"/>
                <a:ea typeface="Microsoft YaHei"/>
              </a:rPr>
              <a:t>例子：做假钞</a:t>
            </a:r>
            <a:endParaRPr lang="en-US" sz="1107" dirty="0"/>
          </a:p>
        </p:txBody>
      </p:sp>
      <p:sp>
        <p:nvSpPr>
          <p:cNvPr id="53" name="Freeform 4"/>
          <p:cNvSpPr/>
          <p:nvPr/>
        </p:nvSpPr>
        <p:spPr>
          <a:xfrm>
            <a:off x="872134" y="1151930"/>
            <a:ext cx="573354" cy="0"/>
          </a:xfrm>
          <a:custGeom>
            <a:avLst/>
            <a:gdLst/>
            <a:ahLst/>
            <a:cxnLst/>
            <a:rect l="l" t="t" r="r" b="b"/>
            <a:pathLst>
              <a:path w="543625">
                <a:moveTo>
                  <a:pt x="0" y="0"/>
                </a:moveTo>
                <a:lnTo>
                  <a:pt x="543625" y="0"/>
                </a:lnTo>
              </a:path>
            </a:pathLst>
          </a:custGeom>
          <a:solidFill>
            <a:srgbClr val="A2D6E0"/>
          </a:solidFill>
          <a:ln w="31750">
            <a:solidFill>
              <a:srgbClr val="A2D6E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4A86F3C-62D0-4123-9978-CC28CD309B93}"/>
              </a:ext>
            </a:extLst>
          </p:cNvPr>
          <p:cNvSpPr/>
          <p:nvPr/>
        </p:nvSpPr>
        <p:spPr>
          <a:xfrm>
            <a:off x="4308091" y="1253653"/>
            <a:ext cx="1125141" cy="653799"/>
          </a:xfrm>
          <a:prstGeom prst="rightArrow">
            <a:avLst/>
          </a:prstGeom>
          <a:solidFill>
            <a:srgbClr val="2A3036"/>
          </a:solidFill>
          <a:ln w="19050">
            <a:solidFill>
              <a:srgbClr val="2A30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E2A79C-589A-44AC-BCF3-EBE140733BEF}"/>
              </a:ext>
            </a:extLst>
          </p:cNvPr>
          <p:cNvSpPr/>
          <p:nvPr/>
        </p:nvSpPr>
        <p:spPr>
          <a:xfrm>
            <a:off x="5642672" y="1098352"/>
            <a:ext cx="1366242" cy="964403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8" dirty="0" err="1">
                <a:solidFill>
                  <a:srgbClr val="2A3036"/>
                </a:solidFill>
              </a:rPr>
              <a:t>Discrimi-nator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ADBF9C-B4F1-44F7-A7AD-A690ECEAF9CC}"/>
              </a:ext>
            </a:extLst>
          </p:cNvPr>
          <p:cNvSpPr txBox="1"/>
          <p:nvPr/>
        </p:nvSpPr>
        <p:spPr>
          <a:xfrm>
            <a:off x="8304386" y="1385788"/>
            <a:ext cx="88403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8" dirty="0">
                <a:solidFill>
                  <a:srgbClr val="2A3036"/>
                </a:solidFill>
              </a:rPr>
              <a:t>scalar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55EC9A4-E0E5-4C91-8BDD-466144A4580F}"/>
              </a:ext>
            </a:extLst>
          </p:cNvPr>
          <p:cNvSpPr/>
          <p:nvPr/>
        </p:nvSpPr>
        <p:spPr>
          <a:xfrm>
            <a:off x="7218354" y="1253653"/>
            <a:ext cx="1125141" cy="653799"/>
          </a:xfrm>
          <a:prstGeom prst="rightArrow">
            <a:avLst/>
          </a:prstGeom>
          <a:solidFill>
            <a:srgbClr val="2A3036"/>
          </a:solidFill>
          <a:ln w="19050">
            <a:solidFill>
              <a:srgbClr val="2A30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E5A48-5A49-4004-BE6C-2F4B3E80B2CB}"/>
              </a:ext>
            </a:extLst>
          </p:cNvPr>
          <p:cNvSpPr/>
          <p:nvPr/>
        </p:nvSpPr>
        <p:spPr>
          <a:xfrm>
            <a:off x="3152336" y="1107917"/>
            <a:ext cx="945271" cy="9452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98" dirty="0"/>
              <a:t>image</a:t>
            </a:r>
            <a:endParaRPr lang="zh-CN" altLang="en-US" sz="1898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5408F46-771F-4427-A82E-09E51590A46D}"/>
              </a:ext>
            </a:extLst>
          </p:cNvPr>
          <p:cNvSpPr txBox="1"/>
          <p:nvPr/>
        </p:nvSpPr>
        <p:spPr>
          <a:xfrm>
            <a:off x="9220954" y="988231"/>
            <a:ext cx="1697077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8" dirty="0">
                <a:solidFill>
                  <a:srgbClr val="2A3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越大表示图像越真，越小表示图像越假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0FB804-31B5-4F93-84B1-DBDA18BD8B28}"/>
              </a:ext>
            </a:extLst>
          </p:cNvPr>
          <p:cNvCxnSpPr>
            <a:cxnSpLocks/>
            <a:stCxn id="5" idx="0"/>
            <a:endCxn id="44" idx="1"/>
          </p:cNvCxnSpPr>
          <p:nvPr/>
        </p:nvCxnSpPr>
        <p:spPr>
          <a:xfrm flipV="1">
            <a:off x="6325793" y="613664"/>
            <a:ext cx="652505" cy="484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35C8DA7-AA91-4822-97FA-53D5B1B263F9}"/>
              </a:ext>
            </a:extLst>
          </p:cNvPr>
          <p:cNvSpPr txBox="1"/>
          <p:nvPr/>
        </p:nvSpPr>
        <p:spPr>
          <a:xfrm>
            <a:off x="6978298" y="453844"/>
            <a:ext cx="2573491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77" dirty="0">
                <a:solidFill>
                  <a:srgbClr val="2A3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一个神经网络或者一个函数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EA9BD2-5C60-4F8B-A899-B364A6DC1DFD}"/>
              </a:ext>
            </a:extLst>
          </p:cNvPr>
          <p:cNvSpPr/>
          <p:nvPr/>
        </p:nvSpPr>
        <p:spPr>
          <a:xfrm>
            <a:off x="66548" y="2449304"/>
            <a:ext cx="12122051" cy="1760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388AE78-F3B7-4C36-99D5-642647543D0C}"/>
              </a:ext>
            </a:extLst>
          </p:cNvPr>
          <p:cNvGrpSpPr/>
          <p:nvPr/>
        </p:nvGrpSpPr>
        <p:grpSpPr>
          <a:xfrm>
            <a:off x="699321" y="3922700"/>
            <a:ext cx="4915333" cy="1452817"/>
            <a:chOff x="488945" y="2907600"/>
            <a:chExt cx="4660463" cy="1377486"/>
          </a:xfrm>
        </p:grpSpPr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C73F2F7A-0021-4B59-AC6C-AC9CF502BBDC}"/>
                </a:ext>
              </a:extLst>
            </p:cNvPr>
            <p:cNvSpPr/>
            <p:nvPr/>
          </p:nvSpPr>
          <p:spPr>
            <a:xfrm>
              <a:off x="1701380" y="3156522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6D53E4A-8721-414F-976D-25ECF1D51E1B}"/>
                </a:ext>
              </a:extLst>
            </p:cNvPr>
            <p:cNvSpPr/>
            <p:nvPr/>
          </p:nvSpPr>
          <p:spPr>
            <a:xfrm>
              <a:off x="2537575" y="2907600"/>
              <a:ext cx="1295400" cy="914397"/>
            </a:xfrm>
            <a:prstGeom prst="rect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98" dirty="0" err="1">
                  <a:solidFill>
                    <a:srgbClr val="2A3036"/>
                  </a:solidFill>
                </a:rPr>
                <a:t>Discrimi-nator</a:t>
              </a:r>
              <a:endParaRPr lang="zh-CN" altLang="en-US" sz="1898" dirty="0">
                <a:solidFill>
                  <a:srgbClr val="2A3036"/>
                </a:solidFill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D933562-EE53-4154-BB06-59D8A83A2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45" y="3135211"/>
              <a:ext cx="1088094" cy="459174"/>
            </a:xfrm>
            <a:prstGeom prst="rect">
              <a:avLst/>
            </a:prstGeom>
          </p:spPr>
        </p:pic>
        <p:sp>
          <p:nvSpPr>
            <p:cNvPr id="78" name="箭头: 右 77">
              <a:extLst>
                <a:ext uri="{FF2B5EF4-FFF2-40B4-BE49-F238E27FC236}">
                  <a16:creationId xmlns:a16="http://schemas.microsoft.com/office/drawing/2014/main" id="{01820415-12C6-454D-B7D0-B3F65E86BE7C}"/>
                </a:ext>
              </a:extLst>
            </p:cNvPr>
            <p:cNvSpPr/>
            <p:nvPr/>
          </p:nvSpPr>
          <p:spPr>
            <a:xfrm>
              <a:off x="3957314" y="3156522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23B3F2C-D8EB-4719-9A77-6D6F19263A0E}"/>
                </a:ext>
              </a:extLst>
            </p:cNvPr>
            <p:cNvSpPr txBox="1"/>
            <p:nvPr/>
          </p:nvSpPr>
          <p:spPr>
            <a:xfrm>
              <a:off x="1721591" y="4012844"/>
              <a:ext cx="1916218" cy="27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6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来自于数据集的真钞图片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87C2563-124E-41C6-88F5-870EEE7908AD}"/>
                    </a:ext>
                  </a:extLst>
                </p:cNvPr>
                <p:cNvSpPr txBox="1"/>
                <p:nvPr/>
              </p:nvSpPr>
              <p:spPr>
                <a:xfrm>
                  <a:off x="4783116" y="3217446"/>
                  <a:ext cx="366292" cy="2769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98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9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98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1898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87C2563-124E-41C6-88F5-870EEE790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116" y="3217446"/>
                  <a:ext cx="366292" cy="276924"/>
                </a:xfrm>
                <a:prstGeom prst="rect">
                  <a:avLst/>
                </a:prstGeom>
                <a:blipFill>
                  <a:blip r:embed="rId3"/>
                  <a:stretch>
                    <a:fillRect l="-12698" r="-14286"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7F53A2-3407-41F6-9F9F-FF0A0FE23156}"/>
              </a:ext>
            </a:extLst>
          </p:cNvPr>
          <p:cNvGrpSpPr/>
          <p:nvPr/>
        </p:nvGrpSpPr>
        <p:grpSpPr>
          <a:xfrm>
            <a:off x="6293393" y="3922699"/>
            <a:ext cx="4915330" cy="1452817"/>
            <a:chOff x="488947" y="2907600"/>
            <a:chExt cx="4660461" cy="1377486"/>
          </a:xfrm>
        </p:grpSpPr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047094B4-ABA9-45F6-8BFA-C66B33D751BE}"/>
                </a:ext>
              </a:extLst>
            </p:cNvPr>
            <p:cNvSpPr/>
            <p:nvPr/>
          </p:nvSpPr>
          <p:spPr>
            <a:xfrm>
              <a:off x="1701380" y="3156522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820975-C917-4F40-AE1A-E5B96BC4F7F8}"/>
                </a:ext>
              </a:extLst>
            </p:cNvPr>
            <p:cNvSpPr/>
            <p:nvPr/>
          </p:nvSpPr>
          <p:spPr>
            <a:xfrm>
              <a:off x="2537575" y="2907600"/>
              <a:ext cx="1295400" cy="914397"/>
            </a:xfrm>
            <a:prstGeom prst="rect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98" dirty="0" err="1">
                  <a:solidFill>
                    <a:srgbClr val="2A3036"/>
                  </a:solidFill>
                </a:rPr>
                <a:t>Discrimi-nator</a:t>
              </a:r>
              <a:endParaRPr lang="zh-CN" altLang="en-US" sz="1898" dirty="0">
                <a:solidFill>
                  <a:srgbClr val="2A3036"/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E6D36BF-D051-435A-BFFD-0D60B77E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8947" y="3135211"/>
              <a:ext cx="1088090" cy="459174"/>
            </a:xfrm>
            <a:prstGeom prst="rect">
              <a:avLst/>
            </a:prstGeom>
          </p:spPr>
        </p:pic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00E97B9A-8879-4C71-AE3A-197FDF481CD5}"/>
                </a:ext>
              </a:extLst>
            </p:cNvPr>
            <p:cNvSpPr/>
            <p:nvPr/>
          </p:nvSpPr>
          <p:spPr>
            <a:xfrm>
              <a:off x="3957314" y="3156522"/>
              <a:ext cx="711856" cy="416552"/>
            </a:xfrm>
            <a:prstGeom prst="rightArrow">
              <a:avLst/>
            </a:prstGeom>
            <a:solidFill>
              <a:srgbClr val="2A3036"/>
            </a:solidFill>
            <a:ln w="19050">
              <a:solidFill>
                <a:srgbClr val="2A30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98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7192933-37A4-4DA2-A5F5-70D03D437A97}"/>
                </a:ext>
              </a:extLst>
            </p:cNvPr>
            <p:cNvSpPr txBox="1"/>
            <p:nvPr/>
          </p:nvSpPr>
          <p:spPr>
            <a:xfrm>
              <a:off x="1721591" y="4012844"/>
              <a:ext cx="1916218" cy="27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6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生成器生成的图片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CB96E22-8A89-44E5-BBC1-2F1A8324F35F}"/>
                    </a:ext>
                  </a:extLst>
                </p:cNvPr>
                <p:cNvSpPr txBox="1"/>
                <p:nvPr/>
              </p:nvSpPr>
              <p:spPr>
                <a:xfrm>
                  <a:off x="4783116" y="3217446"/>
                  <a:ext cx="366292" cy="2769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98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898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1898" dirty="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CB96E22-8A89-44E5-BBC1-2F1A8324F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116" y="3217446"/>
                  <a:ext cx="366292" cy="276924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3136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3" grpId="0" animBg="1"/>
      <p:bldP spid="5" grpId="0" animBg="1"/>
      <p:bldP spid="2" grpId="0"/>
      <p:bldP spid="35" grpId="0" animBg="1"/>
      <p:bldP spid="8" grpId="0" animBg="1"/>
      <p:bldP spid="37" grpId="0"/>
      <p:bldP spid="4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4"/>
          <p:cNvSpPr txBox="1"/>
          <p:nvPr/>
        </p:nvSpPr>
        <p:spPr>
          <a:xfrm>
            <a:off x="617637" y="535782"/>
            <a:ext cx="977801" cy="441781"/>
          </a:xfrm>
          <a:prstGeom prst="rect">
            <a:avLst/>
          </a:prstGeom>
        </p:spPr>
        <p:txBody>
          <a:bodyPr wrap="square" lIns="33486" tIns="13395" rIns="33486" bIns="13395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zh-CN" altLang="en-US" sz="2531" b="1" spc="105" dirty="0">
                <a:solidFill>
                  <a:srgbClr val="2A3036"/>
                </a:solidFill>
                <a:latin typeface="Microsoft YaHei"/>
                <a:ea typeface="Microsoft YaHei"/>
              </a:rPr>
              <a:t>原理</a:t>
            </a:r>
            <a:endParaRPr lang="en-US" sz="1160" dirty="0"/>
          </a:p>
        </p:txBody>
      </p:sp>
      <p:sp>
        <p:nvSpPr>
          <p:cNvPr id="83" name="Freeform 5"/>
          <p:cNvSpPr/>
          <p:nvPr/>
        </p:nvSpPr>
        <p:spPr>
          <a:xfrm>
            <a:off x="684610" y="1034248"/>
            <a:ext cx="573354" cy="0"/>
          </a:xfrm>
          <a:custGeom>
            <a:avLst/>
            <a:gdLst/>
            <a:ahLst/>
            <a:cxnLst/>
            <a:rect l="l" t="t" r="r" b="b"/>
            <a:pathLst>
              <a:path w="543625">
                <a:moveTo>
                  <a:pt x="0" y="0"/>
                </a:moveTo>
                <a:lnTo>
                  <a:pt x="543625" y="0"/>
                </a:lnTo>
              </a:path>
            </a:pathLst>
          </a:custGeom>
          <a:solidFill>
            <a:srgbClr val="A2D6E0"/>
          </a:solidFill>
          <a:ln w="31750">
            <a:solidFill>
              <a:srgbClr val="A2D6E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44EAF5-DAD2-462C-92D9-53013B82B2FF}"/>
              </a:ext>
            </a:extLst>
          </p:cNvPr>
          <p:cNvSpPr/>
          <p:nvPr/>
        </p:nvSpPr>
        <p:spPr>
          <a:xfrm>
            <a:off x="2800945" y="1113660"/>
            <a:ext cx="1366242" cy="9644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Generator</a:t>
            </a:r>
          </a:p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V1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17E903D-58B0-4FA2-B7BB-EEAE641C9335}"/>
              </a:ext>
            </a:extLst>
          </p:cNvPr>
          <p:cNvSpPr/>
          <p:nvPr/>
        </p:nvSpPr>
        <p:spPr>
          <a:xfrm>
            <a:off x="4492484" y="1268961"/>
            <a:ext cx="1125141" cy="653799"/>
          </a:xfrm>
          <a:prstGeom prst="rightArrow">
            <a:avLst/>
          </a:prstGeom>
          <a:solidFill>
            <a:srgbClr val="2A3036"/>
          </a:solidFill>
          <a:ln w="19050">
            <a:solidFill>
              <a:srgbClr val="2A30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6AAC7B-8693-4E44-AB16-E17C60164B84}"/>
              </a:ext>
            </a:extLst>
          </p:cNvPr>
          <p:cNvSpPr/>
          <p:nvPr/>
        </p:nvSpPr>
        <p:spPr>
          <a:xfrm>
            <a:off x="5942921" y="1113660"/>
            <a:ext cx="1366242" cy="9644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Generator</a:t>
            </a:r>
          </a:p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V2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4F299E-3CC5-40B6-BE87-4CBF25140549}"/>
              </a:ext>
            </a:extLst>
          </p:cNvPr>
          <p:cNvSpPr/>
          <p:nvPr/>
        </p:nvSpPr>
        <p:spPr>
          <a:xfrm>
            <a:off x="9084894" y="1098352"/>
            <a:ext cx="1366242" cy="9644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Generator</a:t>
            </a:r>
          </a:p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V3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F00C3FA-BD7B-40F5-9138-64EC09F493C8}"/>
              </a:ext>
            </a:extLst>
          </p:cNvPr>
          <p:cNvSpPr/>
          <p:nvPr/>
        </p:nvSpPr>
        <p:spPr>
          <a:xfrm>
            <a:off x="7634459" y="1268960"/>
            <a:ext cx="1125141" cy="653799"/>
          </a:xfrm>
          <a:prstGeom prst="rightArrow">
            <a:avLst/>
          </a:prstGeom>
          <a:solidFill>
            <a:srgbClr val="2A3036"/>
          </a:solidFill>
          <a:ln w="19050">
            <a:solidFill>
              <a:srgbClr val="2A30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5F706B-8C65-4184-BB16-4275A0CAB333}"/>
              </a:ext>
            </a:extLst>
          </p:cNvPr>
          <p:cNvSpPr/>
          <p:nvPr/>
        </p:nvSpPr>
        <p:spPr>
          <a:xfrm>
            <a:off x="2800945" y="3488636"/>
            <a:ext cx="1366242" cy="964403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8" dirty="0" err="1">
                <a:solidFill>
                  <a:srgbClr val="2A3036"/>
                </a:solidFill>
              </a:rPr>
              <a:t>Discrimi-nator</a:t>
            </a:r>
            <a:endParaRPr lang="en-US" altLang="zh-CN" sz="1898" dirty="0">
              <a:solidFill>
                <a:srgbClr val="2A3036"/>
              </a:solidFill>
            </a:endParaRPr>
          </a:p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V1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424206-08C4-4367-B2EB-44134D76C277}"/>
              </a:ext>
            </a:extLst>
          </p:cNvPr>
          <p:cNvSpPr/>
          <p:nvPr/>
        </p:nvSpPr>
        <p:spPr>
          <a:xfrm>
            <a:off x="5942920" y="3488636"/>
            <a:ext cx="1366242" cy="964403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8" dirty="0" err="1">
                <a:solidFill>
                  <a:srgbClr val="2A3036"/>
                </a:solidFill>
              </a:rPr>
              <a:t>Discrimi-nator</a:t>
            </a:r>
            <a:endParaRPr lang="en-US" altLang="zh-CN" sz="1898" dirty="0">
              <a:solidFill>
                <a:srgbClr val="2A3036"/>
              </a:solidFill>
            </a:endParaRPr>
          </a:p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V2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F432AF1-32A0-4066-8621-75C0C09F8D7C}"/>
              </a:ext>
            </a:extLst>
          </p:cNvPr>
          <p:cNvSpPr/>
          <p:nvPr/>
        </p:nvSpPr>
        <p:spPr>
          <a:xfrm>
            <a:off x="4492484" y="3643937"/>
            <a:ext cx="1125141" cy="653799"/>
          </a:xfrm>
          <a:prstGeom prst="rightArrow">
            <a:avLst/>
          </a:prstGeom>
          <a:solidFill>
            <a:srgbClr val="2A3036"/>
          </a:solidFill>
          <a:ln w="19050">
            <a:solidFill>
              <a:srgbClr val="2A30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3CD107C-6696-4B9F-8A7E-8EFDE7777F0F}"/>
              </a:ext>
            </a:extLst>
          </p:cNvPr>
          <p:cNvSpPr/>
          <p:nvPr/>
        </p:nvSpPr>
        <p:spPr>
          <a:xfrm>
            <a:off x="7634458" y="3643937"/>
            <a:ext cx="1125141" cy="653799"/>
          </a:xfrm>
          <a:prstGeom prst="rightArrow">
            <a:avLst/>
          </a:prstGeom>
          <a:solidFill>
            <a:srgbClr val="2A3036"/>
          </a:solidFill>
          <a:ln w="19050">
            <a:solidFill>
              <a:srgbClr val="2A30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98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6B1EBC-1BEF-4EE8-A75A-70A63A0A506F}"/>
              </a:ext>
            </a:extLst>
          </p:cNvPr>
          <p:cNvSpPr/>
          <p:nvPr/>
        </p:nvSpPr>
        <p:spPr>
          <a:xfrm>
            <a:off x="9084894" y="3488636"/>
            <a:ext cx="1366242" cy="964403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8" dirty="0" err="1">
                <a:solidFill>
                  <a:srgbClr val="2A3036"/>
                </a:solidFill>
              </a:rPr>
              <a:t>Discrimi-nator</a:t>
            </a:r>
            <a:endParaRPr lang="en-US" altLang="zh-CN" sz="1898" dirty="0">
              <a:solidFill>
                <a:srgbClr val="2A3036"/>
              </a:solidFill>
            </a:endParaRPr>
          </a:p>
          <a:p>
            <a:pPr algn="ctr"/>
            <a:r>
              <a:rPr lang="en-US" altLang="zh-CN" sz="1898" dirty="0">
                <a:solidFill>
                  <a:srgbClr val="2A3036"/>
                </a:solidFill>
              </a:rPr>
              <a:t>V3</a:t>
            </a:r>
            <a:endParaRPr lang="zh-CN" altLang="en-US" sz="1898" dirty="0">
              <a:solidFill>
                <a:srgbClr val="2A303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56AB2F-BE30-4ADD-890A-391DDA650A55}"/>
              </a:ext>
            </a:extLst>
          </p:cNvPr>
          <p:cNvSpPr txBox="1"/>
          <p:nvPr/>
        </p:nvSpPr>
        <p:spPr>
          <a:xfrm>
            <a:off x="3926086" y="5438180"/>
            <a:ext cx="152697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8" dirty="0"/>
              <a:t>Real images:</a:t>
            </a:r>
            <a:endParaRPr lang="zh-CN" altLang="en-US" sz="1898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0C803C-205A-4DCD-BD63-7D07C99A9C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43" y="5172671"/>
            <a:ext cx="2181395" cy="92054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352B163-529A-4B8B-8AF4-A05F2DF72394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6626041" y="4453038"/>
            <a:ext cx="0" cy="719632"/>
          </a:xfrm>
          <a:prstGeom prst="straightConnector1">
            <a:avLst/>
          </a:prstGeom>
          <a:ln>
            <a:solidFill>
              <a:srgbClr val="91B16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8331F8C-05B0-4D9F-AED2-0D1A9A15A9EF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flipH="1" flipV="1">
            <a:off x="3484067" y="4453038"/>
            <a:ext cx="2051276" cy="1179906"/>
          </a:xfrm>
          <a:prstGeom prst="straightConnector1">
            <a:avLst/>
          </a:prstGeom>
          <a:ln>
            <a:solidFill>
              <a:srgbClr val="91B16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659E293-14D3-40B0-BEE8-B4DD24272F10}"/>
              </a:ext>
            </a:extLst>
          </p:cNvPr>
          <p:cNvCxnSpPr>
            <a:cxnSpLocks/>
            <a:stCxn id="4" idx="3"/>
            <a:endCxn id="28" idx="2"/>
          </p:cNvCxnSpPr>
          <p:nvPr/>
        </p:nvCxnSpPr>
        <p:spPr>
          <a:xfrm flipV="1">
            <a:off x="7716739" y="4453038"/>
            <a:ext cx="2051276" cy="1179906"/>
          </a:xfrm>
          <a:prstGeom prst="straightConnector1">
            <a:avLst/>
          </a:prstGeom>
          <a:ln>
            <a:solidFill>
              <a:srgbClr val="91B16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F8A603E4-ADEB-4CC6-A0BD-49EE12E5D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4" y="2526417"/>
            <a:ext cx="1217685" cy="51386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708D142-C3AC-4885-BB51-533CAEE573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199" y="2526417"/>
            <a:ext cx="1217684" cy="51386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8273BE6-48BA-46AA-8CD9-A2F520E6CD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9173" y="2526417"/>
            <a:ext cx="1217684" cy="513863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650D1A-D81A-4F1F-A578-08186CB6C8A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484066" y="3040281"/>
            <a:ext cx="0" cy="448355"/>
          </a:xfrm>
          <a:prstGeom prst="straightConnector1">
            <a:avLst/>
          </a:prstGeom>
          <a:ln>
            <a:solidFill>
              <a:srgbClr val="91B16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EE40F62-A862-47B1-B636-AD24A197E96A}"/>
              </a:ext>
            </a:extLst>
          </p:cNvPr>
          <p:cNvCxnSpPr>
            <a:cxnSpLocks/>
          </p:cNvCxnSpPr>
          <p:nvPr/>
        </p:nvCxnSpPr>
        <p:spPr>
          <a:xfrm>
            <a:off x="6612645" y="3019232"/>
            <a:ext cx="0" cy="448355"/>
          </a:xfrm>
          <a:prstGeom prst="straightConnector1">
            <a:avLst/>
          </a:prstGeom>
          <a:ln>
            <a:solidFill>
              <a:srgbClr val="91B16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8F0D87D-38D2-40F0-ACC6-299EBCD2ABF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768014" y="3019232"/>
            <a:ext cx="1" cy="469403"/>
          </a:xfrm>
          <a:prstGeom prst="straightConnector1">
            <a:avLst/>
          </a:prstGeom>
          <a:ln>
            <a:solidFill>
              <a:srgbClr val="91B16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B488C1B-23A0-40BC-8AD2-0C96FED6FC5A}"/>
              </a:ext>
            </a:extLst>
          </p:cNvPr>
          <p:cNvCxnSpPr>
            <a:cxnSpLocks/>
          </p:cNvCxnSpPr>
          <p:nvPr/>
        </p:nvCxnSpPr>
        <p:spPr>
          <a:xfrm>
            <a:off x="3484066" y="2062755"/>
            <a:ext cx="0" cy="44835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75A2EE2-C468-4A12-98F1-CD9864F740E5}"/>
              </a:ext>
            </a:extLst>
          </p:cNvPr>
          <p:cNvCxnSpPr>
            <a:cxnSpLocks/>
          </p:cNvCxnSpPr>
          <p:nvPr/>
        </p:nvCxnSpPr>
        <p:spPr>
          <a:xfrm>
            <a:off x="6604991" y="2078063"/>
            <a:ext cx="0" cy="44835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FF9DB84-E26C-4B7F-B9A8-18498D4ACA9E}"/>
              </a:ext>
            </a:extLst>
          </p:cNvPr>
          <p:cNvCxnSpPr>
            <a:cxnSpLocks/>
          </p:cNvCxnSpPr>
          <p:nvPr/>
        </p:nvCxnSpPr>
        <p:spPr>
          <a:xfrm>
            <a:off x="9768014" y="2062754"/>
            <a:ext cx="0" cy="44835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嘉宁</dc:creator>
  <cp:lastModifiedBy>徐 嘉宁</cp:lastModifiedBy>
  <cp:revision>1</cp:revision>
  <dcterms:created xsi:type="dcterms:W3CDTF">2022-03-09T02:24:00Z</dcterms:created>
  <dcterms:modified xsi:type="dcterms:W3CDTF">2022-03-09T02:26:10Z</dcterms:modified>
</cp:coreProperties>
</file>