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the code:</a:t>
            </a:r>
          </a:p>
          <a:p>
            <a:pPr marL="228600" indent="-228600">
              <a:buSzPct val="100000"/>
              <a:buAutoNum type="arabicPeriod" startAt="1"/>
            </a:pPr>
            <a:r>
              <a:t>Request handler handle  request event</a:t>
            </a:r>
          </a:p>
          <a:p>
            <a:pPr marL="228600" indent="-228600">
              <a:buSzPct val="100000"/>
              <a:buAutoNum type="arabicPeriod" startAt="1"/>
            </a:pPr>
            <a:r>
              <a:t>Asynchronous</a:t>
            </a:r>
          </a:p>
          <a:p>
            <a:pPr marL="228600" indent="-228600">
              <a:buSzPct val="100000"/>
              <a:buAutoNum type="arabicPeriod" startAt="1"/>
            </a:pPr>
            <a:r>
              <a:t>The handler accept request and response </a:t>
            </a:r>
          </a:p>
          <a:p>
            <a:pPr marL="228600" indent="-228600">
              <a:buSzPct val="100000"/>
              <a:buAutoNum type="arabicPeriod" startAt="1"/>
            </a:pPr>
            <a:r>
              <a:t>Response is on request</a:t>
            </a:r>
          </a:p>
          <a:p>
            <a:pPr marL="228600" indent="-228600">
              <a:buSzPct val="100000"/>
              <a:buAutoNum type="arabicPeriod" startAt="1"/>
            </a:pPr>
            <a:r>
              <a:t> server list port on server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VERT.X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Yiguang Hu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1 (Groovy version)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groovy version</a:t>
            </a:r>
          </a:p>
          <a:p>
            <a:pPr marL="0" indent="0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vertx.createHttpServer().requestHandler { req -&gt;</a:t>
            </a:r>
          </a:p>
          <a:p>
            <a:pPr marL="0" indent="0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  req.response.end "&lt;html&gt;&lt;body&gt;&lt;h1&gt;Hello from vert.x!&lt;/h1&gt;&lt;/body&gt;&lt;/html&gt;"</a:t>
            </a:r>
          </a:p>
          <a:p>
            <a:pPr marL="0" indent="0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}.listen(8080, “localhost")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emo 2 (JavaScript vers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2 (JavaScript version)</a:t>
            </a:r>
          </a:p>
        </p:txBody>
      </p:sp>
      <p:sp>
        <p:nvSpPr>
          <p:cNvPr id="134" name="vertx.createHttpServer().requestHandler(function(req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vertx.createHttpServer().requestHandler(function(req) {</a:t>
            </a:r>
          </a:p>
          <a:p>
            <a:pPr marL="0" indent="0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  req.response.end("&lt;html&gt;&lt;body&gt;&lt;h1&gt;Hello from vert.x!&lt;/h1&gt;&lt;/body&gt;&lt;/html&gt;");</a:t>
            </a:r>
          </a:p>
          <a:p>
            <a:pPr marL="0" indent="0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}).listen(8080);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3 (Chat Server)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Publish/subscribe messaging</a:t>
            </a:r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885" y="1600200"/>
            <a:ext cx="8516916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P-to-P</a:t>
            </a:r>
          </a:p>
        </p:txBody>
      </p:sp>
      <p:sp>
        <p:nvSpPr>
          <p:cNvPr id="14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667000"/>
            <a:ext cx="8229600" cy="152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Sender</a:t>
            </a:r>
          </a:p>
        </p:txBody>
      </p:sp>
      <p:sp>
        <p:nvSpPr>
          <p:cNvPr id="14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def eb = vertx.eventBus()</a:t>
            </a:r>
          </a:p>
          <a:p>
            <a:pPr marL="0" indent="0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def i=0</a:t>
            </a:r>
          </a:p>
          <a:p>
            <a:pPr marL="0" indent="0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vertx.setPeriodic(1000) {</a:t>
            </a:r>
          </a:p>
          <a:p>
            <a:pPr marL="0" indent="0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  eb.send("news-feed", "Some news! "+ i++)</a:t>
            </a:r>
          </a:p>
          <a:p>
            <a:pPr marL="0" indent="0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receiver</a:t>
            </a:r>
          </a:p>
        </p:txBody>
      </p:sp>
      <p:sp>
        <p:nvSpPr>
          <p:cNvPr id="15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 vertx.eventBus().consumer("news-feed").handler({message -&gt; </a:t>
            </a:r>
          </a:p>
          <a:p>
            <a:pPr marL="0" indent="0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            System.out.println("1 received message.body() = " + message.body());</a:t>
            </a:r>
          </a:p>
          <a:p>
            <a:pPr marL="0" indent="0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        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it?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Simple/lightweight</a:t>
            </a:r>
          </a:p>
          <a:p>
            <a:pPr/>
            <a:r>
              <a:t>Scalable</a:t>
            </a:r>
          </a:p>
          <a:p>
            <a:pPr/>
            <a:r>
              <a:t>Asynchronous</a:t>
            </a:r>
          </a:p>
          <a:p>
            <a:pPr/>
            <a:r>
              <a:t>Concurrent</a:t>
            </a:r>
          </a:p>
          <a:p>
            <a:pPr/>
            <a:r>
              <a:t>PolyGlot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A groovy server example:</a:t>
            </a:r>
          </a:p>
          <a:p>
            <a:pPr>
              <a:buSzTx/>
              <a:buNone/>
            </a:pPr>
          </a:p>
          <a:p>
            <a:pPr>
              <a:buSzTx/>
              <a:buNone/>
            </a:pPr>
            <a:r>
              <a:t>vertx.createHttpServer().requestHandler { req -&gt;</a:t>
            </a:r>
          </a:p>
          <a:p>
            <a:pPr>
              <a:buSzTx/>
              <a:buNone/>
            </a:pPr>
            <a:r>
              <a:t>  req.response.end "&lt;html&gt;&lt;body&gt;&lt;h1&gt;Hello from vert.x!&lt;/h1&gt;&lt;/body&gt;&lt;/html&gt;"</a:t>
            </a:r>
          </a:p>
          <a:p>
            <a:pPr>
              <a:buSzTx/>
              <a:buNone/>
            </a:pPr>
            <a:r>
              <a:t>}.listen(8080, "localhost")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Demo create a simple server that dispays a static html page</a:t>
            </a:r>
          </a:p>
          <a:p>
            <a:pPr>
              <a:buSzTx/>
              <a:buNone/>
            </a:pPr>
          </a:p>
          <a:p>
            <a:pPr>
              <a:buSzTx/>
              <a:buNone/>
            </a:pPr>
            <a:r>
              <a:t>vertx run http/Servertxt.groovy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PolyG</a:t>
            </a:r>
            <a:r>
              <a:t>l</a:t>
            </a:r>
            <a:r>
              <a:t>ot</a:t>
            </a:r>
          </a:p>
        </p:txBody>
      </p:sp>
      <p:sp>
        <p:nvSpPr>
          <p:cNvPr id="10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Java</a:t>
            </a:r>
          </a:p>
          <a:p>
            <a:pPr/>
            <a:r>
              <a:t>groovy</a:t>
            </a:r>
          </a:p>
          <a:p>
            <a:pPr/>
            <a:r>
              <a:t>Ruby</a:t>
            </a:r>
          </a:p>
          <a:p>
            <a:pPr/>
            <a:r>
              <a:t>Scala</a:t>
            </a:r>
          </a:p>
          <a:p>
            <a:pPr/>
            <a:r>
              <a:t>JavaScript</a:t>
            </a:r>
          </a:p>
          <a:p>
            <a:pPr/>
            <a:r>
              <a:t>kotlin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Scalable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Linear horizontal scale</a:t>
            </a:r>
          </a:p>
          <a:p>
            <a:pPr/>
            <a:r>
              <a:t>Message passing </a:t>
            </a:r>
          </a:p>
          <a:p>
            <a:pPr/>
            <a:r>
              <a:t>Automatic load-balancing</a:t>
            </a:r>
          </a:p>
          <a:p>
            <a:pPr/>
            <a:r>
              <a:t>Efficiently utilizes server cores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Vert.x Architecture</a:t>
            </a:r>
          </a:p>
        </p:txBody>
      </p:sp>
      <p:sp>
        <p:nvSpPr>
          <p:cNvPr id="11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1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00200"/>
            <a:ext cx="9181439" cy="525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Bus</a:t>
            </a:r>
          </a:p>
        </p:txBody>
      </p:sp>
      <p:grpSp>
        <p:nvGrpSpPr>
          <p:cNvPr id="124" name="Content Placeholder 4"/>
          <p:cNvGrpSpPr/>
          <p:nvPr/>
        </p:nvGrpSpPr>
        <p:grpSpPr>
          <a:xfrm>
            <a:off x="457200" y="714629"/>
            <a:ext cx="8229601" cy="6297105"/>
            <a:chOff x="0" y="0"/>
            <a:chExt cx="8229600" cy="6297103"/>
          </a:xfrm>
        </p:grpSpPr>
        <p:sp>
          <p:nvSpPr>
            <p:cNvPr id="119" name="Shape"/>
            <p:cNvSpPr/>
            <p:nvPr/>
          </p:nvSpPr>
          <p:spPr>
            <a:xfrm>
              <a:off x="0" y="2243358"/>
              <a:ext cx="8229601" cy="1810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9224" y="5400"/>
                  </a:lnTo>
                  <a:lnTo>
                    <a:pt x="19224" y="0"/>
                  </a:lnTo>
                  <a:lnTo>
                    <a:pt x="21600" y="10800"/>
                  </a:lnTo>
                  <a:lnTo>
                    <a:pt x="19224" y="21600"/>
                  </a:lnTo>
                  <a:lnTo>
                    <a:pt x="19224" y="16200"/>
                  </a:lnTo>
                  <a:lnTo>
                    <a:pt x="0" y="16200"/>
                  </a:lnTo>
                  <a:lnTo>
                    <a:pt x="1188" y="10800"/>
                  </a:lnTo>
                  <a:close/>
                </a:path>
              </a:pathLst>
            </a:custGeom>
            <a:solidFill>
              <a:srgbClr val="CFD7E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700"/>
                </a:spcBef>
                <a:defRPr sz="3200"/>
              </a:pPr>
            </a:p>
          </p:txBody>
        </p:sp>
        <p:sp>
          <p:nvSpPr>
            <p:cNvPr id="120" name="Verticle"/>
            <p:cNvSpPr txBox="1"/>
            <p:nvPr/>
          </p:nvSpPr>
          <p:spPr>
            <a:xfrm>
              <a:off x="89" y="0"/>
              <a:ext cx="3612907" cy="26959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168" tIns="455168" rIns="455168" bIns="455168" numCol="1" anchor="b">
              <a:spAutoFit/>
            </a:bodyPr>
            <a:lstStyle>
              <a:lvl1pPr marL="342900" indent="-342900" algn="ctr" defTabSz="2844800">
                <a:lnSpc>
                  <a:spcPct val="90000"/>
                </a:lnSpc>
                <a:spcBef>
                  <a:spcPts val="2600"/>
                </a:spcBef>
                <a:buSzPct val="100000"/>
                <a:buFont typeface="Arial"/>
                <a:buChar char="•"/>
                <a:defRPr sz="6400"/>
              </a:lvl1pPr>
            </a:lstStyle>
            <a:p>
              <a:pPr/>
              <a:r>
                <a:t>Verticle</a:t>
              </a:r>
            </a:p>
          </p:txBody>
        </p:sp>
        <p:sp>
          <p:nvSpPr>
            <p:cNvPr id="121" name="Circle"/>
            <p:cNvSpPr/>
            <p:nvPr/>
          </p:nvSpPr>
          <p:spPr>
            <a:xfrm>
              <a:off x="1580245" y="2922253"/>
              <a:ext cx="452597" cy="452597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700"/>
                </a:spcBef>
                <a:defRPr sz="3200"/>
              </a:pPr>
            </a:p>
          </p:txBody>
        </p:sp>
        <p:sp>
          <p:nvSpPr>
            <p:cNvPr id="122" name="Verticle"/>
            <p:cNvSpPr txBox="1"/>
            <p:nvPr/>
          </p:nvSpPr>
          <p:spPr>
            <a:xfrm>
              <a:off x="3793642" y="3601147"/>
              <a:ext cx="3612906" cy="2695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168" tIns="455168" rIns="455168" bIns="455168" numCol="1" anchor="t">
              <a:spAutoFit/>
            </a:bodyPr>
            <a:lstStyle>
              <a:lvl1pPr marL="342900" indent="-342900" algn="ctr" defTabSz="2844800">
                <a:lnSpc>
                  <a:spcPct val="90000"/>
                </a:lnSpc>
                <a:spcBef>
                  <a:spcPts val="2600"/>
                </a:spcBef>
                <a:buSzPct val="100000"/>
                <a:buFont typeface="Arial"/>
                <a:buChar char="•"/>
                <a:defRPr sz="6400"/>
              </a:lvl1pPr>
            </a:lstStyle>
            <a:p>
              <a:pPr/>
              <a:r>
                <a:t>Verticle</a:t>
              </a:r>
            </a:p>
          </p:txBody>
        </p:sp>
        <p:sp>
          <p:nvSpPr>
            <p:cNvPr id="123" name="Circle"/>
            <p:cNvSpPr/>
            <p:nvPr/>
          </p:nvSpPr>
          <p:spPr>
            <a:xfrm>
              <a:off x="5373797" y="2922253"/>
              <a:ext cx="452597" cy="452597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700"/>
                </a:spcBef>
                <a:defRPr sz="3200"/>
              </a:pPr>
            </a:p>
          </p:txBody>
        </p:sp>
      </p:grpSp>
      <p:pic>
        <p:nvPicPr>
          <p:cNvPr id="12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417637"/>
            <a:ext cx="7645400" cy="4917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</a:t>
            </a:r>
          </a:p>
        </p:txBody>
      </p:sp>
      <p:sp>
        <p:nvSpPr>
          <p:cNvPr id="12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Instances: -instance 10</a:t>
            </a:r>
          </a:p>
          <a:p>
            <a:pPr/>
            <a:r>
              <a:t>Clustering: -cluster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