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2" r:id="rId6"/>
    <p:sldId id="263" r:id="rId7"/>
    <p:sldId id="261" r:id="rId8"/>
    <p:sldId id="260" r:id="rId9"/>
    <p:sldId id="268" r:id="rId10"/>
    <p:sldId id="267" r:id="rId11"/>
    <p:sldId id="272" r:id="rId12"/>
    <p:sldId id="271" r:id="rId13"/>
    <p:sldId id="270" r:id="rId14"/>
    <p:sldId id="269" r:id="rId15"/>
    <p:sldId id="266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749F6-7080-4CF0-BA7C-953D240EDE79}" type="datetimeFigureOut">
              <a:rPr lang="de-DE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30FD8-02FB-47ED-B8CC-839EF5BBF29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8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5257A48-A0FE-4AA8-ADDB-81B79CF4BE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308F042-6378-456C-865B-24360791B91B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47632F5A-A116-4C66-9287-2F119B2819C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2D15847-9516-453E-9694-82CA70044C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DBE1D94B-05D3-4D3B-9443-C4549FE68B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C7A043C-0DEE-420F-92BC-994D17F48C20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642E2BD5-7D5D-4259-99A8-F6EF01446A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9C62481-71C7-4B48-8AF3-A0FCF1FD70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A49676F-8E07-4FF3-A762-5C84E3A8C1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4D5B5FC-FA72-4283-8ACA-95CE2EA16CD1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3BE4EB72-60CE-4B64-843B-A77743261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C8B1DD1-5B12-4FE7-BD1C-1361DD9743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FA32CD7-5F4E-442D-8B56-F8D43E8B03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B03B515-A373-4D8F-9E5A-3FC70185C3C6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82944A60-E747-47E7-9C1F-7D84E72150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83AF254-7D78-451C-850A-D3CAC3AAA8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802F6E-8581-4093-AEF7-0B340311E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2769FC-115D-43F2-B5AE-4950818007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D67A9-915E-4609-8660-6FA2C5D30B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54D26-7A81-497E-AFBF-84D5272E324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39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2B0-01E4-446A-94B8-F9D4620B84D2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7D2-ADBC-460A-AABB-49C12D1DA19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a.de/DE/Statistik/Fahrzeuge/Besitzumschreibungen/besitzumschreibungen_node.html" TargetMode="External"/><Relationship Id="rId2" Type="http://schemas.openxmlformats.org/officeDocument/2006/relationships/hyperlink" Target="https://de.statista.com/statistik/daten/studie/243646/umfrage/umsatz-auf-dem-gebraucht-und-neuwagenmarkt-in-deutschl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und Variantenvielfalt</a:t>
            </a:r>
          </a:p>
          <a:p>
            <a:r>
              <a:rPr lang="de-DE" dirty="0"/>
              <a:t>Beratung fällt weg</a:t>
            </a:r>
          </a:p>
          <a:p>
            <a:r>
              <a:rPr lang="de-DE" dirty="0"/>
              <a:t>Zu überfüllte Benutzeroberflächen</a:t>
            </a:r>
          </a:p>
          <a:p>
            <a:r>
              <a:rPr lang="de-DE" dirty="0"/>
              <a:t>Flut an Informationen</a:t>
            </a:r>
          </a:p>
          <a:p>
            <a:r>
              <a:rPr lang="de-DE" dirty="0"/>
              <a:t>Benutzer sind teilweise überfordert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43009-F22A-4327-AC45-D7290B63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Kommunikationspolitik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D95D5C-D1C2-4078-BA56-2BCCEFA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85" y="1657380"/>
            <a:ext cx="7886700" cy="3263504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sz="2800" dirty="0">
                <a:cs typeface="Calibri"/>
              </a:rPr>
              <a:t>Search Ranking bei Google erhöhen lassen</a:t>
            </a:r>
          </a:p>
          <a:p>
            <a:r>
              <a:rPr lang="de-DE" sz="2800" dirty="0">
                <a:cs typeface="Calibri"/>
              </a:rPr>
              <a:t>Stichworte zum Thema Auto, Gebrauchtwagen</a:t>
            </a:r>
          </a:p>
          <a:p>
            <a:r>
              <a:rPr lang="de-DE" sz="2800" dirty="0">
                <a:cs typeface="Calibri"/>
              </a:rPr>
              <a:t>Werbeclips vor </a:t>
            </a:r>
            <a:r>
              <a:rPr lang="de-DE" sz="2800" dirty="0" err="1">
                <a:cs typeface="Calibri"/>
              </a:rPr>
              <a:t>Youtube</a:t>
            </a:r>
            <a:r>
              <a:rPr lang="de-DE" sz="2800" dirty="0">
                <a:cs typeface="Calibri"/>
              </a:rPr>
              <a:t>-Videos</a:t>
            </a:r>
          </a:p>
          <a:p>
            <a:r>
              <a:rPr lang="de-DE" sz="2800" dirty="0">
                <a:cs typeface="Calibri"/>
              </a:rPr>
              <a:t>Gesponserte Videos von "Influencern"</a:t>
            </a:r>
          </a:p>
          <a:p>
            <a:r>
              <a:rPr lang="de-DE" sz="2800" dirty="0">
                <a:cs typeface="Calibri"/>
              </a:rPr>
              <a:t>Bevorzugt Personen mit Präsenz im Bereich Autos</a:t>
            </a:r>
          </a:p>
          <a:p>
            <a:r>
              <a:rPr lang="de-DE" sz="2800" dirty="0">
                <a:cs typeface="Calibri"/>
              </a:rPr>
              <a:t>Werbelinks mit Discount auf </a:t>
            </a:r>
            <a:r>
              <a:rPr lang="de-DE" sz="2800" dirty="0" err="1">
                <a:cs typeface="Calibri"/>
              </a:rPr>
              <a:t>Premiumaccountkäufe</a:t>
            </a:r>
          </a:p>
        </p:txBody>
      </p:sp>
    </p:spTree>
    <p:extLst>
      <p:ext uri="{BB962C8B-B14F-4D97-AF65-F5344CB8AC3E}">
        <p14:creationId xmlns:p14="http://schemas.microsoft.com/office/powerpoint/2010/main" val="87310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FA4164B-5CE5-441A-89B0-E0B02076F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Preispolitik	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8DD737F-45EE-49C1-9912-135D8DEF75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- ist zusammen mit der Produktpolitik, Kommunikationspolitik und Distributionspolitik ein Teil des Marketing-Mixes</a:t>
            </a:r>
          </a:p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de-DE" altLang="de-DE"/>
          </a:p>
          <a:p>
            <a:pPr marL="0" indent="0" eaLnBrk="1">
              <a:spcAft>
                <a:spcPct val="0"/>
              </a:spcAft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- beinhaltet sämtliche Entscheidungen zur Festlegung und Durchfindung von Preisen</a:t>
            </a:r>
          </a:p>
        </p:txBody>
      </p:sp>
    </p:spTree>
    <p:extLst>
      <p:ext uri="{BB962C8B-B14F-4D97-AF65-F5344CB8AC3E}">
        <p14:creationId xmlns:p14="http://schemas.microsoft.com/office/powerpoint/2010/main" val="781801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B9171E1-FD77-492C-A9FE-767F6050C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Arten der Preispolitik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79A376A-6AE5-4AD8-8652-A4F7AD0FD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Unsere Entscheidung: Kostenorientierte Preispolitik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Grund: 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Nicht an die Konkurrenz halten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Günstig verkaufen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Preise in einem bestimmten Zeitraum erhöhen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Sonderangebote gewähren</a:t>
            </a:r>
          </a:p>
        </p:txBody>
      </p:sp>
    </p:spTree>
    <p:extLst>
      <p:ext uri="{BB962C8B-B14F-4D97-AF65-F5344CB8AC3E}">
        <p14:creationId xmlns:p14="http://schemas.microsoft.com/office/powerpoint/2010/main" val="1993338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8387E9A-E965-4920-A612-264B3730A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Preisstrategie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9D4F1AF-6143-4969-9A25-11113DB57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81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Unsere Entscheidung: Festpreisstrategie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Grund: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Produkt zu einem festen Preis anbieten</a:t>
            </a:r>
          </a:p>
          <a:p>
            <a:pPr marL="783372" lvl="1" indent="-293764" eaLnBrk="1">
              <a:buSzPct val="75000"/>
              <a:buFont typeface="Symbol" panose="05050102010706020507" pitchFamily="18" charset="2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Trotzdem in bestimmten Zeiträumen dynamische Preise festlegen</a:t>
            </a:r>
          </a:p>
        </p:txBody>
      </p:sp>
    </p:spTree>
    <p:extLst>
      <p:ext uri="{BB962C8B-B14F-4D97-AF65-F5344CB8AC3E}">
        <p14:creationId xmlns:p14="http://schemas.microsoft.com/office/powerpoint/2010/main" val="54917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5714F0E-42EB-4F6C-B335-76471DECF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tIns="35482"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altLang="de-DE"/>
              <a:t>Kostenorientierte Preisfindung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E19D42-FD23-4C24-870E-708443BD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641" y="1604521"/>
            <a:ext cx="450576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   Fixkosten</a:t>
            </a:r>
            <a:br>
              <a:rPr lang="de-DE" altLang="de-DE"/>
            </a:br>
            <a:r>
              <a:rPr lang="de-DE" altLang="de-DE"/>
              <a:t>+ ang. Gewinnaufschlag</a:t>
            </a:r>
            <a:br>
              <a:rPr lang="de-DE" altLang="de-DE"/>
            </a:br>
            <a:r>
              <a:rPr lang="de-DE" altLang="de-DE"/>
              <a:t>+ Umsatzsteuer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________________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</a:tabLst>
            </a:pPr>
            <a:r>
              <a:rPr lang="de-DE" altLang="de-DE"/>
              <a:t>= Bruttoverkaufspreis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1E3F982-BD21-4394-8850-CD21CD1FB366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>
            <a:off x="5454720" y="1568521"/>
            <a:ext cx="4014720" cy="4525920"/>
          </a:xfrm>
        </p:spPr>
        <p:txBody>
          <a:bodyPr/>
          <a:lstStyle>
            <a:defPPr>
              <a:defRPr lang="en-GB"/>
            </a:defPPr>
            <a:lvl1pPr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73930" indent="-259204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036815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451541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1866268" indent="-207363" algn="l" defTabSz="407526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073631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488357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2903083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317809" algn="l" defTabSz="829452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70€ + 3,95€</a:t>
            </a:r>
            <a:br>
              <a:rPr lang="de-DE" altLang="de-DE"/>
            </a:br>
            <a:r>
              <a:rPr lang="de-DE" altLang="de-DE"/>
              <a:t>26,88€</a:t>
            </a:r>
            <a:br>
              <a:rPr lang="de-DE" altLang="de-DE"/>
            </a:br>
            <a:r>
              <a:rPr lang="de-DE" altLang="de-DE"/>
              <a:t>19,16€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______________</a:t>
            </a:r>
          </a:p>
          <a:p>
            <a:pPr marL="391686" indent="-293764" eaLnBrk="1">
              <a:buSzPct val="45000"/>
              <a:buFont typeface="Wingdings" panose="05000000000000000000" pitchFamily="2" charset="2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de-DE" altLang="de-DE"/>
              <a:t>= 119,99€</a:t>
            </a:r>
            <a:br>
              <a:rPr lang="de-DE" altLang="de-DE"/>
            </a:b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9695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https://de.statista.com/statistik/daten/studie/243646/umfrage/umsatz-auf-dem-gebraucht-und-neuwagenmarkt-in-deutschland/</a:t>
            </a:r>
            <a:r>
              <a:rPr lang="de-DE" dirty="0"/>
              <a:t> (21.05.2018 19:10)</a:t>
            </a:r>
          </a:p>
          <a:p>
            <a:r>
              <a:rPr lang="de-DE" dirty="0">
                <a:hlinkClick r:id="rId3"/>
              </a:rPr>
              <a:t>https://www.kba.de/DE/Statistik/Fahrzeuge/Besitzumschreibungen/besitzumschreibungen_node.html</a:t>
            </a:r>
            <a:r>
              <a:rPr lang="de-DE" dirty="0"/>
              <a:t> </a:t>
            </a:r>
            <a:r>
              <a:rPr lang="de-DE"/>
              <a:t>(21.05.2018 19:15)</a:t>
            </a:r>
            <a:endParaRPr lang="de-DE" dirty="0"/>
          </a:p>
          <a:p>
            <a:r>
              <a:rPr lang="de-DE" dirty="0"/>
              <a:t>https://trends.google.de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Verdrängungsstrategie / Marktführung</a:t>
            </a:r>
          </a:p>
          <a:p>
            <a:r>
              <a:rPr lang="de-DE" dirty="0"/>
              <a:t>Sehr starkes Angebot / Nachfrage an Autos</a:t>
            </a:r>
          </a:p>
          <a:p>
            <a:r>
              <a:rPr lang="de-DE" dirty="0"/>
              <a:t>Schlanke Plattform</a:t>
            </a:r>
          </a:p>
          <a:p>
            <a:r>
              <a:rPr lang="de-DE" dirty="0"/>
              <a:t>Bestandskunden halten</a:t>
            </a:r>
          </a:p>
          <a:p>
            <a:r>
              <a:rPr lang="de-DE" dirty="0"/>
              <a:t>Neukunden gewinnen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- Zielgruppe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Breite Zielgruppe</a:t>
            </a:r>
          </a:p>
          <a:p>
            <a:pPr lvl="1"/>
            <a:r>
              <a:rPr lang="de-DE" dirty="0"/>
              <a:t>18+ bis …</a:t>
            </a:r>
          </a:p>
          <a:p>
            <a:pPr lvl="1"/>
            <a:r>
              <a:rPr lang="de-DE" dirty="0"/>
              <a:t>Alle Geschlechter</a:t>
            </a:r>
          </a:p>
          <a:p>
            <a:pPr lvl="1"/>
            <a:r>
              <a:rPr lang="de-DE" dirty="0"/>
              <a:t>Privatpersonen und Geschäftspersonen</a:t>
            </a:r>
          </a:p>
          <a:p>
            <a:pPr lvl="1"/>
            <a:r>
              <a:rPr lang="de-DE" dirty="0"/>
              <a:t>Hauptsächlich Erstverkäufer aber auch Mehrfachverkäufer</a:t>
            </a:r>
          </a:p>
          <a:p>
            <a:pPr lvl="1"/>
            <a:r>
              <a:rPr lang="de-DE" dirty="0"/>
              <a:t>Kaum Einschränkungen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de-DE" dirty="0"/>
              <a:t>Google Trends: </a:t>
            </a:r>
          </a:p>
          <a:p>
            <a:pPr lvl="1"/>
            <a:r>
              <a:rPr lang="de-DE" dirty="0"/>
              <a:t>Sucheinstellungen</a:t>
            </a:r>
          </a:p>
        </p:txBody>
      </p:sp>
      <p:pic>
        <p:nvPicPr>
          <p:cNvPr id="4" name="Grafik 3" descr="google_trends_sucheinstellun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857628"/>
            <a:ext cx="6096851" cy="447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de-DE" dirty="0"/>
              <a:t>Google Trends („Gebrauchtwagen“):</a:t>
            </a:r>
          </a:p>
        </p:txBody>
      </p:sp>
      <p:pic>
        <p:nvPicPr>
          <p:cNvPr id="4" name="Grafik 3" descr="google_trends_gebrauchtwag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28" cy="2468767"/>
          </a:xfrm>
          <a:prstGeom prst="rect">
            <a:avLst/>
          </a:prstGeom>
        </p:spPr>
      </p:pic>
      <p:pic>
        <p:nvPicPr>
          <p:cNvPr id="6" name="Grafik 5" descr="google_trends_gebrauchtwagen_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4500594" cy="1757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Trends (Konkurrenten):</a:t>
            </a:r>
          </a:p>
          <a:p>
            <a:r>
              <a:rPr lang="de-DE" dirty="0"/>
              <a:t>Regionen:</a:t>
            </a:r>
          </a:p>
          <a:p>
            <a:pPr lvl="1"/>
            <a:r>
              <a:rPr lang="de-DE" dirty="0"/>
              <a:t>Kosovo, Albanien, (Schweiz), Deutschland</a:t>
            </a:r>
          </a:p>
          <a:p>
            <a:pPr lvl="2"/>
            <a:r>
              <a:rPr lang="de-DE" dirty="0"/>
              <a:t>Internationalisierung</a:t>
            </a:r>
          </a:p>
          <a:p>
            <a:endParaRPr lang="de-DE" dirty="0"/>
          </a:p>
        </p:txBody>
      </p:sp>
      <p:pic>
        <p:nvPicPr>
          <p:cNvPr id="4" name="Grafik 3" descr="google_trends_mobile_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8572560" cy="2465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 – der Markt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5,29 Mio. Deutsche planen einen Neuwagenkauf in den nächsten Jahren</a:t>
            </a:r>
          </a:p>
          <a:p>
            <a:r>
              <a:rPr lang="de-DE" dirty="0"/>
              <a:t>PKW-Besitzumschreibungen 2017 – 7,3 Mio.</a:t>
            </a:r>
          </a:p>
          <a:p>
            <a:r>
              <a:rPr lang="de-DE" dirty="0"/>
              <a:t>Marktvolumen (19% Gebrauchtwagenhändler):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428728" y="3429000"/>
          <a:ext cx="6096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Umsatz</a:t>
                      </a:r>
                      <a:r>
                        <a:rPr lang="de-DE" baseline="0" dirty="0"/>
                        <a:t> in Mrd.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82,12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84,62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77,85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69,78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66,81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82">
                <a:tc>
                  <a:txBody>
                    <a:bodyPr/>
                    <a:lstStyle/>
                    <a:p>
                      <a:r>
                        <a:rPr lang="de-DE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786182" y="6406106"/>
            <a:ext cx="3786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https://de.statista.com/themen/1377/gebrauchtwagenhandel/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Marktanalyse – Weitere 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Fahrverbote für Diesel-Fahrzeuge</a:t>
            </a:r>
          </a:p>
          <a:p>
            <a:pPr lvl="1"/>
            <a:r>
              <a:rPr lang="de-DE" dirty="0"/>
              <a:t>Mehr Neuwagenkäufe : mehr Gebrauchtwagen</a:t>
            </a:r>
          </a:p>
          <a:p>
            <a:r>
              <a:rPr lang="de-DE" dirty="0"/>
              <a:t>Schwerverkäufliche Diesel-Fahrzeuge </a:t>
            </a:r>
          </a:p>
          <a:p>
            <a:pPr lvl="1"/>
            <a:r>
              <a:rPr lang="de-DE" dirty="0"/>
              <a:t>Händler verbreitern ihre Reichweiten durch neue Plattformen</a:t>
            </a:r>
          </a:p>
          <a:p>
            <a:r>
              <a:rPr lang="de-DE" dirty="0"/>
              <a:t>Interesse an Gebrauchtfahrzeugen steigt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64357-0EE4-45AC-9770-F6FFFD37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Distributionspolitik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DB675-491C-4047-964A-FDB43988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dirty="0">
                <a:cs typeface="Calibri"/>
              </a:rPr>
              <a:t>Eine Website, keine verkaufbare Software</a:t>
            </a:r>
          </a:p>
          <a:p>
            <a:r>
              <a:rPr lang="de-DE" dirty="0">
                <a:cs typeface="Calibri"/>
              </a:rPr>
              <a:t>-&gt; nicht verteilbar</a:t>
            </a:r>
          </a:p>
          <a:p>
            <a:r>
              <a:rPr lang="de-DE" dirty="0">
                <a:cs typeface="Calibri"/>
              </a:rPr>
              <a:t>Kunden kommen zu uns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Premiumaccounts</a:t>
            </a:r>
            <a:r>
              <a:rPr lang="de-DE" dirty="0">
                <a:cs typeface="Calibri"/>
              </a:rPr>
              <a:t> nur auf direktem Absatzweg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Keine Filialen</a:t>
            </a:r>
          </a:p>
        </p:txBody>
      </p:sp>
    </p:spTree>
    <p:extLst>
      <p:ext uri="{BB962C8B-B14F-4D97-AF65-F5344CB8AC3E}">
        <p14:creationId xmlns:p14="http://schemas.microsoft.com/office/powerpoint/2010/main" val="354026607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60</Paragraphs>
  <Slides>15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Ist-Analyse</vt:lpstr>
      <vt:lpstr>Soll-Analyse</vt:lpstr>
      <vt:lpstr>Marktanalyse - Zielgruppe</vt:lpstr>
      <vt:lpstr>Marktanalyse – der Markt</vt:lpstr>
      <vt:lpstr>Marktanalyse – der Markt</vt:lpstr>
      <vt:lpstr>Marktanalyse – der Markt</vt:lpstr>
      <vt:lpstr>Marktanalyse – der Markt</vt:lpstr>
      <vt:lpstr>Marktanalyse – Weitere Faktoren</vt:lpstr>
      <vt:lpstr>Distributionspolitik </vt:lpstr>
      <vt:lpstr>Kommunikationspolitik </vt:lpstr>
      <vt:lpstr>Preispolitik </vt:lpstr>
      <vt:lpstr>Arten der Preispolitik</vt:lpstr>
      <vt:lpstr>Preisstrategie</vt:lpstr>
      <vt:lpstr>Kostenorientierte Preisfindung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Ist-Analyse</dc:title>
  <dc:creator>Milan</dc:creator>
  <cp:lastModifiedBy>Milan</cp:lastModifiedBy>
  <cp:revision>35</cp:revision>
  <dcterms:created xsi:type="dcterms:W3CDTF">2018-05-21T15:21:20Z</dcterms:created>
  <dcterms:modified xsi:type="dcterms:W3CDTF">2018-05-22T17:51:12Z</dcterms:modified>
</cp:coreProperties>
</file>