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75" r:id="rId3"/>
    <p:sldId id="257" r:id="rId4"/>
    <p:sldId id="258" r:id="rId5"/>
    <p:sldId id="259" r:id="rId6"/>
    <p:sldId id="264" r:id="rId7"/>
    <p:sldId id="262" r:id="rId8"/>
    <p:sldId id="263" r:id="rId9"/>
    <p:sldId id="261" r:id="rId10"/>
    <p:sldId id="260" r:id="rId11"/>
    <p:sldId id="272" r:id="rId12"/>
    <p:sldId id="271" r:id="rId13"/>
    <p:sldId id="270" r:id="rId14"/>
    <p:sldId id="269" r:id="rId15"/>
    <p:sldId id="267" r:id="rId16"/>
    <p:sldId id="268" r:id="rId17"/>
    <p:sldId id="266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749F6-7080-4CF0-BA7C-953D240EDE79}" type="datetimeFigureOut">
              <a:rPr lang="de-DE"/>
              <a:t>22.05.2018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30FD8-02FB-47ED-B8CC-839EF5BBF29D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28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C5257A48-A0FE-4AA8-ADDB-81B79CF4BE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C308F042-6378-456C-865B-24360791B91B}" type="slidenum">
              <a:rPr lang="de-DE" altLang="de-DE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de-DE" altLang="de-D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47632F5A-A116-4C66-9287-2F119B2819C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A2D15847-9516-453E-9694-82CA70044C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DBE1D94B-05D3-4D3B-9443-C4549FE68B4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CC7A043C-0DEE-420F-92BC-994D17F48C20}" type="slidenum">
              <a:rPr lang="de-DE" altLang="de-DE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de-DE" altLang="de-D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642E2BD5-7D5D-4259-99A8-F6EF01446A1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F9C62481-71C7-4B48-8AF3-A0FCF1FD70F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AA49676F-8E07-4FF3-A762-5C84E3A8C1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44D5B5FC-FA72-4283-8ACA-95CE2EA16CD1}" type="slidenum">
              <a:rPr lang="de-DE" altLang="de-DE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de-DE" altLang="de-D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3BE4EB72-60CE-4B64-843B-A7774326160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EC8B1DD1-5B12-4FE7-BD1C-1361DD9743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4FA32CD7-5F4E-442D-8B56-F8D43E8B036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CB03B515-A373-4D8F-9E5A-3FC70185C3C6}" type="slidenum">
              <a:rPr lang="de-DE" altLang="de-DE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de-DE" altLang="de-D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82944A60-E747-47E7-9C1F-7D84E721509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083AF254-7D78-451C-850A-D3CAC3AAA8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E802F6E-8581-4093-AEF7-0B340311E36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2769FC-115D-43F2-B5AE-49508180078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AD67A9-915E-4609-8660-6FA2C5D30B9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54D26-7A81-497E-AFBF-84D5272E324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6391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ba.de/DE/Statistik/Fahrzeuge/Besitzumschreibungen/besitzumschreibungen_node.html" TargetMode="External"/><Relationship Id="rId2" Type="http://schemas.openxmlformats.org/officeDocument/2006/relationships/hyperlink" Target="https://de.statista.com/statistik/daten/studie/243646/umfrage/umsatz-auf-dem-gebraucht-und-neuwagenmarkt-in-deutschlan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2DB58-D6E1-44FB-9671-A2651376F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1814123"/>
            <a:ext cx="7772400" cy="14700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z="5400" dirty="0">
                <a:cs typeface="Calibri"/>
              </a:rPr>
              <a:t>Marketingkonzept</a:t>
            </a:r>
            <a:br>
              <a:rPr lang="de-DE" sz="5400" dirty="0">
                <a:cs typeface="Calibri"/>
              </a:rPr>
            </a:br>
            <a:r>
              <a:rPr lang="de-DE" sz="5400" dirty="0" err="1">
                <a:cs typeface="Calibri"/>
              </a:rPr>
              <a:t>Carscout</a:t>
            </a:r>
            <a:endParaRPr lang="de-DE" dirty="0" err="1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798E9C-2A42-4145-B948-C8F681B07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Von Milan </a:t>
            </a:r>
            <a:r>
              <a:rPr lang="de-DE" dirty="0" err="1">
                <a:cs typeface="Calibri"/>
              </a:rPr>
              <a:t>Skripalle</a:t>
            </a:r>
            <a:r>
              <a:rPr lang="de-DE" dirty="0">
                <a:cs typeface="Calibri"/>
              </a:rPr>
              <a:t>, Can Dündar, Antonios </a:t>
            </a:r>
            <a:r>
              <a:rPr lang="de-DE" dirty="0" err="1">
                <a:cs typeface="Calibri"/>
              </a:rPr>
              <a:t>Vamvakos</a:t>
            </a:r>
            <a:r>
              <a:rPr lang="de-DE" dirty="0">
                <a:cs typeface="Calibri"/>
              </a:rPr>
              <a:t>, Philipp Heitmann, Daniel Peters, </a:t>
            </a:r>
            <a:r>
              <a:rPr lang="de-DE" dirty="0" err="1">
                <a:cs typeface="Calibri"/>
              </a:rPr>
              <a:t>Jenniffer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335980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Marktanalyse – Weitere Faktoren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Fahrverbote für Diesel-Fahrzeuge</a:t>
            </a:r>
          </a:p>
          <a:p>
            <a:pPr lvl="1"/>
            <a:r>
              <a:rPr lang="de-DE" dirty="0"/>
              <a:t>Mehr Neuwagenkäufe : mehr Gebrauchtwagen</a:t>
            </a:r>
          </a:p>
          <a:p>
            <a:r>
              <a:rPr lang="de-DE" dirty="0"/>
              <a:t>Schwerverkäufliche Diesel-Fahrzeuge </a:t>
            </a:r>
          </a:p>
          <a:p>
            <a:pPr lvl="1"/>
            <a:r>
              <a:rPr lang="de-DE" dirty="0"/>
              <a:t>Händler verbreitern ihre Reichweiten durch neue Plattformen</a:t>
            </a:r>
          </a:p>
          <a:p>
            <a:r>
              <a:rPr lang="de-DE" dirty="0"/>
              <a:t>Interesse an Gebrauchtfahrzeugen steigt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FA4164B-5CE5-441A-89B0-E0B02076F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tIns="35482"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eaLnBrk="1"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Preispolitik	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8DD737F-45EE-49C1-9912-135D8DEF755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456481" y="1604521"/>
            <a:ext cx="8228160" cy="4525920"/>
          </a:xfrm>
        </p:spPr>
        <p:txBody>
          <a:bodyPr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marL="0" indent="0" eaLnBrk="1">
              <a:spcAft>
                <a:spcPct val="0"/>
              </a:spcAft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- ist zusammen mit der Produktpolitik, Kommunikationspolitik und Distributionspolitik ein Teil des Marketing-Mixes</a:t>
            </a:r>
          </a:p>
          <a:p>
            <a:pPr marL="0" indent="0" eaLnBrk="1">
              <a:spcAft>
                <a:spcPct val="0"/>
              </a:spcAft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endParaRPr lang="de-DE" altLang="de-DE"/>
          </a:p>
          <a:p>
            <a:pPr marL="0" indent="0" eaLnBrk="1">
              <a:spcAft>
                <a:spcPct val="0"/>
              </a:spcAft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- beinhaltet sämtliche Entscheidungen zur Festlegung und Durchfindung von Preisen</a:t>
            </a:r>
          </a:p>
        </p:txBody>
      </p:sp>
    </p:spTree>
    <p:extLst>
      <p:ext uri="{BB962C8B-B14F-4D97-AF65-F5344CB8AC3E}">
        <p14:creationId xmlns:p14="http://schemas.microsoft.com/office/powerpoint/2010/main" val="781801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8B9171E1-FD77-492C-A9FE-767F6050C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tIns="35482"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eaLnBrk="1"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Arten der Preispolitik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79A376A-6AE5-4AD8-8652-A4F7AD0FD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4525920"/>
          </a:xfrm>
        </p:spPr>
        <p:txBody>
          <a:bodyPr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marL="391686" indent="-293764" eaLnBrk="1">
              <a:buSzPct val="45000"/>
              <a:buFont typeface="Wingdings" panose="05000000000000000000" pitchFamily="2" charset="2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Unsere Entscheidung: Kostenorientierte Preispolitik</a:t>
            </a:r>
          </a:p>
          <a:p>
            <a:pPr marL="391686" indent="-293764" eaLnBrk="1">
              <a:buSzPct val="45000"/>
              <a:buFont typeface="Wingdings" panose="05000000000000000000" pitchFamily="2" charset="2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Grund: </a:t>
            </a:r>
          </a:p>
          <a:p>
            <a:pPr marL="783372" lvl="1" indent="-293764" eaLnBrk="1">
              <a:buSzPct val="75000"/>
              <a:buFont typeface="Symbol" panose="05050102010706020507" pitchFamily="18" charset="2"/>
              <a:buChar char="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Nicht an die Konkurrenz halten</a:t>
            </a:r>
          </a:p>
          <a:p>
            <a:pPr marL="783372" lvl="1" indent="-293764" eaLnBrk="1">
              <a:buSzPct val="75000"/>
              <a:buFont typeface="Symbol" panose="05050102010706020507" pitchFamily="18" charset="2"/>
              <a:buChar char="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Günstig verkaufen</a:t>
            </a:r>
          </a:p>
          <a:p>
            <a:pPr marL="783372" lvl="1" indent="-293764" eaLnBrk="1">
              <a:buSzPct val="75000"/>
              <a:buFont typeface="Symbol" panose="05050102010706020507" pitchFamily="18" charset="2"/>
              <a:buChar char="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Preise in einem bestimmten Zeitraum erhöhen</a:t>
            </a:r>
          </a:p>
          <a:p>
            <a:pPr marL="783372" lvl="1" indent="-293764" eaLnBrk="1">
              <a:buSzPct val="75000"/>
              <a:buFont typeface="Symbol" panose="05050102010706020507" pitchFamily="18" charset="2"/>
              <a:buChar char="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Sonderangebote gewähren</a:t>
            </a:r>
          </a:p>
        </p:txBody>
      </p:sp>
    </p:spTree>
    <p:extLst>
      <p:ext uri="{BB962C8B-B14F-4D97-AF65-F5344CB8AC3E}">
        <p14:creationId xmlns:p14="http://schemas.microsoft.com/office/powerpoint/2010/main" val="1993338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F8387E9A-E965-4920-A612-264B3730A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tIns="35482"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eaLnBrk="1"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 dirty="0"/>
              <a:t> Preisstrategie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9D4F1AF-6143-4969-9A25-11113DB57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4525920"/>
          </a:xfrm>
        </p:spPr>
        <p:txBody>
          <a:bodyPr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marL="391686" indent="-293764" eaLnBrk="1">
              <a:buSzPct val="45000"/>
              <a:buFont typeface="Wingdings" panose="05000000000000000000" pitchFamily="2" charset="2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Unsere Entscheidung: Festpreisstrategie</a:t>
            </a:r>
          </a:p>
          <a:p>
            <a:pPr marL="391686" indent="-293764" eaLnBrk="1">
              <a:buSzPct val="45000"/>
              <a:buFont typeface="Wingdings" panose="05000000000000000000" pitchFamily="2" charset="2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Grund:</a:t>
            </a:r>
          </a:p>
          <a:p>
            <a:pPr marL="783372" lvl="1" indent="-293764" eaLnBrk="1">
              <a:buSzPct val="75000"/>
              <a:buFont typeface="Symbol" panose="05050102010706020507" pitchFamily="18" charset="2"/>
              <a:buChar char="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Produkt zu einem festen Preis anbieten</a:t>
            </a:r>
          </a:p>
          <a:p>
            <a:pPr marL="783372" lvl="1" indent="-293764" eaLnBrk="1">
              <a:buSzPct val="75000"/>
              <a:buFont typeface="Symbol" panose="05050102010706020507" pitchFamily="18" charset="2"/>
              <a:buChar char="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Trotzdem in bestimmten Zeiträumen dynamische Preise festlegen</a:t>
            </a:r>
          </a:p>
        </p:txBody>
      </p:sp>
    </p:spTree>
    <p:extLst>
      <p:ext uri="{BB962C8B-B14F-4D97-AF65-F5344CB8AC3E}">
        <p14:creationId xmlns:p14="http://schemas.microsoft.com/office/powerpoint/2010/main" val="549178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55714F0E-42EB-4F6C-B335-76471DECF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tIns="35482"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eaLnBrk="1"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Kostenorientierte Preisfindung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7E19D42-FD23-4C24-870E-708443BDB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0641" y="1604521"/>
            <a:ext cx="4505760" cy="4525920"/>
          </a:xfrm>
        </p:spPr>
        <p:txBody>
          <a:bodyPr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marL="391686" indent="-293764" eaLnBrk="1">
              <a:buSzPct val="45000"/>
              <a:buFont typeface="Wingdings" panose="05000000000000000000" pitchFamily="2" charset="2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</a:tabLst>
            </a:pPr>
            <a:r>
              <a:rPr lang="de-DE" altLang="de-DE"/>
              <a:t>   Fixkosten</a:t>
            </a:r>
            <a:br>
              <a:rPr lang="de-DE" altLang="de-DE"/>
            </a:br>
            <a:r>
              <a:rPr lang="de-DE" altLang="de-DE"/>
              <a:t>+ ang. Gewinnaufschlag</a:t>
            </a:r>
            <a:br>
              <a:rPr lang="de-DE" altLang="de-DE"/>
            </a:br>
            <a:r>
              <a:rPr lang="de-DE" altLang="de-DE"/>
              <a:t>+ Umsatzsteuer</a:t>
            </a:r>
          </a:p>
          <a:p>
            <a:pPr marL="391686" indent="-293764" eaLnBrk="1">
              <a:buSzPct val="45000"/>
              <a:buFont typeface="Wingdings" panose="05000000000000000000" pitchFamily="2" charset="2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</a:tabLst>
            </a:pPr>
            <a:r>
              <a:rPr lang="de-DE" altLang="de-DE"/>
              <a:t>________________</a:t>
            </a:r>
          </a:p>
          <a:p>
            <a:pPr marL="391686" indent="-293764" eaLnBrk="1">
              <a:buSzPct val="45000"/>
              <a:buFont typeface="Wingdings" panose="05000000000000000000" pitchFamily="2" charset="2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</a:tabLst>
            </a:pPr>
            <a:r>
              <a:rPr lang="de-DE" altLang="de-DE"/>
              <a:t>= Bruttoverkaufspreis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1E3F982-BD21-4394-8850-CD21CD1FB366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>
          <a:xfrm>
            <a:off x="5454720" y="1568521"/>
            <a:ext cx="4014720" cy="4525920"/>
          </a:xfrm>
        </p:spPr>
        <p:txBody>
          <a:bodyPr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marL="391686" indent="-293764" eaLnBrk="1">
              <a:buSzPct val="45000"/>
              <a:buFont typeface="Wingdings" panose="05000000000000000000" pitchFamily="2" charset="2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</a:tabLst>
            </a:pPr>
            <a:r>
              <a:rPr lang="de-DE" altLang="de-DE"/>
              <a:t>70€ + 3,95€</a:t>
            </a:r>
            <a:br>
              <a:rPr lang="de-DE" altLang="de-DE"/>
            </a:br>
            <a:r>
              <a:rPr lang="de-DE" altLang="de-DE"/>
              <a:t>26,88€</a:t>
            </a:r>
            <a:br>
              <a:rPr lang="de-DE" altLang="de-DE"/>
            </a:br>
            <a:r>
              <a:rPr lang="de-DE" altLang="de-DE"/>
              <a:t>19,16€</a:t>
            </a:r>
          </a:p>
          <a:p>
            <a:pPr marL="391686" indent="-293764" eaLnBrk="1">
              <a:buSzPct val="45000"/>
              <a:buFont typeface="Wingdings" panose="05000000000000000000" pitchFamily="2" charset="2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</a:tabLst>
            </a:pPr>
            <a:r>
              <a:rPr lang="de-DE" altLang="de-DE"/>
              <a:t>______________</a:t>
            </a:r>
          </a:p>
          <a:p>
            <a:pPr marL="391686" indent="-293764" eaLnBrk="1">
              <a:buSzPct val="45000"/>
              <a:buFont typeface="Wingdings" panose="05000000000000000000" pitchFamily="2" charset="2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</a:tabLst>
            </a:pPr>
            <a:r>
              <a:rPr lang="de-DE" altLang="de-DE"/>
              <a:t>= 119,99€</a:t>
            </a:r>
            <a:br>
              <a:rPr lang="de-DE" altLang="de-DE"/>
            </a:b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96951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43009-F22A-4327-AC45-D7290B63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Kommunikationspolitik</a:t>
            </a:r>
            <a:endParaRPr lang="de-DE" dirty="0"/>
          </a:p>
          <a:p>
            <a:endParaRPr lang="de-DE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D95D5C-D1C2-4078-BA56-2BCCEFA6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85" y="1657380"/>
            <a:ext cx="7886700" cy="3263504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de-DE" sz="2800" dirty="0">
                <a:cs typeface="Calibri"/>
              </a:rPr>
              <a:t>Search Ranking bei Google erhöhen lassen</a:t>
            </a:r>
          </a:p>
          <a:p>
            <a:r>
              <a:rPr lang="de-DE" sz="2800" dirty="0">
                <a:cs typeface="Calibri"/>
              </a:rPr>
              <a:t>Stichworte zum Thema Auto, Gebrauchtwagen</a:t>
            </a:r>
          </a:p>
          <a:p>
            <a:r>
              <a:rPr lang="de-DE" sz="2800" dirty="0">
                <a:cs typeface="Calibri"/>
              </a:rPr>
              <a:t>Werbeclips vor </a:t>
            </a:r>
            <a:r>
              <a:rPr lang="de-DE" sz="2800" dirty="0" err="1">
                <a:cs typeface="Calibri"/>
              </a:rPr>
              <a:t>Youtube</a:t>
            </a:r>
            <a:r>
              <a:rPr lang="de-DE" sz="2800" dirty="0">
                <a:cs typeface="Calibri"/>
              </a:rPr>
              <a:t>-Videos</a:t>
            </a:r>
          </a:p>
          <a:p>
            <a:r>
              <a:rPr lang="de-DE" sz="2800" dirty="0">
                <a:cs typeface="Calibri"/>
              </a:rPr>
              <a:t>Gesponserte Videos von "Influencern"</a:t>
            </a:r>
          </a:p>
          <a:p>
            <a:r>
              <a:rPr lang="de-DE" sz="2800" dirty="0">
                <a:cs typeface="Calibri"/>
              </a:rPr>
              <a:t>Bevorzugt Personen mit Präsenz im Bereich Autos</a:t>
            </a:r>
          </a:p>
          <a:p>
            <a:r>
              <a:rPr lang="de-DE" sz="2800" dirty="0">
                <a:cs typeface="Calibri"/>
              </a:rPr>
              <a:t>Werbelinks mit Discount auf </a:t>
            </a:r>
            <a:r>
              <a:rPr lang="de-DE" sz="2800" dirty="0" err="1">
                <a:cs typeface="Calibri"/>
              </a:rPr>
              <a:t>Premiumaccountkäufe</a:t>
            </a:r>
          </a:p>
        </p:txBody>
      </p:sp>
    </p:spTree>
    <p:extLst>
      <p:ext uri="{BB962C8B-B14F-4D97-AF65-F5344CB8AC3E}">
        <p14:creationId xmlns:p14="http://schemas.microsoft.com/office/powerpoint/2010/main" val="873107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64357-0EE4-45AC-9770-F6FFFD37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Distributionspolitik</a:t>
            </a:r>
            <a:endParaRPr lang="de-DE" dirty="0"/>
          </a:p>
          <a:p>
            <a:endParaRPr lang="de-DE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2DB675-491C-4047-964A-FDB43988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de-DE" dirty="0">
                <a:cs typeface="Calibri"/>
              </a:rPr>
              <a:t>Eine Website, keine verkaufbare Software</a:t>
            </a:r>
          </a:p>
          <a:p>
            <a:r>
              <a:rPr lang="de-DE" dirty="0">
                <a:cs typeface="Calibri"/>
              </a:rPr>
              <a:t>-&gt; nicht verteilbar</a:t>
            </a:r>
          </a:p>
          <a:p>
            <a:r>
              <a:rPr lang="de-DE" dirty="0">
                <a:cs typeface="Calibri"/>
              </a:rPr>
              <a:t>Kunden kommen zu uns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r>
              <a:rPr lang="de-DE" dirty="0" err="1">
                <a:cs typeface="Calibri"/>
              </a:rPr>
              <a:t>Premiumaccounts</a:t>
            </a:r>
            <a:r>
              <a:rPr lang="de-DE" dirty="0">
                <a:cs typeface="Calibri"/>
              </a:rPr>
              <a:t> nur auf direktem Absatzweg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Keine Filialen</a:t>
            </a:r>
          </a:p>
        </p:txBody>
      </p:sp>
    </p:spTree>
    <p:extLst>
      <p:ext uri="{BB962C8B-B14F-4D97-AF65-F5344CB8AC3E}">
        <p14:creationId xmlns:p14="http://schemas.microsoft.com/office/powerpoint/2010/main" val="3540266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https://de.statista.com/statistik/daten/studie/243646/umfrage/umsatz-auf-dem-gebraucht-und-neuwagenmarkt-in-deutschland/</a:t>
            </a:r>
            <a:r>
              <a:rPr lang="de-DE" dirty="0"/>
              <a:t> (21.05.2018 19:10)</a:t>
            </a:r>
          </a:p>
          <a:p>
            <a:r>
              <a:rPr lang="de-DE" dirty="0">
                <a:hlinkClick r:id="rId3"/>
              </a:rPr>
              <a:t>https://www.kba.de/DE/Statistik/Fahrzeuge/Besitzumschreibungen/besitzumschreibungen_node.html</a:t>
            </a:r>
            <a:r>
              <a:rPr lang="de-DE" dirty="0"/>
              <a:t> </a:t>
            </a:r>
            <a:r>
              <a:rPr lang="de-DE"/>
              <a:t>(21.05.2018 19:15)</a:t>
            </a:r>
            <a:endParaRPr lang="de-DE" dirty="0"/>
          </a:p>
          <a:p>
            <a:r>
              <a:rPr lang="de-DE" dirty="0"/>
              <a:t>https://trends.google.de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DAADD-77DF-428B-911E-75F014C5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362"/>
            <a:ext cx="8229600" cy="1215000"/>
          </a:xfrm>
        </p:spPr>
        <p:txBody>
          <a:bodyPr>
            <a:normAutofit/>
          </a:bodyPr>
          <a:lstStyle/>
          <a:p>
            <a:r>
              <a:rPr lang="de-DE" sz="4000" dirty="0">
                <a:cs typeface="Calibri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D0D00-FDCE-40DE-A0B6-9F6EC62AA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2200"/>
            <a:ext cx="8229600" cy="452596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Produktpolitik …...............................................................  </a:t>
            </a:r>
          </a:p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Ist Analyse …..................................................................... 3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Soll-Analyse …................................................................... 4</a:t>
            </a:r>
          </a:p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Marktanalyse …................................................................. 5-10</a:t>
            </a: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Zielgruppe …......................................................................... 5</a:t>
            </a: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Markt ….................................................................................... 6-9</a:t>
            </a: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Konkurrenzanalyse …................................................................ ?</a:t>
            </a: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Weitere Faktoren ….................................................................. 10</a:t>
            </a:r>
          </a:p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Marketingmix …................................................................. 11-16</a:t>
            </a:r>
            <a:endParaRPr lang="de-DE" dirty="0"/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Preispolitik …............................................................................ 11-14</a:t>
            </a: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Kommunikationspolitik …......................................................... 15</a:t>
            </a: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Distributionspolitik …................................................................ 16</a:t>
            </a:r>
          </a:p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Quellen …............................................................................ 17</a:t>
            </a:r>
          </a:p>
          <a:p>
            <a:pPr marL="514350" indent="-514350">
              <a:buAutoNum type="arabicPeriod"/>
            </a:pPr>
            <a:endParaRPr lang="de-DE" dirty="0">
              <a:cs typeface="Calibri"/>
            </a:endParaRPr>
          </a:p>
          <a:p>
            <a:pPr marL="1028700" indent="-514350">
              <a:buAutoNum type="arabicPeriod"/>
            </a:pPr>
            <a:endParaRPr lang="de-DE" dirty="0">
              <a:cs typeface="Calibri"/>
            </a:endParaRPr>
          </a:p>
          <a:p>
            <a:pPr marL="1028700" indent="-514350">
              <a:buAutoNum type="arabicPeriod"/>
            </a:pPr>
            <a:endParaRPr lang="de-DE" dirty="0">
              <a:cs typeface="Calibri"/>
            </a:endParaRPr>
          </a:p>
          <a:p>
            <a:pPr marL="457200" lvl="1" indent="0">
              <a:buNone/>
            </a:pPr>
            <a:endParaRPr lang="de-DE" dirty="0">
              <a:cs typeface="Calibri"/>
            </a:endParaRPr>
          </a:p>
          <a:p>
            <a:pPr marL="457200" lvl="1" indent="0">
              <a:buNone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136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Komplexität und Variantenvielfalt</a:t>
            </a:r>
          </a:p>
          <a:p>
            <a:r>
              <a:rPr lang="de-DE" dirty="0"/>
              <a:t>Beratung fällt weg</a:t>
            </a:r>
          </a:p>
          <a:p>
            <a:r>
              <a:rPr lang="de-DE" dirty="0"/>
              <a:t>Zu überfüllte Benutzeroberflächen</a:t>
            </a:r>
          </a:p>
          <a:p>
            <a:r>
              <a:rPr lang="de-DE" dirty="0"/>
              <a:t>Flut an Informationen</a:t>
            </a:r>
          </a:p>
          <a:p>
            <a:r>
              <a:rPr lang="de-DE" dirty="0"/>
              <a:t>Benutzer sind teilweise überfordert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Verdrängungsstrategie / Marktführung</a:t>
            </a:r>
          </a:p>
          <a:p>
            <a:r>
              <a:rPr lang="de-DE" dirty="0"/>
              <a:t>Sehr starkes Angebot / Nachfrage an Autos</a:t>
            </a:r>
          </a:p>
          <a:p>
            <a:r>
              <a:rPr lang="de-DE" dirty="0"/>
              <a:t>Schlanke Plattform</a:t>
            </a:r>
          </a:p>
          <a:p>
            <a:r>
              <a:rPr lang="de-DE" dirty="0"/>
              <a:t>Bestandskunden halten</a:t>
            </a:r>
          </a:p>
          <a:p>
            <a:r>
              <a:rPr lang="de-DE" dirty="0"/>
              <a:t>Neukunden gewinnen</a:t>
            </a:r>
          </a:p>
          <a:p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 - Zielgruppe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Breite Zielgruppe</a:t>
            </a:r>
          </a:p>
          <a:p>
            <a:pPr lvl="1"/>
            <a:r>
              <a:rPr lang="de-DE" dirty="0"/>
              <a:t>18+ bis …</a:t>
            </a:r>
          </a:p>
          <a:p>
            <a:pPr lvl="1"/>
            <a:r>
              <a:rPr lang="de-DE" dirty="0"/>
              <a:t>Alle Geschlechter</a:t>
            </a:r>
          </a:p>
          <a:p>
            <a:pPr lvl="1"/>
            <a:r>
              <a:rPr lang="de-DE" dirty="0"/>
              <a:t>Privatpersonen und Geschäftspersonen</a:t>
            </a:r>
          </a:p>
          <a:p>
            <a:pPr lvl="1"/>
            <a:r>
              <a:rPr lang="de-DE" dirty="0"/>
              <a:t>Hauptsächlich Erstverkäufer aber auch Mehrfachverkäufer</a:t>
            </a:r>
          </a:p>
          <a:p>
            <a:pPr lvl="1"/>
            <a:r>
              <a:rPr lang="de-DE" dirty="0"/>
              <a:t>Kaum Einschränkungen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 – der Markt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6"/>
          </a:xfrm>
        </p:spPr>
        <p:txBody>
          <a:bodyPr/>
          <a:lstStyle/>
          <a:p>
            <a:r>
              <a:rPr lang="de-DE" dirty="0"/>
              <a:t>Google Trends: </a:t>
            </a:r>
          </a:p>
          <a:p>
            <a:pPr lvl="1"/>
            <a:r>
              <a:rPr lang="de-DE" dirty="0"/>
              <a:t>Sucheinstellungen</a:t>
            </a:r>
          </a:p>
        </p:txBody>
      </p:sp>
      <p:pic>
        <p:nvPicPr>
          <p:cNvPr id="4" name="Grafik 3" descr="google_trends_sucheinstellung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857628"/>
            <a:ext cx="6096851" cy="4477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 – der Markt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/>
          <a:lstStyle/>
          <a:p>
            <a:r>
              <a:rPr lang="de-DE" dirty="0"/>
              <a:t>Google Trends („Gebrauchtwagen“):</a:t>
            </a:r>
          </a:p>
        </p:txBody>
      </p:sp>
      <p:pic>
        <p:nvPicPr>
          <p:cNvPr id="4" name="Grafik 3" descr="google_trends_gebrauchtwag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143380"/>
            <a:ext cx="8572528" cy="2468767"/>
          </a:xfrm>
          <a:prstGeom prst="rect">
            <a:avLst/>
          </a:prstGeom>
        </p:spPr>
      </p:pic>
      <p:pic>
        <p:nvPicPr>
          <p:cNvPr id="6" name="Grafik 5" descr="google_trends_gebrauchtwagen_reg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357430"/>
            <a:ext cx="4500594" cy="17578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 – der Markt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Google Trends (Konkurrenten):</a:t>
            </a:r>
          </a:p>
          <a:p>
            <a:r>
              <a:rPr lang="de-DE" dirty="0"/>
              <a:t>Regionen:</a:t>
            </a:r>
          </a:p>
          <a:p>
            <a:pPr lvl="1"/>
            <a:r>
              <a:rPr lang="de-DE" dirty="0"/>
              <a:t>Kosovo, Albanien, (Schweiz), Deutschland</a:t>
            </a:r>
          </a:p>
          <a:p>
            <a:pPr lvl="2"/>
            <a:r>
              <a:rPr lang="de-DE" dirty="0"/>
              <a:t>Internationalisierung</a:t>
            </a:r>
          </a:p>
          <a:p>
            <a:endParaRPr lang="de-DE" dirty="0"/>
          </a:p>
        </p:txBody>
      </p:sp>
      <p:pic>
        <p:nvPicPr>
          <p:cNvPr id="4" name="Grafik 3" descr="google_trends_mobile_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143380"/>
            <a:ext cx="8572560" cy="24655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 – der Markt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3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5,29 Mio. Deutsche planen einen Neuwagenkauf in den nächsten Jahren</a:t>
            </a:r>
          </a:p>
          <a:p>
            <a:r>
              <a:rPr lang="de-DE" dirty="0"/>
              <a:t>PKW-Besitzumschreibungen 2017 – 7,3 Mio.</a:t>
            </a:r>
          </a:p>
          <a:p>
            <a:r>
              <a:rPr lang="de-DE" dirty="0"/>
              <a:t>Marktvolumen (19% Gebrauchtwagenhändler):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428728" y="3429000"/>
          <a:ext cx="6096000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Jahr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Umsatz</a:t>
                      </a:r>
                      <a:r>
                        <a:rPr lang="de-DE" baseline="0" dirty="0"/>
                        <a:t> in Mrd.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82,12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84,62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77,85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69,78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66,81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58,13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3786182" y="6406106"/>
            <a:ext cx="3786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https://de.statista.com/themen/1377/gebrauchtwagenhandel/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Bildschirmpräsentation (4:3)</PresentationFormat>
  <Paragraphs>60</Paragraphs>
  <Slides>17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Larissa-Design</vt:lpstr>
      <vt:lpstr>Marketingkonzept Carscout</vt:lpstr>
      <vt:lpstr>Inhaltsverzeichnis</vt:lpstr>
      <vt:lpstr>Ist-Analyse</vt:lpstr>
      <vt:lpstr>Soll-Analyse</vt:lpstr>
      <vt:lpstr>Marktanalyse - Zielgruppe</vt:lpstr>
      <vt:lpstr>Marktanalyse – der Markt</vt:lpstr>
      <vt:lpstr>Marktanalyse – der Markt</vt:lpstr>
      <vt:lpstr>Marktanalyse – der Markt</vt:lpstr>
      <vt:lpstr>Marktanalyse – der Markt</vt:lpstr>
      <vt:lpstr>Marktanalyse – Weitere Faktoren</vt:lpstr>
      <vt:lpstr>Preispolitik </vt:lpstr>
      <vt:lpstr>Arten der Preispolitik</vt:lpstr>
      <vt:lpstr> Preisstrategie</vt:lpstr>
      <vt:lpstr>Kostenorientierte Preisfindung</vt:lpstr>
      <vt:lpstr>Kommunikationspolitik </vt:lpstr>
      <vt:lpstr>Distributionspolitik 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Ist-Analyse</dc:title>
  <dc:creator>Milan</dc:creator>
  <cp:lastModifiedBy>Milan</cp:lastModifiedBy>
  <cp:revision>37</cp:revision>
  <dcterms:created xsi:type="dcterms:W3CDTF">2018-05-21T15:21:20Z</dcterms:created>
  <dcterms:modified xsi:type="dcterms:W3CDTF">2018-05-22T20:38:20Z</dcterms:modified>
</cp:coreProperties>
</file>