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2" r:id="rId6"/>
    <p:sldId id="263" r:id="rId7"/>
    <p:sldId id="261" r:id="rId8"/>
    <p:sldId id="260" r:id="rId9"/>
    <p:sldId id="266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2B0-01E4-446A-94B8-F9D4620B84D2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ba.de/DE/Statistik/Fahrzeuge/Besitzumschreibungen/besitzumschreibungen_node.html" TargetMode="External"/><Relationship Id="rId2" Type="http://schemas.openxmlformats.org/officeDocument/2006/relationships/hyperlink" Target="https://de.statista.com/statistik/daten/studie/243646/umfrage/umsatz-auf-dem-gebraucht-und-neuwagenmarkt-in-deutschla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Ist-Analyse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Komplexität und Variantenvielfalt</a:t>
            </a:r>
          </a:p>
          <a:p>
            <a:r>
              <a:rPr lang="de-DE" dirty="0" smtClean="0"/>
              <a:t>Beratung fällt weg</a:t>
            </a:r>
            <a:endParaRPr lang="de-DE" dirty="0"/>
          </a:p>
          <a:p>
            <a:r>
              <a:rPr lang="de-DE" dirty="0" smtClean="0"/>
              <a:t>Zu überfüllte Benutzeroberflächen</a:t>
            </a:r>
          </a:p>
          <a:p>
            <a:r>
              <a:rPr lang="de-DE" dirty="0" smtClean="0"/>
              <a:t>Flut an Informationen</a:t>
            </a:r>
            <a:endParaRPr lang="de-DE" dirty="0"/>
          </a:p>
          <a:p>
            <a:r>
              <a:rPr lang="de-DE" dirty="0" smtClean="0"/>
              <a:t>Benutzer sind teilweise überfordert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Verdrängungsstrategie / Marktführung</a:t>
            </a:r>
          </a:p>
          <a:p>
            <a:r>
              <a:rPr lang="de-DE" dirty="0" smtClean="0"/>
              <a:t>Sehr starkes Angebot / Nachfrage an Autos</a:t>
            </a:r>
          </a:p>
          <a:p>
            <a:r>
              <a:rPr lang="de-DE" dirty="0" smtClean="0"/>
              <a:t>Schlanke Plattform</a:t>
            </a:r>
          </a:p>
          <a:p>
            <a:r>
              <a:rPr lang="de-DE" dirty="0" smtClean="0"/>
              <a:t>Bestandskunden halten</a:t>
            </a:r>
          </a:p>
          <a:p>
            <a:r>
              <a:rPr lang="de-DE" dirty="0" smtClean="0"/>
              <a:t>Neukunden gewinnen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 - 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Breite Zielgruppe</a:t>
            </a:r>
          </a:p>
          <a:p>
            <a:pPr lvl="1"/>
            <a:r>
              <a:rPr lang="de-DE" dirty="0" smtClean="0"/>
              <a:t>18+ bis …</a:t>
            </a:r>
          </a:p>
          <a:p>
            <a:pPr lvl="1"/>
            <a:r>
              <a:rPr lang="de-DE" dirty="0" smtClean="0"/>
              <a:t>Alle Geschlechter</a:t>
            </a:r>
          </a:p>
          <a:p>
            <a:pPr lvl="1"/>
            <a:r>
              <a:rPr lang="de-DE" dirty="0" smtClean="0"/>
              <a:t>Privatpersonen und Geschäftspersonen</a:t>
            </a:r>
          </a:p>
          <a:p>
            <a:pPr lvl="1"/>
            <a:r>
              <a:rPr lang="de-DE" dirty="0" smtClean="0"/>
              <a:t>Hauptsächlich Erstverkäufer aber auch Mehrfachverkäufer</a:t>
            </a:r>
          </a:p>
          <a:p>
            <a:pPr lvl="1"/>
            <a:r>
              <a:rPr lang="de-DE" dirty="0" smtClean="0"/>
              <a:t>Kaum Einschränkungen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 – der Markt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de-DE" dirty="0" smtClean="0"/>
              <a:t>Google Trends: </a:t>
            </a:r>
          </a:p>
          <a:p>
            <a:pPr lvl="1"/>
            <a:r>
              <a:rPr lang="de-DE" dirty="0" smtClean="0"/>
              <a:t>Sucheinstellungen</a:t>
            </a:r>
            <a:endParaRPr lang="de-DE" dirty="0"/>
          </a:p>
        </p:txBody>
      </p:sp>
      <p:pic>
        <p:nvPicPr>
          <p:cNvPr id="4" name="Grafik 3" descr="google_trends_sucheinstellun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857628"/>
            <a:ext cx="6096851" cy="447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 – der Markt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de-DE" dirty="0" smtClean="0"/>
              <a:t>Google Trends („Gebrauchtwagen“):</a:t>
            </a:r>
            <a:endParaRPr lang="de-DE" dirty="0"/>
          </a:p>
        </p:txBody>
      </p:sp>
      <p:pic>
        <p:nvPicPr>
          <p:cNvPr id="4" name="Grafik 3" descr="google_trends_gebrauchtwa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28" cy="2468767"/>
          </a:xfrm>
          <a:prstGeom prst="rect">
            <a:avLst/>
          </a:prstGeom>
        </p:spPr>
      </p:pic>
      <p:pic>
        <p:nvPicPr>
          <p:cNvPr id="6" name="Grafik 5" descr="google_trends_gebrauchtwagen_reg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357430"/>
            <a:ext cx="4500594" cy="1757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 – der Markt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Google Trends (Konkurrenten):</a:t>
            </a:r>
          </a:p>
          <a:p>
            <a:r>
              <a:rPr lang="de-DE" dirty="0" smtClean="0"/>
              <a:t>Regionen:</a:t>
            </a:r>
          </a:p>
          <a:p>
            <a:pPr lvl="1"/>
            <a:r>
              <a:rPr lang="de-DE" dirty="0" smtClean="0"/>
              <a:t>Kosovo, Albanien, (Schweiz), Deutschland</a:t>
            </a:r>
          </a:p>
          <a:p>
            <a:pPr lvl="2"/>
            <a:r>
              <a:rPr lang="de-DE" dirty="0" smtClean="0"/>
              <a:t>Internationalisierung</a:t>
            </a:r>
          </a:p>
          <a:p>
            <a:endParaRPr lang="de-DE" dirty="0" smtClean="0"/>
          </a:p>
        </p:txBody>
      </p:sp>
      <p:pic>
        <p:nvPicPr>
          <p:cNvPr id="4" name="Grafik 3" descr="google_trends_mobile_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60" cy="2465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 – der Markt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5,29 Mio. Deutsche </a:t>
            </a:r>
            <a:r>
              <a:rPr lang="de-DE" dirty="0" smtClean="0"/>
              <a:t>planen einen </a:t>
            </a:r>
            <a:r>
              <a:rPr lang="de-DE" dirty="0" smtClean="0"/>
              <a:t>Neuwagenkauf in den nächsten Jahren</a:t>
            </a:r>
          </a:p>
          <a:p>
            <a:r>
              <a:rPr lang="de-DE" dirty="0" smtClean="0"/>
              <a:t>PKW-Besitzumschreibungen 2017 – 7,3 Mio</a:t>
            </a:r>
            <a:r>
              <a:rPr lang="de-DE" dirty="0" smtClean="0"/>
              <a:t>.</a:t>
            </a:r>
            <a:endParaRPr lang="de-DE" dirty="0" smtClean="0"/>
          </a:p>
          <a:p>
            <a:r>
              <a:rPr lang="de-DE" dirty="0" smtClean="0"/>
              <a:t>Marktvolumen (19% Gebrauchtwagenhändler):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428728" y="3429000"/>
          <a:ext cx="609600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41882">
                <a:tc>
                  <a:txBody>
                    <a:bodyPr/>
                    <a:lstStyle/>
                    <a:p>
                      <a:r>
                        <a:rPr lang="de-DE" dirty="0" smtClean="0"/>
                        <a:t>Jahr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Umsatz</a:t>
                      </a:r>
                      <a:r>
                        <a:rPr lang="de-DE" baseline="0" dirty="0" smtClean="0"/>
                        <a:t> in Mrd. €</a:t>
                      </a:r>
                      <a:endParaRPr lang="de-DE" dirty="0"/>
                    </a:p>
                  </a:txBody>
                  <a:tcPr/>
                </a:tc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 smtClean="0"/>
                        <a:t>2017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82,12</a:t>
                      </a:r>
                      <a:endParaRPr lang="de-DE" dirty="0"/>
                    </a:p>
                  </a:txBody>
                  <a:tcPr anchor="ctr"/>
                </a:tc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 smtClean="0"/>
                        <a:t>2016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84,62</a:t>
                      </a:r>
                      <a:endParaRPr lang="de-DE" dirty="0"/>
                    </a:p>
                  </a:txBody>
                  <a:tcPr anchor="ctr"/>
                </a:tc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 smtClean="0"/>
                        <a:t>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77,85</a:t>
                      </a:r>
                      <a:endParaRPr lang="de-DE" dirty="0"/>
                    </a:p>
                  </a:txBody>
                  <a:tcPr anchor="ctr"/>
                </a:tc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 smtClean="0"/>
                        <a:t>2014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69,78</a:t>
                      </a:r>
                      <a:endParaRPr lang="de-DE" dirty="0"/>
                    </a:p>
                  </a:txBody>
                  <a:tcPr anchor="ctr"/>
                </a:tc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 smtClean="0"/>
                        <a:t>2013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66,81</a:t>
                      </a:r>
                      <a:endParaRPr lang="de-DE" dirty="0"/>
                    </a:p>
                  </a:txBody>
                  <a:tcPr anchor="ctr"/>
                </a:tc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 smtClean="0"/>
                        <a:t>1996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58,13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786182" y="6406106"/>
            <a:ext cx="3786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https://de.statista.com/themen/1377/gebrauchtwagenhandel/</a:t>
            </a:r>
            <a:endParaRPr lang="de-DE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Marktanalyse – Weitere Faktoren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Fahrverbote für Diesel-Fahrzeuge</a:t>
            </a:r>
          </a:p>
          <a:p>
            <a:pPr lvl="1"/>
            <a:r>
              <a:rPr lang="de-DE" dirty="0" smtClean="0"/>
              <a:t>Mehr Neuwagenkäufe : mehr Gebrauchtwagen</a:t>
            </a:r>
          </a:p>
          <a:p>
            <a:r>
              <a:rPr lang="de-DE" dirty="0" smtClean="0"/>
              <a:t>Schwerverkäufliche Diesel-Fahrzeuge </a:t>
            </a:r>
          </a:p>
          <a:p>
            <a:pPr lvl="1"/>
            <a:r>
              <a:rPr lang="de-DE" dirty="0" smtClean="0"/>
              <a:t>Händler verbreitern ihre Reichweiten durch neue Plattformen</a:t>
            </a:r>
          </a:p>
          <a:p>
            <a:r>
              <a:rPr lang="de-DE" dirty="0" smtClean="0"/>
              <a:t>Interesse an Gebrauchtfahrzeugen steigt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https://de.statista.com/statistik/daten/studie/243646/umfrage/umsatz-auf-dem-gebraucht-und-neuwagenmarkt-in-deutschland/</a:t>
            </a:r>
            <a:r>
              <a:rPr lang="de-DE" dirty="0" smtClean="0"/>
              <a:t> (21.05.2018 19:10)</a:t>
            </a:r>
          </a:p>
          <a:p>
            <a:r>
              <a:rPr lang="de-DE" dirty="0" smtClean="0">
                <a:hlinkClick r:id="rId3"/>
              </a:rPr>
              <a:t>https://www.kba.de/DE/Statistik/Fahrzeuge/Besitzumschreibungen/besitzumschreibungen_node.html</a:t>
            </a:r>
            <a:r>
              <a:rPr lang="de-DE" dirty="0" smtClean="0"/>
              <a:t> </a:t>
            </a:r>
            <a:r>
              <a:rPr lang="de-DE" smtClean="0"/>
              <a:t>(21.05.2018 19:15)</a:t>
            </a:r>
            <a:endParaRPr lang="de-DE" dirty="0" smtClean="0"/>
          </a:p>
          <a:p>
            <a:r>
              <a:rPr lang="de-DE" dirty="0" smtClean="0"/>
              <a:t>https://trends.google.de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Ist-Analyse</vt:lpstr>
      <vt:lpstr>Soll-Analyse</vt:lpstr>
      <vt:lpstr>Marktanalyse - Zielgruppe</vt:lpstr>
      <vt:lpstr>Marktanalyse – der Markt</vt:lpstr>
      <vt:lpstr>Marktanalyse – der Markt</vt:lpstr>
      <vt:lpstr>Marktanalyse – der Markt</vt:lpstr>
      <vt:lpstr>Marktanalyse – der Markt</vt:lpstr>
      <vt:lpstr>Marktanalyse – Weitere Faktoren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Ist-Analyse</dc:title>
  <dc:creator>Milan</dc:creator>
  <cp:lastModifiedBy>Milan</cp:lastModifiedBy>
  <cp:revision>31</cp:revision>
  <dcterms:created xsi:type="dcterms:W3CDTF">2018-05-21T15:21:20Z</dcterms:created>
  <dcterms:modified xsi:type="dcterms:W3CDTF">2018-05-21T17:51:38Z</dcterms:modified>
</cp:coreProperties>
</file>