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8" r:id="rId3"/>
    <p:sldId id="257" r:id="rId4"/>
    <p:sldId id="292" r:id="rId5"/>
    <p:sldId id="259" r:id="rId6"/>
    <p:sldId id="268" r:id="rId7"/>
    <p:sldId id="269" r:id="rId8"/>
    <p:sldId id="267" r:id="rId9"/>
    <p:sldId id="270" r:id="rId10"/>
    <p:sldId id="262" r:id="rId11"/>
    <p:sldId id="293" r:id="rId12"/>
    <p:sldId id="271" r:id="rId13"/>
    <p:sldId id="263" r:id="rId14"/>
    <p:sldId id="272" r:id="rId15"/>
    <p:sldId id="264" r:id="rId16"/>
    <p:sldId id="273" r:id="rId17"/>
    <p:sldId id="265" r:id="rId18"/>
    <p:sldId id="274" r:id="rId19"/>
    <p:sldId id="294" r:id="rId20"/>
    <p:sldId id="295" r:id="rId21"/>
    <p:sldId id="276" r:id="rId22"/>
    <p:sldId id="296" r:id="rId23"/>
    <p:sldId id="278" r:id="rId24"/>
    <p:sldId id="297" r:id="rId25"/>
    <p:sldId id="280" r:id="rId26"/>
    <p:sldId id="298" r:id="rId27"/>
    <p:sldId id="282" r:id="rId28"/>
    <p:sldId id="299" r:id="rId29"/>
    <p:sldId id="300" r:id="rId30"/>
    <p:sldId id="285" r:id="rId31"/>
    <p:sldId id="303" r:id="rId32"/>
    <p:sldId id="304" r:id="rId33"/>
    <p:sldId id="301" r:id="rId34"/>
    <p:sldId id="302" r:id="rId35"/>
    <p:sldId id="287" r:id="rId36"/>
    <p:sldId id="288" r:id="rId37"/>
    <p:sldId id="289" r:id="rId38"/>
    <p:sldId id="290" r:id="rId39"/>
    <p:sldId id="291" r:id="rId40"/>
    <p:sldId id="30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p:scale>
          <a:sx n="55" d="100"/>
          <a:sy n="55" d="100"/>
        </p:scale>
        <p:origin x="129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3381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1126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8728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5127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74553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24653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4724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26766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5183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206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747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754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2644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1/12/2023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8533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1/12/2023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92209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1/12/2023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2531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1862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1/12/2023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631592527"/>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9679" y="870285"/>
            <a:ext cx="10912642" cy="1272024"/>
          </a:xfrm>
        </p:spPr>
        <p:txBody>
          <a:bodyPr/>
          <a:lstStyle/>
          <a:p>
            <a:r>
              <a:rPr lang="en-US" sz="5400" b="1" dirty="0" smtClean="0"/>
              <a:t>LIBRARY MANAGEMENT</a:t>
            </a:r>
            <a:r>
              <a:rPr lang="en-US" sz="5400" b="1" dirty="0"/>
              <a:t> </a:t>
            </a:r>
            <a:r>
              <a:rPr lang="en-US" sz="5400" b="1" dirty="0" smtClean="0"/>
              <a:t>SYSTEM</a:t>
            </a:r>
            <a:endParaRPr lang="en-US" sz="5400" b="1" dirty="0"/>
          </a:p>
        </p:txBody>
      </p:sp>
      <p:sp>
        <p:nvSpPr>
          <p:cNvPr id="3" name="Subtitle 2"/>
          <p:cNvSpPr>
            <a:spLocks noGrp="1"/>
          </p:cNvSpPr>
          <p:nvPr>
            <p:ph type="subTitle" idx="1"/>
          </p:nvPr>
        </p:nvSpPr>
        <p:spPr>
          <a:xfrm>
            <a:off x="639679" y="2690949"/>
            <a:ext cx="10912642" cy="3926419"/>
          </a:xfrm>
        </p:spPr>
        <p:txBody>
          <a:bodyPr>
            <a:normAutofit/>
          </a:bodyPr>
          <a:lstStyle/>
          <a:p>
            <a:r>
              <a:rPr lang="en-US" b="1" dirty="0" smtClean="0">
                <a:solidFill>
                  <a:schemeClr val="accent1">
                    <a:lumMod val="60000"/>
                    <a:lumOff val="40000"/>
                  </a:schemeClr>
                </a:solidFill>
              </a:rPr>
              <a:t>Presented by :</a:t>
            </a:r>
          </a:p>
          <a:p>
            <a:r>
              <a:rPr lang="en-US" b="1" dirty="0">
                <a:solidFill>
                  <a:schemeClr val="tx1">
                    <a:lumMod val="95000"/>
                  </a:schemeClr>
                </a:solidFill>
              </a:rPr>
              <a:t>	</a:t>
            </a:r>
            <a:r>
              <a:rPr lang="en-US" b="1" dirty="0" smtClean="0">
                <a:solidFill>
                  <a:schemeClr val="tx1">
                    <a:lumMod val="95000"/>
                  </a:schemeClr>
                </a:solidFill>
              </a:rPr>
              <a:t>				</a:t>
            </a:r>
            <a:r>
              <a:rPr lang="en-US" b="1" dirty="0" smtClean="0">
                <a:solidFill>
                  <a:schemeClr val="tx2"/>
                </a:solidFill>
              </a:rPr>
              <a:t>Muhammad Zubair 		</a:t>
            </a:r>
            <a:r>
              <a:rPr lang="en-US" b="1" dirty="0" smtClean="0">
                <a:solidFill>
                  <a:schemeClr val="tx2"/>
                </a:solidFill>
              </a:rPr>
              <a:t>(</a:t>
            </a:r>
            <a:r>
              <a:rPr lang="en-US" b="1" dirty="0" smtClean="0">
                <a:solidFill>
                  <a:schemeClr val="tx2"/>
                </a:solidFill>
              </a:rPr>
              <a:t>2020-cs-601)</a:t>
            </a:r>
          </a:p>
          <a:p>
            <a:r>
              <a:rPr lang="en-US" b="1" dirty="0">
                <a:solidFill>
                  <a:schemeClr val="tx2"/>
                </a:solidFill>
              </a:rPr>
              <a:t>	</a:t>
            </a:r>
            <a:r>
              <a:rPr lang="en-US" b="1" dirty="0" smtClean="0">
                <a:solidFill>
                  <a:schemeClr val="tx2"/>
                </a:solidFill>
              </a:rPr>
              <a:t>				MUHAMMAD HUZAIFA		</a:t>
            </a:r>
            <a:r>
              <a:rPr lang="en-US" b="1" dirty="0" smtClean="0">
                <a:solidFill>
                  <a:schemeClr val="tx2"/>
                </a:solidFill>
              </a:rPr>
              <a:t>(</a:t>
            </a:r>
            <a:r>
              <a:rPr lang="en-US" b="1" dirty="0" smtClean="0">
                <a:solidFill>
                  <a:schemeClr val="tx2"/>
                </a:solidFill>
              </a:rPr>
              <a:t>2020-cs-606)</a:t>
            </a:r>
          </a:p>
          <a:p>
            <a:r>
              <a:rPr lang="en-US" b="1" dirty="0">
                <a:solidFill>
                  <a:schemeClr val="tx2"/>
                </a:solidFill>
              </a:rPr>
              <a:t>	</a:t>
            </a:r>
            <a:r>
              <a:rPr lang="en-US" b="1" dirty="0" smtClean="0">
                <a:solidFill>
                  <a:schemeClr val="tx2"/>
                </a:solidFill>
              </a:rPr>
              <a:t>				HAFIZ ABDUL-RAHMAN		(2020-cs-624)</a:t>
            </a:r>
          </a:p>
          <a:p>
            <a:r>
              <a:rPr lang="en-US" b="1" dirty="0" smtClean="0">
                <a:solidFill>
                  <a:schemeClr val="tx2"/>
                </a:solidFill>
              </a:rPr>
              <a:t>					Muhammad Qasim			(2020-cs-643)</a:t>
            </a:r>
          </a:p>
          <a:p>
            <a:r>
              <a:rPr lang="en-US" b="1" dirty="0" smtClean="0">
                <a:solidFill>
                  <a:schemeClr val="accent1">
                    <a:lumMod val="60000"/>
                    <a:lumOff val="40000"/>
                  </a:schemeClr>
                </a:solidFill>
              </a:rPr>
              <a:t>Presented To :</a:t>
            </a:r>
          </a:p>
          <a:p>
            <a:r>
              <a:rPr lang="en-US" b="1" dirty="0">
                <a:solidFill>
                  <a:schemeClr val="tx1">
                    <a:lumMod val="95000"/>
                  </a:schemeClr>
                </a:solidFill>
              </a:rPr>
              <a:t>	</a:t>
            </a:r>
            <a:r>
              <a:rPr lang="en-US" b="1" dirty="0" smtClean="0">
                <a:solidFill>
                  <a:schemeClr val="tx1">
                    <a:lumMod val="95000"/>
                  </a:schemeClr>
                </a:solidFill>
              </a:rPr>
              <a:t>				Sir Waqas ali</a:t>
            </a:r>
            <a:endParaRPr lang="en-US" b="1" dirty="0">
              <a:solidFill>
                <a:schemeClr val="tx1">
                  <a:lumMod val="95000"/>
                </a:schemeClr>
              </a:solidFill>
            </a:endParaRPr>
          </a:p>
          <a:p>
            <a:endParaRPr lang="en-US" b="1" dirty="0">
              <a:solidFill>
                <a:schemeClr val="tx2"/>
              </a:solidFill>
            </a:endParaRPr>
          </a:p>
          <a:p>
            <a:endParaRPr lang="en-US" b="1" dirty="0">
              <a:solidFill>
                <a:schemeClr val="tx2"/>
              </a:solidFill>
            </a:endParaRPr>
          </a:p>
        </p:txBody>
      </p:sp>
    </p:spTree>
    <p:extLst>
      <p:ext uri="{BB962C8B-B14F-4D97-AF65-F5344CB8AC3E}">
        <p14:creationId xmlns:p14="http://schemas.microsoft.com/office/powerpoint/2010/main" val="2162619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83" y="1154756"/>
            <a:ext cx="11381874" cy="1023385"/>
          </a:xfrm>
        </p:spPr>
        <p:txBody>
          <a:bodyPr/>
          <a:lstStyle/>
          <a:p>
            <a:pPr algn="ctr"/>
            <a:r>
              <a:rPr lang="en-US" sz="4000" b="1" dirty="0" smtClean="0"/>
              <a:t>User Functionality: </a:t>
            </a:r>
            <a:r>
              <a:rPr lang="en-US" sz="4000" b="1" dirty="0"/>
              <a:t>Hafiz Abdul Rehman</a:t>
            </a:r>
          </a:p>
        </p:txBody>
      </p:sp>
      <p:sp>
        <p:nvSpPr>
          <p:cNvPr id="3" name="Content Placeholder 2"/>
          <p:cNvSpPr>
            <a:spLocks noGrp="1"/>
          </p:cNvSpPr>
          <p:nvPr>
            <p:ph sz="half" idx="1"/>
          </p:nvPr>
        </p:nvSpPr>
        <p:spPr>
          <a:xfrm>
            <a:off x="405063" y="1789611"/>
            <a:ext cx="11143994" cy="4810570"/>
          </a:xfrm>
        </p:spPr>
        <p:txBody>
          <a:bodyPr>
            <a:normAutofit/>
          </a:bodyPr>
          <a:lstStyle/>
          <a:p>
            <a:pPr marL="0" indent="0" algn="just">
              <a:buNone/>
            </a:pPr>
            <a:r>
              <a:rPr lang="en-US" sz="2000" dirty="0"/>
              <a:t/>
            </a:r>
            <a:br>
              <a:rPr lang="en-US" sz="2000" dirty="0"/>
            </a:br>
            <a:r>
              <a:rPr lang="en-US" sz="2000" b="1" dirty="0" smtClean="0"/>
              <a:t>Functionalities</a:t>
            </a:r>
            <a:r>
              <a:rPr lang="en-US" sz="2000" dirty="0" smtClean="0"/>
              <a:t>:</a:t>
            </a:r>
          </a:p>
          <a:p>
            <a:pPr marL="0" indent="0" algn="just">
              <a:buNone/>
            </a:pPr>
            <a:r>
              <a:rPr lang="en-US" sz="2000" dirty="0" smtClean="0"/>
              <a:t>We </a:t>
            </a:r>
            <a:r>
              <a:rPr lang="en-US" sz="2000" dirty="0"/>
              <a:t>have implemented various functionalities in this project. From my side of contribution, </a:t>
            </a:r>
            <a:r>
              <a:rPr lang="en-US" sz="2000" dirty="0" smtClean="0"/>
              <a:t>I </a:t>
            </a:r>
            <a:r>
              <a:rPr lang="en-US" sz="2000" dirty="0"/>
              <a:t>have implemented these functionalities About </a:t>
            </a:r>
            <a:r>
              <a:rPr lang="en-US" sz="2000" dirty="0" smtClean="0"/>
              <a:t>Users</a:t>
            </a:r>
            <a:r>
              <a:rPr lang="en-US" sz="2000" dirty="0" smtClean="0"/>
              <a:t>:</a:t>
            </a:r>
          </a:p>
          <a:p>
            <a:pPr marL="0" indent="0" algn="just">
              <a:buNone/>
            </a:pPr>
            <a:endParaRPr lang="en-US" sz="2000" dirty="0" smtClean="0"/>
          </a:p>
          <a:p>
            <a:pPr lvl="1" algn="just">
              <a:buFont typeface="Wingdings" panose="05000000000000000000" pitchFamily="2" charset="2"/>
              <a:buChar char="Ø"/>
            </a:pPr>
            <a:r>
              <a:rPr lang="en-US" dirty="0" smtClean="0"/>
              <a:t>Add User</a:t>
            </a:r>
          </a:p>
          <a:p>
            <a:pPr lvl="1" algn="just">
              <a:buFont typeface="Wingdings" panose="05000000000000000000" pitchFamily="2" charset="2"/>
              <a:buChar char="Ø"/>
            </a:pPr>
            <a:r>
              <a:rPr lang="en-US" dirty="0" smtClean="0"/>
              <a:t>View User</a:t>
            </a:r>
          </a:p>
          <a:p>
            <a:pPr lvl="1" algn="just">
              <a:buFont typeface="Wingdings" panose="05000000000000000000" pitchFamily="2" charset="2"/>
              <a:buChar char="Ø"/>
            </a:pPr>
            <a:r>
              <a:rPr lang="en-US" dirty="0" smtClean="0"/>
              <a:t>Update User</a:t>
            </a:r>
          </a:p>
          <a:p>
            <a:pPr lvl="1" algn="just">
              <a:buFont typeface="Wingdings" panose="05000000000000000000" pitchFamily="2" charset="2"/>
              <a:buChar char="Ø"/>
            </a:pPr>
            <a:r>
              <a:rPr lang="en-US" dirty="0" smtClean="0"/>
              <a:t>Delete User</a:t>
            </a:r>
          </a:p>
        </p:txBody>
      </p:sp>
    </p:spTree>
    <p:extLst>
      <p:ext uri="{BB962C8B-B14F-4D97-AF65-F5344CB8AC3E}">
        <p14:creationId xmlns:p14="http://schemas.microsoft.com/office/powerpoint/2010/main" val="1444838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83" y="971876"/>
            <a:ext cx="11381874" cy="1023385"/>
          </a:xfrm>
        </p:spPr>
        <p:txBody>
          <a:bodyPr/>
          <a:lstStyle/>
          <a:p>
            <a:pPr algn="ctr"/>
            <a:r>
              <a:rPr lang="en-US" sz="4400" b="1" dirty="0" smtClean="0"/>
              <a:t>Add User</a:t>
            </a:r>
            <a:endParaRPr lang="en-US" sz="4400" b="1" dirty="0"/>
          </a:p>
        </p:txBody>
      </p:sp>
      <p:sp>
        <p:nvSpPr>
          <p:cNvPr id="3" name="Content Placeholder 2"/>
          <p:cNvSpPr>
            <a:spLocks noGrp="1"/>
          </p:cNvSpPr>
          <p:nvPr>
            <p:ph sz="half" idx="1"/>
          </p:nvPr>
        </p:nvSpPr>
        <p:spPr>
          <a:xfrm>
            <a:off x="286123" y="2220686"/>
            <a:ext cx="9378577" cy="4402182"/>
          </a:xfrm>
        </p:spPr>
        <p:txBody>
          <a:bodyPr>
            <a:normAutofit/>
          </a:bodyPr>
          <a:lstStyle/>
          <a:p>
            <a:pPr marL="0" indent="0">
              <a:buNone/>
            </a:pPr>
            <a:r>
              <a:rPr lang="en-US" dirty="0" smtClean="0"/>
              <a:t>Add User Functionality</a:t>
            </a:r>
            <a:r>
              <a:rPr lang="en-US" dirty="0" smtClean="0"/>
              <a:t>:</a:t>
            </a:r>
          </a:p>
          <a:p>
            <a:pPr marL="0" indent="0">
              <a:buNone/>
            </a:pPr>
            <a:endParaRPr lang="en-US" dirty="0" smtClean="0"/>
          </a:p>
          <a:p>
            <a:pPr marL="0" indent="0" algn="just">
              <a:buNone/>
            </a:pPr>
            <a:r>
              <a:rPr lang="en-US" dirty="0" smtClean="0"/>
              <a:t>User </a:t>
            </a:r>
            <a:r>
              <a:rPr lang="en-US" dirty="0"/>
              <a:t>Provide His Name, ID, Phone # and E-mail Address. Admin Enter His Name, ID, Phone # and E-mail Address then, He Can Add the User by Clicking the Add User Button.</a:t>
            </a:r>
            <a:endParaRPr lang="en-US" dirty="0" smtClean="0"/>
          </a:p>
        </p:txBody>
      </p:sp>
    </p:spTree>
    <p:extLst>
      <p:ext uri="{BB962C8B-B14F-4D97-AF65-F5344CB8AC3E}">
        <p14:creationId xmlns:p14="http://schemas.microsoft.com/office/powerpoint/2010/main" val="685027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892756"/>
          </a:xfrm>
        </p:spPr>
        <p:txBody>
          <a:bodyPr/>
          <a:lstStyle/>
          <a:p>
            <a:pPr algn="ctr"/>
            <a:r>
              <a:rPr lang="en-US" sz="4400" b="1" dirty="0" smtClean="0"/>
              <a:t>Add User(Continue</a:t>
            </a:r>
            <a:r>
              <a:rPr lang="en-US" sz="4400" b="1" dirty="0"/>
              <a: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4" r="747" b="602"/>
          <a:stretch/>
        </p:blipFill>
        <p:spPr>
          <a:xfrm>
            <a:off x="1485590" y="1763495"/>
            <a:ext cx="9220820" cy="4885499"/>
          </a:xfrm>
          <a:prstGeom prst="rect">
            <a:avLst/>
          </a:prstGeom>
        </p:spPr>
      </p:pic>
    </p:spTree>
    <p:extLst>
      <p:ext uri="{BB962C8B-B14F-4D97-AF65-F5344CB8AC3E}">
        <p14:creationId xmlns:p14="http://schemas.microsoft.com/office/powerpoint/2010/main" val="2786566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063" y="452718"/>
            <a:ext cx="11381874" cy="866631"/>
          </a:xfrm>
        </p:spPr>
        <p:txBody>
          <a:bodyPr/>
          <a:lstStyle/>
          <a:p>
            <a:pPr algn="ctr"/>
            <a:r>
              <a:rPr lang="en-US" sz="4400" b="1" dirty="0" smtClean="0"/>
              <a:t>View User</a:t>
            </a:r>
            <a:endParaRPr lang="en-US" sz="4400" b="1" dirty="0"/>
          </a:p>
        </p:txBody>
      </p:sp>
      <p:sp>
        <p:nvSpPr>
          <p:cNvPr id="3" name="Content Placeholder 2"/>
          <p:cNvSpPr>
            <a:spLocks noGrp="1"/>
          </p:cNvSpPr>
          <p:nvPr>
            <p:ph sz="half" idx="1"/>
          </p:nvPr>
        </p:nvSpPr>
        <p:spPr>
          <a:xfrm>
            <a:off x="478169" y="1720941"/>
            <a:ext cx="11300748" cy="4604920"/>
          </a:xfrm>
        </p:spPr>
        <p:txBody>
          <a:bodyPr>
            <a:normAutofit/>
          </a:bodyPr>
          <a:lstStyle/>
          <a:p>
            <a:pPr marL="0" indent="0" algn="just">
              <a:buNone/>
            </a:pPr>
            <a:r>
              <a:rPr lang="en-US" sz="2000" dirty="0" smtClean="0"/>
              <a:t>View User Functionality</a:t>
            </a:r>
            <a:r>
              <a:rPr lang="en-US" sz="2000" dirty="0" smtClean="0"/>
              <a:t>:</a:t>
            </a:r>
          </a:p>
          <a:p>
            <a:pPr marL="0" indent="0" algn="just">
              <a:buNone/>
            </a:pPr>
            <a:endParaRPr lang="en-US" sz="2000" dirty="0"/>
          </a:p>
          <a:p>
            <a:pPr marL="0" indent="0" algn="just">
              <a:buNone/>
            </a:pPr>
            <a:r>
              <a:rPr lang="en-US" sz="2000" dirty="0"/>
              <a:t>Admin can View The User By Providing The User's ID  and User is Display if He Is, On By Clicking The Search Button.</a:t>
            </a:r>
            <a:endParaRPr lang="en-US" sz="2000" dirty="0" smtClean="0"/>
          </a:p>
        </p:txBody>
      </p:sp>
    </p:spTree>
    <p:extLst>
      <p:ext uri="{BB962C8B-B14F-4D97-AF65-F5344CB8AC3E}">
        <p14:creationId xmlns:p14="http://schemas.microsoft.com/office/powerpoint/2010/main" val="3282603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892756"/>
          </a:xfrm>
        </p:spPr>
        <p:txBody>
          <a:bodyPr/>
          <a:lstStyle/>
          <a:p>
            <a:pPr algn="ctr"/>
            <a:r>
              <a:rPr lang="en-US" sz="4400" b="1" dirty="0" smtClean="0"/>
              <a:t>View User(Continue</a:t>
            </a:r>
            <a:r>
              <a:rPr lang="en-US" sz="4400" b="1" dirty="0"/>
              <a:t>..)</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66" b="1263"/>
          <a:stretch/>
        </p:blipFill>
        <p:spPr>
          <a:xfrm>
            <a:off x="1485590" y="1737379"/>
            <a:ext cx="9220820" cy="4885499"/>
          </a:xfrm>
          <a:prstGeom prst="rect">
            <a:avLst/>
          </a:prstGeom>
        </p:spPr>
      </p:pic>
    </p:spTree>
    <p:extLst>
      <p:ext uri="{BB962C8B-B14F-4D97-AF65-F5344CB8AC3E}">
        <p14:creationId xmlns:p14="http://schemas.microsoft.com/office/powerpoint/2010/main" val="3524984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063" y="452718"/>
            <a:ext cx="11381874" cy="942945"/>
          </a:xfrm>
        </p:spPr>
        <p:txBody>
          <a:bodyPr/>
          <a:lstStyle/>
          <a:p>
            <a:pPr algn="ctr"/>
            <a:r>
              <a:rPr lang="en-US" sz="4400" b="1" dirty="0" smtClean="0"/>
              <a:t>Update User</a:t>
            </a:r>
            <a:endParaRPr lang="en-US" sz="4400" b="1" dirty="0"/>
          </a:p>
        </p:txBody>
      </p:sp>
      <p:sp>
        <p:nvSpPr>
          <p:cNvPr id="3" name="Content Placeholder 2"/>
          <p:cNvSpPr>
            <a:spLocks noGrp="1"/>
          </p:cNvSpPr>
          <p:nvPr>
            <p:ph sz="half" idx="1"/>
          </p:nvPr>
        </p:nvSpPr>
        <p:spPr>
          <a:xfrm>
            <a:off x="432564" y="2060575"/>
            <a:ext cx="11326873" cy="4604920"/>
          </a:xfrm>
        </p:spPr>
        <p:txBody>
          <a:bodyPr>
            <a:normAutofit/>
          </a:bodyPr>
          <a:lstStyle/>
          <a:p>
            <a:pPr marL="0" indent="0" algn="just">
              <a:buNone/>
            </a:pPr>
            <a:r>
              <a:rPr lang="en-US" sz="2000" dirty="0" smtClean="0"/>
              <a:t>Update User Functionality</a:t>
            </a:r>
            <a:r>
              <a:rPr lang="en-US" sz="2000" dirty="0" smtClean="0"/>
              <a:t>:</a:t>
            </a:r>
          </a:p>
          <a:p>
            <a:pPr marL="0" indent="0" algn="just">
              <a:buNone/>
            </a:pPr>
            <a:endParaRPr lang="en-US" sz="2000" dirty="0" smtClean="0"/>
          </a:p>
          <a:p>
            <a:pPr marL="0" indent="0" algn="just">
              <a:buNone/>
            </a:pPr>
            <a:r>
              <a:rPr lang="en-US" sz="2000" dirty="0"/>
              <a:t>Admin can Update The User By Providing The User's ID and user is display if he is , Admin can Update User's Name , User's Phone #, And E-mail Address By Clicking The Update Button.</a:t>
            </a:r>
          </a:p>
        </p:txBody>
      </p:sp>
    </p:spTree>
    <p:extLst>
      <p:ext uri="{BB962C8B-B14F-4D97-AF65-F5344CB8AC3E}">
        <p14:creationId xmlns:p14="http://schemas.microsoft.com/office/powerpoint/2010/main" val="1881073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892756"/>
          </a:xfrm>
        </p:spPr>
        <p:txBody>
          <a:bodyPr/>
          <a:lstStyle/>
          <a:p>
            <a:pPr algn="ctr"/>
            <a:r>
              <a:rPr lang="en-US" sz="4400" b="1" dirty="0" smtClean="0"/>
              <a:t>Update User(Continue</a:t>
            </a:r>
            <a:r>
              <a:rPr lang="en-US" sz="4400" b="1" dirty="0"/>
              <a: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957"/>
          <a:stretch/>
        </p:blipFill>
        <p:spPr>
          <a:xfrm>
            <a:off x="1612375" y="1672084"/>
            <a:ext cx="9185987" cy="4885499"/>
          </a:xfrm>
          <a:prstGeom prst="rect">
            <a:avLst/>
          </a:prstGeom>
        </p:spPr>
      </p:pic>
    </p:spTree>
    <p:extLst>
      <p:ext uri="{BB962C8B-B14F-4D97-AF65-F5344CB8AC3E}">
        <p14:creationId xmlns:p14="http://schemas.microsoft.com/office/powerpoint/2010/main" val="3202757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063" y="452718"/>
            <a:ext cx="11381874" cy="942945"/>
          </a:xfrm>
        </p:spPr>
        <p:txBody>
          <a:bodyPr/>
          <a:lstStyle/>
          <a:p>
            <a:pPr algn="ctr"/>
            <a:r>
              <a:rPr lang="en-US" sz="4400" b="1" dirty="0" smtClean="0"/>
              <a:t>Delete User</a:t>
            </a:r>
            <a:endParaRPr lang="en-US" sz="4400" b="1" dirty="0"/>
          </a:p>
        </p:txBody>
      </p:sp>
      <p:sp>
        <p:nvSpPr>
          <p:cNvPr id="3" name="Content Placeholder 2"/>
          <p:cNvSpPr>
            <a:spLocks noGrp="1"/>
          </p:cNvSpPr>
          <p:nvPr>
            <p:ph sz="half" idx="1"/>
          </p:nvPr>
        </p:nvSpPr>
        <p:spPr>
          <a:xfrm>
            <a:off x="458689" y="2060575"/>
            <a:ext cx="11274622" cy="4604920"/>
          </a:xfrm>
        </p:spPr>
        <p:txBody>
          <a:bodyPr>
            <a:normAutofit/>
          </a:bodyPr>
          <a:lstStyle/>
          <a:p>
            <a:pPr marL="0" indent="0" algn="just">
              <a:buNone/>
            </a:pPr>
            <a:r>
              <a:rPr lang="en-US" sz="2000" dirty="0" smtClean="0"/>
              <a:t>Delete User Functionality</a:t>
            </a:r>
            <a:r>
              <a:rPr lang="en-US" sz="2000" dirty="0" smtClean="0"/>
              <a:t>:</a:t>
            </a:r>
          </a:p>
          <a:p>
            <a:pPr marL="0" indent="0" algn="just">
              <a:buNone/>
            </a:pPr>
            <a:endParaRPr lang="en-US" sz="2000" dirty="0" smtClean="0"/>
          </a:p>
          <a:p>
            <a:pPr marL="0" indent="0" algn="just">
              <a:buNone/>
            </a:pPr>
            <a:r>
              <a:rPr lang="en-US" sz="2000" dirty="0"/>
              <a:t>Admin can Delete The User By Providing The User's ID and User is display if he is , Admin can Delete The User By Clicking The Delete Button.</a:t>
            </a:r>
            <a:endParaRPr lang="en-US" sz="2000" dirty="0" smtClean="0"/>
          </a:p>
        </p:txBody>
      </p:sp>
    </p:spTree>
    <p:extLst>
      <p:ext uri="{BB962C8B-B14F-4D97-AF65-F5344CB8AC3E}">
        <p14:creationId xmlns:p14="http://schemas.microsoft.com/office/powerpoint/2010/main" val="354020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892756"/>
          </a:xfrm>
        </p:spPr>
        <p:txBody>
          <a:bodyPr/>
          <a:lstStyle/>
          <a:p>
            <a:pPr algn="ctr"/>
            <a:r>
              <a:rPr lang="en-US" sz="4400" b="1" dirty="0" smtClean="0"/>
              <a:t>Delete User(Continue</a:t>
            </a:r>
            <a:r>
              <a:rPr lang="en-US" sz="4400" b="1" dirty="0"/>
              <a:t>..)</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56" r="-1" b="839"/>
          <a:stretch/>
        </p:blipFill>
        <p:spPr>
          <a:xfrm>
            <a:off x="1503007" y="1659021"/>
            <a:ext cx="9185987" cy="4885499"/>
          </a:xfrm>
          <a:prstGeom prst="rect">
            <a:avLst/>
          </a:prstGeom>
        </p:spPr>
      </p:pic>
    </p:spTree>
    <p:extLst>
      <p:ext uri="{BB962C8B-B14F-4D97-AF65-F5344CB8AC3E}">
        <p14:creationId xmlns:p14="http://schemas.microsoft.com/office/powerpoint/2010/main" val="1979084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83" y="1180882"/>
            <a:ext cx="11381874" cy="1023385"/>
          </a:xfrm>
        </p:spPr>
        <p:txBody>
          <a:bodyPr/>
          <a:lstStyle/>
          <a:p>
            <a:pPr algn="ctr"/>
            <a:r>
              <a:rPr lang="en-US" sz="4000" b="1" dirty="0" smtClean="0"/>
              <a:t>Book Functionality: Muhammad Qasim</a:t>
            </a:r>
            <a:endParaRPr lang="en-US" sz="4000" b="1" dirty="0"/>
          </a:p>
        </p:txBody>
      </p:sp>
      <p:sp>
        <p:nvSpPr>
          <p:cNvPr id="3" name="Content Placeholder 2"/>
          <p:cNvSpPr>
            <a:spLocks noGrp="1"/>
          </p:cNvSpPr>
          <p:nvPr>
            <p:ph sz="half" idx="1"/>
          </p:nvPr>
        </p:nvSpPr>
        <p:spPr>
          <a:xfrm>
            <a:off x="405063" y="2103119"/>
            <a:ext cx="11143994" cy="4497061"/>
          </a:xfrm>
        </p:spPr>
        <p:txBody>
          <a:bodyPr>
            <a:normAutofit/>
          </a:bodyPr>
          <a:lstStyle/>
          <a:p>
            <a:pPr marL="0" indent="0" algn="just">
              <a:buNone/>
            </a:pPr>
            <a:r>
              <a:rPr lang="en-US" sz="2000" dirty="0"/>
              <a:t/>
            </a:r>
            <a:br>
              <a:rPr lang="en-US" sz="2000" dirty="0"/>
            </a:br>
            <a:r>
              <a:rPr lang="en-US" sz="2000" dirty="0" smtClean="0"/>
              <a:t>Functionalities</a:t>
            </a:r>
            <a:r>
              <a:rPr lang="en-US" sz="2000" dirty="0" smtClean="0"/>
              <a:t>:</a:t>
            </a:r>
          </a:p>
          <a:p>
            <a:pPr marL="0" indent="0" algn="just">
              <a:buNone/>
            </a:pPr>
            <a:endParaRPr lang="en-US" sz="2000" dirty="0" smtClean="0"/>
          </a:p>
          <a:p>
            <a:pPr marL="0" indent="0" algn="just">
              <a:buNone/>
            </a:pPr>
            <a:r>
              <a:rPr lang="en-US" sz="2000" dirty="0"/>
              <a:t>We have implemented various functionalities in this project. From my side of contribution, I have implemented Complete Book functionalities which </a:t>
            </a:r>
            <a:r>
              <a:rPr lang="en-US" sz="2000" dirty="0" smtClean="0"/>
              <a:t>includes which includes</a:t>
            </a:r>
            <a:r>
              <a:rPr lang="en-US" sz="2000" dirty="0" smtClean="0"/>
              <a:t>:</a:t>
            </a:r>
          </a:p>
          <a:p>
            <a:pPr marL="0" indent="0" algn="just">
              <a:buNone/>
            </a:pPr>
            <a:endParaRPr lang="en-US" sz="2000" dirty="0" smtClean="0"/>
          </a:p>
          <a:p>
            <a:pPr lvl="1" algn="just">
              <a:buFont typeface="Wingdings" panose="05000000000000000000" pitchFamily="2" charset="2"/>
              <a:buChar char="Ø"/>
            </a:pPr>
            <a:r>
              <a:rPr lang="en-US" dirty="0" smtClean="0"/>
              <a:t>Add Book</a:t>
            </a:r>
          </a:p>
          <a:p>
            <a:pPr lvl="1" algn="just">
              <a:buFont typeface="Wingdings" panose="05000000000000000000" pitchFamily="2" charset="2"/>
              <a:buChar char="Ø"/>
            </a:pPr>
            <a:r>
              <a:rPr lang="en-US" dirty="0" smtClean="0"/>
              <a:t>View Book</a:t>
            </a:r>
          </a:p>
          <a:p>
            <a:pPr lvl="1" algn="just">
              <a:buFont typeface="Wingdings" panose="05000000000000000000" pitchFamily="2" charset="2"/>
              <a:buChar char="Ø"/>
            </a:pPr>
            <a:r>
              <a:rPr lang="en-US" dirty="0" smtClean="0"/>
              <a:t>Update Book</a:t>
            </a:r>
          </a:p>
          <a:p>
            <a:pPr lvl="1" algn="just">
              <a:buFont typeface="Wingdings" panose="05000000000000000000" pitchFamily="2" charset="2"/>
              <a:buChar char="Ø"/>
            </a:pPr>
            <a:r>
              <a:rPr lang="en-US" dirty="0" smtClean="0"/>
              <a:t>Delete Book</a:t>
            </a:r>
          </a:p>
        </p:txBody>
      </p:sp>
    </p:spTree>
    <p:extLst>
      <p:ext uri="{BB962C8B-B14F-4D97-AF65-F5344CB8AC3E}">
        <p14:creationId xmlns:p14="http://schemas.microsoft.com/office/powerpoint/2010/main" val="3715902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067" y="452718"/>
            <a:ext cx="9947866" cy="853568"/>
          </a:xfrm>
        </p:spPr>
        <p:txBody>
          <a:bodyPr/>
          <a:lstStyle/>
          <a:p>
            <a:pPr algn="ctr"/>
            <a:r>
              <a:rPr lang="en-US" sz="4400" b="1" dirty="0" smtClean="0"/>
              <a:t>Outline</a:t>
            </a:r>
            <a:endParaRPr lang="en-US" sz="4400" b="1" dirty="0"/>
          </a:p>
        </p:txBody>
      </p:sp>
      <p:sp>
        <p:nvSpPr>
          <p:cNvPr id="3" name="Content Placeholder 2"/>
          <p:cNvSpPr>
            <a:spLocks noGrp="1"/>
          </p:cNvSpPr>
          <p:nvPr>
            <p:ph idx="1"/>
          </p:nvPr>
        </p:nvSpPr>
        <p:spPr>
          <a:xfrm>
            <a:off x="646111" y="1423851"/>
            <a:ext cx="10953706" cy="5290458"/>
          </a:xfrm>
        </p:spPr>
        <p:txBody>
          <a:bodyPr>
            <a:normAutofit fontScale="92500" lnSpcReduction="10000"/>
          </a:bodyPr>
          <a:lstStyle/>
          <a:p>
            <a:pPr lvl="2">
              <a:buFont typeface="Wingdings" panose="05000000000000000000" pitchFamily="2" charset="2"/>
              <a:buChar char="Ø"/>
            </a:pPr>
            <a:r>
              <a:rPr lang="en-US" sz="2200" dirty="0" smtClean="0"/>
              <a:t>Overview</a:t>
            </a:r>
          </a:p>
          <a:p>
            <a:pPr lvl="2">
              <a:buFont typeface="Wingdings" panose="05000000000000000000" pitchFamily="2" charset="2"/>
              <a:buChar char="Ø"/>
            </a:pPr>
            <a:r>
              <a:rPr lang="en-US" sz="2200" dirty="0" smtClean="0"/>
              <a:t>User Characteristics</a:t>
            </a:r>
          </a:p>
          <a:p>
            <a:pPr lvl="2">
              <a:buFont typeface="Wingdings" panose="05000000000000000000" pitchFamily="2" charset="2"/>
              <a:buChar char="Ø"/>
            </a:pPr>
            <a:r>
              <a:rPr lang="en-US" sz="2200" dirty="0" smtClean="0"/>
              <a:t>Software Configuration</a:t>
            </a:r>
          </a:p>
          <a:p>
            <a:pPr lvl="2">
              <a:buFont typeface="Wingdings" panose="05000000000000000000" pitchFamily="2" charset="2"/>
              <a:buChar char="Ø"/>
            </a:pPr>
            <a:r>
              <a:rPr lang="en-US" sz="2200" dirty="0" smtClean="0"/>
              <a:t>Login Page</a:t>
            </a:r>
          </a:p>
          <a:p>
            <a:pPr lvl="2">
              <a:buFont typeface="Wingdings" panose="05000000000000000000" pitchFamily="2" charset="2"/>
              <a:buChar char="Ø"/>
            </a:pPr>
            <a:r>
              <a:rPr lang="en-US" sz="2200" dirty="0" smtClean="0"/>
              <a:t>Home Page</a:t>
            </a:r>
          </a:p>
          <a:p>
            <a:pPr lvl="2">
              <a:buFont typeface="Wingdings" panose="05000000000000000000" pitchFamily="2" charset="2"/>
              <a:buChar char="Ø"/>
            </a:pPr>
            <a:r>
              <a:rPr lang="en-US" sz="2200" dirty="0"/>
              <a:t>User</a:t>
            </a:r>
          </a:p>
          <a:p>
            <a:pPr lvl="3">
              <a:buFont typeface="Wingdings" panose="05000000000000000000" pitchFamily="2" charset="2"/>
              <a:buChar char="Ø"/>
            </a:pPr>
            <a:r>
              <a:rPr lang="en-US" sz="2200" dirty="0"/>
              <a:t>Add/View/Update/Delete User</a:t>
            </a:r>
          </a:p>
          <a:p>
            <a:pPr lvl="2">
              <a:buFont typeface="Wingdings" panose="05000000000000000000" pitchFamily="2" charset="2"/>
              <a:buChar char="Ø"/>
            </a:pPr>
            <a:r>
              <a:rPr lang="en-US" sz="2200" dirty="0"/>
              <a:t>Book</a:t>
            </a:r>
          </a:p>
          <a:p>
            <a:pPr lvl="3">
              <a:buFont typeface="Wingdings" panose="05000000000000000000" pitchFamily="2" charset="2"/>
              <a:buChar char="Ø"/>
            </a:pPr>
            <a:r>
              <a:rPr lang="en-US" sz="2200" dirty="0"/>
              <a:t>Add/View/Update/Delete </a:t>
            </a:r>
            <a:r>
              <a:rPr lang="en-US" sz="2200" dirty="0" smtClean="0"/>
              <a:t>Book</a:t>
            </a:r>
          </a:p>
          <a:p>
            <a:pPr lvl="2">
              <a:buFont typeface="Wingdings" panose="05000000000000000000" pitchFamily="2" charset="2"/>
              <a:buChar char="Ø"/>
            </a:pPr>
            <a:r>
              <a:rPr lang="en-US" sz="2200" dirty="0" smtClean="0"/>
              <a:t>Issue Book</a:t>
            </a:r>
          </a:p>
          <a:p>
            <a:pPr lvl="2">
              <a:buFont typeface="Wingdings" panose="05000000000000000000" pitchFamily="2" charset="2"/>
              <a:buChar char="Ø"/>
            </a:pPr>
            <a:r>
              <a:rPr lang="en-US" sz="2200" dirty="0" smtClean="0"/>
              <a:t>Receive Book</a:t>
            </a:r>
          </a:p>
          <a:p>
            <a:pPr lvl="2">
              <a:buFont typeface="Wingdings" panose="05000000000000000000" pitchFamily="2" charset="2"/>
              <a:buChar char="Ø"/>
            </a:pPr>
            <a:r>
              <a:rPr lang="en-US" sz="2200" dirty="0" smtClean="0"/>
              <a:t>Fine</a:t>
            </a:r>
          </a:p>
          <a:p>
            <a:pPr lvl="2">
              <a:buFont typeface="Wingdings" panose="05000000000000000000" pitchFamily="2" charset="2"/>
              <a:buChar char="Ø"/>
            </a:pPr>
            <a:r>
              <a:rPr lang="en-US" sz="2200" dirty="0" smtClean="0"/>
              <a:t>Charts</a:t>
            </a:r>
          </a:p>
          <a:p>
            <a:pPr marL="1371600" lvl="3" indent="0">
              <a:buNone/>
            </a:pPr>
            <a:endParaRPr lang="en-US" sz="1800" dirty="0" smtClean="0"/>
          </a:p>
          <a:p>
            <a:pPr lvl="3">
              <a:buFont typeface="Wingdings" panose="05000000000000000000" pitchFamily="2" charset="2"/>
              <a:buChar char="Ø"/>
            </a:pPr>
            <a:endParaRPr lang="en-US" sz="1800" dirty="0" smtClean="0"/>
          </a:p>
          <a:p>
            <a:pPr lvl="2">
              <a:buFont typeface="Wingdings" panose="05000000000000000000" pitchFamily="2" charset="2"/>
              <a:buChar char="Ø"/>
            </a:pPr>
            <a:endParaRPr lang="en-US" sz="2000" dirty="0" smtClean="0"/>
          </a:p>
          <a:p>
            <a:pPr lvl="2">
              <a:buFont typeface="Wingdings" panose="05000000000000000000" pitchFamily="2" charset="2"/>
              <a:buChar char="Ø"/>
            </a:pPr>
            <a:endParaRPr lang="en-US" sz="2000" dirty="0" smtClean="0"/>
          </a:p>
        </p:txBody>
      </p:sp>
    </p:spTree>
    <p:extLst>
      <p:ext uri="{BB962C8B-B14F-4D97-AF65-F5344CB8AC3E}">
        <p14:creationId xmlns:p14="http://schemas.microsoft.com/office/powerpoint/2010/main" val="1364236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83" y="971876"/>
            <a:ext cx="11381874" cy="1023385"/>
          </a:xfrm>
        </p:spPr>
        <p:txBody>
          <a:bodyPr/>
          <a:lstStyle/>
          <a:p>
            <a:pPr algn="ctr"/>
            <a:r>
              <a:rPr lang="en-US" sz="4400" b="1" dirty="0" smtClean="0"/>
              <a:t>Add Book</a:t>
            </a:r>
            <a:endParaRPr lang="en-US" sz="4400" b="1" dirty="0"/>
          </a:p>
        </p:txBody>
      </p:sp>
      <p:sp>
        <p:nvSpPr>
          <p:cNvPr id="3" name="Content Placeholder 2"/>
          <p:cNvSpPr>
            <a:spLocks noGrp="1"/>
          </p:cNvSpPr>
          <p:nvPr>
            <p:ph sz="half" idx="1"/>
          </p:nvPr>
        </p:nvSpPr>
        <p:spPr>
          <a:xfrm>
            <a:off x="286123" y="2220686"/>
            <a:ext cx="11143994" cy="4402182"/>
          </a:xfrm>
        </p:spPr>
        <p:txBody>
          <a:bodyPr>
            <a:normAutofit/>
          </a:bodyPr>
          <a:lstStyle/>
          <a:p>
            <a:pPr marL="0" indent="0">
              <a:buNone/>
            </a:pPr>
            <a:r>
              <a:rPr lang="en-US" dirty="0" smtClean="0"/>
              <a:t>Add Book Functionality</a:t>
            </a:r>
            <a:r>
              <a:rPr lang="en-US" dirty="0" smtClean="0"/>
              <a:t>:</a:t>
            </a:r>
          </a:p>
          <a:p>
            <a:pPr marL="0" indent="0">
              <a:buNone/>
            </a:pPr>
            <a:endParaRPr lang="en-US" dirty="0" smtClean="0"/>
          </a:p>
          <a:p>
            <a:pPr marL="0" indent="0" algn="just">
              <a:buNone/>
            </a:pPr>
            <a:r>
              <a:rPr lang="en-US" dirty="0"/>
              <a:t>Admin Provides the Complete Information of the Book which he wants to Add in Database. Book Information Includes Book-Name, ISBN, Published Date, Category, Quantity and </a:t>
            </a:r>
            <a:r>
              <a:rPr lang="en-US" dirty="0" smtClean="0"/>
              <a:t>Author-Name</a:t>
            </a:r>
            <a:r>
              <a:rPr lang="en-US" dirty="0"/>
              <a:t>. Note that here ISBN and Published Date are Primary Keys. As Admin Add any New Book an Email will automatically send to all that students who are registered in this Library Management System. That Email will contain New Book Information</a:t>
            </a:r>
            <a:endParaRPr lang="en-US" dirty="0" smtClean="0"/>
          </a:p>
        </p:txBody>
      </p:sp>
    </p:spTree>
    <p:extLst>
      <p:ext uri="{BB962C8B-B14F-4D97-AF65-F5344CB8AC3E}">
        <p14:creationId xmlns:p14="http://schemas.microsoft.com/office/powerpoint/2010/main" val="1897317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892756"/>
          </a:xfrm>
        </p:spPr>
        <p:txBody>
          <a:bodyPr/>
          <a:lstStyle/>
          <a:p>
            <a:pPr algn="ctr"/>
            <a:r>
              <a:rPr lang="en-US" sz="4400" b="1" dirty="0" smtClean="0"/>
              <a:t>Add Book (Continue</a:t>
            </a:r>
            <a:r>
              <a:rPr lang="en-US" sz="4400" b="1" dirty="0"/>
              <a:t>..)</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20" t="-1" r="467" b="1070"/>
          <a:stretch/>
        </p:blipFill>
        <p:spPr>
          <a:xfrm>
            <a:off x="2095500" y="1473200"/>
            <a:ext cx="8579032" cy="5032104"/>
          </a:xfrm>
          <a:prstGeom prst="rect">
            <a:avLst/>
          </a:prstGeom>
        </p:spPr>
      </p:pic>
    </p:spTree>
    <p:extLst>
      <p:ext uri="{BB962C8B-B14F-4D97-AF65-F5344CB8AC3E}">
        <p14:creationId xmlns:p14="http://schemas.microsoft.com/office/powerpoint/2010/main" val="3285795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83" y="971876"/>
            <a:ext cx="11381874" cy="1023385"/>
          </a:xfrm>
        </p:spPr>
        <p:txBody>
          <a:bodyPr/>
          <a:lstStyle/>
          <a:p>
            <a:pPr algn="ctr"/>
            <a:r>
              <a:rPr lang="en-US" sz="4400" b="1" dirty="0" smtClean="0"/>
              <a:t>View Book</a:t>
            </a:r>
            <a:endParaRPr lang="en-US" sz="4400" b="1" dirty="0"/>
          </a:p>
        </p:txBody>
      </p:sp>
      <p:sp>
        <p:nvSpPr>
          <p:cNvPr id="3" name="Content Placeholder 2"/>
          <p:cNvSpPr>
            <a:spLocks noGrp="1"/>
          </p:cNvSpPr>
          <p:nvPr>
            <p:ph sz="half" idx="1"/>
          </p:nvPr>
        </p:nvSpPr>
        <p:spPr>
          <a:xfrm>
            <a:off x="286123" y="2220686"/>
            <a:ext cx="11143994" cy="3879668"/>
          </a:xfrm>
        </p:spPr>
        <p:txBody>
          <a:bodyPr>
            <a:normAutofit/>
          </a:bodyPr>
          <a:lstStyle/>
          <a:p>
            <a:pPr marL="0" indent="0">
              <a:buNone/>
            </a:pPr>
            <a:r>
              <a:rPr lang="en-US" dirty="0" smtClean="0"/>
              <a:t>View Book Functionality:</a:t>
            </a:r>
          </a:p>
          <a:p>
            <a:pPr marL="0" indent="0" algn="just">
              <a:buNone/>
            </a:pPr>
            <a:r>
              <a:rPr lang="en-US" dirty="0"/>
              <a:t>Admin can See those Books that Has Added or Registered in Database. Admin can View Book </a:t>
            </a:r>
            <a:r>
              <a:rPr lang="en-US" dirty="0" smtClean="0"/>
              <a:t>by three different ways.</a:t>
            </a:r>
          </a:p>
          <a:p>
            <a:pPr lvl="1" algn="just">
              <a:buFont typeface="Wingdings" panose="05000000000000000000" pitchFamily="2" charset="2"/>
              <a:buChar char="Ø"/>
            </a:pPr>
            <a:r>
              <a:rPr lang="en-US" dirty="0" smtClean="0"/>
              <a:t>By ISBN</a:t>
            </a:r>
          </a:p>
          <a:p>
            <a:pPr lvl="1" algn="just">
              <a:buFont typeface="Wingdings" panose="05000000000000000000" pitchFamily="2" charset="2"/>
              <a:buChar char="Ø"/>
            </a:pPr>
            <a:r>
              <a:rPr lang="en-US" dirty="0" smtClean="0"/>
              <a:t>By Name</a:t>
            </a:r>
          </a:p>
          <a:p>
            <a:pPr lvl="1" algn="just">
              <a:buFont typeface="Wingdings" panose="05000000000000000000" pitchFamily="2" charset="2"/>
              <a:buChar char="Ø"/>
            </a:pPr>
            <a:r>
              <a:rPr lang="en-US" dirty="0" smtClean="0"/>
              <a:t>By Category</a:t>
            </a:r>
          </a:p>
          <a:p>
            <a:pPr marL="0" indent="0" algn="just">
              <a:buNone/>
            </a:pPr>
            <a:r>
              <a:rPr lang="en-US" dirty="0"/>
              <a:t>Admin has to write one of them and Click on Search Button and if Book has Added then it's Information will display in a Row.</a:t>
            </a:r>
            <a:endParaRPr lang="en-US" dirty="0" smtClean="0"/>
          </a:p>
        </p:txBody>
      </p:sp>
    </p:spTree>
    <p:extLst>
      <p:ext uri="{BB962C8B-B14F-4D97-AF65-F5344CB8AC3E}">
        <p14:creationId xmlns:p14="http://schemas.microsoft.com/office/powerpoint/2010/main" val="1202490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892756"/>
          </a:xfrm>
        </p:spPr>
        <p:txBody>
          <a:bodyPr/>
          <a:lstStyle/>
          <a:p>
            <a:pPr algn="ctr"/>
            <a:r>
              <a:rPr lang="en-US" sz="4400" b="1" dirty="0" smtClean="0"/>
              <a:t>View Book (Continue</a:t>
            </a:r>
            <a:r>
              <a:rPr lang="en-US" sz="4400" b="1" dirty="0"/>
              <a: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 b="1070"/>
          <a:stretch/>
        </p:blipFill>
        <p:spPr>
          <a:xfrm>
            <a:off x="2044700" y="1632875"/>
            <a:ext cx="8661710" cy="4833239"/>
          </a:xfrm>
          <a:prstGeom prst="rect">
            <a:avLst/>
          </a:prstGeom>
        </p:spPr>
      </p:pic>
    </p:spTree>
    <p:extLst>
      <p:ext uri="{BB962C8B-B14F-4D97-AF65-F5344CB8AC3E}">
        <p14:creationId xmlns:p14="http://schemas.microsoft.com/office/powerpoint/2010/main" val="39730346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83" y="971876"/>
            <a:ext cx="11381874" cy="1023385"/>
          </a:xfrm>
        </p:spPr>
        <p:txBody>
          <a:bodyPr/>
          <a:lstStyle/>
          <a:p>
            <a:pPr algn="ctr"/>
            <a:r>
              <a:rPr lang="en-US" sz="4400" b="1" dirty="0" smtClean="0"/>
              <a:t>Update Book</a:t>
            </a:r>
            <a:endParaRPr lang="en-US" sz="4400" b="1" dirty="0"/>
          </a:p>
        </p:txBody>
      </p:sp>
      <p:sp>
        <p:nvSpPr>
          <p:cNvPr id="3" name="Content Placeholder 2"/>
          <p:cNvSpPr>
            <a:spLocks noGrp="1"/>
          </p:cNvSpPr>
          <p:nvPr>
            <p:ph sz="half" idx="1"/>
          </p:nvPr>
        </p:nvSpPr>
        <p:spPr>
          <a:xfrm>
            <a:off x="286123" y="2220686"/>
            <a:ext cx="11143994" cy="3213463"/>
          </a:xfrm>
        </p:spPr>
        <p:txBody>
          <a:bodyPr>
            <a:normAutofit/>
          </a:bodyPr>
          <a:lstStyle/>
          <a:p>
            <a:pPr marL="0" indent="0">
              <a:buNone/>
            </a:pPr>
            <a:r>
              <a:rPr lang="en-US" dirty="0" smtClean="0"/>
              <a:t>Update Book Functionality</a:t>
            </a:r>
            <a:r>
              <a:rPr lang="en-US" dirty="0" smtClean="0"/>
              <a:t>:</a:t>
            </a:r>
          </a:p>
          <a:p>
            <a:pPr marL="0" indent="0">
              <a:buNone/>
            </a:pPr>
            <a:endParaRPr lang="en-US" dirty="0" smtClean="0"/>
          </a:p>
          <a:p>
            <a:pPr marL="0" indent="0">
              <a:buNone/>
            </a:pPr>
            <a:r>
              <a:rPr lang="en-US" dirty="0"/>
              <a:t>Admin can also Update Book Data using Book ISBN code. For Updating Book remember that Admin can't change or update Book ISBN and Published Date, because these two are the Primary Keys. On the other side Admin can make changes to other attributes like Book-Name, Category, Quantity and </a:t>
            </a:r>
            <a:r>
              <a:rPr lang="en-US" dirty="0" smtClean="0"/>
              <a:t>Author-Name</a:t>
            </a:r>
            <a:r>
              <a:rPr lang="en-US" dirty="0"/>
              <a:t>.</a:t>
            </a:r>
            <a:endParaRPr lang="en-US" dirty="0" smtClean="0"/>
          </a:p>
        </p:txBody>
      </p:sp>
    </p:spTree>
    <p:extLst>
      <p:ext uri="{BB962C8B-B14F-4D97-AF65-F5344CB8AC3E}">
        <p14:creationId xmlns:p14="http://schemas.microsoft.com/office/powerpoint/2010/main" val="19595333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892756"/>
          </a:xfrm>
        </p:spPr>
        <p:txBody>
          <a:bodyPr/>
          <a:lstStyle/>
          <a:p>
            <a:pPr algn="ctr"/>
            <a:r>
              <a:rPr lang="en-US" sz="4400" b="1" dirty="0" smtClean="0"/>
              <a:t>Update Book (Continue</a:t>
            </a:r>
            <a:r>
              <a:rPr lang="en-US" sz="4400" b="1" dirty="0"/>
              <a:t>..)</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81" r="764" b="689"/>
          <a:stretch/>
        </p:blipFill>
        <p:spPr>
          <a:xfrm>
            <a:off x="1698170" y="1573429"/>
            <a:ext cx="8321041" cy="4801245"/>
          </a:xfrm>
          <a:prstGeom prst="rect">
            <a:avLst/>
          </a:prstGeom>
        </p:spPr>
      </p:pic>
    </p:spTree>
    <p:extLst>
      <p:ext uri="{BB962C8B-B14F-4D97-AF65-F5344CB8AC3E}">
        <p14:creationId xmlns:p14="http://schemas.microsoft.com/office/powerpoint/2010/main" val="19708737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83" y="971876"/>
            <a:ext cx="11381874" cy="1023385"/>
          </a:xfrm>
        </p:spPr>
        <p:txBody>
          <a:bodyPr/>
          <a:lstStyle/>
          <a:p>
            <a:pPr algn="ctr"/>
            <a:r>
              <a:rPr lang="en-US" sz="4400" b="1" dirty="0" smtClean="0"/>
              <a:t>Delete Book</a:t>
            </a:r>
            <a:endParaRPr lang="en-US" sz="4400" b="1" dirty="0"/>
          </a:p>
        </p:txBody>
      </p:sp>
      <p:sp>
        <p:nvSpPr>
          <p:cNvPr id="3" name="Content Placeholder 2"/>
          <p:cNvSpPr>
            <a:spLocks noGrp="1"/>
          </p:cNvSpPr>
          <p:nvPr>
            <p:ph sz="half" idx="1"/>
          </p:nvPr>
        </p:nvSpPr>
        <p:spPr>
          <a:xfrm>
            <a:off x="286123" y="2220686"/>
            <a:ext cx="11143994" cy="3213463"/>
          </a:xfrm>
        </p:spPr>
        <p:txBody>
          <a:bodyPr>
            <a:normAutofit/>
          </a:bodyPr>
          <a:lstStyle/>
          <a:p>
            <a:pPr marL="0" indent="0">
              <a:buNone/>
            </a:pPr>
            <a:r>
              <a:rPr lang="en-US" dirty="0" smtClean="0"/>
              <a:t>Delete Book Functionality:</a:t>
            </a:r>
          </a:p>
          <a:p>
            <a:pPr marL="0" indent="0">
              <a:buNone/>
            </a:pPr>
            <a:r>
              <a:rPr lang="en-US" dirty="0"/>
              <a:t>Admin can Delete Book Data using Book ISBN code. For Deleting a Book Admin has to Write ISBN of that Book which he wants to delete. As Admin write ISBN on search bar, Book Information will display with a Delete Button there. If Admin click on Delete Button complete Data of that Book will be erased from Database.</a:t>
            </a:r>
            <a:endParaRPr lang="en-US" dirty="0" smtClean="0"/>
          </a:p>
        </p:txBody>
      </p:sp>
    </p:spTree>
    <p:extLst>
      <p:ext uri="{BB962C8B-B14F-4D97-AF65-F5344CB8AC3E}">
        <p14:creationId xmlns:p14="http://schemas.microsoft.com/office/powerpoint/2010/main" val="3286089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892756"/>
          </a:xfrm>
        </p:spPr>
        <p:txBody>
          <a:bodyPr/>
          <a:lstStyle/>
          <a:p>
            <a:pPr algn="ctr"/>
            <a:r>
              <a:rPr lang="en-US" sz="4400" b="1" dirty="0" smtClean="0"/>
              <a:t>Delete Book (Continue</a:t>
            </a:r>
            <a:r>
              <a:rPr lang="en-US" sz="4400" b="1" dirty="0"/>
              <a: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69" r="1" b="536"/>
          <a:stretch/>
        </p:blipFill>
        <p:spPr>
          <a:xfrm>
            <a:off x="1567543" y="1711312"/>
            <a:ext cx="9121450" cy="4859306"/>
          </a:xfrm>
          <a:prstGeom prst="rect">
            <a:avLst/>
          </a:prstGeom>
        </p:spPr>
      </p:pic>
    </p:spTree>
    <p:extLst>
      <p:ext uri="{BB962C8B-B14F-4D97-AF65-F5344CB8AC3E}">
        <p14:creationId xmlns:p14="http://schemas.microsoft.com/office/powerpoint/2010/main" val="3514576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82" y="1180882"/>
            <a:ext cx="11876771" cy="1023385"/>
          </a:xfrm>
        </p:spPr>
        <p:txBody>
          <a:bodyPr/>
          <a:lstStyle/>
          <a:p>
            <a:pPr algn="ctr"/>
            <a:r>
              <a:rPr lang="en-US" sz="4000" b="1" dirty="0" smtClean="0"/>
              <a:t>Issue Book Functionality: Muhammad Huzaifa </a:t>
            </a:r>
            <a:endParaRPr lang="en-US" sz="4000" b="1" dirty="0"/>
          </a:p>
        </p:txBody>
      </p:sp>
      <p:sp>
        <p:nvSpPr>
          <p:cNvPr id="3" name="Content Placeholder 2"/>
          <p:cNvSpPr>
            <a:spLocks noGrp="1"/>
          </p:cNvSpPr>
          <p:nvPr>
            <p:ph sz="half" idx="1"/>
          </p:nvPr>
        </p:nvSpPr>
        <p:spPr>
          <a:xfrm>
            <a:off x="405063" y="2103119"/>
            <a:ext cx="11143994" cy="4497061"/>
          </a:xfrm>
        </p:spPr>
        <p:txBody>
          <a:bodyPr>
            <a:normAutofit/>
          </a:bodyPr>
          <a:lstStyle/>
          <a:p>
            <a:pPr marL="0" indent="0" algn="just">
              <a:buNone/>
            </a:pPr>
            <a:r>
              <a:rPr lang="en-US" sz="2000" dirty="0"/>
              <a:t/>
            </a:r>
            <a:br>
              <a:rPr lang="en-US" sz="2000" dirty="0"/>
            </a:br>
            <a:r>
              <a:rPr lang="en-US" sz="2000" dirty="0" smtClean="0"/>
              <a:t>Functionalities:</a:t>
            </a:r>
          </a:p>
          <a:p>
            <a:pPr marL="0" indent="0" algn="just">
              <a:buNone/>
            </a:pPr>
            <a:r>
              <a:rPr lang="en-US" sz="2000" dirty="0"/>
              <a:t>We have implemented various functionalities in this project. From my side of contribution, I have implemented two functionalities</a:t>
            </a:r>
            <a:r>
              <a:rPr lang="en-US" sz="2000" dirty="0" smtClean="0"/>
              <a:t>:</a:t>
            </a:r>
          </a:p>
          <a:p>
            <a:pPr lvl="1" algn="just">
              <a:buFont typeface="Wingdings" panose="05000000000000000000" pitchFamily="2" charset="2"/>
              <a:buChar char="Ø"/>
            </a:pPr>
            <a:r>
              <a:rPr lang="en-US" dirty="0"/>
              <a:t>Issue Book to </a:t>
            </a:r>
            <a:r>
              <a:rPr lang="en-US" dirty="0" smtClean="0"/>
              <a:t>User</a:t>
            </a:r>
          </a:p>
          <a:p>
            <a:pPr lvl="1" algn="just">
              <a:buFont typeface="Wingdings" panose="05000000000000000000" pitchFamily="2" charset="2"/>
              <a:buChar char="Ø"/>
            </a:pPr>
            <a:r>
              <a:rPr lang="en-US" dirty="0"/>
              <a:t>Issuance Book Chart</a:t>
            </a:r>
            <a:endParaRPr lang="en-US" dirty="0" smtClean="0"/>
          </a:p>
        </p:txBody>
      </p:sp>
    </p:spTree>
    <p:extLst>
      <p:ext uri="{BB962C8B-B14F-4D97-AF65-F5344CB8AC3E}">
        <p14:creationId xmlns:p14="http://schemas.microsoft.com/office/powerpoint/2010/main" val="19939612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83" y="971876"/>
            <a:ext cx="11381874" cy="1023385"/>
          </a:xfrm>
        </p:spPr>
        <p:txBody>
          <a:bodyPr/>
          <a:lstStyle/>
          <a:p>
            <a:pPr algn="ctr"/>
            <a:r>
              <a:rPr lang="en-US" sz="4400" dirty="0" smtClean="0"/>
              <a:t>Issue Book to User</a:t>
            </a:r>
            <a:endParaRPr lang="en-US" sz="4400" dirty="0"/>
          </a:p>
        </p:txBody>
      </p:sp>
      <p:sp>
        <p:nvSpPr>
          <p:cNvPr id="3" name="Content Placeholder 2"/>
          <p:cNvSpPr>
            <a:spLocks noGrp="1"/>
          </p:cNvSpPr>
          <p:nvPr>
            <p:ph sz="half" idx="1"/>
          </p:nvPr>
        </p:nvSpPr>
        <p:spPr>
          <a:xfrm>
            <a:off x="286123" y="2220686"/>
            <a:ext cx="11143994" cy="3213463"/>
          </a:xfrm>
        </p:spPr>
        <p:txBody>
          <a:bodyPr>
            <a:normAutofit/>
          </a:bodyPr>
          <a:lstStyle/>
          <a:p>
            <a:pPr marL="0" indent="0">
              <a:buNone/>
            </a:pPr>
            <a:r>
              <a:rPr lang="en-US" dirty="0" smtClean="0"/>
              <a:t>Issue Book to User Functionality:</a:t>
            </a:r>
          </a:p>
          <a:p>
            <a:pPr marL="0" indent="0">
              <a:buNone/>
            </a:pPr>
            <a:r>
              <a:rPr lang="en-US" dirty="0"/>
              <a:t>We have implemented all functionalities on admin side. Admin can issue to user. Following are some conditions</a:t>
            </a:r>
            <a:r>
              <a:rPr lang="en-US" dirty="0" smtClean="0"/>
              <a:t>:</a:t>
            </a:r>
          </a:p>
          <a:p>
            <a:pPr lvl="1">
              <a:buFont typeface="Wingdings" panose="05000000000000000000" pitchFamily="2" charset="2"/>
              <a:buChar char="Ø"/>
            </a:pPr>
            <a:r>
              <a:rPr lang="en-US" dirty="0"/>
              <a:t>Maximum Three Books issued to one user at a time</a:t>
            </a:r>
            <a:r>
              <a:rPr lang="en-US" dirty="0" smtClean="0"/>
              <a:t>.</a:t>
            </a:r>
          </a:p>
          <a:p>
            <a:pPr lvl="1">
              <a:buFont typeface="Wingdings" panose="05000000000000000000" pitchFamily="2" charset="2"/>
              <a:buChar char="Ø"/>
            </a:pPr>
            <a:r>
              <a:rPr lang="en-US" dirty="0"/>
              <a:t>User can Re-Issue Book Before return date</a:t>
            </a:r>
            <a:r>
              <a:rPr lang="en-US" dirty="0" smtClean="0"/>
              <a:t>.</a:t>
            </a:r>
          </a:p>
          <a:p>
            <a:pPr lvl="1">
              <a:buFont typeface="Wingdings" panose="05000000000000000000" pitchFamily="2" charset="2"/>
              <a:buChar char="Ø"/>
            </a:pPr>
            <a:r>
              <a:rPr lang="en-US" dirty="0"/>
              <a:t>Admin can see the count of Issued, Returned and Fine of each user by entering the User-ID.</a:t>
            </a:r>
            <a:endParaRPr lang="en-US" dirty="0" smtClean="0"/>
          </a:p>
        </p:txBody>
      </p:sp>
    </p:spTree>
    <p:extLst>
      <p:ext uri="{BB962C8B-B14F-4D97-AF65-F5344CB8AC3E}">
        <p14:creationId xmlns:p14="http://schemas.microsoft.com/office/powerpoint/2010/main" val="1740089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1147482"/>
          </a:xfrm>
        </p:spPr>
        <p:txBody>
          <a:bodyPr/>
          <a:lstStyle/>
          <a:p>
            <a:pPr algn="ctr"/>
            <a:r>
              <a:rPr lang="en-US" sz="4400" b="1" dirty="0" smtClean="0"/>
              <a:t>Overview</a:t>
            </a:r>
            <a:r>
              <a:rPr lang="en-US" b="1" dirty="0" smtClean="0"/>
              <a:t> </a:t>
            </a:r>
            <a:endParaRPr lang="en-US" b="1" dirty="0"/>
          </a:p>
        </p:txBody>
      </p:sp>
      <p:sp>
        <p:nvSpPr>
          <p:cNvPr id="3" name="Content Placeholder 2"/>
          <p:cNvSpPr>
            <a:spLocks noGrp="1"/>
          </p:cNvSpPr>
          <p:nvPr>
            <p:ph idx="1"/>
          </p:nvPr>
        </p:nvSpPr>
        <p:spPr>
          <a:xfrm>
            <a:off x="352697" y="1600200"/>
            <a:ext cx="11338560" cy="4737099"/>
          </a:xfrm>
        </p:spPr>
        <p:txBody>
          <a:bodyPr>
            <a:normAutofit fontScale="55000" lnSpcReduction="20000"/>
          </a:bodyPr>
          <a:lstStyle/>
          <a:p>
            <a:pPr algn="just">
              <a:buFont typeface="Wingdings" panose="05000000000000000000" pitchFamily="2" charset="2"/>
              <a:buChar char="v"/>
            </a:pPr>
            <a:r>
              <a:rPr lang="en-US" sz="3600" dirty="0"/>
              <a:t>In this </a:t>
            </a:r>
            <a:r>
              <a:rPr lang="en-US" sz="3600" dirty="0" smtClean="0"/>
              <a:t>project we </a:t>
            </a:r>
            <a:r>
              <a:rPr lang="en-US" sz="3600" dirty="0"/>
              <a:t>will describe why we choose that topic, scope of this system, </a:t>
            </a:r>
            <a:r>
              <a:rPr lang="en-US" sz="3600" dirty="0" smtClean="0"/>
              <a:t>problem that </a:t>
            </a:r>
            <a:r>
              <a:rPr lang="en-US" sz="3600" dirty="0"/>
              <a:t>currently face by Library Management System and what </a:t>
            </a:r>
            <a:r>
              <a:rPr lang="en-US" sz="3600" dirty="0" smtClean="0"/>
              <a:t>betterment we </a:t>
            </a:r>
            <a:r>
              <a:rPr lang="en-US" sz="3600" dirty="0"/>
              <a:t>make in this project and make it effective. </a:t>
            </a:r>
            <a:endParaRPr lang="en-US" sz="3600" dirty="0" smtClean="0"/>
          </a:p>
          <a:p>
            <a:pPr algn="just">
              <a:buFont typeface="Wingdings" panose="05000000000000000000" pitchFamily="2" charset="2"/>
              <a:buChar char="v"/>
            </a:pPr>
            <a:endParaRPr lang="en-US" sz="3600" dirty="0" smtClean="0"/>
          </a:p>
          <a:p>
            <a:pPr algn="just">
              <a:buFont typeface="Wingdings" panose="05000000000000000000" pitchFamily="2" charset="2"/>
              <a:buChar char="v"/>
            </a:pPr>
            <a:r>
              <a:rPr lang="en-US" sz="3600" dirty="0"/>
              <a:t>The project “Library Management System “is a software for </a:t>
            </a:r>
            <a:r>
              <a:rPr lang="en-US" sz="3600" dirty="0" smtClean="0"/>
              <a:t>monitoring and </a:t>
            </a:r>
            <a:r>
              <a:rPr lang="en-US" sz="3600" dirty="0"/>
              <a:t>controlling the transactions in a library. With the ever-increasing sea </a:t>
            </a:r>
            <a:r>
              <a:rPr lang="en-US" sz="3600" dirty="0" smtClean="0"/>
              <a:t>of information</a:t>
            </a:r>
            <a:r>
              <a:rPr lang="en-US" sz="3600" dirty="0"/>
              <a:t>, this modern function of library is becoming very </a:t>
            </a:r>
            <a:r>
              <a:rPr lang="en-US" sz="3600" dirty="0" smtClean="0"/>
              <a:t>complex and </a:t>
            </a:r>
            <a:r>
              <a:rPr lang="en-US" sz="3600" dirty="0"/>
              <a:t>tedious to handle manually. </a:t>
            </a:r>
            <a:r>
              <a:rPr lang="en-US" sz="3600" dirty="0" smtClean="0"/>
              <a:t>The </a:t>
            </a:r>
            <a:r>
              <a:rPr lang="en-US" sz="3600" dirty="0"/>
              <a:t>main focus of this project is to lessen </a:t>
            </a:r>
            <a:r>
              <a:rPr lang="en-US" sz="3600" dirty="0" smtClean="0"/>
              <a:t>human  effort </a:t>
            </a:r>
            <a:r>
              <a:rPr lang="en-US" sz="3600" dirty="0"/>
              <a:t>and encourage efficient record </a:t>
            </a:r>
            <a:r>
              <a:rPr lang="en-US" sz="3600" dirty="0" smtClean="0"/>
              <a:t>keeping. </a:t>
            </a:r>
            <a:endParaRPr lang="en-US" sz="3600" dirty="0" smtClean="0"/>
          </a:p>
          <a:p>
            <a:pPr algn="just">
              <a:buFont typeface="Wingdings" panose="05000000000000000000" pitchFamily="2" charset="2"/>
              <a:buChar char="v"/>
            </a:pPr>
            <a:endParaRPr lang="en-US" sz="3600" dirty="0" smtClean="0"/>
          </a:p>
          <a:p>
            <a:pPr algn="just">
              <a:buFont typeface="Wingdings" panose="05000000000000000000" pitchFamily="2" charset="2"/>
              <a:buChar char="v"/>
            </a:pPr>
            <a:r>
              <a:rPr lang="en-US" sz="3600" dirty="0"/>
              <a:t>So after conducting the feasibility study we decided to make the manual Library management system to be computerized. We tried our best to make </a:t>
            </a:r>
            <a:r>
              <a:rPr lang="en-US" sz="3600" dirty="0" smtClean="0"/>
              <a:t>our project Which shall provide user friendly interface.</a:t>
            </a:r>
          </a:p>
          <a:p>
            <a:pPr marL="0" indent="0" algn="just">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8692565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892756"/>
          </a:xfrm>
        </p:spPr>
        <p:txBody>
          <a:bodyPr/>
          <a:lstStyle/>
          <a:p>
            <a:pPr algn="ctr"/>
            <a:r>
              <a:rPr lang="en-US" sz="4400" b="1" dirty="0" smtClean="0"/>
              <a:t>Issue Book (Continue</a:t>
            </a:r>
            <a:r>
              <a:rPr lang="en-US" sz="4400" b="1" dirty="0"/>
              <a: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86" r="1264" b="2459"/>
          <a:stretch/>
        </p:blipFill>
        <p:spPr>
          <a:xfrm>
            <a:off x="2235199" y="1828955"/>
            <a:ext cx="8228149" cy="4663285"/>
          </a:xfrm>
          <a:prstGeom prst="rect">
            <a:avLst/>
          </a:prstGeom>
        </p:spPr>
      </p:pic>
    </p:spTree>
    <p:extLst>
      <p:ext uri="{BB962C8B-B14F-4D97-AF65-F5344CB8AC3E}">
        <p14:creationId xmlns:p14="http://schemas.microsoft.com/office/powerpoint/2010/main" val="1833489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437" y="1117630"/>
            <a:ext cx="11381874" cy="942945"/>
          </a:xfrm>
        </p:spPr>
        <p:txBody>
          <a:bodyPr/>
          <a:lstStyle/>
          <a:p>
            <a:pPr algn="ctr"/>
            <a:r>
              <a:rPr lang="en-US" sz="4400" b="1" dirty="0" smtClean="0"/>
              <a:t>Issuance Book Chart</a:t>
            </a:r>
            <a:endParaRPr lang="en-US" sz="4400" b="1" dirty="0"/>
          </a:p>
        </p:txBody>
      </p:sp>
      <p:sp>
        <p:nvSpPr>
          <p:cNvPr id="3" name="Content Placeholder 2"/>
          <p:cNvSpPr>
            <a:spLocks noGrp="1"/>
          </p:cNvSpPr>
          <p:nvPr>
            <p:ph sz="half" idx="1"/>
          </p:nvPr>
        </p:nvSpPr>
        <p:spPr>
          <a:xfrm>
            <a:off x="458689" y="2060575"/>
            <a:ext cx="11274622" cy="3948339"/>
          </a:xfrm>
        </p:spPr>
        <p:txBody>
          <a:bodyPr>
            <a:normAutofit/>
          </a:bodyPr>
          <a:lstStyle/>
          <a:p>
            <a:pPr marL="0" indent="0" algn="just">
              <a:buNone/>
            </a:pPr>
            <a:r>
              <a:rPr lang="en-US" sz="2000" dirty="0" smtClean="0"/>
              <a:t>Issuance Book </a:t>
            </a:r>
            <a:r>
              <a:rPr lang="en-US" sz="2000" dirty="0"/>
              <a:t>Chart </a:t>
            </a:r>
            <a:r>
              <a:rPr lang="en-US" sz="2000" dirty="0" smtClean="0"/>
              <a:t>Functionality</a:t>
            </a:r>
          </a:p>
          <a:p>
            <a:pPr marL="0" indent="0" algn="just">
              <a:buNone/>
            </a:pPr>
            <a:endParaRPr lang="en-US" sz="2000" dirty="0" smtClean="0"/>
          </a:p>
          <a:p>
            <a:pPr marL="0" indent="0" algn="just">
              <a:buNone/>
            </a:pPr>
            <a:r>
              <a:rPr lang="en-US" sz="2000" dirty="0" smtClean="0"/>
              <a:t>This </a:t>
            </a:r>
            <a:r>
              <a:rPr lang="en-US" sz="2000" dirty="0"/>
              <a:t>functionality shows the Issuance record of books. Graph shows that given book is issued how many times. I have implemented this graph in C#. This graph is for the simplicity of admin that admin can see all records of books that are issued.</a:t>
            </a:r>
            <a:endParaRPr lang="en-US" sz="2000" dirty="0" smtClean="0"/>
          </a:p>
        </p:txBody>
      </p:sp>
    </p:spTree>
    <p:extLst>
      <p:ext uri="{BB962C8B-B14F-4D97-AF65-F5344CB8AC3E}">
        <p14:creationId xmlns:p14="http://schemas.microsoft.com/office/powerpoint/2010/main" val="4017482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892756"/>
          </a:xfrm>
        </p:spPr>
        <p:txBody>
          <a:bodyPr/>
          <a:lstStyle/>
          <a:p>
            <a:pPr algn="ctr"/>
            <a:r>
              <a:rPr lang="en-US" sz="4400" b="1" dirty="0" smtClean="0"/>
              <a:t>Issuance Chart(Continue</a:t>
            </a:r>
            <a:r>
              <a:rPr lang="en-US" sz="4400" b="1" dirty="0"/>
              <a:t>..)</a:t>
            </a:r>
          </a:p>
        </p:txBody>
      </p:sp>
      <p:pic>
        <p:nvPicPr>
          <p:cNvPr id="4" name="Picture 3"/>
          <p:cNvPicPr>
            <a:picLocks noChangeAspect="1"/>
          </p:cNvPicPr>
          <p:nvPr/>
        </p:nvPicPr>
        <p:blipFill>
          <a:blip r:embed="rId2"/>
          <a:stretch>
            <a:fillRect/>
          </a:stretch>
        </p:blipFill>
        <p:spPr>
          <a:xfrm>
            <a:off x="1694306" y="1606529"/>
            <a:ext cx="8803387" cy="4663844"/>
          </a:xfrm>
          <a:prstGeom prst="rect">
            <a:avLst/>
          </a:prstGeom>
        </p:spPr>
      </p:pic>
    </p:spTree>
    <p:extLst>
      <p:ext uri="{BB962C8B-B14F-4D97-AF65-F5344CB8AC3E}">
        <p14:creationId xmlns:p14="http://schemas.microsoft.com/office/powerpoint/2010/main" val="19343721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1693"/>
            <a:ext cx="12070079" cy="1131243"/>
          </a:xfrm>
        </p:spPr>
        <p:txBody>
          <a:bodyPr/>
          <a:lstStyle/>
          <a:p>
            <a:pPr algn="ctr"/>
            <a:r>
              <a:rPr lang="en-US" sz="4000" b="1" dirty="0" smtClean="0"/>
              <a:t>Return Book Functionality: Muhammad Zubair</a:t>
            </a:r>
            <a:endParaRPr lang="en-US" sz="4000" b="1" dirty="0"/>
          </a:p>
        </p:txBody>
      </p:sp>
      <p:sp>
        <p:nvSpPr>
          <p:cNvPr id="3" name="Content Placeholder 2"/>
          <p:cNvSpPr>
            <a:spLocks noGrp="1"/>
          </p:cNvSpPr>
          <p:nvPr>
            <p:ph sz="half" idx="1"/>
          </p:nvPr>
        </p:nvSpPr>
        <p:spPr>
          <a:xfrm>
            <a:off x="405063" y="2103119"/>
            <a:ext cx="11143994" cy="4497061"/>
          </a:xfrm>
        </p:spPr>
        <p:txBody>
          <a:bodyPr>
            <a:normAutofit/>
          </a:bodyPr>
          <a:lstStyle/>
          <a:p>
            <a:pPr marL="0" indent="0" algn="just">
              <a:buNone/>
            </a:pPr>
            <a:r>
              <a:rPr lang="en-US" sz="2000" dirty="0"/>
              <a:t/>
            </a:r>
            <a:br>
              <a:rPr lang="en-US" sz="2000" dirty="0"/>
            </a:br>
            <a:r>
              <a:rPr lang="en-US" sz="2000" dirty="0" smtClean="0"/>
              <a:t>Functionalities</a:t>
            </a:r>
            <a:r>
              <a:rPr lang="en-US" sz="2000" dirty="0" smtClean="0"/>
              <a:t>:</a:t>
            </a:r>
          </a:p>
          <a:p>
            <a:pPr marL="0" indent="0" algn="just">
              <a:buNone/>
            </a:pPr>
            <a:endParaRPr lang="en-US" sz="2000" dirty="0" smtClean="0"/>
          </a:p>
          <a:p>
            <a:pPr marL="0" indent="0" algn="just">
              <a:buNone/>
            </a:pPr>
            <a:r>
              <a:rPr lang="en-US" sz="2000" dirty="0"/>
              <a:t>We have implemented various functionalities in this project. From my side of contribution, I have implemented these three functionalities</a:t>
            </a:r>
            <a:r>
              <a:rPr lang="en-US" sz="2000" dirty="0" smtClean="0"/>
              <a:t>:</a:t>
            </a:r>
          </a:p>
          <a:p>
            <a:pPr marL="0" indent="0" algn="just">
              <a:buNone/>
            </a:pPr>
            <a:endParaRPr lang="en-US" sz="2000" dirty="0" smtClean="0"/>
          </a:p>
          <a:p>
            <a:pPr lvl="1" algn="just">
              <a:buFont typeface="Wingdings" panose="05000000000000000000" pitchFamily="2" charset="2"/>
              <a:buChar char="Ø"/>
            </a:pPr>
            <a:r>
              <a:rPr lang="en-US" dirty="0"/>
              <a:t>Receive Book </a:t>
            </a:r>
            <a:r>
              <a:rPr lang="en-US" dirty="0" smtClean="0"/>
              <a:t>Functionality</a:t>
            </a:r>
          </a:p>
          <a:p>
            <a:pPr lvl="1" algn="just">
              <a:buFont typeface="Wingdings" panose="05000000000000000000" pitchFamily="2" charset="2"/>
              <a:buChar char="Ø"/>
            </a:pPr>
            <a:r>
              <a:rPr lang="en-US" dirty="0"/>
              <a:t>Threshold Chart </a:t>
            </a:r>
            <a:r>
              <a:rPr lang="en-US" dirty="0" smtClean="0"/>
              <a:t>Functionality</a:t>
            </a:r>
          </a:p>
          <a:p>
            <a:pPr lvl="1" algn="just">
              <a:buFont typeface="Wingdings" panose="05000000000000000000" pitchFamily="2" charset="2"/>
              <a:buChar char="Ø"/>
            </a:pPr>
            <a:r>
              <a:rPr lang="en-US" dirty="0"/>
              <a:t>Pay Fine Functionality</a:t>
            </a:r>
            <a:endParaRPr lang="en-US" dirty="0" smtClean="0"/>
          </a:p>
        </p:txBody>
      </p:sp>
    </p:spTree>
    <p:extLst>
      <p:ext uri="{BB962C8B-B14F-4D97-AF65-F5344CB8AC3E}">
        <p14:creationId xmlns:p14="http://schemas.microsoft.com/office/powerpoint/2010/main" val="28266751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83" y="971876"/>
            <a:ext cx="11381874" cy="1023385"/>
          </a:xfrm>
        </p:spPr>
        <p:txBody>
          <a:bodyPr/>
          <a:lstStyle/>
          <a:p>
            <a:pPr algn="ctr"/>
            <a:r>
              <a:rPr lang="en-US" sz="4400" b="1" dirty="0" smtClean="0"/>
              <a:t>Receive Book from User</a:t>
            </a:r>
            <a:endParaRPr lang="en-US" sz="4400" b="1" dirty="0"/>
          </a:p>
        </p:txBody>
      </p:sp>
      <p:sp>
        <p:nvSpPr>
          <p:cNvPr id="3" name="Content Placeholder 2"/>
          <p:cNvSpPr>
            <a:spLocks noGrp="1"/>
          </p:cNvSpPr>
          <p:nvPr>
            <p:ph sz="half" idx="1"/>
          </p:nvPr>
        </p:nvSpPr>
        <p:spPr>
          <a:xfrm>
            <a:off x="286123" y="2220686"/>
            <a:ext cx="11143994" cy="3213463"/>
          </a:xfrm>
        </p:spPr>
        <p:txBody>
          <a:bodyPr>
            <a:normAutofit/>
          </a:bodyPr>
          <a:lstStyle/>
          <a:p>
            <a:pPr marL="0" indent="0">
              <a:buNone/>
            </a:pPr>
            <a:r>
              <a:rPr lang="en-US" dirty="0" smtClean="0"/>
              <a:t>Return Book Functionality:</a:t>
            </a:r>
          </a:p>
          <a:p>
            <a:pPr marL="0" indent="0">
              <a:buNone/>
            </a:pPr>
            <a:r>
              <a:rPr lang="en-US" dirty="0"/>
              <a:t>User Provide His ID if He Wants to Return the Book That Has Been Previously Issued to Him/Her. Admin Enter his User ID and Search for His Record. If the Record is Found, then He Can Return the Book by Clicking Return Book Button.</a:t>
            </a:r>
            <a:endParaRPr lang="en-US" dirty="0" smtClean="0"/>
          </a:p>
        </p:txBody>
      </p:sp>
    </p:spTree>
    <p:extLst>
      <p:ext uri="{BB962C8B-B14F-4D97-AF65-F5344CB8AC3E}">
        <p14:creationId xmlns:p14="http://schemas.microsoft.com/office/powerpoint/2010/main" val="2303635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892756"/>
          </a:xfrm>
        </p:spPr>
        <p:txBody>
          <a:bodyPr/>
          <a:lstStyle/>
          <a:p>
            <a:pPr algn="ctr"/>
            <a:r>
              <a:rPr lang="en-US" sz="4400" b="1" dirty="0" smtClean="0"/>
              <a:t>Return Book (Continue</a:t>
            </a:r>
            <a:r>
              <a:rPr lang="en-US" sz="4400" b="1" dirty="0"/>
              <a:t>..)</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46" r="1187" b="1681"/>
          <a:stretch/>
        </p:blipFill>
        <p:spPr>
          <a:xfrm>
            <a:off x="1765662" y="1855080"/>
            <a:ext cx="8660675" cy="4584908"/>
          </a:xfrm>
          <a:prstGeom prst="rect">
            <a:avLst/>
          </a:prstGeom>
        </p:spPr>
      </p:pic>
    </p:spTree>
    <p:extLst>
      <p:ext uri="{BB962C8B-B14F-4D97-AF65-F5344CB8AC3E}">
        <p14:creationId xmlns:p14="http://schemas.microsoft.com/office/powerpoint/2010/main" val="5470875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183" y="1117630"/>
            <a:ext cx="11381874" cy="942945"/>
          </a:xfrm>
        </p:spPr>
        <p:txBody>
          <a:bodyPr/>
          <a:lstStyle/>
          <a:p>
            <a:pPr algn="ctr"/>
            <a:r>
              <a:rPr lang="en-US" sz="4400" b="1" dirty="0" smtClean="0"/>
              <a:t>Fine On Student</a:t>
            </a:r>
            <a:endParaRPr lang="en-US" sz="4400" b="1" dirty="0"/>
          </a:p>
        </p:txBody>
      </p:sp>
      <p:sp>
        <p:nvSpPr>
          <p:cNvPr id="3" name="Content Placeholder 2"/>
          <p:cNvSpPr>
            <a:spLocks noGrp="1"/>
          </p:cNvSpPr>
          <p:nvPr>
            <p:ph sz="half" idx="1"/>
          </p:nvPr>
        </p:nvSpPr>
        <p:spPr>
          <a:xfrm>
            <a:off x="329435" y="2357665"/>
            <a:ext cx="11274622" cy="3703501"/>
          </a:xfrm>
        </p:spPr>
        <p:txBody>
          <a:bodyPr>
            <a:normAutofit/>
          </a:bodyPr>
          <a:lstStyle/>
          <a:p>
            <a:pPr marL="0" indent="0" algn="just">
              <a:buNone/>
            </a:pPr>
            <a:r>
              <a:rPr lang="en-US" sz="2000" dirty="0" smtClean="0"/>
              <a:t>Fine </a:t>
            </a:r>
            <a:r>
              <a:rPr lang="en-US" sz="2000" dirty="0"/>
              <a:t>Functionality</a:t>
            </a:r>
            <a:r>
              <a:rPr lang="en-US" sz="2000" dirty="0" smtClean="0"/>
              <a:t>:</a:t>
            </a:r>
          </a:p>
          <a:p>
            <a:pPr marL="0" indent="0" algn="just">
              <a:buNone/>
            </a:pPr>
            <a:endParaRPr lang="en-US" sz="2000" dirty="0" smtClean="0"/>
          </a:p>
          <a:p>
            <a:pPr marL="0" indent="0" algn="just">
              <a:buNone/>
            </a:pPr>
            <a:r>
              <a:rPr lang="en-US" sz="2000" dirty="0"/>
              <a:t>Admin can also Clear the Fine of the User. The user Just Needs to Provide His User ID with a Specified Fine Amount in Cash. Admin Takes Amount and Search for User Data, If Found then Clear His Fine.</a:t>
            </a:r>
            <a:endParaRPr lang="en-US" sz="2000" dirty="0" smtClean="0"/>
          </a:p>
        </p:txBody>
      </p:sp>
    </p:spTree>
    <p:extLst>
      <p:ext uri="{BB962C8B-B14F-4D97-AF65-F5344CB8AC3E}">
        <p14:creationId xmlns:p14="http://schemas.microsoft.com/office/powerpoint/2010/main" val="17611095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892756"/>
          </a:xfrm>
        </p:spPr>
        <p:txBody>
          <a:bodyPr/>
          <a:lstStyle/>
          <a:p>
            <a:pPr algn="ctr"/>
            <a:r>
              <a:rPr lang="en-US" sz="4400" b="1" dirty="0"/>
              <a:t>Fine On Student </a:t>
            </a:r>
            <a:r>
              <a:rPr lang="en-US" sz="4400" b="1" dirty="0" smtClean="0"/>
              <a:t>(Continue</a:t>
            </a:r>
            <a:r>
              <a:rPr lang="en-US" sz="4400" b="1"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662" y="1907332"/>
            <a:ext cx="8660676" cy="4584908"/>
          </a:xfrm>
          <a:prstGeom prst="rect">
            <a:avLst/>
          </a:prstGeom>
        </p:spPr>
      </p:pic>
    </p:spTree>
    <p:extLst>
      <p:ext uri="{BB962C8B-B14F-4D97-AF65-F5344CB8AC3E}">
        <p14:creationId xmlns:p14="http://schemas.microsoft.com/office/powerpoint/2010/main" val="19161632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437" y="1117630"/>
            <a:ext cx="11381874" cy="942945"/>
          </a:xfrm>
        </p:spPr>
        <p:txBody>
          <a:bodyPr/>
          <a:lstStyle/>
          <a:p>
            <a:pPr algn="ctr"/>
            <a:r>
              <a:rPr lang="en-US" sz="4400" b="1" dirty="0"/>
              <a:t>Threshold Chart</a:t>
            </a:r>
          </a:p>
        </p:txBody>
      </p:sp>
      <p:sp>
        <p:nvSpPr>
          <p:cNvPr id="3" name="Content Placeholder 2"/>
          <p:cNvSpPr>
            <a:spLocks noGrp="1"/>
          </p:cNvSpPr>
          <p:nvPr>
            <p:ph sz="half" idx="1"/>
          </p:nvPr>
        </p:nvSpPr>
        <p:spPr>
          <a:xfrm>
            <a:off x="458689" y="2060575"/>
            <a:ext cx="11274622" cy="3948339"/>
          </a:xfrm>
        </p:spPr>
        <p:txBody>
          <a:bodyPr>
            <a:normAutofit/>
          </a:bodyPr>
          <a:lstStyle/>
          <a:p>
            <a:pPr marL="0" indent="0" algn="just">
              <a:buNone/>
            </a:pPr>
            <a:r>
              <a:rPr lang="en-US" sz="2000" dirty="0"/>
              <a:t>Threshold Chart </a:t>
            </a:r>
            <a:r>
              <a:rPr lang="en-US" sz="2000" dirty="0" smtClean="0"/>
              <a:t>Functionality</a:t>
            </a:r>
          </a:p>
          <a:p>
            <a:pPr marL="0" indent="0" algn="just">
              <a:buNone/>
            </a:pPr>
            <a:endParaRPr lang="en-US" sz="2000" dirty="0" smtClean="0"/>
          </a:p>
          <a:p>
            <a:pPr marL="0" indent="0" algn="just">
              <a:buNone/>
            </a:pPr>
            <a:r>
              <a:rPr lang="en-US" sz="2000" dirty="0"/>
              <a:t>Admin can see those Book books That Have Limited Quantity. We Have Set the Threshold Amount of 10. The Lollipop Like Graph Will Be Displaying a List of All Books Having a Quantity of Less than 10 in a Graphical Way</a:t>
            </a:r>
            <a:endParaRPr lang="en-US" sz="2000" dirty="0" smtClean="0"/>
          </a:p>
        </p:txBody>
      </p:sp>
    </p:spTree>
    <p:extLst>
      <p:ext uri="{BB962C8B-B14F-4D97-AF65-F5344CB8AC3E}">
        <p14:creationId xmlns:p14="http://schemas.microsoft.com/office/powerpoint/2010/main" val="4192390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892756"/>
          </a:xfrm>
        </p:spPr>
        <p:txBody>
          <a:bodyPr/>
          <a:lstStyle/>
          <a:p>
            <a:pPr algn="ctr"/>
            <a:r>
              <a:rPr lang="en-US" sz="4400" b="1" dirty="0" smtClean="0"/>
              <a:t>Threshold Chart (Continue</a:t>
            </a:r>
            <a:r>
              <a:rPr lang="en-US" sz="4400" b="1" dirty="0"/>
              <a:t>..)</a:t>
            </a:r>
          </a:p>
        </p:txBody>
      </p:sp>
      <p:pic>
        <p:nvPicPr>
          <p:cNvPr id="4" name="Picture 3"/>
          <p:cNvPicPr>
            <a:picLocks noChangeAspect="1"/>
          </p:cNvPicPr>
          <p:nvPr/>
        </p:nvPicPr>
        <p:blipFill>
          <a:blip r:embed="rId2"/>
          <a:stretch>
            <a:fillRect/>
          </a:stretch>
        </p:blipFill>
        <p:spPr>
          <a:xfrm>
            <a:off x="2095500" y="1750660"/>
            <a:ext cx="8332083" cy="4584589"/>
          </a:xfrm>
          <a:prstGeom prst="rect">
            <a:avLst/>
          </a:prstGeom>
        </p:spPr>
      </p:pic>
    </p:spTree>
    <p:extLst>
      <p:ext uri="{BB962C8B-B14F-4D97-AF65-F5344CB8AC3E}">
        <p14:creationId xmlns:p14="http://schemas.microsoft.com/office/powerpoint/2010/main" val="3838069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1400530"/>
          </a:xfrm>
        </p:spPr>
        <p:txBody>
          <a:bodyPr/>
          <a:lstStyle/>
          <a:p>
            <a:pPr algn="ctr"/>
            <a:r>
              <a:rPr lang="en-US" sz="4400" b="1" dirty="0" smtClean="0"/>
              <a:t>User Characteristics</a:t>
            </a:r>
            <a:endParaRPr lang="en-US" sz="4400" b="1" dirty="0"/>
          </a:p>
        </p:txBody>
      </p:sp>
      <p:sp>
        <p:nvSpPr>
          <p:cNvPr id="3" name="Content Placeholder 2"/>
          <p:cNvSpPr>
            <a:spLocks noGrp="1"/>
          </p:cNvSpPr>
          <p:nvPr>
            <p:ph idx="1"/>
          </p:nvPr>
        </p:nvSpPr>
        <p:spPr>
          <a:xfrm>
            <a:off x="646111" y="1595718"/>
            <a:ext cx="10807952" cy="4818145"/>
          </a:xfrm>
        </p:spPr>
        <p:txBody>
          <a:bodyPr>
            <a:normAutofit/>
          </a:bodyPr>
          <a:lstStyle/>
          <a:p>
            <a:pPr marL="0" indent="0">
              <a:buNone/>
            </a:pPr>
            <a:r>
              <a:rPr lang="en-US" b="1" u="sng" dirty="0" smtClean="0"/>
              <a:t>Administration Side </a:t>
            </a:r>
            <a:r>
              <a:rPr lang="en-US" sz="2400" u="sng" dirty="0" smtClean="0"/>
              <a:t>:</a:t>
            </a:r>
            <a:r>
              <a:rPr lang="en-US" dirty="0" smtClean="0"/>
              <a:t>Following are the sub modules perform by admiration side.           					</a:t>
            </a:r>
          </a:p>
          <a:p>
            <a:pPr lvl="2">
              <a:buFont typeface="Wingdings" panose="05000000000000000000" pitchFamily="2" charset="2"/>
              <a:buChar char="Ø"/>
            </a:pPr>
            <a:r>
              <a:rPr lang="en-US" sz="2000" dirty="0" smtClean="0"/>
              <a:t>Add Students Detail</a:t>
            </a:r>
          </a:p>
          <a:p>
            <a:pPr lvl="2">
              <a:buFont typeface="Wingdings" panose="05000000000000000000" pitchFamily="2" charset="2"/>
              <a:buChar char="Ø"/>
            </a:pPr>
            <a:r>
              <a:rPr lang="en-US" sz="2000" dirty="0" smtClean="0"/>
              <a:t>Add Books Detail</a:t>
            </a:r>
          </a:p>
          <a:p>
            <a:pPr lvl="2">
              <a:buFont typeface="Wingdings" panose="05000000000000000000" pitchFamily="2" charset="2"/>
              <a:buChar char="Ø"/>
            </a:pPr>
            <a:r>
              <a:rPr lang="en-US" sz="2000" dirty="0" smtClean="0"/>
              <a:t>Search User/Book</a:t>
            </a:r>
          </a:p>
          <a:p>
            <a:pPr lvl="2">
              <a:buFont typeface="Wingdings" panose="05000000000000000000" pitchFamily="2" charset="2"/>
              <a:buChar char="Ø"/>
            </a:pPr>
            <a:r>
              <a:rPr lang="en-US" sz="2000" dirty="0" smtClean="0"/>
              <a:t>Issue Book to any Student</a:t>
            </a:r>
          </a:p>
          <a:p>
            <a:pPr lvl="2">
              <a:buFont typeface="Wingdings" panose="05000000000000000000" pitchFamily="2" charset="2"/>
              <a:buChar char="Ø"/>
            </a:pPr>
            <a:r>
              <a:rPr lang="en-US" sz="2000" dirty="0" smtClean="0"/>
              <a:t>Receive Returned Book</a:t>
            </a:r>
          </a:p>
          <a:p>
            <a:pPr lvl="2">
              <a:buFont typeface="Wingdings" panose="05000000000000000000" pitchFamily="2" charset="2"/>
              <a:buChar char="Ø"/>
            </a:pPr>
            <a:r>
              <a:rPr lang="en-US" sz="2000" dirty="0" smtClean="0"/>
              <a:t>Declaring Fine to Student</a:t>
            </a:r>
          </a:p>
          <a:p>
            <a:pPr lvl="2">
              <a:buFont typeface="Wingdings" panose="05000000000000000000" pitchFamily="2" charset="2"/>
              <a:buChar char="Ø"/>
            </a:pPr>
            <a:r>
              <a:rPr lang="en-US" sz="2000" dirty="0" smtClean="0"/>
              <a:t>Providing Charts for Data Display</a:t>
            </a:r>
          </a:p>
          <a:p>
            <a:pPr lvl="2">
              <a:buFont typeface="Wingdings" panose="05000000000000000000" pitchFamily="2" charset="2"/>
              <a:buChar char="Ø"/>
            </a:pPr>
            <a:r>
              <a:rPr lang="en-US" sz="2000" dirty="0" smtClean="0"/>
              <a:t>Maintaining Student/Book details</a:t>
            </a:r>
          </a:p>
          <a:p>
            <a:pPr lvl="2">
              <a:buFont typeface="Wingdings" panose="05000000000000000000" pitchFamily="2" charset="2"/>
              <a:buChar char="Ø"/>
            </a:pPr>
            <a:r>
              <a:rPr lang="en-US" sz="2000" dirty="0" smtClean="0"/>
              <a:t>Sending E-mail to the registered Students</a:t>
            </a:r>
          </a:p>
        </p:txBody>
      </p:sp>
    </p:spTree>
    <p:extLst>
      <p:ext uri="{BB962C8B-B14F-4D97-AF65-F5344CB8AC3E}">
        <p14:creationId xmlns:p14="http://schemas.microsoft.com/office/powerpoint/2010/main" val="22600098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1394"/>
            <a:ext cx="12192000" cy="1631179"/>
          </a:xfrm>
        </p:spPr>
        <p:txBody>
          <a:bodyPr/>
          <a:lstStyle/>
          <a:p>
            <a:pPr algn="ctr"/>
            <a:r>
              <a:rPr lang="en-US" sz="5400" b="1" dirty="0" smtClean="0"/>
              <a:t>Thank You </a:t>
            </a:r>
            <a:endParaRPr lang="en-US" sz="5400" b="1" dirty="0"/>
          </a:p>
        </p:txBody>
      </p:sp>
    </p:spTree>
    <p:extLst>
      <p:ext uri="{BB962C8B-B14F-4D97-AF65-F5344CB8AC3E}">
        <p14:creationId xmlns:p14="http://schemas.microsoft.com/office/powerpoint/2010/main" val="188003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991071"/>
          </a:xfrm>
        </p:spPr>
        <p:txBody>
          <a:bodyPr/>
          <a:lstStyle/>
          <a:p>
            <a:pPr algn="ctr"/>
            <a:r>
              <a:rPr lang="en-US" sz="4400" b="1" dirty="0" smtClean="0"/>
              <a:t>Software Configuration</a:t>
            </a:r>
            <a:r>
              <a:rPr lang="en-US" b="1" dirty="0"/>
              <a:t/>
            </a:r>
            <a:br>
              <a:rPr lang="en-US" b="1" dirty="0"/>
            </a:br>
            <a:endParaRPr lang="en-US" b="1" dirty="0"/>
          </a:p>
        </p:txBody>
      </p:sp>
      <p:sp>
        <p:nvSpPr>
          <p:cNvPr id="3" name="Content Placeholder 2"/>
          <p:cNvSpPr>
            <a:spLocks noGrp="1"/>
          </p:cNvSpPr>
          <p:nvPr>
            <p:ph idx="1"/>
          </p:nvPr>
        </p:nvSpPr>
        <p:spPr>
          <a:xfrm>
            <a:off x="646112" y="1612232"/>
            <a:ext cx="10735762" cy="4636167"/>
          </a:xfrm>
        </p:spPr>
        <p:txBody>
          <a:bodyPr/>
          <a:lstStyle/>
          <a:p>
            <a:pPr lvl="2">
              <a:buFont typeface="Wingdings" panose="05000000000000000000" pitchFamily="2" charset="2"/>
              <a:buChar char="Ø"/>
            </a:pPr>
            <a:endParaRPr lang="en-US" dirty="0" smtClean="0"/>
          </a:p>
          <a:p>
            <a:pPr lvl="2" algn="just">
              <a:buFont typeface="Wingdings" panose="05000000000000000000" pitchFamily="2" charset="2"/>
              <a:buChar char="Ø"/>
            </a:pPr>
            <a:r>
              <a:rPr lang="en-US" sz="2000" dirty="0" smtClean="0"/>
              <a:t>Operating System : Windows</a:t>
            </a:r>
          </a:p>
          <a:p>
            <a:pPr lvl="2" algn="just">
              <a:buFont typeface="Wingdings" panose="05000000000000000000" pitchFamily="2" charset="2"/>
              <a:buChar char="Ø"/>
            </a:pPr>
            <a:r>
              <a:rPr lang="en-US" sz="2000" dirty="0" smtClean="0"/>
              <a:t>RAM : 4 GB or more </a:t>
            </a:r>
          </a:p>
          <a:p>
            <a:pPr lvl="2" algn="just">
              <a:buFont typeface="Wingdings" panose="05000000000000000000" pitchFamily="2" charset="2"/>
              <a:buChar char="Ø"/>
            </a:pPr>
            <a:r>
              <a:rPr lang="en-US" sz="2000" dirty="0" smtClean="0"/>
              <a:t>Software : Visual Studio 2022</a:t>
            </a:r>
          </a:p>
          <a:p>
            <a:pPr lvl="2" algn="just">
              <a:buFont typeface="Wingdings" panose="05000000000000000000" pitchFamily="2" charset="2"/>
              <a:buChar char="Ø"/>
            </a:pPr>
            <a:r>
              <a:rPr lang="en-US" sz="2000" dirty="0" smtClean="0"/>
              <a:t>Database : MySQL</a:t>
            </a:r>
          </a:p>
          <a:p>
            <a:pPr lvl="2" algn="just">
              <a:buFont typeface="Wingdings" panose="05000000000000000000" pitchFamily="2" charset="2"/>
              <a:buChar char="Ø"/>
            </a:pPr>
            <a:r>
              <a:rPr lang="en-US" sz="2000" dirty="0" smtClean="0"/>
              <a:t>Process : Intel core-i3 or more</a:t>
            </a:r>
          </a:p>
          <a:p>
            <a:pPr lvl="2" algn="just">
              <a:buFont typeface="Wingdings" panose="05000000000000000000" pitchFamily="2" charset="2"/>
              <a:buChar char="Ø"/>
            </a:pPr>
            <a:r>
              <a:rPr lang="en-US" sz="2000" dirty="0" smtClean="0"/>
              <a:t>Language : C#</a:t>
            </a:r>
          </a:p>
          <a:p>
            <a:pPr lvl="2" algn="just">
              <a:buFont typeface="Wingdings" panose="05000000000000000000" pitchFamily="2" charset="2"/>
              <a:buChar char="Ø"/>
            </a:pPr>
            <a:r>
              <a:rPr lang="en-US" sz="2000" dirty="0" smtClean="0"/>
              <a:t>Hard Disk : 250 GB or more</a:t>
            </a:r>
          </a:p>
        </p:txBody>
      </p:sp>
    </p:spTree>
    <p:extLst>
      <p:ext uri="{BB962C8B-B14F-4D97-AF65-F5344CB8AC3E}">
        <p14:creationId xmlns:p14="http://schemas.microsoft.com/office/powerpoint/2010/main" val="420438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042" y="191462"/>
            <a:ext cx="11381874" cy="853568"/>
          </a:xfrm>
        </p:spPr>
        <p:txBody>
          <a:bodyPr/>
          <a:lstStyle/>
          <a:p>
            <a:pPr algn="ctr"/>
            <a:r>
              <a:rPr lang="en-US" sz="4400" b="1" dirty="0" smtClean="0"/>
              <a:t>Login Page</a:t>
            </a:r>
            <a:endParaRPr lang="en-US" sz="4400" b="1" dirty="0"/>
          </a:p>
        </p:txBody>
      </p:sp>
      <p:sp>
        <p:nvSpPr>
          <p:cNvPr id="3" name="Content Placeholder 2"/>
          <p:cNvSpPr>
            <a:spLocks noGrp="1"/>
          </p:cNvSpPr>
          <p:nvPr>
            <p:ph sz="half" idx="1"/>
          </p:nvPr>
        </p:nvSpPr>
        <p:spPr>
          <a:xfrm>
            <a:off x="992776" y="1616438"/>
            <a:ext cx="10190405" cy="4604920"/>
          </a:xfrm>
        </p:spPr>
        <p:txBody>
          <a:bodyPr>
            <a:normAutofit/>
          </a:bodyPr>
          <a:lstStyle/>
          <a:p>
            <a:pPr marL="0" indent="0" algn="just">
              <a:buNone/>
            </a:pPr>
            <a:r>
              <a:rPr lang="en-US" sz="2000" dirty="0" smtClean="0"/>
              <a:t>This login page is for admin authentication which includes.</a:t>
            </a:r>
          </a:p>
          <a:p>
            <a:pPr marL="457200" lvl="1" indent="0" algn="just">
              <a:buNone/>
            </a:pPr>
            <a:r>
              <a:rPr lang="en-US" sz="2000" b="1" u="sng" dirty="0" smtClean="0"/>
              <a:t>Username </a:t>
            </a:r>
            <a:r>
              <a:rPr lang="en-US" sz="2000" b="1" dirty="0" smtClean="0"/>
              <a:t>: </a:t>
            </a:r>
            <a:r>
              <a:rPr lang="en-US" sz="2000" dirty="0" smtClean="0"/>
              <a:t>Username will be verify from the database .</a:t>
            </a:r>
          </a:p>
          <a:p>
            <a:pPr marL="457200" lvl="1" indent="0" algn="just">
              <a:buNone/>
            </a:pPr>
            <a:r>
              <a:rPr lang="en-US" sz="2000" b="1" u="sng" dirty="0" smtClean="0"/>
              <a:t>Password </a:t>
            </a:r>
            <a:r>
              <a:rPr lang="en-US" sz="2000" b="1" dirty="0" smtClean="0"/>
              <a:t>: </a:t>
            </a:r>
            <a:r>
              <a:rPr lang="en-US" sz="2000" dirty="0" smtClean="0"/>
              <a:t>Password will be verify from the database.</a:t>
            </a:r>
          </a:p>
          <a:p>
            <a:pPr marL="457200" lvl="1" indent="0" algn="just">
              <a:buNone/>
            </a:pPr>
            <a:r>
              <a:rPr lang="en-US" sz="2000" b="1" u="sng" dirty="0" smtClean="0"/>
              <a:t>Login Button </a:t>
            </a:r>
            <a:r>
              <a:rPr lang="en-US" sz="2000" b="1" dirty="0" smtClean="0"/>
              <a:t>: </a:t>
            </a:r>
            <a:r>
              <a:rPr lang="en-US" sz="2000" dirty="0" smtClean="0"/>
              <a:t>Clicking on Login button will perform authentication and let admin to enter in software.</a:t>
            </a:r>
          </a:p>
          <a:p>
            <a:pPr marL="457200" lvl="1" indent="0" algn="just">
              <a:buNone/>
            </a:pPr>
            <a:r>
              <a:rPr lang="en-US" sz="2000" dirty="0" smtClean="0"/>
              <a:t>Correct Username and password is necessary for successfully login. If user write username and password in different cases then admin will not be authenticate properly. Admin has to write the exact sentence case written in database. </a:t>
            </a:r>
            <a:endParaRPr lang="en-US" sz="2000" dirty="0"/>
          </a:p>
        </p:txBody>
      </p:sp>
    </p:spTree>
    <p:extLst>
      <p:ext uri="{BB962C8B-B14F-4D97-AF65-F5344CB8AC3E}">
        <p14:creationId xmlns:p14="http://schemas.microsoft.com/office/powerpoint/2010/main" val="1796423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892756"/>
          </a:xfrm>
        </p:spPr>
        <p:txBody>
          <a:bodyPr/>
          <a:lstStyle/>
          <a:p>
            <a:pPr algn="ctr"/>
            <a:r>
              <a:rPr lang="en-US" sz="4400" b="1" dirty="0" smtClean="0"/>
              <a:t>Login </a:t>
            </a:r>
            <a:r>
              <a:rPr lang="en-US" sz="4400" b="1" dirty="0"/>
              <a:t>Page(Continue..)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60"/>
          <a:stretch/>
        </p:blipFill>
        <p:spPr>
          <a:xfrm>
            <a:off x="2059577" y="1345474"/>
            <a:ext cx="8072846" cy="5133704"/>
          </a:xfrm>
          <a:prstGeom prst="rect">
            <a:avLst/>
          </a:prstGeom>
        </p:spPr>
      </p:pic>
    </p:spTree>
    <p:extLst>
      <p:ext uri="{BB962C8B-B14F-4D97-AF65-F5344CB8AC3E}">
        <p14:creationId xmlns:p14="http://schemas.microsoft.com/office/powerpoint/2010/main" val="1533068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1400530"/>
          </a:xfrm>
        </p:spPr>
        <p:txBody>
          <a:bodyPr/>
          <a:lstStyle/>
          <a:p>
            <a:pPr algn="ctr"/>
            <a:r>
              <a:rPr lang="en-US" sz="4400" b="1" dirty="0" smtClean="0"/>
              <a:t>Home Page</a:t>
            </a:r>
            <a:endParaRPr lang="en-US" sz="4400" b="1" dirty="0"/>
          </a:p>
        </p:txBody>
      </p:sp>
      <p:sp>
        <p:nvSpPr>
          <p:cNvPr id="3" name="Content Placeholder 2"/>
          <p:cNvSpPr>
            <a:spLocks noGrp="1"/>
          </p:cNvSpPr>
          <p:nvPr>
            <p:ph idx="1"/>
          </p:nvPr>
        </p:nvSpPr>
        <p:spPr>
          <a:xfrm>
            <a:off x="1073332" y="1726346"/>
            <a:ext cx="10045337" cy="4195481"/>
          </a:xfrm>
        </p:spPr>
        <p:txBody>
          <a:bodyPr>
            <a:normAutofit/>
          </a:bodyPr>
          <a:lstStyle/>
          <a:p>
            <a:pPr marL="0" indent="0" algn="just">
              <a:buNone/>
            </a:pPr>
            <a:r>
              <a:rPr lang="en-US" dirty="0" smtClean="0"/>
              <a:t>This Home page is to perform multiple functionalities which includes</a:t>
            </a:r>
            <a:r>
              <a:rPr lang="en-US" dirty="0" smtClean="0"/>
              <a:t>.</a:t>
            </a:r>
          </a:p>
          <a:p>
            <a:pPr marL="0" indent="0" algn="just">
              <a:buNone/>
            </a:pPr>
            <a:endParaRPr lang="en-US" dirty="0" smtClean="0"/>
          </a:p>
          <a:p>
            <a:pPr lvl="1" algn="just">
              <a:buFont typeface="Wingdings" panose="05000000000000000000" pitchFamily="2" charset="2"/>
              <a:buChar char="Ø"/>
            </a:pPr>
            <a:r>
              <a:rPr lang="en-US" sz="2000" b="1" u="sng" dirty="0" smtClean="0"/>
              <a:t>User </a:t>
            </a:r>
            <a:r>
              <a:rPr lang="en-US" sz="2000" b="1" dirty="0" smtClean="0"/>
              <a:t>: </a:t>
            </a:r>
            <a:r>
              <a:rPr lang="en-US" sz="2000" dirty="0" smtClean="0"/>
              <a:t>User Button is to Add/View/Update/Delete User.</a:t>
            </a:r>
          </a:p>
          <a:p>
            <a:pPr lvl="1" algn="just">
              <a:buFont typeface="Wingdings" panose="05000000000000000000" pitchFamily="2" charset="2"/>
              <a:buChar char="Ø"/>
            </a:pPr>
            <a:r>
              <a:rPr lang="en-US" sz="2000" b="1" u="sng" dirty="0" smtClean="0"/>
              <a:t>Book </a:t>
            </a:r>
            <a:r>
              <a:rPr lang="en-US" sz="2000" b="1" dirty="0" smtClean="0"/>
              <a:t>: </a:t>
            </a:r>
            <a:r>
              <a:rPr lang="en-US" sz="2000" dirty="0" smtClean="0"/>
              <a:t>Book </a:t>
            </a:r>
            <a:r>
              <a:rPr lang="en-US" sz="2000" dirty="0"/>
              <a:t>Button is to Add/View/Update/Delete </a:t>
            </a:r>
            <a:r>
              <a:rPr lang="en-US" sz="2000" dirty="0" smtClean="0"/>
              <a:t>Book.</a:t>
            </a:r>
            <a:endParaRPr lang="en-US" sz="2000" dirty="0"/>
          </a:p>
          <a:p>
            <a:pPr lvl="1" algn="just">
              <a:buFont typeface="Wingdings" panose="05000000000000000000" pitchFamily="2" charset="2"/>
              <a:buChar char="Ø"/>
            </a:pPr>
            <a:r>
              <a:rPr lang="en-US" sz="2000" b="1" u="sng" dirty="0" smtClean="0"/>
              <a:t>Issue Book </a:t>
            </a:r>
            <a:r>
              <a:rPr lang="en-US" sz="2000" b="1" dirty="0" smtClean="0"/>
              <a:t>: </a:t>
            </a:r>
            <a:r>
              <a:rPr lang="en-US" sz="2000" dirty="0" smtClean="0"/>
              <a:t>Issue Book  Button is for issue and re-issue Book .</a:t>
            </a:r>
          </a:p>
          <a:p>
            <a:pPr lvl="1" algn="just">
              <a:buFont typeface="Wingdings" panose="05000000000000000000" pitchFamily="2" charset="2"/>
              <a:buChar char="Ø"/>
            </a:pPr>
            <a:r>
              <a:rPr lang="en-US" sz="2000" b="1" u="sng" dirty="0" smtClean="0"/>
              <a:t>Receive Book </a:t>
            </a:r>
            <a:r>
              <a:rPr lang="en-US" sz="2000" b="1" dirty="0" smtClean="0"/>
              <a:t>: </a:t>
            </a:r>
            <a:r>
              <a:rPr lang="en-US" sz="2000" dirty="0" smtClean="0"/>
              <a:t>Receive Book Button is to receive books return by users.</a:t>
            </a:r>
            <a:endParaRPr lang="en-US" sz="2000" dirty="0"/>
          </a:p>
          <a:p>
            <a:pPr lvl="1" algn="just">
              <a:buFont typeface="Wingdings" panose="05000000000000000000" pitchFamily="2" charset="2"/>
              <a:buChar char="Ø"/>
            </a:pPr>
            <a:r>
              <a:rPr lang="en-US" sz="2000" b="1" u="sng" dirty="0"/>
              <a:t>V</a:t>
            </a:r>
            <a:r>
              <a:rPr lang="en-US" sz="2000" b="1" u="sng" dirty="0" smtClean="0"/>
              <a:t>iew Chart </a:t>
            </a:r>
            <a:r>
              <a:rPr lang="en-US" sz="2000" b="1" dirty="0"/>
              <a:t>: </a:t>
            </a:r>
            <a:r>
              <a:rPr lang="en-US" sz="2000" dirty="0" smtClean="0"/>
              <a:t>View Chart is to view issuance and threshold chart.</a:t>
            </a:r>
          </a:p>
          <a:p>
            <a:pPr lvl="1" algn="just">
              <a:buFont typeface="Wingdings" panose="05000000000000000000" pitchFamily="2" charset="2"/>
              <a:buChar char="Ø"/>
            </a:pPr>
            <a:r>
              <a:rPr lang="en-US" sz="2000" b="1" u="sng" dirty="0" smtClean="0"/>
              <a:t>Fine </a:t>
            </a:r>
            <a:r>
              <a:rPr lang="en-US" sz="2000" dirty="0" smtClean="0"/>
              <a:t>: Due to this feature Admin can put fine to students on some cases.</a:t>
            </a:r>
            <a:endParaRPr lang="en-US" sz="2000" dirty="0"/>
          </a:p>
          <a:p>
            <a:pPr marL="457200" lvl="1" indent="0" algn="just">
              <a:buNone/>
            </a:pPr>
            <a:endParaRPr lang="en-US" sz="2000" dirty="0" smtClean="0"/>
          </a:p>
        </p:txBody>
      </p:sp>
    </p:spTree>
    <p:extLst>
      <p:ext uri="{BB962C8B-B14F-4D97-AF65-F5344CB8AC3E}">
        <p14:creationId xmlns:p14="http://schemas.microsoft.com/office/powerpoint/2010/main" val="2975165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892756"/>
          </a:xfrm>
        </p:spPr>
        <p:txBody>
          <a:bodyPr/>
          <a:lstStyle/>
          <a:p>
            <a:pPr algn="ctr"/>
            <a:r>
              <a:rPr lang="en-US" sz="4400" b="1" dirty="0" smtClean="0"/>
              <a:t>Home </a:t>
            </a:r>
            <a:r>
              <a:rPr lang="en-US" sz="4400" b="1" dirty="0"/>
              <a:t>Page(Continue..)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62" r="625" b="957"/>
          <a:stretch/>
        </p:blipFill>
        <p:spPr>
          <a:xfrm>
            <a:off x="1485590" y="1707908"/>
            <a:ext cx="9220820" cy="4885499"/>
          </a:xfrm>
          <a:prstGeom prst="rect">
            <a:avLst/>
          </a:prstGeom>
        </p:spPr>
      </p:pic>
    </p:spTree>
    <p:extLst>
      <p:ext uri="{BB962C8B-B14F-4D97-AF65-F5344CB8AC3E}">
        <p14:creationId xmlns:p14="http://schemas.microsoft.com/office/powerpoint/2010/main" val="15325721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487</TotalTime>
  <Words>1159</Words>
  <Application>Microsoft Office PowerPoint</Application>
  <PresentationFormat>Widescreen</PresentationFormat>
  <Paragraphs>167</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Wingdings</vt:lpstr>
      <vt:lpstr>Wingdings 3</vt:lpstr>
      <vt:lpstr>Ion</vt:lpstr>
      <vt:lpstr>LIBRARY MANAGEMENT SYSTEM</vt:lpstr>
      <vt:lpstr>Outline</vt:lpstr>
      <vt:lpstr>Overview </vt:lpstr>
      <vt:lpstr>User Characteristics</vt:lpstr>
      <vt:lpstr>Software Configuration </vt:lpstr>
      <vt:lpstr>Login Page</vt:lpstr>
      <vt:lpstr>Login Page(Continue..)</vt:lpstr>
      <vt:lpstr>Home Page</vt:lpstr>
      <vt:lpstr>Home Page(Continue..)</vt:lpstr>
      <vt:lpstr>User Functionality: Hafiz Abdul Rehman</vt:lpstr>
      <vt:lpstr>Add User</vt:lpstr>
      <vt:lpstr>Add User(Continue..)</vt:lpstr>
      <vt:lpstr>View User</vt:lpstr>
      <vt:lpstr>View User(Continue..)</vt:lpstr>
      <vt:lpstr>Update User</vt:lpstr>
      <vt:lpstr>Update User(Continue..)</vt:lpstr>
      <vt:lpstr>Delete User</vt:lpstr>
      <vt:lpstr>Delete User(Continue..)</vt:lpstr>
      <vt:lpstr>Book Functionality: Muhammad Qasim</vt:lpstr>
      <vt:lpstr>Add Book</vt:lpstr>
      <vt:lpstr>Add Book (Continue..)</vt:lpstr>
      <vt:lpstr>View Book</vt:lpstr>
      <vt:lpstr>View Book (Continue..)</vt:lpstr>
      <vt:lpstr>Update Book</vt:lpstr>
      <vt:lpstr>Update Book (Continue..)</vt:lpstr>
      <vt:lpstr>Delete Book</vt:lpstr>
      <vt:lpstr>Delete Book (Continue..)</vt:lpstr>
      <vt:lpstr>Issue Book Functionality: Muhammad Huzaifa </vt:lpstr>
      <vt:lpstr>Issue Book to User</vt:lpstr>
      <vt:lpstr>Issue Book (Continue..)</vt:lpstr>
      <vt:lpstr>Issuance Book Chart</vt:lpstr>
      <vt:lpstr>Issuance Chart(Continue..)</vt:lpstr>
      <vt:lpstr>Return Book Functionality: Muhammad Zubair</vt:lpstr>
      <vt:lpstr>Receive Book from User</vt:lpstr>
      <vt:lpstr>Return Book (Continue..)</vt:lpstr>
      <vt:lpstr>Fine On Student</vt:lpstr>
      <vt:lpstr>Fine On Student (Continue..)</vt:lpstr>
      <vt:lpstr>Threshold Chart</vt:lpstr>
      <vt:lpstr>Threshold Chart (Continue..)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Qasim</dc:creator>
  <cp:lastModifiedBy>Zubair Gujjar</cp:lastModifiedBy>
  <cp:revision>104</cp:revision>
  <dcterms:created xsi:type="dcterms:W3CDTF">2022-12-16T17:16:44Z</dcterms:created>
  <dcterms:modified xsi:type="dcterms:W3CDTF">2023-01-12T06:57:34Z</dcterms:modified>
</cp:coreProperties>
</file>