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4" r:id="rId1"/>
  </p:sldMasterIdLst>
  <p:notesMasterIdLst>
    <p:notesMasterId r:id="rId19"/>
  </p:notesMasterIdLst>
  <p:sldIdLst>
    <p:sldId id="256" r:id="rId2"/>
    <p:sldId id="257" r:id="rId3"/>
    <p:sldId id="258" r:id="rId4"/>
    <p:sldId id="267" r:id="rId5"/>
    <p:sldId id="266" r:id="rId6"/>
    <p:sldId id="265" r:id="rId7"/>
    <p:sldId id="268" r:id="rId8"/>
    <p:sldId id="269" r:id="rId9"/>
    <p:sldId id="270" r:id="rId10"/>
    <p:sldId id="271" r:id="rId11"/>
    <p:sldId id="272" r:id="rId12"/>
    <p:sldId id="273" r:id="rId13"/>
    <p:sldId id="274" r:id="rId14"/>
    <p:sldId id="275" r:id="rId15"/>
    <p:sldId id="276" r:id="rId16"/>
    <p:sldId id="278" r:id="rId17"/>
    <p:sldId id="27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09406-D482-0E49-ABC4-D70378B89213}" type="datetimeFigureOut">
              <a:rPr lang="en-TR" smtClean="0"/>
              <a:t>10.01.2025</a:t>
            </a:fld>
            <a:endParaRPr lang="en-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261742-12FE-404C-9F39-54801E46DD78}" type="slidenum">
              <a:rPr lang="en-TR" smtClean="0"/>
              <a:t>‹#›</a:t>
            </a:fld>
            <a:endParaRPr lang="en-TR"/>
          </a:p>
        </p:txBody>
      </p:sp>
    </p:spTree>
    <p:extLst>
      <p:ext uri="{BB962C8B-B14F-4D97-AF65-F5344CB8AC3E}">
        <p14:creationId xmlns:p14="http://schemas.microsoft.com/office/powerpoint/2010/main" val="140203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32261742-12FE-404C-9F39-54801E46DD78}" type="slidenum">
              <a:rPr lang="en-TR" smtClean="0"/>
              <a:t>5</a:t>
            </a:fld>
            <a:endParaRPr lang="en-TR"/>
          </a:p>
        </p:txBody>
      </p:sp>
    </p:spTree>
    <p:extLst>
      <p:ext uri="{BB962C8B-B14F-4D97-AF65-F5344CB8AC3E}">
        <p14:creationId xmlns:p14="http://schemas.microsoft.com/office/powerpoint/2010/main" val="249418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32261742-12FE-404C-9F39-54801E46DD78}" type="slidenum">
              <a:rPr lang="en-TR" smtClean="0"/>
              <a:t>9</a:t>
            </a:fld>
            <a:endParaRPr lang="en-TR"/>
          </a:p>
        </p:txBody>
      </p:sp>
    </p:spTree>
    <p:extLst>
      <p:ext uri="{BB962C8B-B14F-4D97-AF65-F5344CB8AC3E}">
        <p14:creationId xmlns:p14="http://schemas.microsoft.com/office/powerpoint/2010/main" val="3648820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5BCAD085-E8A6-8845-BD4E-CB4CCA059FC4}" type="datetimeFigureOut">
              <a:rPr lang="en-US" smtClean="0"/>
              <a:t>1/10/25</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C1FF6DA9-008F-8B48-92A6-B652298478BF}"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26085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9997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0542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198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5BCAD085-E8A6-8845-BD4E-CB4CCA059FC4}" type="datetimeFigureOut">
              <a:rPr lang="en-US" smtClean="0"/>
              <a:t>1/10/25</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628904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176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630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81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60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BCAD085-E8A6-8845-BD4E-CB4CCA059FC4}" type="datetimeFigureOut">
              <a:rPr lang="en-US" smtClean="0"/>
              <a:t>1/10/25</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062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BCAD085-E8A6-8845-BD4E-CB4CCA059FC4}" type="datetimeFigureOut">
              <a:rPr lang="en-US" smtClean="0"/>
              <a:t>1/10/25</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C1FF6DA9-008F-8B48-92A6-B652298478BF}"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085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5BCAD085-E8A6-8845-BD4E-CB4CCA059FC4}" type="datetimeFigureOut">
              <a:rPr lang="en-US" smtClean="0"/>
              <a:t>1/10/25</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C1FF6DA9-008F-8B48-92A6-B652298478BF}"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831764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538" y="1839310"/>
            <a:ext cx="6270922" cy="2788801"/>
          </a:xfrm>
        </p:spPr>
        <p:txBody>
          <a:bodyPr>
            <a:normAutofit fontScale="90000"/>
          </a:bodyPr>
          <a:lstStyle/>
          <a:p>
            <a:r>
              <a:rPr dirty="0"/>
              <a:t>Music Listening Habits and Productivity Analysis</a:t>
            </a:r>
          </a:p>
        </p:txBody>
      </p:sp>
      <p:sp>
        <p:nvSpPr>
          <p:cNvPr id="3" name="Subtitle 2"/>
          <p:cNvSpPr>
            <a:spLocks noGrp="1"/>
          </p:cNvSpPr>
          <p:nvPr>
            <p:ph type="subTitle" idx="1"/>
          </p:nvPr>
        </p:nvSpPr>
        <p:spPr>
          <a:xfrm>
            <a:off x="2010122" y="4761187"/>
            <a:ext cx="5123755" cy="924910"/>
          </a:xfrm>
        </p:spPr>
        <p:txBody>
          <a:bodyPr>
            <a:normAutofit/>
          </a:bodyPr>
          <a:lstStyle/>
          <a:p>
            <a:r>
              <a:rPr lang="tr-TR" dirty="0" err="1"/>
              <a:t>Yigit</a:t>
            </a:r>
            <a:r>
              <a:rPr lang="tr-TR" dirty="0"/>
              <a:t> Kaan </a:t>
            </a:r>
            <a:r>
              <a:rPr lang="tr-TR" dirty="0" err="1"/>
              <a:t>Tonkaz</a:t>
            </a:r>
            <a:endParaRPr lang="tr-TR" dirty="0"/>
          </a:p>
          <a:p>
            <a:r>
              <a:rPr lang="tr-TR" dirty="0"/>
              <a:t>29154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C66B8-255C-F2CA-C27B-864C169E4E4E}"/>
              </a:ext>
            </a:extLst>
          </p:cNvPr>
          <p:cNvSpPr>
            <a:spLocks noGrp="1"/>
          </p:cNvSpPr>
          <p:nvPr>
            <p:ph idx="1"/>
          </p:nvPr>
        </p:nvSpPr>
        <p:spPr>
          <a:xfrm>
            <a:off x="1028700" y="1366344"/>
            <a:ext cx="7200900" cy="4501055"/>
          </a:xfrm>
        </p:spPr>
        <p:txBody>
          <a:bodyPr/>
          <a:lstStyle/>
          <a:p>
            <a:pPr marL="0" indent="0">
              <a:buNone/>
            </a:pPr>
            <a:r>
              <a:rPr lang="en-US" b="1" dirty="0"/>
              <a:t>Correlation Insights</a:t>
            </a:r>
            <a:r>
              <a:rPr lang="en-US" dirty="0"/>
              <a:t>:</a:t>
            </a:r>
          </a:p>
          <a:p>
            <a:pPr>
              <a:buFont typeface="Arial" panose="020B0604020202020204" pitchFamily="34" charset="0"/>
              <a:buChar char="•"/>
            </a:pPr>
            <a:r>
              <a:rPr lang="en-US" dirty="0"/>
              <a:t>Weak negative correlation between tempo and productivity (-0.068), suggesting higher tempo is not always beneficial.</a:t>
            </a:r>
          </a:p>
          <a:p>
            <a:pPr>
              <a:buFont typeface="Arial" panose="020B0604020202020204" pitchFamily="34" charset="0"/>
              <a:buChar char="•"/>
            </a:pPr>
            <a:r>
              <a:rPr lang="en-US" dirty="0"/>
              <a:t>Slight positive correlation between loudness and productivity (0.049), indicating higher loudness slightly improves productivity.</a:t>
            </a:r>
          </a:p>
          <a:p>
            <a:pPr>
              <a:buFont typeface="Arial" panose="020B0604020202020204" pitchFamily="34" charset="0"/>
              <a:buChar char="•"/>
            </a:pPr>
            <a:r>
              <a:rPr lang="en-US" dirty="0"/>
              <a:t>Combined effects of tempo and loudness are more impactful than individual correlations.</a:t>
            </a:r>
          </a:p>
          <a:p>
            <a:r>
              <a:rPr lang="en-US" b="1" dirty="0"/>
              <a:t>Key Insight</a:t>
            </a:r>
            <a:r>
              <a:rPr lang="en-US" dirty="0"/>
              <a:t>: While correlations are weak, their interplay defines optimal productivity levels.</a:t>
            </a:r>
            <a:endParaRPr lang="en-TR" dirty="0"/>
          </a:p>
        </p:txBody>
      </p:sp>
    </p:spTree>
    <p:extLst>
      <p:ext uri="{BB962C8B-B14F-4D97-AF65-F5344CB8AC3E}">
        <p14:creationId xmlns:p14="http://schemas.microsoft.com/office/powerpoint/2010/main" val="162358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3504-C96F-8A7A-809C-2614D27E644D}"/>
              </a:ext>
            </a:extLst>
          </p:cNvPr>
          <p:cNvSpPr>
            <a:spLocks noGrp="1"/>
          </p:cNvSpPr>
          <p:nvPr>
            <p:ph type="title"/>
          </p:nvPr>
        </p:nvSpPr>
        <p:spPr>
          <a:xfrm>
            <a:off x="971550" y="513639"/>
            <a:ext cx="7200900" cy="2145478"/>
          </a:xfrm>
        </p:spPr>
        <p:txBody>
          <a:bodyPr>
            <a:noAutofit/>
          </a:bodyPr>
          <a:lstStyle/>
          <a:p>
            <a:r>
              <a:rPr lang="en-US" sz="2000" b="1" dirty="0"/>
              <a:t>Genres Aligned with High Productivity</a:t>
            </a:r>
            <a:r>
              <a:rPr lang="en-US" sz="2000" dirty="0"/>
              <a:t>: Classic Soul, Funk, and Motown.</a:t>
            </a:r>
            <a:br>
              <a:rPr lang="en-US" sz="2000" dirty="0"/>
            </a:br>
            <a:br>
              <a:rPr lang="en-US" sz="2000" dirty="0"/>
            </a:br>
            <a:r>
              <a:rPr lang="en-US" sz="2000" b="1" dirty="0"/>
              <a:t>Genres for Relaxation</a:t>
            </a:r>
            <a:r>
              <a:rPr lang="en-US" sz="2000" dirty="0"/>
              <a:t>: Dance Pop and Melodic House align with lower productivity tasks.</a:t>
            </a:r>
            <a:br>
              <a:rPr lang="en-US" sz="2000" dirty="0"/>
            </a:br>
            <a:br>
              <a:rPr lang="en-US" sz="2000" dirty="0"/>
            </a:br>
            <a:r>
              <a:rPr lang="en-US" sz="2000" b="1" dirty="0"/>
              <a:t>Key Insight</a:t>
            </a:r>
            <a:r>
              <a:rPr lang="en-US" sz="2000" dirty="0"/>
              <a:t>: Genre preferences significantly correlate with productivity levels.</a:t>
            </a:r>
            <a:br>
              <a:rPr lang="en-US" sz="4800" b="0" i="0" u="none" strike="noStrike" dirty="0">
                <a:solidFill>
                  <a:srgbClr val="000000"/>
                </a:solidFill>
                <a:effectLst/>
                <a:latin typeface="-webkit-standard"/>
              </a:rPr>
            </a:br>
            <a:endParaRPr lang="en-TR" sz="4800" dirty="0"/>
          </a:p>
        </p:txBody>
      </p:sp>
      <p:pic>
        <p:nvPicPr>
          <p:cNvPr id="5" name="Content Placeholder 4" descr="A blue and white graph&#10;&#10;Description automatically generated">
            <a:extLst>
              <a:ext uri="{FF2B5EF4-FFF2-40B4-BE49-F238E27FC236}">
                <a16:creationId xmlns:a16="http://schemas.microsoft.com/office/drawing/2014/main" id="{3FB63017-AEC6-4565-201C-5C514DC90886}"/>
              </a:ext>
            </a:extLst>
          </p:cNvPr>
          <p:cNvPicPr>
            <a:picLocks noGrp="1" noChangeAspect="1"/>
          </p:cNvPicPr>
          <p:nvPr>
            <p:ph idx="1"/>
          </p:nvPr>
        </p:nvPicPr>
        <p:blipFill rotWithShape="1">
          <a:blip r:embed="rId2"/>
          <a:srcRect l="4913" t="4396" r="2249"/>
          <a:stretch/>
        </p:blipFill>
        <p:spPr>
          <a:xfrm>
            <a:off x="830319" y="3206917"/>
            <a:ext cx="8025818" cy="2958768"/>
          </a:xfrm>
        </p:spPr>
      </p:pic>
    </p:spTree>
    <p:extLst>
      <p:ext uri="{BB962C8B-B14F-4D97-AF65-F5344CB8AC3E}">
        <p14:creationId xmlns:p14="http://schemas.microsoft.com/office/powerpoint/2010/main" val="15780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clustering data&#10;&#10;Description automatically generated">
            <a:extLst>
              <a:ext uri="{FF2B5EF4-FFF2-40B4-BE49-F238E27FC236}">
                <a16:creationId xmlns:a16="http://schemas.microsoft.com/office/drawing/2014/main" id="{0C29D974-CB96-C129-1712-91689B3CF6E0}"/>
              </a:ext>
            </a:extLst>
          </p:cNvPr>
          <p:cNvPicPr>
            <a:picLocks noGrp="1" noChangeAspect="1"/>
          </p:cNvPicPr>
          <p:nvPr>
            <p:ph idx="1"/>
          </p:nvPr>
        </p:nvPicPr>
        <p:blipFill>
          <a:blip r:embed="rId2"/>
          <a:stretch>
            <a:fillRect/>
          </a:stretch>
        </p:blipFill>
        <p:spPr>
          <a:xfrm>
            <a:off x="1063714" y="1052348"/>
            <a:ext cx="7165886" cy="4753303"/>
          </a:xfrm>
        </p:spPr>
      </p:pic>
    </p:spTree>
    <p:extLst>
      <p:ext uri="{BB962C8B-B14F-4D97-AF65-F5344CB8AC3E}">
        <p14:creationId xmlns:p14="http://schemas.microsoft.com/office/powerpoint/2010/main" val="4237549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A78BFD-D8FD-11E4-B2A4-6DBEA13741A4}"/>
              </a:ext>
            </a:extLst>
          </p:cNvPr>
          <p:cNvSpPr>
            <a:spLocks noGrp="1"/>
          </p:cNvSpPr>
          <p:nvPr>
            <p:ph idx="1"/>
          </p:nvPr>
        </p:nvSpPr>
        <p:spPr>
          <a:xfrm>
            <a:off x="1028700" y="914400"/>
            <a:ext cx="7200900" cy="4953000"/>
          </a:xfrm>
        </p:spPr>
        <p:txBody>
          <a:bodyPr/>
          <a:lstStyle/>
          <a:p>
            <a:pPr marL="0" indent="0">
              <a:buNone/>
            </a:pPr>
            <a:r>
              <a:rPr lang="en-US" b="1" dirty="0"/>
              <a:t>Findings</a:t>
            </a:r>
            <a:r>
              <a:rPr lang="en-US" dirty="0"/>
              <a:t>:</a:t>
            </a:r>
          </a:p>
          <a:p>
            <a:pPr>
              <a:buFont typeface="Arial" panose="020B0604020202020204" pitchFamily="34" charset="0"/>
              <a:buChar char="•"/>
            </a:pPr>
            <a:r>
              <a:rPr lang="en-US" dirty="0"/>
              <a:t>Distinct clusters are observed based on combinations of tempo and loudness.</a:t>
            </a:r>
          </a:p>
          <a:p>
            <a:pPr>
              <a:buFont typeface="Arial" panose="020B0604020202020204" pitchFamily="34" charset="0"/>
              <a:buChar char="•"/>
            </a:pPr>
            <a:r>
              <a:rPr lang="en-US" b="1" dirty="0"/>
              <a:t>Cluster 0</a:t>
            </a:r>
            <a:r>
              <a:rPr lang="en-US" dirty="0"/>
              <a:t> (High productivity): Balanced tempo and loudness.</a:t>
            </a:r>
          </a:p>
          <a:p>
            <a:pPr>
              <a:buFont typeface="Arial" panose="020B0604020202020204" pitchFamily="34" charset="0"/>
              <a:buChar char="•"/>
            </a:pPr>
            <a:r>
              <a:rPr lang="en-US" b="1" dirty="0"/>
              <a:t>Cluster 1</a:t>
            </a:r>
            <a:r>
              <a:rPr lang="en-US" dirty="0"/>
              <a:t> (Moderate productivity): High tempo and loudness.</a:t>
            </a:r>
          </a:p>
          <a:p>
            <a:pPr>
              <a:buFont typeface="Arial" panose="020B0604020202020204" pitchFamily="34" charset="0"/>
              <a:buChar char="•"/>
            </a:pPr>
            <a:r>
              <a:rPr lang="en-US" b="1" dirty="0"/>
              <a:t>Cluster 2</a:t>
            </a:r>
            <a:r>
              <a:rPr lang="en-US" dirty="0"/>
              <a:t> (Low productivity): Low loudness with moderate tempo.</a:t>
            </a:r>
          </a:p>
          <a:p>
            <a:r>
              <a:rPr lang="en-US" b="1" dirty="0"/>
              <a:t>Key Insight</a:t>
            </a:r>
            <a:r>
              <a:rPr lang="en-US" dirty="0"/>
              <a:t>: Clustering validates that optimal combinations of tempo and loudness vary by productivity requirements.</a:t>
            </a:r>
            <a:endParaRPr lang="en-TR" dirty="0"/>
          </a:p>
        </p:txBody>
      </p:sp>
    </p:spTree>
    <p:extLst>
      <p:ext uri="{BB962C8B-B14F-4D97-AF65-F5344CB8AC3E}">
        <p14:creationId xmlns:p14="http://schemas.microsoft.com/office/powerpoint/2010/main" val="189696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squares&#10;&#10;Description automatically generated">
            <a:extLst>
              <a:ext uri="{FF2B5EF4-FFF2-40B4-BE49-F238E27FC236}">
                <a16:creationId xmlns:a16="http://schemas.microsoft.com/office/drawing/2014/main" id="{6EAC35C3-CE3E-F9BE-BA89-6A02D93C5E7F}"/>
              </a:ext>
            </a:extLst>
          </p:cNvPr>
          <p:cNvPicPr>
            <a:picLocks noGrp="1" noChangeAspect="1"/>
          </p:cNvPicPr>
          <p:nvPr>
            <p:ph idx="1"/>
          </p:nvPr>
        </p:nvPicPr>
        <p:blipFill>
          <a:blip r:embed="rId2"/>
          <a:stretch>
            <a:fillRect/>
          </a:stretch>
        </p:blipFill>
        <p:spPr>
          <a:xfrm>
            <a:off x="839513" y="1719464"/>
            <a:ext cx="7842031" cy="3743520"/>
          </a:xfrm>
        </p:spPr>
      </p:pic>
    </p:spTree>
    <p:extLst>
      <p:ext uri="{BB962C8B-B14F-4D97-AF65-F5344CB8AC3E}">
        <p14:creationId xmlns:p14="http://schemas.microsoft.com/office/powerpoint/2010/main" val="269240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D877D-22C6-A2A6-77E8-115B91EDB0B1}"/>
              </a:ext>
            </a:extLst>
          </p:cNvPr>
          <p:cNvSpPr>
            <a:spLocks noGrp="1"/>
          </p:cNvSpPr>
          <p:nvPr>
            <p:ph idx="1"/>
          </p:nvPr>
        </p:nvSpPr>
        <p:spPr>
          <a:xfrm>
            <a:off x="1028700" y="1429407"/>
            <a:ext cx="7200900" cy="4437993"/>
          </a:xfrm>
        </p:spPr>
        <p:txBody>
          <a:bodyPr/>
          <a:lstStyle/>
          <a:p>
            <a:pPr marL="0" indent="0">
              <a:buNone/>
            </a:pPr>
            <a:r>
              <a:rPr lang="en-US" b="1" dirty="0"/>
              <a:t>Findings</a:t>
            </a:r>
            <a:r>
              <a:rPr lang="en-US" dirty="0"/>
              <a:t>:</a:t>
            </a:r>
          </a:p>
          <a:p>
            <a:pPr>
              <a:buFont typeface="Arial" panose="020B0604020202020204" pitchFamily="34" charset="0"/>
              <a:buChar char="•"/>
            </a:pPr>
            <a:r>
              <a:rPr lang="en-US" dirty="0"/>
              <a:t>Genre Target Encoding has the highest importance, emphasizing the critical role of genres in determining productivity.</a:t>
            </a:r>
          </a:p>
          <a:p>
            <a:pPr>
              <a:buFont typeface="Arial" panose="020B0604020202020204" pitchFamily="34" charset="0"/>
              <a:buChar char="•"/>
            </a:pPr>
            <a:r>
              <a:rPr lang="en-US" dirty="0"/>
              <a:t>Interaction features (Tempo × Loudness) significantly contribute to model predictions.</a:t>
            </a:r>
          </a:p>
          <a:p>
            <a:pPr>
              <a:buFont typeface="Arial" panose="020B0604020202020204" pitchFamily="34" charset="0"/>
              <a:buChar char="•"/>
            </a:pPr>
            <a:r>
              <a:rPr lang="en-US" dirty="0"/>
              <a:t>Tempo and Loudness individually play secondary roles.</a:t>
            </a:r>
          </a:p>
          <a:p>
            <a:r>
              <a:rPr lang="en-US" b="1" dirty="0"/>
              <a:t>Key Insight</a:t>
            </a:r>
            <a:r>
              <a:rPr lang="en-US" dirty="0"/>
              <a:t>: Genre is the most impactful feature, followed by interactive attributes.</a:t>
            </a:r>
            <a:endParaRPr lang="en-TR" dirty="0"/>
          </a:p>
        </p:txBody>
      </p:sp>
    </p:spTree>
    <p:extLst>
      <p:ext uri="{BB962C8B-B14F-4D97-AF65-F5344CB8AC3E}">
        <p14:creationId xmlns:p14="http://schemas.microsoft.com/office/powerpoint/2010/main" val="214093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20EA-EAC5-E964-9CF5-C283CC859E69}"/>
              </a:ext>
            </a:extLst>
          </p:cNvPr>
          <p:cNvSpPr>
            <a:spLocks noGrp="1"/>
          </p:cNvSpPr>
          <p:nvPr>
            <p:ph type="title"/>
          </p:nvPr>
        </p:nvSpPr>
        <p:spPr/>
        <p:txBody>
          <a:bodyPr/>
          <a:lstStyle/>
          <a:p>
            <a:r>
              <a:rPr lang="en-US" b="1" i="0" u="none" strike="noStrike" dirty="0">
                <a:solidFill>
                  <a:srgbClr val="000000"/>
                </a:solidFill>
                <a:effectLst/>
              </a:rPr>
              <a:t>Summary of Key Results:</a:t>
            </a:r>
            <a:br>
              <a:rPr lang="en-US" b="1" i="0" u="none" strike="noStrike" dirty="0">
                <a:solidFill>
                  <a:srgbClr val="000000"/>
                </a:solidFill>
                <a:effectLst/>
              </a:rPr>
            </a:br>
            <a:endParaRPr lang="en-TR" dirty="0"/>
          </a:p>
        </p:txBody>
      </p:sp>
      <p:sp>
        <p:nvSpPr>
          <p:cNvPr id="3" name="Content Placeholder 2">
            <a:extLst>
              <a:ext uri="{FF2B5EF4-FFF2-40B4-BE49-F238E27FC236}">
                <a16:creationId xmlns:a16="http://schemas.microsoft.com/office/drawing/2014/main" id="{1EA8B7E5-3B81-9F8B-037D-E28A3B44B6E6}"/>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000000"/>
                </a:solidFill>
                <a:effectLst/>
              </a:rPr>
              <a:t>High Productivity</a:t>
            </a:r>
            <a:r>
              <a:rPr lang="en-US" b="0" i="0" u="none" strike="noStrike" dirty="0">
                <a:solidFill>
                  <a:srgbClr val="000000"/>
                </a:solidFill>
                <a:effectLst/>
              </a:rPr>
              <a:t>: Moderate tempo (120–130 BPM) and loudness (0.90+), with genres like Classic Soul and Funk.</a:t>
            </a:r>
          </a:p>
          <a:p>
            <a:pPr algn="l">
              <a:buFont typeface="Arial" panose="020B0604020202020204" pitchFamily="34" charset="0"/>
              <a:buChar char="•"/>
            </a:pPr>
            <a:r>
              <a:rPr lang="en-US" b="1" i="0" u="none" strike="noStrike" dirty="0">
                <a:solidFill>
                  <a:srgbClr val="000000"/>
                </a:solidFill>
                <a:effectLst/>
              </a:rPr>
              <a:t>Moderate Productivity</a:t>
            </a:r>
            <a:r>
              <a:rPr lang="en-US" b="0" i="0" u="none" strike="noStrike" dirty="0">
                <a:solidFill>
                  <a:srgbClr val="000000"/>
                </a:solidFill>
                <a:effectLst/>
              </a:rPr>
              <a:t>: High tempo (&gt;160 BPM) and loudness (~0.94), with genres like Hip-Hop and Trap.</a:t>
            </a:r>
          </a:p>
          <a:p>
            <a:pPr algn="l">
              <a:buFont typeface="Arial" panose="020B0604020202020204" pitchFamily="34" charset="0"/>
              <a:buChar char="•"/>
            </a:pPr>
            <a:r>
              <a:rPr lang="en-US" b="1" i="0" u="none" strike="noStrike" dirty="0">
                <a:solidFill>
                  <a:srgbClr val="000000"/>
                </a:solidFill>
                <a:effectLst/>
              </a:rPr>
              <a:t>Relaxation</a:t>
            </a:r>
            <a:r>
              <a:rPr lang="en-US" b="0" i="0" u="none" strike="noStrike" dirty="0">
                <a:solidFill>
                  <a:srgbClr val="000000"/>
                </a:solidFill>
                <a:effectLst/>
              </a:rPr>
              <a:t>: Moderate tempo (125–130 BPM) and lower loudness (0.75–0.85), with genres like Dance Pop and Melodic House.</a:t>
            </a:r>
          </a:p>
          <a:p>
            <a:endParaRPr lang="en-TR" dirty="0"/>
          </a:p>
        </p:txBody>
      </p:sp>
    </p:spTree>
    <p:extLst>
      <p:ext uri="{BB962C8B-B14F-4D97-AF65-F5344CB8AC3E}">
        <p14:creationId xmlns:p14="http://schemas.microsoft.com/office/powerpoint/2010/main" val="312056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A56B-EFD7-38D5-D8A8-5773AF62B326}"/>
              </a:ext>
            </a:extLst>
          </p:cNvPr>
          <p:cNvSpPr>
            <a:spLocks noGrp="1"/>
          </p:cNvSpPr>
          <p:nvPr>
            <p:ph type="title"/>
          </p:nvPr>
        </p:nvSpPr>
        <p:spPr/>
        <p:txBody>
          <a:bodyPr/>
          <a:lstStyle/>
          <a:p>
            <a:r>
              <a:rPr lang="en-US" dirty="0"/>
              <a:t>Conclusion</a:t>
            </a:r>
            <a:endParaRPr lang="en-TR" dirty="0"/>
          </a:p>
        </p:txBody>
      </p:sp>
      <p:sp>
        <p:nvSpPr>
          <p:cNvPr id="3" name="Content Placeholder 2">
            <a:extLst>
              <a:ext uri="{FF2B5EF4-FFF2-40B4-BE49-F238E27FC236}">
                <a16:creationId xmlns:a16="http://schemas.microsoft.com/office/drawing/2014/main" id="{6CD72A7A-B4AE-A3ED-7B61-B01FAB9CAE5C}"/>
              </a:ext>
            </a:extLst>
          </p:cNvPr>
          <p:cNvSpPr>
            <a:spLocks noGrp="1"/>
          </p:cNvSpPr>
          <p:nvPr>
            <p:ph idx="1"/>
          </p:nvPr>
        </p:nvSpPr>
        <p:spPr/>
        <p:txBody>
          <a:bodyPr/>
          <a:lstStyle/>
          <a:p>
            <a:r>
              <a:rPr lang="en-US" dirty="0"/>
              <a:t>This project successfully demonstrates the impact of music attributes on productivity.</a:t>
            </a:r>
          </a:p>
          <a:p>
            <a:r>
              <a:rPr lang="en-US" dirty="0"/>
              <a:t>Tailored recommendations provide actionable insights for work, study, and relaxation.</a:t>
            </a:r>
          </a:p>
          <a:p>
            <a:r>
              <a:rPr lang="en-US" dirty="0"/>
              <a:t>Future work could explore additional attributes such as lyrics or user mood.</a:t>
            </a:r>
          </a:p>
          <a:p>
            <a:endParaRPr lang="en-TR" dirty="0"/>
          </a:p>
        </p:txBody>
      </p:sp>
    </p:spTree>
    <p:extLst>
      <p:ext uri="{BB962C8B-B14F-4D97-AF65-F5344CB8AC3E}">
        <p14:creationId xmlns:p14="http://schemas.microsoft.com/office/powerpoint/2010/main" val="69410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This analysis explores the impact of music attributes such as tempo, loudness, and genre on productivity. Clustering and regression techniques were applied to uncover patterns and generate actionable recommendations for optimizing music choices based on task 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a:t>
            </a:r>
          </a:p>
        </p:txBody>
      </p:sp>
      <p:sp>
        <p:nvSpPr>
          <p:cNvPr id="3" name="Content Placeholder 2"/>
          <p:cNvSpPr>
            <a:spLocks noGrp="1"/>
          </p:cNvSpPr>
          <p:nvPr>
            <p:ph idx="1"/>
          </p:nvPr>
        </p:nvSpPr>
        <p:spPr/>
        <p:txBody>
          <a:bodyPr>
            <a:normAutofit/>
          </a:bodyPr>
          <a:lstStyle/>
          <a:p>
            <a:r>
              <a:t>1. Outlier Removal:</a:t>
            </a:r>
          </a:p>
          <a:p>
            <a:r>
              <a:t>   - Tempo: 60-200 BPM, Loudness: -5 to 5 normalized.</a:t>
            </a:r>
          </a:p>
          <a:p>
            <a:r>
              <a:t>2. Missing Value Handling:</a:t>
            </a:r>
          </a:p>
          <a:p>
            <a:r>
              <a:t>   - Replaced with genre-specific medians.</a:t>
            </a:r>
          </a:p>
          <a:p>
            <a:r>
              <a:t>3. Feature Engineering:</a:t>
            </a:r>
          </a:p>
          <a:p>
            <a:r>
              <a:t>   - Interaction features like Tempo_Loudness_Interaction.</a:t>
            </a:r>
          </a:p>
          <a:p>
            <a:r>
              <a:t>4. Aggregated session-level metrics.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786A-E004-D3F7-1C35-111126A32814}"/>
              </a:ext>
            </a:extLst>
          </p:cNvPr>
          <p:cNvSpPr>
            <a:spLocks noGrp="1"/>
          </p:cNvSpPr>
          <p:nvPr>
            <p:ph type="title"/>
          </p:nvPr>
        </p:nvSpPr>
        <p:spPr/>
        <p:txBody>
          <a:bodyPr>
            <a:normAutofit/>
          </a:bodyPr>
          <a:lstStyle/>
          <a:p>
            <a:r>
              <a:rPr lang="en-US" sz="2000" b="0" i="0" u="none" strike="noStrike" dirty="0">
                <a:solidFill>
                  <a:srgbClr val="000000"/>
                </a:solidFill>
                <a:effectLst/>
                <a:latin typeface="-webkit-standard"/>
              </a:rPr>
              <a:t>The </a:t>
            </a:r>
            <a:r>
              <a:rPr lang="en-US" sz="2000" b="0" i="0" u="none" strike="noStrike" dirty="0" err="1">
                <a:solidFill>
                  <a:srgbClr val="000000"/>
                </a:solidFill>
                <a:effectLst/>
                <a:latin typeface="-webkit-standard"/>
              </a:rPr>
              <a:t>pairplot</a:t>
            </a:r>
            <a:r>
              <a:rPr lang="en-US" sz="2000" b="0" i="0" u="none" strike="noStrike" dirty="0">
                <a:solidFill>
                  <a:srgbClr val="000000"/>
                </a:solidFill>
                <a:effectLst/>
                <a:latin typeface="-webkit-standard"/>
              </a:rPr>
              <a:t> provides a detailed look at the relationships between tempo, loudness, and productivity across three clusters</a:t>
            </a:r>
            <a:endParaRPr lang="en-TR" dirty="0"/>
          </a:p>
        </p:txBody>
      </p:sp>
      <p:pic>
        <p:nvPicPr>
          <p:cNvPr id="10" name="Picture 9" descr="Screenshot 2025-01-10 at 22.06.45.png">
            <a:extLst>
              <a:ext uri="{FF2B5EF4-FFF2-40B4-BE49-F238E27FC236}">
                <a16:creationId xmlns:a16="http://schemas.microsoft.com/office/drawing/2014/main" id="{1C4161C6-2C1F-D9BA-D1B4-680471219598}"/>
              </a:ext>
            </a:extLst>
          </p:cNvPr>
          <p:cNvPicPr>
            <a:picLocks noChangeAspect="1"/>
          </p:cNvPicPr>
          <p:nvPr/>
        </p:nvPicPr>
        <p:blipFill>
          <a:blip r:embed="rId2"/>
          <a:stretch>
            <a:fillRect/>
          </a:stretch>
        </p:blipFill>
        <p:spPr>
          <a:xfrm>
            <a:off x="1346639" y="1496232"/>
            <a:ext cx="6768661" cy="5088307"/>
          </a:xfrm>
          <a:prstGeom prst="rect">
            <a:avLst/>
          </a:prstGeom>
        </p:spPr>
      </p:pic>
    </p:spTree>
    <p:extLst>
      <p:ext uri="{BB962C8B-B14F-4D97-AF65-F5344CB8AC3E}">
        <p14:creationId xmlns:p14="http://schemas.microsoft.com/office/powerpoint/2010/main" val="130097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34E8C-C30C-F69F-1B09-47C771EF2BF5}"/>
              </a:ext>
            </a:extLst>
          </p:cNvPr>
          <p:cNvSpPr>
            <a:spLocks noGrp="1"/>
          </p:cNvSpPr>
          <p:nvPr>
            <p:ph idx="1"/>
          </p:nvPr>
        </p:nvSpPr>
        <p:spPr>
          <a:xfrm>
            <a:off x="1028700" y="1492468"/>
            <a:ext cx="7200900" cy="4374931"/>
          </a:xfrm>
        </p:spPr>
        <p:txBody>
          <a:bodyPr/>
          <a:lstStyle/>
          <a:p>
            <a:pPr marL="0" indent="0">
              <a:buNone/>
            </a:pPr>
            <a:r>
              <a:rPr lang="en-US" b="1" dirty="0"/>
              <a:t>Cluster Observations</a:t>
            </a:r>
            <a:r>
              <a:rPr lang="en-US" dirty="0"/>
              <a:t>:</a:t>
            </a:r>
          </a:p>
          <a:p>
            <a:pPr>
              <a:buFont typeface="Arial" panose="020B0604020202020204" pitchFamily="34" charset="0"/>
              <a:buChar char="•"/>
            </a:pPr>
            <a:r>
              <a:rPr lang="en-US" b="1" dirty="0"/>
              <a:t>Cluster 0</a:t>
            </a:r>
            <a:r>
              <a:rPr lang="en-US" dirty="0"/>
              <a:t>: High productivity aligns with moderate tempo (~126 BPM) and loudness (0.91).</a:t>
            </a:r>
          </a:p>
          <a:p>
            <a:pPr>
              <a:buFont typeface="Arial" panose="020B0604020202020204" pitchFamily="34" charset="0"/>
              <a:buChar char="•"/>
            </a:pPr>
            <a:r>
              <a:rPr lang="en-US" b="1" dirty="0"/>
              <a:t>Cluster 1</a:t>
            </a:r>
            <a:r>
              <a:rPr lang="en-US" dirty="0"/>
              <a:t>: Moderate productivity favors higher tempo (~165 BPM) and loudness (~0.94).</a:t>
            </a:r>
          </a:p>
          <a:p>
            <a:pPr>
              <a:buFont typeface="Arial" panose="020B0604020202020204" pitchFamily="34" charset="0"/>
              <a:buChar char="•"/>
            </a:pPr>
            <a:r>
              <a:rPr lang="en-US" b="1" dirty="0"/>
              <a:t>Cluster 2</a:t>
            </a:r>
            <a:r>
              <a:rPr lang="en-US" dirty="0"/>
              <a:t>: Low productivity is associated with moderate tempo and lower loudness values (~0.81).</a:t>
            </a:r>
          </a:p>
          <a:p>
            <a:r>
              <a:rPr lang="en-US" b="1" dirty="0"/>
              <a:t>Key Insight</a:t>
            </a:r>
            <a:r>
              <a:rPr lang="en-US" dirty="0"/>
              <a:t>: Clear separations indicate that loudness and tempo combinations significantly influence productivity levels.</a:t>
            </a:r>
            <a:endParaRPr lang="en-TR" dirty="0"/>
          </a:p>
        </p:txBody>
      </p:sp>
    </p:spTree>
    <p:extLst>
      <p:ext uri="{BB962C8B-B14F-4D97-AF65-F5344CB8AC3E}">
        <p14:creationId xmlns:p14="http://schemas.microsoft.com/office/powerpoint/2010/main" val="395003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0420-6DDD-0B3D-6B66-C8368206330C}"/>
              </a:ext>
            </a:extLst>
          </p:cNvPr>
          <p:cNvSpPr>
            <a:spLocks noGrp="1"/>
          </p:cNvSpPr>
          <p:nvPr>
            <p:ph type="title"/>
          </p:nvPr>
        </p:nvSpPr>
        <p:spPr/>
        <p:txBody>
          <a:bodyPr>
            <a:noAutofit/>
          </a:bodyPr>
          <a:lstStyle/>
          <a:p>
            <a:r>
              <a:rPr lang="en-US" sz="2800" b="0" i="0" u="none" strike="noStrike" dirty="0">
                <a:solidFill>
                  <a:srgbClr val="000000"/>
                </a:solidFill>
                <a:effectLst/>
                <a:latin typeface="-webkit-standard"/>
              </a:rPr>
              <a:t>The boxplots illustrate the distribution of Tempo, Loudness, and Productivity across the dataset.</a:t>
            </a:r>
            <a:endParaRPr lang="en-TR" sz="2800" dirty="0"/>
          </a:p>
        </p:txBody>
      </p:sp>
      <p:pic>
        <p:nvPicPr>
          <p:cNvPr id="5" name="Content Placeholder 4" descr="A diagram of a graph&#10;&#10;Description automatically generated">
            <a:extLst>
              <a:ext uri="{FF2B5EF4-FFF2-40B4-BE49-F238E27FC236}">
                <a16:creationId xmlns:a16="http://schemas.microsoft.com/office/drawing/2014/main" id="{3996264E-0A62-7B80-DD5D-34AE8C1EBDA0}"/>
              </a:ext>
            </a:extLst>
          </p:cNvPr>
          <p:cNvPicPr>
            <a:picLocks noGrp="1" noChangeAspect="1"/>
          </p:cNvPicPr>
          <p:nvPr>
            <p:ph idx="1"/>
          </p:nvPr>
        </p:nvPicPr>
        <p:blipFill>
          <a:blip r:embed="rId2"/>
          <a:stretch>
            <a:fillRect/>
          </a:stretch>
        </p:blipFill>
        <p:spPr>
          <a:xfrm>
            <a:off x="755430" y="2238703"/>
            <a:ext cx="8109160" cy="3658915"/>
          </a:xfrm>
        </p:spPr>
      </p:pic>
    </p:spTree>
    <p:extLst>
      <p:ext uri="{BB962C8B-B14F-4D97-AF65-F5344CB8AC3E}">
        <p14:creationId xmlns:p14="http://schemas.microsoft.com/office/powerpoint/2010/main" val="228324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FBADE-B545-2F16-923A-46D428C68FD2}"/>
              </a:ext>
            </a:extLst>
          </p:cNvPr>
          <p:cNvSpPr>
            <a:spLocks noGrp="1"/>
          </p:cNvSpPr>
          <p:nvPr>
            <p:ph idx="1"/>
          </p:nvPr>
        </p:nvSpPr>
        <p:spPr>
          <a:xfrm>
            <a:off x="1028700" y="1261241"/>
            <a:ext cx="7200900" cy="4606159"/>
          </a:xfrm>
        </p:spPr>
        <p:txBody>
          <a:bodyPr/>
          <a:lstStyle/>
          <a:p>
            <a:pPr marL="0" indent="0">
              <a:buNone/>
            </a:pPr>
            <a:r>
              <a:rPr lang="en-US" b="1" dirty="0"/>
              <a:t>Findings</a:t>
            </a:r>
            <a:r>
              <a:rPr lang="en-US" dirty="0"/>
              <a:t>:</a:t>
            </a:r>
          </a:p>
          <a:p>
            <a:pPr>
              <a:buFont typeface="Arial" panose="020B0604020202020204" pitchFamily="34" charset="0"/>
              <a:buChar char="•"/>
            </a:pPr>
            <a:r>
              <a:rPr lang="en-US" b="1" dirty="0"/>
              <a:t>Tempo</a:t>
            </a:r>
            <a:r>
              <a:rPr lang="en-US" dirty="0"/>
              <a:t>: A wide range is observed (80–170 BPM), but central tendencies are clear.</a:t>
            </a:r>
          </a:p>
          <a:p>
            <a:pPr>
              <a:buFont typeface="Arial" panose="020B0604020202020204" pitchFamily="34" charset="0"/>
              <a:buChar char="•"/>
            </a:pPr>
            <a:r>
              <a:rPr lang="en-US" b="1" dirty="0"/>
              <a:t>Loudness</a:t>
            </a:r>
            <a:r>
              <a:rPr lang="en-US" dirty="0"/>
              <a:t>: Mostly concentrated around normalized values (0.8–1), with minimal outliers.</a:t>
            </a:r>
          </a:p>
          <a:p>
            <a:pPr>
              <a:buFont typeface="Arial" panose="020B0604020202020204" pitchFamily="34" charset="0"/>
              <a:buChar char="•"/>
            </a:pPr>
            <a:r>
              <a:rPr lang="en-US" b="1" dirty="0"/>
              <a:t>Productivity</a:t>
            </a:r>
            <a:r>
              <a:rPr lang="en-US" dirty="0"/>
              <a:t>: High variability is present, indicating significant influence from other factors such as task types or individual preferences.</a:t>
            </a:r>
          </a:p>
          <a:p>
            <a:r>
              <a:rPr lang="en-US" b="1" dirty="0"/>
              <a:t>Key Insight</a:t>
            </a:r>
            <a:r>
              <a:rPr lang="en-US" dirty="0"/>
              <a:t>: Productivity is not evenly distributed and shows a greater variance compared to tempo and loudness.</a:t>
            </a:r>
            <a:endParaRPr lang="en-TR" dirty="0"/>
          </a:p>
        </p:txBody>
      </p:sp>
    </p:spTree>
    <p:extLst>
      <p:ext uri="{BB962C8B-B14F-4D97-AF65-F5344CB8AC3E}">
        <p14:creationId xmlns:p14="http://schemas.microsoft.com/office/powerpoint/2010/main" val="285357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8089-7DDD-85E6-7EB9-B1F8D9768948}"/>
              </a:ext>
            </a:extLst>
          </p:cNvPr>
          <p:cNvSpPr>
            <a:spLocks noGrp="1"/>
          </p:cNvSpPr>
          <p:nvPr>
            <p:ph type="title"/>
          </p:nvPr>
        </p:nvSpPr>
        <p:spPr/>
        <p:txBody>
          <a:bodyPr>
            <a:noAutofit/>
          </a:bodyPr>
          <a:lstStyle/>
          <a:p>
            <a:r>
              <a:rPr lang="en-US" sz="2000" dirty="0"/>
              <a:t>- External factors, such as task types, time of day, or external distractions, likely influence these trends.</a:t>
            </a:r>
            <a:br>
              <a:rPr lang="en-US" sz="2000" dirty="0"/>
            </a:br>
            <a:r>
              <a:rPr lang="en-US" sz="2000" dirty="0"/>
              <a:t>- Consistent peaks suggest optimal times or music habits that maximize productivity.</a:t>
            </a:r>
            <a:endParaRPr lang="en-TR" sz="2000" dirty="0"/>
          </a:p>
        </p:txBody>
      </p:sp>
      <p:pic>
        <p:nvPicPr>
          <p:cNvPr id="5" name="Content Placeholder 4" descr="A graph of a number of days&#10;&#10;Description automatically generated with medium confidence">
            <a:extLst>
              <a:ext uri="{FF2B5EF4-FFF2-40B4-BE49-F238E27FC236}">
                <a16:creationId xmlns:a16="http://schemas.microsoft.com/office/drawing/2014/main" id="{E36D12C4-FDB4-A5C8-210E-A6E77361570F}"/>
              </a:ext>
            </a:extLst>
          </p:cNvPr>
          <p:cNvPicPr>
            <a:picLocks noGrp="1" noChangeAspect="1"/>
          </p:cNvPicPr>
          <p:nvPr>
            <p:ph idx="1"/>
          </p:nvPr>
        </p:nvPicPr>
        <p:blipFill rotWithShape="1">
          <a:blip r:embed="rId2"/>
          <a:srcRect t="828" b="1"/>
          <a:stretch/>
        </p:blipFill>
        <p:spPr>
          <a:xfrm>
            <a:off x="1028700" y="2091560"/>
            <a:ext cx="7200900" cy="4416972"/>
          </a:xfrm>
        </p:spPr>
      </p:pic>
    </p:spTree>
    <p:extLst>
      <p:ext uri="{BB962C8B-B14F-4D97-AF65-F5344CB8AC3E}">
        <p14:creationId xmlns:p14="http://schemas.microsoft.com/office/powerpoint/2010/main" val="218792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428D-6EE7-8208-63A3-F0C182065CD6}"/>
              </a:ext>
            </a:extLst>
          </p:cNvPr>
          <p:cNvSpPr>
            <a:spLocks noGrp="1"/>
          </p:cNvSpPr>
          <p:nvPr>
            <p:ph type="title"/>
          </p:nvPr>
        </p:nvSpPr>
        <p:spPr/>
        <p:txBody>
          <a:bodyPr/>
          <a:lstStyle/>
          <a:p>
            <a:endParaRPr lang="en-TR"/>
          </a:p>
        </p:txBody>
      </p:sp>
      <p:pic>
        <p:nvPicPr>
          <p:cNvPr id="5" name="Content Placeholder 4" descr="A screenshot of a graph&#10;&#10;Description automatically generated">
            <a:extLst>
              <a:ext uri="{FF2B5EF4-FFF2-40B4-BE49-F238E27FC236}">
                <a16:creationId xmlns:a16="http://schemas.microsoft.com/office/drawing/2014/main" id="{B5711FFA-28C6-B3D7-FFE0-35BDE7DF40D5}"/>
              </a:ext>
            </a:extLst>
          </p:cNvPr>
          <p:cNvPicPr>
            <a:picLocks noGrp="1" noChangeAspect="1"/>
          </p:cNvPicPr>
          <p:nvPr>
            <p:ph idx="1"/>
          </p:nvPr>
        </p:nvPicPr>
        <p:blipFill>
          <a:blip r:embed="rId3"/>
          <a:stretch>
            <a:fillRect/>
          </a:stretch>
        </p:blipFill>
        <p:spPr>
          <a:xfrm>
            <a:off x="745493" y="517634"/>
            <a:ext cx="8220960" cy="5822731"/>
          </a:xfrm>
        </p:spPr>
      </p:pic>
    </p:spTree>
    <p:extLst>
      <p:ext uri="{BB962C8B-B14F-4D97-AF65-F5344CB8AC3E}">
        <p14:creationId xmlns:p14="http://schemas.microsoft.com/office/powerpoint/2010/main" val="34681087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25</TotalTime>
  <Words>669</Words>
  <Application>Microsoft Macintosh PowerPoint</Application>
  <PresentationFormat>On-screen Show (4:3)</PresentationFormat>
  <Paragraphs>53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-webkit-standard</vt:lpstr>
      <vt:lpstr>Aptos</vt:lpstr>
      <vt:lpstr>Arial</vt:lpstr>
      <vt:lpstr>Franklin Gothic Book</vt:lpstr>
      <vt:lpstr>Crop</vt:lpstr>
      <vt:lpstr>Music Listening Habits and Productivity Analysis</vt:lpstr>
      <vt:lpstr>Introduction</vt:lpstr>
      <vt:lpstr>Data Preprocessing</vt:lpstr>
      <vt:lpstr>The pairplot provides a detailed look at the relationships between tempo, loudness, and productivity across three clusters</vt:lpstr>
      <vt:lpstr>PowerPoint Presentation</vt:lpstr>
      <vt:lpstr>The boxplots illustrate the distribution of Tempo, Loudness, and Productivity across the dataset.</vt:lpstr>
      <vt:lpstr>PowerPoint Presentation</vt:lpstr>
      <vt:lpstr>- External factors, such as task types, time of day, or external distractions, likely influence these trends. - Consistent peaks suggest optimal times or music habits that maximize productivity.</vt:lpstr>
      <vt:lpstr>PowerPoint Presentation</vt:lpstr>
      <vt:lpstr>PowerPoint Presentation</vt:lpstr>
      <vt:lpstr>Genres Aligned with High Productivity: Classic Soul, Funk, and Motown.  Genres for Relaxation: Dance Pop and Melodic House align with lower productivity tasks.  Key Insight: Genre preferences significantly correlate with productivity levels. </vt:lpstr>
      <vt:lpstr>PowerPoint Presentation</vt:lpstr>
      <vt:lpstr>PowerPoint Presentation</vt:lpstr>
      <vt:lpstr>PowerPoint Presentation</vt:lpstr>
      <vt:lpstr>PowerPoint Presentation</vt:lpstr>
      <vt:lpstr>Summary of Key Results: </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Listening Habits and Productivity Analysis</dc:title>
  <dc:subject/>
  <dc:creator/>
  <cp:keywords/>
  <dc:description>generated using python-pptx</dc:description>
  <cp:lastModifiedBy>Yiğit Kaan</cp:lastModifiedBy>
  <cp:revision>5</cp:revision>
  <dcterms:created xsi:type="dcterms:W3CDTF">2013-01-27T09:14:16Z</dcterms:created>
  <dcterms:modified xsi:type="dcterms:W3CDTF">2025-01-10T19:38:46Z</dcterms:modified>
  <cp:category/>
</cp:coreProperties>
</file>