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8" r:id="rId2"/>
    <p:sldId id="257" r:id="rId3"/>
    <p:sldId id="261" r:id="rId4"/>
    <p:sldId id="269" r:id="rId5"/>
    <p:sldId id="275" r:id="rId6"/>
    <p:sldId id="270" r:id="rId7"/>
    <p:sldId id="271" r:id="rId8"/>
    <p:sldId id="279" r:id="rId9"/>
    <p:sldId id="272" r:id="rId10"/>
    <p:sldId id="273" r:id="rId11"/>
    <p:sldId id="274" r:id="rId12"/>
    <p:sldId id="277" r:id="rId13"/>
    <p:sldId id="267" r:id="rId14"/>
    <p:sldId id="278" r:id="rId15"/>
    <p:sldId id="276" r:id="rId16"/>
  </p:sldIdLst>
  <p:sldSz cx="9144000" cy="5143500" type="screen16x9"/>
  <p:notesSz cx="6858000" cy="9144000"/>
  <p:embeddedFontLst>
    <p:embeddedFont>
      <p:font typeface="Bungee" panose="020B0604020202020204" charset="0"/>
      <p:regular r:id="rId18"/>
    </p:embeddedFont>
    <p:embeddedFont>
      <p:font typeface="Cairo" panose="020B0604020202020204" charset="-78"/>
      <p:regular r:id="rId19"/>
      <p:bold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CB6230-4548-4112-99D5-9F978DBAFBBC}">
  <a:tblStyle styleId="{3FCB6230-4548-4112-99D5-9F978DBAFB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443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44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884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38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79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05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3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70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87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496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8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D99C9C"/>
              </a:buClr>
              <a:buSzPts val="1200"/>
              <a:buAutoNum type="arabicPeriod"/>
              <a:defRPr sz="10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2" name="Google Shape;32;p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609810" y="308150"/>
            <a:ext cx="357775" cy="295791"/>
            <a:chOff x="-783927" y="2108838"/>
            <a:chExt cx="357775" cy="295791"/>
          </a:xfrm>
        </p:grpSpPr>
        <p:sp>
          <p:nvSpPr>
            <p:cNvPr id="37" name="Google Shape;37;p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7025802">
            <a:off x="123100" y="540913"/>
            <a:ext cx="643537" cy="377039"/>
            <a:chOff x="-1131628" y="1250953"/>
            <a:chExt cx="695437" cy="407447"/>
          </a:xfrm>
        </p:grpSpPr>
        <p:sp>
          <p:nvSpPr>
            <p:cNvPr id="40" name="Google Shape;40;p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5.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6.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4"/>
          <p:cNvSpPr txBox="1">
            <a:spLocks noGrp="1"/>
          </p:cNvSpPr>
          <p:nvPr>
            <p:ph type="ctrTitle"/>
          </p:nvPr>
        </p:nvSpPr>
        <p:spPr>
          <a:xfrm>
            <a:off x="1005625" y="1191425"/>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Insuchef</a:t>
            </a:r>
            <a:endParaRPr sz="5400" dirty="0">
              <a:solidFill>
                <a:schemeClr val="dk2"/>
              </a:solidFill>
            </a:endParaRPr>
          </a:p>
        </p:txBody>
      </p:sp>
      <p:sp>
        <p:nvSpPr>
          <p:cNvPr id="770" name="Google Shape;770;p54"/>
          <p:cNvSpPr txBox="1">
            <a:spLocks noGrp="1"/>
          </p:cNvSpPr>
          <p:nvPr>
            <p:ph type="subTitle" idx="1"/>
          </p:nvPr>
        </p:nvSpPr>
        <p:spPr>
          <a:xfrm>
            <a:off x="1005625" y="3025450"/>
            <a:ext cx="43731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Meal Magicians / S2G7</a:t>
            </a:r>
            <a:endParaRPr sz="3200" b="1" dirty="0"/>
          </a:p>
        </p:txBody>
      </p:sp>
      <p:grpSp>
        <p:nvGrpSpPr>
          <p:cNvPr id="771" name="Google Shape;771;p54"/>
          <p:cNvGrpSpPr/>
          <p:nvPr/>
        </p:nvGrpSpPr>
        <p:grpSpPr>
          <a:xfrm rot="1083497">
            <a:off x="5142418" y="113509"/>
            <a:ext cx="1361691" cy="1675062"/>
            <a:chOff x="-6040512" y="733529"/>
            <a:chExt cx="1401404" cy="1723744"/>
          </a:xfrm>
        </p:grpSpPr>
        <p:sp>
          <p:nvSpPr>
            <p:cNvPr id="772" name="Google Shape;772;p54"/>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4"/>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4"/>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4"/>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4"/>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4"/>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4"/>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4"/>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4"/>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4"/>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4"/>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4"/>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54"/>
          <p:cNvGrpSpPr/>
          <p:nvPr/>
        </p:nvGrpSpPr>
        <p:grpSpPr>
          <a:xfrm>
            <a:off x="8255635" y="2423850"/>
            <a:ext cx="357775" cy="295791"/>
            <a:chOff x="-783927" y="2108838"/>
            <a:chExt cx="357775" cy="295791"/>
          </a:xfrm>
        </p:grpSpPr>
        <p:sp>
          <p:nvSpPr>
            <p:cNvPr id="786" name="Google Shape;786;p5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54"/>
          <p:cNvGrpSpPr/>
          <p:nvPr/>
        </p:nvGrpSpPr>
        <p:grpSpPr>
          <a:xfrm rot="9651258">
            <a:off x="1049652" y="4433144"/>
            <a:ext cx="643548" cy="377045"/>
            <a:chOff x="-1131628" y="1250953"/>
            <a:chExt cx="695437" cy="407447"/>
          </a:xfrm>
        </p:grpSpPr>
        <p:sp>
          <p:nvSpPr>
            <p:cNvPr id="789" name="Google Shape;789;p5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54"/>
          <p:cNvGrpSpPr/>
          <p:nvPr/>
        </p:nvGrpSpPr>
        <p:grpSpPr>
          <a:xfrm rot="-7140317">
            <a:off x="5329549" y="3847843"/>
            <a:ext cx="643533" cy="377037"/>
            <a:chOff x="-1131628" y="1250953"/>
            <a:chExt cx="695437" cy="407447"/>
          </a:xfrm>
        </p:grpSpPr>
        <p:sp>
          <p:nvSpPr>
            <p:cNvPr id="793" name="Google Shape;793;p5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54"/>
          <p:cNvGrpSpPr/>
          <p:nvPr/>
        </p:nvGrpSpPr>
        <p:grpSpPr>
          <a:xfrm>
            <a:off x="6358316" y="756641"/>
            <a:ext cx="1667923" cy="4618010"/>
            <a:chOff x="6358316" y="756641"/>
            <a:chExt cx="1667923" cy="4618010"/>
          </a:xfrm>
        </p:grpSpPr>
        <p:grpSp>
          <p:nvGrpSpPr>
            <p:cNvPr id="797" name="Google Shape;797;p54"/>
            <p:cNvGrpSpPr/>
            <p:nvPr/>
          </p:nvGrpSpPr>
          <p:grpSpPr>
            <a:xfrm flipH="1">
              <a:off x="6363558" y="756641"/>
              <a:ext cx="1662681" cy="4618010"/>
              <a:chOff x="1183630" y="885542"/>
              <a:chExt cx="1787637" cy="4965068"/>
            </a:xfrm>
          </p:grpSpPr>
          <p:sp>
            <p:nvSpPr>
              <p:cNvPr id="798" name="Google Shape;798;p54"/>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4"/>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4"/>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4"/>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4"/>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4"/>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4"/>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4"/>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54"/>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824" name="Google Shape;824;p54"/>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par>
                                <p:cTn id="8" presetID="10" presetClass="entr" presetSubtype="0" fill="hold" nodeType="withEffect">
                                  <p:stCondLst>
                                    <p:cond delay="0"/>
                                  </p:stCondLst>
                                  <p:childTnLst>
                                    <p:set>
                                      <p:cBhvr>
                                        <p:cTn id="9" dur="1" fill="hold">
                                          <p:stCondLst>
                                            <p:cond delay="0"/>
                                          </p:stCondLst>
                                        </p:cTn>
                                        <p:tgtEl>
                                          <p:spTgt spid="770"/>
                                        </p:tgtEl>
                                        <p:attrNameLst>
                                          <p:attrName>style.visibility</p:attrName>
                                        </p:attrNameLst>
                                      </p:cBhvr>
                                      <p:to>
                                        <p:strVal val="visible"/>
                                      </p:to>
                                    </p:set>
                                    <p:animEffect transition="in" filter="fade">
                                      <p:cBhvr>
                                        <p:cTn id="10" dur="10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Favorites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299577"/>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800767"/>
          </a:xfrm>
          <a:prstGeom prst="rect">
            <a:avLst/>
          </a:prstGeom>
          <a:noFill/>
        </p:spPr>
        <p:txBody>
          <a:bodyPr wrap="square" rtlCol="0">
            <a:spAutoFit/>
          </a:bodyPr>
          <a:lstStyle/>
          <a:p>
            <a:r>
              <a:rPr lang="en-US" sz="1600" dirty="0">
                <a:solidFill>
                  <a:schemeClr val="accent6"/>
                </a:solidFill>
              </a:rPr>
              <a:t>This is the Favorites Page. On the Favorites Page, users will be able to choose their favorite meals and add them to the Favorites list by using the Add button. Also, users will be able to delete their favorite meals as well by using the Delete button. As it is on the Meal Selection Page, users can both scroll the list and search it from the Search Bar at the top. Additionally, as it is on the Meal Selection Page, the selected items will be shown with a check mark. </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7D96D12A-864E-DB8D-18D1-1A9AF111B400}"/>
              </a:ext>
            </a:extLst>
          </p:cNvPr>
          <p:cNvSpPr/>
          <p:nvPr/>
        </p:nvSpPr>
        <p:spPr>
          <a:xfrm>
            <a:off x="1894114" y="4428921"/>
            <a:ext cx="312935" cy="55994"/>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5" action="ppaction://hlinksldjump" highlightClick="1"/>
            <a:extLst>
              <a:ext uri="{FF2B5EF4-FFF2-40B4-BE49-F238E27FC236}">
                <a16:creationId xmlns:a16="http://schemas.microsoft.com/office/drawing/2014/main" id="{81DC9ADB-338F-5143-2ABD-5BE775930344}"/>
              </a:ext>
            </a:extLst>
          </p:cNvPr>
          <p:cNvSpPr/>
          <p:nvPr/>
        </p:nvSpPr>
        <p:spPr>
          <a:xfrm>
            <a:off x="2742814" y="4413375"/>
            <a:ext cx="391886" cy="96983"/>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8332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Show favorites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299577"/>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062103"/>
          </a:xfrm>
          <a:prstGeom prst="rect">
            <a:avLst/>
          </a:prstGeom>
          <a:noFill/>
        </p:spPr>
        <p:txBody>
          <a:bodyPr wrap="square" rtlCol="0">
            <a:spAutoFit/>
          </a:bodyPr>
          <a:lstStyle/>
          <a:p>
            <a:r>
              <a:rPr lang="en-US" sz="1600" dirty="0">
                <a:solidFill>
                  <a:schemeClr val="accent6"/>
                </a:solidFill>
              </a:rPr>
              <a:t>This is the Show Favorites Page. On the Show Favorites Page, the favorite meals will be shown to the user, and these favorite meals will be on top of the list when users search for meals on the Meal Selection Page. If the user presses the Change button, the user will be sent to the Favorites Page to either add or delete favorites.</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E29B7171-F811-53DF-4E91-AEA207E4C24D}"/>
              </a:ext>
            </a:extLst>
          </p:cNvPr>
          <p:cNvSpPr/>
          <p:nvPr/>
        </p:nvSpPr>
        <p:spPr>
          <a:xfrm>
            <a:off x="1836057" y="4318000"/>
            <a:ext cx="413657" cy="174172"/>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5" action="ppaction://hlinksldjump" highlightClick="1"/>
            <a:extLst>
              <a:ext uri="{FF2B5EF4-FFF2-40B4-BE49-F238E27FC236}">
                <a16:creationId xmlns:a16="http://schemas.microsoft.com/office/drawing/2014/main" id="{165FF7EB-EAB6-352D-018F-D020F8EDA70D}"/>
              </a:ext>
            </a:extLst>
          </p:cNvPr>
          <p:cNvSpPr/>
          <p:nvPr/>
        </p:nvSpPr>
        <p:spPr>
          <a:xfrm>
            <a:off x="2677499" y="4279651"/>
            <a:ext cx="479358" cy="212521"/>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Eylem Düğmesi: Boş 5">
            <a:hlinkClick r:id="rId6" action="ppaction://hlinksldjump" highlightClick="1"/>
            <a:extLst>
              <a:ext uri="{FF2B5EF4-FFF2-40B4-BE49-F238E27FC236}">
                <a16:creationId xmlns:a16="http://schemas.microsoft.com/office/drawing/2014/main" id="{8DFDDA06-C43D-2DD4-1496-2760028F3353}"/>
              </a:ext>
            </a:extLst>
          </p:cNvPr>
          <p:cNvSpPr/>
          <p:nvPr/>
        </p:nvSpPr>
        <p:spPr>
          <a:xfrm>
            <a:off x="2027985" y="3642254"/>
            <a:ext cx="863600" cy="312147"/>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8615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5" name="Resim 4">
            <a:extLst>
              <a:ext uri="{FF2B5EF4-FFF2-40B4-BE49-F238E27FC236}">
                <a16:creationId xmlns:a16="http://schemas.microsoft.com/office/drawing/2014/main" id="{AD1C0980-2582-431C-8D7F-6D92D5AB7215}"/>
              </a:ext>
            </a:extLst>
          </p:cNvPr>
          <p:cNvPicPr>
            <a:picLocks noChangeAspect="1"/>
          </p:cNvPicPr>
          <p:nvPr/>
        </p:nvPicPr>
        <p:blipFill>
          <a:blip r:embed="rId3"/>
          <a:stretch>
            <a:fillRect/>
          </a:stretch>
        </p:blipFill>
        <p:spPr>
          <a:xfrm>
            <a:off x="999163" y="1709872"/>
            <a:ext cx="3292975" cy="910369"/>
          </a:xfrm>
          <a:prstGeom prst="rect">
            <a:avLst/>
          </a:prstGeom>
        </p:spPr>
      </p:pic>
      <p:sp>
        <p:nvSpPr>
          <p:cNvPr id="840" name="Google Shape;840;p60"/>
          <p:cNvSpPr txBox="1">
            <a:spLocks noGrp="1"/>
          </p:cNvSpPr>
          <p:nvPr>
            <p:ph type="body" idx="1"/>
          </p:nvPr>
        </p:nvSpPr>
        <p:spPr>
          <a:xfrm>
            <a:off x="713225" y="1266775"/>
            <a:ext cx="7721400"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endParaRPr dirty="0">
              <a:solidFill>
                <a:schemeClr val="accent5"/>
              </a:solidFill>
            </a:endParaRP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Additional </a:t>
            </a:r>
            <a:r>
              <a:rPr lang="en-US" dirty="0" err="1"/>
              <a:t>ui</a:t>
            </a:r>
            <a:r>
              <a:rPr lang="en-US" dirty="0"/>
              <a:t> materials</a:t>
            </a:r>
            <a:endParaRPr dirty="0"/>
          </a:p>
        </p:txBody>
      </p:sp>
      <p:pic>
        <p:nvPicPr>
          <p:cNvPr id="3" name="Resim 2">
            <a:extLst>
              <a:ext uri="{FF2B5EF4-FFF2-40B4-BE49-F238E27FC236}">
                <a16:creationId xmlns:a16="http://schemas.microsoft.com/office/drawing/2014/main" id="{E5BA0511-4C68-22B5-F1B6-0FB8DF70B02D}"/>
              </a:ext>
            </a:extLst>
          </p:cNvPr>
          <p:cNvPicPr>
            <a:picLocks noChangeAspect="1"/>
          </p:cNvPicPr>
          <p:nvPr/>
        </p:nvPicPr>
        <p:blipFill>
          <a:blip r:embed="rId4"/>
          <a:stretch>
            <a:fillRect/>
          </a:stretch>
        </p:blipFill>
        <p:spPr>
          <a:xfrm>
            <a:off x="1267023" y="2037591"/>
            <a:ext cx="1736710" cy="196349"/>
          </a:xfrm>
          <a:prstGeom prst="rect">
            <a:avLst/>
          </a:prstGeom>
        </p:spPr>
      </p:pic>
      <p:pic>
        <p:nvPicPr>
          <p:cNvPr id="9" name="Resim 8">
            <a:extLst>
              <a:ext uri="{FF2B5EF4-FFF2-40B4-BE49-F238E27FC236}">
                <a16:creationId xmlns:a16="http://schemas.microsoft.com/office/drawing/2014/main" id="{62451C06-7C9C-8264-710A-A37A8309E69A}"/>
              </a:ext>
            </a:extLst>
          </p:cNvPr>
          <p:cNvPicPr>
            <a:picLocks noChangeAspect="1"/>
          </p:cNvPicPr>
          <p:nvPr/>
        </p:nvPicPr>
        <p:blipFill>
          <a:blip r:embed="rId5"/>
          <a:stretch>
            <a:fillRect/>
          </a:stretch>
        </p:blipFill>
        <p:spPr>
          <a:xfrm>
            <a:off x="3271592" y="2037592"/>
            <a:ext cx="828837" cy="196349"/>
          </a:xfrm>
          <a:prstGeom prst="rect">
            <a:avLst/>
          </a:prstGeom>
        </p:spPr>
      </p:pic>
      <p:pic>
        <p:nvPicPr>
          <p:cNvPr id="11" name="Resim 10">
            <a:extLst>
              <a:ext uri="{FF2B5EF4-FFF2-40B4-BE49-F238E27FC236}">
                <a16:creationId xmlns:a16="http://schemas.microsoft.com/office/drawing/2014/main" id="{7AB06CC5-70F8-A229-3AED-801918C73041}"/>
              </a:ext>
            </a:extLst>
          </p:cNvPr>
          <p:cNvPicPr>
            <a:picLocks noChangeAspect="1"/>
          </p:cNvPicPr>
          <p:nvPr/>
        </p:nvPicPr>
        <p:blipFill>
          <a:blip r:embed="rId6"/>
          <a:stretch>
            <a:fillRect/>
          </a:stretch>
        </p:blipFill>
        <p:spPr>
          <a:xfrm>
            <a:off x="999162" y="3139373"/>
            <a:ext cx="3292975" cy="910370"/>
          </a:xfrm>
          <a:prstGeom prst="rect">
            <a:avLst/>
          </a:prstGeom>
        </p:spPr>
      </p:pic>
      <p:pic>
        <p:nvPicPr>
          <p:cNvPr id="13" name="Resim 12">
            <a:extLst>
              <a:ext uri="{FF2B5EF4-FFF2-40B4-BE49-F238E27FC236}">
                <a16:creationId xmlns:a16="http://schemas.microsoft.com/office/drawing/2014/main" id="{8410D428-0A81-A878-4E64-3A55AA554C3C}"/>
              </a:ext>
            </a:extLst>
          </p:cNvPr>
          <p:cNvPicPr>
            <a:picLocks noChangeAspect="1"/>
          </p:cNvPicPr>
          <p:nvPr/>
        </p:nvPicPr>
        <p:blipFill>
          <a:blip r:embed="rId7"/>
          <a:stretch>
            <a:fillRect/>
          </a:stretch>
        </p:blipFill>
        <p:spPr>
          <a:xfrm>
            <a:off x="1493455" y="3502188"/>
            <a:ext cx="2304388" cy="184740"/>
          </a:xfrm>
          <a:prstGeom prst="rect">
            <a:avLst/>
          </a:prstGeom>
        </p:spPr>
      </p:pic>
      <p:sp>
        <p:nvSpPr>
          <p:cNvPr id="16" name="Metin kutusu 15">
            <a:extLst>
              <a:ext uri="{FF2B5EF4-FFF2-40B4-BE49-F238E27FC236}">
                <a16:creationId xmlns:a16="http://schemas.microsoft.com/office/drawing/2014/main" id="{4AE6527C-B07A-FA33-520F-B0A789867EF1}"/>
              </a:ext>
            </a:extLst>
          </p:cNvPr>
          <p:cNvSpPr txBox="1"/>
          <p:nvPr/>
        </p:nvSpPr>
        <p:spPr>
          <a:xfrm>
            <a:off x="4793094" y="1380226"/>
            <a:ext cx="3292975" cy="1169551"/>
          </a:xfrm>
          <a:prstGeom prst="rect">
            <a:avLst/>
          </a:prstGeom>
          <a:noFill/>
        </p:spPr>
        <p:txBody>
          <a:bodyPr wrap="square" rtlCol="0">
            <a:spAutoFit/>
          </a:bodyPr>
          <a:lstStyle/>
          <a:p>
            <a:r>
              <a:rPr lang="en-US" dirty="0">
                <a:solidFill>
                  <a:schemeClr val="accent6"/>
                </a:solidFill>
              </a:rPr>
              <a:t>The first item is called a </a:t>
            </a:r>
            <a:r>
              <a:rPr lang="en-US" dirty="0" err="1">
                <a:solidFill>
                  <a:schemeClr val="accent6"/>
                </a:solidFill>
              </a:rPr>
              <a:t>Snackbar</a:t>
            </a:r>
            <a:r>
              <a:rPr lang="en-US" dirty="0">
                <a:solidFill>
                  <a:schemeClr val="accent6"/>
                </a:solidFill>
              </a:rPr>
              <a:t>. </a:t>
            </a:r>
            <a:r>
              <a:rPr lang="en-US" dirty="0" err="1">
                <a:solidFill>
                  <a:schemeClr val="accent6"/>
                </a:solidFill>
              </a:rPr>
              <a:t>Snackbars</a:t>
            </a:r>
            <a:r>
              <a:rPr lang="en-US" dirty="0">
                <a:solidFill>
                  <a:schemeClr val="accent6"/>
                </a:solidFill>
              </a:rPr>
              <a:t> provide lightweight feedback about an operation. They show a brief message at the bottom of the screen on mobile devices (1). </a:t>
            </a:r>
            <a:endParaRPr lang="tr-TR" sz="1200" dirty="0">
              <a:solidFill>
                <a:schemeClr val="accent6"/>
              </a:solidFill>
            </a:endParaRPr>
          </a:p>
        </p:txBody>
      </p:sp>
      <p:sp>
        <p:nvSpPr>
          <p:cNvPr id="17" name="Metin kutusu 16">
            <a:extLst>
              <a:ext uri="{FF2B5EF4-FFF2-40B4-BE49-F238E27FC236}">
                <a16:creationId xmlns:a16="http://schemas.microsoft.com/office/drawing/2014/main" id="{36CF7231-7E1A-E5FE-183A-FF4E760442E7}"/>
              </a:ext>
            </a:extLst>
          </p:cNvPr>
          <p:cNvSpPr txBox="1"/>
          <p:nvPr/>
        </p:nvSpPr>
        <p:spPr>
          <a:xfrm>
            <a:off x="4851863" y="3009782"/>
            <a:ext cx="3292975" cy="954107"/>
          </a:xfrm>
          <a:prstGeom prst="rect">
            <a:avLst/>
          </a:prstGeom>
          <a:noFill/>
        </p:spPr>
        <p:txBody>
          <a:bodyPr wrap="square" rtlCol="0">
            <a:spAutoFit/>
          </a:bodyPr>
          <a:lstStyle/>
          <a:p>
            <a:r>
              <a:rPr lang="en-US" dirty="0">
                <a:solidFill>
                  <a:schemeClr val="accent6"/>
                </a:solidFill>
              </a:rPr>
              <a:t>The second item is called a Toast Message. A toast provides simple feedback about an operation in a small popup (2).</a:t>
            </a:r>
            <a:endParaRPr lang="tr-TR" sz="1200" dirty="0">
              <a:solidFill>
                <a:schemeClr val="accent6"/>
              </a:solidFill>
            </a:endParaRPr>
          </a:p>
        </p:txBody>
      </p:sp>
    </p:spTree>
    <p:extLst>
      <p:ext uri="{BB962C8B-B14F-4D97-AF65-F5344CB8AC3E}">
        <p14:creationId xmlns:p14="http://schemas.microsoft.com/office/powerpoint/2010/main" val="150656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713225" y="1266775"/>
            <a:ext cx="7721400" cy="3302100"/>
          </a:xfrm>
          <a:prstGeom prst="rect">
            <a:avLst/>
          </a:prstGeom>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600" dirty="0">
                <a:solidFill>
                  <a:schemeClr val="accent5"/>
                </a:solidFill>
              </a:rPr>
              <a:t>When we designed this application, we tried to keep it as simple as possible since diabetes is a disease that affects people of all ages. Hence, the</a:t>
            </a:r>
            <a:r>
              <a:rPr lang="en-US" dirty="0">
                <a:solidFill>
                  <a:schemeClr val="accent5"/>
                </a:solidFill>
              </a:rPr>
              <a:t> </a:t>
            </a:r>
            <a:r>
              <a:rPr lang="en-US" sz="1600" dirty="0" err="1">
                <a:solidFill>
                  <a:schemeClr val="accent5"/>
                </a:solidFill>
              </a:rPr>
              <a:t>InsuChef</a:t>
            </a:r>
            <a:r>
              <a:rPr lang="en-US" sz="1600" dirty="0">
                <a:solidFill>
                  <a:schemeClr val="accent5"/>
                </a:solidFill>
              </a:rPr>
              <a:t> application, with its user-friendly interface, will help diabetic people to make their insulin and carbohydrate consumption calculations easier.</a:t>
            </a:r>
            <a:endParaRPr dirty="0">
              <a:solidFill>
                <a:schemeClr val="accent5"/>
              </a:solidFill>
            </a:endParaRP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conclusıon</a:t>
            </a:r>
            <a:endParaRPr dirty="0"/>
          </a:p>
        </p:txBody>
      </p:sp>
    </p:spTree>
    <p:extLst>
      <p:ext uri="{BB962C8B-B14F-4D97-AF65-F5344CB8AC3E}">
        <p14:creationId xmlns:p14="http://schemas.microsoft.com/office/powerpoint/2010/main" val="267065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713225" y="1266775"/>
            <a:ext cx="7721400" cy="3302100"/>
          </a:xfrm>
          <a:prstGeom prst="rect">
            <a:avLst/>
          </a:prstGeom>
          <a:ln>
            <a:noFill/>
          </a:ln>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solidFill>
                  <a:schemeClr val="accent5"/>
                </a:solidFill>
              </a:rPr>
              <a:t>1) </a:t>
            </a:r>
            <a:r>
              <a:rPr lang="en-US" sz="1600" dirty="0">
                <a:effectLst/>
              </a:rPr>
              <a:t>“Toasts Overview: Android Developers.” </a:t>
            </a:r>
            <a:r>
              <a:rPr lang="en-US" sz="1600" i="1" dirty="0">
                <a:effectLst/>
              </a:rPr>
              <a:t>Android Developers</a:t>
            </a:r>
            <a:r>
              <a:rPr lang="en-US" sz="1600" dirty="0">
                <a:effectLst/>
              </a:rPr>
              <a:t>, https://developer.android.com/guide/topics/ui/notifiers/toasts#:~:text=A%20toast%20provides%20simple%20feedback,automatically%20disappear%20after%20a%20timeout. </a:t>
            </a:r>
          </a:p>
          <a:p>
            <a:pPr marL="285750" indent="-285750">
              <a:buFont typeface="Wingdings" panose="05000000000000000000" pitchFamily="2" charset="2"/>
              <a:buChar char="Ø"/>
            </a:pPr>
            <a:r>
              <a:rPr lang="en-US" sz="1600" dirty="0"/>
              <a:t>2) “</a:t>
            </a:r>
            <a:r>
              <a:rPr lang="en-US" sz="1600" dirty="0" err="1"/>
              <a:t>Snackbar</a:t>
            </a:r>
            <a:r>
              <a:rPr lang="en-US" sz="1600" dirty="0"/>
              <a:t>: Android Developers.” </a:t>
            </a:r>
            <a:r>
              <a:rPr lang="en-US" sz="1600" i="1" dirty="0"/>
              <a:t>Android Developers</a:t>
            </a:r>
            <a:r>
              <a:rPr lang="en-US" sz="1600" dirty="0"/>
              <a:t>, https://developer.android.com/reference/com/google/android/material/snackbar/Snackbar#:~:text=Snackbars%20provide%20lightweight%20feedback%20about,be%20displayed%20at%20a%20time. </a:t>
            </a:r>
            <a:endParaRPr sz="1600" dirty="0">
              <a:solidFill>
                <a:schemeClr val="accent5"/>
              </a:solidFill>
            </a:endParaRP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References</a:t>
            </a:r>
            <a:endParaRPr dirty="0"/>
          </a:p>
        </p:txBody>
      </p:sp>
    </p:spTree>
    <p:extLst>
      <p:ext uri="{BB962C8B-B14F-4D97-AF65-F5344CB8AC3E}">
        <p14:creationId xmlns:p14="http://schemas.microsoft.com/office/powerpoint/2010/main" val="228215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713225" y="512617"/>
            <a:ext cx="7721400" cy="4056257"/>
          </a:xfrm>
          <a:prstGeom prst="rect">
            <a:avLst/>
          </a:prstGeom>
          <a:ln>
            <a:noFill/>
          </a:ln>
        </p:spPr>
        <p:txBody>
          <a:bodyPr spcFirstLastPara="1" wrap="square" lIns="91425" tIns="91425" rIns="91425" bIns="91425" anchor="t" anchorCtr="0">
            <a:noAutofit/>
          </a:bodyPr>
          <a:lstStyle/>
          <a:p>
            <a:pPr marL="0" marR="0" indent="0" algn="ctr">
              <a:spcBef>
                <a:spcPts val="600"/>
              </a:spcBef>
              <a:spcAft>
                <a:spcPts val="600"/>
              </a:spcAft>
              <a:buNone/>
            </a:pPr>
            <a:r>
              <a:rPr lang="en-US" sz="2400" b="1" dirty="0" err="1">
                <a:solidFill>
                  <a:schemeClr val="accent5"/>
                </a:solidFill>
              </a:rPr>
              <a:t>Emine</a:t>
            </a:r>
            <a:r>
              <a:rPr lang="en-US" sz="2400" b="1" dirty="0">
                <a:solidFill>
                  <a:schemeClr val="accent5"/>
                </a:solidFill>
              </a:rPr>
              <a:t> </a:t>
            </a:r>
            <a:r>
              <a:rPr lang="en-US" sz="2400" b="1" dirty="0" err="1">
                <a:solidFill>
                  <a:schemeClr val="accent5"/>
                </a:solidFill>
              </a:rPr>
              <a:t>Fidan</a:t>
            </a:r>
            <a:endParaRPr lang="en-US" sz="2400" b="1" dirty="0">
              <a:solidFill>
                <a:schemeClr val="accent5"/>
              </a:solidFill>
            </a:endParaRPr>
          </a:p>
          <a:p>
            <a:pPr marL="0" marR="0" indent="0" algn="ctr">
              <a:spcBef>
                <a:spcPts val="600"/>
              </a:spcBef>
              <a:spcAft>
                <a:spcPts val="600"/>
              </a:spcAft>
              <a:buNone/>
            </a:pPr>
            <a:r>
              <a:rPr lang="en-US" sz="2400" b="1" dirty="0" err="1">
                <a:solidFill>
                  <a:schemeClr val="accent5"/>
                </a:solidFill>
              </a:rPr>
              <a:t>Umay</a:t>
            </a:r>
            <a:r>
              <a:rPr lang="en-US" sz="2400" b="1" dirty="0">
                <a:solidFill>
                  <a:schemeClr val="accent5"/>
                </a:solidFill>
              </a:rPr>
              <a:t> Dündar </a:t>
            </a:r>
          </a:p>
          <a:p>
            <a:pPr marL="0" marR="0" indent="0" algn="ctr">
              <a:spcBef>
                <a:spcPts val="600"/>
              </a:spcBef>
              <a:spcAft>
                <a:spcPts val="600"/>
              </a:spcAft>
              <a:buNone/>
            </a:pPr>
            <a:r>
              <a:rPr lang="en-US" sz="2400" b="1" dirty="0" err="1">
                <a:solidFill>
                  <a:schemeClr val="accent5"/>
                </a:solidFill>
              </a:rPr>
              <a:t>Edip</a:t>
            </a:r>
            <a:r>
              <a:rPr lang="en-US" sz="2400" b="1" dirty="0">
                <a:solidFill>
                  <a:schemeClr val="accent5"/>
                </a:solidFill>
              </a:rPr>
              <a:t> Emre </a:t>
            </a:r>
            <a:r>
              <a:rPr lang="en-US" sz="2400" b="1" dirty="0" err="1">
                <a:solidFill>
                  <a:schemeClr val="accent5"/>
                </a:solidFill>
              </a:rPr>
              <a:t>Dönger</a:t>
            </a:r>
            <a:endParaRPr lang="en-US" sz="2400" b="1" dirty="0">
              <a:solidFill>
                <a:schemeClr val="accent5"/>
              </a:solidFill>
            </a:endParaRPr>
          </a:p>
          <a:p>
            <a:pPr marL="0" marR="0" indent="0" algn="ctr">
              <a:spcBef>
                <a:spcPts val="600"/>
              </a:spcBef>
              <a:spcAft>
                <a:spcPts val="600"/>
              </a:spcAft>
              <a:buNone/>
            </a:pPr>
            <a:r>
              <a:rPr lang="en-US" sz="2400" b="1" dirty="0" err="1">
                <a:solidFill>
                  <a:schemeClr val="accent5"/>
                </a:solidFill>
              </a:rPr>
              <a:t>Elif</a:t>
            </a:r>
            <a:r>
              <a:rPr lang="en-US" sz="2400" b="1" dirty="0">
                <a:solidFill>
                  <a:schemeClr val="accent5"/>
                </a:solidFill>
              </a:rPr>
              <a:t> </a:t>
            </a:r>
            <a:r>
              <a:rPr lang="en-US" sz="2400" b="1" dirty="0" err="1">
                <a:solidFill>
                  <a:schemeClr val="accent5"/>
                </a:solidFill>
              </a:rPr>
              <a:t>Ercan</a:t>
            </a:r>
            <a:endParaRPr lang="en-US" sz="2400" b="1" dirty="0">
              <a:solidFill>
                <a:schemeClr val="accent5"/>
              </a:solidFill>
            </a:endParaRPr>
          </a:p>
          <a:p>
            <a:pPr marL="0" marR="0" indent="0" algn="ctr">
              <a:spcBef>
                <a:spcPts val="600"/>
              </a:spcBef>
              <a:spcAft>
                <a:spcPts val="600"/>
              </a:spcAft>
              <a:buNone/>
            </a:pPr>
            <a:r>
              <a:rPr lang="en-US" sz="2400" b="1" dirty="0">
                <a:solidFill>
                  <a:schemeClr val="accent5"/>
                </a:solidFill>
              </a:rPr>
              <a:t>Yiğit Kemal Can</a:t>
            </a:r>
            <a:endParaRPr lang="tr-TR" sz="2400" b="1" dirty="0">
              <a:solidFill>
                <a:schemeClr val="accent5"/>
              </a:solidFill>
            </a:endParaRPr>
          </a:p>
        </p:txBody>
      </p:sp>
    </p:spTree>
    <p:extLst>
      <p:ext uri="{BB962C8B-B14F-4D97-AF65-F5344CB8AC3E}">
        <p14:creationId xmlns:p14="http://schemas.microsoft.com/office/powerpoint/2010/main" val="319235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713225" y="1266775"/>
            <a:ext cx="7721400" cy="3302100"/>
          </a:xfrm>
          <a:prstGeom prst="rect">
            <a:avLst/>
          </a:prstGeom>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2000" dirty="0">
                <a:solidFill>
                  <a:schemeClr val="accent5"/>
                </a:solidFill>
              </a:rPr>
              <a:t>What Is </a:t>
            </a:r>
            <a:r>
              <a:rPr lang="en-US" sz="2000" dirty="0" err="1">
                <a:solidFill>
                  <a:schemeClr val="accent5"/>
                </a:solidFill>
              </a:rPr>
              <a:t>InsuChef</a:t>
            </a:r>
            <a:r>
              <a:rPr lang="en-US" sz="2000" dirty="0">
                <a:solidFill>
                  <a:schemeClr val="accent5"/>
                </a:solidFill>
              </a:rPr>
              <a:t>?</a:t>
            </a:r>
          </a:p>
          <a:p>
            <a:pPr marL="0" lvl="0" indent="0" algn="l" rtl="0">
              <a:spcBef>
                <a:spcPts val="0"/>
              </a:spcBef>
              <a:spcAft>
                <a:spcPts val="0"/>
              </a:spcAft>
              <a:buNone/>
            </a:pPr>
            <a:endParaRPr lang="en-US" sz="1600" dirty="0">
              <a:solidFill>
                <a:schemeClr val="accent5"/>
              </a:solidFill>
            </a:endParaRPr>
          </a:p>
          <a:p>
            <a:pPr marL="0" lvl="0" indent="0" algn="l" rtl="0">
              <a:spcBef>
                <a:spcPts val="0"/>
              </a:spcBef>
              <a:spcAft>
                <a:spcPts val="0"/>
              </a:spcAft>
              <a:buNone/>
            </a:pPr>
            <a:r>
              <a:rPr lang="en-US" sz="1600" dirty="0" err="1">
                <a:solidFill>
                  <a:schemeClr val="accent5"/>
                </a:solidFill>
              </a:rPr>
              <a:t>InsuChef</a:t>
            </a:r>
            <a:r>
              <a:rPr lang="en-US" sz="1600" dirty="0">
                <a:solidFill>
                  <a:schemeClr val="accent5"/>
                </a:solidFill>
              </a:rPr>
              <a:t> is an application that designed to help people with diabetes. The </a:t>
            </a:r>
            <a:r>
              <a:rPr lang="en-US" sz="1600" dirty="0" err="1">
                <a:solidFill>
                  <a:schemeClr val="accent5"/>
                </a:solidFill>
              </a:rPr>
              <a:t>InsuChef</a:t>
            </a:r>
            <a:r>
              <a:rPr lang="en-US" sz="1600" dirty="0">
                <a:solidFill>
                  <a:schemeClr val="accent5"/>
                </a:solidFill>
              </a:rPr>
              <a:t> application will help people with diabetes by enabling users to calculate the total carbohydrate that is consumed and calculate the sufficient amount of insulin that needs to be taken and when. There will also be other features that facilitate the lives of diabetic people.</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Launch page</a:t>
            </a:r>
            <a:endParaRPr dirty="0"/>
          </a:p>
        </p:txBody>
      </p:sp>
      <p:pic>
        <p:nvPicPr>
          <p:cNvPr id="3" name="Resim 2" descr="logo içeren bir resim&#10;&#10;Açıklama otomatik olarak oluşturuldu">
            <a:extLst>
              <a:ext uri="{FF2B5EF4-FFF2-40B4-BE49-F238E27FC236}">
                <a16:creationId xmlns:a16="http://schemas.microsoft.com/office/drawing/2014/main" id="{8FF10DF9-79D2-DA31-F5AC-8FEBA16A0477}"/>
              </a:ext>
            </a:extLst>
          </p:cNvPr>
          <p:cNvPicPr>
            <a:picLocks noChangeAspect="1"/>
          </p:cNvPicPr>
          <p:nvPr/>
        </p:nvPicPr>
        <p:blipFill>
          <a:blip r:embed="rId3"/>
          <a:stretch>
            <a:fillRect/>
          </a:stretch>
        </p:blipFill>
        <p:spPr>
          <a:xfrm>
            <a:off x="1568356" y="1266776"/>
            <a:ext cx="1783080" cy="3299577"/>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1077218"/>
          </a:xfrm>
          <a:prstGeom prst="rect">
            <a:avLst/>
          </a:prstGeom>
          <a:noFill/>
        </p:spPr>
        <p:txBody>
          <a:bodyPr wrap="square" rtlCol="0">
            <a:spAutoFit/>
          </a:bodyPr>
          <a:lstStyle/>
          <a:p>
            <a:r>
              <a:rPr lang="en-US" sz="1600" dirty="0">
                <a:solidFill>
                  <a:schemeClr val="accent6"/>
                </a:solidFill>
              </a:rPr>
              <a:t>This is the Launch Page. The Launch Page will be shown to the user for a short time when the application is opening. Afterward, the user will be sent to the home page.</a:t>
            </a:r>
            <a:endParaRPr lang="tr-TR" sz="1600" dirty="0">
              <a:solidFill>
                <a:schemeClr val="accent6"/>
              </a:solidFill>
            </a:endParaRPr>
          </a:p>
        </p:txBody>
      </p:sp>
    </p:spTree>
    <p:extLst>
      <p:ext uri="{BB962C8B-B14F-4D97-AF65-F5344CB8AC3E}">
        <p14:creationId xmlns:p14="http://schemas.microsoft.com/office/powerpoint/2010/main" val="260230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10" name="Eylem Düğmesi: Boş 9">
            <a:hlinkClick r:id="rId3" action="ppaction://hlinksldjump" highlightClick="1"/>
            <a:extLst>
              <a:ext uri="{FF2B5EF4-FFF2-40B4-BE49-F238E27FC236}">
                <a16:creationId xmlns:a16="http://schemas.microsoft.com/office/drawing/2014/main" id="{F84DBDAC-9384-24CC-5E57-E1EAA80FAD53}"/>
              </a:ext>
            </a:extLst>
          </p:cNvPr>
          <p:cNvSpPr/>
          <p:nvPr/>
        </p:nvSpPr>
        <p:spPr>
          <a:xfrm>
            <a:off x="2379880" y="2376054"/>
            <a:ext cx="782055" cy="249382"/>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Eylem Düğmesi: Boş 8">
            <a:hlinkClick r:id="rId3" action="ppaction://hlinksldjump" highlightClick="1"/>
            <a:extLst>
              <a:ext uri="{FF2B5EF4-FFF2-40B4-BE49-F238E27FC236}">
                <a16:creationId xmlns:a16="http://schemas.microsoft.com/office/drawing/2014/main" id="{1B2C010B-03D8-B42B-EB5A-FC8E2E79FE7B}"/>
              </a:ext>
            </a:extLst>
          </p:cNvPr>
          <p:cNvSpPr/>
          <p:nvPr/>
        </p:nvSpPr>
        <p:spPr>
          <a:xfrm>
            <a:off x="2327563" y="3357694"/>
            <a:ext cx="886691" cy="318655"/>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Eylem Düğmesi: Boş 7">
            <a:hlinkClick r:id="rId3" action="ppaction://hlinksldjump" highlightClick="1"/>
            <a:extLst>
              <a:ext uri="{FF2B5EF4-FFF2-40B4-BE49-F238E27FC236}">
                <a16:creationId xmlns:a16="http://schemas.microsoft.com/office/drawing/2014/main" id="{9EEAC4F5-C58F-D81B-FFC5-28E45DE6390F}"/>
              </a:ext>
            </a:extLst>
          </p:cNvPr>
          <p:cNvSpPr/>
          <p:nvPr/>
        </p:nvSpPr>
        <p:spPr>
          <a:xfrm>
            <a:off x="2327563" y="2822697"/>
            <a:ext cx="886691" cy="318655"/>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Eylem Düğmesi: Boş 6">
            <a:hlinkClick r:id="rId3" action="ppaction://hlinksldjump" highlightClick="1"/>
            <a:extLst>
              <a:ext uri="{FF2B5EF4-FFF2-40B4-BE49-F238E27FC236}">
                <a16:creationId xmlns:a16="http://schemas.microsoft.com/office/drawing/2014/main" id="{EE372CE8-F984-579E-E27C-73DB5C4BB1CE}"/>
              </a:ext>
            </a:extLst>
          </p:cNvPr>
          <p:cNvSpPr/>
          <p:nvPr/>
        </p:nvSpPr>
        <p:spPr>
          <a:xfrm>
            <a:off x="2320636" y="2341418"/>
            <a:ext cx="900546" cy="318655"/>
          </a:xfrm>
          <a:prstGeom prst="actionButtonBlank">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4" action="ppaction://hlinksldjump" highlightClick="1"/>
            <a:extLst>
              <a:ext uri="{FF2B5EF4-FFF2-40B4-BE49-F238E27FC236}">
                <a16:creationId xmlns:a16="http://schemas.microsoft.com/office/drawing/2014/main" id="{66CA070E-C9B6-387B-EAD1-E5DE44CE1C59}"/>
              </a:ext>
            </a:extLst>
          </p:cNvPr>
          <p:cNvSpPr/>
          <p:nvPr/>
        </p:nvSpPr>
        <p:spPr>
          <a:xfrm>
            <a:off x="2708563" y="3998301"/>
            <a:ext cx="319314" cy="181429"/>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home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5"/>
          <a:srcRect/>
          <a:stretch/>
        </p:blipFill>
        <p:spPr>
          <a:xfrm>
            <a:off x="1568357" y="1266775"/>
            <a:ext cx="1782857" cy="3300984"/>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554545"/>
          </a:xfrm>
          <a:prstGeom prst="rect">
            <a:avLst/>
          </a:prstGeom>
          <a:noFill/>
        </p:spPr>
        <p:txBody>
          <a:bodyPr wrap="square" rtlCol="0">
            <a:spAutoFit/>
          </a:bodyPr>
          <a:lstStyle/>
          <a:p>
            <a:r>
              <a:rPr lang="en-US" sz="1600" dirty="0">
                <a:solidFill>
                  <a:schemeClr val="accent6"/>
                </a:solidFill>
              </a:rPr>
              <a:t>This is the Home Page. On the Home Page user will be able to choose which meal will be eaten. After pressing one of the buttons, the user will be sent to the Meal Selection Page to select the meals. On the Home Page, there will also be navigation buttons at the bottom. In the navigation bar, the first button will send the user to the Home Page. The second button will send user to the Profile Page.</a:t>
            </a:r>
            <a:endParaRPr lang="tr-TR" sz="1600" dirty="0">
              <a:solidFill>
                <a:schemeClr val="accent6"/>
              </a:solidFill>
            </a:endParaRPr>
          </a:p>
        </p:txBody>
      </p:sp>
      <p:sp>
        <p:nvSpPr>
          <p:cNvPr id="11" name="Eylem Düğmesi: Boş 10">
            <a:hlinkClick r:id="rId3" action="ppaction://hlinksldjump" highlightClick="1"/>
            <a:extLst>
              <a:ext uri="{FF2B5EF4-FFF2-40B4-BE49-F238E27FC236}">
                <a16:creationId xmlns:a16="http://schemas.microsoft.com/office/drawing/2014/main" id="{363106C4-3570-C5C8-A2CE-99320DA2B386}"/>
              </a:ext>
            </a:extLst>
          </p:cNvPr>
          <p:cNvSpPr/>
          <p:nvPr/>
        </p:nvSpPr>
        <p:spPr>
          <a:xfrm>
            <a:off x="2379880" y="2667050"/>
            <a:ext cx="741218" cy="152400"/>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Eylem Düğmesi: Boş 13">
            <a:hlinkClick r:id="rId3" action="ppaction://hlinksldjump" highlightClick="1"/>
            <a:extLst>
              <a:ext uri="{FF2B5EF4-FFF2-40B4-BE49-F238E27FC236}">
                <a16:creationId xmlns:a16="http://schemas.microsoft.com/office/drawing/2014/main" id="{4EB4A046-E3A0-3E7E-EA09-5A4CC6BE12A0}"/>
              </a:ext>
            </a:extLst>
          </p:cNvPr>
          <p:cNvSpPr/>
          <p:nvPr/>
        </p:nvSpPr>
        <p:spPr>
          <a:xfrm>
            <a:off x="2379880" y="3182966"/>
            <a:ext cx="741218" cy="152400"/>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Eylem Düğmesi: Boş 14">
            <a:hlinkClick r:id="rId3" action="ppaction://hlinksldjump" highlightClick="1"/>
            <a:extLst>
              <a:ext uri="{FF2B5EF4-FFF2-40B4-BE49-F238E27FC236}">
                <a16:creationId xmlns:a16="http://schemas.microsoft.com/office/drawing/2014/main" id="{29CD93F3-9E6C-1DD9-767C-20242B7EF9A7}"/>
              </a:ext>
            </a:extLst>
          </p:cNvPr>
          <p:cNvSpPr/>
          <p:nvPr/>
        </p:nvSpPr>
        <p:spPr>
          <a:xfrm>
            <a:off x="2379880" y="3700376"/>
            <a:ext cx="741218" cy="152400"/>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Eylem Düğmesi: Boş 15">
            <a:hlinkClick r:id="rId4" action="ppaction://hlinksldjump" highlightClick="1"/>
            <a:extLst>
              <a:ext uri="{FF2B5EF4-FFF2-40B4-BE49-F238E27FC236}">
                <a16:creationId xmlns:a16="http://schemas.microsoft.com/office/drawing/2014/main" id="{84004BB5-CE4C-CEA4-0AC0-C4D8DEA20A47}"/>
              </a:ext>
            </a:extLst>
          </p:cNvPr>
          <p:cNvSpPr/>
          <p:nvPr/>
        </p:nvSpPr>
        <p:spPr>
          <a:xfrm>
            <a:off x="2639478" y="4221595"/>
            <a:ext cx="457484" cy="304299"/>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1924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Profile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299577"/>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554545"/>
          </a:xfrm>
          <a:prstGeom prst="rect">
            <a:avLst/>
          </a:prstGeom>
          <a:noFill/>
        </p:spPr>
        <p:txBody>
          <a:bodyPr wrap="square" rtlCol="0">
            <a:spAutoFit/>
          </a:bodyPr>
          <a:lstStyle/>
          <a:p>
            <a:r>
              <a:rPr lang="en-US" sz="1600" dirty="0">
                <a:solidFill>
                  <a:schemeClr val="accent6"/>
                </a:solidFill>
              </a:rPr>
              <a:t>This is the Profile Page. On the Profile Page, some information that is optional will be taken from the user. If the user inputs this information, by pressing the Update button this information will be updated. If the user presses the Favorites button, the user will be sent to the Favorites Page to choose the favorite meals. If the user presses Show Favorites button, favorite meals will be shown to the user. </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ECC15B37-7BC6-5BC4-EE23-8E1A949FA856}"/>
              </a:ext>
            </a:extLst>
          </p:cNvPr>
          <p:cNvSpPr/>
          <p:nvPr/>
        </p:nvSpPr>
        <p:spPr>
          <a:xfrm>
            <a:off x="1794163" y="4433984"/>
            <a:ext cx="443345" cy="82598"/>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Eylem Düğmesi: Boş 6">
            <a:hlinkClick r:id="rId5" action="ppaction://hlinksldjump" highlightClick="1"/>
            <a:extLst>
              <a:ext uri="{FF2B5EF4-FFF2-40B4-BE49-F238E27FC236}">
                <a16:creationId xmlns:a16="http://schemas.microsoft.com/office/drawing/2014/main" id="{AE19C236-770A-81EC-BFAB-6419E52FC17E}"/>
              </a:ext>
            </a:extLst>
          </p:cNvPr>
          <p:cNvSpPr/>
          <p:nvPr/>
        </p:nvSpPr>
        <p:spPr>
          <a:xfrm>
            <a:off x="2938052" y="3661532"/>
            <a:ext cx="369908" cy="162851"/>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Eylem Düğmesi: Boş 7">
            <a:hlinkClick r:id="rId6" action="ppaction://hlinksldjump" highlightClick="1"/>
            <a:extLst>
              <a:ext uri="{FF2B5EF4-FFF2-40B4-BE49-F238E27FC236}">
                <a16:creationId xmlns:a16="http://schemas.microsoft.com/office/drawing/2014/main" id="{323B9C3B-28E7-3B87-8FF8-5EE46F80AFFF}"/>
              </a:ext>
            </a:extLst>
          </p:cNvPr>
          <p:cNvSpPr/>
          <p:nvPr/>
        </p:nvSpPr>
        <p:spPr>
          <a:xfrm>
            <a:off x="2938052" y="3905582"/>
            <a:ext cx="386247" cy="162851"/>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8129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Meal selection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299577"/>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800767"/>
          </a:xfrm>
          <a:prstGeom prst="rect">
            <a:avLst/>
          </a:prstGeom>
          <a:noFill/>
        </p:spPr>
        <p:txBody>
          <a:bodyPr wrap="square" rtlCol="0">
            <a:spAutoFit/>
          </a:bodyPr>
          <a:lstStyle/>
          <a:p>
            <a:r>
              <a:rPr lang="en-US" sz="1600" dirty="0">
                <a:solidFill>
                  <a:schemeClr val="accent6"/>
                </a:solidFill>
              </a:rPr>
              <a:t>This is the Meal Selection Page. On the Meal Selection Page, users will select which meals they eat. In order to do that, users can both scroll the list and search it from the Search Bar at the top. After the user choose one of the meals by clicking on the list item, the meal will be shown with a check bar. If the user clicks on the list item for the second time, the check mark will be removed. If the user presses the Distribution Page button, the user will be sent to the Distribution Page.</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D9D89DD6-6C45-C129-CAAA-0A4F92081910}"/>
              </a:ext>
            </a:extLst>
          </p:cNvPr>
          <p:cNvSpPr/>
          <p:nvPr/>
        </p:nvSpPr>
        <p:spPr>
          <a:xfrm>
            <a:off x="2213042" y="4143070"/>
            <a:ext cx="493486" cy="283029"/>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5" action="ppaction://hlinksldjump" highlightClick="1"/>
            <a:extLst>
              <a:ext uri="{FF2B5EF4-FFF2-40B4-BE49-F238E27FC236}">
                <a16:creationId xmlns:a16="http://schemas.microsoft.com/office/drawing/2014/main" id="{0157FF12-5DF9-7C18-9A5F-0461EC509807}"/>
              </a:ext>
            </a:extLst>
          </p:cNvPr>
          <p:cNvSpPr/>
          <p:nvPr/>
        </p:nvSpPr>
        <p:spPr>
          <a:xfrm>
            <a:off x="1836057" y="4436178"/>
            <a:ext cx="312935" cy="55994"/>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Eylem Düğmesi: Boş 5">
            <a:hlinkClick r:id="rId6" action="ppaction://hlinksldjump" highlightClick="1"/>
            <a:extLst>
              <a:ext uri="{FF2B5EF4-FFF2-40B4-BE49-F238E27FC236}">
                <a16:creationId xmlns:a16="http://schemas.microsoft.com/office/drawing/2014/main" id="{3C5475B1-C793-26BB-20F2-920667A00806}"/>
              </a:ext>
            </a:extLst>
          </p:cNvPr>
          <p:cNvSpPr/>
          <p:nvPr/>
        </p:nvSpPr>
        <p:spPr>
          <a:xfrm>
            <a:off x="2706528" y="4443436"/>
            <a:ext cx="391886" cy="87085"/>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7118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300984"/>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062103"/>
          </a:xfrm>
          <a:prstGeom prst="rect">
            <a:avLst/>
          </a:prstGeom>
          <a:noFill/>
        </p:spPr>
        <p:txBody>
          <a:bodyPr wrap="square" rtlCol="0">
            <a:spAutoFit/>
          </a:bodyPr>
          <a:lstStyle/>
          <a:p>
            <a:r>
              <a:rPr lang="en-US" sz="1600" dirty="0">
                <a:solidFill>
                  <a:schemeClr val="accent6"/>
                </a:solidFill>
              </a:rPr>
              <a:t>This is the Distribution Page. The user will input the amount of each meal. As the user inputs the amount, the total carbohydrate count will be shown at the bottom to inform the user. The cross buttons will be used to cancel the meal. If the user presses the Calculate button, the user will be sent to the Calculation Page.</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E67E9B53-AF2C-3D97-AD72-4E00A12558C5}"/>
              </a:ext>
            </a:extLst>
          </p:cNvPr>
          <p:cNvSpPr/>
          <p:nvPr/>
        </p:nvSpPr>
        <p:spPr>
          <a:xfrm>
            <a:off x="1836057" y="4436178"/>
            <a:ext cx="312935" cy="55994"/>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5" action="ppaction://hlinksldjump" highlightClick="1"/>
            <a:extLst>
              <a:ext uri="{FF2B5EF4-FFF2-40B4-BE49-F238E27FC236}">
                <a16:creationId xmlns:a16="http://schemas.microsoft.com/office/drawing/2014/main" id="{65A57BD2-AFD0-A321-830F-64FED24F35AB}"/>
              </a:ext>
            </a:extLst>
          </p:cNvPr>
          <p:cNvSpPr/>
          <p:nvPr/>
        </p:nvSpPr>
        <p:spPr>
          <a:xfrm>
            <a:off x="2706528" y="4443436"/>
            <a:ext cx="391886" cy="87085"/>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Eylem Düğmesi: Boş 5">
            <a:hlinkClick r:id="rId6" action="ppaction://hlinksldjump" highlightClick="1"/>
            <a:extLst>
              <a:ext uri="{FF2B5EF4-FFF2-40B4-BE49-F238E27FC236}">
                <a16:creationId xmlns:a16="http://schemas.microsoft.com/office/drawing/2014/main" id="{DD211ACD-87E1-94AE-14E9-B648E4FFBCE3}"/>
              </a:ext>
            </a:extLst>
          </p:cNvPr>
          <p:cNvSpPr/>
          <p:nvPr/>
        </p:nvSpPr>
        <p:spPr>
          <a:xfrm>
            <a:off x="2231946" y="4218463"/>
            <a:ext cx="443564" cy="268515"/>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3054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10" name="Eylem Düğmesi: Boş 9">
            <a:hlinkClick r:id="rId3" action="ppaction://hlinksldjump" highlightClick="1"/>
            <a:extLst>
              <a:ext uri="{FF2B5EF4-FFF2-40B4-BE49-F238E27FC236}">
                <a16:creationId xmlns:a16="http://schemas.microsoft.com/office/drawing/2014/main" id="{F84DBDAC-9384-24CC-5E57-E1EAA80FAD53}"/>
              </a:ext>
            </a:extLst>
          </p:cNvPr>
          <p:cNvSpPr/>
          <p:nvPr/>
        </p:nvSpPr>
        <p:spPr>
          <a:xfrm>
            <a:off x="2379880" y="2376054"/>
            <a:ext cx="782055" cy="249382"/>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4" action="ppaction://hlinksldjump" highlightClick="1"/>
            <a:extLst>
              <a:ext uri="{FF2B5EF4-FFF2-40B4-BE49-F238E27FC236}">
                <a16:creationId xmlns:a16="http://schemas.microsoft.com/office/drawing/2014/main" id="{66CA070E-C9B6-387B-EAD1-E5DE44CE1C59}"/>
              </a:ext>
            </a:extLst>
          </p:cNvPr>
          <p:cNvSpPr/>
          <p:nvPr/>
        </p:nvSpPr>
        <p:spPr>
          <a:xfrm>
            <a:off x="2708563" y="3998301"/>
            <a:ext cx="319314" cy="181429"/>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Instant Information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5"/>
          <a:srcRect/>
          <a:stretch/>
        </p:blipFill>
        <p:spPr>
          <a:xfrm>
            <a:off x="1568357" y="1267891"/>
            <a:ext cx="1782857" cy="3300984"/>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2308324"/>
          </a:xfrm>
          <a:prstGeom prst="rect">
            <a:avLst/>
          </a:prstGeom>
          <a:noFill/>
        </p:spPr>
        <p:txBody>
          <a:bodyPr wrap="square" rtlCol="0">
            <a:spAutoFit/>
          </a:bodyPr>
          <a:lstStyle/>
          <a:p>
            <a:r>
              <a:rPr lang="en-US" sz="1600" dirty="0">
                <a:solidFill>
                  <a:schemeClr val="accent6"/>
                </a:solidFill>
              </a:rPr>
              <a:t>This is the Instant Information Page. The user will input the instant information on the Instant Information Page, such as instant blood sugar and carbohydrate/insulin ratio. The other two pieces of information will be filled in if the user already input this information in the Profile Page. If the user presses Calculate button, the user will be sent to the Calculation Page.</a:t>
            </a:r>
            <a:endParaRPr lang="tr-TR" sz="1600" dirty="0">
              <a:solidFill>
                <a:schemeClr val="accent6"/>
              </a:solidFill>
            </a:endParaRPr>
          </a:p>
        </p:txBody>
      </p:sp>
      <p:sp>
        <p:nvSpPr>
          <p:cNvPr id="2" name="Eylem Düğmesi: Boş 1">
            <a:hlinkClick r:id="rId6" action="ppaction://hlinksldjump" highlightClick="1"/>
            <a:extLst>
              <a:ext uri="{FF2B5EF4-FFF2-40B4-BE49-F238E27FC236}">
                <a16:creationId xmlns:a16="http://schemas.microsoft.com/office/drawing/2014/main" id="{3A2CD9AE-5340-50CC-4BD8-808FC520B171}"/>
              </a:ext>
            </a:extLst>
          </p:cNvPr>
          <p:cNvSpPr/>
          <p:nvPr/>
        </p:nvSpPr>
        <p:spPr>
          <a:xfrm>
            <a:off x="1933039" y="4343401"/>
            <a:ext cx="312935" cy="169554"/>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Eylem Düğmesi: Boş 5">
            <a:hlinkClick r:id="rId4" action="ppaction://hlinksldjump" highlightClick="1"/>
            <a:extLst>
              <a:ext uri="{FF2B5EF4-FFF2-40B4-BE49-F238E27FC236}">
                <a16:creationId xmlns:a16="http://schemas.microsoft.com/office/drawing/2014/main" id="{5DC74C38-D81B-FA61-0DDD-5078037473BE}"/>
              </a:ext>
            </a:extLst>
          </p:cNvPr>
          <p:cNvSpPr/>
          <p:nvPr/>
        </p:nvSpPr>
        <p:spPr>
          <a:xfrm>
            <a:off x="2672277" y="4343401"/>
            <a:ext cx="391886" cy="169554"/>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Eylem Düğmesi: Boş 11">
            <a:hlinkClick r:id="rId7" action="ppaction://hlinksldjump" highlightClick="1"/>
            <a:extLst>
              <a:ext uri="{FF2B5EF4-FFF2-40B4-BE49-F238E27FC236}">
                <a16:creationId xmlns:a16="http://schemas.microsoft.com/office/drawing/2014/main" id="{8AC59D93-A2EA-A590-07E3-D1AE36393D75}"/>
              </a:ext>
            </a:extLst>
          </p:cNvPr>
          <p:cNvSpPr/>
          <p:nvPr/>
        </p:nvSpPr>
        <p:spPr>
          <a:xfrm>
            <a:off x="2258234" y="4036429"/>
            <a:ext cx="401782" cy="450273"/>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2026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60"/>
          <p:cNvSpPr txBox="1">
            <a:spLocks noGrp="1"/>
          </p:cNvSpPr>
          <p:nvPr>
            <p:ph type="body" idx="1"/>
          </p:nvPr>
        </p:nvSpPr>
        <p:spPr>
          <a:xfrm>
            <a:off x="1568357" y="1266775"/>
            <a:ext cx="6866267" cy="330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5"/>
                </a:solidFill>
              </a:rPr>
              <a:t>				</a:t>
            </a:r>
          </a:p>
        </p:txBody>
      </p:sp>
      <p:sp>
        <p:nvSpPr>
          <p:cNvPr id="841" name="Google Shape;841;p60"/>
          <p:cNvSpPr txBox="1">
            <a:spLocks noGrp="1"/>
          </p:cNvSpPr>
          <p:nvPr>
            <p:ph type="title"/>
          </p:nvPr>
        </p:nvSpPr>
        <p:spPr>
          <a:xfrm>
            <a:off x="713225" y="368825"/>
            <a:ext cx="7721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Calculation page</a:t>
            </a:r>
            <a:endParaRPr dirty="0"/>
          </a:p>
        </p:txBody>
      </p:sp>
      <p:pic>
        <p:nvPicPr>
          <p:cNvPr id="3" name="Resim 2">
            <a:extLst>
              <a:ext uri="{FF2B5EF4-FFF2-40B4-BE49-F238E27FC236}">
                <a16:creationId xmlns:a16="http://schemas.microsoft.com/office/drawing/2014/main" id="{8FF10DF9-79D2-DA31-F5AC-8FEBA16A0477}"/>
              </a:ext>
            </a:extLst>
          </p:cNvPr>
          <p:cNvPicPr>
            <a:picLocks/>
          </p:cNvPicPr>
          <p:nvPr/>
        </p:nvPicPr>
        <p:blipFill>
          <a:blip r:embed="rId3"/>
          <a:srcRect/>
          <a:stretch/>
        </p:blipFill>
        <p:spPr>
          <a:xfrm>
            <a:off x="1568357" y="1266775"/>
            <a:ext cx="1782857" cy="3300984"/>
          </a:xfrm>
          <a:prstGeom prst="rect">
            <a:avLst/>
          </a:prstGeom>
        </p:spPr>
      </p:pic>
      <p:sp>
        <p:nvSpPr>
          <p:cNvPr id="5" name="Metin kutusu 4">
            <a:extLst>
              <a:ext uri="{FF2B5EF4-FFF2-40B4-BE49-F238E27FC236}">
                <a16:creationId xmlns:a16="http://schemas.microsoft.com/office/drawing/2014/main" id="{23969483-F49F-C6DB-9E6B-995CF0685512}"/>
              </a:ext>
            </a:extLst>
          </p:cNvPr>
          <p:cNvSpPr txBox="1"/>
          <p:nvPr/>
        </p:nvSpPr>
        <p:spPr>
          <a:xfrm>
            <a:off x="4149436" y="1266775"/>
            <a:ext cx="4232564" cy="1815882"/>
          </a:xfrm>
          <a:prstGeom prst="rect">
            <a:avLst/>
          </a:prstGeom>
          <a:noFill/>
        </p:spPr>
        <p:txBody>
          <a:bodyPr wrap="square" rtlCol="0">
            <a:spAutoFit/>
          </a:bodyPr>
          <a:lstStyle/>
          <a:p>
            <a:r>
              <a:rPr lang="en-US" sz="1600" dirty="0">
                <a:solidFill>
                  <a:schemeClr val="accent6"/>
                </a:solidFill>
              </a:rPr>
              <a:t>This is the Calculation Page. On the Calculation Page, the results of the calculations will be shown to the user under three categories; carbohydrate consumption, insulin dose, and time. After that user will return to the Home Page by clicking the Home Page button at the navigation bar.</a:t>
            </a:r>
            <a:endParaRPr lang="tr-TR" sz="1600" dirty="0">
              <a:solidFill>
                <a:schemeClr val="accent6"/>
              </a:solidFill>
            </a:endParaRPr>
          </a:p>
        </p:txBody>
      </p:sp>
      <p:sp>
        <p:nvSpPr>
          <p:cNvPr id="2" name="Eylem Düğmesi: Boş 1">
            <a:hlinkClick r:id="rId4" action="ppaction://hlinksldjump" highlightClick="1"/>
            <a:extLst>
              <a:ext uri="{FF2B5EF4-FFF2-40B4-BE49-F238E27FC236}">
                <a16:creationId xmlns:a16="http://schemas.microsoft.com/office/drawing/2014/main" id="{4EFB12BA-D8F2-18F1-BA01-881782AF7D50}"/>
              </a:ext>
            </a:extLst>
          </p:cNvPr>
          <p:cNvSpPr/>
          <p:nvPr/>
        </p:nvSpPr>
        <p:spPr>
          <a:xfrm>
            <a:off x="1836057" y="4318000"/>
            <a:ext cx="413657" cy="174172"/>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Eylem Düğmesi: Boş 3">
            <a:hlinkClick r:id="rId5" action="ppaction://hlinksldjump" highlightClick="1"/>
            <a:extLst>
              <a:ext uri="{FF2B5EF4-FFF2-40B4-BE49-F238E27FC236}">
                <a16:creationId xmlns:a16="http://schemas.microsoft.com/office/drawing/2014/main" id="{010185D9-0A25-3E7B-34C4-F8E63DC1473A}"/>
              </a:ext>
            </a:extLst>
          </p:cNvPr>
          <p:cNvSpPr/>
          <p:nvPr/>
        </p:nvSpPr>
        <p:spPr>
          <a:xfrm>
            <a:off x="2677499" y="4279651"/>
            <a:ext cx="391886" cy="212521"/>
          </a:xfrm>
          <a:prstGeom prst="actionButtonBlank">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54536595"/>
      </p:ext>
    </p:extLst>
  </p:cSld>
  <p:clrMapOvr>
    <a:masterClrMapping/>
  </p:clrMapOvr>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1039</Words>
  <Application>Microsoft Office PowerPoint</Application>
  <PresentationFormat>Ekran Gösterisi (16:9)</PresentationFormat>
  <Paragraphs>47</Paragraphs>
  <Slides>15</Slides>
  <Notes>15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Roboto Condensed Light</vt:lpstr>
      <vt:lpstr>Bungee</vt:lpstr>
      <vt:lpstr>Cairo</vt:lpstr>
      <vt:lpstr>Wingdings</vt:lpstr>
      <vt:lpstr>World Diabetes Day by Slidesgo</vt:lpstr>
      <vt:lpstr>Insuchef</vt:lpstr>
      <vt:lpstr>Introduction</vt:lpstr>
      <vt:lpstr>Launch page</vt:lpstr>
      <vt:lpstr>home page</vt:lpstr>
      <vt:lpstr>Profile Page</vt:lpstr>
      <vt:lpstr>Meal selection page</vt:lpstr>
      <vt:lpstr>Distribution page</vt:lpstr>
      <vt:lpstr>Instant Information page</vt:lpstr>
      <vt:lpstr>Calculation page</vt:lpstr>
      <vt:lpstr>Favorites page</vt:lpstr>
      <vt:lpstr>Show favorites page</vt:lpstr>
      <vt:lpstr>Additional ui materials</vt:lpstr>
      <vt:lpstr>conclusıon</vt:lpstr>
      <vt:lpstr>References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Insuchef</dc:title>
  <cp:lastModifiedBy>Yiğit Kemal Can</cp:lastModifiedBy>
  <cp:revision>4</cp:revision>
  <dcterms:modified xsi:type="dcterms:W3CDTF">2023-04-25T17:55:37Z</dcterms:modified>
</cp:coreProperties>
</file>