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F608B1-2B2A-4CB3-A0DA-68615D6EE924}">
  <a:tblStyle styleId="{A6F608B1-2B2A-4CB3-A0DA-68615D6EE9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5882d6d2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5c5882d6d2_2_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5882d6d2_2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5c5882d6d2_2_8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5882d6d2_0_6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5c5882d6d2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5882d6d2_0_6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c5882d6d2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5882d6d2_0_6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5c5882d6d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5882d6d2_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5c5882d6d2_2_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5882d6d2_2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5c5882d6d2_2_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5882d6d2_2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5c5882d6d2_2_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5882d6d2_2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5c5882d6d2_2_6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5882d6d2_2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c5882d6d2_2_7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5882d6d2_2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5c5882d6d2_2_9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5882d6d2_0_5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5c5882d6d2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5882d6d2_0_6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5c5882d6d2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8.jpg"/><Relationship Id="rId13" Type="http://schemas.openxmlformats.org/officeDocument/2006/relationships/image" Target="../media/image9.jp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6.jp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5.jp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376504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0"/>
          <p:cNvSpPr txBox="1"/>
          <p:nvPr>
            <p:ph type="ctrTitle"/>
          </p:nvPr>
        </p:nvSpPr>
        <p:spPr>
          <a:xfrm>
            <a:off x="1979711" y="369534"/>
            <a:ext cx="71643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2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Image Analysis &amp; Computer Vision </a:t>
            </a:r>
            <a:endParaRPr sz="32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2533958" y="2649350"/>
            <a:ext cx="60558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Anomaly Detection Based on Autoencoder and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Denoising Convolutional Neural Network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5" name="Google Shape;75;p20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76" name="Google Shape;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6642925"/>
            <a:ext cx="6858000" cy="2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0"/>
          <p:cNvSpPr txBox="1"/>
          <p:nvPr/>
        </p:nvSpPr>
        <p:spPr>
          <a:xfrm>
            <a:off x="3419550" y="4267200"/>
            <a:ext cx="230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Project Presentation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8" name="Google Shape;78;p20"/>
          <p:cNvSpPr txBox="1"/>
          <p:nvPr/>
        </p:nvSpPr>
        <p:spPr>
          <a:xfrm>
            <a:off x="4953000" y="5686425"/>
            <a:ext cx="3990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Supervised by: Giacomo Boracchi, Vincenzo Caglioti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Yusuf Yiğit Pilavcı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Şemsi Yiğit Özgümüş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Experiment Results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9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9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238125" y="894275"/>
            <a:ext cx="8591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837450" y="6172175"/>
            <a:ext cx="2190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Reconstruction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367238" y="6172175"/>
            <a:ext cx="2190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Smooth Reconstruction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639225" y="6172163"/>
            <a:ext cx="2190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Feature Mask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2788" y="2577688"/>
            <a:ext cx="2351900" cy="18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2808" y="4396400"/>
            <a:ext cx="2424941" cy="18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9325" y="722163"/>
            <a:ext cx="2351899" cy="176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7000" y="2577710"/>
            <a:ext cx="2350008" cy="181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22396" y="4352525"/>
            <a:ext cx="2423160" cy="181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58974" y="721734"/>
            <a:ext cx="2350008" cy="176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925" y="2577712"/>
            <a:ext cx="2350008" cy="181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4550" y="4352525"/>
            <a:ext cx="2423160" cy="181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1125" y="812900"/>
            <a:ext cx="2350008" cy="176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Qualitative Results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0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0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9975" y="769342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4" y="3868817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119" y="76936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0621" y="7693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10046" y="3868825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584950" y="3217200"/>
            <a:ext cx="1946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Sample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741800" y="6154825"/>
            <a:ext cx="1946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Mask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2069725" y="6154825"/>
            <a:ext cx="1946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Image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5989775" y="3212788"/>
            <a:ext cx="1946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Denoised Reconstruction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3282225" y="3212788"/>
            <a:ext cx="1946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Conclusion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1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31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277375" y="1175125"/>
            <a:ext cx="8396400" cy="4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erif"/>
              <a:buChar char="●"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Automated Anomaly Detection is implemented with autoencoder and fully convolutional denoising network.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erif"/>
              <a:buChar char="●"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Three different autoencoder methods are tested. 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roid Serif"/>
              <a:buChar char="●"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Different outputs from denoising network explored for anomaly score. 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Future works are possible with extension on Generative </a:t>
            </a: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Adversarial</a:t>
            </a: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 Networks and further examinations of FC denoising network.</a:t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2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32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1512800" y="2047325"/>
            <a:ext cx="55974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Droid Serif"/>
                <a:ea typeface="Droid Serif"/>
                <a:cs typeface="Droid Serif"/>
                <a:sym typeface="Droid Serif"/>
              </a:rPr>
              <a:t>Thank you for your attention</a:t>
            </a:r>
            <a:endParaRPr sz="36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Presentation Outline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1002150"/>
            <a:ext cx="82296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roid Serif"/>
              <a:buChar char="●"/>
            </a:pPr>
            <a:r>
              <a:rPr lang="en" sz="22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Introduction</a:t>
            </a:r>
            <a:endParaRPr sz="22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roid Serif"/>
              <a:buChar char="●"/>
            </a:pPr>
            <a:r>
              <a:rPr lang="en" sz="22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Problem Definition</a:t>
            </a:r>
            <a:endParaRPr sz="22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roid Serif"/>
              <a:buChar char="●"/>
            </a:pPr>
            <a:r>
              <a:rPr lang="en" sz="22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Proposed Architecture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roid Serif"/>
              <a:buChar char="●"/>
            </a:pPr>
            <a:r>
              <a:rPr lang="en" sz="22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Experiment Results</a:t>
            </a:r>
            <a:endParaRPr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Droid Serif"/>
              <a:buChar char="●"/>
            </a:pPr>
            <a:r>
              <a:rPr lang="en" sz="22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Conclusion</a:t>
            </a:r>
            <a:endParaRPr sz="22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85" name="Google Shape;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21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1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89" name="Google Shape;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What is Anomaly Detection ?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95" name="Google Shape;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2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2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99" name="Google Shape;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2"/>
          <p:cNvSpPr txBox="1"/>
          <p:nvPr/>
        </p:nvSpPr>
        <p:spPr>
          <a:xfrm>
            <a:off x="265650" y="944575"/>
            <a:ext cx="75075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b="1"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(Hawkins’ Definition of Outlier, 1980) </a:t>
            </a: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“ An outlier (or anomaly) is an observation that differs so much from other observations as to arouse suspicion that it was generated by a different mechanism.”</a:t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“Finding patterns in given data that has new or unexplained characteristics.”</a:t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Depending on the context term may change: novelty, outlier, aberration, discordant observation etc.</a:t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01" name="Google Shape;1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50" y="3817275"/>
            <a:ext cx="3245450" cy="23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0975" y="3794612"/>
            <a:ext cx="3071374" cy="211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2725" y="3935350"/>
            <a:ext cx="2694084" cy="197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</a:rPr>
              <a:t>Problem Definition </a:t>
            </a:r>
            <a:endParaRPr sz="3000">
              <a:solidFill>
                <a:srgbClr val="003366"/>
              </a:solidFill>
            </a:endParaRPr>
          </a:p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3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3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4925" y="3590081"/>
            <a:ext cx="3887626" cy="264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813" y="3590087"/>
            <a:ext cx="3865413" cy="264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681450" y="836175"/>
            <a:ext cx="77811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We particularly examine automated detection of defects in nanofibrous materials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Dataset is set of Scanning Electron Microscope (SEM) images 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Challenges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○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Filament pattern is geometrically pseudo random. (Does not </a:t>
            </a: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align</a:t>
            </a: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 with a predefined texture)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○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Trade off between patch size, resolution and accuracy. 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○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High variation in between images without defects. 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Architecture Overview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4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4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639550" y="954425"/>
            <a:ext cx="72567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Architecture consists of an Autoencoder Network and a Denosining Network combined.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Training of the architecture is sequential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Considering : 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837450" y="3021900"/>
            <a:ext cx="6995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First the Autoencoder Network with the following objective function: 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837450" y="4586575"/>
            <a:ext cx="7058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Then the Denoising Network is trained with fixed autoencoder network outputs with the following objective function: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588" y="2457425"/>
            <a:ext cx="5056820" cy="3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0598" y="3958802"/>
            <a:ext cx="4229176" cy="4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7450" y="5507051"/>
            <a:ext cx="5029718" cy="4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Autoencoder Network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5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5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446238" y="3298500"/>
            <a:ext cx="82515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Encoder and Decoder Networks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Encoder Network : 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○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3 Layers of Convolution + Batch Normalization + Leaky ReLU with 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■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Kernel size (5 x 5)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■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Stride (2 x 2)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■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Filters 128 &gt; 256 &gt; 512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○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Dense Layer with number of Nodes equal to the latent representation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Decoder Network :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○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5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Layers of Transposed Convolution + Batch Normalization + Leaky ReLU with 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■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Kernel size (5 x 5)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■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Stride (2 x 2)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■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Filters 512 &gt; 256 &gt; 128 &gt; 64 &gt; 1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	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Trained with reconstruction error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Anomaly score is defined with ℓ</a:t>
            </a:r>
            <a:r>
              <a:rPr baseline="-25000" lang="en">
                <a:latin typeface="Droid Serif"/>
                <a:ea typeface="Droid Serif"/>
                <a:cs typeface="Droid Serif"/>
                <a:sym typeface="Droid Serif"/>
              </a:rPr>
              <a:t>2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norm of the reconstruction error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5960" y="823849"/>
            <a:ext cx="5692074" cy="235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Denoising Network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6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6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05413"/>
            <a:ext cx="6858000" cy="21508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4572000" y="1538825"/>
            <a:ext cx="4343700" cy="3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20 fully convolutional layers of network with two branches: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○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63 3x3 Conv filters trained 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○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1 3x3 Conv filter trained and accumulated through layers 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Trained by reconstruction error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For anomaly score, residual computed with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○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Smooth Reconstruction or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○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Feature mask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700" y="1685925"/>
            <a:ext cx="4551501" cy="25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Proposed Architecture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7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7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56042"/>
            <a:ext cx="8839202" cy="488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7450" y="131950"/>
            <a:ext cx="8136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003366"/>
                </a:solidFill>
                <a:latin typeface="Droid Serif"/>
                <a:ea typeface="Droid Serif"/>
                <a:cs typeface="Droid Serif"/>
                <a:sym typeface="Droid Serif"/>
              </a:rPr>
              <a:t>Experiment Results</a:t>
            </a:r>
            <a:endParaRPr sz="3000">
              <a:solidFill>
                <a:srgbClr val="003366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348675" cy="37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6857998" cy="7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8"/>
          <p:cNvCxnSpPr/>
          <p:nvPr/>
        </p:nvCxnSpPr>
        <p:spPr>
          <a:xfrm rot="10800000">
            <a:off x="691550" y="124"/>
            <a:ext cx="0" cy="63030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8"/>
          <p:cNvSpPr txBox="1"/>
          <p:nvPr/>
        </p:nvSpPr>
        <p:spPr>
          <a:xfrm>
            <a:off x="6783700" y="6531000"/>
            <a:ext cx="2599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6635563"/>
            <a:ext cx="6858000" cy="2150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238200" y="928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{A6F608B1-2B2A-4CB3-A0DA-68615D6EE924}</a:tableStyleId>
              </a:tblPr>
              <a:tblGrid>
                <a:gridCol w="1690675"/>
                <a:gridCol w="1690675"/>
                <a:gridCol w="1690675"/>
                <a:gridCol w="1690675"/>
                <a:gridCol w="1690675"/>
              </a:tblGrid>
              <a:tr h="36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Performance Metrics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Score Type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AUROC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Precision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Recall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F1 Score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Reconstuction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0.6135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0.12040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</a:t>
                      </a: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.28527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</a:t>
                      </a: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.16933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Smooth Reconstruction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0.75003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0.22560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</a:t>
                      </a: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.35636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</a:t>
                      </a: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.27629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Feature Mask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0.80022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0.60295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0.38098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0.46692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295275" y="3467100"/>
            <a:ext cx="83964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Experiment results for Denoising Autoencoders are considered.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Smoothing reconstruction improves the precision and recall capacity of the model.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●"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Computing residual with feature mask instead of the smooth reconstruction for anomaly score greatly increases precision while also improving the recall capacity.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