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egreya Sans Regular Bold" panose="020B0604020202020204" charset="0"/>
      <p:regular r:id="rId17"/>
    </p:embeddedFont>
    <p:embeddedFont>
      <p:font typeface="Calibri" panose="020F0502020204030204" pitchFamily="34" charset="0"/>
      <p:regular r:id="rId18"/>
      <p:bold r:id="rId19"/>
      <p:italic r:id="rId20"/>
      <p:boldItalic r:id="rId21"/>
    </p:embeddedFont>
    <p:embeddedFont>
      <p:font typeface="Alegreya Sans Regular" panose="020B0604020202020204" charset="0"/>
      <p:regular r:id="rId22"/>
    </p:embeddedFont>
    <p:embeddedFont>
      <p:font typeface="Canva Sans" panose="020B0604020202020204" charset="0"/>
      <p:regular r:id="rId23"/>
    </p:embeddedFont>
    <p:embeddedFont>
      <p:font typeface="Arimo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2.sv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1.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5.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rot="-1391761">
            <a:off x="-5046395" y="1967871"/>
            <a:ext cx="9267406" cy="12492827"/>
          </a:xfrm>
          <a:custGeom>
            <a:avLst/>
            <a:gdLst/>
            <a:ahLst/>
            <a:cxnLst/>
            <a:rect l="l" t="t" r="r" b="b"/>
            <a:pathLst>
              <a:path w="9267406" h="12492827">
                <a:moveTo>
                  <a:pt x="0" y="0"/>
                </a:moveTo>
                <a:lnTo>
                  <a:pt x="9267406" y="0"/>
                </a:lnTo>
                <a:lnTo>
                  <a:pt x="9267406" y="12492827"/>
                </a:lnTo>
                <a:lnTo>
                  <a:pt x="0" y="1249282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775188" y="-4317446"/>
            <a:ext cx="8968224" cy="8634892"/>
          </a:xfrm>
          <a:custGeom>
            <a:avLst/>
            <a:gdLst/>
            <a:ahLst/>
            <a:cxnLst/>
            <a:rect l="l" t="t" r="r" b="b"/>
            <a:pathLst>
              <a:path w="8968224" h="8634892">
                <a:moveTo>
                  <a:pt x="0" y="0"/>
                </a:moveTo>
                <a:lnTo>
                  <a:pt x="8968224" y="0"/>
                </a:lnTo>
                <a:lnTo>
                  <a:pt x="8968224" y="8634892"/>
                </a:lnTo>
                <a:lnTo>
                  <a:pt x="0" y="86348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4400387" y="3340353"/>
            <a:ext cx="9487226" cy="2267113"/>
          </a:xfrm>
          <a:prstGeom prst="rect">
            <a:avLst/>
          </a:prstGeom>
        </p:spPr>
        <p:txBody>
          <a:bodyPr lIns="0" tIns="0" rIns="0" bIns="0" rtlCol="0" anchor="t">
            <a:spAutoFit/>
          </a:bodyPr>
          <a:lstStyle/>
          <a:p>
            <a:pPr algn="ctr">
              <a:lnSpc>
                <a:spcPts val="8303"/>
              </a:lnSpc>
            </a:pPr>
            <a:r>
              <a:rPr lang="en-US" sz="7549">
                <a:solidFill>
                  <a:srgbClr val="191919"/>
                </a:solidFill>
                <a:latin typeface="Alegreya Sans Regular Bold"/>
              </a:rPr>
              <a:t>Factors Affecting Student Performance</a:t>
            </a:r>
          </a:p>
        </p:txBody>
      </p:sp>
      <p:sp>
        <p:nvSpPr>
          <p:cNvPr id="5" name="Freeform 5"/>
          <p:cNvSpPr/>
          <p:nvPr/>
        </p:nvSpPr>
        <p:spPr>
          <a:xfrm>
            <a:off x="16446245" y="2871666"/>
            <a:ext cx="2281713" cy="2196906"/>
          </a:xfrm>
          <a:custGeom>
            <a:avLst/>
            <a:gdLst/>
            <a:ahLst/>
            <a:cxnLst/>
            <a:rect l="l" t="t" r="r" b="b"/>
            <a:pathLst>
              <a:path w="2281713" h="2196906">
                <a:moveTo>
                  <a:pt x="0" y="0"/>
                </a:moveTo>
                <a:lnTo>
                  <a:pt x="2281713" y="0"/>
                </a:lnTo>
                <a:lnTo>
                  <a:pt x="2281713" y="2196907"/>
                </a:lnTo>
                <a:lnTo>
                  <a:pt x="0" y="219690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6058461" y="7975331"/>
            <a:ext cx="6171078" cy="1282969"/>
          </a:xfrm>
          <a:prstGeom prst="rect">
            <a:avLst/>
          </a:prstGeom>
        </p:spPr>
        <p:txBody>
          <a:bodyPr lIns="0" tIns="0" rIns="0" bIns="0" rtlCol="0" anchor="t">
            <a:spAutoFit/>
          </a:bodyPr>
          <a:lstStyle/>
          <a:p>
            <a:pPr algn="ctr">
              <a:lnSpc>
                <a:spcPts val="4721"/>
              </a:lnSpc>
            </a:pPr>
            <a:r>
              <a:rPr lang="en-US" sz="3934">
                <a:solidFill>
                  <a:srgbClr val="191919"/>
                </a:solidFill>
                <a:latin typeface="Alegreya Sans Regular Bold"/>
              </a:rPr>
              <a:t>Yiğit Berk Sarıboğa - 090190354</a:t>
            </a:r>
          </a:p>
          <a:p>
            <a:pPr algn="ctr">
              <a:lnSpc>
                <a:spcPts val="4721"/>
              </a:lnSpc>
              <a:spcBef>
                <a:spcPct val="0"/>
              </a:spcBef>
            </a:pPr>
            <a:r>
              <a:rPr lang="en-US" sz="3934">
                <a:solidFill>
                  <a:srgbClr val="191919"/>
                </a:solidFill>
                <a:latin typeface="Alegreya Sans Regular Bold"/>
              </a:rPr>
              <a:t>Erhan Turan -  090200759</a:t>
            </a:r>
          </a:p>
        </p:txBody>
      </p:sp>
      <p:sp>
        <p:nvSpPr>
          <p:cNvPr id="7" name="TextBox 7"/>
          <p:cNvSpPr txBox="1"/>
          <p:nvPr/>
        </p:nvSpPr>
        <p:spPr>
          <a:xfrm>
            <a:off x="945550" y="962025"/>
            <a:ext cx="7557016" cy="552450"/>
          </a:xfrm>
          <a:prstGeom prst="rect">
            <a:avLst/>
          </a:prstGeom>
        </p:spPr>
        <p:txBody>
          <a:bodyPr lIns="0" tIns="0" rIns="0" bIns="0" rtlCol="0" anchor="t">
            <a:spAutoFit/>
          </a:bodyPr>
          <a:lstStyle/>
          <a:p>
            <a:pPr algn="ctr">
              <a:lnSpc>
                <a:spcPts val="3840"/>
              </a:lnSpc>
              <a:spcBef>
                <a:spcPct val="0"/>
              </a:spcBef>
            </a:pPr>
            <a:r>
              <a:rPr lang="en-US" sz="3200">
                <a:solidFill>
                  <a:srgbClr val="191919"/>
                </a:solidFill>
                <a:latin typeface="Alegreya Sans Regular Bold"/>
              </a:rPr>
              <a:t>D A T A  A N A L Y S I S  I N  F U N D . S C I E N C E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1376570" y="2055697"/>
            <a:ext cx="6961018" cy="4368300"/>
          </a:xfrm>
          <a:custGeom>
            <a:avLst/>
            <a:gdLst/>
            <a:ahLst/>
            <a:cxnLst/>
            <a:rect l="l" t="t" r="r" b="b"/>
            <a:pathLst>
              <a:path w="6961018" h="4368300">
                <a:moveTo>
                  <a:pt x="0" y="0"/>
                </a:moveTo>
                <a:lnTo>
                  <a:pt x="6961018" y="0"/>
                </a:lnTo>
                <a:lnTo>
                  <a:pt x="6961018" y="4368300"/>
                </a:lnTo>
                <a:lnTo>
                  <a:pt x="0" y="4368300"/>
                </a:lnTo>
                <a:lnTo>
                  <a:pt x="0" y="0"/>
                </a:lnTo>
                <a:close/>
              </a:path>
            </a:pathLst>
          </a:custGeom>
          <a:blipFill>
            <a:blip r:embed="rId2"/>
            <a:stretch>
              <a:fillRect/>
            </a:stretch>
          </a:blipFill>
        </p:spPr>
      </p:sp>
      <p:sp>
        <p:nvSpPr>
          <p:cNvPr id="3" name="Freeform 3"/>
          <p:cNvSpPr/>
          <p:nvPr/>
        </p:nvSpPr>
        <p:spPr>
          <a:xfrm>
            <a:off x="9428509" y="2055697"/>
            <a:ext cx="7371958" cy="4368300"/>
          </a:xfrm>
          <a:custGeom>
            <a:avLst/>
            <a:gdLst/>
            <a:ahLst/>
            <a:cxnLst/>
            <a:rect l="l" t="t" r="r" b="b"/>
            <a:pathLst>
              <a:path w="7371958" h="4368300">
                <a:moveTo>
                  <a:pt x="0" y="0"/>
                </a:moveTo>
                <a:lnTo>
                  <a:pt x="7371958" y="0"/>
                </a:lnTo>
                <a:lnTo>
                  <a:pt x="7371958" y="4368300"/>
                </a:lnTo>
                <a:lnTo>
                  <a:pt x="0" y="4368300"/>
                </a:lnTo>
                <a:lnTo>
                  <a:pt x="0" y="0"/>
                </a:lnTo>
                <a:close/>
              </a:path>
            </a:pathLst>
          </a:custGeom>
          <a:blipFill>
            <a:blip r:embed="rId3"/>
            <a:stretch>
              <a:fillRect/>
            </a:stretch>
          </a:blipFill>
        </p:spPr>
      </p:sp>
      <p:sp>
        <p:nvSpPr>
          <p:cNvPr id="4" name="TextBox 4"/>
          <p:cNvSpPr txBox="1"/>
          <p:nvPr/>
        </p:nvSpPr>
        <p:spPr>
          <a:xfrm>
            <a:off x="1028700" y="754380"/>
            <a:ext cx="15315682" cy="453390"/>
          </a:xfrm>
          <a:prstGeom prst="rect">
            <a:avLst/>
          </a:prstGeom>
        </p:spPr>
        <p:txBody>
          <a:bodyPr lIns="0" tIns="0" rIns="0" bIns="0" rtlCol="0" anchor="t">
            <a:spAutoFit/>
          </a:bodyPr>
          <a:lstStyle/>
          <a:p>
            <a:pPr>
              <a:lnSpc>
                <a:spcPts val="3359"/>
              </a:lnSpc>
            </a:pPr>
            <a:r>
              <a:rPr lang="en-US" sz="2400">
                <a:solidFill>
                  <a:srgbClr val="191919"/>
                </a:solidFill>
                <a:latin typeface="Alegreya Sans Regular Bold"/>
              </a:rPr>
              <a:t>Let's examine the positive or negative effects of features on academic performance using linear regression coefficients.</a:t>
            </a:r>
          </a:p>
        </p:txBody>
      </p:sp>
      <p:sp>
        <p:nvSpPr>
          <p:cNvPr id="5" name="TextBox 5"/>
          <p:cNvSpPr txBox="1"/>
          <p:nvPr/>
        </p:nvSpPr>
        <p:spPr>
          <a:xfrm>
            <a:off x="3525395" y="1503960"/>
            <a:ext cx="2663367" cy="339725"/>
          </a:xfrm>
          <a:prstGeom prst="rect">
            <a:avLst/>
          </a:prstGeom>
        </p:spPr>
        <p:txBody>
          <a:bodyPr lIns="0" tIns="0" rIns="0" bIns="0" rtlCol="0" anchor="t">
            <a:spAutoFit/>
          </a:bodyPr>
          <a:lstStyle/>
          <a:p>
            <a:pPr>
              <a:lnSpc>
                <a:spcPts val="2200"/>
              </a:lnSpc>
              <a:spcBef>
                <a:spcPct val="0"/>
              </a:spcBef>
            </a:pPr>
            <a:r>
              <a:rPr lang="en-US" sz="2000">
                <a:solidFill>
                  <a:srgbClr val="191919"/>
                </a:solidFill>
                <a:latin typeface="Alegreya Sans Regular Bold"/>
              </a:rPr>
              <a:t>Without Future Selection</a:t>
            </a:r>
          </a:p>
        </p:txBody>
      </p:sp>
      <p:sp>
        <p:nvSpPr>
          <p:cNvPr id="6" name="TextBox 6"/>
          <p:cNvSpPr txBox="1"/>
          <p:nvPr/>
        </p:nvSpPr>
        <p:spPr>
          <a:xfrm>
            <a:off x="11968746" y="1503960"/>
            <a:ext cx="2291484" cy="339725"/>
          </a:xfrm>
          <a:prstGeom prst="rect">
            <a:avLst/>
          </a:prstGeom>
        </p:spPr>
        <p:txBody>
          <a:bodyPr lIns="0" tIns="0" rIns="0" bIns="0" rtlCol="0" anchor="t">
            <a:spAutoFit/>
          </a:bodyPr>
          <a:lstStyle/>
          <a:p>
            <a:pPr>
              <a:lnSpc>
                <a:spcPts val="2200"/>
              </a:lnSpc>
              <a:spcBef>
                <a:spcPct val="0"/>
              </a:spcBef>
            </a:pPr>
            <a:r>
              <a:rPr lang="en-US" sz="2000">
                <a:solidFill>
                  <a:srgbClr val="191919"/>
                </a:solidFill>
                <a:latin typeface="Alegreya Sans Regular Bold"/>
              </a:rPr>
              <a:t>With Future Selection</a:t>
            </a:r>
          </a:p>
        </p:txBody>
      </p:sp>
      <p:sp>
        <p:nvSpPr>
          <p:cNvPr id="7" name="TextBox 7"/>
          <p:cNvSpPr txBox="1"/>
          <p:nvPr/>
        </p:nvSpPr>
        <p:spPr>
          <a:xfrm>
            <a:off x="1009562" y="6738322"/>
            <a:ext cx="16837895" cy="3186430"/>
          </a:xfrm>
          <a:prstGeom prst="rect">
            <a:avLst/>
          </a:prstGeom>
        </p:spPr>
        <p:txBody>
          <a:bodyPr lIns="0" tIns="0" rIns="0" bIns="0" rtlCol="0" anchor="t">
            <a:spAutoFit/>
          </a:bodyPr>
          <a:lstStyle/>
          <a:p>
            <a:pPr>
              <a:lnSpc>
                <a:spcPts val="2529"/>
              </a:lnSpc>
            </a:pPr>
            <a:r>
              <a:rPr lang="en-US" sz="2299">
                <a:solidFill>
                  <a:srgbClr val="191919"/>
                </a:solidFill>
                <a:latin typeface="Alegreya Sans Regular Bold"/>
              </a:rPr>
              <a:t>Positives</a:t>
            </a:r>
          </a:p>
          <a:p>
            <a:pPr>
              <a:lnSpc>
                <a:spcPts val="2199"/>
              </a:lnSpc>
            </a:pPr>
            <a:r>
              <a:rPr lang="en-US" sz="1999">
                <a:solidFill>
                  <a:srgbClr val="191919"/>
                </a:solidFill>
                <a:latin typeface="Alegreya Sans Regular Bold"/>
              </a:rPr>
              <a:t>paid</a:t>
            </a:r>
            <a:r>
              <a:rPr lang="en-US" sz="1999">
                <a:solidFill>
                  <a:srgbClr val="191919"/>
                </a:solidFill>
                <a:latin typeface="Alegreya Sans Regular"/>
              </a:rPr>
              <a:t>: Students' access to extra paid courses plays a significant positive role in their academic performance. We can also say that they can be more successful than students who do not have access to these courses.</a:t>
            </a:r>
          </a:p>
          <a:p>
            <a:pPr>
              <a:lnSpc>
                <a:spcPts val="2199"/>
              </a:lnSpc>
            </a:pPr>
            <a:r>
              <a:rPr lang="en-US" sz="1999">
                <a:solidFill>
                  <a:srgbClr val="191919"/>
                </a:solidFill>
                <a:latin typeface="Alegreya Sans Regular Bold"/>
              </a:rPr>
              <a:t>Medu - Fedu</a:t>
            </a:r>
            <a:r>
              <a:rPr lang="en-US" sz="1999">
                <a:solidFill>
                  <a:srgbClr val="191919"/>
                </a:solidFill>
                <a:latin typeface="Alegreya Sans Regular"/>
              </a:rPr>
              <a:t> : We can say that there is a positive correlation between parents' high level of education and children's academic performance. In other words, we can claim that as a sociocultural feature, parents' high level of education may be important for children's academic success.</a:t>
            </a:r>
          </a:p>
          <a:p>
            <a:pPr>
              <a:lnSpc>
                <a:spcPts val="2199"/>
              </a:lnSpc>
            </a:pPr>
            <a:r>
              <a:rPr lang="en-US" sz="1999">
                <a:solidFill>
                  <a:srgbClr val="191919"/>
                </a:solidFill>
                <a:latin typeface="Alegreya Sans Regular Bold"/>
              </a:rPr>
              <a:t>famrel</a:t>
            </a:r>
            <a:r>
              <a:rPr lang="en-US" sz="1999">
                <a:solidFill>
                  <a:srgbClr val="191919"/>
                </a:solidFill>
                <a:latin typeface="Alegreya Sans Regular"/>
              </a:rPr>
              <a:t>: We can say that the high quality of family relationships is an important positive factor for children's academic success.</a:t>
            </a:r>
          </a:p>
          <a:p>
            <a:pPr>
              <a:lnSpc>
                <a:spcPts val="1210"/>
              </a:lnSpc>
            </a:pPr>
            <a:endParaRPr lang="en-US" sz="1999">
              <a:solidFill>
                <a:srgbClr val="191919"/>
              </a:solidFill>
              <a:latin typeface="Alegreya Sans Regular"/>
            </a:endParaRPr>
          </a:p>
          <a:p>
            <a:pPr>
              <a:lnSpc>
                <a:spcPts val="2529"/>
              </a:lnSpc>
            </a:pPr>
            <a:r>
              <a:rPr lang="en-US" sz="2299">
                <a:solidFill>
                  <a:srgbClr val="191919"/>
                </a:solidFill>
                <a:latin typeface="Alegreya Sans Regular Bold"/>
              </a:rPr>
              <a:t>Negatives</a:t>
            </a:r>
            <a:r>
              <a:rPr lang="en-US" sz="2299">
                <a:solidFill>
                  <a:srgbClr val="191919"/>
                </a:solidFill>
                <a:latin typeface="Alegreya Sans Regular"/>
              </a:rPr>
              <a:t>:</a:t>
            </a:r>
          </a:p>
          <a:p>
            <a:pPr>
              <a:lnSpc>
                <a:spcPts val="2199"/>
              </a:lnSpc>
            </a:pPr>
            <a:r>
              <a:rPr lang="en-US" sz="1999">
                <a:solidFill>
                  <a:srgbClr val="191919"/>
                </a:solidFill>
                <a:latin typeface="Alegreya Sans Regular Bold"/>
              </a:rPr>
              <a:t>famsize</a:t>
            </a:r>
            <a:r>
              <a:rPr lang="en-US" sz="1999">
                <a:solidFill>
                  <a:srgbClr val="191919"/>
                </a:solidFill>
                <a:latin typeface="Alegreya Sans Regular"/>
              </a:rPr>
              <a:t>: Having more than 3 family members seems to have a negative impact on children's academic performance.</a:t>
            </a:r>
          </a:p>
          <a:p>
            <a:pPr>
              <a:lnSpc>
                <a:spcPts val="2199"/>
              </a:lnSpc>
            </a:pPr>
            <a:r>
              <a:rPr lang="en-US" sz="1999">
                <a:solidFill>
                  <a:srgbClr val="191919"/>
                </a:solidFill>
                <a:latin typeface="Alegreya Sans Regular Bold"/>
              </a:rPr>
              <a:t>health</a:t>
            </a:r>
            <a:r>
              <a:rPr lang="en-US" sz="1999">
                <a:solidFill>
                  <a:srgbClr val="191919"/>
                </a:solidFill>
                <a:latin typeface="Alegreya Sans Regular"/>
              </a:rPr>
              <a:t>: As an interesting result, although it has a low reliability, we can see that children with relatively low health can be more successful than healthy children.</a:t>
            </a:r>
          </a:p>
          <a:p>
            <a:pPr algn="ctr">
              <a:lnSpc>
                <a:spcPts val="3299"/>
              </a:lnSpc>
              <a:spcBef>
                <a:spcPct val="0"/>
              </a:spcBef>
            </a:pPr>
            <a:endParaRPr lang="en-US" sz="1999">
              <a:solidFill>
                <a:srgbClr val="191919"/>
              </a:solidFill>
              <a:latin typeface="Alegreya Sans 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15865432" y="-372717"/>
            <a:ext cx="4343892" cy="1990293"/>
          </a:xfrm>
          <a:custGeom>
            <a:avLst/>
            <a:gdLst/>
            <a:ahLst/>
            <a:cxnLst/>
            <a:rect l="l" t="t" r="r" b="b"/>
            <a:pathLst>
              <a:path w="4343892" h="1990293">
                <a:moveTo>
                  <a:pt x="0" y="0"/>
                </a:moveTo>
                <a:lnTo>
                  <a:pt x="4343892" y="0"/>
                </a:lnTo>
                <a:lnTo>
                  <a:pt x="4343892" y="1990292"/>
                </a:lnTo>
                <a:lnTo>
                  <a:pt x="0" y="199029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28700" y="887035"/>
            <a:ext cx="3767661" cy="2717104"/>
          </a:xfrm>
          <a:custGeom>
            <a:avLst/>
            <a:gdLst/>
            <a:ahLst/>
            <a:cxnLst/>
            <a:rect l="l" t="t" r="r" b="b"/>
            <a:pathLst>
              <a:path w="3767661" h="2717104">
                <a:moveTo>
                  <a:pt x="0" y="0"/>
                </a:moveTo>
                <a:lnTo>
                  <a:pt x="3767661" y="0"/>
                </a:lnTo>
                <a:lnTo>
                  <a:pt x="3767661" y="2717103"/>
                </a:lnTo>
                <a:lnTo>
                  <a:pt x="0" y="2717103"/>
                </a:lnTo>
                <a:lnTo>
                  <a:pt x="0" y="0"/>
                </a:lnTo>
                <a:close/>
              </a:path>
            </a:pathLst>
          </a:custGeom>
          <a:blipFill>
            <a:blip r:embed="rId4"/>
            <a:stretch>
              <a:fillRect/>
            </a:stretch>
          </a:blipFill>
        </p:spPr>
      </p:sp>
      <p:sp>
        <p:nvSpPr>
          <p:cNvPr id="4" name="Freeform 4"/>
          <p:cNvSpPr/>
          <p:nvPr/>
        </p:nvSpPr>
        <p:spPr>
          <a:xfrm>
            <a:off x="5285358" y="887035"/>
            <a:ext cx="3698394" cy="2717104"/>
          </a:xfrm>
          <a:custGeom>
            <a:avLst/>
            <a:gdLst/>
            <a:ahLst/>
            <a:cxnLst/>
            <a:rect l="l" t="t" r="r" b="b"/>
            <a:pathLst>
              <a:path w="3698394" h="2717104">
                <a:moveTo>
                  <a:pt x="0" y="0"/>
                </a:moveTo>
                <a:lnTo>
                  <a:pt x="3698394" y="0"/>
                </a:lnTo>
                <a:lnTo>
                  <a:pt x="3698394" y="2717103"/>
                </a:lnTo>
                <a:lnTo>
                  <a:pt x="0" y="2717103"/>
                </a:lnTo>
                <a:lnTo>
                  <a:pt x="0" y="0"/>
                </a:lnTo>
                <a:close/>
              </a:path>
            </a:pathLst>
          </a:custGeom>
          <a:blipFill>
            <a:blip r:embed="rId5"/>
            <a:stretch>
              <a:fillRect/>
            </a:stretch>
          </a:blipFill>
        </p:spPr>
      </p:sp>
      <p:sp>
        <p:nvSpPr>
          <p:cNvPr id="5" name="Freeform 5"/>
          <p:cNvSpPr/>
          <p:nvPr/>
        </p:nvSpPr>
        <p:spPr>
          <a:xfrm>
            <a:off x="9602877" y="887035"/>
            <a:ext cx="3761036" cy="2789365"/>
          </a:xfrm>
          <a:custGeom>
            <a:avLst/>
            <a:gdLst/>
            <a:ahLst/>
            <a:cxnLst/>
            <a:rect l="l" t="t" r="r" b="b"/>
            <a:pathLst>
              <a:path w="3761036" h="2789365">
                <a:moveTo>
                  <a:pt x="0" y="0"/>
                </a:moveTo>
                <a:lnTo>
                  <a:pt x="3761037" y="0"/>
                </a:lnTo>
                <a:lnTo>
                  <a:pt x="3761037" y="2789365"/>
                </a:lnTo>
                <a:lnTo>
                  <a:pt x="0" y="2789365"/>
                </a:lnTo>
                <a:lnTo>
                  <a:pt x="0" y="0"/>
                </a:lnTo>
                <a:close/>
              </a:path>
            </a:pathLst>
          </a:custGeom>
          <a:blipFill>
            <a:blip r:embed="rId6"/>
            <a:stretch>
              <a:fillRect/>
            </a:stretch>
          </a:blipFill>
        </p:spPr>
      </p:sp>
      <p:sp>
        <p:nvSpPr>
          <p:cNvPr id="6" name="Freeform 6"/>
          <p:cNvSpPr/>
          <p:nvPr/>
        </p:nvSpPr>
        <p:spPr>
          <a:xfrm>
            <a:off x="13795840" y="3233638"/>
            <a:ext cx="3670274" cy="2671144"/>
          </a:xfrm>
          <a:custGeom>
            <a:avLst/>
            <a:gdLst/>
            <a:ahLst/>
            <a:cxnLst/>
            <a:rect l="l" t="t" r="r" b="b"/>
            <a:pathLst>
              <a:path w="3670274" h="2671144">
                <a:moveTo>
                  <a:pt x="0" y="0"/>
                </a:moveTo>
                <a:lnTo>
                  <a:pt x="3670274" y="0"/>
                </a:lnTo>
                <a:lnTo>
                  <a:pt x="3670274" y="2671143"/>
                </a:lnTo>
                <a:lnTo>
                  <a:pt x="0" y="2671143"/>
                </a:lnTo>
                <a:lnTo>
                  <a:pt x="0" y="0"/>
                </a:lnTo>
                <a:close/>
              </a:path>
            </a:pathLst>
          </a:custGeom>
          <a:blipFill>
            <a:blip r:embed="rId7"/>
            <a:stretch>
              <a:fillRect/>
            </a:stretch>
          </a:blipFill>
        </p:spPr>
      </p:sp>
      <p:sp>
        <p:nvSpPr>
          <p:cNvPr id="7" name="Freeform 7"/>
          <p:cNvSpPr/>
          <p:nvPr/>
        </p:nvSpPr>
        <p:spPr>
          <a:xfrm>
            <a:off x="13795840" y="6470761"/>
            <a:ext cx="3670274" cy="2765886"/>
          </a:xfrm>
          <a:custGeom>
            <a:avLst/>
            <a:gdLst/>
            <a:ahLst/>
            <a:cxnLst/>
            <a:rect l="l" t="t" r="r" b="b"/>
            <a:pathLst>
              <a:path w="3670274" h="2765886">
                <a:moveTo>
                  <a:pt x="0" y="0"/>
                </a:moveTo>
                <a:lnTo>
                  <a:pt x="3670274" y="0"/>
                </a:lnTo>
                <a:lnTo>
                  <a:pt x="3670274" y="2765886"/>
                </a:lnTo>
                <a:lnTo>
                  <a:pt x="0" y="2765886"/>
                </a:lnTo>
                <a:lnTo>
                  <a:pt x="0" y="0"/>
                </a:lnTo>
                <a:close/>
              </a:path>
            </a:pathLst>
          </a:custGeom>
          <a:blipFill>
            <a:blip r:embed="rId8"/>
            <a:stretch>
              <a:fillRect/>
            </a:stretch>
          </a:blipFill>
        </p:spPr>
      </p:sp>
      <p:sp>
        <p:nvSpPr>
          <p:cNvPr id="8" name="TextBox 8"/>
          <p:cNvSpPr txBox="1"/>
          <p:nvPr/>
        </p:nvSpPr>
        <p:spPr>
          <a:xfrm>
            <a:off x="1028700" y="4391547"/>
            <a:ext cx="11101669" cy="5070925"/>
          </a:xfrm>
          <a:prstGeom prst="rect">
            <a:avLst/>
          </a:prstGeom>
        </p:spPr>
        <p:txBody>
          <a:bodyPr lIns="0" tIns="0" rIns="0" bIns="0" rtlCol="0" anchor="t">
            <a:spAutoFit/>
          </a:bodyPr>
          <a:lstStyle/>
          <a:p>
            <a:pPr algn="just">
              <a:lnSpc>
                <a:spcPts val="2310"/>
              </a:lnSpc>
            </a:pPr>
            <a:r>
              <a:rPr lang="en-US" sz="2100">
                <a:solidFill>
                  <a:srgbClr val="000000"/>
                </a:solidFill>
                <a:latin typeface="Alegreya Sans Regular Bold"/>
              </a:rPr>
              <a:t>Suggestions</a:t>
            </a:r>
            <a:r>
              <a:rPr lang="en-US" sz="2100">
                <a:solidFill>
                  <a:srgbClr val="000000"/>
                </a:solidFill>
                <a:latin typeface="Alegreya Sans Regular"/>
              </a:rPr>
              <a:t>: Using this graphs, we can make recommendations for the development of educational policies and practices.</a:t>
            </a:r>
          </a:p>
          <a:p>
            <a:pPr algn="just">
              <a:lnSpc>
                <a:spcPts val="1760"/>
              </a:lnSpc>
            </a:pPr>
            <a:endParaRPr lang="en-US" sz="2100">
              <a:solidFill>
                <a:srgbClr val="000000"/>
              </a:solidFill>
              <a:latin typeface="Alegreya Sans Regular"/>
            </a:endParaRPr>
          </a:p>
          <a:p>
            <a:pPr marL="433630" lvl="1" indent="-216815" algn="just">
              <a:lnSpc>
                <a:spcPts val="2209"/>
              </a:lnSpc>
              <a:buFont typeface="Arial"/>
              <a:buChar char="•"/>
            </a:pPr>
            <a:r>
              <a:rPr lang="en-US" sz="2008">
                <a:solidFill>
                  <a:srgbClr val="000000"/>
                </a:solidFill>
                <a:latin typeface="Alegreya Sans Regular Bold"/>
              </a:rPr>
              <a:t>Educational support:</a:t>
            </a:r>
            <a:r>
              <a:rPr lang="en-US" sz="2008">
                <a:solidFill>
                  <a:srgbClr val="000000"/>
                </a:solidFill>
                <a:latin typeface="Alegreya Sans Regular"/>
              </a:rPr>
              <a:t> Some of the most important features are related to parents' level of education. Therefore, it is important to provide additional educational support for children of parents with low levels of education.</a:t>
            </a:r>
          </a:p>
          <a:p>
            <a:pPr marL="433630" lvl="1" indent="-216815" algn="just">
              <a:lnSpc>
                <a:spcPts val="2209"/>
              </a:lnSpc>
              <a:spcBef>
                <a:spcPct val="0"/>
              </a:spcBef>
              <a:buFont typeface="Arial"/>
              <a:buChar char="•"/>
            </a:pPr>
            <a:r>
              <a:rPr lang="en-US" sz="2008">
                <a:solidFill>
                  <a:srgbClr val="000000"/>
                </a:solidFill>
                <a:latin typeface="Alegreya Sans Regular Bold"/>
              </a:rPr>
              <a:t>Family relationships:</a:t>
            </a:r>
            <a:r>
              <a:rPr lang="en-US" sz="2008">
                <a:solidFill>
                  <a:srgbClr val="000000"/>
                </a:solidFill>
                <a:latin typeface="Alegreya Sans Regular"/>
              </a:rPr>
              <a:t> The quality of family relationships also have an impact on academic performance. Schools can work in collaboration with families to organize programs that strengthen family communication and relationships.</a:t>
            </a:r>
          </a:p>
          <a:p>
            <a:pPr marL="433630" lvl="1" indent="-216815" algn="just">
              <a:lnSpc>
                <a:spcPts val="2209"/>
              </a:lnSpc>
              <a:spcBef>
                <a:spcPct val="0"/>
              </a:spcBef>
              <a:buFont typeface="Arial"/>
              <a:buChar char="•"/>
            </a:pPr>
            <a:r>
              <a:rPr lang="en-US" sz="2008">
                <a:solidFill>
                  <a:srgbClr val="000000"/>
                </a:solidFill>
                <a:latin typeface="Alegreya Sans Regular Bold"/>
              </a:rPr>
              <a:t>Student and family engagement:</a:t>
            </a:r>
            <a:r>
              <a:rPr lang="en-US" sz="2008">
                <a:solidFill>
                  <a:srgbClr val="000000"/>
                </a:solidFill>
                <a:latin typeface="Alegreya Sans Regular"/>
              </a:rPr>
              <a:t> Schools can reduce the effects of socioeconomic status and family background factors on students' academic performance by organizing activities and programs that encourage student and family involvement.</a:t>
            </a:r>
          </a:p>
          <a:p>
            <a:pPr algn="just">
              <a:lnSpc>
                <a:spcPts val="2209"/>
              </a:lnSpc>
              <a:spcBef>
                <a:spcPct val="0"/>
              </a:spcBef>
            </a:pPr>
            <a:endParaRPr lang="en-US" sz="2008">
              <a:solidFill>
                <a:srgbClr val="000000"/>
              </a:solidFill>
              <a:latin typeface="Alegreya Sans Regular"/>
            </a:endParaRPr>
          </a:p>
          <a:p>
            <a:pPr algn="just">
              <a:lnSpc>
                <a:spcPts val="2209"/>
              </a:lnSpc>
              <a:spcBef>
                <a:spcPct val="0"/>
              </a:spcBef>
            </a:pPr>
            <a:r>
              <a:rPr lang="en-US" sz="2008">
                <a:solidFill>
                  <a:srgbClr val="000000"/>
                </a:solidFill>
                <a:latin typeface="Alegreya Sans Regular"/>
              </a:rPr>
              <a:t>These recommendations can be considered as steps to reduce the effects of socioeconomic status and family background factors on the academic performance of high school students. Developing educational policies and practices by taking these factors into account may increase students' chances of success.</a:t>
            </a:r>
          </a:p>
          <a:p>
            <a:pPr algn="just">
              <a:lnSpc>
                <a:spcPts val="4917"/>
              </a:lnSpc>
              <a:spcBef>
                <a:spcPct val="0"/>
              </a:spcBef>
            </a:pPr>
            <a:endParaRPr lang="en-US" sz="2008">
              <a:solidFill>
                <a:srgbClr val="000000"/>
              </a:solidFill>
              <a:latin typeface="Alegreya Sans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TextBox 2"/>
          <p:cNvSpPr txBox="1"/>
          <p:nvPr/>
        </p:nvSpPr>
        <p:spPr>
          <a:xfrm>
            <a:off x="1854468" y="989554"/>
            <a:ext cx="4863501" cy="981075"/>
          </a:xfrm>
          <a:prstGeom prst="rect">
            <a:avLst/>
          </a:prstGeom>
        </p:spPr>
        <p:txBody>
          <a:bodyPr lIns="0" tIns="0" rIns="0" bIns="0" rtlCol="0" anchor="t">
            <a:spAutoFit/>
          </a:bodyPr>
          <a:lstStyle/>
          <a:p>
            <a:pPr>
              <a:lnSpc>
                <a:spcPts val="6840"/>
              </a:lnSpc>
            </a:pPr>
            <a:r>
              <a:rPr lang="en-US" sz="5700">
                <a:solidFill>
                  <a:srgbClr val="191919"/>
                </a:solidFill>
                <a:latin typeface="Alegreya Sans Regular Bold"/>
              </a:rPr>
              <a:t>Results</a:t>
            </a:r>
          </a:p>
        </p:txBody>
      </p:sp>
      <p:sp>
        <p:nvSpPr>
          <p:cNvPr id="3" name="Freeform 3"/>
          <p:cNvSpPr/>
          <p:nvPr/>
        </p:nvSpPr>
        <p:spPr>
          <a:xfrm>
            <a:off x="1028700" y="2284954"/>
            <a:ext cx="550863" cy="610836"/>
          </a:xfrm>
          <a:custGeom>
            <a:avLst/>
            <a:gdLst/>
            <a:ahLst/>
            <a:cxnLst/>
            <a:rect l="l" t="t" r="r" b="b"/>
            <a:pathLst>
              <a:path w="550863" h="610836">
                <a:moveTo>
                  <a:pt x="0" y="0"/>
                </a:moveTo>
                <a:lnTo>
                  <a:pt x="550863" y="0"/>
                </a:lnTo>
                <a:lnTo>
                  <a:pt x="550863" y="610836"/>
                </a:lnTo>
                <a:lnTo>
                  <a:pt x="0" y="6108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028700" y="3709511"/>
            <a:ext cx="550863" cy="610836"/>
          </a:xfrm>
          <a:custGeom>
            <a:avLst/>
            <a:gdLst/>
            <a:ahLst/>
            <a:cxnLst/>
            <a:rect l="l" t="t" r="r" b="b"/>
            <a:pathLst>
              <a:path w="550863" h="610836">
                <a:moveTo>
                  <a:pt x="0" y="0"/>
                </a:moveTo>
                <a:lnTo>
                  <a:pt x="550863" y="0"/>
                </a:lnTo>
                <a:lnTo>
                  <a:pt x="550863" y="610836"/>
                </a:lnTo>
                <a:lnTo>
                  <a:pt x="0" y="6108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28700" y="5063104"/>
            <a:ext cx="550863" cy="610836"/>
          </a:xfrm>
          <a:custGeom>
            <a:avLst/>
            <a:gdLst/>
            <a:ahLst/>
            <a:cxnLst/>
            <a:rect l="l" t="t" r="r" b="b"/>
            <a:pathLst>
              <a:path w="550863" h="610836">
                <a:moveTo>
                  <a:pt x="0" y="0"/>
                </a:moveTo>
                <a:lnTo>
                  <a:pt x="550863" y="0"/>
                </a:lnTo>
                <a:lnTo>
                  <a:pt x="550863" y="610836"/>
                </a:lnTo>
                <a:lnTo>
                  <a:pt x="0" y="6108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028700" y="6416698"/>
            <a:ext cx="550863" cy="610836"/>
          </a:xfrm>
          <a:custGeom>
            <a:avLst/>
            <a:gdLst/>
            <a:ahLst/>
            <a:cxnLst/>
            <a:rect l="l" t="t" r="r" b="b"/>
            <a:pathLst>
              <a:path w="550863" h="610836">
                <a:moveTo>
                  <a:pt x="0" y="0"/>
                </a:moveTo>
                <a:lnTo>
                  <a:pt x="550863" y="0"/>
                </a:lnTo>
                <a:lnTo>
                  <a:pt x="550863" y="610835"/>
                </a:lnTo>
                <a:lnTo>
                  <a:pt x="0" y="61083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028700" y="7837158"/>
            <a:ext cx="550863" cy="610836"/>
          </a:xfrm>
          <a:custGeom>
            <a:avLst/>
            <a:gdLst/>
            <a:ahLst/>
            <a:cxnLst/>
            <a:rect l="l" t="t" r="r" b="b"/>
            <a:pathLst>
              <a:path w="550863" h="610836">
                <a:moveTo>
                  <a:pt x="0" y="0"/>
                </a:moveTo>
                <a:lnTo>
                  <a:pt x="550863" y="0"/>
                </a:lnTo>
                <a:lnTo>
                  <a:pt x="550863" y="610836"/>
                </a:lnTo>
                <a:lnTo>
                  <a:pt x="0" y="6108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TextBox 8"/>
          <p:cNvSpPr txBox="1"/>
          <p:nvPr/>
        </p:nvSpPr>
        <p:spPr>
          <a:xfrm>
            <a:off x="1854468" y="4496447"/>
            <a:ext cx="15129926" cy="1285217"/>
          </a:xfrm>
          <a:prstGeom prst="rect">
            <a:avLst/>
          </a:prstGeom>
        </p:spPr>
        <p:txBody>
          <a:bodyPr lIns="0" tIns="0" rIns="0" bIns="0" rtlCol="0" anchor="t">
            <a:spAutoFit/>
          </a:bodyPr>
          <a:lstStyle/>
          <a:p>
            <a:pPr>
              <a:lnSpc>
                <a:spcPts val="3187"/>
              </a:lnSpc>
              <a:spcBef>
                <a:spcPct val="0"/>
              </a:spcBef>
            </a:pPr>
            <a:endParaRPr/>
          </a:p>
          <a:p>
            <a:pPr>
              <a:lnSpc>
                <a:spcPts val="3297"/>
              </a:lnSpc>
              <a:spcBef>
                <a:spcPct val="0"/>
              </a:spcBef>
            </a:pPr>
            <a:r>
              <a:rPr lang="en-US" sz="2998">
                <a:solidFill>
                  <a:srgbClr val="191919"/>
                </a:solidFill>
                <a:latin typeface="Alegreya Sans Regular"/>
              </a:rPr>
              <a:t>Family environment and parental involvement were found to play a crucial role in student success, as indicated by the strong effects of parental attributes on academic performance.</a:t>
            </a:r>
          </a:p>
        </p:txBody>
      </p:sp>
      <p:sp>
        <p:nvSpPr>
          <p:cNvPr id="9" name="TextBox 9"/>
          <p:cNvSpPr txBox="1"/>
          <p:nvPr/>
        </p:nvSpPr>
        <p:spPr>
          <a:xfrm>
            <a:off x="1854468" y="2246854"/>
            <a:ext cx="15129926" cy="895350"/>
          </a:xfrm>
          <a:prstGeom prst="rect">
            <a:avLst/>
          </a:prstGeom>
        </p:spPr>
        <p:txBody>
          <a:bodyPr lIns="0" tIns="0" rIns="0" bIns="0" rtlCol="0" anchor="t">
            <a:spAutoFit/>
          </a:bodyPr>
          <a:lstStyle/>
          <a:p>
            <a:pPr>
              <a:lnSpc>
                <a:spcPts val="3299"/>
              </a:lnSpc>
              <a:spcBef>
                <a:spcPct val="0"/>
              </a:spcBef>
            </a:pPr>
            <a:r>
              <a:rPr lang="en-US" sz="2999">
                <a:solidFill>
                  <a:srgbClr val="191919"/>
                </a:solidFill>
                <a:latin typeface="Alegreya Sans Regular"/>
              </a:rPr>
              <a:t>The Linear Regression model with feature selection outperformed other models in addressing the fitting problem, indicating its effectiveness.</a:t>
            </a:r>
          </a:p>
        </p:txBody>
      </p:sp>
      <p:sp>
        <p:nvSpPr>
          <p:cNvPr id="10" name="TextBox 10"/>
          <p:cNvSpPr txBox="1"/>
          <p:nvPr/>
        </p:nvSpPr>
        <p:spPr>
          <a:xfrm>
            <a:off x="1854468" y="3163201"/>
            <a:ext cx="15129926" cy="1674881"/>
          </a:xfrm>
          <a:prstGeom prst="rect">
            <a:avLst/>
          </a:prstGeom>
        </p:spPr>
        <p:txBody>
          <a:bodyPr lIns="0" tIns="0" rIns="0" bIns="0" rtlCol="0" anchor="t">
            <a:spAutoFit/>
          </a:bodyPr>
          <a:lstStyle/>
          <a:p>
            <a:pPr>
              <a:lnSpc>
                <a:spcPts val="3036"/>
              </a:lnSpc>
            </a:pPr>
            <a:endParaRPr/>
          </a:p>
          <a:p>
            <a:pPr>
              <a:lnSpc>
                <a:spcPts val="3299"/>
              </a:lnSpc>
            </a:pPr>
            <a:r>
              <a:rPr lang="en-US" sz="2999">
                <a:solidFill>
                  <a:srgbClr val="191919"/>
                </a:solidFill>
                <a:latin typeface="Alegreya Sans Regular"/>
              </a:rPr>
              <a:t>Attributes related to parents, such as family size, parent status, and occupations, had significant positive and negative coefficients, highlighting their impact on student grades.</a:t>
            </a:r>
          </a:p>
          <a:p>
            <a:pPr>
              <a:lnSpc>
                <a:spcPts val="3299"/>
              </a:lnSpc>
              <a:spcBef>
                <a:spcPct val="0"/>
              </a:spcBef>
            </a:pPr>
            <a:endParaRPr lang="en-US" sz="2999">
              <a:solidFill>
                <a:srgbClr val="191919"/>
              </a:solidFill>
              <a:latin typeface="Alegreya Sans Regular"/>
            </a:endParaRPr>
          </a:p>
        </p:txBody>
      </p:sp>
      <p:sp>
        <p:nvSpPr>
          <p:cNvPr id="11" name="TextBox 11"/>
          <p:cNvSpPr txBox="1"/>
          <p:nvPr/>
        </p:nvSpPr>
        <p:spPr>
          <a:xfrm>
            <a:off x="1854468" y="6050603"/>
            <a:ext cx="15129926" cy="1304925"/>
          </a:xfrm>
          <a:prstGeom prst="rect">
            <a:avLst/>
          </a:prstGeom>
        </p:spPr>
        <p:txBody>
          <a:bodyPr lIns="0" tIns="0" rIns="0" bIns="0" rtlCol="0" anchor="t">
            <a:spAutoFit/>
          </a:bodyPr>
          <a:lstStyle/>
          <a:p>
            <a:pPr>
              <a:lnSpc>
                <a:spcPts val="3299"/>
              </a:lnSpc>
              <a:spcBef>
                <a:spcPct val="0"/>
              </a:spcBef>
            </a:pPr>
            <a:r>
              <a:rPr lang="en-US" sz="2999">
                <a:solidFill>
                  <a:srgbClr val="191919"/>
                </a:solidFill>
                <a:latin typeface="Alegreya Sans Regular"/>
              </a:rPr>
              <a:t>The findings emphasize the importance of providing opportunities for extra support, such as access to paid courses, as well as fostering positive family relationships and ensuring a conducive learning environment for students. </a:t>
            </a:r>
          </a:p>
        </p:txBody>
      </p:sp>
      <p:sp>
        <p:nvSpPr>
          <p:cNvPr id="12" name="TextBox 12"/>
          <p:cNvSpPr txBox="1"/>
          <p:nvPr/>
        </p:nvSpPr>
        <p:spPr>
          <a:xfrm>
            <a:off x="1854468" y="7629218"/>
            <a:ext cx="15129926" cy="1304925"/>
          </a:xfrm>
          <a:prstGeom prst="rect">
            <a:avLst/>
          </a:prstGeom>
        </p:spPr>
        <p:txBody>
          <a:bodyPr lIns="0" tIns="0" rIns="0" bIns="0" rtlCol="0" anchor="t">
            <a:spAutoFit/>
          </a:bodyPr>
          <a:lstStyle/>
          <a:p>
            <a:pPr>
              <a:lnSpc>
                <a:spcPts val="3299"/>
              </a:lnSpc>
              <a:spcBef>
                <a:spcPct val="0"/>
              </a:spcBef>
            </a:pPr>
            <a:r>
              <a:rPr lang="en-US" sz="2999">
                <a:solidFill>
                  <a:srgbClr val="191919"/>
                </a:solidFill>
                <a:latin typeface="Alegreya Sans Regular"/>
              </a:rPr>
              <a:t>Overall, the results suggest that by considering relevant features and using  more appropriate  models, it is possible to build a more effective model for understanding and predicting factors affecting students' academic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TextBox 2"/>
          <p:cNvSpPr txBox="1"/>
          <p:nvPr/>
        </p:nvSpPr>
        <p:spPr>
          <a:xfrm>
            <a:off x="4399508" y="1804866"/>
            <a:ext cx="9488983" cy="1095375"/>
          </a:xfrm>
          <a:prstGeom prst="rect">
            <a:avLst/>
          </a:prstGeom>
        </p:spPr>
        <p:txBody>
          <a:bodyPr lIns="0" tIns="0" rIns="0" bIns="0" rtlCol="0" anchor="t">
            <a:spAutoFit/>
          </a:bodyPr>
          <a:lstStyle/>
          <a:p>
            <a:pPr algn="ctr">
              <a:lnSpc>
                <a:spcPts val="7680"/>
              </a:lnSpc>
            </a:pPr>
            <a:r>
              <a:rPr lang="en-US" sz="6400">
                <a:solidFill>
                  <a:srgbClr val="191919"/>
                </a:solidFill>
                <a:latin typeface="Alegreya Sans Regular Bold"/>
              </a:rPr>
              <a:t>Conclusion</a:t>
            </a:r>
          </a:p>
        </p:txBody>
      </p:sp>
      <p:sp>
        <p:nvSpPr>
          <p:cNvPr id="3" name="Freeform 3"/>
          <p:cNvSpPr/>
          <p:nvPr/>
        </p:nvSpPr>
        <p:spPr>
          <a:xfrm rot="3137413">
            <a:off x="14795672" y="6898055"/>
            <a:ext cx="6020989" cy="8116529"/>
          </a:xfrm>
          <a:custGeom>
            <a:avLst/>
            <a:gdLst/>
            <a:ahLst/>
            <a:cxnLst/>
            <a:rect l="l" t="t" r="r" b="b"/>
            <a:pathLst>
              <a:path w="6020989" h="8116529">
                <a:moveTo>
                  <a:pt x="0" y="0"/>
                </a:moveTo>
                <a:lnTo>
                  <a:pt x="6020989" y="0"/>
                </a:lnTo>
                <a:lnTo>
                  <a:pt x="6020989" y="8116529"/>
                </a:lnTo>
                <a:lnTo>
                  <a:pt x="0" y="811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2948153" y="-1674517"/>
            <a:ext cx="6223270" cy="5991963"/>
          </a:xfrm>
          <a:custGeom>
            <a:avLst/>
            <a:gdLst/>
            <a:ahLst/>
            <a:cxnLst/>
            <a:rect l="l" t="t" r="r" b="b"/>
            <a:pathLst>
              <a:path w="6223270" h="5991963">
                <a:moveTo>
                  <a:pt x="0" y="0"/>
                </a:moveTo>
                <a:lnTo>
                  <a:pt x="6223270" y="0"/>
                </a:lnTo>
                <a:lnTo>
                  <a:pt x="6223270" y="5991963"/>
                </a:lnTo>
                <a:lnTo>
                  <a:pt x="0" y="599196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2241477" y="3903445"/>
            <a:ext cx="13805047" cy="3480677"/>
          </a:xfrm>
          <a:prstGeom prst="rect">
            <a:avLst/>
          </a:prstGeom>
        </p:spPr>
        <p:txBody>
          <a:bodyPr lIns="0" tIns="0" rIns="0" bIns="0" rtlCol="0" anchor="t">
            <a:spAutoFit/>
          </a:bodyPr>
          <a:lstStyle/>
          <a:p>
            <a:pPr algn="ctr">
              <a:lnSpc>
                <a:spcPts val="3880"/>
              </a:lnSpc>
              <a:spcBef>
                <a:spcPct val="0"/>
              </a:spcBef>
            </a:pPr>
            <a:r>
              <a:rPr lang="en-US" sz="3233">
                <a:solidFill>
                  <a:srgbClr val="191919"/>
                </a:solidFill>
                <a:latin typeface="Alegreya Sans Regular"/>
              </a:rPr>
              <a:t>This project highlights the significance of various factors in determining students' academic achievements, providing insights for educational institutions and policymakers. Findings emphasize the importance of support opportunities, positive family relationships, and conducive learning environments. Parental involvement and educational attainment play a crucial role. Further research on diverse datasets is recommended for broader generalization. The project serves as a foundation for targeted interventions and strategies to enhance academic outcomes.</a:t>
            </a:r>
          </a:p>
        </p:txBody>
      </p:sp>
      <p:sp>
        <p:nvSpPr>
          <p:cNvPr id="6" name="Freeform 6"/>
          <p:cNvSpPr/>
          <p:nvPr/>
        </p:nvSpPr>
        <p:spPr>
          <a:xfrm>
            <a:off x="12775188" y="-4317446"/>
            <a:ext cx="8968224" cy="8634892"/>
          </a:xfrm>
          <a:custGeom>
            <a:avLst/>
            <a:gdLst/>
            <a:ahLst/>
            <a:cxnLst/>
            <a:rect l="l" t="t" r="r" b="b"/>
            <a:pathLst>
              <a:path w="8968224" h="8634892">
                <a:moveTo>
                  <a:pt x="0" y="0"/>
                </a:moveTo>
                <a:lnTo>
                  <a:pt x="8968224" y="0"/>
                </a:lnTo>
                <a:lnTo>
                  <a:pt x="8968224" y="8634892"/>
                </a:lnTo>
                <a:lnTo>
                  <a:pt x="0" y="86348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16446245" y="2871666"/>
            <a:ext cx="2281713" cy="2196906"/>
          </a:xfrm>
          <a:custGeom>
            <a:avLst/>
            <a:gdLst/>
            <a:ahLst/>
            <a:cxnLst/>
            <a:rect l="l" t="t" r="r" b="b"/>
            <a:pathLst>
              <a:path w="2281713" h="2196906">
                <a:moveTo>
                  <a:pt x="0" y="0"/>
                </a:moveTo>
                <a:lnTo>
                  <a:pt x="2281713" y="0"/>
                </a:lnTo>
                <a:lnTo>
                  <a:pt x="2281713" y="2196907"/>
                </a:lnTo>
                <a:lnTo>
                  <a:pt x="0" y="219690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TextBox 2"/>
          <p:cNvSpPr txBox="1"/>
          <p:nvPr/>
        </p:nvSpPr>
        <p:spPr>
          <a:xfrm>
            <a:off x="1504331" y="2153845"/>
            <a:ext cx="15279338" cy="7104455"/>
          </a:xfrm>
          <a:prstGeom prst="rect">
            <a:avLst/>
          </a:prstGeom>
        </p:spPr>
        <p:txBody>
          <a:bodyPr lIns="0" tIns="0" rIns="0" bIns="0" rtlCol="0" anchor="t">
            <a:spAutoFit/>
          </a:bodyPr>
          <a:lstStyle/>
          <a:p>
            <a:pPr>
              <a:lnSpc>
                <a:spcPts val="2711"/>
              </a:lnSpc>
            </a:pPr>
            <a:r>
              <a:rPr lang="en-US" sz="2259">
                <a:solidFill>
                  <a:srgbClr val="000000"/>
                </a:solidFill>
                <a:latin typeface="Alegreya Sans Regular"/>
              </a:rPr>
              <a:t>Based on the results and conclusion, here are some suggestions to improve students' academic performance and address the identified factors:</a:t>
            </a:r>
          </a:p>
          <a:p>
            <a:pPr>
              <a:lnSpc>
                <a:spcPts val="2485"/>
              </a:lnSpc>
            </a:pPr>
            <a:endParaRPr lang="en-US" sz="2259">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Encourage parental involvement:</a:t>
            </a:r>
            <a:r>
              <a:rPr lang="en-US" sz="2165">
                <a:solidFill>
                  <a:srgbClr val="000000"/>
                </a:solidFill>
                <a:latin typeface="Alegreya Sans Regular"/>
              </a:rPr>
              <a:t>  Schools can organize workshops and seminars for parents to emphasize the importance of their role in their children's education.</a:t>
            </a:r>
          </a:p>
          <a:p>
            <a:pPr>
              <a:lnSpc>
                <a:spcPts val="2485"/>
              </a:lnSpc>
            </a:pPr>
            <a:endParaRPr lang="en-US" sz="2165">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Provide access to extra courses:  </a:t>
            </a:r>
            <a:r>
              <a:rPr lang="en-US" sz="2165">
                <a:solidFill>
                  <a:srgbClr val="000000"/>
                </a:solidFill>
                <a:latin typeface="Alegreya Sans Regular"/>
              </a:rPr>
              <a:t>Schools and educational institutions can offer additional courses or tutoring programs, either for free or at a reduced cost, to ensure that more students have access to these resources</a:t>
            </a:r>
          </a:p>
          <a:p>
            <a:pPr>
              <a:lnSpc>
                <a:spcPts val="2485"/>
              </a:lnSpc>
            </a:pPr>
            <a:endParaRPr lang="en-US" sz="2165">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Strengthen family relationships:  </a:t>
            </a:r>
            <a:r>
              <a:rPr lang="en-US" sz="2165">
                <a:solidFill>
                  <a:srgbClr val="000000"/>
                </a:solidFill>
                <a:latin typeface="Alegreya Sans Regular"/>
              </a:rPr>
              <a:t>Schools can organize family-oriented events and activities that promote positive family interactions and communication. </a:t>
            </a:r>
          </a:p>
          <a:p>
            <a:pPr>
              <a:lnSpc>
                <a:spcPts val="2485"/>
              </a:lnSpc>
            </a:pPr>
            <a:endParaRPr lang="en-US" sz="2165">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Address health concerns:  </a:t>
            </a:r>
            <a:r>
              <a:rPr lang="en-US" sz="2165">
                <a:solidFill>
                  <a:srgbClr val="000000"/>
                </a:solidFill>
                <a:latin typeface="Alegreya Sans Regular"/>
              </a:rPr>
              <a:t>Schools can implement health and wellness programs to promote a healthy lifestyle among students.</a:t>
            </a:r>
          </a:p>
          <a:p>
            <a:pPr>
              <a:lnSpc>
                <a:spcPts val="2485"/>
              </a:lnSpc>
            </a:pPr>
            <a:endParaRPr lang="en-US" sz="2165">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Offer support for larger families:</a:t>
            </a:r>
            <a:r>
              <a:rPr lang="en-US" sz="2165">
                <a:solidFill>
                  <a:srgbClr val="000000"/>
                </a:solidFill>
                <a:latin typeface="Alegreya Sans Regular"/>
              </a:rPr>
              <a:t> Schools can provide additional resources and support for students from larger families, such as after-school programs, tutoring, and financial assistance.</a:t>
            </a:r>
          </a:p>
          <a:p>
            <a:pPr>
              <a:lnSpc>
                <a:spcPts val="2485"/>
              </a:lnSpc>
            </a:pPr>
            <a:endParaRPr lang="en-US" sz="2165">
              <a:solidFill>
                <a:srgbClr val="000000"/>
              </a:solidFill>
              <a:latin typeface="Alegreya Sans Regular"/>
            </a:endParaRPr>
          </a:p>
          <a:p>
            <a:pPr marL="467465" lvl="1" indent="-233733">
              <a:lnSpc>
                <a:spcPts val="2598"/>
              </a:lnSpc>
              <a:buFont typeface="Arial"/>
              <a:buChar char="•"/>
            </a:pPr>
            <a:r>
              <a:rPr lang="en-US" sz="2165">
                <a:solidFill>
                  <a:srgbClr val="000000"/>
                </a:solidFill>
                <a:latin typeface="Alegreya Sans Regular Bold"/>
              </a:rPr>
              <a:t>Engage with the community: </a:t>
            </a:r>
            <a:r>
              <a:rPr lang="en-US" sz="2165">
                <a:solidFill>
                  <a:srgbClr val="000000"/>
                </a:solidFill>
                <a:latin typeface="Alegreya Sans Regular"/>
              </a:rPr>
              <a:t>Schools can collaborate with local businesses, organizations, and community members to provide resources, support, and opportunities for students.</a:t>
            </a:r>
          </a:p>
          <a:p>
            <a:pPr>
              <a:lnSpc>
                <a:spcPts val="2485"/>
              </a:lnSpc>
            </a:pPr>
            <a:endParaRPr lang="en-US" sz="2165">
              <a:solidFill>
                <a:srgbClr val="000000"/>
              </a:solidFill>
              <a:latin typeface="Alegreya Sans Regular"/>
            </a:endParaRPr>
          </a:p>
          <a:p>
            <a:pPr>
              <a:lnSpc>
                <a:spcPts val="2485"/>
              </a:lnSpc>
            </a:pPr>
            <a:r>
              <a:rPr lang="en-US" sz="2071">
                <a:solidFill>
                  <a:srgbClr val="000000"/>
                </a:solidFill>
                <a:latin typeface="Alegreya Sans Regular"/>
              </a:rPr>
              <a:t>By implementing these suggestions, schools and educational institutions can work towards improving students' academic performance and addressing the factors identified in the analysis.</a:t>
            </a:r>
          </a:p>
        </p:txBody>
      </p:sp>
      <p:sp>
        <p:nvSpPr>
          <p:cNvPr id="3" name="TextBox 3"/>
          <p:cNvSpPr txBox="1"/>
          <p:nvPr/>
        </p:nvSpPr>
        <p:spPr>
          <a:xfrm>
            <a:off x="1504331" y="718379"/>
            <a:ext cx="4286869" cy="987450"/>
          </a:xfrm>
          <a:prstGeom prst="rect">
            <a:avLst/>
          </a:prstGeom>
        </p:spPr>
        <p:txBody>
          <a:bodyPr wrap="square" lIns="0" tIns="0" rIns="0" bIns="0" rtlCol="0" anchor="t">
            <a:spAutoFit/>
          </a:bodyPr>
          <a:lstStyle/>
          <a:p>
            <a:pPr algn="ctr">
              <a:lnSpc>
                <a:spcPts val="7700"/>
              </a:lnSpc>
            </a:pPr>
            <a:r>
              <a:rPr lang="en-US" sz="5500" dirty="0" err="1" smtClean="0">
                <a:solidFill>
                  <a:srgbClr val="000000"/>
                </a:solidFill>
                <a:latin typeface="Arimo Bold"/>
              </a:rPr>
              <a:t>Suggestio</a:t>
            </a:r>
            <a:r>
              <a:rPr lang="tr-TR" sz="5500" dirty="0" smtClean="0">
                <a:solidFill>
                  <a:srgbClr val="000000"/>
                </a:solidFill>
                <a:latin typeface="Arimo Bold"/>
              </a:rPr>
              <a:t>n</a:t>
            </a:r>
            <a:r>
              <a:rPr lang="en-US" sz="5500" dirty="0" smtClean="0">
                <a:solidFill>
                  <a:srgbClr val="000000"/>
                </a:solidFill>
                <a:latin typeface="Arimo Bold"/>
              </a:rPr>
              <a:t>s</a:t>
            </a:r>
            <a:endParaRPr lang="en-US" sz="5500" dirty="0">
              <a:solidFill>
                <a:srgbClr val="000000"/>
              </a:solidFill>
              <a:latin typeface="Arimo Bold"/>
            </a:endParaRPr>
          </a:p>
        </p:txBody>
      </p:sp>
      <p:sp>
        <p:nvSpPr>
          <p:cNvPr id="4" name="Freeform 4"/>
          <p:cNvSpPr/>
          <p:nvPr/>
        </p:nvSpPr>
        <p:spPr>
          <a:xfrm>
            <a:off x="14560175" y="-4680617"/>
            <a:ext cx="6361694" cy="6125242"/>
          </a:xfrm>
          <a:custGeom>
            <a:avLst/>
            <a:gdLst/>
            <a:ahLst/>
            <a:cxnLst/>
            <a:rect l="l" t="t" r="r" b="b"/>
            <a:pathLst>
              <a:path w="6361694" h="6125242">
                <a:moveTo>
                  <a:pt x="0" y="0"/>
                </a:moveTo>
                <a:lnTo>
                  <a:pt x="6361695" y="0"/>
                </a:lnTo>
                <a:lnTo>
                  <a:pt x="6361695" y="6125242"/>
                </a:lnTo>
                <a:lnTo>
                  <a:pt x="0" y="61252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3137413">
            <a:off x="-2903842" y="8827234"/>
            <a:ext cx="5138321" cy="6926658"/>
          </a:xfrm>
          <a:custGeom>
            <a:avLst/>
            <a:gdLst/>
            <a:ahLst/>
            <a:cxnLst/>
            <a:rect l="l" t="t" r="r" b="b"/>
            <a:pathLst>
              <a:path w="5138321" h="6926658">
                <a:moveTo>
                  <a:pt x="0" y="0"/>
                </a:moveTo>
                <a:lnTo>
                  <a:pt x="5138321" y="0"/>
                </a:lnTo>
                <a:lnTo>
                  <a:pt x="5138321" y="6926658"/>
                </a:lnTo>
                <a:lnTo>
                  <a:pt x="0" y="69266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11926306" y="-4500918"/>
            <a:ext cx="6361694" cy="6125242"/>
          </a:xfrm>
          <a:custGeom>
            <a:avLst/>
            <a:gdLst/>
            <a:ahLst/>
            <a:cxnLst/>
            <a:rect l="l" t="t" r="r" b="b"/>
            <a:pathLst>
              <a:path w="6361694" h="6125242">
                <a:moveTo>
                  <a:pt x="0" y="0"/>
                </a:moveTo>
                <a:lnTo>
                  <a:pt x="6361694" y="0"/>
                </a:lnTo>
                <a:lnTo>
                  <a:pt x="6361694" y="6125242"/>
                </a:lnTo>
                <a:lnTo>
                  <a:pt x="0" y="61252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7072285" y="-1438297"/>
            <a:ext cx="1631476" cy="3227741"/>
          </a:xfrm>
          <a:custGeom>
            <a:avLst/>
            <a:gdLst/>
            <a:ahLst/>
            <a:cxnLst/>
            <a:rect l="l" t="t" r="r" b="b"/>
            <a:pathLst>
              <a:path w="1631476" h="3227741">
                <a:moveTo>
                  <a:pt x="0" y="0"/>
                </a:moveTo>
                <a:lnTo>
                  <a:pt x="1631476" y="0"/>
                </a:lnTo>
                <a:lnTo>
                  <a:pt x="1631476" y="3227741"/>
                </a:lnTo>
                <a:lnTo>
                  <a:pt x="0" y="322774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2518409" y="6647999"/>
            <a:ext cx="10410242" cy="10023312"/>
          </a:xfrm>
          <a:custGeom>
            <a:avLst/>
            <a:gdLst/>
            <a:ahLst/>
            <a:cxnLst/>
            <a:rect l="l" t="t" r="r" b="b"/>
            <a:pathLst>
              <a:path w="10410242" h="10023312">
                <a:moveTo>
                  <a:pt x="0" y="0"/>
                </a:moveTo>
                <a:lnTo>
                  <a:pt x="10410242" y="0"/>
                </a:lnTo>
                <a:lnTo>
                  <a:pt x="10410242" y="10023313"/>
                </a:lnTo>
                <a:lnTo>
                  <a:pt x="0" y="1002331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3481433" y="4048345"/>
            <a:ext cx="11325134" cy="3258698"/>
          </a:xfrm>
          <a:prstGeom prst="rect">
            <a:avLst/>
          </a:prstGeom>
        </p:spPr>
        <p:txBody>
          <a:bodyPr lIns="0" tIns="0" rIns="0" bIns="0" rtlCol="0" anchor="t">
            <a:spAutoFit/>
          </a:bodyPr>
          <a:lstStyle/>
          <a:p>
            <a:pPr algn="ctr">
              <a:lnSpc>
                <a:spcPts val="12373"/>
              </a:lnSpc>
            </a:pPr>
            <a:r>
              <a:rPr lang="en-US" sz="8838">
                <a:solidFill>
                  <a:srgbClr val="000000"/>
                </a:solidFill>
                <a:latin typeface="Alegreya Sans Regular Bold"/>
              </a:rPr>
              <a:t>Thanks for Listening to Us</a:t>
            </a:r>
          </a:p>
          <a:p>
            <a:pPr algn="ctr">
              <a:lnSpc>
                <a:spcPts val="12373"/>
              </a:lnSpc>
            </a:pPr>
            <a:endParaRPr lang="en-US" sz="8838">
              <a:solidFill>
                <a:srgbClr val="000000"/>
              </a:solidFill>
              <a:latin typeface="Alegreya Sans Regular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TextBox 2"/>
          <p:cNvSpPr txBox="1"/>
          <p:nvPr/>
        </p:nvSpPr>
        <p:spPr>
          <a:xfrm>
            <a:off x="1305237" y="1094133"/>
            <a:ext cx="6680050" cy="1047750"/>
          </a:xfrm>
          <a:prstGeom prst="rect">
            <a:avLst/>
          </a:prstGeom>
        </p:spPr>
        <p:txBody>
          <a:bodyPr lIns="0" tIns="0" rIns="0" bIns="0" rtlCol="0" anchor="t">
            <a:spAutoFit/>
          </a:bodyPr>
          <a:lstStyle/>
          <a:p>
            <a:pPr>
              <a:lnSpc>
                <a:spcPts val="7200"/>
              </a:lnSpc>
            </a:pPr>
            <a:r>
              <a:rPr lang="en-US" sz="6000">
                <a:solidFill>
                  <a:srgbClr val="191919"/>
                </a:solidFill>
                <a:latin typeface="Alegreya Sans Regular Bold"/>
              </a:rPr>
              <a:t>Project Introduction</a:t>
            </a:r>
          </a:p>
        </p:txBody>
      </p:sp>
      <p:sp>
        <p:nvSpPr>
          <p:cNvPr id="3" name="Freeform 3"/>
          <p:cNvSpPr/>
          <p:nvPr/>
        </p:nvSpPr>
        <p:spPr>
          <a:xfrm>
            <a:off x="15548999" y="64368"/>
            <a:ext cx="2739001" cy="2637198"/>
          </a:xfrm>
          <a:custGeom>
            <a:avLst/>
            <a:gdLst/>
            <a:ahLst/>
            <a:cxnLst/>
            <a:rect l="l" t="t" r="r" b="b"/>
            <a:pathLst>
              <a:path w="2739001" h="2637198">
                <a:moveTo>
                  <a:pt x="0" y="0"/>
                </a:moveTo>
                <a:lnTo>
                  <a:pt x="2739001" y="0"/>
                </a:lnTo>
                <a:lnTo>
                  <a:pt x="2739001" y="2637198"/>
                </a:lnTo>
                <a:lnTo>
                  <a:pt x="0" y="263719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6470669" y="521295"/>
            <a:ext cx="1817331" cy="2789871"/>
          </a:xfrm>
          <a:custGeom>
            <a:avLst/>
            <a:gdLst/>
            <a:ahLst/>
            <a:cxnLst/>
            <a:rect l="l" t="t" r="r" b="b"/>
            <a:pathLst>
              <a:path w="1817331" h="2789871">
                <a:moveTo>
                  <a:pt x="0" y="0"/>
                </a:moveTo>
                <a:lnTo>
                  <a:pt x="1817331" y="0"/>
                </a:lnTo>
                <a:lnTo>
                  <a:pt x="1817331" y="2789871"/>
                </a:lnTo>
                <a:lnTo>
                  <a:pt x="0" y="278987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305237" y="2943225"/>
            <a:ext cx="12807027" cy="1133475"/>
          </a:xfrm>
          <a:prstGeom prst="rect">
            <a:avLst/>
          </a:prstGeom>
        </p:spPr>
        <p:txBody>
          <a:bodyPr lIns="0" tIns="0" rIns="0" bIns="0" rtlCol="0" anchor="t">
            <a:spAutoFit/>
          </a:bodyPr>
          <a:lstStyle/>
          <a:p>
            <a:pPr>
              <a:lnSpc>
                <a:spcPts val="4200"/>
              </a:lnSpc>
              <a:spcBef>
                <a:spcPct val="0"/>
              </a:spcBef>
            </a:pPr>
            <a:r>
              <a:rPr lang="en-US" sz="3500">
                <a:solidFill>
                  <a:srgbClr val="191919"/>
                </a:solidFill>
                <a:latin typeface="Alegreya Sans Regular"/>
              </a:rPr>
              <a:t>We were interested in examining the variables that may have an impact on the academic performance of high school students.</a:t>
            </a:r>
          </a:p>
        </p:txBody>
      </p:sp>
      <p:sp>
        <p:nvSpPr>
          <p:cNvPr id="6" name="TextBox 6"/>
          <p:cNvSpPr txBox="1"/>
          <p:nvPr/>
        </p:nvSpPr>
        <p:spPr>
          <a:xfrm>
            <a:off x="1148734" y="5048250"/>
            <a:ext cx="14615491" cy="3819525"/>
          </a:xfrm>
          <a:prstGeom prst="rect">
            <a:avLst/>
          </a:prstGeom>
        </p:spPr>
        <p:txBody>
          <a:bodyPr lIns="0" tIns="0" rIns="0" bIns="0" rtlCol="0" anchor="t">
            <a:spAutoFit/>
          </a:bodyPr>
          <a:lstStyle/>
          <a:p>
            <a:pPr>
              <a:lnSpc>
                <a:spcPts val="4800"/>
              </a:lnSpc>
              <a:spcBef>
                <a:spcPct val="0"/>
              </a:spcBef>
            </a:pPr>
            <a:r>
              <a:rPr lang="en-US" sz="4000">
                <a:solidFill>
                  <a:srgbClr val="191919"/>
                </a:solidFill>
                <a:latin typeface="Alegreya Sans Regular"/>
              </a:rPr>
              <a:t>Variables were examined based on 2  main research questions:</a:t>
            </a:r>
          </a:p>
          <a:p>
            <a:pPr>
              <a:lnSpc>
                <a:spcPts val="4320"/>
              </a:lnSpc>
              <a:spcBef>
                <a:spcPct val="0"/>
              </a:spcBef>
            </a:pPr>
            <a:endParaRPr lang="en-US" sz="4000">
              <a:solidFill>
                <a:srgbClr val="191919"/>
              </a:solidFill>
              <a:latin typeface="Alegreya Sans Regular"/>
            </a:endParaRPr>
          </a:p>
          <a:p>
            <a:pPr marL="734061" lvl="1" indent="-367031">
              <a:lnSpc>
                <a:spcPts val="4080"/>
              </a:lnSpc>
              <a:spcBef>
                <a:spcPct val="0"/>
              </a:spcBef>
              <a:buFont typeface="Arial"/>
              <a:buChar char="•"/>
            </a:pPr>
            <a:r>
              <a:rPr lang="en-US" sz="3400">
                <a:solidFill>
                  <a:srgbClr val="191919"/>
                </a:solidFill>
                <a:latin typeface="Alegreya Sans Regular"/>
              </a:rPr>
              <a:t>What are the effects of socioeconomic status and family background on the academic performance of high school students?,</a:t>
            </a:r>
          </a:p>
          <a:p>
            <a:pPr>
              <a:lnSpc>
                <a:spcPts val="4080"/>
              </a:lnSpc>
              <a:spcBef>
                <a:spcPct val="0"/>
              </a:spcBef>
            </a:pPr>
            <a:endParaRPr lang="en-US" sz="3400">
              <a:solidFill>
                <a:srgbClr val="191919"/>
              </a:solidFill>
              <a:latin typeface="Alegreya Sans Regular"/>
            </a:endParaRPr>
          </a:p>
          <a:p>
            <a:pPr marL="734059" lvl="1" indent="-367030">
              <a:lnSpc>
                <a:spcPts val="4079"/>
              </a:lnSpc>
              <a:spcBef>
                <a:spcPct val="0"/>
              </a:spcBef>
              <a:buFont typeface="Arial"/>
              <a:buChar char="•"/>
            </a:pPr>
            <a:r>
              <a:rPr lang="en-US" sz="3399">
                <a:solidFill>
                  <a:srgbClr val="191919"/>
                </a:solidFill>
                <a:latin typeface="Alegreya Sans Regular"/>
              </a:rPr>
              <a:t>Which factors are most crucial for students to be successful in high school?</a:t>
            </a:r>
          </a:p>
          <a:p>
            <a:pPr>
              <a:lnSpc>
                <a:spcPts val="4079"/>
              </a:lnSpc>
              <a:spcBef>
                <a:spcPct val="0"/>
              </a:spcBef>
            </a:pPr>
            <a:endParaRPr lang="en-US" sz="3399">
              <a:solidFill>
                <a:srgbClr val="191919"/>
              </a:solidFill>
              <a:latin typeface="Alegreya Sans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rot="-3920269">
            <a:off x="13066203" y="-4196498"/>
            <a:ext cx="6226076" cy="8392995"/>
          </a:xfrm>
          <a:custGeom>
            <a:avLst/>
            <a:gdLst/>
            <a:ahLst/>
            <a:cxnLst/>
            <a:rect l="l" t="t" r="r" b="b"/>
            <a:pathLst>
              <a:path w="6226076" h="8392995">
                <a:moveTo>
                  <a:pt x="0" y="0"/>
                </a:moveTo>
                <a:lnTo>
                  <a:pt x="6226077" y="0"/>
                </a:lnTo>
                <a:lnTo>
                  <a:pt x="6226077" y="8392996"/>
                </a:lnTo>
                <a:lnTo>
                  <a:pt x="0" y="839299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43331" y="5960372"/>
            <a:ext cx="6781906" cy="6529835"/>
          </a:xfrm>
          <a:custGeom>
            <a:avLst/>
            <a:gdLst/>
            <a:ahLst/>
            <a:cxnLst/>
            <a:rect l="l" t="t" r="r" b="b"/>
            <a:pathLst>
              <a:path w="6781906" h="6529835">
                <a:moveTo>
                  <a:pt x="0" y="0"/>
                </a:moveTo>
                <a:lnTo>
                  <a:pt x="6781905" y="0"/>
                </a:lnTo>
                <a:lnTo>
                  <a:pt x="6781905" y="6529835"/>
                </a:lnTo>
                <a:lnTo>
                  <a:pt x="0" y="652983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3176813" y="7703286"/>
            <a:ext cx="2991384" cy="1473936"/>
          </a:xfrm>
          <a:custGeom>
            <a:avLst/>
            <a:gdLst/>
            <a:ahLst/>
            <a:cxnLst/>
            <a:rect l="l" t="t" r="r" b="b"/>
            <a:pathLst>
              <a:path w="2991384" h="1473936">
                <a:moveTo>
                  <a:pt x="0" y="0"/>
                </a:moveTo>
                <a:lnTo>
                  <a:pt x="2991384" y="0"/>
                </a:lnTo>
                <a:lnTo>
                  <a:pt x="2991384" y="1473936"/>
                </a:lnTo>
                <a:lnTo>
                  <a:pt x="0" y="14739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2297023" y="1247837"/>
            <a:ext cx="6846977" cy="1047750"/>
          </a:xfrm>
          <a:prstGeom prst="rect">
            <a:avLst/>
          </a:prstGeom>
        </p:spPr>
        <p:txBody>
          <a:bodyPr lIns="0" tIns="0" rIns="0" bIns="0" rtlCol="0" anchor="t">
            <a:spAutoFit/>
          </a:bodyPr>
          <a:lstStyle/>
          <a:p>
            <a:pPr>
              <a:lnSpc>
                <a:spcPts val="7200"/>
              </a:lnSpc>
            </a:pPr>
            <a:r>
              <a:rPr lang="en-US" sz="6000">
                <a:solidFill>
                  <a:srgbClr val="191919"/>
                </a:solidFill>
                <a:latin typeface="Alegreya Sans Regular Bold"/>
              </a:rPr>
              <a:t>Data of the Project</a:t>
            </a:r>
          </a:p>
        </p:txBody>
      </p:sp>
      <p:sp>
        <p:nvSpPr>
          <p:cNvPr id="6" name="TextBox 6"/>
          <p:cNvSpPr txBox="1"/>
          <p:nvPr/>
        </p:nvSpPr>
        <p:spPr>
          <a:xfrm>
            <a:off x="2297023" y="2879325"/>
            <a:ext cx="6192737" cy="485775"/>
          </a:xfrm>
          <a:prstGeom prst="rect">
            <a:avLst/>
          </a:prstGeom>
        </p:spPr>
        <p:txBody>
          <a:bodyPr lIns="0" tIns="0" rIns="0" bIns="0" rtlCol="0" anchor="t">
            <a:spAutoFit/>
          </a:bodyPr>
          <a:lstStyle/>
          <a:p>
            <a:pPr>
              <a:lnSpc>
                <a:spcPts val="3299"/>
              </a:lnSpc>
            </a:pPr>
            <a:r>
              <a:rPr lang="en-US" sz="2999">
                <a:solidFill>
                  <a:srgbClr val="191919"/>
                </a:solidFill>
                <a:latin typeface="Alegreya Sans Regular Bold"/>
              </a:rPr>
              <a:t>About the dataset</a:t>
            </a:r>
          </a:p>
        </p:txBody>
      </p:sp>
      <p:sp>
        <p:nvSpPr>
          <p:cNvPr id="7" name="TextBox 7"/>
          <p:cNvSpPr txBox="1"/>
          <p:nvPr/>
        </p:nvSpPr>
        <p:spPr>
          <a:xfrm>
            <a:off x="2297023" y="3572110"/>
            <a:ext cx="13037795" cy="2072640"/>
          </a:xfrm>
          <a:prstGeom prst="rect">
            <a:avLst/>
          </a:prstGeom>
        </p:spPr>
        <p:txBody>
          <a:bodyPr lIns="0" tIns="0" rIns="0" bIns="0" rtlCol="0" anchor="t">
            <a:spAutoFit/>
          </a:bodyPr>
          <a:lstStyle/>
          <a:p>
            <a:pPr>
              <a:lnSpc>
                <a:spcPts val="3359"/>
              </a:lnSpc>
            </a:pPr>
            <a:r>
              <a:rPr lang="en-US" sz="2399">
                <a:solidFill>
                  <a:srgbClr val="191919"/>
                </a:solidFill>
                <a:latin typeface="Canva Sans"/>
              </a:rPr>
              <a:t>The dataset from is a compilation of information about students academic success in mathematics. A wide range of characteristics, including demographic data, study habits, and social factors that could affect student performance, are included in the dataset. The data, which includes student demographic, social, and academic data, was gathered from two secondary schools in Portugal.</a:t>
            </a:r>
          </a:p>
        </p:txBody>
      </p:sp>
      <p:sp>
        <p:nvSpPr>
          <p:cNvPr id="8" name="TextBox 8"/>
          <p:cNvSpPr txBox="1"/>
          <p:nvPr/>
        </p:nvSpPr>
        <p:spPr>
          <a:xfrm>
            <a:off x="6429630" y="6346794"/>
            <a:ext cx="1695280" cy="485775"/>
          </a:xfrm>
          <a:prstGeom prst="rect">
            <a:avLst/>
          </a:prstGeom>
        </p:spPr>
        <p:txBody>
          <a:bodyPr lIns="0" tIns="0" rIns="0" bIns="0" rtlCol="0" anchor="t">
            <a:spAutoFit/>
          </a:bodyPr>
          <a:lstStyle/>
          <a:p>
            <a:pPr>
              <a:lnSpc>
                <a:spcPts val="3299"/>
              </a:lnSpc>
            </a:pPr>
            <a:r>
              <a:rPr lang="en-US" sz="2999">
                <a:solidFill>
                  <a:srgbClr val="191919"/>
                </a:solidFill>
                <a:latin typeface="Alegreya Sans Regular Bold"/>
              </a:rPr>
              <a:t>Features</a:t>
            </a:r>
          </a:p>
        </p:txBody>
      </p:sp>
      <p:sp>
        <p:nvSpPr>
          <p:cNvPr id="9" name="TextBox 9"/>
          <p:cNvSpPr txBox="1"/>
          <p:nvPr/>
        </p:nvSpPr>
        <p:spPr>
          <a:xfrm>
            <a:off x="6429630" y="6887648"/>
            <a:ext cx="9273867" cy="3028950"/>
          </a:xfrm>
          <a:prstGeom prst="rect">
            <a:avLst/>
          </a:prstGeom>
        </p:spPr>
        <p:txBody>
          <a:bodyPr lIns="0" tIns="0" rIns="0" bIns="0" rtlCol="0" anchor="t">
            <a:spAutoFit/>
          </a:bodyPr>
          <a:lstStyle/>
          <a:p>
            <a:pPr>
              <a:lnSpc>
                <a:spcPts val="3219"/>
              </a:lnSpc>
            </a:pPr>
            <a:r>
              <a:rPr lang="en-US" sz="2299">
                <a:solidFill>
                  <a:srgbClr val="191919"/>
                </a:solidFill>
                <a:latin typeface="Canva Sans"/>
              </a:rPr>
              <a:t>The dataset contains 33 variables, mainly including the following:</a:t>
            </a:r>
          </a:p>
          <a:p>
            <a:pPr>
              <a:lnSpc>
                <a:spcPts val="1960"/>
              </a:lnSpc>
            </a:pPr>
            <a:endParaRPr lang="en-US" sz="2299">
              <a:solidFill>
                <a:srgbClr val="191919"/>
              </a:solidFill>
              <a:latin typeface="Canva Sans"/>
            </a:endParaRPr>
          </a:p>
          <a:p>
            <a:pPr>
              <a:lnSpc>
                <a:spcPts val="3219"/>
              </a:lnSpc>
            </a:pPr>
            <a:r>
              <a:rPr lang="en-US" sz="2299">
                <a:solidFill>
                  <a:srgbClr val="191919"/>
                </a:solidFill>
                <a:latin typeface="Canva Sans"/>
              </a:rPr>
              <a:t>Gender, age, region of residence, family size, parents' education level, parents' job, student's guardian, home to school travel time, weekly study time, number of past class failures, quality of family relationships, internet access, extra-curricular activities, free time after school, current health status, absences and grades. </a:t>
            </a:r>
          </a:p>
          <a:p>
            <a:pPr>
              <a:lnSpc>
                <a:spcPts val="3079"/>
              </a:lnSpc>
            </a:pPr>
            <a:endParaRPr lang="en-US" sz="2299">
              <a:solidFill>
                <a:srgbClr val="191919"/>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2546276" y="2050279"/>
            <a:ext cx="13151842" cy="6850847"/>
          </a:xfrm>
          <a:custGeom>
            <a:avLst/>
            <a:gdLst/>
            <a:ahLst/>
            <a:cxnLst/>
            <a:rect l="l" t="t" r="r" b="b"/>
            <a:pathLst>
              <a:path w="13151842" h="6850847">
                <a:moveTo>
                  <a:pt x="0" y="0"/>
                </a:moveTo>
                <a:lnTo>
                  <a:pt x="13151843" y="0"/>
                </a:lnTo>
                <a:lnTo>
                  <a:pt x="13151843" y="6850847"/>
                </a:lnTo>
                <a:lnTo>
                  <a:pt x="0" y="6850847"/>
                </a:lnTo>
                <a:lnTo>
                  <a:pt x="0" y="0"/>
                </a:lnTo>
                <a:close/>
              </a:path>
            </a:pathLst>
          </a:custGeom>
          <a:blipFill>
            <a:blip r:embed="rId2"/>
            <a:stretch>
              <a:fillRect/>
            </a:stretch>
          </a:blipFill>
        </p:spPr>
      </p:sp>
      <p:sp>
        <p:nvSpPr>
          <p:cNvPr id="3" name="TextBox 3"/>
          <p:cNvSpPr txBox="1"/>
          <p:nvPr/>
        </p:nvSpPr>
        <p:spPr>
          <a:xfrm>
            <a:off x="1028700" y="1040629"/>
            <a:ext cx="5064042" cy="657225"/>
          </a:xfrm>
          <a:prstGeom prst="rect">
            <a:avLst/>
          </a:prstGeom>
        </p:spPr>
        <p:txBody>
          <a:bodyPr lIns="0" tIns="0" rIns="0" bIns="0" rtlCol="0" anchor="t">
            <a:spAutoFit/>
          </a:bodyPr>
          <a:lstStyle/>
          <a:p>
            <a:pPr>
              <a:lnSpc>
                <a:spcPts val="4585"/>
              </a:lnSpc>
            </a:pPr>
            <a:r>
              <a:rPr lang="en-US" sz="3820">
                <a:solidFill>
                  <a:srgbClr val="191919"/>
                </a:solidFill>
                <a:latin typeface="Alegreya Sans Regular Bold"/>
              </a:rPr>
              <a:t>Explatory Data Analysis</a:t>
            </a:r>
          </a:p>
        </p:txBody>
      </p:sp>
      <p:sp>
        <p:nvSpPr>
          <p:cNvPr id="4" name="TextBox 4"/>
          <p:cNvSpPr txBox="1"/>
          <p:nvPr/>
        </p:nvSpPr>
        <p:spPr>
          <a:xfrm>
            <a:off x="1006897" y="9201150"/>
            <a:ext cx="16274205" cy="514350"/>
          </a:xfrm>
          <a:prstGeom prst="rect">
            <a:avLst/>
          </a:prstGeom>
        </p:spPr>
        <p:txBody>
          <a:bodyPr lIns="0" tIns="0" rIns="0" bIns="0" rtlCol="0" anchor="t">
            <a:spAutoFit/>
          </a:bodyPr>
          <a:lstStyle/>
          <a:p>
            <a:pPr algn="ctr">
              <a:lnSpc>
                <a:spcPts val="4200"/>
              </a:lnSpc>
            </a:pPr>
            <a:r>
              <a:rPr lang="en-US" sz="3000">
                <a:solidFill>
                  <a:srgbClr val="191919"/>
                </a:solidFill>
                <a:latin typeface="Canva Sans"/>
              </a:rPr>
              <a:t>Frequency of Grades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1028700" y="3520936"/>
            <a:ext cx="7665957" cy="5737364"/>
          </a:xfrm>
          <a:custGeom>
            <a:avLst/>
            <a:gdLst/>
            <a:ahLst/>
            <a:cxnLst/>
            <a:rect l="l" t="t" r="r" b="b"/>
            <a:pathLst>
              <a:path w="7665957" h="5737364">
                <a:moveTo>
                  <a:pt x="0" y="0"/>
                </a:moveTo>
                <a:lnTo>
                  <a:pt x="7665957" y="0"/>
                </a:lnTo>
                <a:lnTo>
                  <a:pt x="7665957" y="5737364"/>
                </a:lnTo>
                <a:lnTo>
                  <a:pt x="0" y="5737364"/>
                </a:lnTo>
                <a:lnTo>
                  <a:pt x="0" y="0"/>
                </a:lnTo>
                <a:close/>
              </a:path>
            </a:pathLst>
          </a:custGeom>
          <a:blipFill>
            <a:blip r:embed="rId2"/>
            <a:stretch>
              <a:fillRect l="-1563" r="-1563"/>
            </a:stretch>
          </a:blipFill>
        </p:spPr>
      </p:sp>
      <p:sp>
        <p:nvSpPr>
          <p:cNvPr id="3" name="Freeform 3"/>
          <p:cNvSpPr/>
          <p:nvPr/>
        </p:nvSpPr>
        <p:spPr>
          <a:xfrm>
            <a:off x="9719317" y="3520936"/>
            <a:ext cx="7694873" cy="5737364"/>
          </a:xfrm>
          <a:custGeom>
            <a:avLst/>
            <a:gdLst/>
            <a:ahLst/>
            <a:cxnLst/>
            <a:rect l="l" t="t" r="r" b="b"/>
            <a:pathLst>
              <a:path w="7694873" h="5737364">
                <a:moveTo>
                  <a:pt x="0" y="0"/>
                </a:moveTo>
                <a:lnTo>
                  <a:pt x="7694873" y="0"/>
                </a:lnTo>
                <a:lnTo>
                  <a:pt x="7694873" y="5737364"/>
                </a:lnTo>
                <a:lnTo>
                  <a:pt x="0" y="5737364"/>
                </a:lnTo>
                <a:lnTo>
                  <a:pt x="0" y="0"/>
                </a:lnTo>
                <a:close/>
              </a:path>
            </a:pathLst>
          </a:custGeom>
          <a:blipFill>
            <a:blip r:embed="rId3"/>
            <a:stretch>
              <a:fillRect l="-1563" r="-1563"/>
            </a:stretch>
          </a:blipFill>
        </p:spPr>
      </p:sp>
      <p:sp>
        <p:nvSpPr>
          <p:cNvPr id="4" name="TextBox 4"/>
          <p:cNvSpPr txBox="1"/>
          <p:nvPr/>
        </p:nvSpPr>
        <p:spPr>
          <a:xfrm>
            <a:off x="730526" y="1104961"/>
            <a:ext cx="7964131" cy="1828800"/>
          </a:xfrm>
          <a:prstGeom prst="rect">
            <a:avLst/>
          </a:prstGeom>
        </p:spPr>
        <p:txBody>
          <a:bodyPr lIns="0" tIns="0" rIns="0" bIns="0" rtlCol="0" anchor="t">
            <a:spAutoFit/>
          </a:bodyPr>
          <a:lstStyle/>
          <a:p>
            <a:pPr marL="647708" lvl="1" indent="-323854">
              <a:lnSpc>
                <a:spcPts val="3600"/>
              </a:lnSpc>
              <a:buFont typeface="Arial"/>
              <a:buChar char="•"/>
            </a:pPr>
            <a:r>
              <a:rPr lang="en-US" sz="3000">
                <a:solidFill>
                  <a:srgbClr val="191919"/>
                </a:solidFill>
                <a:latin typeface="Canva Sans"/>
              </a:rPr>
              <a:t>How does a student's academic achievement differ depending on how much time they spend studying?</a:t>
            </a:r>
          </a:p>
          <a:p>
            <a:pPr>
              <a:lnSpc>
                <a:spcPts val="3600"/>
              </a:lnSpc>
              <a:spcBef>
                <a:spcPct val="0"/>
              </a:spcBef>
            </a:pPr>
            <a:endParaRPr lang="en-US" sz="3000">
              <a:solidFill>
                <a:srgbClr val="191919"/>
              </a:solidFill>
              <a:latin typeface="Canva Sans"/>
            </a:endParaRPr>
          </a:p>
        </p:txBody>
      </p:sp>
      <p:sp>
        <p:nvSpPr>
          <p:cNvPr id="5" name="TextBox 5"/>
          <p:cNvSpPr txBox="1"/>
          <p:nvPr/>
        </p:nvSpPr>
        <p:spPr>
          <a:xfrm>
            <a:off x="9371448" y="1133536"/>
            <a:ext cx="7887852" cy="1647703"/>
          </a:xfrm>
          <a:prstGeom prst="rect">
            <a:avLst/>
          </a:prstGeom>
        </p:spPr>
        <p:txBody>
          <a:bodyPr lIns="0" tIns="0" rIns="0" bIns="0" rtlCol="0" anchor="t">
            <a:spAutoFit/>
          </a:bodyPr>
          <a:lstStyle/>
          <a:p>
            <a:pPr marL="645626" lvl="1" indent="-322813">
              <a:lnSpc>
                <a:spcPts val="3289"/>
              </a:lnSpc>
              <a:buFont typeface="Arial"/>
              <a:buChar char="•"/>
            </a:pPr>
            <a:r>
              <a:rPr lang="en-US" sz="2990">
                <a:solidFill>
                  <a:srgbClr val="191919"/>
                </a:solidFill>
                <a:latin typeface="Canva Sans"/>
              </a:rPr>
              <a:t>Do students who participate in extracurricular activities perform better academically than those who do not?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TextBox 2"/>
          <p:cNvSpPr txBox="1"/>
          <p:nvPr/>
        </p:nvSpPr>
        <p:spPr>
          <a:xfrm>
            <a:off x="1028700" y="2225326"/>
            <a:ext cx="16230600" cy="6237186"/>
          </a:xfrm>
          <a:prstGeom prst="rect">
            <a:avLst/>
          </a:prstGeom>
        </p:spPr>
        <p:txBody>
          <a:bodyPr lIns="0" tIns="0" rIns="0" bIns="0" rtlCol="0" anchor="t">
            <a:spAutoFit/>
          </a:bodyPr>
          <a:lstStyle/>
          <a:p>
            <a:pPr>
              <a:lnSpc>
                <a:spcPts val="2419"/>
              </a:lnSpc>
            </a:pPr>
            <a:r>
              <a:rPr lang="en-US" sz="2199">
                <a:solidFill>
                  <a:srgbClr val="191919"/>
                </a:solidFill>
                <a:latin typeface="Alegreya Sans Regular"/>
              </a:rPr>
              <a:t>The methodologies followed for measuring feature importances were as follows:</a:t>
            </a:r>
          </a:p>
          <a:p>
            <a:pPr>
              <a:lnSpc>
                <a:spcPts val="2419"/>
              </a:lnSpc>
            </a:pPr>
            <a:endParaRPr lang="en-US" sz="2199">
              <a:solidFill>
                <a:srgbClr val="191919"/>
              </a:solidFill>
              <a:latin typeface="Alegreya Sans Regular"/>
            </a:endParaRPr>
          </a:p>
          <a:p>
            <a:pPr>
              <a:lnSpc>
                <a:spcPts val="2639"/>
              </a:lnSpc>
            </a:pPr>
            <a:r>
              <a:rPr lang="en-US" sz="2399">
                <a:solidFill>
                  <a:srgbClr val="191919"/>
                </a:solidFill>
                <a:latin typeface="Alegreya Sans Regular Bold"/>
              </a:rPr>
              <a:t>Preprocessing:</a:t>
            </a:r>
          </a:p>
          <a:p>
            <a:pPr marL="474979" lvl="1" indent="-237490">
              <a:lnSpc>
                <a:spcPts val="2419"/>
              </a:lnSpc>
              <a:buFont typeface="Arial"/>
              <a:buChar char="•"/>
            </a:pPr>
            <a:r>
              <a:rPr lang="en-US" sz="2199">
                <a:solidFill>
                  <a:srgbClr val="191919"/>
                </a:solidFill>
                <a:latin typeface="Alegreya Sans Regular"/>
              </a:rPr>
              <a:t>The training and target data were determined ve splitted.</a:t>
            </a:r>
          </a:p>
          <a:p>
            <a:pPr marL="474979" lvl="1" indent="-237490">
              <a:lnSpc>
                <a:spcPts val="2419"/>
              </a:lnSpc>
              <a:buFont typeface="Arial"/>
              <a:buChar char="•"/>
            </a:pPr>
            <a:r>
              <a:rPr lang="en-US" sz="2199">
                <a:solidFill>
                  <a:srgbClr val="191919"/>
                </a:solidFill>
                <a:latin typeface="Alegreya Sans Regular"/>
              </a:rPr>
              <a:t>One-hot encoding used to convert categorical variables into binary vectors.</a:t>
            </a:r>
          </a:p>
          <a:p>
            <a:pPr marL="474979" lvl="1" indent="-237490">
              <a:lnSpc>
                <a:spcPts val="2419"/>
              </a:lnSpc>
              <a:buFont typeface="Arial"/>
              <a:buChar char="•"/>
            </a:pPr>
            <a:r>
              <a:rPr lang="en-US" sz="2199">
                <a:solidFill>
                  <a:srgbClr val="191919"/>
                </a:solidFill>
                <a:latin typeface="Alegreya Sans Regular"/>
              </a:rPr>
              <a:t>Feature scaling used to standardize or normalize the range of features in a dataset</a:t>
            </a:r>
          </a:p>
          <a:p>
            <a:pPr>
              <a:lnSpc>
                <a:spcPts val="2419"/>
              </a:lnSpc>
            </a:pPr>
            <a:endParaRPr lang="en-US" sz="2199">
              <a:solidFill>
                <a:srgbClr val="191919"/>
              </a:solidFill>
              <a:latin typeface="Alegreya Sans Regular"/>
            </a:endParaRPr>
          </a:p>
          <a:p>
            <a:pPr>
              <a:lnSpc>
                <a:spcPts val="2639"/>
              </a:lnSpc>
            </a:pPr>
            <a:r>
              <a:rPr lang="en-US" sz="2399">
                <a:solidFill>
                  <a:srgbClr val="191919"/>
                </a:solidFill>
                <a:latin typeface="Alegreya Sans Regular Bold"/>
              </a:rPr>
              <a:t>Regression Model  1</a:t>
            </a:r>
          </a:p>
          <a:p>
            <a:pPr marL="474979" lvl="1" indent="-237490">
              <a:lnSpc>
                <a:spcPts val="2419"/>
              </a:lnSpc>
              <a:buFont typeface="Arial"/>
              <a:buChar char="•"/>
            </a:pPr>
            <a:r>
              <a:rPr lang="en-US" sz="2199">
                <a:solidFill>
                  <a:srgbClr val="191919"/>
                </a:solidFill>
                <a:latin typeface="Alegreya Sans Regular"/>
              </a:rPr>
              <a:t>The best model among the two regression models, DecisionTreeRegressor Model and RandomForestRegressor Model, used to measure feature importances.</a:t>
            </a:r>
          </a:p>
          <a:p>
            <a:pPr marL="474979" lvl="1" indent="-237490">
              <a:lnSpc>
                <a:spcPts val="2419"/>
              </a:lnSpc>
              <a:buFont typeface="Arial"/>
              <a:buChar char="•"/>
            </a:pPr>
            <a:r>
              <a:rPr lang="en-US" sz="2199">
                <a:solidFill>
                  <a:srgbClr val="191919"/>
                </a:solidFill>
                <a:latin typeface="Alegreya Sans Regular"/>
              </a:rPr>
              <a:t>Used RandomizedSearchCV to find a better model with help of the tuning hyperparameters.</a:t>
            </a:r>
          </a:p>
          <a:p>
            <a:pPr>
              <a:lnSpc>
                <a:spcPts val="2419"/>
              </a:lnSpc>
            </a:pPr>
            <a:endParaRPr lang="en-US" sz="2199">
              <a:solidFill>
                <a:srgbClr val="191919"/>
              </a:solidFill>
              <a:latin typeface="Alegreya Sans Regular"/>
            </a:endParaRPr>
          </a:p>
          <a:p>
            <a:pPr>
              <a:lnSpc>
                <a:spcPts val="2639"/>
              </a:lnSpc>
            </a:pPr>
            <a:r>
              <a:rPr lang="en-US" sz="2399">
                <a:solidFill>
                  <a:srgbClr val="191919"/>
                </a:solidFill>
                <a:latin typeface="Alegreya Sans Regular Bold"/>
              </a:rPr>
              <a:t>Regression Model 2</a:t>
            </a:r>
          </a:p>
          <a:p>
            <a:pPr marL="474979" lvl="1" indent="-237490">
              <a:lnSpc>
                <a:spcPts val="2419"/>
              </a:lnSpc>
              <a:buFont typeface="Arial"/>
              <a:buChar char="•"/>
            </a:pPr>
            <a:r>
              <a:rPr lang="en-US" sz="2199">
                <a:solidFill>
                  <a:srgbClr val="191919"/>
                </a:solidFill>
                <a:latin typeface="Alegreya Sans Regular"/>
              </a:rPr>
              <a:t>To determine the positive and negative effects of features on grades, Linear Regression and Polynomial Regression models are applied. </a:t>
            </a:r>
          </a:p>
          <a:p>
            <a:pPr marL="474979" lvl="1" indent="-237490">
              <a:lnSpc>
                <a:spcPts val="2419"/>
              </a:lnSpc>
              <a:buFont typeface="Arial"/>
              <a:buChar char="•"/>
            </a:pPr>
            <a:r>
              <a:rPr lang="en-US" sz="2199">
                <a:solidFill>
                  <a:srgbClr val="191919"/>
                </a:solidFill>
                <a:latin typeface="Alegreya Sans Regular"/>
              </a:rPr>
              <a:t>After identified the best model, the results are analyzed based on the coefficients to provide insights into the impact of each feature on the grades.</a:t>
            </a:r>
          </a:p>
          <a:p>
            <a:pPr marL="474979" lvl="1" indent="-237490">
              <a:lnSpc>
                <a:spcPts val="2419"/>
              </a:lnSpc>
              <a:buFont typeface="Arial"/>
              <a:buChar char="•"/>
            </a:pPr>
            <a:r>
              <a:rPr lang="en-US" sz="2199">
                <a:solidFill>
                  <a:srgbClr val="191919"/>
                </a:solidFill>
                <a:latin typeface="Alegreya Sans Regular Bold"/>
              </a:rPr>
              <a:t>Feature Engineering </a:t>
            </a:r>
            <a:r>
              <a:rPr lang="en-US" sz="2199">
                <a:solidFill>
                  <a:srgbClr val="191919"/>
                </a:solidFill>
                <a:latin typeface="Alegreya Sans Regular"/>
              </a:rPr>
              <a:t>used to find the optimal subset of features for improving model performance.</a:t>
            </a:r>
          </a:p>
          <a:p>
            <a:pPr>
              <a:lnSpc>
                <a:spcPts val="2419"/>
              </a:lnSpc>
            </a:pPr>
            <a:endParaRPr lang="en-US" sz="2199">
              <a:solidFill>
                <a:srgbClr val="191919"/>
              </a:solidFill>
              <a:latin typeface="Alegreya Sans Regular"/>
            </a:endParaRPr>
          </a:p>
          <a:p>
            <a:pPr>
              <a:lnSpc>
                <a:spcPts val="2639"/>
              </a:lnSpc>
            </a:pPr>
            <a:r>
              <a:rPr lang="en-US" sz="2399">
                <a:solidFill>
                  <a:srgbClr val="191919"/>
                </a:solidFill>
                <a:latin typeface="Alegreya Sans Regular Bold"/>
              </a:rPr>
              <a:t>Model Selection</a:t>
            </a:r>
          </a:p>
          <a:p>
            <a:pPr marL="474979" lvl="1" indent="-237490">
              <a:lnSpc>
                <a:spcPts val="2419"/>
              </a:lnSpc>
              <a:buFont typeface="Arial"/>
              <a:buChar char="•"/>
            </a:pPr>
            <a:r>
              <a:rPr lang="en-US" sz="2199">
                <a:solidFill>
                  <a:srgbClr val="191919"/>
                </a:solidFill>
                <a:latin typeface="Alegreya Sans Regular"/>
              </a:rPr>
              <a:t>The scores of the obtained model were compared by using Mean Squared Error (MSE) and R-squared (R2) metrics to determine the best model.</a:t>
            </a:r>
          </a:p>
          <a:p>
            <a:pPr>
              <a:lnSpc>
                <a:spcPts val="2237"/>
              </a:lnSpc>
              <a:spcBef>
                <a:spcPct val="0"/>
              </a:spcBef>
            </a:pPr>
            <a:endParaRPr lang="en-US" sz="2199">
              <a:solidFill>
                <a:srgbClr val="191919"/>
              </a:solidFill>
              <a:latin typeface="Alegreya Sans Regular"/>
            </a:endParaRPr>
          </a:p>
        </p:txBody>
      </p:sp>
      <p:sp>
        <p:nvSpPr>
          <p:cNvPr id="3" name="TextBox 3"/>
          <p:cNvSpPr txBox="1"/>
          <p:nvPr/>
        </p:nvSpPr>
        <p:spPr>
          <a:xfrm>
            <a:off x="1028700" y="962025"/>
            <a:ext cx="13691152" cy="600075"/>
          </a:xfrm>
          <a:prstGeom prst="rect">
            <a:avLst/>
          </a:prstGeom>
        </p:spPr>
        <p:txBody>
          <a:bodyPr lIns="0" tIns="0" rIns="0" bIns="0" rtlCol="0" anchor="t">
            <a:spAutoFit/>
          </a:bodyPr>
          <a:lstStyle/>
          <a:p>
            <a:pPr marL="755659" lvl="1" indent="-377829">
              <a:lnSpc>
                <a:spcPts val="4200"/>
              </a:lnSpc>
              <a:buFont typeface="Arial"/>
              <a:buChar char="•"/>
            </a:pPr>
            <a:r>
              <a:rPr lang="en-US" sz="3500">
                <a:solidFill>
                  <a:srgbClr val="191919"/>
                </a:solidFill>
                <a:latin typeface="Alegreya Sans Regular Bold"/>
              </a:rPr>
              <a:t>Which factors are most crucial for students to be successful in high school?</a:t>
            </a:r>
          </a:p>
        </p:txBody>
      </p:sp>
      <p:sp>
        <p:nvSpPr>
          <p:cNvPr id="4" name="TextBox 4"/>
          <p:cNvSpPr txBox="1"/>
          <p:nvPr/>
        </p:nvSpPr>
        <p:spPr>
          <a:xfrm>
            <a:off x="1028700" y="8521700"/>
            <a:ext cx="15620854" cy="736600"/>
          </a:xfrm>
          <a:prstGeom prst="rect">
            <a:avLst/>
          </a:prstGeom>
        </p:spPr>
        <p:txBody>
          <a:bodyPr lIns="0" tIns="0" rIns="0" bIns="0" rtlCol="0" anchor="t">
            <a:spAutoFit/>
          </a:bodyPr>
          <a:lstStyle/>
          <a:p>
            <a:pPr>
              <a:lnSpc>
                <a:spcPts val="2750"/>
              </a:lnSpc>
              <a:spcBef>
                <a:spcPct val="0"/>
              </a:spcBef>
            </a:pPr>
            <a:r>
              <a:rPr lang="en-US" sz="2500">
                <a:solidFill>
                  <a:srgbClr val="191919"/>
                </a:solidFill>
                <a:latin typeface="Alegreya Sans Regular"/>
              </a:rPr>
              <a:t>The models that emerged had good MSE scores, indicating good performance in terms of minimizing the mean squared error. However, they had difficulties in fitting the data accurately.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4989670" y="4315350"/>
            <a:ext cx="8308660" cy="5330684"/>
          </a:xfrm>
          <a:custGeom>
            <a:avLst/>
            <a:gdLst/>
            <a:ahLst/>
            <a:cxnLst/>
            <a:rect l="l" t="t" r="r" b="b"/>
            <a:pathLst>
              <a:path w="8308660" h="5330684">
                <a:moveTo>
                  <a:pt x="0" y="0"/>
                </a:moveTo>
                <a:lnTo>
                  <a:pt x="8308660" y="0"/>
                </a:lnTo>
                <a:lnTo>
                  <a:pt x="8308660" y="5330684"/>
                </a:lnTo>
                <a:lnTo>
                  <a:pt x="0" y="5330684"/>
                </a:lnTo>
                <a:lnTo>
                  <a:pt x="0" y="0"/>
                </a:lnTo>
                <a:close/>
              </a:path>
            </a:pathLst>
          </a:custGeom>
          <a:blipFill>
            <a:blip r:embed="rId2"/>
            <a:stretch>
              <a:fillRect/>
            </a:stretch>
          </a:blipFill>
        </p:spPr>
      </p:sp>
      <p:sp>
        <p:nvSpPr>
          <p:cNvPr id="3" name="Freeform 3"/>
          <p:cNvSpPr/>
          <p:nvPr/>
        </p:nvSpPr>
        <p:spPr>
          <a:xfrm>
            <a:off x="3522839" y="1028700"/>
            <a:ext cx="11242322" cy="1785269"/>
          </a:xfrm>
          <a:custGeom>
            <a:avLst/>
            <a:gdLst/>
            <a:ahLst/>
            <a:cxnLst/>
            <a:rect l="l" t="t" r="r" b="b"/>
            <a:pathLst>
              <a:path w="11242322" h="1785269">
                <a:moveTo>
                  <a:pt x="0" y="0"/>
                </a:moveTo>
                <a:lnTo>
                  <a:pt x="11242322" y="0"/>
                </a:lnTo>
                <a:lnTo>
                  <a:pt x="11242322" y="1785269"/>
                </a:lnTo>
                <a:lnTo>
                  <a:pt x="0" y="1785269"/>
                </a:lnTo>
                <a:lnTo>
                  <a:pt x="0" y="0"/>
                </a:lnTo>
                <a:close/>
              </a:path>
            </a:pathLst>
          </a:custGeom>
          <a:blipFill>
            <a:blip r:embed="rId3"/>
            <a:stretch>
              <a:fillRect r="-21881"/>
            </a:stretch>
          </a:blipFill>
        </p:spPr>
      </p:sp>
      <p:sp>
        <p:nvSpPr>
          <p:cNvPr id="4" name="TextBox 4"/>
          <p:cNvSpPr txBox="1"/>
          <p:nvPr/>
        </p:nvSpPr>
        <p:spPr>
          <a:xfrm>
            <a:off x="1928655" y="3327558"/>
            <a:ext cx="14430690" cy="666115"/>
          </a:xfrm>
          <a:prstGeom prst="rect">
            <a:avLst/>
          </a:prstGeom>
        </p:spPr>
        <p:txBody>
          <a:bodyPr lIns="0" tIns="0" rIns="0" bIns="0" rtlCol="0" anchor="t">
            <a:spAutoFit/>
          </a:bodyPr>
          <a:lstStyle/>
          <a:p>
            <a:pPr algn="ctr">
              <a:lnSpc>
                <a:spcPts val="2420"/>
              </a:lnSpc>
              <a:spcBef>
                <a:spcPct val="0"/>
              </a:spcBef>
            </a:pPr>
            <a:r>
              <a:rPr lang="en-US" sz="2200">
                <a:solidFill>
                  <a:srgbClr val="191919"/>
                </a:solidFill>
                <a:latin typeface="Alegreya Sans Regular"/>
              </a:rPr>
              <a:t>Although a model was obtained with a good MSE score but not fitting well, it was still selected as the best model among the models, and a feature importances graph was shown.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rot="3137413">
            <a:off x="14795672" y="6898055"/>
            <a:ext cx="6020989" cy="8116529"/>
          </a:xfrm>
          <a:custGeom>
            <a:avLst/>
            <a:gdLst/>
            <a:ahLst/>
            <a:cxnLst/>
            <a:rect l="l" t="t" r="r" b="b"/>
            <a:pathLst>
              <a:path w="6020989" h="8116529">
                <a:moveTo>
                  <a:pt x="0" y="0"/>
                </a:moveTo>
                <a:lnTo>
                  <a:pt x="6020989" y="0"/>
                </a:lnTo>
                <a:lnTo>
                  <a:pt x="6020989" y="8116529"/>
                </a:lnTo>
                <a:lnTo>
                  <a:pt x="0" y="811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2635" y="738358"/>
            <a:ext cx="13179551" cy="1259379"/>
          </a:xfrm>
          <a:custGeom>
            <a:avLst/>
            <a:gdLst/>
            <a:ahLst/>
            <a:cxnLst/>
            <a:rect l="l" t="t" r="r" b="b"/>
            <a:pathLst>
              <a:path w="13179551" h="1259379">
                <a:moveTo>
                  <a:pt x="0" y="0"/>
                </a:moveTo>
                <a:lnTo>
                  <a:pt x="13179550" y="0"/>
                </a:lnTo>
                <a:lnTo>
                  <a:pt x="13179550" y="1259379"/>
                </a:lnTo>
                <a:lnTo>
                  <a:pt x="0" y="1259379"/>
                </a:lnTo>
                <a:lnTo>
                  <a:pt x="0" y="0"/>
                </a:lnTo>
                <a:close/>
              </a:path>
            </a:pathLst>
          </a:custGeom>
          <a:blipFill>
            <a:blip r:embed="rId4"/>
            <a:stretch>
              <a:fillRect/>
            </a:stretch>
          </a:blipFill>
        </p:spPr>
      </p:sp>
      <p:sp>
        <p:nvSpPr>
          <p:cNvPr id="4" name="Freeform 4"/>
          <p:cNvSpPr/>
          <p:nvPr/>
        </p:nvSpPr>
        <p:spPr>
          <a:xfrm>
            <a:off x="1202635" y="3436735"/>
            <a:ext cx="9566069" cy="5821565"/>
          </a:xfrm>
          <a:custGeom>
            <a:avLst/>
            <a:gdLst/>
            <a:ahLst/>
            <a:cxnLst/>
            <a:rect l="l" t="t" r="r" b="b"/>
            <a:pathLst>
              <a:path w="9566069" h="5821565">
                <a:moveTo>
                  <a:pt x="0" y="0"/>
                </a:moveTo>
                <a:lnTo>
                  <a:pt x="9566069" y="0"/>
                </a:lnTo>
                <a:lnTo>
                  <a:pt x="9566069" y="5821565"/>
                </a:lnTo>
                <a:lnTo>
                  <a:pt x="0" y="5821565"/>
                </a:lnTo>
                <a:lnTo>
                  <a:pt x="0" y="0"/>
                </a:lnTo>
                <a:close/>
              </a:path>
            </a:pathLst>
          </a:custGeom>
          <a:blipFill>
            <a:blip r:embed="rId5"/>
            <a:stretch>
              <a:fillRect t="-1557" b="-1557"/>
            </a:stretch>
          </a:blipFill>
        </p:spPr>
      </p:sp>
      <p:sp>
        <p:nvSpPr>
          <p:cNvPr id="5" name="TextBox 5"/>
          <p:cNvSpPr txBox="1"/>
          <p:nvPr/>
        </p:nvSpPr>
        <p:spPr>
          <a:xfrm>
            <a:off x="1202635" y="2340046"/>
            <a:ext cx="15038119" cy="725805"/>
          </a:xfrm>
          <a:prstGeom prst="rect">
            <a:avLst/>
          </a:prstGeom>
        </p:spPr>
        <p:txBody>
          <a:bodyPr lIns="0" tIns="0" rIns="0" bIns="0" rtlCol="0" anchor="t">
            <a:spAutoFit/>
          </a:bodyPr>
          <a:lstStyle/>
          <a:p>
            <a:pPr>
              <a:lnSpc>
                <a:spcPts val="2640"/>
              </a:lnSpc>
              <a:spcBef>
                <a:spcPct val="0"/>
              </a:spcBef>
            </a:pPr>
            <a:r>
              <a:rPr lang="en-US" sz="2400">
                <a:solidFill>
                  <a:srgbClr val="000000"/>
                </a:solidFill>
                <a:latin typeface="Alegreya Sans Regular"/>
              </a:rPr>
              <a:t>The best model obtained was a linear regression model, despite still having fitting issues, however, this model also achieved a good MSE score, indicating that it performed well in terms of minimizing the mean squared error.</a:t>
            </a:r>
          </a:p>
        </p:txBody>
      </p:sp>
      <p:sp>
        <p:nvSpPr>
          <p:cNvPr id="6" name="TextBox 6"/>
          <p:cNvSpPr txBox="1"/>
          <p:nvPr/>
        </p:nvSpPr>
        <p:spPr>
          <a:xfrm>
            <a:off x="11430313" y="3336290"/>
            <a:ext cx="4512267" cy="5634990"/>
          </a:xfrm>
          <a:prstGeom prst="rect">
            <a:avLst/>
          </a:prstGeom>
        </p:spPr>
        <p:txBody>
          <a:bodyPr lIns="0" tIns="0" rIns="0" bIns="0" rtlCol="0" anchor="t">
            <a:spAutoFit/>
          </a:bodyPr>
          <a:lstStyle/>
          <a:p>
            <a:pPr marL="582930" lvl="1" indent="-291465">
              <a:lnSpc>
                <a:spcPts val="2969"/>
              </a:lnSpc>
              <a:buFont typeface="Arial"/>
              <a:buChar char="•"/>
            </a:pPr>
            <a:r>
              <a:rPr lang="en-US" sz="2699">
                <a:solidFill>
                  <a:srgbClr val="000000"/>
                </a:solidFill>
                <a:latin typeface="Alegreya Sans Regular"/>
              </a:rPr>
              <a:t>A positive coefficient indicates a positive impact on the target value, while a negative coefficient indicates a negative impact. The magnitude of the coefficients also represents the strength of the effect.</a:t>
            </a:r>
          </a:p>
          <a:p>
            <a:pPr>
              <a:lnSpc>
                <a:spcPts val="2969"/>
              </a:lnSpc>
            </a:pPr>
            <a:endParaRPr lang="en-US" sz="2699">
              <a:solidFill>
                <a:srgbClr val="000000"/>
              </a:solidFill>
              <a:latin typeface="Alegreya Sans Regular"/>
            </a:endParaRPr>
          </a:p>
          <a:p>
            <a:pPr marL="582930" lvl="1" indent="-291465">
              <a:lnSpc>
                <a:spcPts val="2969"/>
              </a:lnSpc>
              <a:buFont typeface="Arial"/>
              <a:buChar char="•"/>
            </a:pPr>
            <a:r>
              <a:rPr lang="en-US" sz="2699">
                <a:solidFill>
                  <a:srgbClr val="000000"/>
                </a:solidFill>
                <a:latin typeface="Alegreya Sans Regular"/>
              </a:rPr>
              <a:t>Based on these results, we can conclude that the academic success of students is more dependent on the parental situation and occupations.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p:cNvGrpSpPr/>
        <p:nvPr/>
      </p:nvGrpSpPr>
      <p:grpSpPr>
        <a:xfrm>
          <a:off x="0" y="0"/>
          <a:ext cx="0" cy="0"/>
          <a:chOff x="0" y="0"/>
          <a:chExt cx="0" cy="0"/>
        </a:xfrm>
      </p:grpSpPr>
      <p:sp>
        <p:nvSpPr>
          <p:cNvPr id="2" name="Freeform 2"/>
          <p:cNvSpPr/>
          <p:nvPr/>
        </p:nvSpPr>
        <p:spPr>
          <a:xfrm>
            <a:off x="-358538" y="-198783"/>
            <a:ext cx="1631476" cy="3227741"/>
          </a:xfrm>
          <a:custGeom>
            <a:avLst/>
            <a:gdLst/>
            <a:ahLst/>
            <a:cxnLst/>
            <a:rect l="l" t="t" r="r" b="b"/>
            <a:pathLst>
              <a:path w="1631476" h="3227741">
                <a:moveTo>
                  <a:pt x="0" y="0"/>
                </a:moveTo>
                <a:lnTo>
                  <a:pt x="1631476" y="0"/>
                </a:lnTo>
                <a:lnTo>
                  <a:pt x="1631476" y="3227742"/>
                </a:lnTo>
                <a:lnTo>
                  <a:pt x="0" y="32277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6819794" y="7844665"/>
            <a:ext cx="2936412" cy="2827271"/>
          </a:xfrm>
          <a:custGeom>
            <a:avLst/>
            <a:gdLst/>
            <a:ahLst/>
            <a:cxnLst/>
            <a:rect l="l" t="t" r="r" b="b"/>
            <a:pathLst>
              <a:path w="2936412" h="2827271">
                <a:moveTo>
                  <a:pt x="0" y="0"/>
                </a:moveTo>
                <a:lnTo>
                  <a:pt x="2936412" y="0"/>
                </a:lnTo>
                <a:lnTo>
                  <a:pt x="2936412" y="2827270"/>
                </a:lnTo>
                <a:lnTo>
                  <a:pt x="0" y="282727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121658" y="9433757"/>
            <a:ext cx="4634548" cy="396043"/>
          </a:xfrm>
          <a:custGeom>
            <a:avLst/>
            <a:gdLst/>
            <a:ahLst/>
            <a:cxnLst/>
            <a:rect l="l" t="t" r="r" b="b"/>
            <a:pathLst>
              <a:path w="4634548" h="396043">
                <a:moveTo>
                  <a:pt x="0" y="0"/>
                </a:moveTo>
                <a:lnTo>
                  <a:pt x="4634548" y="0"/>
                </a:lnTo>
                <a:lnTo>
                  <a:pt x="4634548" y="396043"/>
                </a:lnTo>
                <a:lnTo>
                  <a:pt x="0" y="39604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2526814" y="2212244"/>
            <a:ext cx="12692478" cy="5670000"/>
          </a:xfrm>
          <a:custGeom>
            <a:avLst/>
            <a:gdLst/>
            <a:ahLst/>
            <a:cxnLst/>
            <a:rect l="l" t="t" r="r" b="b"/>
            <a:pathLst>
              <a:path w="12692478" h="5670000">
                <a:moveTo>
                  <a:pt x="0" y="0"/>
                </a:moveTo>
                <a:lnTo>
                  <a:pt x="12692478" y="0"/>
                </a:lnTo>
                <a:lnTo>
                  <a:pt x="12692478" y="5670001"/>
                </a:lnTo>
                <a:lnTo>
                  <a:pt x="0" y="5670001"/>
                </a:lnTo>
                <a:lnTo>
                  <a:pt x="0" y="0"/>
                </a:lnTo>
                <a:close/>
              </a:path>
            </a:pathLst>
          </a:custGeom>
          <a:blipFill>
            <a:blip r:embed="rId8"/>
            <a:stretch>
              <a:fillRect/>
            </a:stretch>
          </a:blipFill>
        </p:spPr>
      </p:sp>
      <p:sp>
        <p:nvSpPr>
          <p:cNvPr id="6" name="TextBox 6"/>
          <p:cNvSpPr txBox="1"/>
          <p:nvPr/>
        </p:nvSpPr>
        <p:spPr>
          <a:xfrm>
            <a:off x="2112065" y="832793"/>
            <a:ext cx="13551487" cy="91757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191919"/>
                </a:solidFill>
                <a:latin typeface="Alegreya Sans Regular Bold"/>
              </a:rPr>
              <a:t>Let's look for answers of  "What are the effects of socioeconomic status and family background on the academic performance of high school students?" question.</a:t>
            </a:r>
          </a:p>
        </p:txBody>
      </p:sp>
      <p:sp>
        <p:nvSpPr>
          <p:cNvPr id="7" name="TextBox 7"/>
          <p:cNvSpPr txBox="1"/>
          <p:nvPr/>
        </p:nvSpPr>
        <p:spPr>
          <a:xfrm>
            <a:off x="2319440" y="8310870"/>
            <a:ext cx="13136738" cy="1000760"/>
          </a:xfrm>
          <a:prstGeom prst="rect">
            <a:avLst/>
          </a:prstGeom>
        </p:spPr>
        <p:txBody>
          <a:bodyPr lIns="0" tIns="0" rIns="0" bIns="0" rtlCol="0" anchor="t">
            <a:spAutoFit/>
          </a:bodyPr>
          <a:lstStyle/>
          <a:p>
            <a:pPr marL="496571" lvl="1" indent="-248285" algn="ctr">
              <a:lnSpc>
                <a:spcPts val="2530"/>
              </a:lnSpc>
              <a:buFont typeface="Arial"/>
              <a:buChar char="•"/>
            </a:pPr>
            <a:r>
              <a:rPr lang="en-US" sz="2300">
                <a:solidFill>
                  <a:srgbClr val="191919"/>
                </a:solidFill>
                <a:latin typeface="Alegreya Sans Regular Bold"/>
              </a:rPr>
              <a:t>As we can see from the graph, the most important socioeconomic status and family background features are health, father's education level,  mother's education level, quality of family relationships and extra paid classes within the course subject (Math).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Özel</PresentationFormat>
  <Paragraphs>94</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Alegreya Sans Regular Bold</vt:lpstr>
      <vt:lpstr>Calibri</vt:lpstr>
      <vt:lpstr>Alegreya Sans Regular</vt:lpstr>
      <vt:lpstr>Canva Sans</vt:lpstr>
      <vt:lpstr>Arial</vt:lpstr>
      <vt:lpstr>Arimo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 388E</dc:title>
  <cp:lastModifiedBy>Microsoft hesabı</cp:lastModifiedBy>
  <cp:revision>2</cp:revision>
  <dcterms:created xsi:type="dcterms:W3CDTF">2006-08-16T00:00:00Z</dcterms:created>
  <dcterms:modified xsi:type="dcterms:W3CDTF">2023-06-11T10:50:17Z</dcterms:modified>
  <dc:identifier>DAFlgMEV3FM</dc:identifier>
</cp:coreProperties>
</file>