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4" r:id="rId2"/>
    <p:sldId id="345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6" r:id="rId19"/>
    <p:sldId id="426" r:id="rId20"/>
    <p:sldId id="409" r:id="rId21"/>
    <p:sldId id="410" r:id="rId22"/>
    <p:sldId id="412" r:id="rId23"/>
    <p:sldId id="411" r:id="rId24"/>
    <p:sldId id="413" r:id="rId25"/>
    <p:sldId id="425" r:id="rId26"/>
    <p:sldId id="423" r:id="rId27"/>
    <p:sldId id="432" r:id="rId28"/>
    <p:sldId id="414" r:id="rId29"/>
    <p:sldId id="427" r:id="rId30"/>
    <p:sldId id="431" r:id="rId31"/>
    <p:sldId id="424" r:id="rId32"/>
    <p:sldId id="415" r:id="rId33"/>
    <p:sldId id="417" r:id="rId34"/>
    <p:sldId id="419" r:id="rId35"/>
    <p:sldId id="420" r:id="rId36"/>
    <p:sldId id="418" r:id="rId37"/>
    <p:sldId id="422" r:id="rId38"/>
    <p:sldId id="433" r:id="rId39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 autoAdjust="0"/>
    <p:restoredTop sz="94545" autoAdjust="0"/>
  </p:normalViewPr>
  <p:slideViewPr>
    <p:cSldViewPr>
      <p:cViewPr varScale="1">
        <p:scale>
          <a:sx n="106" d="100"/>
          <a:sy n="106" d="100"/>
        </p:scale>
        <p:origin x="130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74685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ydin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tr-TR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  <a:r>
              <a:rPr lang="en-US" altLang="tr-TR" sz="2800" dirty="0" smtClean="0"/>
              <a:t>Prof. Dr. Nizamettin </a:t>
            </a:r>
            <a:r>
              <a:rPr lang="tr-TR" altLang="tr-TR" sz="2800" dirty="0" smtClean="0"/>
              <a:t>AYDIN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	</a:t>
            </a:r>
            <a:r>
              <a:rPr lang="en-US" altLang="tr-TR" sz="2800" dirty="0" smtClean="0">
                <a:hlinkClick r:id="rId3"/>
              </a:rPr>
              <a:t>n</a:t>
            </a:r>
            <a:r>
              <a:rPr lang="tr-TR" altLang="tr-TR" sz="2800" dirty="0" err="1" smtClean="0">
                <a:hlinkClick r:id="rId3"/>
              </a:rPr>
              <a:t>ayd</a:t>
            </a:r>
            <a:r>
              <a:rPr lang="en-US" altLang="tr-TR" sz="2800" dirty="0" smtClean="0">
                <a:hlinkClick r:id="rId3"/>
              </a:rPr>
              <a:t>in@yildiz.edu.tr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Single-Loop</a:t>
            </a:r>
            <a:r>
              <a:rPr lang="tr-TR" sz="2800" dirty="0"/>
              <a:t> </a:t>
            </a:r>
            <a:r>
              <a:rPr lang="tr-TR" sz="2800" dirty="0" err="1" smtClean="0"/>
              <a:t>Circuit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Single-Node-Pair</a:t>
            </a:r>
            <a:r>
              <a:rPr lang="tr-TR" sz="2800" dirty="0"/>
              <a:t> </a:t>
            </a:r>
            <a:r>
              <a:rPr lang="tr-TR" sz="2800" dirty="0" err="1"/>
              <a:t>Circuit</a:t>
            </a:r>
            <a:r>
              <a:rPr lang="tr-TR" sz="2800" dirty="0"/>
              <a:t> 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/>
              <a:t>Series </a:t>
            </a:r>
            <a:r>
              <a:rPr lang="tr-TR" sz="2800" dirty="0" err="1" smtClean="0"/>
              <a:t>Circuits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 smtClean="0"/>
              <a:t>Parallel</a:t>
            </a:r>
            <a:r>
              <a:rPr lang="tr-TR" sz="2800" dirty="0" smtClean="0"/>
              <a:t> </a:t>
            </a:r>
            <a:r>
              <a:rPr lang="tr-TR" sz="2800" dirty="0" err="1"/>
              <a:t>Circuits</a:t>
            </a:r>
            <a:endParaRPr lang="en-US" altLang="tr-TR" sz="2800" dirty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BLM1612</a:t>
            </a:r>
            <a:r>
              <a:rPr lang="tr-TR" altLang="tr-TR" smtClean="0"/>
              <a:t> -</a:t>
            </a:r>
            <a:r>
              <a:rPr lang="en-GB" altLang="tr-TR" smtClean="0"/>
              <a:t> Circuit Theory</a:t>
            </a:r>
            <a:endParaRPr lang="en-US" altLang="tr-TR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42027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Example-05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single-node-pair circuit, find </a:t>
            </a:r>
            <a:r>
              <a:rPr lang="en-US" sz="2800" i="1" dirty="0" err="1"/>
              <a:t>i</a:t>
            </a:r>
            <a:r>
              <a:rPr lang="en-US" sz="2800" baseline="-25000" dirty="0" err="1"/>
              <a:t>A</a:t>
            </a:r>
            <a:r>
              <a:rPr lang="en-US" sz="2800" dirty="0"/>
              <a:t> , </a:t>
            </a:r>
            <a:r>
              <a:rPr lang="en-US" sz="2800" i="1" dirty="0" err="1"/>
              <a:t>i</a:t>
            </a:r>
            <a:r>
              <a:rPr lang="en-US" sz="2800" baseline="-25000" dirty="0" err="1"/>
              <a:t>B</a:t>
            </a:r>
            <a:r>
              <a:rPr lang="en-US" sz="2800" dirty="0"/>
              <a:t> and </a:t>
            </a:r>
            <a:r>
              <a:rPr lang="en-US" sz="2800" i="1" dirty="0" err="1"/>
              <a:t>i</a:t>
            </a:r>
            <a:r>
              <a:rPr lang="en-US" sz="2800" baseline="-25000" dirty="0" err="1"/>
              <a:t>C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pPr marL="627063" indent="0">
              <a:buNone/>
            </a:pPr>
            <a:r>
              <a:rPr lang="tr-TR" sz="2800" dirty="0" smtClean="0">
                <a:solidFill>
                  <a:schemeClr val="accent1"/>
                </a:solidFill>
              </a:rPr>
              <a:t>5.6  = </a:t>
            </a:r>
            <a:r>
              <a:rPr lang="en-US" sz="2800" i="1" dirty="0" err="1">
                <a:solidFill>
                  <a:schemeClr val="accent1"/>
                </a:solidFill>
              </a:rPr>
              <a:t>i</a:t>
            </a:r>
            <a:r>
              <a:rPr lang="en-US" sz="2800" baseline="-25000" dirty="0" err="1">
                <a:solidFill>
                  <a:schemeClr val="accent1"/>
                </a:solidFill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+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</a:rPr>
              <a:t>i</a:t>
            </a:r>
            <a:r>
              <a:rPr lang="en-US" sz="2800" baseline="-25000" dirty="0" err="1">
                <a:solidFill>
                  <a:schemeClr val="accent1"/>
                </a:solidFill>
              </a:rPr>
              <a:t>B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+ 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</a:rPr>
              <a:t>i</a:t>
            </a:r>
            <a:r>
              <a:rPr lang="en-US" sz="2800" baseline="-25000" dirty="0" err="1">
                <a:solidFill>
                  <a:schemeClr val="accent1"/>
                </a:solidFill>
              </a:rPr>
              <a:t>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+ 2 = 3 – 5.4 + 6 + 2 = 5.6 </a:t>
            </a:r>
            <a:endParaRPr lang="tr-TR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3" y="1772816"/>
            <a:ext cx="6294799" cy="194421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843808" y="1880939"/>
            <a:ext cx="3312368" cy="251917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13" y="3933056"/>
            <a:ext cx="3390120" cy="779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72" y="4149080"/>
            <a:ext cx="1207440" cy="34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513" y="4869160"/>
            <a:ext cx="6362280" cy="7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Series </a:t>
            </a:r>
            <a:r>
              <a:rPr lang="tr-TR" dirty="0" err="1"/>
              <a:t>Circuits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tr-TR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elements in a circuit (loop) that carry the same </a:t>
            </a:r>
            <a:r>
              <a:rPr lang="en-US" dirty="0" smtClean="0"/>
              <a:t>current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60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 and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Ω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resistor </a:t>
            </a:r>
            <a:r>
              <a:rPr lang="en-US" dirty="0">
                <a:solidFill>
                  <a:schemeClr val="accent1"/>
                </a:solidFill>
              </a:rPr>
              <a:t>are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series.</a:t>
            </a:r>
          </a:p>
          <a:p>
            <a:pPr lvl="1"/>
            <a:r>
              <a:rPr lang="en-US" dirty="0" smtClean="0">
                <a:solidFill>
                  <a:srgbClr val="FF9999"/>
                </a:solidFill>
              </a:rPr>
              <a:t>The 8</a:t>
            </a:r>
            <a:r>
              <a:rPr lang="tr-TR" dirty="0" smtClean="0">
                <a:solidFill>
                  <a:srgbClr val="FF9999"/>
                </a:solidFill>
              </a:rPr>
              <a:t> </a:t>
            </a:r>
            <a:r>
              <a:rPr lang="en-US" dirty="0" smtClean="0">
                <a:solidFill>
                  <a:srgbClr val="FF9999"/>
                </a:solidFill>
              </a:rPr>
              <a:t>Ω </a:t>
            </a:r>
            <a:r>
              <a:rPr lang="en-US" dirty="0">
                <a:solidFill>
                  <a:srgbClr val="FF9999"/>
                </a:solidFill>
              </a:rPr>
              <a:t>resistor and </a:t>
            </a:r>
            <a:r>
              <a:rPr lang="en-US" dirty="0" smtClean="0">
                <a:solidFill>
                  <a:srgbClr val="FF9999"/>
                </a:solidFill>
              </a:rPr>
              <a:t>4</a:t>
            </a:r>
            <a:r>
              <a:rPr lang="tr-TR" dirty="0" smtClean="0">
                <a:solidFill>
                  <a:srgbClr val="FF9999"/>
                </a:solidFill>
              </a:rPr>
              <a:t> </a:t>
            </a:r>
            <a:r>
              <a:rPr lang="en-US" dirty="0" smtClean="0">
                <a:solidFill>
                  <a:srgbClr val="FF9999"/>
                </a:solidFill>
              </a:rPr>
              <a:t>Ω </a:t>
            </a:r>
            <a:r>
              <a:rPr lang="en-US" dirty="0">
                <a:solidFill>
                  <a:srgbClr val="FF9999"/>
                </a:solidFill>
              </a:rPr>
              <a:t>resistor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9999"/>
                </a:solidFill>
              </a:rPr>
              <a:t> in series.</a:t>
            </a:r>
            <a:endParaRPr lang="tr-TR" dirty="0">
              <a:solidFill>
                <a:srgbClr val="FF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97" y="2636912"/>
            <a:ext cx="5994572" cy="2321128"/>
          </a:xfrm>
          <a:prstGeom prst="rect">
            <a:avLst/>
          </a:prstGeom>
        </p:spPr>
      </p:pic>
      <p:sp>
        <p:nvSpPr>
          <p:cNvPr id="6" name="L-Shape 5"/>
          <p:cNvSpPr/>
          <p:nvPr/>
        </p:nvSpPr>
        <p:spPr bwMode="auto">
          <a:xfrm flipV="1">
            <a:off x="1979712" y="2852936"/>
            <a:ext cx="1512168" cy="1440160"/>
          </a:xfrm>
          <a:prstGeom prst="corner">
            <a:avLst>
              <a:gd name="adj1" fmla="val 29483"/>
              <a:gd name="adj2" fmla="val 39120"/>
            </a:avLst>
          </a:prstGeom>
          <a:solidFill>
            <a:schemeClr val="accent1">
              <a:alpha val="2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15816" y="2924944"/>
            <a:ext cx="2088232" cy="28803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Series </a:t>
            </a:r>
            <a:r>
              <a:rPr lang="tr-TR" dirty="0" err="1"/>
              <a:t>Circuits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i="1" dirty="0"/>
              <a:t>R</a:t>
            </a:r>
            <a:r>
              <a:rPr lang="en-US" baseline="-25000" dirty="0"/>
              <a:t>3</a:t>
            </a:r>
            <a:r>
              <a:rPr lang="en-US" dirty="0"/>
              <a:t> is in series with the </a:t>
            </a:r>
            <a:r>
              <a:rPr lang="en-US" dirty="0" smtClean="0"/>
              <a:t>36</a:t>
            </a:r>
            <a:r>
              <a:rPr lang="tr-TR" dirty="0" smtClean="0"/>
              <a:t> </a:t>
            </a:r>
            <a:r>
              <a:rPr lang="en-US" dirty="0" smtClean="0"/>
              <a:t>V </a:t>
            </a:r>
            <a:r>
              <a:rPr lang="en-US" dirty="0"/>
              <a:t>source. 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4</a:t>
            </a:r>
            <a:r>
              <a:rPr lang="en-US" dirty="0"/>
              <a:t>, the </a:t>
            </a:r>
            <a:r>
              <a:rPr lang="en-US" dirty="0" smtClean="0"/>
              <a:t>14</a:t>
            </a:r>
            <a:r>
              <a:rPr lang="tr-TR" dirty="0" smtClean="0"/>
              <a:t> </a:t>
            </a:r>
            <a:r>
              <a:rPr lang="en-US" dirty="0" smtClean="0"/>
              <a:t>V </a:t>
            </a:r>
            <a:r>
              <a:rPr lang="en-US" dirty="0"/>
              <a:t>element, the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element, the </a:t>
            </a:r>
            <a:r>
              <a:rPr lang="en-US" i="1" dirty="0"/>
              <a:t>v</a:t>
            </a:r>
            <a:r>
              <a:rPr lang="en-US" baseline="-25000" dirty="0"/>
              <a:t>s1</a:t>
            </a:r>
            <a:r>
              <a:rPr lang="en-US" dirty="0"/>
              <a:t> source, and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are in series. </a:t>
            </a:r>
          </a:p>
          <a:p>
            <a:r>
              <a:rPr lang="en-US" dirty="0" smtClean="0"/>
              <a:t>No </a:t>
            </a:r>
            <a:r>
              <a:rPr lang="en-US" dirty="0"/>
              <a:t>element is in series with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62" b="7294"/>
          <a:stretch/>
        </p:blipFill>
        <p:spPr>
          <a:xfrm>
            <a:off x="827584" y="1124745"/>
            <a:ext cx="7100189" cy="2880320"/>
          </a:xfrm>
          <a:prstGeom prst="rect">
            <a:avLst/>
          </a:prstGeom>
        </p:spPr>
      </p:pic>
      <p:sp>
        <p:nvSpPr>
          <p:cNvPr id="9" name="L-Shape 8"/>
          <p:cNvSpPr/>
          <p:nvPr/>
        </p:nvSpPr>
        <p:spPr bwMode="auto">
          <a:xfrm flipV="1">
            <a:off x="1368152" y="1556792"/>
            <a:ext cx="1368152" cy="1944216"/>
          </a:xfrm>
          <a:prstGeom prst="corner">
            <a:avLst>
              <a:gd name="adj1" fmla="val 26152"/>
              <a:gd name="adj2" fmla="val 26429"/>
            </a:avLst>
          </a:prstGeom>
          <a:solidFill>
            <a:schemeClr val="accent1">
              <a:alpha val="2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L-Shape 9"/>
          <p:cNvSpPr/>
          <p:nvPr/>
        </p:nvSpPr>
        <p:spPr bwMode="auto">
          <a:xfrm rot="5400000" flipV="1">
            <a:off x="4211960" y="476672"/>
            <a:ext cx="2088232" cy="4248472"/>
          </a:xfrm>
          <a:prstGeom prst="corner">
            <a:avLst>
              <a:gd name="adj1" fmla="val 15265"/>
              <a:gd name="adj2" fmla="val 16039"/>
            </a:avLst>
          </a:prstGeom>
          <a:solidFill>
            <a:srgbClr val="FF0000">
              <a:alpha val="2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Circuits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tr-TR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elements in a circuit that have a common voltage across them </a:t>
            </a:r>
            <a:r>
              <a:rPr lang="en-US" dirty="0" smtClean="0"/>
              <a:t>(elements </a:t>
            </a:r>
            <a:r>
              <a:rPr lang="en-US" dirty="0"/>
              <a:t>that share the same 2 nodes)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120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source, </a:t>
            </a:r>
            <a:r>
              <a:rPr lang="en-US" dirty="0" smtClean="0">
                <a:solidFill>
                  <a:schemeClr val="accent1"/>
                </a:solidFill>
              </a:rPr>
              <a:t>1/30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Ω</a:t>
            </a:r>
            <a:r>
              <a:rPr lang="en-US" dirty="0" smtClean="0"/>
              <a:t> </a:t>
            </a:r>
            <a:r>
              <a:rPr lang="en-US" dirty="0"/>
              <a:t>resistor, </a:t>
            </a:r>
            <a:r>
              <a:rPr lang="en-US" dirty="0" smtClean="0">
                <a:solidFill>
                  <a:schemeClr val="accent1"/>
                </a:solidFill>
              </a:rPr>
              <a:t>30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source, and </a:t>
            </a:r>
            <a:r>
              <a:rPr lang="en-US" dirty="0" smtClean="0">
                <a:solidFill>
                  <a:schemeClr val="accent1"/>
                </a:solidFill>
              </a:rPr>
              <a:t>1/15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Ω</a:t>
            </a:r>
            <a:r>
              <a:rPr lang="en-US" dirty="0" smtClean="0"/>
              <a:t> </a:t>
            </a:r>
            <a:r>
              <a:rPr lang="en-US" dirty="0"/>
              <a:t>resistor are in </a:t>
            </a:r>
            <a:r>
              <a:rPr lang="en-US" dirty="0">
                <a:solidFill>
                  <a:schemeClr val="accent1"/>
                </a:solidFill>
              </a:rPr>
              <a:t>parallel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19" y="2914900"/>
            <a:ext cx="6968559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Circuits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sz="2400" dirty="0"/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en-US" sz="2800" dirty="0" smtClean="0"/>
              <a:t>The current source and the 2</a:t>
            </a:r>
            <a:r>
              <a:rPr lang="tr-TR" sz="2800" dirty="0" smtClean="0"/>
              <a:t> </a:t>
            </a:r>
            <a:r>
              <a:rPr lang="en-US" sz="2800" dirty="0" smtClean="0"/>
              <a:t>Ω resistor are in parallel. </a:t>
            </a:r>
            <a:endParaRPr lang="tr-TR" sz="2800" dirty="0" smtClean="0"/>
          </a:p>
          <a:p>
            <a:pPr lvl="1"/>
            <a:r>
              <a:rPr lang="en-US" sz="2400" dirty="0" smtClean="0"/>
              <a:t>No other single elements are in parallel with each other.</a:t>
            </a:r>
          </a:p>
          <a:p>
            <a:r>
              <a:rPr lang="en-US" sz="2800" dirty="0" smtClean="0"/>
              <a:t>The 60</a:t>
            </a:r>
            <a:r>
              <a:rPr lang="tr-TR" sz="2800" dirty="0" smtClean="0"/>
              <a:t> </a:t>
            </a:r>
            <a:r>
              <a:rPr lang="en-US" sz="2800" dirty="0" smtClean="0"/>
              <a:t>V</a:t>
            </a:r>
            <a:r>
              <a:rPr lang="tr-TR" sz="2800" dirty="0" smtClean="0"/>
              <a:t> </a:t>
            </a:r>
            <a:r>
              <a:rPr lang="en-US" sz="2800" dirty="0" smtClean="0"/>
              <a:t>source</a:t>
            </a:r>
            <a:r>
              <a:rPr lang="tr-TR" sz="2800" dirty="0" smtClean="0"/>
              <a:t> </a:t>
            </a:r>
            <a:r>
              <a:rPr lang="en-US" sz="2800" dirty="0" smtClean="0"/>
              <a:t>and</a:t>
            </a:r>
            <a:r>
              <a:rPr lang="tr-TR" sz="2800" dirty="0" smtClean="0"/>
              <a:t> </a:t>
            </a:r>
            <a:r>
              <a:rPr lang="en-US" sz="2800" dirty="0" smtClean="0"/>
              <a:t>8</a:t>
            </a:r>
            <a:r>
              <a:rPr lang="tr-TR" sz="2800" dirty="0" smtClean="0"/>
              <a:t> </a:t>
            </a:r>
            <a:r>
              <a:rPr lang="en-US" sz="2800" dirty="0" smtClean="0"/>
              <a:t>Ω</a:t>
            </a:r>
            <a:r>
              <a:rPr lang="tr-TR" sz="2800" dirty="0" smtClean="0"/>
              <a:t> </a:t>
            </a:r>
            <a:r>
              <a:rPr lang="en-US" sz="2800" dirty="0" smtClean="0"/>
              <a:t>resistor branch is in parallel with the 10</a:t>
            </a:r>
            <a:r>
              <a:rPr lang="tr-TR" sz="2800" dirty="0" smtClean="0"/>
              <a:t> </a:t>
            </a:r>
            <a:r>
              <a:rPr lang="en-US" sz="2800" dirty="0" smtClean="0"/>
              <a:t>Ω resistor.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025390" cy="2808311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 bwMode="auto">
          <a:xfrm>
            <a:off x="1520456" y="1584251"/>
            <a:ext cx="1892595" cy="1700733"/>
          </a:xfrm>
          <a:custGeom>
            <a:avLst/>
            <a:gdLst>
              <a:gd name="connsiteX0" fmla="*/ 0 w 1892595"/>
              <a:gd name="connsiteY0" fmla="*/ 1839433 h 1903228"/>
              <a:gd name="connsiteX1" fmla="*/ 0 w 1892595"/>
              <a:gd name="connsiteY1" fmla="*/ 0 h 1903228"/>
              <a:gd name="connsiteX2" fmla="*/ 1892595 w 1892595"/>
              <a:gd name="connsiteY2" fmla="*/ 0 h 1903228"/>
              <a:gd name="connsiteX3" fmla="*/ 1881963 w 1892595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2595" h="1903228">
                <a:moveTo>
                  <a:pt x="0" y="1839433"/>
                </a:moveTo>
                <a:lnTo>
                  <a:pt x="0" y="0"/>
                </a:lnTo>
                <a:lnTo>
                  <a:pt x="1892595" y="0"/>
                </a:lnTo>
                <a:lnTo>
                  <a:pt x="1881963" y="1903228"/>
                </a:lnTo>
              </a:path>
            </a:pathLst>
          </a:custGeom>
          <a:noFill/>
          <a:ln w="254000" cap="sq" cmpd="sng" algn="ctr">
            <a:solidFill>
              <a:srgbClr val="FF0000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076056" y="1584251"/>
            <a:ext cx="1604563" cy="1700733"/>
          </a:xfrm>
          <a:custGeom>
            <a:avLst/>
            <a:gdLst>
              <a:gd name="connsiteX0" fmla="*/ 0 w 1892595"/>
              <a:gd name="connsiteY0" fmla="*/ 1839433 h 1903228"/>
              <a:gd name="connsiteX1" fmla="*/ 0 w 1892595"/>
              <a:gd name="connsiteY1" fmla="*/ 0 h 1903228"/>
              <a:gd name="connsiteX2" fmla="*/ 1892595 w 1892595"/>
              <a:gd name="connsiteY2" fmla="*/ 0 h 1903228"/>
              <a:gd name="connsiteX3" fmla="*/ 1881963 w 1892595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2595" h="1903228">
                <a:moveTo>
                  <a:pt x="0" y="1839433"/>
                </a:moveTo>
                <a:lnTo>
                  <a:pt x="0" y="0"/>
                </a:lnTo>
                <a:lnTo>
                  <a:pt x="1892595" y="0"/>
                </a:lnTo>
                <a:lnTo>
                  <a:pt x="1881963" y="1903228"/>
                </a:lnTo>
              </a:path>
            </a:pathLst>
          </a:custGeom>
          <a:noFill/>
          <a:ln w="254000" cap="sq" cmpd="sng" algn="ctr">
            <a:solidFill>
              <a:schemeClr val="accent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Example-06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;</a:t>
            </a:r>
          </a:p>
          <a:p>
            <a:pPr marL="893763" lvl="1" indent="-436563">
              <a:buFont typeface="+mj-lt"/>
              <a:buAutoNum type="alphaLcPeriod"/>
            </a:pPr>
            <a:r>
              <a:rPr lang="tr-TR" dirty="0" smtClean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individual elements are in </a:t>
            </a:r>
            <a:r>
              <a:rPr lang="en-US" dirty="0" smtClean="0"/>
              <a:t>series</a:t>
            </a:r>
            <a:r>
              <a:rPr lang="tr-TR" dirty="0" smtClean="0"/>
              <a:t>/</a:t>
            </a:r>
            <a:r>
              <a:rPr lang="en-US" dirty="0" smtClean="0"/>
              <a:t>in </a:t>
            </a:r>
            <a:r>
              <a:rPr lang="en-US" dirty="0"/>
              <a:t>parallel?</a:t>
            </a:r>
          </a:p>
          <a:p>
            <a:pPr marL="893763" lvl="1" indent="-436563">
              <a:buFont typeface="+mj-lt"/>
              <a:buAutoNum type="alphaLcPeriod"/>
            </a:pPr>
            <a:r>
              <a:rPr lang="tr-TR" dirty="0" smtClean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groups of elements are in </a:t>
            </a:r>
            <a:r>
              <a:rPr lang="en-US" dirty="0" smtClean="0"/>
              <a:t>series</a:t>
            </a:r>
            <a:r>
              <a:rPr lang="tr-TR" dirty="0" smtClean="0"/>
              <a:t>/</a:t>
            </a:r>
            <a:r>
              <a:rPr lang="en-US" dirty="0" smtClean="0"/>
              <a:t>in </a:t>
            </a:r>
            <a:r>
              <a:rPr lang="en-US" dirty="0"/>
              <a:t>parallel?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772771" cy="20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Example-07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;</a:t>
            </a:r>
          </a:p>
          <a:p>
            <a:pPr marL="893763" lvl="1" indent="-436563">
              <a:buFont typeface="+mj-lt"/>
              <a:buAutoNum type="alphaLcPeriod"/>
            </a:pPr>
            <a:r>
              <a:rPr lang="tr-TR" dirty="0" smtClean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individual elements are in </a:t>
            </a:r>
            <a:r>
              <a:rPr lang="en-US" dirty="0" smtClean="0"/>
              <a:t>series</a:t>
            </a:r>
            <a:r>
              <a:rPr lang="tr-TR" dirty="0" smtClean="0"/>
              <a:t>/</a:t>
            </a:r>
            <a:r>
              <a:rPr lang="en-US" dirty="0" smtClean="0"/>
              <a:t>in </a:t>
            </a:r>
            <a:r>
              <a:rPr lang="en-US" dirty="0"/>
              <a:t>parallel?</a:t>
            </a:r>
          </a:p>
          <a:p>
            <a:pPr marL="893763" lvl="1" indent="-436563">
              <a:buFont typeface="+mj-lt"/>
              <a:buAutoNum type="alphaLcPeriod"/>
            </a:pPr>
            <a:r>
              <a:rPr lang="tr-TR" dirty="0" smtClean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groups of elements are in </a:t>
            </a:r>
            <a:r>
              <a:rPr lang="en-US" dirty="0" smtClean="0"/>
              <a:t>series</a:t>
            </a:r>
            <a:r>
              <a:rPr lang="tr-TR" dirty="0" smtClean="0"/>
              <a:t>/</a:t>
            </a:r>
            <a:r>
              <a:rPr lang="en-US" dirty="0" smtClean="0"/>
              <a:t>in </a:t>
            </a:r>
            <a:r>
              <a:rPr lang="en-US" dirty="0"/>
              <a:t>parallel?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7141584" cy="2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Example-08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;</a:t>
            </a:r>
          </a:p>
          <a:p>
            <a:pPr marL="5380038" lvl="1" indent="-436563">
              <a:buFont typeface="+mj-lt"/>
              <a:buAutoNum type="alphaLcPeriod"/>
            </a:pPr>
            <a:r>
              <a:rPr lang="tr-TR" dirty="0" smtClean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individual elements are in </a:t>
            </a:r>
            <a:r>
              <a:rPr lang="en-US" dirty="0" smtClean="0"/>
              <a:t>series</a:t>
            </a:r>
            <a:r>
              <a:rPr lang="tr-TR" dirty="0" smtClean="0"/>
              <a:t>/</a:t>
            </a:r>
            <a:r>
              <a:rPr lang="en-US" dirty="0" smtClean="0"/>
              <a:t>in </a:t>
            </a:r>
            <a:r>
              <a:rPr lang="en-US" dirty="0"/>
              <a:t>parallel</a:t>
            </a:r>
            <a:r>
              <a:rPr lang="en-US" dirty="0" smtClean="0"/>
              <a:t>?</a:t>
            </a:r>
            <a:endParaRPr lang="tr-TR" dirty="0" smtClean="0"/>
          </a:p>
          <a:p>
            <a:pPr marL="5380038" lvl="1" indent="-436563">
              <a:buFont typeface="+mj-lt"/>
              <a:buAutoNum type="alphaLcPeriod"/>
            </a:pPr>
            <a:r>
              <a:rPr lang="tr-TR" dirty="0"/>
              <a:t>w</a:t>
            </a:r>
            <a:r>
              <a:rPr lang="en-US" dirty="0" err="1"/>
              <a:t>hich</a:t>
            </a:r>
            <a:r>
              <a:rPr lang="en-US" dirty="0"/>
              <a:t> groups of elements are in series</a:t>
            </a:r>
            <a:r>
              <a:rPr lang="tr-TR" dirty="0"/>
              <a:t>/</a:t>
            </a:r>
            <a:r>
              <a:rPr lang="en-US" dirty="0"/>
              <a:t>in parallel</a:t>
            </a:r>
            <a:r>
              <a:rPr lang="en-US" dirty="0" smtClean="0"/>
              <a:t>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0551"/>
            <a:ext cx="4753002" cy="43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replace </a:t>
            </a:r>
            <a:r>
              <a:rPr lang="en-US" sz="2800" dirty="0">
                <a:solidFill>
                  <a:schemeClr val="accent1"/>
                </a:solidFill>
              </a:rPr>
              <a:t>voltage</a:t>
            </a:r>
            <a:r>
              <a:rPr lang="en-US" sz="2800" dirty="0"/>
              <a:t> sources in series with a </a:t>
            </a:r>
            <a:r>
              <a:rPr lang="en-US" sz="2800" dirty="0">
                <a:solidFill>
                  <a:schemeClr val="accent1"/>
                </a:solidFill>
              </a:rPr>
              <a:t>single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equivalent source</a:t>
            </a:r>
          </a:p>
          <a:p>
            <a:pPr marL="4306888"/>
            <a:endParaRPr lang="tr-TR" sz="2800" dirty="0" smtClean="0"/>
          </a:p>
          <a:p>
            <a:pPr marL="4306888"/>
            <a:r>
              <a:rPr lang="en-US" sz="2800" dirty="0" smtClean="0"/>
              <a:t>all </a:t>
            </a:r>
            <a:r>
              <a:rPr lang="en-US" sz="2800" dirty="0"/>
              <a:t>other voltage, current, &amp; power relationships in the circuit remain </a:t>
            </a:r>
            <a:r>
              <a:rPr lang="en-US" sz="2800" dirty="0">
                <a:solidFill>
                  <a:schemeClr val="accent1"/>
                </a:solidFill>
              </a:rPr>
              <a:t>unchanged</a:t>
            </a:r>
          </a:p>
          <a:p>
            <a:pPr marL="4306888"/>
            <a:r>
              <a:rPr lang="en-US" sz="2800" dirty="0" smtClean="0"/>
              <a:t>might </a:t>
            </a:r>
            <a:r>
              <a:rPr lang="en-US" sz="2800" dirty="0"/>
              <a:t>greatly simplify analysis of an otherwise complicated circuit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27"/>
          <a:stretch/>
        </p:blipFill>
        <p:spPr>
          <a:xfrm>
            <a:off x="467545" y="2132856"/>
            <a:ext cx="3816424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556792"/>
            <a:ext cx="2043360" cy="9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connection of batteries in series to obtain a higher voltage is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much of today’s portable electronic equipment</a:t>
            </a:r>
            <a:r>
              <a:rPr lang="en-US" dirty="0" smtClean="0"/>
              <a:t>.</a:t>
            </a:r>
            <a:endParaRPr lang="tr-TR" dirty="0" smtClean="0"/>
          </a:p>
          <a:p>
            <a:pPr marL="5024438"/>
            <a:r>
              <a:rPr lang="tr-TR" dirty="0" smtClean="0"/>
              <a:t>F</a:t>
            </a:r>
            <a:r>
              <a:rPr lang="en-US" dirty="0" smtClean="0"/>
              <a:t>our </a:t>
            </a:r>
            <a:r>
              <a:rPr lang="en-US" dirty="0"/>
              <a:t>1.5V AAA batteries have been connected in series to </a:t>
            </a:r>
            <a:r>
              <a:rPr lang="en-US" dirty="0" smtClean="0"/>
              <a:t>obtain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source voltage of </a:t>
            </a:r>
            <a:r>
              <a:rPr lang="en-US" dirty="0" smtClean="0"/>
              <a:t>6V.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voltage has </a:t>
            </a:r>
            <a:r>
              <a:rPr lang="en-US" dirty="0" smtClean="0"/>
              <a:t>increased</a:t>
            </a:r>
            <a:r>
              <a:rPr lang="tr-TR" dirty="0" smtClean="0"/>
              <a:t>, but</a:t>
            </a:r>
            <a:r>
              <a:rPr lang="en-US" dirty="0" smtClean="0"/>
              <a:t> </a:t>
            </a:r>
            <a:r>
              <a:rPr lang="en-US" dirty="0"/>
              <a:t>the maximum current for each AAA battery and for the 6V supply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same. 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power available has increased by a factor of 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en-US" dirty="0" smtClean="0"/>
              <a:t>due </a:t>
            </a:r>
            <a:r>
              <a:rPr lang="en-US" dirty="0"/>
              <a:t>to the increase in terminal voltage.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4153800" cy="17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Explain mathematically how resistors in series are combined and their equivalent resistance.</a:t>
            </a:r>
          </a:p>
          <a:p>
            <a:r>
              <a:rPr lang="en-US" dirty="0" smtClean="0"/>
              <a:t>Explain </a:t>
            </a:r>
            <a:r>
              <a:rPr lang="en-US" dirty="0"/>
              <a:t>mathematically how resistors in parallel are combined and their equivalent resistance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Rewrite </a:t>
            </a:r>
            <a:r>
              <a:rPr lang="en-US" dirty="0"/>
              <a:t>the equations for </a:t>
            </a:r>
            <a:r>
              <a:rPr lang="en-US" dirty="0" err="1"/>
              <a:t>conductances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Explain mathematically how a voltage that is applied to resistors in series is distributed among the resistors.</a:t>
            </a:r>
          </a:p>
          <a:p>
            <a:r>
              <a:rPr lang="en-US" dirty="0" smtClean="0"/>
              <a:t>Explain </a:t>
            </a:r>
            <a:r>
              <a:rPr lang="en-US" dirty="0"/>
              <a:t>mathematically how a current that enters the a node shared by resistors in parallel is distributed among the resistors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214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Example-09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sz="1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current and the power consumed by the resistors is the same in (</a:t>
            </a:r>
            <a:r>
              <a:rPr lang="en-US" sz="2400" dirty="0" err="1"/>
              <a:t>a,b,c</a:t>
            </a:r>
            <a:r>
              <a:rPr lang="en-US" sz="2400" dirty="0"/>
              <a:t>). </a:t>
            </a:r>
            <a:endParaRPr lang="tr-TR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the voltage sources must be broken out from the equivalent to solve for their individual powers delivered.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04" y="1118476"/>
            <a:ext cx="7813126" cy="2526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08214"/>
            <a:ext cx="7244640" cy="9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4938"/>
            <a:r>
              <a:rPr lang="en-US" sz="2800" dirty="0"/>
              <a:t>Unless v</a:t>
            </a:r>
            <a:r>
              <a:rPr lang="en-US" sz="2800" baseline="-25000" dirty="0"/>
              <a:t>1</a:t>
            </a:r>
            <a:r>
              <a:rPr lang="en-US" sz="2800" dirty="0"/>
              <a:t> = v</a:t>
            </a:r>
            <a:r>
              <a:rPr lang="en-US" sz="2800" baseline="-25000" dirty="0"/>
              <a:t>2</a:t>
            </a:r>
            <a:r>
              <a:rPr lang="en-US" sz="2800" dirty="0"/>
              <a:t> = …, this circuit is not valid for ideal sources.</a:t>
            </a:r>
          </a:p>
          <a:p>
            <a:pPr marL="3944938"/>
            <a:r>
              <a:rPr lang="en-US" sz="2800" dirty="0" smtClean="0"/>
              <a:t>All </a:t>
            </a:r>
            <a:r>
              <a:rPr lang="en-US" sz="2800" dirty="0"/>
              <a:t>real voltage sources have internal resistance and are usually not exactly equal.</a:t>
            </a:r>
          </a:p>
          <a:p>
            <a:r>
              <a:rPr lang="en-US" sz="2800" dirty="0" smtClean="0"/>
              <a:t>Current </a:t>
            </a:r>
            <a:r>
              <a:rPr lang="en-US" sz="2800" dirty="0"/>
              <a:t>will flow from the higher source to the lower source until equilibrium is reached (e.g. dangerously).</a:t>
            </a:r>
          </a:p>
          <a:p>
            <a:r>
              <a:rPr lang="en-US" sz="2800" dirty="0" smtClean="0"/>
              <a:t>Properly </a:t>
            </a:r>
            <a:r>
              <a:rPr lang="en-US" sz="2800" dirty="0"/>
              <a:t>designed, a bank of equal voltage sources can deliver many times the current of a single source.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32" b="8109"/>
          <a:stretch/>
        </p:blipFill>
        <p:spPr>
          <a:xfrm>
            <a:off x="395535" y="1124744"/>
            <a:ext cx="365970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replace </a:t>
            </a:r>
            <a:r>
              <a:rPr lang="tr-TR" sz="2800" dirty="0" err="1" smtClean="0">
                <a:solidFill>
                  <a:schemeClr val="accent1"/>
                </a:solidFill>
              </a:rPr>
              <a:t>current</a:t>
            </a:r>
            <a:r>
              <a:rPr lang="en-US" sz="2800" dirty="0" smtClean="0"/>
              <a:t> </a:t>
            </a:r>
            <a:r>
              <a:rPr lang="en-US" sz="2800" dirty="0"/>
              <a:t>sources in </a:t>
            </a:r>
            <a:r>
              <a:rPr lang="tr-TR" sz="2800" dirty="0" err="1" smtClean="0"/>
              <a:t>parallel</a:t>
            </a:r>
            <a:r>
              <a:rPr lang="en-US" sz="2800" dirty="0" smtClean="0"/>
              <a:t> </a:t>
            </a:r>
            <a:r>
              <a:rPr lang="en-US" sz="2800" dirty="0"/>
              <a:t>with a </a:t>
            </a:r>
            <a:r>
              <a:rPr lang="en-US" sz="2800" dirty="0">
                <a:solidFill>
                  <a:schemeClr val="accent1"/>
                </a:solidFill>
              </a:rPr>
              <a:t>single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equivalent source</a:t>
            </a:r>
          </a:p>
          <a:p>
            <a:pPr marL="4306888"/>
            <a:endParaRPr lang="tr-TR" sz="2800" dirty="0" smtClean="0"/>
          </a:p>
          <a:p>
            <a:pPr marL="4306888"/>
            <a:r>
              <a:rPr lang="en-US" sz="2800" dirty="0" smtClean="0"/>
              <a:t>all </a:t>
            </a:r>
            <a:r>
              <a:rPr lang="en-US" sz="2800" dirty="0"/>
              <a:t>other voltage, current, &amp; power relationships in the circuit remain </a:t>
            </a:r>
            <a:r>
              <a:rPr lang="en-US" sz="2800" dirty="0">
                <a:solidFill>
                  <a:schemeClr val="accent1"/>
                </a:solidFill>
              </a:rPr>
              <a:t>unchanged</a:t>
            </a:r>
          </a:p>
          <a:p>
            <a:pPr marL="4306888"/>
            <a:r>
              <a:rPr lang="en-US" sz="2800" dirty="0"/>
              <a:t>as with voltage sources, this technique may simplify circuit analyses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45672"/>
            <a:ext cx="3096344" cy="4417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544" b="9469"/>
          <a:stretch/>
        </p:blipFill>
        <p:spPr>
          <a:xfrm>
            <a:off x="4716016" y="1649628"/>
            <a:ext cx="199692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Example-10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23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77" y="1124745"/>
            <a:ext cx="6603151" cy="4167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40" y="5477025"/>
            <a:ext cx="6640920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with voltage/current sources, resistors may also be replaced with equivalents. </a:t>
            </a:r>
            <a:endParaRPr lang="tr-TR" sz="28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series, resistances are added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lvl="2"/>
            <a:r>
              <a:rPr lang="en-US" sz="2000" dirty="0"/>
              <a:t>the total resistance of </a:t>
            </a:r>
            <a:r>
              <a:rPr lang="tr-TR" sz="2000" dirty="0" err="1" smtClean="0"/>
              <a:t>series</a:t>
            </a:r>
            <a:r>
              <a:rPr lang="en-US" sz="2000" dirty="0" smtClean="0"/>
              <a:t> </a:t>
            </a:r>
            <a:r>
              <a:rPr lang="en-US" sz="2000" dirty="0"/>
              <a:t>resistors is always </a:t>
            </a:r>
            <a:r>
              <a:rPr lang="tr-TR" sz="2000" dirty="0" err="1" smtClean="0"/>
              <a:t>larger</a:t>
            </a:r>
            <a:r>
              <a:rPr lang="en-US" sz="2000" dirty="0" smtClean="0"/>
              <a:t> </a:t>
            </a:r>
            <a:r>
              <a:rPr lang="en-US" sz="2000" dirty="0"/>
              <a:t>than the </a:t>
            </a:r>
            <a:r>
              <a:rPr lang="en-US" sz="2000" dirty="0" smtClean="0"/>
              <a:t>value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the </a:t>
            </a:r>
            <a:r>
              <a:rPr lang="tr-TR" sz="2000" dirty="0" err="1" smtClean="0"/>
              <a:t>largest</a:t>
            </a:r>
            <a:r>
              <a:rPr lang="en-US" sz="2000" dirty="0" smtClean="0"/>
              <a:t> </a:t>
            </a:r>
            <a:r>
              <a:rPr lang="en-US" sz="2000" dirty="0"/>
              <a:t>resistor.</a:t>
            </a:r>
            <a:endParaRPr lang="tr-TR" sz="2000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28" y="3140968"/>
            <a:ext cx="6192688" cy="2284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194048"/>
            <a:ext cx="3343680" cy="118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353" y="5154283"/>
            <a:ext cx="2972160" cy="12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realize that when a </a:t>
            </a:r>
            <a:r>
              <a:rPr lang="en-US" dirty="0">
                <a:solidFill>
                  <a:schemeClr val="accent1"/>
                </a:solidFill>
              </a:rPr>
              <a:t>dc supply </a:t>
            </a:r>
            <a:r>
              <a:rPr lang="en-US" dirty="0"/>
              <a:t>is connected, it </a:t>
            </a:r>
            <a:r>
              <a:rPr lang="en-US" dirty="0" smtClean="0"/>
              <a:t>does</a:t>
            </a:r>
            <a:r>
              <a:rPr lang="tr-TR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not see </a:t>
            </a:r>
            <a:r>
              <a:rPr lang="en-US" dirty="0"/>
              <a:t>the individual connection of elements but simply the total </a:t>
            </a:r>
            <a:r>
              <a:rPr lang="en-US" dirty="0" smtClean="0"/>
              <a:t>resistance</a:t>
            </a:r>
            <a:r>
              <a:rPr lang="tr-TR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seen</a:t>
            </a:r>
            <a:r>
              <a:rPr lang="en-US" dirty="0" smtClean="0"/>
              <a:t> </a:t>
            </a:r>
            <a:r>
              <a:rPr lang="en-US" dirty="0"/>
              <a:t>at the connection </a:t>
            </a:r>
            <a:r>
              <a:rPr lang="en-US" dirty="0" smtClean="0"/>
              <a:t>terminals</a:t>
            </a:r>
            <a:endParaRPr lang="tr-TR" dirty="0" smtClean="0"/>
          </a:p>
          <a:p>
            <a:r>
              <a:rPr lang="en-US" dirty="0" smtClean="0"/>
              <a:t>Resistance </a:t>
            </a:r>
            <a:r>
              <a:rPr lang="en-US" dirty="0" smtClean="0">
                <a:solidFill>
                  <a:schemeClr val="accent1"/>
                </a:solidFill>
              </a:rPr>
              <a:t>seen</a:t>
            </a:r>
            <a:r>
              <a:rPr lang="en-US" dirty="0" smtClean="0"/>
              <a:t> </a:t>
            </a:r>
            <a:r>
              <a:rPr lang="en-US" dirty="0"/>
              <a:t>at the terminals of a series </a:t>
            </a:r>
            <a:r>
              <a:rPr lang="en-US" dirty="0" smtClean="0"/>
              <a:t>circuit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6" y="4269059"/>
            <a:ext cx="7791707" cy="22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chemeClr val="accent1"/>
                </a:solidFill>
              </a:rPr>
              <a:t>total resistance </a:t>
            </a:r>
            <a:r>
              <a:rPr lang="en-US" sz="2800" dirty="0"/>
              <a:t>of any configuration can be measured by simply </a:t>
            </a:r>
            <a:r>
              <a:rPr lang="en-US" sz="2800" dirty="0" smtClean="0"/>
              <a:t>connecting</a:t>
            </a:r>
            <a:r>
              <a:rPr lang="tr-TR" sz="2800" dirty="0" smtClean="0"/>
              <a:t> </a:t>
            </a:r>
            <a:r>
              <a:rPr lang="en-US" sz="2800" dirty="0" smtClean="0"/>
              <a:t>an </a:t>
            </a:r>
            <a:r>
              <a:rPr lang="en-US" sz="2800" dirty="0">
                <a:solidFill>
                  <a:schemeClr val="accent1"/>
                </a:solidFill>
              </a:rPr>
              <a:t>ohmmeter</a:t>
            </a:r>
            <a:r>
              <a:rPr lang="en-US" sz="2800" dirty="0"/>
              <a:t> across the access terminals as shown </a:t>
            </a:r>
            <a:r>
              <a:rPr lang="tr-TR" sz="2800" dirty="0" err="1" smtClean="0"/>
              <a:t>below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pPr lvl="1"/>
            <a:r>
              <a:rPr lang="en-US" sz="2400" dirty="0" smtClean="0"/>
              <a:t>Since </a:t>
            </a:r>
            <a:r>
              <a:rPr lang="en-US" sz="2400" dirty="0"/>
              <a:t>there is no polarity associated with resistance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either </a:t>
            </a:r>
            <a:r>
              <a:rPr lang="en-US" sz="2400" dirty="0"/>
              <a:t>lead can be connected to point </a:t>
            </a:r>
            <a:r>
              <a:rPr lang="en-US" sz="2400" i="1" dirty="0"/>
              <a:t>a</a:t>
            </a:r>
            <a:r>
              <a:rPr lang="en-US" sz="2400" dirty="0"/>
              <a:t>, with the other lead connected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dirty="0" smtClean="0"/>
              <a:t>point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26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560841" cy="26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Power Distribution in Series </a:t>
            </a:r>
            <a:r>
              <a:rPr lang="tr-TR" dirty="0" err="1" smtClean="0"/>
              <a:t>Circuit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63"/>
            <a:r>
              <a:rPr lang="tr-TR" sz="2800" dirty="0" smtClean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any network composed of resistive </a:t>
            </a:r>
            <a:r>
              <a:rPr lang="tr-TR" sz="2800" dirty="0" smtClean="0"/>
              <a:t>e</a:t>
            </a:r>
            <a:r>
              <a:rPr lang="en-US" sz="2800" dirty="0" err="1" smtClean="0"/>
              <a:t>lements</a:t>
            </a:r>
            <a:r>
              <a:rPr lang="en-US" sz="2800" dirty="0"/>
              <a:t>, the power applied </a:t>
            </a:r>
            <a:r>
              <a:rPr lang="en-US" sz="2800" dirty="0" smtClean="0"/>
              <a:t>by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battery will equal that dissipated by the resistive </a:t>
            </a:r>
            <a:r>
              <a:rPr lang="en-US" sz="2800" dirty="0" smtClean="0"/>
              <a:t>elements</a:t>
            </a:r>
            <a:endParaRPr lang="tr-TR" sz="2800" dirty="0" smtClean="0"/>
          </a:p>
          <a:p>
            <a:pPr marL="4665663"/>
            <a:endParaRPr lang="tr-TR" sz="2800" dirty="0"/>
          </a:p>
          <a:p>
            <a:pPr marL="358775"/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i="1" dirty="0" smtClean="0"/>
              <a:t>R</a:t>
            </a:r>
            <a:r>
              <a:rPr lang="tr-TR" sz="2800" baseline="-25000" dirty="0" smtClean="0"/>
              <a:t>1</a:t>
            </a:r>
          </a:p>
          <a:p>
            <a:pPr marL="358775"/>
            <a:endParaRPr lang="tr-TR" sz="2800" dirty="0"/>
          </a:p>
          <a:p>
            <a:pPr marL="758825" lvl="1"/>
            <a:r>
              <a:rPr lang="tr-TR" sz="2400" dirty="0" smtClean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a </a:t>
            </a:r>
            <a:r>
              <a:rPr lang="tr-TR" sz="2400" dirty="0" err="1" smtClean="0"/>
              <a:t>series</a:t>
            </a:r>
            <a:r>
              <a:rPr lang="en-US" sz="2400" dirty="0" smtClean="0"/>
              <a:t> </a:t>
            </a:r>
            <a:r>
              <a:rPr lang="en-US" sz="2400" dirty="0"/>
              <a:t>resistive network, the larger the resistor, the </a:t>
            </a:r>
            <a:r>
              <a:rPr lang="tr-TR" sz="2400" dirty="0" err="1" smtClean="0"/>
              <a:t>more</a:t>
            </a:r>
            <a:r>
              <a:rPr lang="en-US" sz="2400" dirty="0" smtClean="0"/>
              <a:t> the</a:t>
            </a:r>
            <a:r>
              <a:rPr lang="tr-TR" sz="2400" dirty="0" smtClean="0"/>
              <a:t> </a:t>
            </a:r>
            <a:r>
              <a:rPr lang="en-US" sz="2400" dirty="0" smtClean="0"/>
              <a:t>power </a:t>
            </a:r>
            <a:r>
              <a:rPr lang="en-US" sz="2400" dirty="0"/>
              <a:t>absorbed.</a:t>
            </a:r>
            <a:endParaRPr lang="tr-TR" sz="24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27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19926"/>
            <a:ext cx="2972160" cy="581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44301"/>
            <a:ext cx="5015520" cy="1059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3" y="1101936"/>
            <a:ext cx="4179600" cy="26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</a:t>
            </a:r>
            <a:r>
              <a:rPr lang="tr-TR" dirty="0" err="1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resistors in parallel, the </a:t>
            </a:r>
            <a:r>
              <a:rPr lang="en-US" sz="2800" dirty="0">
                <a:solidFill>
                  <a:schemeClr val="accent1"/>
                </a:solidFill>
              </a:rPr>
              <a:t>reciprocals</a:t>
            </a:r>
            <a:r>
              <a:rPr lang="en-US" sz="2800" dirty="0"/>
              <a:t> of the resistances sum to </a:t>
            </a:r>
            <a:r>
              <a:rPr lang="en-US" sz="2800" dirty="0">
                <a:solidFill>
                  <a:schemeClr val="accent1"/>
                </a:solidFill>
              </a:rPr>
              <a:t>1 / (the equivalent</a:t>
            </a:r>
            <a:r>
              <a:rPr lang="en-US" sz="2800" dirty="0" smtClean="0">
                <a:solidFill>
                  <a:schemeClr val="accent1"/>
                </a:solidFill>
              </a:rPr>
              <a:t>)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lvl="1"/>
            <a:r>
              <a:rPr lang="en-US" sz="2400" dirty="0"/>
              <a:t>the total resistance of parallel resistors is always less than the </a:t>
            </a:r>
            <a:r>
              <a:rPr lang="en-US" sz="2400" dirty="0" smtClean="0"/>
              <a:t>value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the smallest resistor.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28</a:t>
            </a:fld>
            <a:endParaRPr lang="en-US" altLang="tr-TR"/>
          </a:p>
        </p:txBody>
      </p:sp>
      <p:grpSp>
        <p:nvGrpSpPr>
          <p:cNvPr id="8" name="Group 7"/>
          <p:cNvGrpSpPr/>
          <p:nvPr/>
        </p:nvGrpSpPr>
        <p:grpSpPr>
          <a:xfrm>
            <a:off x="1475656" y="2895786"/>
            <a:ext cx="6912769" cy="1868856"/>
            <a:chOff x="899592" y="2204864"/>
            <a:chExt cx="7345303" cy="2311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884" b="50827"/>
            <a:stretch/>
          </p:blipFill>
          <p:spPr>
            <a:xfrm>
              <a:off x="899592" y="2204864"/>
              <a:ext cx="4293120" cy="23114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55374" r="20317"/>
            <a:stretch/>
          </p:blipFill>
          <p:spPr>
            <a:xfrm>
              <a:off x="4824028" y="2204864"/>
              <a:ext cx="3420867" cy="222842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7" y="4673865"/>
            <a:ext cx="3808080" cy="185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84" y="5124211"/>
            <a:ext cx="3575880" cy="11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Resistors</a:t>
            </a:r>
            <a:r>
              <a:rPr lang="tr-TR" dirty="0"/>
              <a:t> in </a:t>
            </a:r>
            <a:r>
              <a:rPr lang="tr-TR" dirty="0" err="1" smtClean="0"/>
              <a:t>Parallel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chemeClr val="accent1"/>
                </a:solidFill>
              </a:rPr>
              <a:t>total resistance </a:t>
            </a:r>
            <a:r>
              <a:rPr lang="en-US" sz="2800" dirty="0"/>
              <a:t>of any configuration can be measured by simply </a:t>
            </a:r>
            <a:r>
              <a:rPr lang="en-US" sz="2800" dirty="0" smtClean="0"/>
              <a:t>connecting</a:t>
            </a:r>
            <a:r>
              <a:rPr lang="tr-TR" sz="2800" dirty="0" smtClean="0"/>
              <a:t> </a:t>
            </a:r>
            <a:r>
              <a:rPr lang="en-US" sz="2800" dirty="0" smtClean="0"/>
              <a:t>an </a:t>
            </a:r>
            <a:r>
              <a:rPr lang="en-US" sz="2800" dirty="0">
                <a:solidFill>
                  <a:schemeClr val="accent1"/>
                </a:solidFill>
              </a:rPr>
              <a:t>ohmmeter</a:t>
            </a:r>
            <a:r>
              <a:rPr lang="en-US" sz="2800" dirty="0"/>
              <a:t> across the access terminals as shown </a:t>
            </a:r>
            <a:r>
              <a:rPr lang="tr-TR" sz="2800" dirty="0" err="1" smtClean="0"/>
              <a:t>below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pPr lvl="1"/>
            <a:endParaRPr lang="tr-TR" sz="2400" dirty="0" smtClean="0"/>
          </a:p>
          <a:p>
            <a:pPr lvl="1"/>
            <a:r>
              <a:rPr lang="en-US" sz="2400" dirty="0" smtClean="0"/>
              <a:t>There is</a:t>
            </a:r>
            <a:r>
              <a:rPr lang="tr-TR" sz="2400" dirty="0" smtClean="0"/>
              <a:t> </a:t>
            </a:r>
            <a:r>
              <a:rPr lang="en-US" sz="2400" dirty="0" smtClean="0"/>
              <a:t>no </a:t>
            </a:r>
            <a:r>
              <a:rPr lang="en-US" sz="2400" dirty="0"/>
              <a:t>polarity to resistance, so either lead of the ohmmeter can be </a:t>
            </a:r>
            <a:r>
              <a:rPr lang="en-US" sz="2400" dirty="0" smtClean="0"/>
              <a:t>connected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either side of the network. </a:t>
            </a:r>
            <a:endParaRPr lang="tr-TR" sz="2400" dirty="0" smtClean="0"/>
          </a:p>
          <a:p>
            <a:pPr lvl="1"/>
            <a:r>
              <a:rPr lang="tr-TR" sz="2400" dirty="0" smtClean="0"/>
              <a:t>A</a:t>
            </a:r>
            <a:r>
              <a:rPr lang="en-US" sz="2400" dirty="0" err="1" smtClean="0"/>
              <a:t>lways</a:t>
            </a:r>
            <a:r>
              <a:rPr lang="en-US" sz="2400" dirty="0" smtClean="0"/>
              <a:t> </a:t>
            </a:r>
            <a:r>
              <a:rPr lang="en-US" sz="2400" dirty="0"/>
              <a:t>keep in mind that ohmmeters can never be applied to a </a:t>
            </a:r>
            <a:r>
              <a:rPr lang="en-US" sz="2400" dirty="0" smtClean="0">
                <a:solidFill>
                  <a:schemeClr val="accent1"/>
                </a:solidFill>
              </a:rPr>
              <a:t>live</a:t>
            </a:r>
            <a:r>
              <a:rPr lang="en-US" sz="2400" dirty="0" smtClean="0"/>
              <a:t> </a:t>
            </a:r>
            <a:r>
              <a:rPr lang="en-US" sz="2400" dirty="0"/>
              <a:t>circuit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29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05" y="2640065"/>
            <a:ext cx="5942615" cy="22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Single-Loop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33" y="1124745"/>
            <a:ext cx="8352928" cy="539988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First step in the analysis is the assumption of reference directions for the unknown currents.</a:t>
            </a:r>
          </a:p>
          <a:p>
            <a:r>
              <a:rPr lang="en-US" dirty="0" smtClean="0"/>
              <a:t>Second </a:t>
            </a:r>
            <a:r>
              <a:rPr lang="en-US" dirty="0"/>
              <a:t>step in the analysis is a choice of the voltage reference for each of the two resistors.</a:t>
            </a:r>
          </a:p>
          <a:p>
            <a:r>
              <a:rPr lang="en-US" dirty="0" smtClean="0"/>
              <a:t>The </a:t>
            </a:r>
            <a:r>
              <a:rPr lang="en-US" dirty="0"/>
              <a:t>third step is the application of Kirchhoff’s voltage law to the only closed path.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555" b="1565"/>
          <a:stretch/>
        </p:blipFill>
        <p:spPr>
          <a:xfrm>
            <a:off x="413053" y="1124745"/>
            <a:ext cx="4155860" cy="2407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0" y="1340768"/>
            <a:ext cx="3343680" cy="442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644" y="1783087"/>
            <a:ext cx="3390120" cy="45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30" y="2194215"/>
            <a:ext cx="3297240" cy="419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44" y="2613255"/>
            <a:ext cx="1671840" cy="7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Power Distribution in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63"/>
            <a:r>
              <a:rPr lang="tr-TR" sz="2800" dirty="0" smtClean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any network composed of resistive </a:t>
            </a:r>
            <a:r>
              <a:rPr lang="tr-TR" sz="2800" dirty="0" smtClean="0"/>
              <a:t>e</a:t>
            </a:r>
            <a:r>
              <a:rPr lang="en-US" sz="2800" dirty="0" err="1" smtClean="0"/>
              <a:t>lements</a:t>
            </a:r>
            <a:r>
              <a:rPr lang="en-US" sz="2800" dirty="0"/>
              <a:t>, the power applied </a:t>
            </a:r>
            <a:r>
              <a:rPr lang="en-US" sz="2800" dirty="0" smtClean="0"/>
              <a:t>by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battery will equal that dissipated by the resistive </a:t>
            </a:r>
            <a:r>
              <a:rPr lang="en-US" sz="2800" dirty="0" smtClean="0"/>
              <a:t>elements</a:t>
            </a:r>
            <a:endParaRPr lang="tr-TR" sz="2800" dirty="0" smtClean="0"/>
          </a:p>
          <a:p>
            <a:pPr marL="4665663"/>
            <a:endParaRPr lang="tr-TR" sz="2800" dirty="0"/>
          </a:p>
          <a:p>
            <a:pPr marL="358775"/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i="1" dirty="0" smtClean="0"/>
              <a:t>R</a:t>
            </a:r>
            <a:r>
              <a:rPr lang="tr-TR" sz="2800" baseline="-25000" dirty="0" smtClean="0"/>
              <a:t>1</a:t>
            </a:r>
          </a:p>
          <a:p>
            <a:pPr marL="358775"/>
            <a:endParaRPr lang="tr-TR" sz="2800" dirty="0"/>
          </a:p>
          <a:p>
            <a:pPr marL="758825" lvl="1"/>
            <a:r>
              <a:rPr lang="tr-TR" sz="2400" dirty="0" smtClean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a parallel resistive network, the larger the resistor, the less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power </a:t>
            </a:r>
            <a:r>
              <a:rPr lang="en-US" sz="2400" dirty="0"/>
              <a:t>absorbed.</a:t>
            </a:r>
            <a:endParaRPr lang="tr-TR" sz="24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8084"/>
            <a:ext cx="4428080" cy="2804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6" y="3933055"/>
            <a:ext cx="2972160" cy="581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44301"/>
            <a:ext cx="5015520" cy="10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Symbol for Parallel Resistors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make writing equations simpler, we use a symbol to indicate that a certain set of resistors are in </a:t>
            </a:r>
            <a:r>
              <a:rPr lang="en-US" sz="2800" dirty="0" smtClean="0"/>
              <a:t>parallel.</a:t>
            </a:r>
            <a:endParaRPr lang="tr-TR" sz="2800" dirty="0"/>
          </a:p>
          <a:p>
            <a:pPr marL="4129088" lvl="1" indent="-273050"/>
            <a:r>
              <a:rPr lang="en-US" dirty="0" smtClean="0"/>
              <a:t>Here</a:t>
            </a:r>
            <a:r>
              <a:rPr lang="en-US" dirty="0"/>
              <a:t>, we would write</a:t>
            </a:r>
          </a:p>
          <a:p>
            <a:pPr marL="3949700" indent="-27305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300" dirty="0"/>
          </a:p>
          <a:p>
            <a:pPr marL="3949700" indent="-27305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R1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║R2║R3 </a:t>
            </a:r>
          </a:p>
          <a:p>
            <a:pPr marL="3949700" indent="-27305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300" dirty="0">
              <a:cs typeface="Times New Roman" pitchFamily="18" charset="0"/>
            </a:endParaRPr>
          </a:p>
          <a:p>
            <a:pPr marL="4129088" lvl="1" indent="0">
              <a:buClr>
                <a:schemeClr val="accent3"/>
              </a:buClr>
              <a:buNone/>
              <a:defRPr/>
            </a:pPr>
            <a:r>
              <a:rPr lang="en-US" dirty="0" smtClean="0"/>
              <a:t>to </a:t>
            </a:r>
            <a:r>
              <a:rPr lang="en-US" dirty="0"/>
              <a:t>show that R1 is in parallel with R2 and R3.  </a:t>
            </a:r>
            <a:endParaRPr lang="tr-TR" dirty="0" smtClean="0"/>
          </a:p>
          <a:p>
            <a:pPr marL="815975" lvl="1" indent="-457200">
              <a:defRPr/>
            </a:pPr>
            <a:endParaRPr lang="tr-TR" dirty="0" smtClean="0"/>
          </a:p>
          <a:p>
            <a:pPr marL="815975" lvl="1" indent="-457200">
              <a:defRPr/>
            </a:pPr>
            <a:r>
              <a:rPr lang="en-US" dirty="0" smtClean="0"/>
              <a:t>This </a:t>
            </a:r>
            <a:r>
              <a:rPr lang="en-US" dirty="0"/>
              <a:t>also means that we should use the equation for equivalent resistance if this symbol is included in a mathematical equation.	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381449" cy="249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6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If G</a:t>
            </a:r>
            <a:r>
              <a:rPr lang="tr-TR" altLang="tr-TR" dirty="0"/>
              <a:t> is</a:t>
            </a:r>
            <a:r>
              <a:rPr lang="en-US" altLang="tr-TR" dirty="0"/>
              <a:t> used instead of 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series: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>
                <a:solidFill>
                  <a:schemeClr val="accent1"/>
                </a:solidFill>
              </a:rPr>
              <a:t>reciprocal of the equivalent conductance </a:t>
            </a:r>
            <a:r>
              <a:rPr lang="en-US" sz="2400" dirty="0"/>
              <a:t>is equal to the sum of the </a:t>
            </a:r>
            <a:r>
              <a:rPr lang="en-US" sz="2400" dirty="0">
                <a:solidFill>
                  <a:schemeClr val="accent1"/>
                </a:solidFill>
              </a:rPr>
              <a:t>reciprocal of each of the conductors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dirty="0" smtClean="0">
                <a:solidFill>
                  <a:schemeClr val="accent1"/>
                </a:solidFill>
              </a:rPr>
              <a:t>series</a:t>
            </a:r>
            <a:endParaRPr lang="tr-TR" sz="2400" dirty="0" smtClean="0">
              <a:solidFill>
                <a:schemeClr val="accent1"/>
              </a:solidFill>
            </a:endParaRPr>
          </a:p>
          <a:p>
            <a:pPr marL="3935413" indent="-457200" eaLnBrk="1" fontAlgn="auto" hangingPunct="1">
              <a:spcAft>
                <a:spcPts val="0"/>
              </a:spcAft>
              <a:defRPr/>
            </a:pPr>
            <a:r>
              <a:rPr lang="en-US" sz="2800" dirty="0"/>
              <a:t>In this </a:t>
            </a:r>
            <a:r>
              <a:rPr lang="en-US" sz="2800" dirty="0" smtClean="0"/>
              <a:t>example</a:t>
            </a:r>
            <a:endParaRPr lang="tr-TR" sz="2800" dirty="0" smtClean="0"/>
          </a:p>
          <a:p>
            <a:pPr marL="3878263" lvl="1" indent="0" eaLnBrk="1" fontAlgn="auto" hangingPunct="1">
              <a:spcAft>
                <a:spcPts val="0"/>
              </a:spcAft>
              <a:buNone/>
              <a:defRPr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1/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baseline="-25000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1/G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FF0000"/>
                </a:solidFill>
              </a:rPr>
              <a:t>1/G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tr-TR" dirty="0" smtClean="0">
              <a:solidFill>
                <a:srgbClr val="FF0000"/>
              </a:solidFill>
            </a:endParaRPr>
          </a:p>
          <a:p>
            <a:pPr marL="3935413" indent="-45720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Simplifying </a:t>
            </a:r>
            <a:endParaRPr lang="en-US" sz="2800" dirty="0"/>
          </a:p>
          <a:p>
            <a:pPr marL="3763963" indent="-28575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tr-TR" dirty="0" smtClean="0"/>
              <a:t>	</a:t>
            </a:r>
            <a:r>
              <a:rPr lang="en-US" sz="2200" dirty="0" smtClean="0"/>
              <a:t>(</a:t>
            </a:r>
            <a:r>
              <a:rPr lang="en-US" sz="2200" dirty="0"/>
              <a:t>only for 2 conductors in series)</a:t>
            </a:r>
          </a:p>
          <a:p>
            <a:pPr marL="4335463" lvl="1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–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baseline="-25000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G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/(G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+ 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pPr marL="3763963" lvl="1"/>
            <a:endParaRPr lang="en-US" dirty="0"/>
          </a:p>
          <a:p>
            <a:pPr marL="3763963" indent="-28575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32</a:t>
            </a:fld>
            <a:endParaRPr lang="en-US" altLang="tr-T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492896"/>
            <a:ext cx="3558479" cy="39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If G</a:t>
            </a:r>
            <a:r>
              <a:rPr lang="tr-TR" altLang="tr-TR" dirty="0"/>
              <a:t> is</a:t>
            </a:r>
            <a:r>
              <a:rPr lang="en-US" altLang="tr-TR" dirty="0"/>
              <a:t> used instead of 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altLang="tr-TR" sz="2800" dirty="0"/>
              <a:t>parallel 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equivalent conductance </a:t>
            </a:r>
            <a:r>
              <a:rPr lang="en-US" sz="2400" dirty="0"/>
              <a:t>is equal to the </a:t>
            </a:r>
            <a:r>
              <a:rPr lang="en-US" sz="2400" dirty="0">
                <a:solidFill>
                  <a:schemeClr val="accent1"/>
                </a:solidFill>
              </a:rPr>
              <a:t>sum of all of the conductors in </a:t>
            </a:r>
            <a:r>
              <a:rPr lang="en-US" sz="2400" dirty="0" smtClean="0">
                <a:solidFill>
                  <a:schemeClr val="accent1"/>
                </a:solidFill>
              </a:rPr>
              <a:t>parallel</a:t>
            </a:r>
            <a:endParaRPr lang="tr-TR" sz="24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tr-TR" sz="2400" dirty="0" smtClean="0">
              <a:solidFill>
                <a:schemeClr val="accent1"/>
              </a:solidFill>
            </a:endParaRPr>
          </a:p>
          <a:p>
            <a:pPr marL="3935413" indent="-45720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In this example</a:t>
            </a:r>
            <a:endParaRPr lang="tr-TR" sz="2800" dirty="0" smtClean="0"/>
          </a:p>
          <a:p>
            <a:pPr marL="3878263" lvl="1" indent="0" eaLnBrk="1" fontAlgn="auto" hangingPunct="1">
              <a:spcAft>
                <a:spcPts val="0"/>
              </a:spcAft>
              <a:buNone/>
              <a:defRPr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en-US" altLang="tr-TR" dirty="0" err="1"/>
              <a:t>G</a:t>
            </a:r>
            <a:r>
              <a:rPr lang="en-US" altLang="tr-TR" baseline="-25000" dirty="0" err="1"/>
              <a:t>eq</a:t>
            </a:r>
            <a:r>
              <a:rPr lang="en-US" altLang="tr-TR" dirty="0"/>
              <a:t> = G</a:t>
            </a:r>
            <a:r>
              <a:rPr lang="en-US" altLang="tr-TR" baseline="-25000" dirty="0"/>
              <a:t>1</a:t>
            </a:r>
            <a:r>
              <a:rPr lang="en-US" altLang="tr-TR" dirty="0"/>
              <a:t> + G</a:t>
            </a:r>
            <a:r>
              <a:rPr lang="en-US" altLang="tr-TR" baseline="-25000" dirty="0"/>
              <a:t>2</a:t>
            </a:r>
          </a:p>
          <a:p>
            <a:pPr marL="3878263" lvl="1" indent="0" eaLnBrk="1" fontAlgn="auto" hangingPunct="1">
              <a:spcAft>
                <a:spcPts val="0"/>
              </a:spcAft>
              <a:buNone/>
              <a:defRPr/>
            </a:pP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33</a:t>
            </a:fld>
            <a:endParaRPr lang="en-US" alt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2424112"/>
            <a:ext cx="2930406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Example-11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resistance and source combinations to determine the </a:t>
            </a:r>
            <a:endParaRPr lang="tr-TR" sz="2400" dirty="0" smtClean="0"/>
          </a:p>
          <a:p>
            <a:pPr marL="4933950" indent="0">
              <a:buNone/>
            </a:pPr>
            <a:r>
              <a:rPr lang="en-US" sz="2400" dirty="0" smtClean="0"/>
              <a:t>current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the power delivered by the 80 V </a:t>
            </a:r>
            <a:r>
              <a:rPr lang="en-US" sz="2400" dirty="0" smtClean="0"/>
              <a:t>source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circuit</a:t>
            </a:r>
            <a:r>
              <a:rPr lang="tr-TR" sz="2400" dirty="0" smtClean="0"/>
              <a:t> 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4933950" indent="0">
              <a:buNone/>
            </a:pPr>
            <a:endParaRPr lang="tr-TR" sz="2400" dirty="0"/>
          </a:p>
          <a:p>
            <a:pPr marL="4933950" indent="0">
              <a:buNone/>
            </a:pPr>
            <a:endParaRPr lang="tr-TR" sz="2400" dirty="0" smtClean="0"/>
          </a:p>
          <a:p>
            <a:pPr marL="4933950" indent="0">
              <a:buNone/>
            </a:pPr>
            <a:endParaRPr lang="tr-TR" sz="2400" dirty="0"/>
          </a:p>
          <a:p>
            <a:pPr marL="4933950" indent="0">
              <a:buNone/>
            </a:pPr>
            <a:endParaRPr lang="tr-TR" sz="2400" dirty="0" smtClean="0"/>
          </a:p>
          <a:p>
            <a:pPr marL="4933950" indent="0">
              <a:buNone/>
            </a:pPr>
            <a:endParaRPr lang="tr-TR" sz="2400" dirty="0"/>
          </a:p>
          <a:p>
            <a:pPr marL="4933950" indent="0">
              <a:buNone/>
            </a:pPr>
            <a:endParaRPr lang="tr-TR" sz="2400" dirty="0" smtClean="0"/>
          </a:p>
          <a:p>
            <a:pPr marL="4933950" indent="0">
              <a:buNone/>
            </a:pPr>
            <a:endParaRPr lang="tr-TR" sz="2400" dirty="0"/>
          </a:p>
          <a:p>
            <a:pPr marL="3678238" indent="0">
              <a:buNone/>
            </a:pPr>
            <a:r>
              <a:rPr lang="en-US" sz="2400" dirty="0" smtClean="0"/>
              <a:t>Actually </a:t>
            </a:r>
            <a:r>
              <a:rPr lang="en-US" sz="2400" dirty="0"/>
              <a:t>240 W is supplied </a:t>
            </a:r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34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69"/>
          <a:stretch/>
        </p:blipFill>
        <p:spPr>
          <a:xfrm>
            <a:off x="431306" y="1665485"/>
            <a:ext cx="4860774" cy="1719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73016"/>
            <a:ext cx="3728757" cy="1449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573016"/>
            <a:ext cx="2191143" cy="1449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398660"/>
            <a:ext cx="1764720" cy="314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443" y="5317179"/>
            <a:ext cx="1021680" cy="395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06" y="5927009"/>
            <a:ext cx="2693520" cy="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Example-12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</a:t>
            </a:r>
            <a:r>
              <a:rPr lang="en-US" sz="2400" i="1" dirty="0"/>
              <a:t>v</a:t>
            </a:r>
            <a:r>
              <a:rPr lang="en-US" sz="2400" dirty="0"/>
              <a:t> in </a:t>
            </a:r>
            <a:r>
              <a:rPr lang="en-US" sz="2400" dirty="0" err="1" smtClean="0"/>
              <a:t>th</a:t>
            </a:r>
            <a:r>
              <a:rPr lang="tr-TR" sz="2400" dirty="0" smtClean="0"/>
              <a:t>is</a:t>
            </a:r>
            <a:r>
              <a:rPr lang="en-US" sz="2400" dirty="0" smtClean="0"/>
              <a:t> </a:t>
            </a:r>
            <a:r>
              <a:rPr lang="en-US" sz="2400" dirty="0"/>
              <a:t>circuit </a:t>
            </a:r>
            <a:r>
              <a:rPr lang="en-US" sz="2400" dirty="0" smtClean="0"/>
              <a:t>by </a:t>
            </a:r>
            <a:r>
              <a:rPr lang="en-US" sz="2400" dirty="0"/>
              <a:t>first combining </a:t>
            </a:r>
            <a:endParaRPr lang="tr-TR" sz="2400" dirty="0" smtClean="0"/>
          </a:p>
          <a:p>
            <a:pPr marL="4848225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three current sources, and then the two 10 ohm resistors</a:t>
            </a:r>
            <a:r>
              <a:rPr lang="en-US" sz="2400" dirty="0" smtClean="0"/>
              <a:t>.</a:t>
            </a:r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4749448" cy="1512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3588824"/>
            <a:ext cx="4872562" cy="1368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610445"/>
            <a:ext cx="1903308" cy="13465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733256"/>
            <a:ext cx="4365360" cy="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same value </a:t>
            </a:r>
            <a:r>
              <a:rPr lang="en-US" dirty="0" smtClean="0"/>
              <a:t>resistors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LcPeriod"/>
            </a:pPr>
            <a:r>
              <a:rPr lang="en-US" sz="3200" dirty="0" smtClean="0"/>
              <a:t>As </a:t>
            </a:r>
            <a:r>
              <a:rPr lang="en-US" sz="3200" dirty="0"/>
              <a:t>you increase the number of resistors in series</a:t>
            </a:r>
          </a:p>
          <a:p>
            <a:pPr lvl="2"/>
            <a:r>
              <a:rPr lang="en-US" sz="3200" dirty="0" smtClean="0"/>
              <a:t>Does </a:t>
            </a:r>
            <a:r>
              <a:rPr lang="en-US" sz="3200" dirty="0" err="1">
                <a:solidFill>
                  <a:schemeClr val="accent1"/>
                </a:solidFill>
              </a:rPr>
              <a:t>R</a:t>
            </a:r>
            <a:r>
              <a:rPr lang="en-US" sz="3200" baseline="-25000" dirty="0" err="1">
                <a:solidFill>
                  <a:schemeClr val="accent1"/>
                </a:solidFill>
              </a:rPr>
              <a:t>eq</a:t>
            </a:r>
            <a:r>
              <a:rPr lang="en-US" sz="3200" dirty="0"/>
              <a:t>  increases or decreases?</a:t>
            </a:r>
          </a:p>
          <a:p>
            <a:endParaRPr lang="tr-TR" dirty="0" smtClean="0"/>
          </a:p>
          <a:p>
            <a:pPr marL="971550" lvl="1" indent="-514350">
              <a:buFont typeface="+mj-lt"/>
              <a:buAutoNum type="alphaLcPeriod" startAt="2"/>
            </a:pPr>
            <a:r>
              <a:rPr lang="en-US" sz="3200" dirty="0"/>
              <a:t>As you increase the number of resistors in </a:t>
            </a:r>
            <a:r>
              <a:rPr lang="tr-TR" sz="3200" dirty="0" err="1" smtClean="0"/>
              <a:t>parallel</a:t>
            </a:r>
            <a:endParaRPr lang="en-US" sz="3200" dirty="0"/>
          </a:p>
          <a:p>
            <a:pPr lvl="2"/>
            <a:r>
              <a:rPr lang="en-US" sz="3200" dirty="0"/>
              <a:t>Does </a:t>
            </a:r>
            <a:r>
              <a:rPr lang="en-US" sz="3200" dirty="0" err="1">
                <a:solidFill>
                  <a:schemeClr val="accent1"/>
                </a:solidFill>
              </a:rPr>
              <a:t>R</a:t>
            </a:r>
            <a:r>
              <a:rPr lang="en-US" sz="3200" baseline="-25000" dirty="0" err="1">
                <a:solidFill>
                  <a:schemeClr val="accent1"/>
                </a:solidFill>
              </a:rPr>
              <a:t>eq</a:t>
            </a:r>
            <a:r>
              <a:rPr lang="en-US" sz="3200" dirty="0"/>
              <a:t>  increases or decreases?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19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Summary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4" y="1232398"/>
            <a:ext cx="8407391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186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Conservation</a:t>
            </a:r>
            <a:r>
              <a:rPr lang="tr-TR" dirty="0"/>
              <a:t> of </a:t>
            </a:r>
            <a:r>
              <a:rPr lang="tr-TR" dirty="0" err="1"/>
              <a:t>Energy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sum of the absorbed power for each element of a circuit is zero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sum of the absorbed power equals the sum of the supplied power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628800"/>
            <a:ext cx="2414880" cy="79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54" y="3103006"/>
            <a:ext cx="3018600" cy="721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47" y="3793471"/>
            <a:ext cx="6391417" cy="2115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94" y="6008510"/>
            <a:ext cx="6898921" cy="5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Example-01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63"/>
            <a:r>
              <a:rPr lang="en-US" sz="2800" dirty="0"/>
              <a:t>Compute the power absorbed in each element for the circuit shown in </a:t>
            </a:r>
            <a:r>
              <a:rPr lang="tr-TR" sz="2800" dirty="0" err="1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Figure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665663"/>
            <a:endParaRPr lang="tr-TR" sz="2800" dirty="0" smtClean="0"/>
          </a:p>
          <a:p>
            <a:pPr marL="3944938" lvl="1"/>
            <a:r>
              <a:rPr lang="en-US" sz="2400" dirty="0" smtClean="0"/>
              <a:t>power </a:t>
            </a:r>
            <a:r>
              <a:rPr lang="en-US" sz="2400" dirty="0"/>
              <a:t>absorbed by each </a:t>
            </a:r>
            <a:r>
              <a:rPr lang="en-US" sz="2400" dirty="0" smtClean="0"/>
              <a:t>element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124745"/>
            <a:ext cx="4407579" cy="2088231"/>
          </a:xfrm>
          <a:prstGeom prst="rect">
            <a:avLst/>
          </a:prstGeom>
        </p:spPr>
      </p:pic>
      <p:sp>
        <p:nvSpPr>
          <p:cNvPr id="6" name="U-Turn Arrow 5"/>
          <p:cNvSpPr/>
          <p:nvPr/>
        </p:nvSpPr>
        <p:spPr bwMode="auto">
          <a:xfrm>
            <a:off x="1115616" y="1988840"/>
            <a:ext cx="2952328" cy="1008112"/>
          </a:xfrm>
          <a:prstGeom prst="uturnArrow">
            <a:avLst>
              <a:gd name="adj1" fmla="val 6740"/>
              <a:gd name="adj2" fmla="val 6435"/>
              <a:gd name="adj3" fmla="val 16479"/>
              <a:gd name="adj4" fmla="val 43750"/>
              <a:gd name="adj5" fmla="val 99347"/>
            </a:avLst>
          </a:prstGeom>
          <a:solidFill>
            <a:srgbClr val="00B0F0">
              <a:alpha val="3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3343680" cy="45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7" y="4626888"/>
            <a:ext cx="3436560" cy="314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07" y="5158559"/>
            <a:ext cx="3390120" cy="430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07" y="5806631"/>
            <a:ext cx="1068120" cy="430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04" y="3962855"/>
            <a:ext cx="4365360" cy="22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12"/>
          <a:stretch/>
        </p:blipFill>
        <p:spPr>
          <a:xfrm>
            <a:off x="395536" y="1124745"/>
            <a:ext cx="3528392" cy="272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2150"/>
            <a:r>
              <a:rPr lang="tr-TR" sz="2800" dirty="0" smtClean="0"/>
              <a:t>F</a:t>
            </a:r>
            <a:r>
              <a:rPr lang="en-US" sz="2800" dirty="0" err="1" smtClean="0"/>
              <a:t>ind</a:t>
            </a:r>
            <a:r>
              <a:rPr lang="en-US" sz="2800" dirty="0" smtClean="0"/>
              <a:t> </a:t>
            </a:r>
            <a:r>
              <a:rPr lang="en-US" sz="2800" dirty="0"/>
              <a:t>the power absorbed by each of the five elements in the </a:t>
            </a:r>
            <a:r>
              <a:rPr lang="en-US" sz="2800" dirty="0" smtClean="0"/>
              <a:t>circuit.</a:t>
            </a:r>
            <a:endParaRPr lang="tr-TR" sz="2800" dirty="0" smtClean="0"/>
          </a:p>
          <a:p>
            <a:pPr marL="3944938" lvl="1"/>
            <a:r>
              <a:rPr lang="en-US" sz="2400" dirty="0"/>
              <a:t>power absorbed by each element</a:t>
            </a:r>
            <a:r>
              <a:rPr lang="tr-TR" sz="2400" dirty="0"/>
              <a:t>:</a:t>
            </a:r>
          </a:p>
          <a:p>
            <a:pPr marL="3232150"/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37" y="2610746"/>
            <a:ext cx="4760100" cy="3410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149080"/>
            <a:ext cx="2863800" cy="36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63" y="4637499"/>
            <a:ext cx="1083600" cy="591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636" y="4724799"/>
            <a:ext cx="1199700" cy="504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63" y="5373216"/>
            <a:ext cx="1315800" cy="43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9" y="6141843"/>
            <a:ext cx="5572800" cy="3783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 bwMode="auto">
          <a:xfrm>
            <a:off x="1115616" y="1677818"/>
            <a:ext cx="1938413" cy="1940803"/>
          </a:xfrm>
          <a:custGeom>
            <a:avLst/>
            <a:gdLst>
              <a:gd name="connsiteX0" fmla="*/ 82953 w 2009931"/>
              <a:gd name="connsiteY0" fmla="*/ 1967764 h 2120171"/>
              <a:gd name="connsiteX1" fmla="*/ 72321 w 2009931"/>
              <a:gd name="connsiteY1" fmla="*/ 287820 h 2120171"/>
              <a:gd name="connsiteX2" fmla="*/ 859130 w 2009931"/>
              <a:gd name="connsiteY2" fmla="*/ 85801 h 2120171"/>
              <a:gd name="connsiteX3" fmla="*/ 859130 w 2009931"/>
              <a:gd name="connsiteY3" fmla="*/ 1202220 h 2120171"/>
              <a:gd name="connsiteX4" fmla="*/ 1858590 w 2009931"/>
              <a:gd name="connsiteY4" fmla="*/ 1276648 h 2120171"/>
              <a:gd name="connsiteX5" fmla="*/ 1933018 w 2009931"/>
              <a:gd name="connsiteY5" fmla="*/ 2010294 h 2120171"/>
              <a:gd name="connsiteX6" fmla="*/ 1146209 w 2009931"/>
              <a:gd name="connsiteY6" fmla="*/ 2116620 h 2120171"/>
              <a:gd name="connsiteX7" fmla="*/ 1146209 w 2009931"/>
              <a:gd name="connsiteY7" fmla="*/ 2116620 h 21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9931" h="2120171">
                <a:moveTo>
                  <a:pt x="82953" y="1967764"/>
                </a:moveTo>
                <a:cubicBezTo>
                  <a:pt x="12955" y="1284622"/>
                  <a:pt x="-57042" y="601480"/>
                  <a:pt x="72321" y="287820"/>
                </a:cubicBezTo>
                <a:cubicBezTo>
                  <a:pt x="201684" y="-25840"/>
                  <a:pt x="727995" y="-66599"/>
                  <a:pt x="859130" y="85801"/>
                </a:cubicBezTo>
                <a:cubicBezTo>
                  <a:pt x="990265" y="238201"/>
                  <a:pt x="692553" y="1003746"/>
                  <a:pt x="859130" y="1202220"/>
                </a:cubicBezTo>
                <a:cubicBezTo>
                  <a:pt x="1025707" y="1400694"/>
                  <a:pt x="1679609" y="1141969"/>
                  <a:pt x="1858590" y="1276648"/>
                </a:cubicBezTo>
                <a:cubicBezTo>
                  <a:pt x="2037571" y="1411327"/>
                  <a:pt x="2051748" y="1870299"/>
                  <a:pt x="1933018" y="2010294"/>
                </a:cubicBezTo>
                <a:cubicBezTo>
                  <a:pt x="1814288" y="2150289"/>
                  <a:pt x="1146209" y="2116620"/>
                  <a:pt x="1146209" y="2116620"/>
                </a:cubicBezTo>
                <a:lnTo>
                  <a:pt x="1146209" y="2116620"/>
                </a:lnTo>
              </a:path>
            </a:pathLst>
          </a:custGeom>
          <a:noFill/>
          <a:ln w="50800" cap="sq" cmpd="sng" algn="ctr">
            <a:solidFill>
              <a:srgbClr val="00B0F0">
                <a:alpha val="30000"/>
              </a:srgbClr>
            </a:solidFill>
            <a:prstDash val="solid"/>
            <a:round/>
            <a:headEnd type="none" w="sm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796" y="1870185"/>
            <a:ext cx="180600" cy="3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Single-Node-Pair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KVL</a:t>
            </a:r>
            <a:r>
              <a:rPr lang="en-US" dirty="0"/>
              <a:t> forces us to recognize that the </a:t>
            </a:r>
            <a:r>
              <a:rPr lang="en-US" dirty="0">
                <a:solidFill>
                  <a:schemeClr val="accent1"/>
                </a:solidFill>
              </a:rPr>
              <a:t>voltage across each branch</a:t>
            </a:r>
            <a:r>
              <a:rPr lang="en-US" dirty="0"/>
              <a:t> is the same as that across any other branch.</a:t>
            </a:r>
          </a:p>
          <a:p>
            <a:r>
              <a:rPr lang="en-US" dirty="0" smtClean="0"/>
              <a:t>Elements </a:t>
            </a:r>
            <a:r>
              <a:rPr lang="en-US" dirty="0"/>
              <a:t>in a circuit having a common voltage across them are said to be connected in </a:t>
            </a:r>
            <a:r>
              <a:rPr lang="en-US" dirty="0">
                <a:solidFill>
                  <a:schemeClr val="accent1"/>
                </a:solidFill>
              </a:rPr>
              <a:t>parallel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89494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10" y="1124745"/>
            <a:ext cx="8352928" cy="5399880"/>
          </a:xfrm>
        </p:spPr>
        <p:txBody>
          <a:bodyPr/>
          <a:lstStyle/>
          <a:p>
            <a:r>
              <a:rPr lang="en-US" sz="2800" dirty="0"/>
              <a:t>Find the voltage, current, and power associated with each element in the </a:t>
            </a:r>
            <a:r>
              <a:rPr lang="tr-TR" sz="2800" dirty="0" err="1" smtClean="0"/>
              <a:t>following</a:t>
            </a:r>
            <a:r>
              <a:rPr lang="tr-TR" sz="2800" dirty="0" smtClean="0"/>
              <a:t> </a:t>
            </a:r>
            <a:r>
              <a:rPr lang="en-US" sz="2800" dirty="0" smtClean="0"/>
              <a:t>circuit.</a:t>
            </a:r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pPr marL="3859213" lvl="1"/>
            <a:r>
              <a:rPr lang="en-US" sz="2400" dirty="0"/>
              <a:t>power absorbed by each element:</a:t>
            </a:r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58" y="2276872"/>
            <a:ext cx="6194685" cy="1728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5820" y="2352230"/>
            <a:ext cx="2249996" cy="1103488"/>
            <a:chOff x="665820" y="2352230"/>
            <a:chExt cx="2249996" cy="1103488"/>
          </a:xfrm>
        </p:grpSpPr>
        <p:sp>
          <p:nvSpPr>
            <p:cNvPr id="6" name="Line Callout 1 5"/>
            <p:cNvSpPr/>
            <p:nvPr/>
          </p:nvSpPr>
          <p:spPr bwMode="auto">
            <a:xfrm>
              <a:off x="2267744" y="2807646"/>
              <a:ext cx="648072" cy="648072"/>
            </a:xfrm>
            <a:prstGeom prst="borderCallout1">
              <a:avLst>
                <a:gd name="adj1" fmla="val 18750"/>
                <a:gd name="adj2" fmla="val -8333"/>
                <a:gd name="adj3" fmla="val -36799"/>
                <a:gd name="adj4" fmla="val -140053"/>
              </a:avLst>
            </a:prstGeom>
            <a:solidFill>
              <a:schemeClr val="accent1">
                <a:alpha val="21000"/>
              </a:schemeClr>
            </a:solidFill>
            <a:ln w="12700" cap="sq" cmpd="sng" algn="ctr">
              <a:solidFill>
                <a:schemeClr val="accen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820" y="2352230"/>
              <a:ext cx="15299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 smtClean="0">
                  <a:solidFill>
                    <a:schemeClr val="accent1"/>
                  </a:solidFill>
                  <a:latin typeface="+mn-lt"/>
                </a:rPr>
                <a:t>Supplying</a:t>
              </a:r>
              <a:r>
                <a:rPr lang="tr-TR" sz="1400" dirty="0" smtClean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tr-TR" sz="1400" dirty="0">
                  <a:solidFill>
                    <a:schemeClr val="accent1"/>
                  </a:solidFill>
                  <a:latin typeface="+mn-lt"/>
                </a:rPr>
                <a:t>power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8965" y="2352229"/>
            <a:ext cx="3357247" cy="1095924"/>
            <a:chOff x="5408965" y="2352229"/>
            <a:chExt cx="3357247" cy="1095924"/>
          </a:xfrm>
        </p:grpSpPr>
        <p:sp>
          <p:nvSpPr>
            <p:cNvPr id="8" name="Line Callout 1 7"/>
            <p:cNvSpPr/>
            <p:nvPr/>
          </p:nvSpPr>
          <p:spPr bwMode="auto">
            <a:xfrm rot="10800000" flipV="1">
              <a:off x="5408965" y="2800081"/>
              <a:ext cx="648072" cy="648072"/>
            </a:xfrm>
            <a:prstGeom prst="borderCallout1">
              <a:avLst>
                <a:gd name="adj1" fmla="val 18750"/>
                <a:gd name="adj2" fmla="val -8333"/>
                <a:gd name="adj3" fmla="val -33518"/>
                <a:gd name="adj4" fmla="val -248336"/>
              </a:avLst>
            </a:prstGeom>
            <a:solidFill>
              <a:schemeClr val="accent1">
                <a:alpha val="21000"/>
              </a:schemeClr>
            </a:solidFill>
            <a:ln w="12700" cap="sq" cmpd="sng" algn="ctr">
              <a:solidFill>
                <a:schemeClr val="accen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6296" y="2352229"/>
              <a:ext cx="15299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 smtClean="0">
                  <a:solidFill>
                    <a:schemeClr val="accent1"/>
                  </a:solidFill>
                  <a:latin typeface="+mn-lt"/>
                </a:rPr>
                <a:t>Absorbing</a:t>
              </a:r>
              <a:r>
                <a:rPr lang="tr-TR" sz="1400" dirty="0" smtClean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tr-TR" sz="1400" dirty="0">
                  <a:solidFill>
                    <a:schemeClr val="accent1"/>
                  </a:solidFill>
                  <a:latin typeface="+mn-lt"/>
                </a:rPr>
                <a:t>power 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4437112"/>
            <a:ext cx="2438100" cy="300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0" y="4869160"/>
            <a:ext cx="2515500" cy="271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90" y="5301208"/>
            <a:ext cx="2825100" cy="2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90" y="5733256"/>
            <a:ext cx="928800" cy="26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90" y="6120410"/>
            <a:ext cx="2786400" cy="34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314" y="4873973"/>
            <a:ext cx="2244600" cy="29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314" y="5281807"/>
            <a:ext cx="2128500" cy="3007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5314" y="5730457"/>
            <a:ext cx="2786400" cy="2425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5314" y="6128828"/>
            <a:ext cx="2089800" cy="2037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4211960" y="2235533"/>
            <a:ext cx="1656184" cy="253736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Example-04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14925"/>
            <a:r>
              <a:rPr lang="en-US" sz="2800" dirty="0"/>
              <a:t>Determine the value of </a:t>
            </a:r>
            <a:r>
              <a:rPr lang="en-US" sz="2800" i="1" dirty="0">
                <a:solidFill>
                  <a:schemeClr val="accent1"/>
                </a:solidFill>
              </a:rPr>
              <a:t>v</a:t>
            </a:r>
            <a:r>
              <a:rPr lang="en-US" sz="2800" dirty="0"/>
              <a:t> and the power absorbed by the independent current source </a:t>
            </a:r>
            <a:r>
              <a:rPr lang="en-US" sz="2800" dirty="0" smtClean="0"/>
              <a:t>in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circuit</a:t>
            </a:r>
            <a:r>
              <a:rPr lang="tr-TR" sz="2800" dirty="0" smtClean="0"/>
              <a:t>.</a:t>
            </a:r>
          </a:p>
          <a:p>
            <a:pPr marL="5114925"/>
            <a:endParaRPr lang="tr-TR" sz="2800" dirty="0"/>
          </a:p>
          <a:p>
            <a:pPr marL="5114925"/>
            <a:endParaRPr lang="tr-TR" sz="2800" dirty="0" smtClean="0"/>
          </a:p>
          <a:p>
            <a:pPr marL="5114925"/>
            <a:endParaRPr lang="tr-TR" sz="2800" dirty="0"/>
          </a:p>
          <a:p>
            <a:pPr marL="5114925"/>
            <a:endParaRPr lang="tr-TR" sz="2800" dirty="0" smtClean="0"/>
          </a:p>
          <a:p>
            <a:pPr marL="5114925"/>
            <a:endParaRPr lang="tr-TR" sz="2800" dirty="0"/>
          </a:p>
          <a:p>
            <a:pPr marL="361950"/>
            <a:r>
              <a:rPr lang="en-US" sz="2800" dirty="0"/>
              <a:t>Actually 345.6 </a:t>
            </a:r>
            <a:r>
              <a:rPr lang="en-US" sz="2800" dirty="0" err="1"/>
              <a:t>mW</a:t>
            </a:r>
            <a:r>
              <a:rPr lang="en-US" sz="2800" dirty="0"/>
              <a:t> is supplied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29"/>
          <a:stretch/>
        </p:blipFill>
        <p:spPr>
          <a:xfrm>
            <a:off x="397121" y="1340768"/>
            <a:ext cx="4822952" cy="1800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123728" y="1556792"/>
            <a:ext cx="2016224" cy="2160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00538"/>
            <a:ext cx="2925720" cy="419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64" y="3500538"/>
            <a:ext cx="3483000" cy="686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28" y="4419577"/>
            <a:ext cx="4969080" cy="826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984" y="4419577"/>
            <a:ext cx="3111480" cy="325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28" y="5565594"/>
            <a:ext cx="6222960" cy="3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1475</Words>
  <Application>Microsoft Office PowerPoint</Application>
  <PresentationFormat>Letter Paper (8.5x11 in)</PresentationFormat>
  <Paragraphs>269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Times New Roman</vt:lpstr>
      <vt:lpstr>Wingdings 2</vt:lpstr>
      <vt:lpstr>Bahcesehir master slide</vt:lpstr>
      <vt:lpstr>BLM1612 - Circuit Theory</vt:lpstr>
      <vt:lpstr>Objectives of the Lecture</vt:lpstr>
      <vt:lpstr>The Single-Loop Circuit</vt:lpstr>
      <vt:lpstr>Conservation of Energy</vt:lpstr>
      <vt:lpstr>Example-01 </vt:lpstr>
      <vt:lpstr>Example-02</vt:lpstr>
      <vt:lpstr>The Single-Node-Pair Circuit </vt:lpstr>
      <vt:lpstr>Example-03</vt:lpstr>
      <vt:lpstr>Example-04 </vt:lpstr>
      <vt:lpstr>Example-05 </vt:lpstr>
      <vt:lpstr>Series Circuits</vt:lpstr>
      <vt:lpstr>Series Circuits</vt:lpstr>
      <vt:lpstr>Parallel Circuits</vt:lpstr>
      <vt:lpstr>Parallel Circuits</vt:lpstr>
      <vt:lpstr>Example-06</vt:lpstr>
      <vt:lpstr>Example-07</vt:lpstr>
      <vt:lpstr>Example-08</vt:lpstr>
      <vt:lpstr>Voltage Sources in Series</vt:lpstr>
      <vt:lpstr>Voltage Sources in Series</vt:lpstr>
      <vt:lpstr>Example-09</vt:lpstr>
      <vt:lpstr>Voltage Sources in Parallel</vt:lpstr>
      <vt:lpstr>Current Sources in Parallel</vt:lpstr>
      <vt:lpstr>Example-10</vt:lpstr>
      <vt:lpstr>Resistors in Series</vt:lpstr>
      <vt:lpstr>Resistors in Series</vt:lpstr>
      <vt:lpstr>Resistors in Series</vt:lpstr>
      <vt:lpstr>Power Distribution in Series Circuit</vt:lpstr>
      <vt:lpstr>Resistors in Parallel</vt:lpstr>
      <vt:lpstr>Resistors in Parallel</vt:lpstr>
      <vt:lpstr>Power Distribution in Parallel Circuit</vt:lpstr>
      <vt:lpstr>Symbol for Parallel Resistors</vt:lpstr>
      <vt:lpstr>If G is used instead of R</vt:lpstr>
      <vt:lpstr>If G is used instead of R</vt:lpstr>
      <vt:lpstr>Example-11</vt:lpstr>
      <vt:lpstr>Example-12</vt:lpstr>
      <vt:lpstr>For the same value resistors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NAYDIN</cp:lastModifiedBy>
  <cp:revision>482</cp:revision>
  <dcterms:created xsi:type="dcterms:W3CDTF">2004-11-05T11:30:37Z</dcterms:created>
  <dcterms:modified xsi:type="dcterms:W3CDTF">2019-03-04T09:40:11Z</dcterms:modified>
</cp:coreProperties>
</file>