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23" r:id="rId2"/>
    <p:sldId id="345" r:id="rId3"/>
    <p:sldId id="393" r:id="rId4"/>
    <p:sldId id="394" r:id="rId5"/>
    <p:sldId id="398" r:id="rId6"/>
    <p:sldId id="399" r:id="rId7"/>
    <p:sldId id="368" r:id="rId8"/>
    <p:sldId id="371" r:id="rId9"/>
    <p:sldId id="395" r:id="rId10"/>
    <p:sldId id="397" r:id="rId11"/>
    <p:sldId id="404" r:id="rId12"/>
    <p:sldId id="406" r:id="rId13"/>
    <p:sldId id="407" r:id="rId14"/>
    <p:sldId id="403" r:id="rId15"/>
    <p:sldId id="378" r:id="rId16"/>
    <p:sldId id="379" r:id="rId17"/>
    <p:sldId id="400" r:id="rId18"/>
    <p:sldId id="401" r:id="rId19"/>
    <p:sldId id="402" r:id="rId20"/>
    <p:sldId id="381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408" r:id="rId32"/>
    <p:sldId id="411" r:id="rId33"/>
    <p:sldId id="412" r:id="rId34"/>
    <p:sldId id="413" r:id="rId35"/>
    <p:sldId id="414" r:id="rId36"/>
    <p:sldId id="416" r:id="rId37"/>
    <p:sldId id="417" r:id="rId38"/>
    <p:sldId id="418" r:id="rId39"/>
    <p:sldId id="419" r:id="rId40"/>
    <p:sldId id="420" r:id="rId41"/>
    <p:sldId id="421" r:id="rId42"/>
    <p:sldId id="422" r:id="rId43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45" autoAdjust="0"/>
  </p:normalViewPr>
  <p:slideViewPr>
    <p:cSldViewPr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9250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ydin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7.xml"/><Relationship Id="rId7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6.wmf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tags" Target="../tags/tag23.xml"/><Relationship Id="rId11" Type="http://schemas.openxmlformats.org/officeDocument/2006/relationships/image" Target="../media/image17.png"/><Relationship Id="rId5" Type="http://schemas.openxmlformats.org/officeDocument/2006/relationships/tags" Target="../tags/tag22.xml"/><Relationship Id="rId10" Type="http://schemas.openxmlformats.org/officeDocument/2006/relationships/image" Target="../media/image15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9.wmf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oleObject" Target="../embeddings/oleObject6.bin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tags" Target="../tags/tag30.xml"/><Relationship Id="rId11" Type="http://schemas.openxmlformats.org/officeDocument/2006/relationships/image" Target="../media/image18.wmf"/><Relationship Id="rId5" Type="http://schemas.openxmlformats.org/officeDocument/2006/relationships/tags" Target="../tags/tag2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5.xml"/><Relationship Id="rId7" Type="http://schemas.openxmlformats.org/officeDocument/2006/relationships/image" Target="../media/image2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oleObject" Target="../embeddings/oleObject7.bin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25.png"/><Relationship Id="rId2" Type="http://schemas.openxmlformats.org/officeDocument/2006/relationships/tags" Target="../tags/tag49.xml"/><Relationship Id="rId16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image" Target="../media/image26.wmf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28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7.v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image" Target="../media/image27.wmf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29.wmf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oleObject" Target="../embeddings/oleObject9.bin"/><Relationship Id="rId2" Type="http://schemas.openxmlformats.org/officeDocument/2006/relationships/tags" Target="../tags/tag73.xml"/><Relationship Id="rId1" Type="http://schemas.openxmlformats.org/officeDocument/2006/relationships/vmlDrawing" Target="../drawings/vmlDrawing8.vml"/><Relationship Id="rId6" Type="http://schemas.openxmlformats.org/officeDocument/2006/relationships/tags" Target="../tags/tag77.xml"/><Relationship Id="rId11" Type="http://schemas.openxmlformats.org/officeDocument/2006/relationships/image" Target="../media/image30.png"/><Relationship Id="rId5" Type="http://schemas.openxmlformats.org/officeDocument/2006/relationships/tags" Target="../tags/tag7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31.wmf"/><Relationship Id="rId2" Type="http://schemas.openxmlformats.org/officeDocument/2006/relationships/tags" Target="../tags/tag81.xml"/><Relationship Id="rId1" Type="http://schemas.openxmlformats.org/officeDocument/2006/relationships/vmlDrawing" Target="../drawings/vmlDrawing9.vml"/><Relationship Id="rId6" Type="http://schemas.openxmlformats.org/officeDocument/2006/relationships/tags" Target="../tags/tag85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84.xml"/><Relationship Id="rId10" Type="http://schemas.openxmlformats.org/officeDocument/2006/relationships/image" Target="../media/image3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28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image" Target="../media/image32.wmf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28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image" Target="../media/image33.wmf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image" Target="../media/image34.wmf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oleObject" Target="../embeddings/oleObject13.bin"/><Relationship Id="rId2" Type="http://schemas.openxmlformats.org/officeDocument/2006/relationships/tags" Target="../tags/tag108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2.v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image" Target="../media/image35.wmf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oleObject" Target="../embeddings/oleObject14.bin"/><Relationship Id="rId2" Type="http://schemas.openxmlformats.org/officeDocument/2006/relationships/tags" Target="../tags/tag121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3.v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37.wmf"/><Relationship Id="rId2" Type="http://schemas.openxmlformats.org/officeDocument/2006/relationships/tags" Target="../tags/tag134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38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137.xml"/><Relationship Id="rId10" Type="http://schemas.openxmlformats.org/officeDocument/2006/relationships/image" Target="../media/image36.wmf"/><Relationship Id="rId4" Type="http://schemas.openxmlformats.org/officeDocument/2006/relationships/tags" Target="../tags/tag136.xml"/><Relationship Id="rId9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3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oleObject" Target="../embeddings/oleObject1.bin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7.wmf"/><Relationship Id="rId5" Type="http://schemas.openxmlformats.org/officeDocument/2006/relationships/tags" Target="../tags/tag13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tr-TR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  <a:r>
              <a:rPr lang="en-US" altLang="tr-TR" sz="2800" dirty="0" smtClean="0"/>
              <a:t>Prof. Dr. Nizamettin </a:t>
            </a:r>
            <a:r>
              <a:rPr lang="tr-TR" altLang="tr-TR" sz="2800" dirty="0" smtClean="0"/>
              <a:t>AYDIN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	</a:t>
            </a:r>
            <a:r>
              <a:rPr lang="en-US" altLang="tr-TR" sz="2800" dirty="0" smtClean="0">
                <a:hlinkClick r:id="rId3"/>
              </a:rPr>
              <a:t>n</a:t>
            </a:r>
            <a:r>
              <a:rPr lang="tr-TR" altLang="tr-TR" sz="2800" dirty="0" err="1" smtClean="0">
                <a:hlinkClick r:id="rId3"/>
              </a:rPr>
              <a:t>ayd</a:t>
            </a:r>
            <a:r>
              <a:rPr lang="en-US" altLang="tr-TR" sz="2800" dirty="0" smtClean="0">
                <a:hlinkClick r:id="rId3"/>
              </a:rPr>
              <a:t>in@yildiz.edu.tr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 err="1"/>
              <a:t>Voltage</a:t>
            </a:r>
            <a:r>
              <a:rPr lang="tr-TR" sz="2800" dirty="0"/>
              <a:t> </a:t>
            </a:r>
            <a:r>
              <a:rPr lang="tr-TR" sz="2800" dirty="0" err="1" smtClean="0"/>
              <a:t>Division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err="1"/>
              <a:t>Voltage</a:t>
            </a:r>
            <a:r>
              <a:rPr lang="tr-TR" sz="2800" dirty="0"/>
              <a:t> </a:t>
            </a:r>
            <a:r>
              <a:rPr lang="tr-TR" sz="2800" dirty="0" err="1" smtClean="0"/>
              <a:t>Division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smtClean="0"/>
              <a:t>Series </a:t>
            </a:r>
            <a:r>
              <a:rPr lang="tr-TR" sz="2800" dirty="0" err="1" smtClean="0"/>
              <a:t>Resistors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err="1" smtClean="0"/>
              <a:t>Parallel</a:t>
            </a:r>
            <a:r>
              <a:rPr lang="tr-TR" sz="2800" dirty="0" smtClean="0"/>
              <a:t> </a:t>
            </a:r>
            <a:r>
              <a:rPr lang="tr-TR" sz="2800" dirty="0" err="1" smtClean="0"/>
              <a:t>Resistors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en-US" altLang="tr-TR" sz="2800" dirty="0"/>
              <a:t>Wye and Delta Networks</a:t>
            </a:r>
            <a:endParaRPr lang="tr-TR" sz="2800" dirty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BLM1612</a:t>
            </a:r>
            <a:r>
              <a:rPr lang="tr-TR" altLang="tr-TR" smtClean="0"/>
              <a:t> -</a:t>
            </a:r>
            <a:r>
              <a:rPr lang="en-GB" altLang="tr-TR" smtClean="0"/>
              <a:t> Circuit Theory</a:t>
            </a:r>
            <a:endParaRPr lang="en-US" altLang="tr-TR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 smtClean="0"/>
          </a:p>
        </p:txBody>
      </p:sp>
    </p:spTree>
    <p:extLst>
      <p:ext uri="{BB962C8B-B14F-4D97-AF65-F5344CB8AC3E}">
        <p14:creationId xmlns:p14="http://schemas.microsoft.com/office/powerpoint/2010/main" val="1069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Symbol for Parallel Resistors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make writing equations simpler, we use a symbol to indicate that a certain set of resistors are in </a:t>
            </a:r>
            <a:r>
              <a:rPr lang="en-US" sz="2800" dirty="0" smtClean="0"/>
              <a:t>parallel.</a:t>
            </a:r>
            <a:endParaRPr lang="tr-TR" sz="2800" dirty="0"/>
          </a:p>
          <a:p>
            <a:pPr marL="4129088" lvl="1" indent="-273050"/>
            <a:r>
              <a:rPr lang="en-US" dirty="0" smtClean="0"/>
              <a:t>Here</a:t>
            </a:r>
            <a:r>
              <a:rPr lang="en-US" dirty="0"/>
              <a:t>, we would write</a:t>
            </a:r>
          </a:p>
          <a:p>
            <a:pPr marL="3949700" indent="-27305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300" dirty="0"/>
          </a:p>
          <a:p>
            <a:pPr marL="3949700" indent="-27305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R1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║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R2</a:t>
            </a:r>
            <a:endParaRPr lang="en-US" sz="2800" dirty="0">
              <a:solidFill>
                <a:schemeClr val="accent1"/>
              </a:solidFill>
              <a:cs typeface="Times New Roman" pitchFamily="18" charset="0"/>
            </a:endParaRPr>
          </a:p>
          <a:p>
            <a:pPr marL="3949700" indent="-27305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300" dirty="0">
              <a:cs typeface="Times New Roman" pitchFamily="18" charset="0"/>
            </a:endParaRPr>
          </a:p>
          <a:p>
            <a:pPr marL="4129088" lvl="1" indent="0">
              <a:buClr>
                <a:schemeClr val="accent3"/>
              </a:buClr>
              <a:buNone/>
              <a:defRPr/>
            </a:pPr>
            <a:r>
              <a:rPr lang="en-US" dirty="0" smtClean="0"/>
              <a:t>to </a:t>
            </a:r>
            <a:r>
              <a:rPr lang="en-US" dirty="0"/>
              <a:t>show that R1 is in parallel with </a:t>
            </a:r>
            <a:r>
              <a:rPr lang="en-US" dirty="0" smtClean="0"/>
              <a:t>R2.  </a:t>
            </a:r>
            <a:endParaRPr lang="tr-TR" dirty="0" smtClean="0"/>
          </a:p>
          <a:p>
            <a:pPr marL="815975" lvl="1" indent="-457200">
              <a:defRPr/>
            </a:pPr>
            <a:endParaRPr lang="tr-TR" dirty="0" smtClean="0"/>
          </a:p>
          <a:p>
            <a:pPr marL="815975" lvl="1" indent="-457200">
              <a:defRPr/>
            </a:pPr>
            <a:r>
              <a:rPr lang="en-US" dirty="0" smtClean="0"/>
              <a:t>This </a:t>
            </a:r>
            <a:r>
              <a:rPr lang="en-US" dirty="0"/>
              <a:t>also means that we should use the equation for equivalent resistance if this symbol is included in a mathematical equation.	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2520280" cy="29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2800" dirty="0" smtClean="0"/>
                  <a:t>All resistors in parallel share the same voltage</a:t>
                </a:r>
              </a:p>
              <a:p>
                <a:pPr marL="3317875" lvl="1"/>
                <a:r>
                  <a:rPr lang="en-US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tr-TR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KCL</a:t>
                </a:r>
                <a:r>
                  <a:rPr lang="en-US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tr-T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Ohm’s Law </a:t>
                </a:r>
                <a:r>
                  <a:rPr lang="en-US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r-TR" altLang="tr-T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25" lvl="2" indent="0">
                  <a:buNone/>
                </a:pPr>
                <a14:m>
                  <m:oMath xmlns:m="http://schemas.openxmlformats.org/officeDocument/2006/math">
                    <m:r>
                      <a:rPr lang="tr-TR" altLang="tr-T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0=−</m:t>
                    </m:r>
                    <m:r>
                      <a:rPr lang="tr-TR" altLang="tr-T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tr-TR" altLang="tr-T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tr-TR" alt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alt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tr-TR" alt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tr-TR" altLang="tr-T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tr-TR" alt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alt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tr-TR" alt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alt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131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tr-TR" altLang="tr-TR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alt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tr-TR" alt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altLang="tr-T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tr-TR" altLang="tr-TR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altLang="tr-T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tr-TR" altLang="tr-TR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altLang="tr-TR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13125" lvl="2" indent="0">
                  <a:buNone/>
                </a:pPr>
                <a14:m>
                  <m:oMath xmlns:m="http://schemas.openxmlformats.org/officeDocument/2006/math">
                    <m:r>
                      <a:rPr lang="tr-TR" altLang="tr-T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tr-TR" altLang="tr-T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altLang="tr-T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tr-TR" altLang="tr-T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tr-TR" altLang="tr-TR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𝑒𝑞</m:t>
                        </m:r>
                      </m:den>
                    </m:f>
                    <m:r>
                      <a:rPr lang="tr-TR" alt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altLang="tr-T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tr-TR" altLang="tr-TR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tr-TR" altLang="tr-TR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tr-TR" alt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tr-TR" altLang="tr-TR" dirty="0" smtClean="0">
                    <a:solidFill>
                      <a:schemeClr val="accent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altLang="tr-T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endParaRPr lang="tr-TR" alt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2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  <m:r>
                      <a:rPr lang="tr-TR" alt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altLang="tr-T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tr-TR" altLang="tr-T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begChr m:val="‖"/>
                        <m:endChr m:val="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alt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tr-TR" altLang="tr-TR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tr-TR" alt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alt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alt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tr-TR" alt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alt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tr-TR" alt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tr-TR" alt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alt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tr-TR" alt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alt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alt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altLang="tr-T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051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altLang="tr-T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tr-TR" altLang="tr-T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tr-TR" altLang="tr-T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tr-TR" altLang="tr-T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tr-TR" altLang="tr-TR" i="1" baseline="-25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tr-TR" altLang="tr-T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tr-TR" altLang="tr-TR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051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tr-TR" altLang="tr-T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tr-TR" altLang="tr-TR" i="1" baseline="-25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b="0" i="1" baseline="-250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altLang="tr-T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i="1" baseline="-25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tr-TR" altLang="tr-TR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2300" lvl="1"/>
                <a:endParaRPr lang="tr-TR" sz="2400" dirty="0" smtClean="0"/>
              </a:p>
              <a:p>
                <a:pPr marL="622300" lvl="1"/>
                <a:r>
                  <a:rPr lang="tr-TR" sz="2400" dirty="0" smtClean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dirty="0"/>
                  <a:t>total current </a:t>
                </a:r>
                <a:r>
                  <a:rPr lang="tr-TR" sz="2400" i="1" dirty="0" smtClean="0"/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/>
                  <a:t>is shared by the resistors </a:t>
                </a:r>
                <a:r>
                  <a:rPr lang="en-US" sz="2400" dirty="0" smtClean="0"/>
                  <a:t>in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inverse </a:t>
                </a:r>
                <a:r>
                  <a:rPr lang="en-US" sz="2400" dirty="0"/>
                  <a:t>proportion to their </a:t>
                </a:r>
                <a:r>
                  <a:rPr lang="en-US" sz="2400" dirty="0" smtClean="0"/>
                  <a:t>resistances </a:t>
                </a:r>
                <a:endParaRPr lang="en-US" sz="2400" dirty="0"/>
              </a:p>
              <a:p>
                <a:pPr marL="981075" lvl="2" indent="-285750"/>
                <a:r>
                  <a:rPr lang="en-US" sz="2000" dirty="0" smtClean="0"/>
                  <a:t>the </a:t>
                </a:r>
                <a:r>
                  <a:rPr lang="tr-TR" sz="2000" dirty="0" err="1" smtClean="0"/>
                  <a:t>small</a:t>
                </a:r>
                <a:r>
                  <a:rPr lang="en-US" sz="2000" dirty="0" err="1" smtClean="0"/>
                  <a:t>er</a:t>
                </a:r>
                <a:r>
                  <a:rPr lang="en-US" sz="2000" dirty="0" smtClean="0"/>
                  <a:t> the resistance, the larger the </a:t>
                </a:r>
                <a:r>
                  <a:rPr lang="tr-TR" sz="2000" dirty="0" err="1" smtClean="0"/>
                  <a:t>current</a:t>
                </a:r>
                <a:r>
                  <a:rPr lang="en-US" sz="2000" dirty="0" smtClean="0"/>
                  <a:t> </a:t>
                </a:r>
                <a:r>
                  <a:rPr lang="tr-TR" sz="2000" dirty="0" err="1" smtClean="0"/>
                  <a:t>flow</a:t>
                </a:r>
                <a:r>
                  <a:rPr lang="en-US" sz="2000" dirty="0" smtClean="0"/>
                  <a:t>. </a:t>
                </a:r>
              </a:p>
              <a:p>
                <a:pPr marL="622300" lvl="1"/>
                <a:r>
                  <a:rPr lang="en-US" sz="2400" dirty="0" smtClean="0"/>
                  <a:t>This is called the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principle of </a:t>
                </a:r>
                <a:r>
                  <a:rPr lang="tr-TR" sz="2400" dirty="0" err="1" smtClean="0">
                    <a:solidFill>
                      <a:schemeClr val="accent1"/>
                    </a:solidFill>
                  </a:rPr>
                  <a:t>current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division</a:t>
                </a:r>
                <a:r>
                  <a:rPr lang="en-US" sz="2400" dirty="0" smtClean="0"/>
                  <a:t>, and the circuit is called a </a:t>
                </a:r>
                <a:r>
                  <a:rPr lang="tr-TR" sz="2400" dirty="0" err="1" smtClean="0">
                    <a:solidFill>
                      <a:schemeClr val="accent1"/>
                    </a:solidFill>
                  </a:rPr>
                  <a:t>current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divider</a:t>
                </a:r>
                <a:r>
                  <a:rPr lang="en-US" sz="2400" dirty="0" smtClean="0"/>
                  <a:t>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2034" b="-15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244827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 general, if a </a:t>
                </a:r>
                <a:r>
                  <a:rPr lang="tr-TR" sz="2800" dirty="0" err="1" smtClean="0"/>
                  <a:t>current</a:t>
                </a:r>
                <a:r>
                  <a:rPr lang="tr-TR" sz="2800" dirty="0" smtClean="0"/>
                  <a:t> </a:t>
                </a:r>
                <a:r>
                  <a:rPr lang="en-US" sz="2800" dirty="0" smtClean="0"/>
                  <a:t>divider </a:t>
                </a:r>
                <a:r>
                  <a:rPr lang="en-US" sz="2800" dirty="0"/>
                  <a:t>has 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resistors </a:t>
                </a:r>
                <a:r>
                  <a:rPr lang="tr-TR" sz="2800" dirty="0" smtClean="0"/>
                  <a:t>(</a:t>
                </a:r>
                <a:r>
                  <a:rPr 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tr-TR" sz="2800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tr-TR" sz="2800" dirty="0">
                    <a:solidFill>
                      <a:schemeClr val="accent1"/>
                    </a:solidFill>
                  </a:rPr>
                  <a:t>, </a:t>
                </a:r>
                <a:r>
                  <a:rPr 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tr-TR" sz="2800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tr-TR" sz="2800" dirty="0">
                    <a:solidFill>
                      <a:schemeClr val="accent1"/>
                    </a:solidFill>
                  </a:rPr>
                  <a:t>, . . . , </a:t>
                </a:r>
                <a:r>
                  <a:rPr 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tr-TR" sz="2800" i="1" baseline="-25000" dirty="0">
                    <a:solidFill>
                      <a:schemeClr val="accent1"/>
                    </a:solidFill>
                  </a:rPr>
                  <a:t>N</a:t>
                </a:r>
                <a:r>
                  <a:rPr lang="tr-TR" sz="2800" dirty="0" smtClean="0"/>
                  <a:t>) </a:t>
                </a:r>
                <a:r>
                  <a:rPr lang="en-US" sz="2800" dirty="0" smtClean="0"/>
                  <a:t>in </a:t>
                </a:r>
                <a:r>
                  <a:rPr lang="tr-TR" sz="2800" dirty="0" err="1" smtClean="0"/>
                  <a:t>parallel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with the source </a:t>
                </a:r>
                <a:r>
                  <a:rPr lang="tr-TR" sz="2800" dirty="0" err="1" smtClean="0"/>
                  <a:t>current</a:t>
                </a:r>
                <a:r>
                  <a:rPr lang="tr-TR" sz="2800" dirty="0" smtClean="0"/>
                  <a:t> </a:t>
                </a:r>
                <a:r>
                  <a:rPr lang="tr-TR" sz="2800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tr-TR" sz="2800" i="1" baseline="-25000" dirty="0" err="1" smtClean="0">
                    <a:solidFill>
                      <a:schemeClr val="accent1"/>
                    </a:solidFill>
                  </a:rPr>
                  <a:t>total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the 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/>
                  <a:t>th resistor </a:t>
                </a:r>
                <a:r>
                  <a:rPr lang="en-US" sz="2800" dirty="0" smtClean="0"/>
                  <a:t>(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R</a:t>
                </a:r>
                <a:r>
                  <a:rPr lang="tr-TR" sz="2800" i="1" baseline="-25000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 smtClean="0"/>
                  <a:t>) </a:t>
                </a:r>
                <a:r>
                  <a:rPr lang="en-US" sz="2800" dirty="0"/>
                  <a:t>will have a </a:t>
                </a:r>
                <a:r>
                  <a:rPr lang="tr-TR" sz="2800" dirty="0" err="1" smtClean="0"/>
                  <a:t>current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flow</a:t>
                </a:r>
                <a:endParaRPr lang="tr-T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altLang="tr-T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altLang="tr-T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8775" lvl="0" indent="0" eaLnBrk="1" hangingPunct="1">
                  <a:buNone/>
                </a:pP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where </a:t>
                </a:r>
                <a:r>
                  <a:rPr lang="tr-TR" altLang="tr-TR" sz="2800" i="1" dirty="0" smtClean="0">
                    <a:solidFill>
                      <a:schemeClr val="accent1"/>
                    </a:solidFill>
                  </a:rPr>
                  <a:t>I</a:t>
                </a:r>
                <a:r>
                  <a:rPr lang="en-US" altLang="tr-TR" sz="2800" i="1" baseline="-25000" dirty="0" smtClean="0">
                    <a:solidFill>
                      <a:schemeClr val="accent1"/>
                    </a:solidFill>
                  </a:rPr>
                  <a:t>total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is the total of the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currents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applied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to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the 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resistors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and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i="1" dirty="0" err="1" smtClean="0">
                    <a:solidFill>
                      <a:srgbClr val="3366FF"/>
                    </a:solidFill>
                  </a:rPr>
                  <a:t>R</a:t>
                </a:r>
                <a:r>
                  <a:rPr lang="tr-TR" altLang="tr-TR" sz="2800" i="1" baseline="-25000" dirty="0" err="1" smtClean="0">
                    <a:solidFill>
                      <a:srgbClr val="3366FF"/>
                    </a:solidFill>
                  </a:rPr>
                  <a:t>eq</a:t>
                </a:r>
                <a:r>
                  <a:rPr lang="en-US" altLang="tr-TR" sz="2800" i="1" baseline="-25000" dirty="0" smtClean="0">
                    <a:solidFill>
                      <a:srgbClr val="3366FF"/>
                    </a:solidFill>
                  </a:rPr>
                  <a:t> 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is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equivalent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parallel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resistance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.</a:t>
                </a:r>
                <a:endParaRPr lang="en-US" sz="2800" dirty="0" smtClean="0"/>
              </a:p>
              <a:p>
                <a:pPr lvl="0" algn="just" eaLnBrk="1" hangingPunct="1"/>
                <a:r>
                  <a:rPr lang="en-US" altLang="tr-TR" sz="2800" dirty="0">
                    <a:solidFill>
                      <a:srgbClr val="000000"/>
                    </a:solidFill>
                  </a:rPr>
                  <a:t>The percentage of the total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current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associated with a particular resistor is equal to the percentage that that resistor contributed to the equivalent resistance, </a:t>
                </a:r>
                <a:r>
                  <a:rPr lang="en-US" alt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en-US" altLang="tr-TR" sz="2800" baseline="-25000" dirty="0">
                    <a:solidFill>
                      <a:schemeClr val="accent1"/>
                    </a:solidFill>
                  </a:rPr>
                  <a:t>eq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 eaLnBrk="1" hangingPunct="1"/>
                <a:r>
                  <a:rPr lang="en-US" altLang="tr-TR" sz="2400" dirty="0" smtClean="0"/>
                  <a:t>The </a:t>
                </a:r>
                <a:r>
                  <a:rPr lang="tr-TR" altLang="tr-TR" sz="2400" dirty="0" smtClean="0"/>
                  <a:t>small</a:t>
                </a:r>
                <a:r>
                  <a:rPr lang="en-US" altLang="tr-TR" sz="2400" dirty="0" err="1" smtClean="0"/>
                  <a:t>est</a:t>
                </a:r>
                <a:r>
                  <a:rPr lang="en-US" altLang="tr-TR" sz="2400" dirty="0" smtClean="0"/>
                  <a:t> value resistor has the largest </a:t>
                </a:r>
                <a:r>
                  <a:rPr lang="tr-TR" altLang="tr-TR" sz="2400" dirty="0" err="1" smtClean="0"/>
                  <a:t>current</a:t>
                </a:r>
                <a:endParaRPr lang="en-US" altLang="tr-TR" sz="2400" dirty="0"/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243" r="-1606" b="-21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8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2800" dirty="0" err="1" smtClean="0"/>
                  <a:t>If</a:t>
                </a:r>
                <a:r>
                  <a:rPr lang="tr-TR" sz="2800" dirty="0" smtClean="0"/>
                  <a:t> a</a:t>
                </a:r>
                <a:r>
                  <a:rPr lang="en-US" sz="2800" dirty="0" smtClean="0"/>
                  <a:t> </a:t>
                </a:r>
                <a:r>
                  <a:rPr lang="tr-TR" sz="2800" dirty="0" err="1" smtClean="0"/>
                  <a:t>current</a:t>
                </a:r>
                <a:r>
                  <a:rPr lang="tr-TR" sz="2800" dirty="0" smtClean="0"/>
                  <a:t> </a:t>
                </a:r>
                <a:r>
                  <a:rPr lang="en-US" sz="2800" dirty="0" smtClean="0"/>
                  <a:t>divider </a:t>
                </a:r>
                <a:r>
                  <a:rPr lang="tr-TR" sz="2800" dirty="0" err="1" smtClean="0"/>
                  <a:t>circuit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with</a:t>
                </a:r>
                <a:r>
                  <a:rPr lang="en-US" sz="2800" dirty="0" smtClean="0"/>
                  <a:t> 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 smtClean="0"/>
                  <a:t> resistors</a:t>
                </a:r>
                <a:r>
                  <a:rPr lang="tr-TR" sz="2800" dirty="0" smtClean="0"/>
                  <a:t> (</a:t>
                </a:r>
                <a:r>
                  <a:rPr lang="tr-TR" sz="2800" dirty="0" err="1" smtClean="0"/>
                  <a:t>having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conductances</a:t>
                </a:r>
                <a:r>
                  <a:rPr lang="en-US" sz="2800" dirty="0" smtClean="0"/>
                  <a:t> 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G</a:t>
                </a:r>
                <a:r>
                  <a:rPr lang="tr-TR" sz="2800" baseline="-25000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tr-TR" sz="2800" dirty="0">
                    <a:solidFill>
                      <a:schemeClr val="accent1"/>
                    </a:solidFill>
                  </a:rPr>
                  <a:t>, 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G</a:t>
                </a:r>
                <a:r>
                  <a:rPr lang="tr-TR" sz="2800" baseline="-250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tr-TR" sz="2800" dirty="0">
                    <a:solidFill>
                      <a:schemeClr val="accent1"/>
                    </a:solidFill>
                  </a:rPr>
                  <a:t>, . . . , 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G</a:t>
                </a:r>
                <a:r>
                  <a:rPr lang="tr-TR" sz="2800" i="1" baseline="-25000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tr-TR" sz="2800" dirty="0" smtClean="0"/>
                  <a:t>) </a:t>
                </a:r>
                <a:r>
                  <a:rPr lang="en-US" sz="2800" dirty="0" smtClean="0"/>
                  <a:t>in </a:t>
                </a:r>
                <a:r>
                  <a:rPr lang="tr-TR" sz="2800" dirty="0" err="1" smtClean="0"/>
                  <a:t>parallel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with the source </a:t>
                </a:r>
                <a:r>
                  <a:rPr lang="tr-TR" sz="2800" dirty="0" err="1" smtClean="0"/>
                  <a:t>current</a:t>
                </a:r>
                <a:r>
                  <a:rPr lang="tr-TR" sz="2800" dirty="0" smtClean="0"/>
                  <a:t> </a:t>
                </a:r>
                <a:r>
                  <a:rPr lang="tr-TR" sz="2800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tr-TR" sz="2800" i="1" baseline="-25000" dirty="0" err="1" smtClean="0">
                    <a:solidFill>
                      <a:schemeClr val="accent1"/>
                    </a:solidFill>
                  </a:rPr>
                  <a:t>total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the 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/>
                  <a:t>th resistor </a:t>
                </a:r>
                <a:r>
                  <a:rPr lang="en-US" sz="2800" dirty="0" smtClean="0"/>
                  <a:t>(</a:t>
                </a:r>
                <a:r>
                  <a:rPr lang="tr-TR" sz="2800" dirty="0" err="1" smtClean="0"/>
                  <a:t>with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conductance</a:t>
                </a:r>
                <a:r>
                  <a:rPr lang="tr-TR" sz="2800" dirty="0" smtClean="0"/>
                  <a:t> </a:t>
                </a:r>
                <a:r>
                  <a:rPr lang="tr-TR" sz="2800" i="1" dirty="0" err="1" smtClean="0">
                    <a:solidFill>
                      <a:schemeClr val="accent1"/>
                    </a:solidFill>
                  </a:rPr>
                  <a:t>G</a:t>
                </a:r>
                <a:r>
                  <a:rPr lang="tr-TR" sz="2800" i="1" baseline="-25000" dirty="0" err="1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 smtClean="0"/>
                  <a:t>) </a:t>
                </a:r>
                <a:r>
                  <a:rPr lang="en-US" sz="2800" dirty="0"/>
                  <a:t>will have a </a:t>
                </a:r>
                <a:r>
                  <a:rPr lang="tr-TR" sz="2800" dirty="0" err="1" smtClean="0"/>
                  <a:t>current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flow</a:t>
                </a:r>
                <a:endParaRPr lang="tr-T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tr-TR" sz="2800" i="1" dirty="0">
                              <a:solidFill>
                                <a:schemeClr val="accent1"/>
                              </a:solidFill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tr-TR" sz="2800" i="1" baseline="-25000" dirty="0">
                              <a:solidFill>
                                <a:schemeClr val="accent1"/>
                              </a:solidFill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tr-TR" sz="2800" i="1" dirty="0">
                              <a:solidFill>
                                <a:schemeClr val="accent1"/>
                              </a:solidFill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tr-TR" sz="2800" b="0" i="1" baseline="-25000" dirty="0" smtClean="0">
                              <a:solidFill>
                                <a:schemeClr val="accent1"/>
                              </a:solidFill>
                            </a:rPr>
                            <m:t>1</m:t>
                          </m:r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tr-TR" sz="2800" i="1" dirty="0">
                              <a:solidFill>
                                <a:schemeClr val="accent1"/>
                              </a:solidFill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tr-TR" sz="2800" b="0" i="1" baseline="-25000" dirty="0" smtClean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tr-TR" sz="2800" i="1" dirty="0">
                              <a:solidFill>
                                <a:schemeClr val="accent1"/>
                              </a:solidFill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tr-TR" sz="2800" b="0" i="1" baseline="-25000" dirty="0" smtClean="0">
                              <a:solidFill>
                                <a:schemeClr val="accent1"/>
                              </a:solidFill>
                            </a:rPr>
                            <m:t>N</m:t>
                          </m:r>
                        </m:den>
                      </m:f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altLang="tr-T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tr-TR" sz="2800" i="1" dirty="0">
                                  <a:solidFill>
                                    <a:schemeClr val="accent1"/>
                                  </a:solidFill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tr-TR" sz="2800" i="1" baseline="-25000" dirty="0">
                                  <a:solidFill>
                                    <a:schemeClr val="accent1"/>
                                  </a:solidFill>
                                </a:rPr>
                                <m:t>n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tr-TR" sz="2800" i="1" dirty="0">
                                  <a:solidFill>
                                    <a:schemeClr val="accent1"/>
                                  </a:solidFill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tr-TR" sz="2800" b="0" i="1" baseline="-25000" dirty="0" smtClean="0">
                                  <a:solidFill>
                                    <a:schemeClr val="accent1"/>
                                  </a:solidFill>
                                </a:rPr>
                                <m:t>eq</m:t>
                              </m:r>
                            </m:den>
                          </m:f>
                        </m:e>
                      </m:d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altLang="tr-T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8775" lvl="0" indent="0" eaLnBrk="1" hangingPunct="1">
                  <a:buNone/>
                </a:pP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where </a:t>
                </a:r>
                <a:r>
                  <a:rPr lang="tr-TR" altLang="tr-TR" sz="2800" i="1" dirty="0" smtClean="0">
                    <a:solidFill>
                      <a:schemeClr val="accent1"/>
                    </a:solidFill>
                  </a:rPr>
                  <a:t>I</a:t>
                </a:r>
                <a:r>
                  <a:rPr lang="en-US" altLang="tr-TR" sz="2800" i="1" baseline="-25000" dirty="0" smtClean="0">
                    <a:solidFill>
                      <a:schemeClr val="accent1"/>
                    </a:solidFill>
                  </a:rPr>
                  <a:t>total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is the total of the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currents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applied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to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the 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resistors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and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i="1" dirty="0" err="1" smtClean="0">
                    <a:solidFill>
                      <a:srgbClr val="3366FF"/>
                    </a:solidFill>
                  </a:rPr>
                  <a:t>G</a:t>
                </a:r>
                <a:r>
                  <a:rPr lang="tr-TR" altLang="tr-TR" sz="2800" i="1" baseline="-25000" dirty="0" err="1" smtClean="0">
                    <a:solidFill>
                      <a:srgbClr val="3366FF"/>
                    </a:solidFill>
                  </a:rPr>
                  <a:t>eq</a:t>
                </a:r>
                <a:r>
                  <a:rPr lang="en-US" altLang="tr-TR" sz="2800" i="1" baseline="-25000" dirty="0" smtClean="0">
                    <a:solidFill>
                      <a:srgbClr val="3366FF"/>
                    </a:solidFill>
                  </a:rPr>
                  <a:t> 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is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equivalent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parallel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conductance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.</a:t>
                </a:r>
                <a:endParaRPr lang="en-US" sz="2800" dirty="0" smtClean="0"/>
              </a:p>
              <a:p>
                <a:pPr lvl="0" algn="just" eaLnBrk="1" hangingPunct="1"/>
                <a:r>
                  <a:rPr lang="en-US" altLang="tr-TR" sz="2800" dirty="0">
                    <a:solidFill>
                      <a:srgbClr val="000000"/>
                    </a:solidFill>
                  </a:rPr>
                  <a:t>The percentage of the total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current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associated with a particular resistor is equal to the percentage that that resistor contributed to the equivalent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conductance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, </a:t>
                </a:r>
                <a:r>
                  <a:rPr lang="tr-TR" altLang="tr-TR" sz="2800" i="1" dirty="0" smtClean="0">
                    <a:solidFill>
                      <a:schemeClr val="accent1"/>
                    </a:solidFill>
                  </a:rPr>
                  <a:t>G</a:t>
                </a:r>
                <a:r>
                  <a:rPr lang="en-US" altLang="tr-TR" sz="2800" baseline="-25000" dirty="0" smtClean="0">
                    <a:solidFill>
                      <a:schemeClr val="accent1"/>
                    </a:solidFill>
                  </a:rPr>
                  <a:t>eq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 eaLnBrk="1" hangingPunct="1"/>
                <a:r>
                  <a:rPr lang="en-US" altLang="tr-TR" sz="2400" dirty="0"/>
                  <a:t>The </a:t>
                </a:r>
                <a:r>
                  <a:rPr lang="tr-TR" altLang="tr-TR" sz="2400" dirty="0" err="1" smtClean="0"/>
                  <a:t>largest</a:t>
                </a:r>
                <a:r>
                  <a:rPr lang="tr-TR" altLang="tr-TR" sz="2400" dirty="0" smtClean="0"/>
                  <a:t> </a:t>
                </a:r>
                <a:r>
                  <a:rPr lang="tr-TR" altLang="tr-TR" sz="2400" dirty="0" err="1" smtClean="0"/>
                  <a:t>conductance</a:t>
                </a:r>
                <a:r>
                  <a:rPr lang="en-US" altLang="tr-TR" sz="2400" dirty="0" smtClean="0"/>
                  <a:t> </a:t>
                </a:r>
                <a:r>
                  <a:rPr lang="en-US" altLang="tr-TR" sz="2400" dirty="0"/>
                  <a:t>value resistor has the largest </a:t>
                </a:r>
                <a:r>
                  <a:rPr lang="tr-TR" altLang="tr-TR" sz="2400" dirty="0" err="1" smtClean="0"/>
                  <a:t>current</a:t>
                </a:r>
                <a:endParaRPr lang="en-US" altLang="tr-TR" sz="2400" dirty="0"/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243" r="-1460" b="-44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643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three</a:t>
            </a:r>
            <a:r>
              <a:rPr lang="tr-TR" sz="2800" dirty="0" smtClean="0"/>
              <a:t> </a:t>
            </a:r>
            <a:r>
              <a:rPr lang="tr-TR" sz="2800" dirty="0" err="1" smtClean="0"/>
              <a:t>resistors</a:t>
            </a:r>
            <a:r>
              <a:rPr lang="tr-TR" sz="2800" dirty="0" smtClean="0"/>
              <a:t> </a:t>
            </a:r>
            <a:r>
              <a:rPr lang="tr-TR" sz="2800" dirty="0" err="1" smtClean="0"/>
              <a:t>parallel</a:t>
            </a:r>
            <a:r>
              <a:rPr lang="tr-TR" sz="2800" dirty="0" smtClean="0"/>
              <a:t> </a:t>
            </a:r>
            <a:r>
              <a:rPr lang="tr-TR" sz="2800" dirty="0" err="1" smtClean="0"/>
              <a:t>circuit</a:t>
            </a:r>
            <a:r>
              <a:rPr lang="tr-TR" sz="2800" dirty="0" smtClean="0"/>
              <a:t>, </a:t>
            </a:r>
            <a:r>
              <a:rPr lang="tr-TR" sz="2800" dirty="0" err="1" smtClean="0"/>
              <a:t>current</a:t>
            </a:r>
            <a:r>
              <a:rPr lang="tr-TR" sz="2800" dirty="0" smtClean="0"/>
              <a:t> in </a:t>
            </a:r>
            <a:r>
              <a:rPr lang="tr-TR" sz="2800" dirty="0" err="1" smtClean="0"/>
              <a:t>branches</a:t>
            </a:r>
            <a:r>
              <a:rPr lang="tr-TR" sz="2800" dirty="0" smtClean="0"/>
              <a:t>: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en-US" sz="2800" dirty="0" smtClean="0"/>
              <a:t>Alternatively</a:t>
            </a:r>
            <a:r>
              <a:rPr lang="en-US" sz="2800" dirty="0"/>
              <a:t>, you can reduce the number of resistors in parallel from 3 to 2 using an equivalent resistor.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you want to solve for current </a:t>
            </a:r>
            <a:r>
              <a:rPr lang="en-US" sz="2800" i="1" dirty="0"/>
              <a:t>I</a:t>
            </a:r>
            <a:r>
              <a:rPr lang="en-US" sz="2800" baseline="-25000" dirty="0"/>
              <a:t>1</a:t>
            </a:r>
            <a:r>
              <a:rPr lang="en-US" sz="2800" dirty="0"/>
              <a:t>, then find an equivalent resistor for </a:t>
            </a:r>
            <a:r>
              <a:rPr lang="en-US" sz="2800" i="1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in parallel with </a:t>
            </a:r>
            <a:r>
              <a:rPr lang="en-US" sz="2800" i="1" dirty="0"/>
              <a:t>R</a:t>
            </a:r>
            <a:r>
              <a:rPr lang="en-US" sz="2800" baseline="-25000" dirty="0"/>
              <a:t>3</a:t>
            </a:r>
            <a:r>
              <a:rPr lang="en-US" sz="2800" dirty="0" smtClean="0"/>
              <a:t>.</a:t>
            </a:r>
            <a:endParaRPr lang="tr-TR" sz="2800" dirty="0"/>
          </a:p>
          <a:p>
            <a:endParaRPr lang="en-US" sz="2800" dirty="0" smtClean="0"/>
          </a:p>
          <a:p>
            <a:pPr marL="3413125" lvl="2" indent="0">
              <a:buNone/>
            </a:pPr>
            <a:endParaRPr lang="tr-TR" altLang="tr-TR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5" lvl="2" indent="0">
              <a:buNone/>
            </a:pPr>
            <a:endParaRPr lang="tr-TR" altLang="tr-T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5" lvl="2" indent="0">
              <a:buNone/>
            </a:pPr>
            <a:endParaRPr lang="tr-TR" altLang="tr-TR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5" lvl="2" indent="0">
              <a:buNone/>
            </a:pPr>
            <a:endParaRPr lang="tr-TR" altLang="tr-T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5" lvl="2" indent="0">
              <a:buNone/>
            </a:pPr>
            <a:endParaRPr lang="tr-TR" altLang="tr-TR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5" lvl="2" indent="0">
              <a:buNone/>
            </a:pPr>
            <a:endParaRPr lang="tr-TR" altLang="tr-T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25" lvl="2" indent="0">
              <a:buNone/>
            </a:pPr>
            <a:endParaRPr lang="tr-TR" altLang="tr-T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/>
          </a:p>
        </p:txBody>
      </p:sp>
      <p:grpSp>
        <p:nvGrpSpPr>
          <p:cNvPr id="7" name="Group 6"/>
          <p:cNvGrpSpPr/>
          <p:nvPr/>
        </p:nvGrpSpPr>
        <p:grpSpPr>
          <a:xfrm>
            <a:off x="755576" y="1700808"/>
            <a:ext cx="3456384" cy="2686075"/>
            <a:chOff x="395536" y="1628800"/>
            <a:chExt cx="3088603" cy="2513021"/>
          </a:xfrm>
        </p:grpSpPr>
        <p:grpSp>
          <p:nvGrpSpPr>
            <p:cNvPr id="5" name="Group 4"/>
            <p:cNvGrpSpPr/>
            <p:nvPr/>
          </p:nvGrpSpPr>
          <p:grpSpPr>
            <a:xfrm>
              <a:off x="395536" y="1628800"/>
              <a:ext cx="3088603" cy="2513021"/>
              <a:chOff x="611560" y="1628800"/>
              <a:chExt cx="3088603" cy="2513021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6">
                <a:lum bright="-22000" contrast="3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628800"/>
                <a:ext cx="3088603" cy="2513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187624" y="1761925"/>
                <a:ext cx="548680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tr-TR" sz="1400" dirty="0">
                    <a:latin typeface="+mj-lt"/>
                  </a:rPr>
                  <a:t>+</a:t>
                </a: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  <a:p>
                <a:pPr eaLnBrk="1" hangingPunct="1"/>
                <a:r>
                  <a:rPr lang="en-US" altLang="tr-TR" sz="1400" dirty="0" smtClean="0">
                    <a:latin typeface="+mj-lt"/>
                  </a:rPr>
                  <a:t>V</a:t>
                </a:r>
                <a:endParaRPr lang="en-US" altLang="tr-TR" sz="1400" baseline="-25000" dirty="0">
                  <a:latin typeface="+mj-lt"/>
                </a:endParaRP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  <a:p>
                <a:pPr eaLnBrk="1" hangingPunct="1"/>
                <a:r>
                  <a:rPr lang="en-US" altLang="tr-TR" sz="1400" dirty="0">
                    <a:latin typeface="+mj-lt"/>
                  </a:rPr>
                  <a:t>_</a:t>
                </a:r>
              </a:p>
              <a:p>
                <a:pPr eaLnBrk="1" hangingPunct="1"/>
                <a:endParaRPr lang="en-US" altLang="tr-TR" sz="1400" dirty="0">
                  <a:latin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504056" y="2564904"/>
              <a:ext cx="179512" cy="216024"/>
            </a:xfrm>
            <a:prstGeom prst="rect">
              <a:avLst/>
            </a:prstGeom>
            <a:solidFill>
              <a:srgbClr val="FAFAFA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5181299"/>
              </p:ext>
            </p:extLst>
          </p:nvPr>
        </p:nvGraphicFramePr>
        <p:xfrm>
          <a:off x="5148064" y="1686001"/>
          <a:ext cx="2253362" cy="282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Equation" r:id="rId7" imgW="1155600" imgH="1447560" progId="Equation.DSMT4">
                  <p:embed/>
                </p:oleObj>
              </mc:Choice>
              <mc:Fallback>
                <p:oleObj name="Equation" r:id="rId7" imgW="1155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686001"/>
                        <a:ext cx="2253362" cy="2823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Current Division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5" y="1439862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10655" y="1820862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 sz="800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</a:t>
            </a:r>
            <a:r>
              <a:rPr lang="en-US" altLang="tr-TR" baseline="-25000">
                <a:latin typeface="Constantia" panose="02030602050306030303" pitchFamily="18" charset="0"/>
              </a:rPr>
              <a:t>in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 sz="800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7487"/>
            <a:ext cx="32289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>
            <p:custDataLst>
              <p:tags r:id="rId7"/>
            </p:custDataLst>
          </p:nvPr>
        </p:nvSpPr>
        <p:spPr>
          <a:xfrm>
            <a:off x="4577015" y="2987674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47487055"/>
              </p:ext>
            </p:extLst>
          </p:nvPr>
        </p:nvGraphicFramePr>
        <p:xfrm>
          <a:off x="1619672" y="5203021"/>
          <a:ext cx="5461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8" name="Equation" r:id="rId12" imgW="3124080" imgH="469800" progId="Equation.3">
                  <p:embed/>
                </p:oleObj>
              </mc:Choice>
              <mc:Fallback>
                <p:oleObj name="Equation" r:id="rId12" imgW="312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203021"/>
                        <a:ext cx="5461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15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44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0" y="-1"/>
            <a:ext cx="9144000" cy="908721"/>
          </a:xfrm>
        </p:spPr>
        <p:txBody>
          <a:bodyPr/>
          <a:lstStyle/>
          <a:p>
            <a:pPr eaLnBrk="1" hangingPunct="1"/>
            <a:r>
              <a:rPr lang="en-US" altLang="tr-TR" dirty="0"/>
              <a:t>Current Division</a:t>
            </a:r>
            <a:endParaRPr lang="en-US" alt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	The current associated with one resistor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in parallel with one other resistor is: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48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current associated with one resistor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in parallel with two or more resistors is: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410200" y="3541713"/>
          <a:ext cx="25146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6" name="Equation" r:id="rId10" imgW="965160" imgH="482400" progId="Equation.3">
                  <p:embed/>
                </p:oleObj>
              </mc:Choice>
              <mc:Fallback>
                <p:oleObj name="Equation" r:id="rId10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541713"/>
                        <a:ext cx="25146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89050" y="3541713"/>
          <a:ext cx="30432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7" name="Equation" r:id="rId12" imgW="1168200" imgH="482400" progId="Equation.3">
                  <p:embed/>
                </p:oleObj>
              </mc:Choice>
              <mc:Fallback>
                <p:oleObj name="Equation" r:id="rId12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541713"/>
                        <a:ext cx="30432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5127625"/>
            <a:ext cx="7620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2600">
                <a:latin typeface="Constantia" panose="02030602050306030303" pitchFamily="18" charset="0"/>
              </a:rPr>
              <a:t>where</a:t>
            </a:r>
            <a:r>
              <a:rPr lang="en-US" altLang="tr-TR" sz="2600" i="1">
                <a:latin typeface="Constantia" panose="02030602050306030303" pitchFamily="18" charset="0"/>
              </a:rPr>
              <a:t> I</a:t>
            </a:r>
            <a:r>
              <a:rPr lang="en-US" altLang="tr-TR" sz="2600" i="1" baseline="-25000">
                <a:latin typeface="Constantia" panose="02030602050306030303" pitchFamily="18" charset="0"/>
              </a:rPr>
              <a:t>total</a:t>
            </a:r>
            <a:r>
              <a:rPr lang="en-US" altLang="tr-TR" sz="2600" i="1">
                <a:latin typeface="Constantia" panose="02030602050306030303" pitchFamily="18" charset="0"/>
              </a:rPr>
              <a:t> </a:t>
            </a:r>
            <a:r>
              <a:rPr lang="en-US" altLang="tr-TR" sz="2600">
                <a:latin typeface="Constantia" panose="02030602050306030303" pitchFamily="18" charset="0"/>
              </a:rPr>
              <a:t>is the total of the currents entering the node shared by the resistors in parallel.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453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</a:t>
            </a:r>
            <a:r>
              <a:rPr lang="tr-TR" dirty="0" err="1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voltages of a parallel dc </a:t>
            </a:r>
            <a:r>
              <a:rPr lang="en-US" dirty="0" smtClean="0"/>
              <a:t>network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lvl="1"/>
            <a:r>
              <a:rPr lang="en-US" sz="2400" dirty="0"/>
              <a:t>Note that the positive or red lead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 smtClean="0"/>
              <a:t>each </a:t>
            </a:r>
            <a:r>
              <a:rPr lang="en-US" sz="2400" dirty="0"/>
              <a:t>voltmeter is connected to the high (positive) side of the </a:t>
            </a:r>
            <a:r>
              <a:rPr lang="en-US" sz="2400" dirty="0" smtClean="0"/>
              <a:t>voltage</a:t>
            </a:r>
            <a:r>
              <a:rPr lang="tr-TR" sz="2400" dirty="0" smtClean="0"/>
              <a:t> </a:t>
            </a:r>
            <a:r>
              <a:rPr lang="en-US" sz="2400" dirty="0" smtClean="0"/>
              <a:t>across </a:t>
            </a:r>
            <a:r>
              <a:rPr lang="en-US" sz="2400" dirty="0"/>
              <a:t>each resistor to obtain a positive reading.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16824" cy="33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</a:t>
            </a:r>
            <a:r>
              <a:rPr lang="tr-TR" dirty="0" err="1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source current of a parallel </a:t>
            </a:r>
            <a:r>
              <a:rPr lang="en-US" dirty="0" smtClean="0"/>
              <a:t>network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lvl="1"/>
            <a:r>
              <a:rPr lang="en-US" sz="2400" dirty="0"/>
              <a:t>The red or positive lead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/>
              <a:t>the meter is connected so that the source current enters that lead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leaves </a:t>
            </a:r>
            <a:r>
              <a:rPr lang="en-US" sz="2400" dirty="0"/>
              <a:t>the negative or black lead to ensure a positive reading.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39" y="2204864"/>
            <a:ext cx="691096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</a:t>
            </a:r>
            <a:r>
              <a:rPr lang="tr-TR" dirty="0" err="1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current through resistor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endParaRPr lang="tr-TR" baseline="-25000" dirty="0" smtClean="0"/>
          </a:p>
          <a:p>
            <a:endParaRPr lang="tr-TR" baseline="-25000" dirty="0"/>
          </a:p>
          <a:p>
            <a:endParaRPr lang="tr-TR" baseline="-25000" dirty="0" smtClean="0"/>
          </a:p>
          <a:p>
            <a:endParaRPr lang="tr-TR" baseline="-25000" dirty="0"/>
          </a:p>
          <a:p>
            <a:endParaRPr lang="tr-TR" baseline="-25000" dirty="0" smtClean="0"/>
          </a:p>
          <a:p>
            <a:endParaRPr lang="tr-TR" baseline="-25000" dirty="0"/>
          </a:p>
          <a:p>
            <a:endParaRPr lang="tr-TR" baseline="-25000" dirty="0" smtClean="0"/>
          </a:p>
          <a:p>
            <a:endParaRPr lang="tr-TR" baseline="-25000" dirty="0"/>
          </a:p>
          <a:p>
            <a:pPr lvl="1"/>
            <a:r>
              <a:rPr lang="en-US" dirty="0"/>
              <a:t>resistor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must be disconnected from the </a:t>
            </a:r>
            <a:r>
              <a:rPr lang="en-US" dirty="0" smtClean="0"/>
              <a:t>upper</a:t>
            </a:r>
            <a:r>
              <a:rPr lang="tr-TR" dirty="0" smtClean="0"/>
              <a:t> </a:t>
            </a:r>
            <a:r>
              <a:rPr lang="en-US" dirty="0" smtClean="0"/>
              <a:t>connection </a:t>
            </a:r>
            <a:r>
              <a:rPr lang="en-US" dirty="0"/>
              <a:t>point to establish an open circuit. </a:t>
            </a:r>
            <a:endParaRPr lang="tr-TR" dirty="0" smtClean="0"/>
          </a:p>
          <a:p>
            <a:pPr lvl="2"/>
            <a:r>
              <a:rPr lang="en-US" dirty="0" smtClean="0"/>
              <a:t>The am</a:t>
            </a:r>
            <a:r>
              <a:rPr lang="tr-TR" dirty="0" err="1" smtClean="0"/>
              <a:t>per</a:t>
            </a:r>
            <a:r>
              <a:rPr lang="en-US" dirty="0" smtClean="0"/>
              <a:t>meter </a:t>
            </a:r>
            <a:r>
              <a:rPr lang="en-US" dirty="0"/>
              <a:t>is then </a:t>
            </a:r>
            <a:r>
              <a:rPr lang="en-US" dirty="0" smtClean="0"/>
              <a:t>inserted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resulting terminals so that the current enters the </a:t>
            </a:r>
            <a:r>
              <a:rPr lang="en-US" dirty="0" smtClean="0"/>
              <a:t>positive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red terminal</a:t>
            </a:r>
            <a:endParaRPr lang="tr-TR" dirty="0"/>
          </a:p>
          <a:p>
            <a:endParaRPr lang="tr-TR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0808"/>
            <a:ext cx="5598601" cy="27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Objectives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Explain mathematically how resistors in series are combined and their equivalent resistance.</a:t>
            </a:r>
          </a:p>
          <a:p>
            <a:r>
              <a:rPr lang="en-US" dirty="0" smtClean="0"/>
              <a:t>Explain </a:t>
            </a:r>
            <a:r>
              <a:rPr lang="en-US" dirty="0"/>
              <a:t>mathematically how resistors in parallel are combined and their equivalent resistance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Rewrite </a:t>
            </a:r>
            <a:r>
              <a:rPr lang="en-US" dirty="0"/>
              <a:t>the equations for </a:t>
            </a:r>
            <a:r>
              <a:rPr lang="en-US" dirty="0" err="1"/>
              <a:t>conductances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Explain mathematically how a voltage that is applied to resistors in series is distributed among the resistors.</a:t>
            </a:r>
          </a:p>
          <a:p>
            <a:r>
              <a:rPr lang="en-US" dirty="0" smtClean="0"/>
              <a:t>Explain </a:t>
            </a:r>
            <a:r>
              <a:rPr lang="en-US" dirty="0"/>
              <a:t>mathematically how a current that enters the a node shared by resistors in parallel is distributed among the resistors</a:t>
            </a:r>
            <a:r>
              <a:rPr lang="en-US" dirty="0" smtClean="0"/>
              <a:t>.</a:t>
            </a:r>
            <a:endParaRPr lang="tr-TR" dirty="0" smtClean="0"/>
          </a:p>
          <a:p>
            <a:pPr eaLnBrk="1" hangingPunct="1"/>
            <a:r>
              <a:rPr lang="en-US" altLang="tr-TR" dirty="0"/>
              <a:t>Describe the equations that relate the resistances in a Wye (Y) and Delta (</a:t>
            </a:r>
            <a:r>
              <a:rPr lang="en-US" altLang="tr-TR" dirty="0">
                <a:latin typeface="Symbol" panose="05050102010706020507" pitchFamily="18" charset="2"/>
              </a:rPr>
              <a:t>D</a:t>
            </a:r>
            <a:r>
              <a:rPr lang="en-US" altLang="tr-TR" dirty="0"/>
              <a:t>) resistor network.</a:t>
            </a:r>
          </a:p>
          <a:p>
            <a:pPr eaLnBrk="1" hangingPunct="1"/>
            <a:r>
              <a:rPr lang="en-US" altLang="tr-TR" dirty="0" smtClean="0"/>
              <a:t>Describe </a:t>
            </a:r>
            <a:r>
              <a:rPr lang="en-US" altLang="tr-TR" dirty="0"/>
              <a:t>a bridge circuit in terms of wye and delta </a:t>
            </a:r>
            <a:r>
              <a:rPr lang="en-US" altLang="tr-TR" dirty="0" smtClean="0"/>
              <a:t>sub</a:t>
            </a:r>
            <a:r>
              <a:rPr lang="tr-TR" altLang="tr-TR" dirty="0" smtClean="0"/>
              <a:t>-</a:t>
            </a:r>
            <a:r>
              <a:rPr lang="en-US" altLang="tr-TR" dirty="0" smtClean="0"/>
              <a:t>circuits</a:t>
            </a:r>
            <a:r>
              <a:rPr lang="en-US" alt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214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Example </a:t>
            </a:r>
            <a:r>
              <a:rPr lang="tr-TR" altLang="tr-TR" dirty="0" smtClean="0"/>
              <a:t>04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Content Placeholder 4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 fontScale="92500"/>
              </a:bodyPr>
              <a:lstStyle/>
              <a:p>
                <a:pPr marL="4306888" eaLnBrk="1" hangingPunct="1">
                  <a:tabLst>
                    <a:tab pos="357188" algn="l"/>
                    <a:tab pos="1166813" algn="l"/>
                  </a:tabLst>
                </a:pPr>
                <a:r>
                  <a:rPr lang="en-US" altLang="tr-TR" sz="2800" dirty="0" smtClean="0">
                    <a:cs typeface="Times New Roman" panose="02020603050405020304" pitchFamily="18" charset="0"/>
                  </a:rPr>
                  <a:t>Find currents </a:t>
                </a:r>
                <a:r>
                  <a:rPr lang="en-US" altLang="tr-TR" sz="2800" i="1" dirty="0" smtClean="0">
                    <a:cs typeface="Times New Roman" panose="02020603050405020304" pitchFamily="18" charset="0"/>
                  </a:rPr>
                  <a:t>I</a:t>
                </a:r>
                <a:r>
                  <a:rPr lang="en-US" altLang="tr-TR" sz="28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tr-TR" sz="280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altLang="tr-TR" sz="2800" i="1" dirty="0" smtClean="0">
                    <a:cs typeface="Times New Roman" panose="02020603050405020304" pitchFamily="18" charset="0"/>
                  </a:rPr>
                  <a:t>I</a:t>
                </a:r>
                <a:r>
                  <a:rPr lang="en-US" altLang="tr-TR" sz="2800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altLang="tr-TR" sz="2800" dirty="0" smtClean="0">
                    <a:cs typeface="Times New Roman" panose="02020603050405020304" pitchFamily="18" charset="0"/>
                  </a:rPr>
                  <a:t>, and </a:t>
                </a:r>
                <a:r>
                  <a:rPr lang="en-US" altLang="tr-TR" sz="2800" i="1" dirty="0" smtClean="0">
                    <a:cs typeface="Times New Roman" panose="02020603050405020304" pitchFamily="18" charset="0"/>
                  </a:rPr>
                  <a:t>I</a:t>
                </a:r>
                <a:r>
                  <a:rPr lang="en-US" altLang="tr-TR" sz="2800" baseline="-25000" dirty="0" smtClean="0">
                    <a:cs typeface="Times New Roman" panose="02020603050405020304" pitchFamily="18" charset="0"/>
                  </a:rPr>
                  <a:t>3</a:t>
                </a:r>
                <a:r>
                  <a:rPr lang="en-US" altLang="tr-TR" sz="2800" dirty="0" smtClean="0">
                    <a:cs typeface="Times New Roman" panose="02020603050405020304" pitchFamily="18" charset="0"/>
                  </a:rPr>
                  <a:t> in the circuit</a:t>
                </a:r>
                <a:endParaRPr lang="tr-TR" altLang="tr-TR" sz="2800" dirty="0" smtClean="0">
                  <a:cs typeface="Times New Roman" panose="02020603050405020304" pitchFamily="18" charset="0"/>
                </a:endParaRPr>
              </a:p>
              <a:p>
                <a:pPr marL="4572000" indent="0" eaLnBrk="1" hangingPunct="1">
                  <a:buNone/>
                  <a:tabLst>
                    <a:tab pos="357188" algn="l"/>
                    <a:tab pos="11668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tr-TR" alt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tr-TR" altLang="tr-T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alt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</m:den>
                          </m:f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alt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400</m:t>
                              </m:r>
                            </m:den>
                          </m:f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alt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600</m:t>
                              </m:r>
                            </m:den>
                          </m:f>
                        </m:den>
                      </m:f>
                      <m:r>
                        <a:rPr lang="tr-TR" alt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=109 </m:t>
                      </m:r>
                      <m:r>
                        <m:rPr>
                          <m:sty m:val="p"/>
                        </m:rPr>
                        <a:rPr lang="el-GR" alt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tr-TR" altLang="tr-TR" sz="2400" dirty="0" smtClean="0">
                  <a:cs typeface="Times New Roman" panose="02020603050405020304" pitchFamily="18" charset="0"/>
                </a:endParaRPr>
              </a:p>
              <a:p>
                <a:pPr marL="450850" indent="0" eaLnBrk="1" hangingPunct="1">
                  <a:buNone/>
                  <a:tabLst>
                    <a:tab pos="357188" algn="l"/>
                    <a:tab pos="1166813" algn="l"/>
                  </a:tabLst>
                </a:pPr>
                <a:endParaRPr lang="tr-TR" altLang="tr-TR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0850" indent="0" eaLnBrk="1" hangingPunct="1">
                  <a:buNone/>
                  <a:tabLst>
                    <a:tab pos="357188" algn="l"/>
                    <a:tab pos="11668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tr-TR" alt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109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200</m:t>
                          </m:r>
                        </m:den>
                      </m:f>
                      <m:r>
                        <a:rPr lang="tr-TR" alt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2.18 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tr-TR" altLang="tr-TR" sz="2400" dirty="0" smtClean="0">
                  <a:cs typeface="Times New Roman" panose="02020603050405020304" pitchFamily="18" charset="0"/>
                </a:endParaRPr>
              </a:p>
              <a:p>
                <a:pPr marL="450850" indent="0" eaLnBrk="1" hangingPunct="1">
                  <a:buNone/>
                  <a:tabLst>
                    <a:tab pos="357188" algn="l"/>
                    <a:tab pos="11668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alt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109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tr-TR" alt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09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altLang="tr-TR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altLang="tr-TR" sz="2400" dirty="0">
                  <a:cs typeface="Times New Roman" panose="02020603050405020304" pitchFamily="18" charset="0"/>
                </a:endParaRPr>
              </a:p>
              <a:p>
                <a:pPr marL="450850" indent="0" eaLnBrk="1" hangingPunct="1">
                  <a:buNone/>
                  <a:tabLst>
                    <a:tab pos="357188" algn="l"/>
                    <a:tab pos="11668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tr-TR" alt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109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alt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tr-TR" alt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altLang="tr-T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727</m:t>
                      </m:r>
                      <m:r>
                        <a:rPr lang="tr-TR" altLang="tr-T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altLang="tr-TR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altLang="tr-TR" sz="2400" dirty="0">
                  <a:cs typeface="Times New Roman" panose="02020603050405020304" pitchFamily="18" charset="0"/>
                </a:endParaRPr>
              </a:p>
              <a:p>
                <a:pPr marL="450850" indent="0" eaLnBrk="1" hangingPunct="1">
                  <a:buNone/>
                  <a:tabLst>
                    <a:tab pos="357188" algn="l"/>
                    <a:tab pos="1166813" algn="l"/>
                  </a:tabLst>
                </a:pPr>
                <a:endParaRPr lang="en-US" altLang="tr-TR" sz="2400" dirty="0">
                  <a:cs typeface="Times New Roman" panose="02020603050405020304" pitchFamily="18" charset="0"/>
                </a:endParaRPr>
              </a:p>
              <a:p>
                <a:pPr marL="4214813" indent="0" eaLnBrk="1" hangingPunct="1">
                  <a:buNone/>
                  <a:tabLst>
                    <a:tab pos="357188" algn="l"/>
                    <a:tab pos="1166813" algn="l"/>
                  </a:tabLst>
                </a:pPr>
                <a:endParaRPr lang="en-US" altLang="tr-TR" sz="24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819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0">
                <a:blip r:embed="rId7"/>
                <a:stretch>
                  <a:fillRect t="-1130" r="-6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2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"/>
          <a:stretch/>
        </p:blipFill>
        <p:spPr bwMode="auto">
          <a:xfrm>
            <a:off x="395536" y="1124745"/>
            <a:ext cx="3960440" cy="311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8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55562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Example </a:t>
            </a:r>
            <a:r>
              <a:rPr lang="tr-TR" altLang="tr-TR" dirty="0" smtClean="0"/>
              <a:t>05…</a:t>
            </a:r>
            <a:endParaRPr lang="en-US" altLang="tr-TR" dirty="0" smtClean="0"/>
          </a:p>
        </p:txBody>
      </p:sp>
      <p:sp>
        <p:nvSpPr>
          <p:cNvPr id="35844" name="Content Placeholder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0910" y="1149723"/>
            <a:ext cx="3529001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The circuit to the right has a series and parallel combination of resistors plus two voltage sources.</a:t>
            </a:r>
          </a:p>
          <a:p>
            <a:pPr lvl="1" eaLnBrk="1" hangingPunct="1"/>
            <a:r>
              <a:rPr lang="en-US" altLang="tr-TR" sz="2000" dirty="0" smtClean="0"/>
              <a:t>Find V1 and </a:t>
            </a:r>
            <a:r>
              <a:rPr lang="en-US" altLang="tr-TR" sz="2000" dirty="0" err="1" smtClean="0"/>
              <a:t>Vp</a:t>
            </a:r>
            <a:endParaRPr lang="en-US" altLang="tr-TR" sz="2000" dirty="0" smtClean="0"/>
          </a:p>
          <a:p>
            <a:pPr lvl="1" eaLnBrk="1" hangingPunct="1"/>
            <a:r>
              <a:rPr lang="en-US" altLang="tr-TR" sz="2000" dirty="0" smtClean="0"/>
              <a:t>Find I1, I2, and I3</a:t>
            </a:r>
          </a:p>
        </p:txBody>
      </p:sp>
      <p:sp>
        <p:nvSpPr>
          <p:cNvPr id="35845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68208" y="2001416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35846" name="Text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77808" y="4516016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7"/>
            </p:custDataLst>
          </p:nvPr>
        </p:nvCxnSpPr>
        <p:spPr>
          <a:xfrm>
            <a:off x="5053608" y="1772816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8"/>
            </p:custDataLst>
          </p:nvPr>
        </p:nvCxnSpPr>
        <p:spPr>
          <a:xfrm>
            <a:off x="7187208" y="4287416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>
            <p:custDataLst>
              <p:tags r:id="rId9"/>
            </p:custDataLst>
          </p:nvPr>
        </p:nvCxnSpPr>
        <p:spPr>
          <a:xfrm rot="10800000" flipV="1">
            <a:off x="6196608" y="4287416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Text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34608" y="131561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35851" name="Text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0408" y="375401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I2</a:t>
            </a:r>
          </a:p>
        </p:txBody>
      </p:sp>
      <p:sp>
        <p:nvSpPr>
          <p:cNvPr id="35852" name="Text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87208" y="375401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9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68496"/>
            <a:ext cx="55562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...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sp>
        <p:nvSpPr>
          <p:cNvPr id="11269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03312" y="1644027"/>
            <a:ext cx="3276600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First, calculate the total voltage applied to the network of resistors.</a:t>
            </a:r>
          </a:p>
          <a:p>
            <a:pPr lvl="1" eaLnBrk="1" hangingPunct="1"/>
            <a:r>
              <a:rPr lang="en-US" altLang="tr-TR" sz="1800" dirty="0" smtClean="0"/>
              <a:t>This is the addition of two voltage sources in series.</a:t>
            </a:r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12224" y="1897096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11271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21824" y="4411696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5197624" y="1668496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9"/>
            </p:custDataLst>
          </p:nvPr>
        </p:nvCxnSpPr>
        <p:spPr>
          <a:xfrm>
            <a:off x="7331224" y="4183096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>
            <p:custDataLst>
              <p:tags r:id="rId10"/>
            </p:custDataLst>
          </p:nvPr>
        </p:nvCxnSpPr>
        <p:spPr>
          <a:xfrm rot="10800000" flipV="1">
            <a:off x="6340624" y="4183096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78624" y="121129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1276" name="Text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64424" y="364969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I2</a:t>
            </a:r>
          </a:p>
        </p:txBody>
      </p:sp>
      <p:sp>
        <p:nvSpPr>
          <p:cNvPr id="11277" name="Text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31224" y="364969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I3</a:t>
            </a:r>
          </a:p>
        </p:txBody>
      </p:sp>
      <p:sp>
        <p:nvSpPr>
          <p:cNvPr id="11278" name="TextBox 1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45224" y="2201896"/>
            <a:ext cx="83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Vtotal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08572861"/>
              </p:ext>
            </p:extLst>
          </p:nvPr>
        </p:nvGraphicFramePr>
        <p:xfrm>
          <a:off x="773261" y="5076876"/>
          <a:ext cx="3052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0" name="Equation" r:id="rId18" imgW="1536480" imgH="228600" progId="Equation.3">
                  <p:embed/>
                </p:oleObj>
              </mc:Choice>
              <mc:Fallback>
                <p:oleObj name="Equation" r:id="rId18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61" y="5076876"/>
                        <a:ext cx="30527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22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999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48291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…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sp>
        <p:nvSpPr>
          <p:cNvPr id="12293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2300" y="1500981"/>
            <a:ext cx="3276600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Second, calculate the equivalent resistor that can be used to replace the parallel combination of R2 and R3.</a:t>
            </a:r>
            <a:endParaRPr lang="en-US" altLang="tr-TR" sz="1800" dirty="0" smtClean="0"/>
          </a:p>
        </p:txBody>
      </p:sp>
      <p:sp>
        <p:nvSpPr>
          <p:cNvPr id="12294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44272" y="1705000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12295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20472" y="4372000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5477272" y="15526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58272" y="117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2298" name="Text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24872" y="2162200"/>
            <a:ext cx="83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Vtotal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572476421"/>
              </p:ext>
            </p:extLst>
          </p:nvPr>
        </p:nvGraphicFramePr>
        <p:xfrm>
          <a:off x="904279" y="4149080"/>
          <a:ext cx="25225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4" name="Equation" r:id="rId14" imgW="1269720" imgH="1091880" progId="Equation.3">
                  <p:embed/>
                </p:oleObj>
              </mc:Choice>
              <mc:Fallback>
                <p:oleObj name="Equation" r:id="rId14" imgW="126972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79" y="4149080"/>
                        <a:ext cx="25225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23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60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44824"/>
            <a:ext cx="48291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…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sp>
        <p:nvSpPr>
          <p:cNvPr id="13317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33400" y="1387624"/>
            <a:ext cx="3276600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To calculate the value for I1, replace the series combination of R1 and R</a:t>
            </a:r>
            <a:r>
              <a:rPr lang="en-US" altLang="tr-TR" sz="2000" dirty="0" smtClean="0"/>
              <a:t>eq1 </a:t>
            </a:r>
            <a:r>
              <a:rPr lang="en-US" altLang="tr-TR" sz="2400" dirty="0" smtClean="0"/>
              <a:t>with another equivalent resistor.</a:t>
            </a:r>
            <a:endParaRPr lang="en-US" altLang="tr-TR" sz="1800" dirty="0" smtClean="0"/>
          </a:p>
        </p:txBody>
      </p:sp>
      <p:cxnSp>
        <p:nvCxnSpPr>
          <p:cNvPr id="9" name="Straight Arrow Connector 8"/>
          <p:cNvCxnSpPr/>
          <p:nvPr>
            <p:custDataLst>
              <p:tags r:id="rId6"/>
            </p:custDataLst>
          </p:nvPr>
        </p:nvCxnSpPr>
        <p:spPr>
          <a:xfrm>
            <a:off x="5845696" y="1768624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6696" y="1387624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3320" name="Text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93296" y="2378224"/>
            <a:ext cx="83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Vtotal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84972609"/>
              </p:ext>
            </p:extLst>
          </p:nvPr>
        </p:nvGraphicFramePr>
        <p:xfrm>
          <a:off x="932196" y="4225280"/>
          <a:ext cx="24495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8" name="Equation" r:id="rId12" imgW="1193760" imgH="736560" progId="Equation.3">
                  <p:embed/>
                </p:oleObj>
              </mc:Choice>
              <mc:Fallback>
                <p:oleObj name="Equation" r:id="rId12" imgW="1193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96" y="4225280"/>
                        <a:ext cx="244951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24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360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93" y="1607840"/>
            <a:ext cx="48291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…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cxnSp>
        <p:nvCxnSpPr>
          <p:cNvPr id="9" name="Straight Arrow Connector 8"/>
          <p:cNvCxnSpPr/>
          <p:nvPr>
            <p:custDataLst>
              <p:tags r:id="rId5"/>
            </p:custDataLst>
          </p:nvPr>
        </p:nvCxnSpPr>
        <p:spPr>
          <a:xfrm>
            <a:off x="6160368" y="145544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41368" y="107444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4343" name="Text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4168" y="1988840"/>
            <a:ext cx="83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 dirty="0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 dirty="0" err="1">
                <a:latin typeface="Constantia" panose="02030602050306030303" pitchFamily="18" charset="0"/>
              </a:rPr>
              <a:t>Vtotal</a:t>
            </a:r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eaLnBrk="1" hangingPunct="1"/>
            <a:endParaRPr lang="en-US" altLang="tr-TR" dirty="0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tr-TR" dirty="0">
                <a:latin typeface="Constantia" panose="02030602050306030303" pitchFamily="18" charset="0"/>
              </a:rPr>
              <a:t>_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17500" y="1828800"/>
          <a:ext cx="37973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2" name="Equation" r:id="rId11" imgW="1866600" imgH="1498320" progId="Equation.3">
                  <p:embed/>
                </p:oleObj>
              </mc:Choice>
              <mc:Fallback>
                <p:oleObj name="Equation" r:id="rId11" imgW="18666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828800"/>
                        <a:ext cx="37973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25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40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04" y="1527448"/>
            <a:ext cx="48291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…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sp>
        <p:nvSpPr>
          <p:cNvPr id="15365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57200" y="1603648"/>
            <a:ext cx="3276600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To calculate V1, use one of the previous simplified circuits where R1 is in series with R</a:t>
            </a:r>
            <a:r>
              <a:rPr lang="en-US" altLang="tr-TR" sz="2000" dirty="0" smtClean="0"/>
              <a:t>eq1</a:t>
            </a:r>
            <a:r>
              <a:rPr lang="en-US" altLang="tr-TR" sz="2400" dirty="0" smtClean="0"/>
              <a:t>.</a:t>
            </a:r>
            <a:endParaRPr lang="en-US" altLang="tr-TR" sz="1800" dirty="0" smtClean="0"/>
          </a:p>
        </p:txBody>
      </p:sp>
      <p:sp>
        <p:nvSpPr>
          <p:cNvPr id="15366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94104" y="1603648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15367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70304" y="4270648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5427104" y="1451248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31904" y="107024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5370" name="Text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74704" y="2060848"/>
            <a:ext cx="83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Vtotal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146253969"/>
              </p:ext>
            </p:extLst>
          </p:nvPr>
        </p:nvGraphicFramePr>
        <p:xfrm>
          <a:off x="821252" y="3961220"/>
          <a:ext cx="36830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6" name="Equation" r:id="rId14" imgW="1854000" imgH="1143000" progId="Equation.3">
                  <p:embed/>
                </p:oleObj>
              </mc:Choice>
              <mc:Fallback>
                <p:oleObj name="Equation" r:id="rId14" imgW="185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52" y="3961220"/>
                        <a:ext cx="36830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26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804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88" y="1599456"/>
            <a:ext cx="48291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…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22160" y="1599456"/>
            <a:ext cx="4724400" cy="5112071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To calculate </a:t>
            </a:r>
            <a:r>
              <a:rPr lang="en-US" sz="2400" i="1" dirty="0" err="1" smtClean="0"/>
              <a:t>V</a:t>
            </a:r>
            <a:r>
              <a:rPr lang="en-US" sz="2000" i="1" dirty="0" err="1" smtClean="0"/>
              <a:t>p</a:t>
            </a:r>
            <a:r>
              <a:rPr lang="en-US" sz="2400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/>
              <a:t>	</a:t>
            </a:r>
            <a:r>
              <a:rPr lang="en-US" sz="1700" dirty="0" smtClean="0"/>
              <a:t>Note:  rounding errors can occur.   It is best to carry the calculations out to 5 or 6 significant figures and then reduce this to 3 significant figures when writing the final answer.</a:t>
            </a:r>
            <a:endParaRPr lang="en-US" sz="1700" dirty="0"/>
          </a:p>
        </p:txBody>
      </p:sp>
      <p:sp>
        <p:nvSpPr>
          <p:cNvPr id="16390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83488" y="1675656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16391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59688" y="4342656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5516488" y="1523256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97488" y="114225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6394" name="Text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64088" y="2132856"/>
            <a:ext cx="83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Vtotal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25980830"/>
              </p:ext>
            </p:extLst>
          </p:nvPr>
        </p:nvGraphicFramePr>
        <p:xfrm>
          <a:off x="670680" y="1910305"/>
          <a:ext cx="35814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0" name="Equation" r:id="rId14" imgW="1879560" imgH="1676160" progId="Equation.3">
                  <p:embed/>
                </p:oleObj>
              </mc:Choice>
              <mc:Fallback>
                <p:oleObj name="Equation" r:id="rId14" imgW="187956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80" y="1910305"/>
                        <a:ext cx="3581400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27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778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4784"/>
            <a:ext cx="55562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…</a:t>
            </a:r>
            <a:r>
              <a:rPr lang="en-US" altLang="tr-TR" dirty="0" smtClean="0"/>
              <a:t>Example </a:t>
            </a:r>
            <a:r>
              <a:rPr lang="tr-TR" altLang="tr-TR" dirty="0"/>
              <a:t>05…</a:t>
            </a:r>
            <a:endParaRPr lang="en-US" altLang="tr-TR" dirty="0" smtClean="0"/>
          </a:p>
        </p:txBody>
      </p:sp>
      <p:sp>
        <p:nvSpPr>
          <p:cNvPr id="17413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379413" y="1713384"/>
            <a:ext cx="3276600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Finally, use the original circuit to find I2 and I3.</a:t>
            </a:r>
          </a:p>
        </p:txBody>
      </p:sp>
      <p:sp>
        <p:nvSpPr>
          <p:cNvPr id="17414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84232" y="1713384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17415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93832" y="4227984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5269632" y="1484784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9"/>
            </p:custDataLst>
          </p:nvPr>
        </p:nvCxnSpPr>
        <p:spPr>
          <a:xfrm>
            <a:off x="7403232" y="3999384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>
            <p:custDataLst>
              <p:tags r:id="rId10"/>
            </p:custDataLst>
          </p:nvPr>
        </p:nvCxnSpPr>
        <p:spPr>
          <a:xfrm rot="10800000" flipV="1">
            <a:off x="6412632" y="3999384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Text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50632" y="1027584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7420" name="Text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36432" y="3465984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I2</a:t>
            </a:r>
          </a:p>
        </p:txBody>
      </p:sp>
      <p:sp>
        <p:nvSpPr>
          <p:cNvPr id="17421" name="Text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03232" y="3465984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I3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97639275"/>
              </p:ext>
            </p:extLst>
          </p:nvPr>
        </p:nvGraphicFramePr>
        <p:xfrm>
          <a:off x="680917" y="3557265"/>
          <a:ext cx="426878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4" name="Equation" r:id="rId17" imgW="2057400" imgH="1358640" progId="Equation.3">
                  <p:embed/>
                </p:oleObj>
              </mc:Choice>
              <mc:Fallback>
                <p:oleObj name="Equation" r:id="rId17" imgW="205740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17" y="3557265"/>
                        <a:ext cx="4268787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28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03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69" y="1649412"/>
            <a:ext cx="55562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...</a:t>
            </a:r>
            <a:r>
              <a:rPr lang="en-US" altLang="tr-TR" dirty="0" smtClean="0"/>
              <a:t>Example </a:t>
            </a:r>
            <a:r>
              <a:rPr lang="tr-TR" altLang="tr-TR" dirty="0" smtClean="0"/>
              <a:t>05</a:t>
            </a:r>
            <a:endParaRPr lang="en-US" altLang="tr-TR" dirty="0" smtClean="0"/>
          </a:p>
        </p:txBody>
      </p:sp>
      <p:sp>
        <p:nvSpPr>
          <p:cNvPr id="18437" name="Content Placeholder 4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57200" y="1649412"/>
            <a:ext cx="3276600" cy="2789237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Lastly, the calculation for I3.</a:t>
            </a:r>
          </a:p>
        </p:txBody>
      </p:sp>
      <p:sp>
        <p:nvSpPr>
          <p:cNvPr id="18438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78869" y="1878012"/>
            <a:ext cx="76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V1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sp>
        <p:nvSpPr>
          <p:cNvPr id="18439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88469" y="4392612"/>
            <a:ext cx="60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+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Vp</a:t>
            </a:r>
          </a:p>
          <a:p>
            <a:pPr eaLnBrk="1" hangingPunct="1"/>
            <a:endParaRPr lang="en-US" altLang="tr-TR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_</a:t>
            </a:r>
          </a:p>
        </p:txBody>
      </p:sp>
      <p:cxnSp>
        <p:nvCxnSpPr>
          <p:cNvPr id="9" name="Straight Arrow Connector 8"/>
          <p:cNvCxnSpPr/>
          <p:nvPr>
            <p:custDataLst>
              <p:tags r:id="rId8"/>
            </p:custDataLst>
          </p:nvPr>
        </p:nvCxnSpPr>
        <p:spPr>
          <a:xfrm>
            <a:off x="5064269" y="1649412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9"/>
            </p:custDataLst>
          </p:nvPr>
        </p:nvCxnSpPr>
        <p:spPr>
          <a:xfrm>
            <a:off x="7197869" y="4164012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>
            <p:custDataLst>
              <p:tags r:id="rId10"/>
            </p:custDataLst>
          </p:nvPr>
        </p:nvCxnSpPr>
        <p:spPr>
          <a:xfrm rot="10800000" flipV="1">
            <a:off x="6207269" y="4164012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45269" y="1192212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I1</a:t>
            </a:r>
          </a:p>
        </p:txBody>
      </p:sp>
      <p:sp>
        <p:nvSpPr>
          <p:cNvPr id="18444" name="Text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31069" y="3630612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I2</a:t>
            </a:r>
          </a:p>
        </p:txBody>
      </p:sp>
      <p:sp>
        <p:nvSpPr>
          <p:cNvPr id="18445" name="Text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97869" y="3630612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</a:rPr>
              <a:t>I3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39333573"/>
              </p:ext>
            </p:extLst>
          </p:nvPr>
        </p:nvGraphicFramePr>
        <p:xfrm>
          <a:off x="772462" y="2730500"/>
          <a:ext cx="3900488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8" name="Equation" r:id="rId17" imgW="1879560" imgH="1828800" progId="Equation.3">
                  <p:embed/>
                </p:oleObj>
              </mc:Choice>
              <mc:Fallback>
                <p:oleObj name="Equation" r:id="rId17" imgW="187956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62" y="2730500"/>
                        <a:ext cx="3900488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29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5487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sz="2800" dirty="0" smtClean="0"/>
                  <a:t>All r</a:t>
                </a:r>
                <a:r>
                  <a:rPr lang="en-US" sz="2800" dirty="0" err="1" smtClean="0"/>
                  <a:t>esistors</a:t>
                </a:r>
                <a:r>
                  <a:rPr lang="en-US" sz="2800" dirty="0" smtClean="0"/>
                  <a:t> in series share the same current</a:t>
                </a:r>
                <a:endParaRPr lang="tr-TR" sz="2800" dirty="0" smtClean="0"/>
              </a:p>
              <a:p>
                <a:pPr marL="3497263" lvl="1"/>
                <a:r>
                  <a:rPr lang="en-US" altLang="tr-T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tr-TR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</a:t>
                </a:r>
                <a:r>
                  <a:rPr lang="en-US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tr-T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Ohm’s Law </a:t>
                </a:r>
                <a:r>
                  <a:rPr lang="en-US" altLang="tr-T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r-TR" altLang="tr-T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68713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0=−</m:t>
                      </m:r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altLang="tr-T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68713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tr-TR" altLang="tr-T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68713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alt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tr-TR" altLang="tr-T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68713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alt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  <m:r>
                      <a:rPr lang="tr-TR" alt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altLang="tr-T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tr-TR" altLang="tr-T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tr-TR" altLang="tr-T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tr-TR" altLang="tr-T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</m:t>
                    </m:r>
                    <m:r>
                      <a:rPr lang="tr-TR" alt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tr-TR" alt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tr-TR" alt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tr-TR" alt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tr-TR" altLang="tr-TR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tr-TR" altLang="tr-TR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tr-TR" altLang="tr-TR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tr-TR" altLang="tr-T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tr-TR" altLang="tr-T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tr-TR" alt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668713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f>
                        <m:fPr>
                          <m:ctrlP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tr-TR" alt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tr-TR" altLang="tr-T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f>
                        <m:fPr>
                          <m:ctrlPr>
                            <a:rPr lang="tr-TR" altLang="tr-T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tr-TR" altLang="tr-TR" sz="2000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68713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0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tr-TR" altLang="tr-TR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0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tr-TR" altLang="tr-TR" sz="20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0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tr-TR" altLang="tr-TR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tr-TR" altLang="tr-T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altLang="tr-TR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tr-TR" altLang="tr-TR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tr-TR" altLang="tr-TR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 smtClean="0"/>
                  <a:t>the </a:t>
                </a:r>
                <a:r>
                  <a:rPr lang="en-US" sz="2400" dirty="0"/>
                  <a:t>source voltage </a:t>
                </a:r>
                <a:r>
                  <a:rPr lang="tr-TR" sz="2400" i="1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divided among the resistors in </a:t>
                </a:r>
                <a:r>
                  <a:rPr lang="en-US" sz="2400" dirty="0" smtClean="0"/>
                  <a:t>direct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proportion </a:t>
                </a:r>
                <a:r>
                  <a:rPr lang="en-US" sz="2400" dirty="0"/>
                  <a:t>to their resistances; </a:t>
                </a:r>
                <a:endParaRPr lang="tr-TR" sz="2400" dirty="0" smtClean="0"/>
              </a:p>
              <a:p>
                <a:pPr lvl="2"/>
                <a:r>
                  <a:rPr lang="en-US" sz="2000" dirty="0" smtClean="0"/>
                  <a:t>the </a:t>
                </a:r>
                <a:r>
                  <a:rPr lang="en-US" sz="2000" dirty="0"/>
                  <a:t>larger the resistance, the larger </a:t>
                </a:r>
                <a:r>
                  <a:rPr lang="en-US" sz="2000" dirty="0" smtClean="0"/>
                  <a:t>the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voltage </a:t>
                </a:r>
                <a:r>
                  <a:rPr lang="en-US" sz="2000" dirty="0"/>
                  <a:t>drop. </a:t>
                </a:r>
                <a:endParaRPr lang="tr-TR" sz="2000" dirty="0" smtClean="0"/>
              </a:p>
              <a:p>
                <a:pPr lvl="1"/>
                <a:r>
                  <a:rPr lang="en-US" sz="2400" dirty="0" smtClean="0"/>
                  <a:t>This </a:t>
                </a:r>
                <a:r>
                  <a:rPr lang="en-US" sz="2400" dirty="0"/>
                  <a:t>is called the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principle of voltage division</a:t>
                </a:r>
                <a:r>
                  <a:rPr lang="en-US" sz="2400" dirty="0"/>
                  <a:t>, and </a:t>
                </a:r>
                <a:r>
                  <a:rPr lang="en-US" sz="2400" dirty="0" smtClean="0"/>
                  <a:t>the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circuit is </a:t>
                </a:r>
                <a:r>
                  <a:rPr lang="en-US" sz="2400" dirty="0"/>
                  <a:t>called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voltage divider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168" t="-18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  <p:grpSp>
        <p:nvGrpSpPr>
          <p:cNvPr id="11" name="Group 10"/>
          <p:cNvGrpSpPr/>
          <p:nvPr/>
        </p:nvGrpSpPr>
        <p:grpSpPr>
          <a:xfrm>
            <a:off x="827584" y="1628800"/>
            <a:ext cx="2800194" cy="2952328"/>
            <a:chOff x="755577" y="1772817"/>
            <a:chExt cx="2800194" cy="2952328"/>
          </a:xfrm>
        </p:grpSpPr>
        <p:pic>
          <p:nvPicPr>
            <p:cNvPr id="9" name="Picture 4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lum bright="-22000" contras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1772817"/>
              <a:ext cx="2800194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699792" y="1977514"/>
              <a:ext cx="432048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r>
                <a:rPr lang="en-US" altLang="tr-TR" sz="1600" i="1" dirty="0">
                  <a:latin typeface="Constantia" panose="02030602050306030303" pitchFamily="18" charset="0"/>
                </a:rPr>
                <a:t>V</a:t>
              </a:r>
              <a:r>
                <a:rPr lang="en-US" altLang="tr-TR" sz="1600" dirty="0">
                  <a:latin typeface="Constantia" panose="02030602050306030303" pitchFamily="18" charset="0"/>
                </a:rPr>
                <a:t>1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-</a:t>
              </a: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r>
                <a:rPr lang="en-US" altLang="tr-TR" sz="1600" i="1" dirty="0">
                  <a:latin typeface="Constantia" panose="02030602050306030303" pitchFamily="18" charset="0"/>
                </a:rPr>
                <a:t>V</a:t>
              </a:r>
              <a:r>
                <a:rPr lang="en-US" altLang="tr-TR" sz="1600" dirty="0">
                  <a:latin typeface="Constantia" panose="02030602050306030303" pitchFamily="18" charset="0"/>
                </a:rPr>
                <a:t>2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4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Summary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The equations used to calculate the voltage across a specific resistor R</a:t>
            </a:r>
            <a:r>
              <a:rPr lang="en-US" altLang="tr-TR" baseline="-25000" dirty="0" smtClean="0"/>
              <a:t>n</a:t>
            </a:r>
            <a:r>
              <a:rPr lang="en-US" altLang="tr-TR" dirty="0" smtClean="0"/>
              <a:t> in a set of resistors in series are: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</p:txBody>
      </p:sp>
      <p:sp>
        <p:nvSpPr>
          <p:cNvPr id="19462" name="Content Placeholder 4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48200" y="1920875"/>
            <a:ext cx="4267200" cy="4433888"/>
          </a:xfrm>
        </p:spPr>
        <p:txBody>
          <a:bodyPr/>
          <a:lstStyle/>
          <a:p>
            <a:pPr eaLnBrk="1" hangingPunct="1"/>
            <a:r>
              <a:rPr lang="en-US" altLang="tr-TR" smtClean="0"/>
              <a:t>The equations used to calculate the current flowing through a specific resistor R</a:t>
            </a:r>
            <a:r>
              <a:rPr lang="en-US" altLang="tr-TR" baseline="-25000" smtClean="0"/>
              <a:t>m</a:t>
            </a:r>
            <a:r>
              <a:rPr lang="en-US" altLang="tr-TR" smtClean="0"/>
              <a:t> in a set of resistors in parallel are:</a:t>
            </a:r>
          </a:p>
          <a:p>
            <a:pPr eaLnBrk="1" hangingPunct="1"/>
            <a:endParaRPr lang="en-US" altLang="tr-TR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25500" y="4071938"/>
          <a:ext cx="28194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6" name="Equation" r:id="rId9" imgW="977760" imgH="1015920" progId="Equation.3">
                  <p:embed/>
                </p:oleObj>
              </mc:Choice>
              <mc:Fallback>
                <p:oleObj name="Equation" r:id="rId9" imgW="9777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071938"/>
                        <a:ext cx="28194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513388" y="4038600"/>
          <a:ext cx="23399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7" name="Equation" r:id="rId11" imgW="825480" imgH="914400" progId="Equation.3">
                  <p:embed/>
                </p:oleObj>
              </mc:Choice>
              <mc:Fallback>
                <p:oleObj name="Equation" r:id="rId11" imgW="825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038600"/>
                        <a:ext cx="23399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30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55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31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127634"/>
            <a:ext cx="8391878" cy="51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Wye and Delta Networks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 terminal arrangements – commonly used in power systems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64904"/>
            <a:ext cx="731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52600" y="5661248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2400" dirty="0">
                <a:latin typeface="Constantia" panose="02030602050306030303" pitchFamily="18" charset="0"/>
              </a:rPr>
              <a:t>Wye (Y)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638800" y="5661248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2400" dirty="0">
                <a:latin typeface="Constantia" panose="02030602050306030303" pitchFamily="18" charset="0"/>
              </a:rPr>
              <a:t>Delta (</a:t>
            </a:r>
            <a:r>
              <a:rPr lang="en-US" altLang="tr-TR" sz="2400" dirty="0">
                <a:latin typeface="Symbol" panose="05050102010706020507" pitchFamily="18" charset="2"/>
              </a:rPr>
              <a:t>D</a:t>
            </a:r>
            <a:r>
              <a:rPr lang="en-US" altLang="tr-TR" sz="2400" dirty="0"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32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9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19" y="1066801"/>
            <a:ext cx="4530353" cy="525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 and </a:t>
            </a:r>
            <a:r>
              <a:rPr lang="en-US" altLang="tr-TR" smtClean="0"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9220" name="Content Placeholder 4"/>
          <p:cNvSpPr>
            <a:spLocks noGrp="1"/>
          </p:cNvSpPr>
          <p:nvPr>
            <p:ph idx="1"/>
          </p:nvPr>
        </p:nvSpPr>
        <p:spPr>
          <a:xfrm>
            <a:off x="251520" y="2132856"/>
            <a:ext cx="4038600" cy="1493838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Drawn as a 4 terminal arrangement of components.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33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4496568" cy="521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T and </a:t>
            </a:r>
            <a:r>
              <a:rPr lang="en-US" altLang="tr-TR" dirty="0" smtClean="0"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10244" name="Content Placeholder 4"/>
          <p:cNvSpPr>
            <a:spLocks noGrp="1"/>
          </p:cNvSpPr>
          <p:nvPr>
            <p:ph idx="1"/>
          </p:nvPr>
        </p:nvSpPr>
        <p:spPr>
          <a:xfrm>
            <a:off x="329952" y="1484784"/>
            <a:ext cx="3810000" cy="3384376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2 of the terminals are connects at one node. The node is a distributed node in the case of the </a:t>
            </a:r>
            <a:r>
              <a:rPr lang="en-US" altLang="tr-TR" dirty="0" smtClean="0">
                <a:latin typeface="Symbol" panose="05050102010706020507" pitchFamily="18" charset="2"/>
              </a:rPr>
              <a:t>P</a:t>
            </a:r>
            <a:r>
              <a:rPr lang="en-US" altLang="tr-TR" dirty="0" smtClean="0"/>
              <a:t> network.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580112" y="2636912"/>
            <a:ext cx="1219200" cy="2286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99112" y="5301208"/>
            <a:ext cx="1981200" cy="2286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34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2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4040188" cy="639763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To transform a Delta into a </a:t>
            </a:r>
            <a:r>
              <a:rPr lang="en-US" dirty="0" err="1" smtClean="0"/>
              <a:t>Wye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1066800"/>
            <a:ext cx="4041775" cy="639763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To transform a </a:t>
            </a:r>
            <a:r>
              <a:rPr lang="en-US" dirty="0" err="1" smtClean="0"/>
              <a:t>Wye</a:t>
            </a:r>
            <a:r>
              <a:rPr lang="en-US" dirty="0" smtClean="0"/>
              <a:t> into a Delta</a:t>
            </a:r>
          </a:p>
        </p:txBody>
      </p:sp>
      <p:pic>
        <p:nvPicPr>
          <p:cNvPr id="1126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747" y="1882923"/>
            <a:ext cx="2466975" cy="2847975"/>
          </a:xfrm>
        </p:spPr>
      </p:pic>
      <p:pic>
        <p:nvPicPr>
          <p:cNvPr id="1126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1146" y="1941986"/>
            <a:ext cx="3505200" cy="2847975"/>
          </a:xfrm>
        </p:spPr>
      </p:pic>
      <p:cxnSp>
        <p:nvCxnSpPr>
          <p:cNvPr id="14" name="Straight Connector 13"/>
          <p:cNvCxnSpPr/>
          <p:nvPr/>
        </p:nvCxnSpPr>
        <p:spPr>
          <a:xfrm>
            <a:off x="381000" y="1844824"/>
            <a:ext cx="83089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Wye and Delta Networks</a:t>
            </a:r>
          </a:p>
        </p:txBody>
      </p:sp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1835696" y="5142223"/>
            <a:ext cx="613757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 b="1">
                <a:solidFill>
                  <a:srgbClr val="FF3300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800" b="1">
                <a:solidFill>
                  <a:schemeClr val="accent2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tr-TR" sz="2000" kern="0" dirty="0" smtClean="0"/>
              <a:t>If R</a:t>
            </a:r>
            <a:r>
              <a:rPr lang="en-US" altLang="tr-TR" sz="2000" kern="0" baseline="-25000" dirty="0" smtClean="0"/>
              <a:t>1</a:t>
            </a:r>
            <a:r>
              <a:rPr lang="en-US" altLang="tr-TR" sz="2000" kern="0" dirty="0" smtClean="0"/>
              <a:t> = R</a:t>
            </a:r>
            <a:r>
              <a:rPr lang="en-US" altLang="tr-TR" sz="2000" kern="0" baseline="-25000" dirty="0" smtClean="0"/>
              <a:t>2</a:t>
            </a:r>
            <a:r>
              <a:rPr lang="en-US" altLang="tr-TR" sz="2000" kern="0" dirty="0" smtClean="0"/>
              <a:t> = R</a:t>
            </a:r>
            <a:r>
              <a:rPr lang="en-US" altLang="tr-TR" sz="2000" kern="0" baseline="-25000" dirty="0" smtClean="0"/>
              <a:t>3</a:t>
            </a:r>
            <a:r>
              <a:rPr lang="en-US" altLang="tr-TR" sz="2000" kern="0" dirty="0" smtClean="0"/>
              <a:t> = R, then Ra = </a:t>
            </a:r>
            <a:r>
              <a:rPr lang="en-US" altLang="tr-TR" sz="2000" kern="0" dirty="0" err="1" smtClean="0"/>
              <a:t>Rb</a:t>
            </a:r>
            <a:r>
              <a:rPr lang="en-US" altLang="tr-TR" sz="2000" kern="0" dirty="0" smtClean="0"/>
              <a:t> =</a:t>
            </a:r>
            <a:r>
              <a:rPr lang="en-US" altLang="tr-TR" sz="2000" kern="0" dirty="0" err="1" smtClean="0"/>
              <a:t>Rc</a:t>
            </a:r>
            <a:r>
              <a:rPr lang="en-US" altLang="tr-TR" sz="2000" kern="0" dirty="0" smtClean="0"/>
              <a:t> = 3R </a:t>
            </a:r>
          </a:p>
          <a:p>
            <a:pPr eaLnBrk="1" hangingPunct="1"/>
            <a:r>
              <a:rPr lang="en-US" altLang="tr-TR" sz="2000" kern="0" dirty="0" smtClean="0"/>
              <a:t>If R</a:t>
            </a:r>
            <a:r>
              <a:rPr lang="en-US" altLang="tr-TR" sz="2000" kern="0" baseline="-25000" dirty="0" smtClean="0"/>
              <a:t>a</a:t>
            </a:r>
            <a:r>
              <a:rPr lang="en-US" altLang="tr-TR" sz="2000" kern="0" dirty="0" smtClean="0"/>
              <a:t> = </a:t>
            </a:r>
            <a:r>
              <a:rPr lang="en-US" altLang="tr-TR" sz="2000" kern="0" dirty="0" err="1" smtClean="0"/>
              <a:t>R</a:t>
            </a:r>
            <a:r>
              <a:rPr lang="en-US" altLang="tr-TR" sz="2000" kern="0" baseline="-25000" dirty="0" err="1" smtClean="0"/>
              <a:t>b</a:t>
            </a:r>
            <a:r>
              <a:rPr lang="en-US" altLang="tr-TR" sz="2000" kern="0" dirty="0" smtClean="0"/>
              <a:t> = </a:t>
            </a:r>
            <a:r>
              <a:rPr lang="en-US" altLang="tr-TR" sz="2000" kern="0" dirty="0" err="1" smtClean="0"/>
              <a:t>R</a:t>
            </a:r>
            <a:r>
              <a:rPr lang="en-US" altLang="tr-TR" sz="2000" kern="0" baseline="-25000" dirty="0" err="1" smtClean="0"/>
              <a:t>c</a:t>
            </a:r>
            <a:r>
              <a:rPr lang="en-US" altLang="tr-TR" sz="2000" kern="0" dirty="0" smtClean="0"/>
              <a:t> = R’, then R</a:t>
            </a:r>
            <a:r>
              <a:rPr lang="en-US" altLang="tr-TR" sz="2000" kern="0" baseline="-25000" dirty="0" smtClean="0"/>
              <a:t>1</a:t>
            </a:r>
            <a:r>
              <a:rPr lang="en-US" altLang="tr-TR" sz="2000" kern="0" dirty="0" smtClean="0"/>
              <a:t> = R</a:t>
            </a:r>
            <a:r>
              <a:rPr lang="en-US" altLang="tr-TR" sz="2000" kern="0" baseline="-25000" dirty="0" smtClean="0"/>
              <a:t>2</a:t>
            </a:r>
            <a:r>
              <a:rPr lang="en-US" altLang="tr-TR" sz="2000" kern="0" dirty="0" smtClean="0"/>
              <a:t> = R</a:t>
            </a:r>
            <a:r>
              <a:rPr lang="en-US" altLang="tr-TR" sz="2000" kern="0" baseline="-25000" dirty="0" smtClean="0"/>
              <a:t>3</a:t>
            </a:r>
            <a:r>
              <a:rPr lang="en-US" altLang="tr-TR" sz="2000" kern="0" dirty="0" smtClean="0"/>
              <a:t> = R</a:t>
            </a:r>
            <a:r>
              <a:rPr lang="tr-TR" altLang="tr-TR" sz="2000" kern="0" dirty="0" smtClean="0"/>
              <a:t>’</a:t>
            </a:r>
            <a:r>
              <a:rPr lang="en-US" altLang="tr-TR" sz="2000" kern="0" dirty="0" smtClean="0"/>
              <a:t>/3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35</a:t>
            </a:fld>
            <a:endParaRPr lang="en-US" altLang="tr-T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412" y="2055599"/>
            <a:ext cx="2540000" cy="211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5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Uses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Distribution of 3 phase power</a:t>
            </a:r>
          </a:p>
          <a:p>
            <a:pPr eaLnBrk="1" hangingPunct="1"/>
            <a:r>
              <a:rPr lang="en-US" altLang="tr-TR" smtClean="0"/>
              <a:t>Distribution of power in stators and windings in motors/generators.</a:t>
            </a:r>
          </a:p>
          <a:p>
            <a:pPr lvl="1" eaLnBrk="1" hangingPunct="1"/>
            <a:r>
              <a:rPr lang="en-US" altLang="tr-TR" smtClean="0"/>
              <a:t>Wye windings provide better torque at low rpm and delta windings generates better torque at high rpm.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36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Bridge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572000" cy="4389437"/>
          </a:xfrm>
        </p:spPr>
        <p:txBody>
          <a:bodyPr>
            <a:normAutofit/>
          </a:bodyPr>
          <a:lstStyle/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 smtClean="0"/>
              <a:t>Measurement of the voltage V</a:t>
            </a:r>
            <a:r>
              <a:rPr lang="en-US" baseline="-25000" dirty="0" smtClean="0"/>
              <a:t>CD</a:t>
            </a:r>
            <a:r>
              <a:rPr lang="en-US" dirty="0" smtClean="0"/>
              <a:t> is used in sensing and full-wave rectifier circuits. </a:t>
            </a:r>
          </a:p>
          <a:p>
            <a:pPr marL="548640" lvl="2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 smtClean="0"/>
              <a:t>If R</a:t>
            </a:r>
            <a:r>
              <a:rPr lang="en-US" sz="1400" dirty="0" smtClean="0"/>
              <a:t>A </a:t>
            </a:r>
            <a:r>
              <a:rPr lang="en-US" dirty="0" smtClean="0"/>
              <a:t>= R</a:t>
            </a:r>
            <a:r>
              <a:rPr lang="en-US" sz="1400" dirty="0" smtClean="0"/>
              <a:t>B </a:t>
            </a:r>
            <a:r>
              <a:rPr lang="en-US" dirty="0" smtClean="0"/>
              <a:t>= R</a:t>
            </a:r>
            <a:r>
              <a:rPr lang="en-US" sz="1400" dirty="0" smtClean="0"/>
              <a:t>C </a:t>
            </a:r>
            <a:r>
              <a:rPr lang="en-US" dirty="0" smtClean="0"/>
              <a:t>= R</a:t>
            </a:r>
            <a:r>
              <a:rPr lang="en-US" sz="1400" dirty="0" smtClean="0"/>
              <a:t>D, </a:t>
            </a:r>
            <a:r>
              <a:rPr lang="en-US" dirty="0" smtClean="0"/>
              <a:t>V</a:t>
            </a:r>
            <a:r>
              <a:rPr lang="en-US" sz="1400" dirty="0" smtClean="0"/>
              <a:t>CD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+mj-lt"/>
              </a:rPr>
              <a:t>0</a:t>
            </a:r>
            <a:r>
              <a:rPr lang="en-US" sz="2400" dirty="0" smtClean="0"/>
              <a:t>V</a:t>
            </a:r>
            <a:endParaRPr lang="en-US" dirty="0" smtClean="0"/>
          </a:p>
          <a:p>
            <a:pPr marL="548640" lvl="2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 smtClean="0"/>
              <a:t>In sensing circuits, the resistance of one resistor (usually R</a:t>
            </a:r>
            <a:r>
              <a:rPr lang="en-US" baseline="-25000" dirty="0" smtClean="0"/>
              <a:t>D</a:t>
            </a:r>
            <a:r>
              <a:rPr lang="en-US" dirty="0" smtClean="0"/>
              <a:t>) is proportional to some parameter – temperature, pressure, light, etc. , then V</a:t>
            </a:r>
            <a:r>
              <a:rPr lang="en-US" sz="1200" dirty="0" smtClean="0"/>
              <a:t>CD</a:t>
            </a:r>
            <a:r>
              <a:rPr lang="en-US" sz="2000" dirty="0" smtClean="0"/>
              <a:t> becomes a function of that same parameter.</a:t>
            </a:r>
            <a:endParaRPr lang="en-US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703638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37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8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94" y="991548"/>
            <a:ext cx="2895848" cy="52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Bridge Circuits</a:t>
            </a:r>
          </a:p>
        </p:txBody>
      </p:sp>
      <p:sp>
        <p:nvSpPr>
          <p:cNvPr id="15364" name="Content Placeholder 7"/>
          <p:cNvSpPr>
            <a:spLocks noGrp="1"/>
          </p:cNvSpPr>
          <p:nvPr>
            <p:ph idx="1"/>
          </p:nvPr>
        </p:nvSpPr>
        <p:spPr>
          <a:xfrm>
            <a:off x="457200" y="1935163"/>
            <a:ext cx="4724400" cy="2027237"/>
          </a:xfrm>
        </p:spPr>
        <p:txBody>
          <a:bodyPr/>
          <a:lstStyle/>
          <a:p>
            <a:pPr eaLnBrk="1" hangingPunct="1"/>
            <a:r>
              <a:rPr lang="en-US" altLang="tr-TR" smtClean="0"/>
              <a:t>Back-to-back Wye networks</a:t>
            </a:r>
          </a:p>
        </p:txBody>
      </p:sp>
      <p:sp>
        <p:nvSpPr>
          <p:cNvPr id="12" name="Trapezoid 11"/>
          <p:cNvSpPr/>
          <p:nvPr/>
        </p:nvSpPr>
        <p:spPr>
          <a:xfrm>
            <a:off x="4788025" y="1124744"/>
            <a:ext cx="3429000" cy="2392286"/>
          </a:xfrm>
          <a:prstGeom prst="trapezoid">
            <a:avLst>
              <a:gd name="adj" fmla="val 38187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rapezoid 12"/>
          <p:cNvSpPr/>
          <p:nvPr/>
        </p:nvSpPr>
        <p:spPr>
          <a:xfrm rot="10800000">
            <a:off x="4788025" y="3876599"/>
            <a:ext cx="3429000" cy="2414162"/>
          </a:xfrm>
          <a:prstGeom prst="trapezoid">
            <a:avLst>
              <a:gd name="adj" fmla="val 38187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38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91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0728"/>
            <a:ext cx="44958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Bridge Circuit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886200" cy="4389437"/>
          </a:xfrm>
        </p:spPr>
        <p:txBody>
          <a:bodyPr/>
          <a:lstStyle/>
          <a:p>
            <a:pPr eaLnBrk="1" hangingPunct="1"/>
            <a:r>
              <a:rPr lang="en-US" altLang="tr-TR" smtClean="0"/>
              <a:t>Or two Delta networks where Rc1 = Rc2 = ∞</a:t>
            </a:r>
            <a:r>
              <a:rPr lang="en-US" altLang="tr-TR" smtClean="0">
                <a:latin typeface="Symbol" panose="05050102010706020507" pitchFamily="18" charset="2"/>
              </a:rPr>
              <a:t>W</a:t>
            </a:r>
            <a:r>
              <a:rPr lang="en-US" altLang="tr-TR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6760" y="1598265"/>
            <a:ext cx="3581400" cy="236220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8160" y="3503265"/>
            <a:ext cx="4038600" cy="236220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6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 general, if a voltage</a:t>
                </a:r>
                <a:r>
                  <a:rPr lang="tr-TR" sz="2800" dirty="0" smtClean="0"/>
                  <a:t> </a:t>
                </a:r>
                <a:r>
                  <a:rPr lang="en-US" sz="2800" dirty="0" smtClean="0"/>
                  <a:t>divider </a:t>
                </a:r>
                <a:r>
                  <a:rPr lang="en-US" sz="2800" dirty="0"/>
                  <a:t>has 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resistors </a:t>
                </a:r>
                <a:r>
                  <a:rPr lang="tr-TR" sz="2800" dirty="0" smtClean="0"/>
                  <a:t>(</a:t>
                </a:r>
                <a:r>
                  <a:rPr 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tr-TR" sz="2800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tr-TR" sz="2800" dirty="0">
                    <a:solidFill>
                      <a:schemeClr val="accent1"/>
                    </a:solidFill>
                  </a:rPr>
                  <a:t>, </a:t>
                </a:r>
                <a:r>
                  <a:rPr 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tr-TR" sz="2800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tr-TR" sz="2800" dirty="0">
                    <a:solidFill>
                      <a:schemeClr val="accent1"/>
                    </a:solidFill>
                  </a:rPr>
                  <a:t>, . . . , </a:t>
                </a:r>
                <a:r>
                  <a:rPr 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tr-TR" sz="2800" i="1" baseline="-25000" dirty="0">
                    <a:solidFill>
                      <a:schemeClr val="accent1"/>
                    </a:solidFill>
                  </a:rPr>
                  <a:t>N</a:t>
                </a:r>
                <a:r>
                  <a:rPr lang="tr-TR" sz="2800" dirty="0" smtClean="0"/>
                  <a:t>) </a:t>
                </a:r>
                <a:r>
                  <a:rPr lang="en-US" sz="2800" dirty="0" smtClean="0"/>
                  <a:t>in </a:t>
                </a:r>
                <a:r>
                  <a:rPr lang="en-US" sz="2800" dirty="0"/>
                  <a:t>series with the source </a:t>
                </a:r>
                <a:r>
                  <a:rPr lang="en-US" sz="2800" dirty="0" smtClean="0"/>
                  <a:t>voltage</a:t>
                </a:r>
                <a:r>
                  <a:rPr lang="tr-TR" sz="2800" dirty="0" smtClean="0"/>
                  <a:t> </a:t>
                </a:r>
                <a:r>
                  <a:rPr lang="tr-TR" sz="2800" i="1" dirty="0" err="1" smtClean="0">
                    <a:solidFill>
                      <a:schemeClr val="accent1"/>
                    </a:solidFill>
                  </a:rPr>
                  <a:t>V</a:t>
                </a:r>
                <a:r>
                  <a:rPr lang="tr-TR" sz="2800" i="1" baseline="-25000" dirty="0" err="1" smtClean="0">
                    <a:solidFill>
                      <a:schemeClr val="accent1"/>
                    </a:solidFill>
                  </a:rPr>
                  <a:t>total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the 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/>
                  <a:t>th resistor </a:t>
                </a:r>
                <a:r>
                  <a:rPr lang="en-US" sz="2800" dirty="0" smtClean="0"/>
                  <a:t>(</a:t>
                </a:r>
                <a:r>
                  <a:rPr lang="tr-TR" sz="2800" i="1" dirty="0" smtClean="0">
                    <a:solidFill>
                      <a:schemeClr val="accent1"/>
                    </a:solidFill>
                  </a:rPr>
                  <a:t>R</a:t>
                </a:r>
                <a:r>
                  <a:rPr lang="tr-TR" sz="2800" i="1" baseline="-25000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dirty="0" smtClean="0"/>
                  <a:t>) </a:t>
                </a:r>
                <a:r>
                  <a:rPr lang="en-US" sz="2800" dirty="0"/>
                  <a:t>will have a voltage drop </a:t>
                </a:r>
                <a:r>
                  <a:rPr lang="en-US" sz="2800" dirty="0" smtClean="0"/>
                  <a:t>of</a:t>
                </a:r>
                <a:endParaRPr lang="tr-T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altLang="tr-T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altLang="tr-T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altLang="tr-TR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altLang="tr-TR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tr-TR" altLang="tr-TR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altLang="tr-TR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altLang="tr-T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8775" lvl="0" indent="0" eaLnBrk="1" hangingPunct="1">
                  <a:buNone/>
                </a:pP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where </a:t>
                </a:r>
                <a:r>
                  <a:rPr lang="en-US" altLang="tr-TR" sz="2800" i="1" dirty="0" err="1">
                    <a:solidFill>
                      <a:schemeClr val="accent1"/>
                    </a:solidFill>
                  </a:rPr>
                  <a:t>V</a:t>
                </a:r>
                <a:r>
                  <a:rPr lang="en-US" altLang="tr-TR" sz="2800" i="1" baseline="-25000" dirty="0" err="1">
                    <a:solidFill>
                      <a:schemeClr val="accent1"/>
                    </a:solidFill>
                  </a:rPr>
                  <a:t>total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 is the total of the voltages applied across the 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resistors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and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i="1" dirty="0" err="1" smtClean="0">
                    <a:solidFill>
                      <a:srgbClr val="3366FF"/>
                    </a:solidFill>
                  </a:rPr>
                  <a:t>R</a:t>
                </a:r>
                <a:r>
                  <a:rPr lang="tr-TR" altLang="tr-TR" sz="2800" i="1" baseline="-25000" dirty="0" err="1" smtClean="0">
                    <a:solidFill>
                      <a:srgbClr val="3366FF"/>
                    </a:solidFill>
                  </a:rPr>
                  <a:t>eq</a:t>
                </a:r>
                <a:r>
                  <a:rPr lang="en-US" altLang="tr-TR" sz="2800" i="1" baseline="-25000" dirty="0" smtClean="0">
                    <a:solidFill>
                      <a:srgbClr val="3366FF"/>
                    </a:solidFill>
                  </a:rPr>
                  <a:t> 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is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equivalent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series</a:t>
                </a:r>
                <a:r>
                  <a:rPr lang="tr-TR" altLang="tr-TR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tr-TR" altLang="tr-TR" sz="2800" dirty="0" err="1" smtClean="0">
                    <a:solidFill>
                      <a:srgbClr val="000000"/>
                    </a:solidFill>
                  </a:rPr>
                  <a:t>resistance</a:t>
                </a:r>
                <a:r>
                  <a:rPr lang="en-US" altLang="tr-TR" sz="2800" dirty="0" smtClean="0">
                    <a:solidFill>
                      <a:srgbClr val="000000"/>
                    </a:solidFill>
                  </a:rPr>
                  <a:t>.</a:t>
                </a:r>
                <a:endParaRPr lang="en-US" sz="2800" dirty="0" smtClean="0"/>
              </a:p>
              <a:p>
                <a:pPr lvl="0" algn="just" eaLnBrk="1" hangingPunct="1"/>
                <a:r>
                  <a:rPr lang="en-US" altLang="tr-TR" sz="2800" dirty="0">
                    <a:solidFill>
                      <a:srgbClr val="000000"/>
                    </a:solidFill>
                  </a:rPr>
                  <a:t>The percentage of the total voltage associated with a particular resistor is equal to the percentage that that resistor contributed to the equivalent resistance, </a:t>
                </a:r>
                <a:r>
                  <a:rPr lang="en-US" altLang="tr-TR" sz="2800" i="1" dirty="0">
                    <a:solidFill>
                      <a:schemeClr val="accent1"/>
                    </a:solidFill>
                  </a:rPr>
                  <a:t>R</a:t>
                </a:r>
                <a:r>
                  <a:rPr lang="en-US" altLang="tr-TR" sz="2800" baseline="-25000" dirty="0">
                    <a:solidFill>
                      <a:schemeClr val="accent1"/>
                    </a:solidFill>
                  </a:rPr>
                  <a:t>eq</a:t>
                </a:r>
                <a:r>
                  <a:rPr lang="en-US" altLang="tr-TR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 eaLnBrk="1" hangingPunct="1"/>
                <a:r>
                  <a:rPr lang="en-US" altLang="tr-TR" sz="2400" dirty="0"/>
                  <a:t>The largest value resistor has the largest voltage.</a:t>
                </a:r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243" r="-20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577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Bridge Circuits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505200" cy="4389437"/>
          </a:xfrm>
        </p:spPr>
        <p:txBody>
          <a:bodyPr/>
          <a:lstStyle/>
          <a:p>
            <a:pPr eaLnBrk="1" hangingPunct="1"/>
            <a:r>
              <a:rPr lang="en-US" altLang="tr-TR" smtClean="0"/>
              <a:t>Alternatively, the bridge circuit can be constructed from one Delta and one Wye network where Rc = ∞</a:t>
            </a:r>
            <a:r>
              <a:rPr lang="en-US" altLang="tr-TR" smtClean="0">
                <a:latin typeface="Symbol" panose="05050102010706020507" pitchFamily="18" charset="2"/>
              </a:rPr>
              <a:t>W.</a:t>
            </a:r>
            <a:endParaRPr lang="en-US" altLang="tr-TR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76400"/>
            <a:ext cx="32575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68416" y="1816100"/>
            <a:ext cx="3124200" cy="198120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apezoid 6"/>
          <p:cNvSpPr/>
          <p:nvPr/>
        </p:nvSpPr>
        <p:spPr>
          <a:xfrm rot="10800000">
            <a:off x="4944616" y="3797300"/>
            <a:ext cx="2990850" cy="2590800"/>
          </a:xfrm>
          <a:prstGeom prst="trapezoid">
            <a:avLst>
              <a:gd name="adj" fmla="val 38187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40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9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Bridge Circuits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19" y="2420888"/>
            <a:ext cx="25050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5868144" y="3809951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/>
              <a:t>V</a:t>
            </a:r>
            <a:r>
              <a:rPr lang="en-US" altLang="tr-TR" sz="1100"/>
              <a:t>C</a:t>
            </a:r>
            <a:r>
              <a:rPr lang="en-US" altLang="tr-TR"/>
              <a:t> 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8306544" y="3813126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/>
              <a:t>V</a:t>
            </a:r>
            <a:r>
              <a:rPr lang="en-US" altLang="tr-TR" sz="1100"/>
              <a:t>D</a:t>
            </a:r>
            <a:endParaRPr lang="en-US" altLang="tr-TR"/>
          </a:p>
        </p:txBody>
      </p:sp>
      <p:sp>
        <p:nvSpPr>
          <p:cNvPr id="1032" name="TextBox 6"/>
          <p:cNvSpPr txBox="1">
            <a:spLocks noChangeArrowheads="1"/>
          </p:cNvSpPr>
          <p:nvPr/>
        </p:nvSpPr>
        <p:spPr bwMode="auto">
          <a:xfrm>
            <a:off x="6611094" y="2938413"/>
            <a:ext cx="5524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tr-TR" sz="2200"/>
              <a:t>+</a:t>
            </a:r>
          </a:p>
          <a:p>
            <a:pPr algn="ctr" eaLnBrk="1" hangingPunct="1"/>
            <a:endParaRPr lang="en-US" altLang="tr-TR"/>
          </a:p>
          <a:p>
            <a:pPr algn="ctr" eaLnBrk="1" hangingPunct="1"/>
            <a:endParaRPr lang="en-US" altLang="tr-TR"/>
          </a:p>
          <a:p>
            <a:pPr algn="ctr" eaLnBrk="1" hangingPunct="1"/>
            <a:r>
              <a:rPr lang="en-US" altLang="tr-TR"/>
              <a:t>V</a:t>
            </a:r>
            <a:r>
              <a:rPr lang="en-US" altLang="tr-TR" sz="1200"/>
              <a:t>T</a:t>
            </a:r>
          </a:p>
          <a:p>
            <a:pPr algn="ctr" eaLnBrk="1" hangingPunct="1"/>
            <a:endParaRPr lang="en-US" altLang="tr-TR"/>
          </a:p>
          <a:p>
            <a:pPr algn="ctr" eaLnBrk="1" hangingPunct="1"/>
            <a:endParaRPr lang="en-US" altLang="tr-TR"/>
          </a:p>
          <a:p>
            <a:pPr algn="ctr" eaLnBrk="1" hangingPunct="1"/>
            <a:endParaRPr lang="en-US" altLang="tr-TR"/>
          </a:p>
          <a:p>
            <a:pPr algn="ctr" eaLnBrk="1" hangingPunct="1"/>
            <a:endParaRPr lang="en-US" altLang="tr-TR"/>
          </a:p>
          <a:p>
            <a:pPr algn="ctr" eaLnBrk="1" hangingPunct="1"/>
            <a:r>
              <a:rPr lang="en-US" altLang="tr-TR" sz="2200"/>
              <a:t>_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802026"/>
              </p:ext>
            </p:extLst>
          </p:nvPr>
        </p:nvGraphicFramePr>
        <p:xfrm>
          <a:off x="1115616" y="3494746"/>
          <a:ext cx="4023122" cy="264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Equation" r:id="rId5" imgW="1765080" imgH="1371600" progId="Equation.3">
                  <p:embed/>
                </p:oleObj>
              </mc:Choice>
              <mc:Fallback>
                <p:oleObj name="Equation" r:id="rId5" imgW="17650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94746"/>
                        <a:ext cx="4023122" cy="2643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228600" y="1412777"/>
            <a:ext cx="6215608" cy="2016224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Original circuit redrawn.</a:t>
            </a:r>
          </a:p>
          <a:p>
            <a:pPr lvl="1" eaLnBrk="1" hangingPunct="1"/>
            <a:r>
              <a:rPr lang="en-US" altLang="tr-TR" dirty="0" smtClean="0"/>
              <a:t>V</a:t>
            </a:r>
            <a:r>
              <a:rPr lang="en-US" altLang="tr-TR" sz="1600" dirty="0" smtClean="0"/>
              <a:t>CD</a:t>
            </a:r>
            <a:r>
              <a:rPr lang="en-US" altLang="tr-TR" dirty="0" smtClean="0"/>
              <a:t> = V</a:t>
            </a:r>
            <a:r>
              <a:rPr lang="en-US" altLang="tr-TR" sz="1600" dirty="0" smtClean="0"/>
              <a:t>C</a:t>
            </a:r>
            <a:r>
              <a:rPr lang="en-US" altLang="tr-TR" dirty="0" smtClean="0"/>
              <a:t> – V</a:t>
            </a:r>
            <a:r>
              <a:rPr lang="en-US" altLang="tr-TR" sz="1600" dirty="0" smtClean="0"/>
              <a:t>D</a:t>
            </a:r>
          </a:p>
          <a:p>
            <a:pPr lvl="1" eaLnBrk="1" hangingPunct="1"/>
            <a:r>
              <a:rPr lang="en-US" altLang="tr-TR" dirty="0" smtClean="0"/>
              <a:t>If R</a:t>
            </a:r>
            <a:r>
              <a:rPr lang="en-US" altLang="tr-TR" sz="1800" dirty="0" smtClean="0"/>
              <a:t>A</a:t>
            </a:r>
            <a:r>
              <a:rPr lang="en-US" altLang="tr-TR" dirty="0" smtClean="0"/>
              <a:t> = R</a:t>
            </a:r>
            <a:r>
              <a:rPr lang="en-US" altLang="tr-TR" sz="1800" dirty="0" smtClean="0"/>
              <a:t>B</a:t>
            </a:r>
            <a:r>
              <a:rPr lang="en-US" altLang="tr-TR" dirty="0" smtClean="0"/>
              <a:t> = R</a:t>
            </a:r>
            <a:r>
              <a:rPr lang="en-US" altLang="tr-TR" sz="1800" dirty="0" smtClean="0"/>
              <a:t>C</a:t>
            </a:r>
            <a:r>
              <a:rPr lang="en-US" altLang="tr-TR" dirty="0" smtClean="0"/>
              <a:t> = R and R</a:t>
            </a:r>
            <a:r>
              <a:rPr lang="en-US" altLang="tr-TR" sz="1600" dirty="0" smtClean="0"/>
              <a:t>D</a:t>
            </a:r>
            <a:r>
              <a:rPr lang="en-US" altLang="tr-TR" dirty="0" smtClean="0"/>
              <a:t> = R-</a:t>
            </a:r>
            <a:r>
              <a:rPr lang="en-US" altLang="tr-TR" dirty="0" err="1" smtClean="0">
                <a:latin typeface="Symbol" panose="05050102010706020507" pitchFamily="18" charset="2"/>
              </a:rPr>
              <a:t>d</a:t>
            </a:r>
            <a:r>
              <a:rPr lang="en-US" altLang="tr-TR" dirty="0" err="1" smtClean="0"/>
              <a:t>R</a:t>
            </a:r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41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489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There is a conversion between the resistances used in wye and delta resistor networks.</a:t>
            </a:r>
          </a:p>
          <a:p>
            <a:pPr eaLnBrk="1" hangingPunct="1"/>
            <a:r>
              <a:rPr lang="en-US" altLang="tr-TR" dirty="0" smtClean="0"/>
              <a:t>Bridge circuits can be considered to be a combination of wye-wye, delta-delta, or delta-wye circuits.</a:t>
            </a:r>
          </a:p>
          <a:p>
            <a:pPr lvl="1" eaLnBrk="1" hangingPunct="1"/>
            <a:r>
              <a:rPr lang="en-US" altLang="tr-TR" dirty="0" smtClean="0"/>
              <a:t>Voltage across a bridge can be related to the change in the resistance of one resistor if the resistance of the other three resistors is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42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Division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8775"/>
            <a:r>
              <a:rPr lang="en-US" dirty="0"/>
              <a:t>Using voltmeters to measure the voltages across the </a:t>
            </a:r>
            <a:r>
              <a:rPr lang="en-US" dirty="0" smtClean="0"/>
              <a:t>resistors</a:t>
            </a:r>
            <a:endParaRPr lang="tr-TR" dirty="0" smtClean="0"/>
          </a:p>
          <a:p>
            <a:pPr marL="5740400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positive (normally red) lead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voltmeter </a:t>
            </a:r>
            <a:r>
              <a:rPr lang="en-US" dirty="0"/>
              <a:t>is connected to the point of higher potential (positive sign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negative (normally black) lead of the voltmeter connected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point </a:t>
            </a:r>
            <a:r>
              <a:rPr lang="en-US" dirty="0"/>
              <a:t>of lower potential (negative sign) for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result is a </a:t>
            </a:r>
            <a:r>
              <a:rPr lang="en-US" dirty="0" smtClean="0"/>
              <a:t>positive</a:t>
            </a:r>
            <a:r>
              <a:rPr lang="tr-TR" dirty="0" smtClean="0"/>
              <a:t> </a:t>
            </a:r>
            <a:r>
              <a:rPr lang="en-US" dirty="0" smtClean="0"/>
              <a:t>reading </a:t>
            </a:r>
            <a:r>
              <a:rPr lang="en-US" dirty="0"/>
              <a:t>on the display. 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the leads were reversed, the </a:t>
            </a:r>
            <a:r>
              <a:rPr lang="en-US" dirty="0" smtClean="0"/>
              <a:t>magnitude</a:t>
            </a:r>
            <a:r>
              <a:rPr lang="tr-TR" dirty="0" smtClean="0"/>
              <a:t> </a:t>
            </a:r>
            <a:r>
              <a:rPr lang="en-US" dirty="0" smtClean="0"/>
              <a:t>would </a:t>
            </a:r>
            <a:r>
              <a:rPr lang="en-US" dirty="0"/>
              <a:t>remain the same, but a negative sign would appear as shown for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7"/>
            <a:ext cx="5688632" cy="32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Division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Measuring the current throughout the series circuit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</a:t>
            </a:r>
            <a:r>
              <a:rPr lang="tr-TR" sz="2800" dirty="0" smtClean="0"/>
              <a:t>amper</a:t>
            </a:r>
            <a:r>
              <a:rPr lang="en-US" sz="2800" dirty="0" smtClean="0"/>
              <a:t>meter </a:t>
            </a:r>
            <a:r>
              <a:rPr lang="en-US" sz="2800" dirty="0"/>
              <a:t>is </a:t>
            </a:r>
            <a:r>
              <a:rPr lang="en-US" sz="2800" dirty="0" smtClean="0"/>
              <a:t>to</a:t>
            </a:r>
            <a:r>
              <a:rPr lang="tr-TR" sz="2800" dirty="0" smtClean="0"/>
              <a:t> </a:t>
            </a:r>
            <a:r>
              <a:rPr lang="en-US" sz="2800" dirty="0" smtClean="0"/>
              <a:t>provide </a:t>
            </a:r>
            <a:r>
              <a:rPr lang="en-US" sz="2800" dirty="0"/>
              <a:t>a positive reading, the connection must be made such that </a:t>
            </a:r>
            <a:r>
              <a:rPr lang="en-US" sz="2800" dirty="0" smtClean="0"/>
              <a:t>conventional</a:t>
            </a:r>
            <a:r>
              <a:rPr lang="tr-TR" sz="2800" dirty="0" smtClean="0"/>
              <a:t> </a:t>
            </a:r>
            <a:r>
              <a:rPr lang="en-US" sz="2800" dirty="0" smtClean="0"/>
              <a:t>current </a:t>
            </a:r>
            <a:r>
              <a:rPr lang="en-US" sz="2800" dirty="0"/>
              <a:t>enters the positive terminal of the meter and leaves </a:t>
            </a:r>
            <a:r>
              <a:rPr lang="en-US" sz="2800" dirty="0" smtClean="0"/>
              <a:t>the</a:t>
            </a:r>
            <a:r>
              <a:rPr lang="tr-TR" sz="2800" dirty="0"/>
              <a:t> </a:t>
            </a:r>
            <a:r>
              <a:rPr lang="tr-TR" sz="2800" dirty="0" err="1"/>
              <a:t>negative</a:t>
            </a:r>
            <a:r>
              <a:rPr lang="tr-TR" sz="2800" dirty="0"/>
              <a:t> terminal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lvl="1"/>
            <a:r>
              <a:rPr lang="tr-TR" sz="2400" dirty="0" smtClean="0"/>
              <a:t>T</a:t>
            </a:r>
            <a:r>
              <a:rPr lang="en-US" sz="2400" dirty="0" smtClean="0"/>
              <a:t>he am</a:t>
            </a:r>
            <a:r>
              <a:rPr lang="tr-TR" sz="2400" dirty="0" err="1" smtClean="0"/>
              <a:t>per</a:t>
            </a:r>
            <a:r>
              <a:rPr lang="en-US" sz="2400" dirty="0" smtClean="0"/>
              <a:t>meter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the right of </a:t>
            </a:r>
            <a:r>
              <a:rPr lang="en-US" sz="2400" i="1" dirty="0"/>
              <a:t>R</a:t>
            </a:r>
            <a:r>
              <a:rPr lang="en-US" sz="2400" baseline="-25000" dirty="0"/>
              <a:t>3</a:t>
            </a:r>
            <a:r>
              <a:rPr lang="en-US" sz="2400" dirty="0"/>
              <a:t> connected in the reverse </a:t>
            </a:r>
            <a:r>
              <a:rPr lang="en-US" sz="2400" dirty="0" smtClean="0"/>
              <a:t>manner</a:t>
            </a:r>
            <a:r>
              <a:rPr lang="tr-TR" sz="2400" dirty="0" smtClean="0"/>
              <a:t>,</a:t>
            </a:r>
            <a:r>
              <a:rPr lang="en-US" sz="2400" dirty="0" smtClean="0"/>
              <a:t> </a:t>
            </a:r>
            <a:r>
              <a:rPr lang="tr-TR" sz="2400" dirty="0" err="1" smtClean="0"/>
              <a:t>resulting</a:t>
            </a:r>
            <a:r>
              <a:rPr lang="tr-TR" sz="2400" dirty="0" smtClean="0"/>
              <a:t> </a:t>
            </a:r>
            <a:r>
              <a:rPr lang="en-US" sz="2400" dirty="0" err="1" smtClean="0"/>
              <a:t>i</a:t>
            </a:r>
            <a:r>
              <a:rPr lang="tr-TR" sz="2400" dirty="0" smtClean="0"/>
              <a:t>n</a:t>
            </a:r>
            <a:r>
              <a:rPr lang="en-US" sz="2400" dirty="0" smtClean="0"/>
              <a:t> a</a:t>
            </a:r>
            <a:r>
              <a:rPr lang="tr-TR" sz="2400" dirty="0" smtClean="0"/>
              <a:t> </a:t>
            </a:r>
            <a:r>
              <a:rPr lang="en-US" sz="2400" dirty="0" smtClean="0"/>
              <a:t>negative </a:t>
            </a:r>
            <a:r>
              <a:rPr lang="en-US" sz="2400" dirty="0"/>
              <a:t>sign for the current.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344816" cy="24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Example </a:t>
            </a:r>
            <a:r>
              <a:rPr lang="tr-TR" altLang="tr-TR" dirty="0" smtClean="0"/>
              <a:t>0</a:t>
            </a:r>
            <a:r>
              <a:rPr lang="en-US" altLang="tr-TR" dirty="0" smtClean="0"/>
              <a:t>1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marL="3413125" eaLnBrk="1" hangingPunct="1"/>
            <a:r>
              <a:rPr lang="en-US" altLang="tr-TR" sz="2800" dirty="0"/>
              <a:t>Find the </a:t>
            </a:r>
            <a:r>
              <a:rPr lang="en-US" altLang="tr-TR" sz="2800" i="1" dirty="0"/>
              <a:t>V</a:t>
            </a:r>
            <a:r>
              <a:rPr lang="en-US" altLang="tr-TR" sz="2800" baseline="-25000" dirty="0"/>
              <a:t>1</a:t>
            </a:r>
            <a:r>
              <a:rPr lang="en-US" altLang="tr-TR" sz="2800" dirty="0"/>
              <a:t>, the voltage across </a:t>
            </a:r>
            <a:r>
              <a:rPr lang="en-US" altLang="tr-TR" sz="2800" i="1" dirty="0"/>
              <a:t>R</a:t>
            </a:r>
            <a:r>
              <a:rPr lang="en-US" altLang="tr-TR" sz="2800" dirty="0"/>
              <a:t>1, and </a:t>
            </a:r>
            <a:r>
              <a:rPr lang="en-US" altLang="tr-TR" sz="2800" i="1" dirty="0"/>
              <a:t>V</a:t>
            </a:r>
            <a:r>
              <a:rPr lang="en-US" altLang="tr-TR" sz="2800" baseline="-25000" dirty="0"/>
              <a:t>2</a:t>
            </a:r>
            <a:r>
              <a:rPr lang="en-US" altLang="tr-TR" sz="2800" dirty="0"/>
              <a:t>, the voltage across </a:t>
            </a:r>
            <a:r>
              <a:rPr lang="en-US" altLang="tr-TR" sz="2800" i="1" dirty="0" smtClean="0"/>
              <a:t>R</a:t>
            </a:r>
            <a:r>
              <a:rPr lang="en-US" altLang="tr-TR" sz="2800" dirty="0" smtClean="0"/>
              <a:t>2</a:t>
            </a:r>
            <a:endParaRPr lang="tr-TR" altLang="tr-TR" sz="2800" b="1" dirty="0" smtClean="0"/>
          </a:p>
          <a:p>
            <a:pPr marL="3413125" eaLnBrk="1" hangingPunct="1"/>
            <a:endParaRPr lang="tr-TR" altLang="tr-TR" sz="2800" b="1" dirty="0"/>
          </a:p>
          <a:p>
            <a:pPr marL="3413125" eaLnBrk="1" hangingPunct="1"/>
            <a:endParaRPr lang="tr-TR" altLang="tr-TR" sz="2800" b="1" dirty="0" smtClean="0"/>
          </a:p>
          <a:p>
            <a:pPr marL="3413125" eaLnBrk="1" hangingPunct="1"/>
            <a:endParaRPr lang="tr-TR" altLang="tr-TR" sz="2800" b="1" dirty="0"/>
          </a:p>
          <a:p>
            <a:pPr marL="3413125" eaLnBrk="1" hangingPunct="1"/>
            <a:endParaRPr lang="tr-TR" altLang="tr-TR" sz="2800" b="1" dirty="0" smtClean="0"/>
          </a:p>
          <a:p>
            <a:pPr marL="3413125" eaLnBrk="1" hangingPunct="1"/>
            <a:endParaRPr lang="tr-TR" altLang="tr-TR" sz="2800" b="1" dirty="0"/>
          </a:p>
          <a:p>
            <a:pPr marL="3413125" eaLnBrk="1" hangingPunct="1"/>
            <a:endParaRPr lang="tr-TR" altLang="tr-TR" sz="2800" b="1" dirty="0" smtClean="0"/>
          </a:p>
          <a:p>
            <a:pPr marL="631825" lvl="1" eaLnBrk="1" hangingPunct="1"/>
            <a:endParaRPr lang="tr-TR" altLang="tr-TR" sz="2400" dirty="0" smtClean="0"/>
          </a:p>
          <a:p>
            <a:pPr marL="631825" lvl="1" eaLnBrk="1" hangingPunct="1"/>
            <a:r>
              <a:rPr lang="en-US" altLang="tr-TR" sz="2400" dirty="0" smtClean="0"/>
              <a:t>Check</a:t>
            </a:r>
            <a:r>
              <a:rPr lang="en-US" altLang="tr-TR" sz="2400" dirty="0"/>
              <a:t>:  </a:t>
            </a:r>
            <a:r>
              <a:rPr lang="en-US" altLang="tr-TR" sz="2400" i="1" dirty="0"/>
              <a:t>V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+ </a:t>
            </a:r>
            <a:r>
              <a:rPr lang="en-US" altLang="tr-TR" sz="2400" i="1" dirty="0"/>
              <a:t>V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 should equal </a:t>
            </a:r>
            <a:r>
              <a:rPr lang="en-US" altLang="tr-TR" sz="2400" i="1" dirty="0" err="1"/>
              <a:t>V</a:t>
            </a:r>
            <a:r>
              <a:rPr lang="en-US" altLang="tr-TR" sz="2400" baseline="-25000" dirty="0" err="1"/>
              <a:t>total</a:t>
            </a:r>
            <a:r>
              <a:rPr lang="en-US" altLang="tr-TR" sz="2400" dirty="0"/>
              <a:t> </a:t>
            </a:r>
            <a:endParaRPr lang="tr-TR" altLang="tr-TR" sz="2400" dirty="0" smtClean="0"/>
          </a:p>
          <a:p>
            <a:pPr marL="1031875" lvl="2" eaLnBrk="1" hangingPunct="1"/>
            <a:r>
              <a:rPr lang="en-US" altLang="tr-TR" sz="2000" dirty="0" smtClean="0">
                <a:solidFill>
                  <a:srgbClr val="00B050"/>
                </a:solidFill>
                <a:latin typeface="+mj-lt"/>
              </a:rPr>
              <a:t>8.57sin(377</a:t>
            </a:r>
            <a:r>
              <a:rPr lang="en-US" altLang="tr-TR" sz="2000" i="1" dirty="0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altLang="tr-TR" sz="2000" dirty="0" smtClean="0">
                <a:solidFill>
                  <a:srgbClr val="00B050"/>
                </a:solidFill>
                <a:latin typeface="+mj-lt"/>
              </a:rPr>
              <a:t>) </a:t>
            </a:r>
            <a:r>
              <a:rPr lang="en-US" altLang="tr-TR" sz="2000" dirty="0">
                <a:solidFill>
                  <a:srgbClr val="00B050"/>
                </a:solidFill>
                <a:latin typeface="+mj-lt"/>
              </a:rPr>
              <a:t>+ </a:t>
            </a:r>
            <a:r>
              <a:rPr lang="en-US" altLang="tr-TR" sz="2000" dirty="0" smtClean="0">
                <a:solidFill>
                  <a:srgbClr val="00B050"/>
                </a:solidFill>
                <a:latin typeface="+mj-lt"/>
              </a:rPr>
              <a:t>11.4sin(377</a:t>
            </a:r>
            <a:r>
              <a:rPr lang="en-US" altLang="tr-TR" sz="2000" i="1" dirty="0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altLang="tr-TR" sz="2000" dirty="0">
                <a:solidFill>
                  <a:srgbClr val="00B050"/>
                </a:solidFill>
                <a:latin typeface="+mj-lt"/>
              </a:rPr>
              <a:t>) = </a:t>
            </a:r>
            <a:r>
              <a:rPr lang="en-US" altLang="tr-TR" sz="2000" dirty="0" smtClean="0">
                <a:solidFill>
                  <a:srgbClr val="00B050"/>
                </a:solidFill>
                <a:latin typeface="+mj-lt"/>
              </a:rPr>
              <a:t>20sin(377t</a:t>
            </a:r>
            <a:r>
              <a:rPr lang="en-US" altLang="tr-TR" sz="2000" dirty="0">
                <a:solidFill>
                  <a:srgbClr val="00B050"/>
                </a:solidFill>
                <a:latin typeface="+mj-lt"/>
              </a:rPr>
              <a:t>) </a:t>
            </a:r>
            <a:r>
              <a:rPr lang="en-US" altLang="tr-TR" sz="2000" dirty="0" smtClean="0">
                <a:solidFill>
                  <a:srgbClr val="00B050"/>
                </a:solidFill>
                <a:latin typeface="+mj-lt"/>
              </a:rPr>
              <a:t>V</a:t>
            </a:r>
            <a:endParaRPr lang="en-US" altLang="tr-TR" sz="2400" dirty="0" smtClean="0"/>
          </a:p>
          <a:p>
            <a:pPr marL="3413125" eaLnBrk="1" hangingPunct="1"/>
            <a:endParaRPr lang="en-US" altLang="tr-TR" sz="2800" dirty="0" smtClean="0"/>
          </a:p>
          <a:p>
            <a:pPr eaLnBrk="1" hangingPunct="1"/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/>
          </a:p>
        </p:txBody>
      </p:sp>
      <p:grpSp>
        <p:nvGrpSpPr>
          <p:cNvPr id="3" name="Group 2"/>
          <p:cNvGrpSpPr/>
          <p:nvPr/>
        </p:nvGrpSpPr>
        <p:grpSpPr>
          <a:xfrm>
            <a:off x="399818" y="1124745"/>
            <a:ext cx="3024336" cy="3869139"/>
            <a:chOff x="632892" y="1123973"/>
            <a:chExt cx="3024336" cy="3869139"/>
          </a:xfrm>
        </p:grpSpPr>
        <p:pic>
          <p:nvPicPr>
            <p:cNvPr id="6" name="Picture 2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 rotWithShape="1">
            <a:blip r:embed="rId10">
              <a:lum bright="-22000" contrast="3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8" r="1639"/>
            <a:stretch/>
          </p:blipFill>
          <p:spPr bwMode="auto">
            <a:xfrm>
              <a:off x="632892" y="1123973"/>
              <a:ext cx="3024336" cy="3869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73052" y="1605506"/>
              <a:ext cx="5334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V1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-</a:t>
              </a: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V2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_</a:t>
              </a: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 rotWithShape="1">
            <a:blip r:embed="rId10">
              <a:lum bright="-22000" contrast="3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57" r="73770" b="51838"/>
            <a:stretch/>
          </p:blipFill>
          <p:spPr bwMode="auto">
            <a:xfrm>
              <a:off x="1187624" y="2748466"/>
              <a:ext cx="1152128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02656098"/>
              </p:ext>
            </p:extLst>
          </p:nvPr>
        </p:nvGraphicFramePr>
        <p:xfrm>
          <a:off x="3974604" y="2348880"/>
          <a:ext cx="40576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1" name="Equation" r:id="rId11" imgW="2400120" imgH="1600200" progId="Equation.DSMT4">
                  <p:embed/>
                </p:oleObj>
              </mc:Choice>
              <mc:Fallback>
                <p:oleObj name="Equation" r:id="rId11" imgW="240012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604" y="2348880"/>
                        <a:ext cx="40576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611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9552" y="1695198"/>
            <a:ext cx="3096344" cy="4182074"/>
            <a:chOff x="5717672" y="1412776"/>
            <a:chExt cx="3146779" cy="4752279"/>
          </a:xfrm>
        </p:grpSpPr>
        <p:pic>
          <p:nvPicPr>
            <p:cNvPr id="29698" name="Picture 3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672" y="1412776"/>
              <a:ext cx="3146779" cy="475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99" name="TextBox 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30519" y="1839526"/>
              <a:ext cx="609600" cy="417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V1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 -</a:t>
              </a: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V2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 -</a:t>
              </a: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endParaRPr lang="en-US" altLang="tr-TR" sz="1600" dirty="0">
                <a:latin typeface="Constantia" panose="02030602050306030303" pitchFamily="18" charset="0"/>
              </a:endParaRP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+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V3</a:t>
              </a:r>
            </a:p>
            <a:p>
              <a:pPr eaLnBrk="1" hangingPunct="1"/>
              <a:r>
                <a:rPr lang="en-US" altLang="tr-TR" sz="1600" dirty="0">
                  <a:latin typeface="Constantia" panose="02030602050306030303" pitchFamily="18" charset="0"/>
                </a:rPr>
                <a:t> -</a:t>
              </a:r>
            </a:p>
          </p:txBody>
        </p:sp>
      </p:grpSp>
      <p:sp>
        <p:nvSpPr>
          <p:cNvPr id="29700" name="Title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Example </a:t>
            </a:r>
            <a:r>
              <a:rPr lang="tr-TR" altLang="tr-TR" dirty="0" smtClean="0"/>
              <a:t>0</a:t>
            </a:r>
            <a:r>
              <a:rPr lang="en-US" altLang="tr-TR" dirty="0" smtClean="0"/>
              <a:t>2</a:t>
            </a:r>
          </a:p>
        </p:txBody>
      </p:sp>
      <p:sp>
        <p:nvSpPr>
          <p:cNvPr id="29701" name="Content Placeholder 7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358775" eaLnBrk="1" hangingPunct="1"/>
            <a:r>
              <a:rPr lang="en-US" altLang="tr-TR" sz="2800" dirty="0" smtClean="0"/>
              <a:t>Find the voltages listed in the circuit </a:t>
            </a:r>
            <a:r>
              <a:rPr lang="tr-TR" altLang="tr-TR" sz="2800" dirty="0" err="1" smtClean="0"/>
              <a:t>below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  <a:p>
            <a:pPr marL="358775" eaLnBrk="1" hangingPunct="1"/>
            <a:endParaRPr lang="tr-TR" altLang="tr-TR" sz="2400" dirty="0"/>
          </a:p>
          <a:p>
            <a:pPr marL="358775" eaLnBrk="1" hangingPunct="1"/>
            <a:endParaRPr lang="tr-TR" altLang="tr-TR" sz="2400" dirty="0" smtClean="0"/>
          </a:p>
          <a:p>
            <a:pPr marL="358775" eaLnBrk="1" hangingPunct="1"/>
            <a:endParaRPr lang="tr-TR" altLang="tr-TR" sz="2400" dirty="0"/>
          </a:p>
          <a:p>
            <a:pPr marL="358775" eaLnBrk="1" hangingPunct="1"/>
            <a:endParaRPr lang="tr-TR" altLang="tr-TR" sz="2400" dirty="0" smtClean="0"/>
          </a:p>
          <a:p>
            <a:pPr marL="358775" eaLnBrk="1" hangingPunct="1"/>
            <a:endParaRPr lang="tr-TR" altLang="tr-TR" sz="2400" dirty="0"/>
          </a:p>
          <a:p>
            <a:pPr marL="358775" eaLnBrk="1" hangingPunct="1"/>
            <a:endParaRPr lang="tr-TR" altLang="tr-TR" sz="2400" dirty="0" smtClean="0"/>
          </a:p>
          <a:p>
            <a:pPr marL="358775" eaLnBrk="1" hangingPunct="1"/>
            <a:endParaRPr lang="tr-TR" altLang="tr-TR" sz="2400" dirty="0"/>
          </a:p>
          <a:p>
            <a:pPr marL="358775" eaLnBrk="1" hangingPunct="1"/>
            <a:endParaRPr lang="tr-TR" altLang="tr-TR" sz="2400" dirty="0" smtClean="0"/>
          </a:p>
          <a:p>
            <a:pPr marL="358775" eaLnBrk="1" hangingPunct="1"/>
            <a:endParaRPr lang="tr-TR" altLang="tr-TR" sz="2400" dirty="0"/>
          </a:p>
          <a:p>
            <a:pPr marL="358775" eaLnBrk="1" hangingPunct="1"/>
            <a:endParaRPr lang="tr-TR" altLang="tr-TR" sz="2400" dirty="0" smtClean="0"/>
          </a:p>
          <a:p>
            <a:pPr marL="758825" lvl="1" eaLnBrk="1" hangingPunct="1"/>
            <a:r>
              <a:rPr lang="en-US" altLang="tr-TR" sz="2400" dirty="0"/>
              <a:t>Check:  </a:t>
            </a:r>
            <a:r>
              <a:rPr lang="en-US" altLang="tr-TR" sz="2400" i="1" dirty="0"/>
              <a:t>V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+ </a:t>
            </a:r>
            <a:r>
              <a:rPr lang="en-US" altLang="tr-TR" sz="2400" i="1" dirty="0"/>
              <a:t>V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 + </a:t>
            </a:r>
            <a:r>
              <a:rPr lang="en-US" altLang="tr-TR" sz="2400" i="1" dirty="0"/>
              <a:t>V</a:t>
            </a:r>
            <a:r>
              <a:rPr lang="en-US" altLang="tr-TR" sz="2400" baseline="-25000" dirty="0"/>
              <a:t>3</a:t>
            </a:r>
            <a:r>
              <a:rPr lang="en-US" altLang="tr-TR" sz="2400" dirty="0"/>
              <a:t> = </a:t>
            </a:r>
            <a:r>
              <a:rPr lang="en-US" altLang="tr-TR" sz="2400" dirty="0" smtClean="0"/>
              <a:t>1V</a:t>
            </a:r>
            <a:endParaRPr lang="en-US" altLang="tr-TR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8110088"/>
              </p:ext>
            </p:extLst>
          </p:nvPr>
        </p:nvGraphicFramePr>
        <p:xfrm>
          <a:off x="4593148" y="1754585"/>
          <a:ext cx="32766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Equation" r:id="rId10" imgW="1688760" imgH="2552400" progId="Equation.3">
                  <p:embed/>
                </p:oleObj>
              </mc:Choice>
              <mc:Fallback>
                <p:oleObj name="Equation" r:id="rId10" imgW="1688760" imgH="25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148" y="1754585"/>
                        <a:ext cx="32766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633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03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8475"/>
            <a:r>
              <a:rPr lang="en-US" dirty="0"/>
              <a:t>Determine </a:t>
            </a:r>
            <a:r>
              <a:rPr lang="en-US" i="1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 in this circuit</a:t>
            </a:r>
            <a:r>
              <a:rPr lang="en-US" dirty="0" smtClean="0"/>
              <a:t>:</a:t>
            </a:r>
            <a:endParaRPr lang="tr-TR" dirty="0" smtClean="0"/>
          </a:p>
          <a:p>
            <a:pPr marL="4422775" lvl="1" indent="0">
              <a:buNone/>
            </a:pPr>
            <a:r>
              <a:rPr lang="tr-TR" dirty="0" smtClean="0"/>
              <a:t>6 </a:t>
            </a:r>
            <a:r>
              <a:rPr lang="el-GR" dirty="0" smtClean="0"/>
              <a:t>Ω</a:t>
            </a:r>
            <a:r>
              <a:rPr lang="tr-TR" dirty="0" smtClean="0"/>
              <a:t> || 3 </a:t>
            </a:r>
            <a:r>
              <a:rPr lang="el-GR" dirty="0" smtClean="0"/>
              <a:t>Ω</a:t>
            </a:r>
            <a:r>
              <a:rPr lang="tr-TR" dirty="0" smtClean="0"/>
              <a:t> = 2 </a:t>
            </a:r>
            <a:r>
              <a:rPr lang="el-GR" dirty="0"/>
              <a:t>Ω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9" y="1188697"/>
            <a:ext cx="3947400" cy="181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9" y="3645024"/>
            <a:ext cx="3343680" cy="1711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500" y="3824685"/>
            <a:ext cx="3483000" cy="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454787401,Z:\public_html\Lectures\Ch_2\Powerpoint\Voltage Current Dividers.ppc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-1454787401,Z:\public_html\Lectures\Ch_2\Powerpoint\Voltage Current Dividers.pp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1454787401,Z:\public_html\Lectures\Ch_2\Powerpoint\Voltage Current Dividers.ppc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-1454787401,Z:\public_html\Lectures\Ch_2\Powerpoint\Voltage Current Dividers.pp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313941172,C:\Kath\Courses\ECE2004\Online\Lectures\Wye_Delta Transformations.ppc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313941172,C:\Kath\Courses\ECE2004\Online\Lectures\Wye_Delta Transformations.ppc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313941172,C:\Kath\Courses\ECE2004\Online\Lectures\Wye_Delta Transformations.ppc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313941172,C:\Kath\Courses\ECE2004\Online\Lectures\Wye_Delta Transformations.ppc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313941172,C:\Kath\Courses\ECE2004\Online\Lectures\Wye_Delta Transformations.pp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313941172,C:\Kath\Courses\ECE2004\Online\Lectures\Wye_Delta Transformations.ppc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313941172,C:\Kath\Courses\ECE2004\Online\Lectures\Wye_Delta Transformations.ppc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313941172,C:\Kath\Courses\ECE2004\Online\Lectures\Wye_Delta Transformations.pp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313941172,C:\Kath\Courses\ECE2004\Online\Lectures\Wye_Delta Transformations.ppc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313941172,C:\Kath\Courses\ECE2004\Online\Lectures\Wye_Delta Transformations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313941172,C:\Kath\Courses\ECE2004\Online\Lectures\Wye_Delta Transformations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1454787401,Z:\public_html\Lectures\Ch_2\Powerpoint\Voltage Current Dividers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-1454787401,Z:\public_html\Lectures\Ch_2\Powerpoint\Voltage Current Dividers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454787401,Z:\public_html\Lectures\Ch_2\Powerpoint\Voltage Current Dividers.pp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-1454787401,Z:\public_html\Lectures\Ch_2\Powerpoint\Voltage Current Dividers.pp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-1454787401,Z:\public_html\Lectures\Ch_2\Powerpoint\Voltage Current Dividers.pp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-1454787401,Z:\public_html\Lectures\Ch_2\Powerpoint\Voltage Current Dividers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-1454787401,Z:\public_html\Lectures\Ch_2\Powerpoint\Voltage Current Dividers.pp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1,-1454787401,Z:\public_html\Lectures\Ch_2\Powerpoint\Voltage Current Dividers.pp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-1454787401,Z:\public_html\Lectures\Ch_2\Powerpoint\Voltage Current Dividers.pp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-1454787401,Z:\public_html\Lectures\Ch_2\Powerpoint\Voltage Current Dividers.pp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-1454787401,Z:\public_html\Lectures\Ch_2\Powerpoint\Voltage Current Dividers.ppc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11092</TotalTime>
  <Words>1538</Words>
  <Application>Microsoft Office PowerPoint</Application>
  <PresentationFormat>Letter Paper (8.5x11 in)</PresentationFormat>
  <Paragraphs>515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Cambria Math</vt:lpstr>
      <vt:lpstr>Constantia</vt:lpstr>
      <vt:lpstr>Symbol</vt:lpstr>
      <vt:lpstr>Times New Roman</vt:lpstr>
      <vt:lpstr>Wingdings 2</vt:lpstr>
      <vt:lpstr>Bahcesehir master slide</vt:lpstr>
      <vt:lpstr>Equation</vt:lpstr>
      <vt:lpstr>BLM1612 - Circuit Theory</vt:lpstr>
      <vt:lpstr>Objectives of the Lecture</vt:lpstr>
      <vt:lpstr>Voltage Division</vt:lpstr>
      <vt:lpstr>Voltage Division</vt:lpstr>
      <vt:lpstr>Voltage Division</vt:lpstr>
      <vt:lpstr>Voltage Division</vt:lpstr>
      <vt:lpstr>Example 01</vt:lpstr>
      <vt:lpstr>Example 02</vt:lpstr>
      <vt:lpstr>Example 03</vt:lpstr>
      <vt:lpstr>Symbol for Parallel Resistors</vt:lpstr>
      <vt:lpstr>Current Division</vt:lpstr>
      <vt:lpstr>Current Division</vt:lpstr>
      <vt:lpstr>Current Division</vt:lpstr>
      <vt:lpstr>Current Division</vt:lpstr>
      <vt:lpstr>Current Division</vt:lpstr>
      <vt:lpstr>Current Division</vt:lpstr>
      <vt:lpstr>Resistors in Parallel</vt:lpstr>
      <vt:lpstr>Resistors in Parallel</vt:lpstr>
      <vt:lpstr>Resistors in Parallel</vt:lpstr>
      <vt:lpstr>Example 04</vt:lpstr>
      <vt:lpstr>Example 05…</vt:lpstr>
      <vt:lpstr>...Example 05…</vt:lpstr>
      <vt:lpstr>…Example 05…</vt:lpstr>
      <vt:lpstr>…Example 05…</vt:lpstr>
      <vt:lpstr>…Example 05…</vt:lpstr>
      <vt:lpstr>…Example 05…</vt:lpstr>
      <vt:lpstr>…Example 05…</vt:lpstr>
      <vt:lpstr>…Example 05…</vt:lpstr>
      <vt:lpstr>...Example 05</vt:lpstr>
      <vt:lpstr>Summary</vt:lpstr>
      <vt:lpstr>Summary Table</vt:lpstr>
      <vt:lpstr>Wye and Delta Networks</vt:lpstr>
      <vt:lpstr>T and P</vt:lpstr>
      <vt:lpstr>T and P</vt:lpstr>
      <vt:lpstr>Wye and Delta Networks</vt:lpstr>
      <vt:lpstr>Uses</vt:lpstr>
      <vt:lpstr>Bridge Circuits</vt:lpstr>
      <vt:lpstr>Bridge Circuits</vt:lpstr>
      <vt:lpstr>Bridge Circuit</vt:lpstr>
      <vt:lpstr>Bridge Circuits</vt:lpstr>
      <vt:lpstr>Bridge Circuits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NAYDIN</cp:lastModifiedBy>
  <cp:revision>519</cp:revision>
  <dcterms:created xsi:type="dcterms:W3CDTF">2004-11-05T11:30:37Z</dcterms:created>
  <dcterms:modified xsi:type="dcterms:W3CDTF">2019-03-11T06:58:04Z</dcterms:modified>
</cp:coreProperties>
</file>