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46" r:id="rId2"/>
    <p:sldId id="348" r:id="rId3"/>
    <p:sldId id="428" r:id="rId4"/>
    <p:sldId id="429" r:id="rId5"/>
    <p:sldId id="431" r:id="rId6"/>
    <p:sldId id="432" r:id="rId7"/>
    <p:sldId id="393" r:id="rId8"/>
    <p:sldId id="394" r:id="rId9"/>
    <p:sldId id="395" r:id="rId10"/>
    <p:sldId id="396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18" r:id="rId19"/>
    <p:sldId id="419" r:id="rId20"/>
    <p:sldId id="420" r:id="rId21"/>
    <p:sldId id="409" r:id="rId22"/>
    <p:sldId id="410" r:id="rId23"/>
    <p:sldId id="421" r:id="rId24"/>
    <p:sldId id="413" r:id="rId25"/>
    <p:sldId id="422" r:id="rId26"/>
    <p:sldId id="423" r:id="rId27"/>
    <p:sldId id="424" r:id="rId28"/>
    <p:sldId id="433" r:id="rId29"/>
    <p:sldId id="441" r:id="rId30"/>
    <p:sldId id="434" r:id="rId31"/>
    <p:sldId id="435" r:id="rId32"/>
    <p:sldId id="349" r:id="rId33"/>
    <p:sldId id="351" r:id="rId34"/>
    <p:sldId id="390" r:id="rId35"/>
    <p:sldId id="391" r:id="rId36"/>
    <p:sldId id="392" r:id="rId37"/>
    <p:sldId id="360" r:id="rId38"/>
    <p:sldId id="414" r:id="rId39"/>
    <p:sldId id="415" r:id="rId40"/>
    <p:sldId id="365" r:id="rId41"/>
    <p:sldId id="416" r:id="rId42"/>
    <p:sldId id="368" r:id="rId43"/>
    <p:sldId id="436" r:id="rId44"/>
    <p:sldId id="438" r:id="rId45"/>
    <p:sldId id="440" r:id="rId46"/>
    <p:sldId id="426" r:id="rId47"/>
    <p:sldId id="437" r:id="rId48"/>
    <p:sldId id="439" r:id="rId49"/>
    <p:sldId id="443" r:id="rId50"/>
    <p:sldId id="444" r:id="rId51"/>
    <p:sldId id="445" r:id="rId52"/>
    <p:sldId id="447" r:id="rId53"/>
  </p:sldIdLst>
  <p:sldSz cx="9144000" cy="6858000" type="letter"/>
  <p:notesSz cx="6642100" cy="9653588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F"/>
    <a:srgbClr val="FAFAF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45" autoAdjust="0"/>
  </p:normalViewPr>
  <p:slideViewPr>
    <p:cSldViewPr>
      <p:cViewPr varScale="1">
        <p:scale>
          <a:sx n="113" d="100"/>
          <a:sy n="113" d="100"/>
        </p:scale>
        <p:origin x="15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1F05B9-6DB2-4FF9-9902-10D7ABFAB8C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9286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584700"/>
            <a:ext cx="531495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3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44D3F8-39BF-4F3B-8B00-BEDA28E4A56B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369666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</a:pPr>
            <a:endParaRPr kumimoji="0" lang="tr-TR" altLang="tr-TR" smtClean="0">
              <a:latin typeface="Arial" panose="020B0604020202020204" pitchFamily="34" charset="0"/>
            </a:endParaRP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79C0F7E-D348-43FA-8333-A7A10EA31FDD}" type="slidenum">
              <a:rPr kumimoji="0" lang="tr-TR" altLang="tr-TR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kumimoji="0" lang="tr-TR" altLang="tr-TR" smtClean="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0250"/>
            <a:ext cx="4808538" cy="3606800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583113"/>
            <a:ext cx="4875213" cy="4344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9" tIns="45184" rIns="90369" bIns="45184"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34473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8128-AA10-4BE3-90C0-965FA2EC473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952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1B581-8E90-4CDC-AD0D-8A2DEACEFC0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387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0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03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8BE2B-DECC-43CA-BFC0-E7A496889D6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353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FB429-7819-4BF0-B4B9-B60446C659F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877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6909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E1B2-25A9-455F-9748-F6A46DAFE87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26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352928" cy="539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890-0CB7-4EBC-83D8-5DA0E8DCA3D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7236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0A1-3604-42AD-AE61-ADCD0F44573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3931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323E6-A619-4A6F-A9BA-4DCDBFA0DB8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48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1F58E-B154-4B70-8388-B4AF5B0F45E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978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21FF-5BB8-4085-9C01-4EE3FA72848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48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B8E68-6309-48F1-885E-A2493E983B0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8344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64363-CEE7-4648-A303-2FBEAC82AC2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297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985A0-3DA8-4B54-9D94-E2F02266968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64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280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03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24625"/>
            <a:ext cx="1905000" cy="33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2E7053-DD9E-4928-A8E0-D5DA76DC296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ydin@yildiz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ildiz.edu.tr/~naydi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399087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tr-TR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</a:t>
            </a:r>
            <a:r>
              <a:rPr lang="en-US" altLang="tr-TR" sz="2800" dirty="0" smtClean="0"/>
              <a:t>Prof. Dr. Nizamettin </a:t>
            </a:r>
            <a:r>
              <a:rPr lang="tr-TR" altLang="tr-TR" sz="2800" dirty="0" smtClean="0"/>
              <a:t>AYDIN</a:t>
            </a:r>
            <a:endParaRPr lang="en-US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	</a:t>
            </a:r>
            <a:r>
              <a:rPr lang="en-US" altLang="tr-TR" sz="2800" dirty="0" smtClean="0">
                <a:hlinkClick r:id="rId3"/>
              </a:rPr>
              <a:t>n</a:t>
            </a:r>
            <a:r>
              <a:rPr lang="tr-TR" altLang="tr-TR" sz="2800" dirty="0" err="1" smtClean="0">
                <a:hlinkClick r:id="rId3"/>
              </a:rPr>
              <a:t>ayd</a:t>
            </a:r>
            <a:r>
              <a:rPr lang="en-US" altLang="tr-TR" sz="2800" dirty="0" smtClean="0">
                <a:hlinkClick r:id="rId3"/>
              </a:rPr>
              <a:t>in@yildiz.edu.tr</a:t>
            </a:r>
            <a:endParaRPr lang="tr-TR" altLang="tr-TR" sz="2800" dirty="0" smtClean="0"/>
          </a:p>
          <a:p>
            <a:pPr algn="ctr" eaLnBrk="1" hangingPunct="1">
              <a:buFontTx/>
              <a:buNone/>
            </a:pPr>
            <a:r>
              <a:rPr lang="tr-TR" altLang="tr-TR" sz="2800" dirty="0" smtClean="0">
                <a:hlinkClick r:id="rId4"/>
              </a:rPr>
              <a:t>www.yildiz.edu.tr/~naydin</a:t>
            </a:r>
            <a:r>
              <a:rPr lang="tr-TR" altLang="tr-TR" sz="2800" dirty="0" smtClean="0"/>
              <a:t> </a:t>
            </a:r>
            <a:endParaRPr lang="en-US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</a:t>
            </a:r>
          </a:p>
          <a:p>
            <a:pPr eaLnBrk="1" hangingPunct="1">
              <a:buFontTx/>
              <a:buNone/>
            </a:pPr>
            <a:endParaRPr lang="tr-TR" altLang="tr-TR" sz="2800" dirty="0"/>
          </a:p>
          <a:p>
            <a:pPr algn="ctr" eaLnBrk="1" hangingPunct="1">
              <a:buFontTx/>
              <a:buNone/>
            </a:pPr>
            <a:r>
              <a:rPr lang="tr-TR" sz="2800" dirty="0" err="1"/>
              <a:t>Mathemat</a:t>
            </a:r>
            <a:r>
              <a:rPr lang="en-GB" sz="2800" dirty="0" err="1"/>
              <a:t>i</a:t>
            </a:r>
            <a:r>
              <a:rPr lang="tr-TR" sz="2800" dirty="0"/>
              <a:t>cal </a:t>
            </a:r>
            <a:r>
              <a:rPr lang="tr-TR" sz="2800" dirty="0" err="1"/>
              <a:t>Prel</a:t>
            </a:r>
            <a:r>
              <a:rPr lang="en-GB" sz="2800" dirty="0" err="1"/>
              <a:t>i</a:t>
            </a:r>
            <a:r>
              <a:rPr lang="tr-TR" sz="2800" dirty="0"/>
              <a:t>m</a:t>
            </a:r>
            <a:r>
              <a:rPr lang="en-GB" sz="2800" dirty="0" err="1"/>
              <a:t>i</a:t>
            </a:r>
            <a:r>
              <a:rPr lang="tr-TR" sz="2800" dirty="0"/>
              <a:t>nar</a:t>
            </a:r>
            <a:r>
              <a:rPr lang="en-GB" sz="2800" dirty="0" err="1"/>
              <a:t>i</a:t>
            </a:r>
            <a:r>
              <a:rPr lang="tr-TR" sz="2800" dirty="0" smtClean="0"/>
              <a:t>es</a:t>
            </a:r>
          </a:p>
          <a:p>
            <a:pPr algn="ctr" eaLnBrk="1" hangingPunct="1">
              <a:buFontTx/>
              <a:buNone/>
            </a:pPr>
            <a:r>
              <a:rPr lang="tr-TR" sz="2800" dirty="0" err="1"/>
              <a:t>Nodal</a:t>
            </a:r>
            <a:r>
              <a:rPr lang="tr-TR" sz="2800" dirty="0"/>
              <a:t> </a:t>
            </a:r>
            <a:r>
              <a:rPr lang="en-US" sz="2800" dirty="0" smtClean="0"/>
              <a:t>Analysis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tr-TR" sz="2800" dirty="0" err="1"/>
              <a:t>Nodal</a:t>
            </a:r>
            <a:r>
              <a:rPr lang="tr-TR" sz="2800" dirty="0"/>
              <a:t> Analysis </a:t>
            </a:r>
            <a:r>
              <a:rPr lang="tr-TR" sz="2800" dirty="0" err="1"/>
              <a:t>with</a:t>
            </a:r>
            <a:r>
              <a:rPr lang="tr-TR" sz="2800" dirty="0"/>
              <a:t> </a:t>
            </a:r>
            <a:r>
              <a:rPr lang="tr-TR" sz="2800" dirty="0" err="1"/>
              <a:t>Supernodes</a:t>
            </a:r>
            <a:r>
              <a:rPr lang="tr-TR" sz="2800" dirty="0"/>
              <a:t> 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en-US" sz="2800" dirty="0"/>
              <a:t>Mesh </a:t>
            </a:r>
            <a:r>
              <a:rPr lang="en-US" sz="2800" dirty="0" smtClean="0"/>
              <a:t>Analysis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tr-TR" sz="2800" dirty="0"/>
              <a:t>Mesh Analysis </a:t>
            </a:r>
            <a:r>
              <a:rPr lang="tr-TR" sz="2800" dirty="0" err="1"/>
              <a:t>with</a:t>
            </a:r>
            <a:r>
              <a:rPr lang="tr-TR" sz="2800" dirty="0"/>
              <a:t> </a:t>
            </a:r>
            <a:r>
              <a:rPr lang="tr-TR" sz="2800" dirty="0" err="1"/>
              <a:t>Supermeshes</a:t>
            </a:r>
            <a:r>
              <a:rPr lang="tr-TR" sz="2800" dirty="0"/>
              <a:t> 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smtClean="0"/>
              <a:t>BLM1612</a:t>
            </a:r>
            <a:r>
              <a:rPr lang="tr-TR" altLang="tr-TR" smtClean="0"/>
              <a:t> -</a:t>
            </a:r>
            <a:r>
              <a:rPr lang="en-GB" altLang="tr-TR" smtClean="0"/>
              <a:t> Circuit Theory</a:t>
            </a:r>
            <a:endParaRPr lang="en-US" altLang="tr-TR" smtClean="0"/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3CBF458-E719-40DE-85FB-9CEDB2128FCA}" type="slidenum">
              <a:rPr kumimoji="0" lang="en-US" altLang="tr-TR" sz="1200" smtClean="0"/>
              <a:pPr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tr-TR" sz="1200" smtClean="0"/>
          </a:p>
        </p:txBody>
      </p:sp>
    </p:spTree>
    <p:extLst>
      <p:ext uri="{BB962C8B-B14F-4D97-AF65-F5344CB8AC3E}">
        <p14:creationId xmlns:p14="http://schemas.microsoft.com/office/powerpoint/2010/main" val="14090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28000" contrast="52000"/>
          </a:blip>
          <a:srcRect/>
          <a:stretch>
            <a:fillRect/>
          </a:stretch>
        </p:blipFill>
        <p:spPr bwMode="auto">
          <a:xfrm>
            <a:off x="557213" y="2895600"/>
            <a:ext cx="4776787" cy="338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4648200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10</a:t>
            </a:fld>
            <a:endParaRPr lang="en-US" altLang="tr-T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399881"/>
          </a:xfrm>
        </p:spPr>
        <p:txBody>
          <a:bodyPr/>
          <a:lstStyle/>
          <a:p>
            <a:r>
              <a:rPr lang="en-US" dirty="0"/>
              <a:t>Pick one node as a reference node</a:t>
            </a:r>
          </a:p>
          <a:p>
            <a:pPr lvl="1"/>
            <a:r>
              <a:rPr lang="en-US" dirty="0"/>
              <a:t>Its voltage will be arbitrarily defined to be zero</a:t>
            </a:r>
          </a:p>
        </p:txBody>
      </p:sp>
    </p:spTree>
    <p:extLst>
      <p:ext uri="{BB962C8B-B14F-4D97-AF65-F5344CB8AC3E}">
        <p14:creationId xmlns:p14="http://schemas.microsoft.com/office/powerpoint/2010/main" val="2543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the voltage at the other nodes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28000" contrast="52000"/>
          </a:blip>
          <a:srcRect/>
          <a:stretch>
            <a:fillRect/>
          </a:stretch>
        </p:blipFill>
        <p:spPr bwMode="auto">
          <a:xfrm>
            <a:off x="533401" y="2909463"/>
            <a:ext cx="4724399" cy="326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6482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11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4987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the currents flowing through each of the components in the circuit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lum bright="-28000" contrast="52000"/>
          </a:blip>
          <a:srcRect/>
          <a:stretch>
            <a:fillRect/>
          </a:stretch>
        </p:blipFill>
        <p:spPr bwMode="auto">
          <a:xfrm>
            <a:off x="695325" y="2971800"/>
            <a:ext cx="4791075" cy="311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759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Kirchoff’s</a:t>
            </a:r>
            <a:r>
              <a:rPr lang="en-US" dirty="0" smtClean="0"/>
              <a:t> Current Law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lum bright="-28000" contrast="52000"/>
          </a:blip>
          <a:srcRect/>
          <a:stretch>
            <a:fillRect/>
          </a:stretch>
        </p:blipFill>
        <p:spPr bwMode="auto">
          <a:xfrm>
            <a:off x="695325" y="2971800"/>
            <a:ext cx="4791075" cy="311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67400" y="2971800"/>
          <a:ext cx="279698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9" name="Equation" r:id="rId4" imgW="990360" imgH="685800" progId="Equation.3">
                  <p:embed/>
                </p:oleObj>
              </mc:Choice>
              <mc:Fallback>
                <p:oleObj name="Equation" r:id="rId4" imgW="9903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971800"/>
                        <a:ext cx="2796989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323E6-A619-4A6F-A9BA-4DCDBFA0DB8D}" type="slidenum">
              <a:rPr lang="en-US" altLang="tr-TR" smtClean="0"/>
              <a:pPr>
                <a:defRPr/>
              </a:pPr>
              <a:t>13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498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Ohm’s Law to relate the voltages at each node to the currents flowing in and out of them.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flows from a higher potential to a lower potential in a resistor</a:t>
            </a:r>
          </a:p>
          <a:p>
            <a:pPr lvl="2"/>
            <a:r>
              <a:rPr lang="en-US" dirty="0" smtClean="0"/>
              <a:t>The difference in node voltage is the magnitude of electromotive force that is causing a current I to flow.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448175"/>
            <a:ext cx="34204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362005"/>
              </p:ext>
            </p:extLst>
          </p:nvPr>
        </p:nvGraphicFramePr>
        <p:xfrm>
          <a:off x="5651500" y="4797152"/>
          <a:ext cx="254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3" name="Equation" r:id="rId4" imgW="952200" imgH="228600" progId="Equation.3">
                  <p:embed/>
                </p:oleObj>
              </mc:Choice>
              <mc:Fallback>
                <p:oleObj name="Equation" r:id="rId4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97152"/>
                        <a:ext cx="2540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5875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lum bright="-28000" contrast="52000"/>
          </a:blip>
          <a:srcRect/>
          <a:stretch>
            <a:fillRect/>
          </a:stretch>
        </p:blipFill>
        <p:spPr bwMode="auto">
          <a:xfrm>
            <a:off x="695325" y="2971800"/>
            <a:ext cx="4791075" cy="311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91200" y="2514600"/>
          <a:ext cx="2667000" cy="331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8" name="Equation" r:id="rId4" imgW="1104840" imgH="1371600" progId="Equation.3">
                  <p:embed/>
                </p:oleObj>
              </mc:Choice>
              <mc:Fallback>
                <p:oleObj name="Equation" r:id="rId4" imgW="11048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2667000" cy="3310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15</a:t>
            </a:fld>
            <a:endParaRPr lang="en-US" altLang="tr-TR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395536" y="1124745"/>
            <a:ext cx="8352928" cy="5399880"/>
          </a:xfrm>
        </p:spPr>
        <p:txBody>
          <a:bodyPr/>
          <a:lstStyle/>
          <a:p>
            <a:r>
              <a:rPr lang="en-US" dirty="0"/>
              <a:t>We do not write an equation for </a:t>
            </a:r>
            <a:r>
              <a:rPr lang="en-US" i="1" dirty="0" smtClean="0"/>
              <a:t>I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/>
              <a:t>as it is equal to </a:t>
            </a:r>
            <a:r>
              <a:rPr lang="en-US" i="1" dirty="0"/>
              <a:t>I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957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for the node voltages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this problem we know that V</a:t>
            </a:r>
            <a:r>
              <a:rPr lang="en-US" baseline="-25000" dirty="0" smtClean="0"/>
              <a:t>1</a:t>
            </a:r>
            <a:r>
              <a:rPr lang="en-US" dirty="0" smtClean="0"/>
              <a:t> = 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 bright="-28000" contrast="52000"/>
          </a:blip>
          <a:srcRect/>
          <a:stretch>
            <a:fillRect/>
          </a:stretch>
        </p:blipFill>
        <p:spPr bwMode="auto">
          <a:xfrm>
            <a:off x="695325" y="2971800"/>
            <a:ext cx="4791075" cy="311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Brace 4"/>
          <p:cNvSpPr/>
          <p:nvPr/>
        </p:nvSpPr>
        <p:spPr>
          <a:xfrm>
            <a:off x="2057400" y="4572000"/>
            <a:ext cx="228600" cy="1143000"/>
          </a:xfrm>
          <a:prstGeom prst="righ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548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01</a:t>
            </a:r>
            <a:r>
              <a:rPr lang="en-GB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node voltages are known, calculate the currents.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17</a:t>
            </a:fld>
            <a:endParaRPr lang="en-US" alt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304" y="2204864"/>
            <a:ext cx="6264696" cy="421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61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/>
              <a:t>01</a:t>
            </a:r>
            <a:r>
              <a:rPr lang="en-GB" dirty="0"/>
              <a:t>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Previous Slides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18</a:t>
            </a:fld>
            <a:endParaRPr lang="en-US" altLang="tr-TR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044816"/>
              </p:ext>
            </p:extLst>
          </p:nvPr>
        </p:nvGraphicFramePr>
        <p:xfrm>
          <a:off x="5562600" y="1988840"/>
          <a:ext cx="266700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4" name="Equation" r:id="rId3" imgW="1104840" imgH="1371600" progId="Equation.3">
                  <p:embed/>
                </p:oleObj>
              </mc:Choice>
              <mc:Fallback>
                <p:oleObj name="Equation" r:id="rId3" imgW="11048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88840"/>
                        <a:ext cx="2667000" cy="331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890671"/>
              </p:ext>
            </p:extLst>
          </p:nvPr>
        </p:nvGraphicFramePr>
        <p:xfrm>
          <a:off x="1066800" y="2065040"/>
          <a:ext cx="2590800" cy="2823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5" name="Equation" r:id="rId5" imgW="990360" imgH="1143000" progId="Equation.3">
                  <p:embed/>
                </p:oleObj>
              </mc:Choice>
              <mc:Fallback>
                <p:oleObj name="Equation" r:id="rId5" imgW="990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65040"/>
                        <a:ext cx="2590800" cy="2823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57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/>
              <a:t>01</a:t>
            </a:r>
            <a:r>
              <a:rPr lang="en-GB" dirty="0"/>
              <a:t>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Substituting in Numbers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19</a:t>
            </a:fld>
            <a:endParaRPr lang="en-US" altLang="tr-TR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522383"/>
              </p:ext>
            </p:extLst>
          </p:nvPr>
        </p:nvGraphicFramePr>
        <p:xfrm>
          <a:off x="5378450" y="2133699"/>
          <a:ext cx="303530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8" name="Equation" r:id="rId3" imgW="1257120" imgH="1371600" progId="Equation.3">
                  <p:embed/>
                </p:oleObj>
              </mc:Choice>
              <mc:Fallback>
                <p:oleObj name="Equation" r:id="rId3" imgW="125712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2133699"/>
                        <a:ext cx="3035300" cy="331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407499"/>
              </p:ext>
            </p:extLst>
          </p:nvPr>
        </p:nvGraphicFramePr>
        <p:xfrm>
          <a:off x="1066800" y="2209899"/>
          <a:ext cx="25908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9" name="Equation" r:id="rId5" imgW="990360" imgH="1143000" progId="Equation.3">
                  <p:embed/>
                </p:oleObj>
              </mc:Choice>
              <mc:Fallback>
                <p:oleObj name="Equation" r:id="rId5" imgW="990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99"/>
                        <a:ext cx="2590800" cy="282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3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r>
              <a:rPr lang="tr-TR" dirty="0" smtClean="0"/>
              <a:t>s</a:t>
            </a:r>
            <a:r>
              <a:rPr lang="en-US" dirty="0" smtClean="0"/>
              <a:t> of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step-by-step instructions for nodal analysis, which is a method to calculate node voltages and currents that flow through components in a circuit.</a:t>
            </a:r>
          </a:p>
          <a:p>
            <a:r>
              <a:rPr lang="en-US" dirty="0" smtClean="0"/>
              <a:t>Provide step-by-step instructions for mesh analysis, which is a method to calculate voltage drops and mesh currents that flow around loops in a circuit.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973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/>
              <a:t>01</a:t>
            </a:r>
            <a:r>
              <a:rPr lang="en-GB" dirty="0"/>
              <a:t>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Substituting the results from Ohm’s Law into the KCL equations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20</a:t>
            </a:fld>
            <a:endParaRPr lang="en-US" altLang="tr-TR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77714"/>
              </p:ext>
            </p:extLst>
          </p:nvPr>
        </p:nvGraphicFramePr>
        <p:xfrm>
          <a:off x="927100" y="2708920"/>
          <a:ext cx="72644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4" name="Equation" r:id="rId3" imgW="2793960" imgH="1143000" progId="Equation.3">
                  <p:embed/>
                </p:oleObj>
              </mc:Choice>
              <mc:Fallback>
                <p:oleObj name="Equation" r:id="rId3" imgW="27939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708920"/>
                        <a:ext cx="7264400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50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</a:t>
            </a:r>
            <a:r>
              <a:rPr lang="tr-TR" dirty="0" err="1"/>
              <a:t>Example</a:t>
            </a:r>
            <a:r>
              <a:rPr lang="tr-TR" dirty="0"/>
              <a:t> 01</a:t>
            </a:r>
            <a:r>
              <a:rPr lang="en-GB" dirty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149081"/>
            <a:ext cx="8153400" cy="2251720"/>
          </a:xfrm>
        </p:spPr>
        <p:txBody>
          <a:bodyPr>
            <a:normAutofit fontScale="85000" lnSpcReduction="10000"/>
          </a:bodyPr>
          <a:lstStyle/>
          <a:p>
            <a:r>
              <a:rPr lang="en-US" sz="3300" dirty="0" smtClean="0"/>
              <a:t>Node voltages must have a magnitude less than the sum of the voltage sources in the circuit</a:t>
            </a:r>
          </a:p>
          <a:p>
            <a:r>
              <a:rPr lang="en-US" sz="3300" dirty="0" smtClean="0"/>
              <a:t>One or more of the node voltages may have a negative sign </a:t>
            </a:r>
          </a:p>
          <a:p>
            <a:pPr lvl="1"/>
            <a:r>
              <a:rPr lang="en-US" sz="2600" dirty="0" smtClean="0"/>
              <a:t>This depends on which node you chose as your reference node.</a:t>
            </a:r>
            <a:endParaRPr lang="en-US" sz="2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623743"/>
              </p:ext>
            </p:extLst>
          </p:nvPr>
        </p:nvGraphicFramePr>
        <p:xfrm>
          <a:off x="573460" y="1196752"/>
          <a:ext cx="3960440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548"/>
                <a:gridCol w="1731892"/>
              </a:tblGrid>
              <a:tr h="36233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Node Voltages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(V)</a:t>
                      </a:r>
                      <a:endParaRPr lang="en-US" sz="2200" b="1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V</a:t>
                      </a:r>
                      <a:r>
                        <a:rPr lang="en-US" sz="2200" b="1" baseline="-25000" dirty="0" smtClean="0"/>
                        <a:t>1</a:t>
                      </a:r>
                      <a:endParaRPr lang="en-US" sz="2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/>
                        <a:t>V</a:t>
                      </a:r>
                      <a:r>
                        <a:rPr lang="en-US" sz="2200" b="1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5.55</a:t>
                      </a:r>
                      <a:endParaRPr lang="en-US" sz="2200" b="1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/>
                        <a:t>V</a:t>
                      </a:r>
                      <a:r>
                        <a:rPr lang="en-US" sz="2200" b="1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4.56</a:t>
                      </a:r>
                      <a:endParaRPr lang="en-US" sz="2200" b="1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/>
                        <a:t>V</a:t>
                      </a:r>
                      <a:r>
                        <a:rPr lang="en-US" sz="2200" b="1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3.74</a:t>
                      </a:r>
                      <a:endParaRPr lang="en-US" sz="2200" b="1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/>
                        <a:t>V</a:t>
                      </a:r>
                      <a:r>
                        <a:rPr lang="en-US" sz="2200" b="1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3.46</a:t>
                      </a:r>
                      <a:endParaRPr lang="en-US" sz="2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323E6-A619-4A6F-A9BA-4DCDBFA0DB8D}" type="slidenum">
              <a:rPr lang="en-US" altLang="tr-TR" smtClean="0"/>
              <a:pPr>
                <a:defRPr/>
              </a:pPr>
              <a:t>21</a:t>
            </a:fld>
            <a:endParaRPr lang="en-US" altLang="tr-T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192103"/>
            <a:ext cx="3891136" cy="261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29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</a:t>
            </a:r>
            <a:r>
              <a:rPr lang="tr-TR" dirty="0" err="1"/>
              <a:t>Example</a:t>
            </a:r>
            <a:r>
              <a:rPr lang="tr-TR" dirty="0"/>
              <a:t> 01</a:t>
            </a:r>
            <a:r>
              <a:rPr lang="en-GB" dirty="0"/>
              <a:t>…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9431178"/>
              </p:ext>
            </p:extLst>
          </p:nvPr>
        </p:nvGraphicFramePr>
        <p:xfrm>
          <a:off x="611560" y="1056803"/>
          <a:ext cx="4248472" cy="346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942"/>
                <a:gridCol w="1671530"/>
              </a:tblGrid>
              <a:tr h="7183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Voltage across resistors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(V)</a:t>
                      </a:r>
                      <a:endParaRPr lang="en-US" sz="2000" dirty="0"/>
                    </a:p>
                  </a:txBody>
                  <a:tcPr/>
                </a:tc>
              </a:tr>
              <a:tr h="4060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R1</a:t>
                      </a:r>
                      <a:r>
                        <a:rPr lang="en-US" sz="2400" baseline="0" dirty="0" smtClean="0"/>
                        <a:t> = (V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 – V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4.45</a:t>
                      </a:r>
                      <a:endParaRPr lang="en-US" sz="2400" dirty="0"/>
                    </a:p>
                  </a:txBody>
                  <a:tcPr/>
                </a:tc>
              </a:tr>
              <a:tr h="406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R2</a:t>
                      </a:r>
                      <a:r>
                        <a:rPr lang="en-US" sz="2400" baseline="0" dirty="0" smtClean="0"/>
                        <a:t> = (V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 – V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0.990</a:t>
                      </a:r>
                      <a:endParaRPr lang="en-US" sz="2400" dirty="0"/>
                    </a:p>
                  </a:txBody>
                  <a:tcPr/>
                </a:tc>
              </a:tr>
              <a:tr h="406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R3</a:t>
                      </a:r>
                      <a:r>
                        <a:rPr lang="en-US" sz="2400" baseline="0" dirty="0" smtClean="0"/>
                        <a:t> = (V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 – V</a:t>
                      </a:r>
                      <a:r>
                        <a:rPr lang="en-US" sz="2400" baseline="-25000" dirty="0" smtClean="0"/>
                        <a:t>5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1.10</a:t>
                      </a:r>
                      <a:endParaRPr lang="en-US" sz="2400" dirty="0"/>
                    </a:p>
                  </a:txBody>
                  <a:tcPr/>
                </a:tc>
              </a:tr>
              <a:tr h="406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R4</a:t>
                      </a:r>
                      <a:r>
                        <a:rPr lang="en-US" sz="2400" baseline="0" dirty="0" smtClean="0"/>
                        <a:t> = (V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 – V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0.824</a:t>
                      </a:r>
                      <a:endParaRPr lang="en-US" sz="2400" dirty="0"/>
                    </a:p>
                  </a:txBody>
                  <a:tcPr/>
                </a:tc>
              </a:tr>
              <a:tr h="406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R5</a:t>
                      </a:r>
                      <a:r>
                        <a:rPr lang="en-US" sz="2400" baseline="0" dirty="0" smtClean="0"/>
                        <a:t> = (V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 – V</a:t>
                      </a:r>
                      <a:r>
                        <a:rPr lang="en-US" sz="2400" baseline="-25000" dirty="0" smtClean="0"/>
                        <a:t>5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0.274</a:t>
                      </a:r>
                      <a:endParaRPr lang="en-US" sz="2400" dirty="0"/>
                    </a:p>
                  </a:txBody>
                  <a:tcPr/>
                </a:tc>
              </a:tr>
              <a:tr h="406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R6</a:t>
                      </a:r>
                      <a:r>
                        <a:rPr lang="en-US" sz="2400" baseline="0" dirty="0" smtClean="0"/>
                        <a:t> = (V</a:t>
                      </a:r>
                      <a:r>
                        <a:rPr lang="en-US" sz="2400" baseline="-25000" dirty="0" smtClean="0"/>
                        <a:t>5</a:t>
                      </a:r>
                      <a:r>
                        <a:rPr lang="en-US" sz="2400" baseline="0" dirty="0" smtClean="0"/>
                        <a:t> – </a:t>
                      </a:r>
                      <a:r>
                        <a:rPr lang="en-US" sz="2400" baseline="0" dirty="0" smtClean="0">
                          <a:latin typeface="+mj-lt"/>
                        </a:rPr>
                        <a:t>0</a:t>
                      </a:r>
                      <a:r>
                        <a:rPr lang="en-US" sz="2400" baseline="0" dirty="0" smtClean="0"/>
                        <a:t>V)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3.46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95536" y="4725143"/>
            <a:ext cx="8355632" cy="1799481"/>
          </a:xfrm>
        </p:spPr>
        <p:txBody>
          <a:bodyPr/>
          <a:lstStyle/>
          <a:p>
            <a:r>
              <a:rPr lang="en-US" dirty="0" smtClean="0"/>
              <a:t>The magnitude of any voltage across a resistor must be less than the sum of all of the voltage sources in the circuit</a:t>
            </a:r>
          </a:p>
          <a:p>
            <a:pPr lvl="1"/>
            <a:r>
              <a:rPr lang="en-US" sz="2200" dirty="0" smtClean="0"/>
              <a:t>In this case, no voltage across a resistor can be greater than 10</a:t>
            </a:r>
            <a:r>
              <a:rPr lang="tr-TR" sz="2200" dirty="0" smtClean="0"/>
              <a:t> </a:t>
            </a:r>
            <a:r>
              <a:rPr lang="en-US" sz="2200" dirty="0" smtClean="0"/>
              <a:t>V.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323E6-A619-4A6F-A9BA-4DCDBFA0DB8D}" type="slidenum">
              <a:rPr lang="en-US" altLang="tr-TR" smtClean="0"/>
              <a:pPr>
                <a:defRPr/>
              </a:pPr>
              <a:t>22</a:t>
            </a:fld>
            <a:endParaRPr lang="en-US" alt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9567" y="1700808"/>
            <a:ext cx="3891136" cy="261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251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</a:t>
            </a:r>
            <a:r>
              <a:rPr lang="tr-TR" dirty="0" err="1" smtClean="0"/>
              <a:t>Example</a:t>
            </a:r>
            <a:r>
              <a:rPr lang="en-GB" dirty="0" smtClean="0"/>
              <a:t> 01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7544" y="1048875"/>
            <a:ext cx="8208144" cy="5404461"/>
          </a:xfrm>
        </p:spPr>
        <p:txBody>
          <a:bodyPr/>
          <a:lstStyle/>
          <a:p>
            <a:pPr marL="4662488" indent="-285750"/>
            <a:r>
              <a:rPr lang="en-GB" sz="2400" dirty="0"/>
              <a:t>None of the currents should be larger than the current that flows through the equivalent resistor in series with the 10V supply.</a:t>
            </a:r>
          </a:p>
          <a:p>
            <a:pPr marL="457200" lvl="1" indent="0">
              <a:buNone/>
            </a:pPr>
            <a:endParaRPr kumimoji="0" lang="en-US" sz="2000" kern="12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 smtClean="0">
              <a:solidFill>
                <a:srgbClr val="000000"/>
              </a:solidFill>
            </a:endParaRPr>
          </a:p>
          <a:p>
            <a:pPr marL="269875" lvl="1" indent="0">
              <a:buNone/>
            </a:pPr>
            <a:r>
              <a:rPr kumimoji="0" lang="en-US" kern="1200" dirty="0" err="1" smtClean="0">
                <a:solidFill>
                  <a:srgbClr val="FF0000"/>
                </a:solidFill>
              </a:rPr>
              <a:t>R</a:t>
            </a:r>
            <a:r>
              <a:rPr kumimoji="0" lang="en-US" kern="1200" baseline="-25000" dirty="0" err="1" smtClean="0">
                <a:solidFill>
                  <a:srgbClr val="FF0000"/>
                </a:solidFill>
              </a:rPr>
              <a:t>eq</a:t>
            </a:r>
            <a:r>
              <a:rPr kumimoji="0" lang="en-US" kern="1200" dirty="0" smtClean="0">
                <a:solidFill>
                  <a:schemeClr val="accent2"/>
                </a:solidFill>
              </a:rPr>
              <a:t> = </a:t>
            </a:r>
            <a:r>
              <a:rPr kumimoji="0" lang="en-US" kern="1200" dirty="0" smtClean="0">
                <a:solidFill>
                  <a:schemeClr val="accent1"/>
                </a:solidFill>
              </a:rPr>
              <a:t>7+[5||(1+3)]+2+9 </a:t>
            </a:r>
            <a:r>
              <a:rPr kumimoji="0" lang="en-US" kern="1200" dirty="0">
                <a:solidFill>
                  <a:schemeClr val="accent2"/>
                </a:solidFill>
              </a:rPr>
              <a:t>= </a:t>
            </a:r>
            <a:r>
              <a:rPr kumimoji="0" lang="en-US" kern="1200" dirty="0" smtClean="0">
                <a:solidFill>
                  <a:schemeClr val="accent1"/>
                </a:solidFill>
              </a:rPr>
              <a:t>20.2 k</a:t>
            </a:r>
            <a:r>
              <a:rPr kumimoji="0" lang="el-GR" kern="1200" dirty="0" smtClean="0">
                <a:solidFill>
                  <a:schemeClr val="accent1"/>
                </a:solidFill>
              </a:rPr>
              <a:t>Ω</a:t>
            </a:r>
            <a:r>
              <a:rPr kumimoji="0" lang="en-US" kern="1200" dirty="0" smtClean="0">
                <a:solidFill>
                  <a:schemeClr val="accent1"/>
                </a:solidFill>
              </a:rPr>
              <a:t> </a:t>
            </a:r>
            <a:endParaRPr kumimoji="0" lang="en-US" kern="1200" baseline="-25000" dirty="0" smtClean="0">
              <a:solidFill>
                <a:schemeClr val="accent1"/>
              </a:solidFill>
            </a:endParaRPr>
          </a:p>
          <a:p>
            <a:pPr marL="269875" lvl="1" indent="0">
              <a:buNone/>
            </a:pPr>
            <a:endParaRPr kumimoji="0" lang="en-US" kern="1200" dirty="0" smtClean="0">
              <a:solidFill>
                <a:srgbClr val="FF0000"/>
              </a:solidFill>
            </a:endParaRPr>
          </a:p>
          <a:p>
            <a:pPr marL="269875" lvl="1" indent="0">
              <a:buNone/>
            </a:pPr>
            <a:r>
              <a:rPr kumimoji="0" lang="en-US" kern="1200" dirty="0" err="1" smtClean="0">
                <a:solidFill>
                  <a:srgbClr val="FF0000"/>
                </a:solidFill>
              </a:rPr>
              <a:t>I</a:t>
            </a:r>
            <a:r>
              <a:rPr kumimoji="0" lang="en-US" kern="1200" baseline="-25000" dirty="0" err="1" smtClean="0">
                <a:solidFill>
                  <a:srgbClr val="FF0000"/>
                </a:solidFill>
              </a:rPr>
              <a:t>eq</a:t>
            </a:r>
            <a:r>
              <a:rPr kumimoji="0" lang="en-US" kern="1200" dirty="0" smtClean="0">
                <a:solidFill>
                  <a:schemeClr val="accent2"/>
                </a:solidFill>
              </a:rPr>
              <a:t> </a:t>
            </a:r>
            <a:r>
              <a:rPr kumimoji="0" lang="en-US" kern="1200" dirty="0">
                <a:solidFill>
                  <a:schemeClr val="accent2"/>
                </a:solidFill>
              </a:rPr>
              <a:t>= </a:t>
            </a:r>
            <a:r>
              <a:rPr kumimoji="0" lang="en-US" kern="1200" dirty="0" smtClean="0">
                <a:solidFill>
                  <a:schemeClr val="accent1"/>
                </a:solidFill>
              </a:rPr>
              <a:t>10 / </a:t>
            </a:r>
            <a:r>
              <a:rPr kumimoji="0" lang="en-US" kern="1200" dirty="0" err="1" smtClean="0">
                <a:solidFill>
                  <a:schemeClr val="accent1"/>
                </a:solidFill>
              </a:rPr>
              <a:t>R</a:t>
            </a:r>
            <a:r>
              <a:rPr kumimoji="0" lang="en-US" kern="1200" baseline="-25000" dirty="0" err="1" smtClean="0">
                <a:solidFill>
                  <a:schemeClr val="accent1"/>
                </a:solidFill>
              </a:rPr>
              <a:t>eq</a:t>
            </a:r>
            <a:r>
              <a:rPr kumimoji="0" lang="en-US" kern="1200" dirty="0">
                <a:solidFill>
                  <a:schemeClr val="accent2"/>
                </a:solidFill>
              </a:rPr>
              <a:t> = </a:t>
            </a:r>
            <a:r>
              <a:rPr kumimoji="0" lang="en-US" kern="1200" dirty="0" smtClean="0">
                <a:solidFill>
                  <a:schemeClr val="accent1"/>
                </a:solidFill>
              </a:rPr>
              <a:t>10 V/ 20.2 </a:t>
            </a:r>
            <a:r>
              <a:rPr kumimoji="0" lang="en-US" kern="1200" dirty="0">
                <a:solidFill>
                  <a:schemeClr val="accent1"/>
                </a:solidFill>
              </a:rPr>
              <a:t>k</a:t>
            </a:r>
            <a:r>
              <a:rPr kumimoji="0" lang="el-GR" kern="1200" dirty="0">
                <a:solidFill>
                  <a:schemeClr val="accent1"/>
                </a:solidFill>
              </a:rPr>
              <a:t>Ω</a:t>
            </a:r>
            <a:r>
              <a:rPr kumimoji="0" lang="en-US" kern="1200" dirty="0" smtClean="0">
                <a:solidFill>
                  <a:schemeClr val="accent1"/>
                </a:solidFill>
              </a:rPr>
              <a:t> </a:t>
            </a:r>
            <a:r>
              <a:rPr kumimoji="0" lang="en-US" kern="1200" dirty="0">
                <a:solidFill>
                  <a:schemeClr val="accent2"/>
                </a:solidFill>
              </a:rPr>
              <a:t>=</a:t>
            </a:r>
            <a:r>
              <a:rPr kumimoji="0" lang="en-US" kern="1200" dirty="0" smtClean="0">
                <a:solidFill>
                  <a:schemeClr val="accent2"/>
                </a:solidFill>
              </a:rPr>
              <a:t> </a:t>
            </a:r>
            <a:r>
              <a:rPr kumimoji="0" lang="en-US" kern="1200" dirty="0" smtClean="0">
                <a:solidFill>
                  <a:schemeClr val="accent1"/>
                </a:solidFill>
              </a:rPr>
              <a:t>495 µA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323E6-A619-4A6F-A9BA-4DCDBFA0DB8D}" type="slidenum">
              <a:rPr lang="en-US" altLang="tr-TR" smtClean="0"/>
              <a:pPr>
                <a:defRPr/>
              </a:pPr>
              <a:t>23</a:t>
            </a:fld>
            <a:endParaRPr lang="en-US" altLang="tr-TR" dirty="0"/>
          </a:p>
        </p:txBody>
      </p:sp>
      <p:graphicFrame>
        <p:nvGraphicFramePr>
          <p:cNvPr id="10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4028579"/>
              </p:ext>
            </p:extLst>
          </p:nvPr>
        </p:nvGraphicFramePr>
        <p:xfrm>
          <a:off x="683568" y="1170058"/>
          <a:ext cx="3816424" cy="365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69"/>
                <a:gridCol w="2165855"/>
              </a:tblGrid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Currents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</a:t>
                      </a:r>
                      <a:r>
                        <a:rPr lang="en-US" sz="2000" baseline="0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en-US" sz="2000" dirty="0" err="1" smtClean="0"/>
                        <a:t>A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495</a:t>
                      </a:r>
                      <a:endParaRPr lang="en-US" sz="2400" dirty="0"/>
                    </a:p>
                  </a:txBody>
                  <a:tcPr/>
                </a:tc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495</a:t>
                      </a:r>
                      <a:endParaRPr lang="en-US" sz="2400" dirty="0"/>
                    </a:p>
                  </a:txBody>
                  <a:tcPr/>
                </a:tc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/>
                </a:tc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275</a:t>
                      </a:r>
                      <a:endParaRPr lang="en-US" sz="2400" dirty="0"/>
                    </a:p>
                  </a:txBody>
                  <a:tcPr/>
                </a:tc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275</a:t>
                      </a:r>
                      <a:endParaRPr lang="en-US" sz="2400" dirty="0"/>
                    </a:p>
                  </a:txBody>
                  <a:tcPr/>
                </a:tc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495</a:t>
                      </a:r>
                      <a:endParaRPr lang="en-US" sz="2400" dirty="0"/>
                    </a:p>
                  </a:txBody>
                  <a:tcPr/>
                </a:tc>
              </a:tr>
              <a:tr h="4533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7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79" y="2996953"/>
            <a:ext cx="3168353" cy="213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4592" y="5091162"/>
            <a:ext cx="2245840" cy="14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560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Steps in Nodal Analysis</a:t>
            </a:r>
          </a:p>
          <a:p>
            <a:pPr lvl="1">
              <a:buNone/>
            </a:pPr>
            <a:r>
              <a:rPr lang="en-US" dirty="0" smtClean="0"/>
              <a:t>1. Pick one node as a reference node</a:t>
            </a:r>
          </a:p>
          <a:p>
            <a:pPr lvl="1">
              <a:buNone/>
            </a:pPr>
            <a:r>
              <a:rPr lang="en-US" dirty="0" smtClean="0"/>
              <a:t>2. Label the voltage at the other nodes</a:t>
            </a:r>
          </a:p>
          <a:p>
            <a:pPr lvl="1">
              <a:buNone/>
            </a:pPr>
            <a:r>
              <a:rPr lang="en-US" dirty="0" smtClean="0"/>
              <a:t>3. Label the currents flowing through each of the components in the circuit</a:t>
            </a:r>
          </a:p>
          <a:p>
            <a:pPr lvl="1">
              <a:buNone/>
            </a:pPr>
            <a:r>
              <a:rPr lang="en-US" dirty="0" smtClean="0"/>
              <a:t>4. Use </a:t>
            </a:r>
            <a:r>
              <a:rPr lang="en-US" dirty="0" err="1" smtClean="0"/>
              <a:t>Kirchoff’s</a:t>
            </a:r>
            <a:r>
              <a:rPr lang="en-US" dirty="0" smtClean="0"/>
              <a:t> Current Law</a:t>
            </a:r>
          </a:p>
          <a:p>
            <a:pPr lvl="1">
              <a:buNone/>
            </a:pPr>
            <a:r>
              <a:rPr lang="en-US" dirty="0" smtClean="0"/>
              <a:t>5. Use Ohm’s Law to relate the voltages at each node to the currents flowing in and out of them.</a:t>
            </a:r>
          </a:p>
          <a:p>
            <a:pPr lvl="1">
              <a:buNone/>
            </a:pPr>
            <a:r>
              <a:rPr lang="en-US" dirty="0" smtClean="0"/>
              <a:t>6. Solve for the node voltage</a:t>
            </a:r>
          </a:p>
          <a:p>
            <a:pPr lvl="1">
              <a:buNone/>
            </a:pPr>
            <a:r>
              <a:rPr lang="en-US" dirty="0" smtClean="0"/>
              <a:t>7. Once the node voltages are known, calculate the currents.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960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en-GB" dirty="0" smtClean="0"/>
              <a:t>0</a:t>
            </a:r>
            <a:r>
              <a:rPr lang="tr-TR" dirty="0" smtClean="0"/>
              <a:t>2</a:t>
            </a:r>
            <a:r>
              <a:rPr lang="en-GB" dirty="0" smtClean="0"/>
              <a:t>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4088"/>
            <a:r>
              <a:rPr lang="en-GB" sz="2800" dirty="0"/>
              <a:t>Determine the current flowing left to right through the 15 ohms resistor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25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2912534" cy="22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04" y="4095283"/>
            <a:ext cx="2878666" cy="131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795" y="2873895"/>
            <a:ext cx="1625600" cy="49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795" y="3721173"/>
            <a:ext cx="1625600" cy="50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162" y="3059795"/>
            <a:ext cx="1388534" cy="312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251" y="3949323"/>
            <a:ext cx="1422400" cy="278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6814" y="4707462"/>
            <a:ext cx="880534" cy="228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7031" y="4732812"/>
            <a:ext cx="880534" cy="202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2251" y="4678301"/>
            <a:ext cx="982134" cy="25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7831" y="5466097"/>
            <a:ext cx="3318934" cy="2028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 bwMode="auto">
          <a:xfrm flipV="1">
            <a:off x="1403648" y="3372445"/>
            <a:ext cx="2564183" cy="992659"/>
          </a:xfrm>
          <a:prstGeom prst="straightConnector1">
            <a:avLst/>
          </a:prstGeom>
          <a:ln w="85725">
            <a:solidFill>
              <a:schemeClr val="accent1">
                <a:alpha val="30000"/>
              </a:schemeClr>
            </a:solidFill>
            <a:headEnd type="oval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2324886" y="4177003"/>
            <a:ext cx="1651928" cy="188101"/>
          </a:xfrm>
          <a:prstGeom prst="straightConnector1">
            <a:avLst/>
          </a:prstGeom>
          <a:ln w="85725">
            <a:solidFill>
              <a:schemeClr val="accent1">
                <a:alpha val="30000"/>
              </a:schemeClr>
            </a:solidFill>
            <a:headEnd type="oval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9403" y="5325108"/>
            <a:ext cx="304800" cy="1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…Example 02…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dirty="0" smtClean="0"/>
                  <a:t>Two equations with two unknown variables (</a:t>
                </a:r>
                <a:r>
                  <a:rPr lang="en-GB" sz="2800" i="1" dirty="0" smtClean="0"/>
                  <a:t>v</a:t>
                </a:r>
                <a:r>
                  <a:rPr lang="en-GB" sz="2800" baseline="-25000" dirty="0" smtClean="0"/>
                  <a:t>1</a:t>
                </a:r>
                <a:r>
                  <a:rPr lang="en-GB" sz="2800" dirty="0" smtClean="0"/>
                  <a:t>, </a:t>
                </a:r>
                <a:r>
                  <a:rPr lang="en-GB" sz="2800" i="1" dirty="0" smtClean="0"/>
                  <a:t>v</a:t>
                </a:r>
                <a:r>
                  <a:rPr lang="en-GB" sz="2800" baseline="-25000" dirty="0" smtClean="0"/>
                  <a:t>2</a:t>
                </a:r>
                <a:r>
                  <a:rPr lang="en-GB" sz="2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GB" sz="2800" b="0" dirty="0" smtClean="0"/>
                  <a:t>	(1)	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endParaRPr lang="en-GB" sz="2800" b="0" dirty="0" smtClean="0"/>
              </a:p>
              <a:p>
                <a:pPr marL="0" indent="0">
                  <a:buNone/>
                </a:pPr>
                <a:r>
                  <a:rPr lang="en-GB" sz="2800" b="0" dirty="0" smtClean="0"/>
                  <a:t>	(2)	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endParaRPr lang="en-GB" sz="2800" dirty="0"/>
              </a:p>
              <a:p>
                <a:endParaRPr lang="en-GB" sz="2800" dirty="0" smtClean="0"/>
              </a:p>
              <a:p>
                <a:r>
                  <a:rPr lang="en-GB" sz="2800" dirty="0" smtClean="0"/>
                  <a:t>Solution by </a:t>
                </a:r>
                <a:r>
                  <a:rPr lang="en-GB" sz="2800" dirty="0" smtClean="0">
                    <a:solidFill>
                      <a:schemeClr val="accent1"/>
                    </a:solidFill>
                  </a:rPr>
                  <a:t>substitution</a:t>
                </a:r>
              </a:p>
              <a:p>
                <a:pPr lvl="1"/>
                <a:r>
                  <a:rPr lang="en-GB" sz="2400" dirty="0" smtClean="0"/>
                  <a:t>Rearrange 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GB" sz="2800" dirty="0"/>
              </a:p>
              <a:p>
                <a:pPr lvl="1"/>
                <a:r>
                  <a:rPr lang="en-GB" sz="2400" dirty="0" smtClean="0"/>
                  <a:t>Substitute </a:t>
                </a:r>
                <a:r>
                  <a:rPr lang="en-GB" sz="2400" i="1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en-GB" sz="2400" baseline="-25000" dirty="0" smtClean="0">
                    <a:solidFill>
                      <a:schemeClr val="accent1"/>
                    </a:solidFill>
                  </a:rPr>
                  <a:t>1</a:t>
                </a:r>
                <a:r>
                  <a:rPr lang="en-GB" sz="2400" dirty="0"/>
                  <a:t> </a:t>
                </a:r>
                <a:r>
                  <a:rPr lang="en-GB" sz="2400" dirty="0" smtClean="0"/>
                  <a:t>into (1) to obtain </a:t>
                </a:r>
                <a:r>
                  <a:rPr lang="en-GB" sz="2400" i="1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en-GB" sz="2400" baseline="-25000" dirty="0" smtClean="0">
                    <a:solidFill>
                      <a:schemeClr val="accent1"/>
                    </a:solidFill>
                  </a:rPr>
                  <a:t>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5(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−60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=60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18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GB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800" dirty="0" smtClean="0">
                    <a:solidFill>
                      <a:schemeClr val="accent1"/>
                    </a:solidFill>
                  </a:rPr>
                  <a:t> V</a:t>
                </a:r>
                <a:endParaRPr lang="en-GB" sz="28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GB" sz="2400" dirty="0" smtClean="0"/>
                  <a:t>Find </a:t>
                </a:r>
                <a:r>
                  <a:rPr lang="en-GB" sz="2400" i="1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en-GB" sz="2400" baseline="-25000" dirty="0" smtClean="0">
                    <a:solidFill>
                      <a:schemeClr val="accent1"/>
                    </a:solidFill>
                  </a:rPr>
                  <a:t>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−60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=80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−60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nor/>
                        </m:rPr>
                        <a:rPr lang="en-GB" sz="2800" dirty="0">
                          <a:solidFill>
                            <a:schemeClr val="accent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dirty="0">
                          <a:solidFill>
                            <a:schemeClr val="accent1"/>
                          </a:solidFill>
                        </a:rPr>
                        <m:t>V</m:t>
                      </m:r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endParaRPr lang="tr-TR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12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945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…Example 02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dirty="0" smtClean="0"/>
                  <a:t>Two equations with two unknown variables (</a:t>
                </a:r>
                <a:r>
                  <a:rPr lang="en-GB" sz="2800" i="1" dirty="0" smtClean="0"/>
                  <a:t>v</a:t>
                </a:r>
                <a:r>
                  <a:rPr lang="en-GB" sz="2800" baseline="-25000" dirty="0" smtClean="0"/>
                  <a:t>1</a:t>
                </a:r>
                <a:r>
                  <a:rPr lang="en-GB" sz="2800" dirty="0" smtClean="0"/>
                  <a:t>, </a:t>
                </a:r>
                <a:r>
                  <a:rPr lang="en-GB" sz="2800" i="1" dirty="0" smtClean="0"/>
                  <a:t>v</a:t>
                </a:r>
                <a:r>
                  <a:rPr lang="en-GB" sz="2800" baseline="-25000" dirty="0" smtClean="0"/>
                  <a:t>2</a:t>
                </a:r>
                <a:r>
                  <a:rPr lang="en-GB" sz="2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GB" sz="2800" b="0" dirty="0" smtClean="0"/>
                  <a:t>	(1)	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endParaRPr lang="en-GB" sz="2800" b="0" dirty="0" smtClean="0"/>
              </a:p>
              <a:p>
                <a:pPr marL="0" indent="0">
                  <a:buNone/>
                </a:pPr>
                <a:r>
                  <a:rPr lang="en-GB" sz="2800" b="0" dirty="0" smtClean="0"/>
                  <a:t>	(2)	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endParaRPr lang="en-GB" sz="2800" dirty="0" smtClean="0"/>
              </a:p>
              <a:p>
                <a:pPr marL="0" indent="0">
                  <a:buNone/>
                </a:pPr>
                <a:endParaRPr lang="en-GB" sz="2800" dirty="0" smtClean="0"/>
              </a:p>
              <a:p>
                <a:r>
                  <a:rPr lang="en-GB" sz="2800" dirty="0" smtClean="0"/>
                  <a:t>Solution by </a:t>
                </a:r>
                <a:r>
                  <a:rPr lang="en-GB" sz="2800" dirty="0" smtClean="0">
                    <a:solidFill>
                      <a:schemeClr val="accent1"/>
                    </a:solidFill>
                  </a:rPr>
                  <a:t>determinant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e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×4−60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(−2) 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(−1)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×(−2)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GB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)×60 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×4−(−1)×(−2)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GB" sz="240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endParaRPr lang="tr-TR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12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27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4008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Nodal</a:t>
            </a:r>
            <a:r>
              <a:rPr lang="tr-TR" dirty="0" smtClean="0"/>
              <a:t> </a:t>
            </a:r>
            <a:r>
              <a:rPr lang="tr-TR" dirty="0"/>
              <a:t>Analysis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Supernodes</a:t>
            </a:r>
            <a:r>
              <a:rPr lang="tr-TR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24936" cy="5399880"/>
          </a:xfrm>
        </p:spPr>
        <p:txBody>
          <a:bodyPr/>
          <a:lstStyle/>
          <a:p>
            <a:r>
              <a:rPr lang="tr-TR" sz="2800" dirty="0" err="1" smtClean="0"/>
              <a:t>Floating</a:t>
            </a:r>
            <a:r>
              <a:rPr lang="tr-TR" sz="2800" dirty="0" smtClean="0"/>
              <a:t> </a:t>
            </a:r>
            <a:r>
              <a:rPr lang="tr-TR" sz="2800" dirty="0" err="1"/>
              <a:t>voltage</a:t>
            </a:r>
            <a:r>
              <a:rPr lang="tr-TR" sz="2800" dirty="0"/>
              <a:t> </a:t>
            </a:r>
            <a:r>
              <a:rPr lang="tr-TR" sz="2800" dirty="0" err="1" smtClean="0"/>
              <a:t>source</a:t>
            </a:r>
            <a:endParaRPr lang="tr-TR" sz="2800" dirty="0" smtClean="0"/>
          </a:p>
          <a:p>
            <a:pPr marL="2573338" lvl="1"/>
            <a:r>
              <a:rPr lang="en-US" sz="2000" dirty="0" smtClean="0"/>
              <a:t>a </a:t>
            </a:r>
            <a:r>
              <a:rPr lang="en-US" sz="2000" dirty="0"/>
              <a:t>voltage source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en-US" sz="2000" dirty="0" smtClean="0"/>
              <a:t>does </a:t>
            </a:r>
            <a:r>
              <a:rPr lang="en-US" sz="2000" dirty="0"/>
              <a:t>not have either of its terminals connected to the ground node. </a:t>
            </a:r>
            <a:endParaRPr lang="tr-TR" sz="2000" dirty="0" smtClean="0"/>
          </a:p>
          <a:p>
            <a:pPr marL="2573338" lvl="1">
              <a:tabLst>
                <a:tab pos="4114800" algn="l"/>
              </a:tabLst>
            </a:pPr>
            <a:r>
              <a:rPr lang="en-US" sz="2000" dirty="0"/>
              <a:t>A floating source is a problem for the Nod</a:t>
            </a:r>
            <a:r>
              <a:rPr lang="tr-TR" sz="2000" dirty="0"/>
              <a:t>al</a:t>
            </a:r>
            <a:r>
              <a:rPr lang="en-US" sz="2000" dirty="0"/>
              <a:t> </a:t>
            </a:r>
            <a:r>
              <a:rPr lang="tr-TR" sz="2000" dirty="0"/>
              <a:t>Analysis</a:t>
            </a:r>
          </a:p>
          <a:p>
            <a:pPr marL="2743200" lvl="2"/>
            <a:r>
              <a:rPr lang="en-US" sz="2000" dirty="0"/>
              <a:t>In this circuit, battery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floating</a:t>
            </a:r>
            <a:endParaRPr lang="tr-TR" sz="2000" dirty="0" smtClean="0"/>
          </a:p>
          <a:p>
            <a:pPr marL="2573338" lvl="1">
              <a:tabLst>
                <a:tab pos="4114800" algn="l"/>
              </a:tabLst>
            </a:pPr>
            <a:r>
              <a:rPr lang="tr-TR" sz="2000" dirty="0" err="1"/>
              <a:t>Applying</a:t>
            </a:r>
            <a:r>
              <a:rPr lang="tr-TR" sz="2000" dirty="0"/>
              <a:t> </a:t>
            </a:r>
            <a:r>
              <a:rPr lang="tr-TR" sz="2000" dirty="0" err="1"/>
              <a:t>Nodal</a:t>
            </a:r>
            <a:r>
              <a:rPr lang="tr-TR" sz="2000" dirty="0"/>
              <a:t> Analysis</a:t>
            </a:r>
          </a:p>
          <a:p>
            <a:pPr marL="2743200" lvl="2"/>
            <a:endParaRPr lang="tr-TR" sz="2000" dirty="0" smtClean="0"/>
          </a:p>
          <a:p>
            <a:r>
              <a:rPr lang="tr-TR" sz="2800" dirty="0" smtClean="0"/>
              <a:t>Using </a:t>
            </a:r>
            <a:r>
              <a:rPr lang="tr-TR" sz="2800" dirty="0" err="1" smtClean="0"/>
              <a:t>Supernode</a:t>
            </a:r>
            <a:endParaRPr lang="tr-TR" sz="2800" dirty="0" smtClean="0"/>
          </a:p>
          <a:p>
            <a:pPr marL="2573338" lvl="1"/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voltage</a:t>
            </a:r>
            <a:r>
              <a:rPr lang="tr-TR" sz="2000" dirty="0"/>
              <a:t> at </a:t>
            </a:r>
            <a:r>
              <a:rPr lang="tr-TR" sz="2000" dirty="0" err="1"/>
              <a:t>node</a:t>
            </a:r>
            <a:r>
              <a:rPr lang="tr-TR" sz="2000" dirty="0"/>
              <a:t> </a:t>
            </a:r>
            <a:r>
              <a:rPr lang="tr-TR" sz="2000" i="1" dirty="0" smtClean="0">
                <a:solidFill>
                  <a:schemeClr val="accent6"/>
                </a:solidFill>
              </a:rPr>
              <a:t>c</a:t>
            </a:r>
            <a:endParaRPr lang="tr-TR" sz="2000" i="1" dirty="0">
              <a:solidFill>
                <a:schemeClr val="accent6"/>
              </a:solidFill>
            </a:endParaRPr>
          </a:p>
          <a:p>
            <a:pPr marL="2573338" lvl="1"/>
            <a:r>
              <a:rPr lang="tr-TR" sz="2000" dirty="0" err="1" smtClean="0"/>
              <a:t>battery</a:t>
            </a:r>
            <a:r>
              <a:rPr lang="tr-TR" sz="2000" dirty="0" smtClean="0"/>
              <a:t> </a:t>
            </a:r>
            <a:r>
              <a:rPr lang="tr-TR" sz="2000" dirty="0" err="1" smtClean="0"/>
              <a:t>current</a:t>
            </a:r>
            <a:endParaRPr lang="tr-TR" sz="2000" dirty="0" smtClean="0"/>
          </a:p>
          <a:p>
            <a:pPr marL="2573338" lvl="1"/>
            <a:r>
              <a:rPr lang="en-US" sz="2000" dirty="0"/>
              <a:t>the KCL equation at node </a:t>
            </a:r>
            <a:r>
              <a:rPr lang="en-US" sz="2000" i="1" dirty="0" smtClean="0">
                <a:solidFill>
                  <a:schemeClr val="accent6"/>
                </a:solidFill>
              </a:rPr>
              <a:t>b</a:t>
            </a:r>
            <a:endParaRPr lang="tr-TR" sz="2000" i="1" dirty="0" smtClean="0">
              <a:solidFill>
                <a:schemeClr val="accent6"/>
              </a:solidFill>
            </a:endParaRPr>
          </a:p>
          <a:p>
            <a:pPr marL="2573338" lvl="1"/>
            <a:endParaRPr lang="tr-TR" sz="2000" i="1" dirty="0">
              <a:solidFill>
                <a:schemeClr val="accent6"/>
              </a:solidFill>
            </a:endParaRPr>
          </a:p>
          <a:p>
            <a:pPr marL="2573338" lvl="1"/>
            <a:endParaRPr lang="tr-TR" sz="2000" dirty="0" smtClean="0"/>
          </a:p>
          <a:p>
            <a:pPr marL="2573338" lvl="1"/>
            <a:r>
              <a:rPr lang="en-US" sz="2000" dirty="0"/>
              <a:t>to find currents, </a:t>
            </a:r>
            <a:r>
              <a:rPr lang="en-US" sz="2000" dirty="0" smtClean="0"/>
              <a:t>Ohm's Law</a:t>
            </a:r>
            <a:r>
              <a:rPr lang="tr-TR" sz="2000" dirty="0" smtClean="0"/>
              <a:t> can be </a:t>
            </a:r>
            <a:r>
              <a:rPr lang="tr-TR" sz="2000" dirty="0" err="1" smtClean="0"/>
              <a:t>used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28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988" b="1393"/>
          <a:stretch/>
        </p:blipFill>
        <p:spPr>
          <a:xfrm>
            <a:off x="797075" y="1628801"/>
            <a:ext cx="1971675" cy="2073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435" y="3526413"/>
            <a:ext cx="199072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280" y="3336339"/>
            <a:ext cx="2743200" cy="60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75" y="4412155"/>
            <a:ext cx="1928813" cy="2100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304" y="4299611"/>
            <a:ext cx="1095375" cy="238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0304" y="4630797"/>
            <a:ext cx="676275" cy="476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0" y="4630797"/>
            <a:ext cx="12954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6473" y="5430738"/>
            <a:ext cx="390525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6928" y="5629622"/>
            <a:ext cx="1295400" cy="247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3311" y="3526413"/>
            <a:ext cx="838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Nodal</a:t>
            </a:r>
            <a:r>
              <a:rPr lang="tr-TR" dirty="0" smtClean="0"/>
              <a:t> </a:t>
            </a:r>
            <a:r>
              <a:rPr lang="tr-TR" dirty="0"/>
              <a:t>Analysis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Supernodes</a:t>
            </a:r>
            <a:r>
              <a:rPr lang="tr-TR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29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70" y="1284355"/>
            <a:ext cx="8350694" cy="48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Mathemat</a:t>
            </a:r>
            <a:r>
              <a:rPr lang="en-GB" dirty="0" err="1"/>
              <a:t>i</a:t>
            </a:r>
            <a:r>
              <a:rPr lang="tr-TR" dirty="0"/>
              <a:t>cal </a:t>
            </a:r>
            <a:r>
              <a:rPr lang="tr-TR" dirty="0" err="1"/>
              <a:t>Prel</a:t>
            </a:r>
            <a:r>
              <a:rPr lang="en-GB" dirty="0" err="1"/>
              <a:t>i</a:t>
            </a:r>
            <a:r>
              <a:rPr lang="tr-TR" dirty="0"/>
              <a:t>m</a:t>
            </a:r>
            <a:r>
              <a:rPr lang="en-GB" dirty="0" err="1"/>
              <a:t>i</a:t>
            </a:r>
            <a:r>
              <a:rPr lang="tr-TR" dirty="0"/>
              <a:t>nar</a:t>
            </a:r>
            <a:r>
              <a:rPr lang="en-GB" dirty="0" err="1"/>
              <a:t>i</a:t>
            </a:r>
            <a:r>
              <a:rPr lang="tr-TR" dirty="0"/>
              <a:t>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400" dirty="0" smtClean="0"/>
                  <a:t>Consider the following equations, where </a:t>
                </a:r>
                <a:r>
                  <a:rPr lang="en-GB" sz="2400" i="1" dirty="0">
                    <a:solidFill>
                      <a:schemeClr val="accent1"/>
                    </a:solidFill>
                  </a:rPr>
                  <a:t>x</a:t>
                </a:r>
                <a:r>
                  <a:rPr lang="en-GB" sz="2400" i="1" dirty="0"/>
                  <a:t> </a:t>
                </a:r>
                <a:r>
                  <a:rPr lang="en-GB" sz="2400" dirty="0"/>
                  <a:t>and </a:t>
                </a:r>
                <a:r>
                  <a:rPr lang="en-GB" sz="2400" i="1" dirty="0">
                    <a:solidFill>
                      <a:schemeClr val="accent1"/>
                    </a:solidFill>
                  </a:rPr>
                  <a:t>y</a:t>
                </a:r>
                <a:r>
                  <a:rPr lang="en-GB" sz="2400" i="1" dirty="0"/>
                  <a:t> </a:t>
                </a:r>
                <a:r>
                  <a:rPr lang="en-GB" sz="2400" dirty="0"/>
                  <a:t>are the </a:t>
                </a:r>
                <a:r>
                  <a:rPr lang="en-GB" sz="2400" dirty="0" smtClean="0"/>
                  <a:t>unknown variables </a:t>
                </a:r>
                <a:r>
                  <a:rPr lang="en-GB" sz="2400" dirty="0"/>
                  <a:t>and </a:t>
                </a:r>
                <a:r>
                  <a:rPr lang="en-GB" sz="2400" i="1" dirty="0">
                    <a:solidFill>
                      <a:schemeClr val="accent1"/>
                    </a:solidFill>
                  </a:rPr>
                  <a:t>a</a:t>
                </a:r>
                <a:r>
                  <a:rPr lang="en-GB" sz="2400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GB" sz="2400" dirty="0"/>
                  <a:t>, </a:t>
                </a:r>
                <a:r>
                  <a:rPr lang="en-GB" sz="2400" i="1" dirty="0">
                    <a:solidFill>
                      <a:schemeClr val="accent1"/>
                    </a:solidFill>
                  </a:rPr>
                  <a:t>a</a:t>
                </a:r>
                <a:r>
                  <a:rPr lang="en-GB" sz="2400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GB" sz="2400" dirty="0"/>
                  <a:t>, </a:t>
                </a:r>
                <a:r>
                  <a:rPr lang="en-GB" sz="2400" i="1" dirty="0">
                    <a:solidFill>
                      <a:schemeClr val="accent1"/>
                    </a:solidFill>
                  </a:rPr>
                  <a:t>b</a:t>
                </a:r>
                <a:r>
                  <a:rPr lang="en-GB" sz="2400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GB" sz="2400" dirty="0"/>
                  <a:t>, </a:t>
                </a:r>
                <a:r>
                  <a:rPr lang="en-GB" sz="2400" i="1" dirty="0">
                    <a:solidFill>
                      <a:schemeClr val="accent1"/>
                    </a:solidFill>
                  </a:rPr>
                  <a:t>b</a:t>
                </a:r>
                <a:r>
                  <a:rPr lang="en-GB" sz="2400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GB" sz="2400" dirty="0"/>
                  <a:t>, </a:t>
                </a:r>
                <a:r>
                  <a:rPr lang="en-GB" sz="2400" i="1" dirty="0">
                    <a:solidFill>
                      <a:schemeClr val="accent1"/>
                    </a:solidFill>
                  </a:rPr>
                  <a:t>c</a:t>
                </a:r>
                <a:r>
                  <a:rPr lang="en-GB" sz="2400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GB" sz="2400" dirty="0"/>
                  <a:t>, and </a:t>
                </a:r>
                <a:r>
                  <a:rPr lang="en-GB" sz="2400" i="1" dirty="0">
                    <a:solidFill>
                      <a:schemeClr val="accent1"/>
                    </a:solidFill>
                  </a:rPr>
                  <a:t>c</a:t>
                </a:r>
                <a:r>
                  <a:rPr lang="en-GB" sz="2400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GB" sz="2400" dirty="0"/>
                  <a:t> are constants</a:t>
                </a:r>
                <a:r>
                  <a:rPr lang="en-GB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en-GB" sz="2400" dirty="0" smtClean="0"/>
                  <a:t>	</a:t>
                </a:r>
                <a:r>
                  <a:rPr lang="en-GB" sz="2000" dirty="0" smtClean="0"/>
                  <a:t>(</a:t>
                </a:r>
                <a:r>
                  <a:rPr lang="en-GB" sz="2000" dirty="0"/>
                  <a:t>1)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	</a:t>
                </a:r>
              </a:p>
              <a:p>
                <a:pPr marL="0" indent="0">
                  <a:buNone/>
                </a:pPr>
                <a:r>
                  <a:rPr lang="en-GB" sz="2000" dirty="0" smtClean="0"/>
                  <a:t>	(2)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 smtClean="0"/>
              </a:p>
              <a:p>
                <a:r>
                  <a:rPr lang="en-GB" sz="2400" dirty="0" smtClean="0"/>
                  <a:t>Solution </a:t>
                </a:r>
                <a:r>
                  <a:rPr lang="en-GB" sz="2400" dirty="0"/>
                  <a:t>by </a:t>
                </a:r>
                <a:r>
                  <a:rPr lang="en-GB" sz="2400" dirty="0">
                    <a:solidFill>
                      <a:schemeClr val="accent1"/>
                    </a:solidFill>
                  </a:rPr>
                  <a:t>substitution</a:t>
                </a:r>
              </a:p>
              <a:p>
                <a:pPr lvl="1"/>
                <a:r>
                  <a:rPr lang="en-GB" sz="2000" dirty="0"/>
                  <a:t>Rearrange </a:t>
                </a:r>
                <a:r>
                  <a:rPr lang="en-GB" sz="2000" dirty="0" smtClean="0"/>
                  <a:t>(1)</a:t>
                </a:r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dirty="0"/>
              </a:p>
              <a:p>
                <a:pPr lvl="1"/>
                <a:r>
                  <a:rPr lang="en-GB" sz="2000" dirty="0"/>
                  <a:t>Substitute </a:t>
                </a:r>
                <a:r>
                  <a:rPr lang="en-GB" sz="2000" i="1" dirty="0" smtClean="0">
                    <a:solidFill>
                      <a:schemeClr val="accent1"/>
                    </a:solidFill>
                  </a:rPr>
                  <a:t>x</a:t>
                </a:r>
                <a:r>
                  <a:rPr lang="en-GB" sz="2000" dirty="0" smtClean="0"/>
                  <a:t> </a:t>
                </a:r>
                <a:r>
                  <a:rPr lang="en-GB" sz="2000" dirty="0"/>
                  <a:t>into </a:t>
                </a:r>
                <a:r>
                  <a:rPr lang="en-GB" sz="2000" dirty="0" smtClean="0"/>
                  <a:t>(2) </a:t>
                </a:r>
                <a:r>
                  <a:rPr lang="en-GB" sz="2000" dirty="0"/>
                  <a:t>to obtain </a:t>
                </a:r>
                <a:r>
                  <a:rPr lang="en-GB" sz="2000" i="1" dirty="0" smtClean="0">
                    <a:solidFill>
                      <a:schemeClr val="accent1"/>
                    </a:solidFill>
                  </a:rPr>
                  <a:t>y</a:t>
                </a:r>
                <a:endParaRPr lang="en-GB" sz="2000" baseline="-25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GB" sz="2000" dirty="0"/>
                  <a:t>Find </a:t>
                </a:r>
                <a:r>
                  <a:rPr lang="en-GB" sz="2000" i="1" dirty="0" smtClean="0">
                    <a:solidFill>
                      <a:schemeClr val="accent1"/>
                    </a:solidFill>
                  </a:rPr>
                  <a:t>x</a:t>
                </a:r>
                <a:endParaRPr lang="en-GB" sz="2000" baseline="-25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2" t="-9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39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en-GB" dirty="0" smtClean="0"/>
              <a:t> 03…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Determine the node-to-reference voltages in the circuit provided.</a:t>
            </a:r>
          </a:p>
          <a:p>
            <a:pPr lvl="1"/>
            <a:r>
              <a:rPr lang="en-GB" dirty="0" smtClean="0"/>
              <a:t>identify </a:t>
            </a: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nodes</a:t>
            </a:r>
            <a:r>
              <a:rPr lang="en-GB" dirty="0"/>
              <a:t> &amp; </a:t>
            </a:r>
            <a:r>
              <a:rPr lang="en-GB" dirty="0" err="1">
                <a:solidFill>
                  <a:schemeClr val="accent6"/>
                </a:solidFill>
              </a:rPr>
              <a:t>supernodes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r>
              <a:rPr lang="en-GB" dirty="0" smtClean="0"/>
              <a:t>write </a:t>
            </a:r>
            <a:r>
              <a:rPr lang="en-GB" dirty="0"/>
              <a:t>KCL at each node (except the reference)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30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461" t="5102"/>
          <a:stretch/>
        </p:blipFill>
        <p:spPr>
          <a:xfrm>
            <a:off x="395536" y="3140968"/>
            <a:ext cx="3572768" cy="3239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3729776"/>
            <a:ext cx="1312333" cy="264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50721"/>
            <a:ext cx="2624668" cy="612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113047"/>
            <a:ext cx="3471333" cy="5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</a:t>
            </a:r>
            <a:r>
              <a:rPr lang="tr-TR" dirty="0" err="1" smtClean="0"/>
              <a:t>Example</a:t>
            </a:r>
            <a:r>
              <a:rPr lang="en-GB" dirty="0" smtClean="0"/>
              <a:t> 03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92613"/>
            <a:r>
              <a:rPr lang="en-GB" sz="2400" dirty="0" smtClean="0"/>
              <a:t>When </a:t>
            </a:r>
            <a:r>
              <a:rPr lang="en-GB" sz="2400" dirty="0"/>
              <a:t>we relate the source voltages to the node </a:t>
            </a:r>
            <a:r>
              <a:rPr lang="en-GB" sz="2400" dirty="0" smtClean="0"/>
              <a:t>voltages</a:t>
            </a:r>
          </a:p>
          <a:p>
            <a:pPr marL="4392613"/>
            <a:endParaRPr lang="en-GB" sz="2400" dirty="0"/>
          </a:p>
          <a:p>
            <a:pPr marL="4392613"/>
            <a:endParaRPr lang="en-GB" sz="2400" dirty="0" smtClean="0"/>
          </a:p>
          <a:p>
            <a:pPr marL="4392613"/>
            <a:r>
              <a:rPr lang="en-GB" sz="2400" dirty="0"/>
              <a:t>When we express the dependent current source in terms of the assigned variables 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31</a:t>
            </a:fld>
            <a:endParaRPr lang="en-US" alt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461" t="5767" r="6745"/>
          <a:stretch/>
        </p:blipFill>
        <p:spPr>
          <a:xfrm>
            <a:off x="395536" y="1124745"/>
            <a:ext cx="3312368" cy="3216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948082"/>
            <a:ext cx="1947333" cy="3908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479163"/>
            <a:ext cx="2243668" cy="35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493353"/>
            <a:ext cx="3852333" cy="141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4036707"/>
            <a:ext cx="2243668" cy="359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6094273"/>
            <a:ext cx="5080000" cy="28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53285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Technique to find voltage drops within a loop using the currents that flow within the circuit and Ohm’s Law</a:t>
            </a:r>
          </a:p>
          <a:p>
            <a:pPr lvl="1"/>
            <a:r>
              <a:rPr lang="en-US" dirty="0" smtClean="0"/>
              <a:t>First result is the calculation of the current through each component</a:t>
            </a:r>
          </a:p>
          <a:p>
            <a:pPr lvl="1"/>
            <a:r>
              <a:rPr lang="en-US" dirty="0" smtClean="0"/>
              <a:t>Second result is a calculation of either the voltages across the components or the voltage at the nodes.</a:t>
            </a:r>
          </a:p>
          <a:p>
            <a:r>
              <a:rPr lang="en-US" dirty="0" smtClean="0"/>
              <a:t>Mesh</a:t>
            </a:r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smallest loop around a subset of components in a circuit</a:t>
            </a:r>
          </a:p>
          <a:p>
            <a:pPr lvl="2"/>
            <a:r>
              <a:rPr lang="en-US" dirty="0"/>
              <a:t>Multiple meshes are defined so that every component in the circuit belongs to one or more meshes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451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83446" y="1096266"/>
            <a:ext cx="4016545" cy="2908798"/>
            <a:chOff x="483446" y="1096266"/>
            <a:chExt cx="4016545" cy="290879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-28000" contrast="52000"/>
            </a:blip>
            <a:srcRect l="3219" r="5030"/>
            <a:stretch/>
          </p:blipFill>
          <p:spPr bwMode="auto">
            <a:xfrm>
              <a:off x="706136" y="1096266"/>
              <a:ext cx="3793855" cy="2908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483446" y="2761196"/>
              <a:ext cx="4881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V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in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0900"/>
            <a:r>
              <a:rPr lang="en-US" sz="2800" dirty="0"/>
              <a:t>Identify all of the meshes in the </a:t>
            </a:r>
            <a:r>
              <a:rPr lang="en-US" sz="2800" dirty="0" smtClean="0"/>
              <a:t>circuit</a:t>
            </a:r>
            <a:endParaRPr lang="tr-TR" sz="2800" dirty="0" smtClean="0"/>
          </a:p>
          <a:p>
            <a:pPr marL="4660900"/>
            <a:r>
              <a:rPr lang="en-US" sz="2800" dirty="0"/>
              <a:t>Label the currents flowing in each mesh</a:t>
            </a:r>
          </a:p>
          <a:p>
            <a:pPr marL="4660900"/>
            <a:r>
              <a:rPr lang="en-US" sz="2800" dirty="0"/>
              <a:t>Label the voltage across each component in the </a:t>
            </a:r>
            <a:r>
              <a:rPr lang="en-US" sz="2800" dirty="0" smtClean="0"/>
              <a:t>circuit</a:t>
            </a:r>
            <a:endParaRPr lang="tr-TR" sz="2800" dirty="0" smtClean="0"/>
          </a:p>
          <a:p>
            <a:pPr marL="358775"/>
            <a:r>
              <a:rPr lang="en-US" sz="2800" dirty="0"/>
              <a:t>Use </a:t>
            </a:r>
            <a:r>
              <a:rPr lang="en-US" sz="2800" dirty="0" err="1"/>
              <a:t>Kirchoff’s</a:t>
            </a:r>
            <a:r>
              <a:rPr lang="en-US" sz="2800" dirty="0"/>
              <a:t> Voltage Law</a:t>
            </a:r>
          </a:p>
          <a:p>
            <a:pPr marL="473075" lvl="1" indent="0">
              <a:buNone/>
            </a:pPr>
            <a:r>
              <a:rPr lang="tr-TR" sz="2400" dirty="0" smtClean="0"/>
              <a:t>-</a:t>
            </a:r>
            <a:r>
              <a:rPr lang="tr-TR" sz="2400" i="1" dirty="0" err="1" smtClean="0"/>
              <a:t>V</a:t>
            </a:r>
            <a:r>
              <a:rPr lang="tr-TR" sz="2400" i="1" baseline="-25000" dirty="0" err="1" smtClean="0"/>
              <a:t>in</a:t>
            </a:r>
            <a:r>
              <a:rPr lang="tr-TR" sz="2400" i="1" baseline="-25000" dirty="0" smtClean="0"/>
              <a:t> </a:t>
            </a:r>
            <a:r>
              <a:rPr lang="tr-TR" sz="2400" dirty="0" smtClean="0"/>
              <a:t>+</a:t>
            </a:r>
            <a:r>
              <a:rPr lang="tr-TR" sz="2400" dirty="0"/>
              <a:t> </a:t>
            </a:r>
            <a:r>
              <a:rPr lang="tr-TR" sz="2400" i="1" dirty="0" smtClean="0"/>
              <a:t>V</a:t>
            </a:r>
            <a:r>
              <a:rPr lang="tr-TR" sz="2400" baseline="-25000" dirty="0" smtClean="0"/>
              <a:t>1</a:t>
            </a:r>
            <a:r>
              <a:rPr lang="tr-TR" sz="2400" dirty="0" smtClean="0"/>
              <a:t> +</a:t>
            </a:r>
            <a:r>
              <a:rPr lang="tr-TR" sz="2400" dirty="0"/>
              <a:t> </a:t>
            </a:r>
            <a:r>
              <a:rPr lang="tr-TR" sz="2400" i="1" dirty="0" smtClean="0"/>
              <a:t>V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+</a:t>
            </a:r>
            <a:r>
              <a:rPr lang="tr-TR" sz="2400" dirty="0"/>
              <a:t> </a:t>
            </a:r>
            <a:r>
              <a:rPr lang="tr-TR" sz="2400" i="1" dirty="0" smtClean="0"/>
              <a:t>V</a:t>
            </a:r>
            <a:r>
              <a:rPr lang="tr-TR" sz="2400" baseline="-25000" dirty="0" smtClean="0"/>
              <a:t>3</a:t>
            </a:r>
            <a:r>
              <a:rPr lang="tr-TR" sz="2400" dirty="0"/>
              <a:t> </a:t>
            </a:r>
            <a:r>
              <a:rPr lang="tr-TR" sz="2400" dirty="0" smtClean="0"/>
              <a:t>+</a:t>
            </a:r>
            <a:r>
              <a:rPr lang="tr-TR" sz="2400" dirty="0"/>
              <a:t> </a:t>
            </a:r>
            <a:r>
              <a:rPr lang="tr-TR" sz="2400" i="1" dirty="0" smtClean="0"/>
              <a:t>V</a:t>
            </a:r>
            <a:r>
              <a:rPr lang="tr-TR" sz="2400" baseline="-25000" dirty="0" smtClean="0"/>
              <a:t>6</a:t>
            </a:r>
            <a:r>
              <a:rPr lang="tr-TR" sz="2400" dirty="0" smtClean="0"/>
              <a:t> = 0</a:t>
            </a:r>
            <a:endParaRPr lang="en-US" sz="2400" dirty="0"/>
          </a:p>
          <a:p>
            <a:pPr marL="473075" lvl="1" indent="0">
              <a:buNone/>
            </a:pPr>
            <a:r>
              <a:rPr lang="tr-TR" sz="2400" dirty="0" smtClean="0"/>
              <a:t>-</a:t>
            </a:r>
            <a:r>
              <a:rPr lang="tr-TR" sz="2400" i="1" dirty="0" smtClean="0"/>
              <a:t>V</a:t>
            </a:r>
            <a:r>
              <a:rPr lang="tr-TR" sz="2400" baseline="-25000" dirty="0" smtClean="0"/>
              <a:t>3</a:t>
            </a:r>
            <a:r>
              <a:rPr lang="tr-TR" sz="2400" dirty="0" smtClean="0"/>
              <a:t> </a:t>
            </a:r>
            <a:r>
              <a:rPr lang="tr-TR" sz="2400" dirty="0"/>
              <a:t>+ </a:t>
            </a:r>
            <a:r>
              <a:rPr lang="tr-TR" sz="2400" i="1" dirty="0" smtClean="0"/>
              <a:t>V</a:t>
            </a:r>
            <a:r>
              <a:rPr lang="tr-TR" sz="2400" baseline="-25000" dirty="0" smtClean="0"/>
              <a:t>4</a:t>
            </a:r>
            <a:r>
              <a:rPr lang="tr-TR" sz="2400" dirty="0" smtClean="0"/>
              <a:t>+ </a:t>
            </a:r>
            <a:r>
              <a:rPr lang="tr-TR" sz="2400" i="1" dirty="0" smtClean="0"/>
              <a:t>V</a:t>
            </a:r>
            <a:r>
              <a:rPr lang="tr-TR" sz="2400" baseline="-25000" dirty="0" smtClean="0"/>
              <a:t>5</a:t>
            </a:r>
            <a:r>
              <a:rPr lang="tr-TR" sz="2400" dirty="0" smtClean="0"/>
              <a:t> = </a:t>
            </a:r>
            <a:r>
              <a:rPr lang="tr-TR" sz="2400" dirty="0"/>
              <a:t>0</a:t>
            </a:r>
            <a:endParaRPr lang="en-US" sz="2400" dirty="0"/>
          </a:p>
          <a:p>
            <a:pPr marL="358775"/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33</a:t>
            </a:fld>
            <a:endParaRPr lang="en-US" altLang="tr-TR"/>
          </a:p>
        </p:txBody>
      </p:sp>
      <p:sp>
        <p:nvSpPr>
          <p:cNvPr id="8" name="Freeform 7"/>
          <p:cNvSpPr/>
          <p:nvPr/>
        </p:nvSpPr>
        <p:spPr bwMode="auto">
          <a:xfrm>
            <a:off x="1512863" y="1844824"/>
            <a:ext cx="1898941" cy="1866563"/>
          </a:xfrm>
          <a:custGeom>
            <a:avLst/>
            <a:gdLst>
              <a:gd name="connsiteX0" fmla="*/ 8964 w 2339788"/>
              <a:gd name="connsiteY0" fmla="*/ 1927412 h 2008094"/>
              <a:gd name="connsiteX1" fmla="*/ 0 w 2339788"/>
              <a:gd name="connsiteY1" fmla="*/ 179294 h 2008094"/>
              <a:gd name="connsiteX2" fmla="*/ 80682 w 2339788"/>
              <a:gd name="connsiteY2" fmla="*/ 8965 h 2008094"/>
              <a:gd name="connsiteX3" fmla="*/ 1299882 w 2339788"/>
              <a:gd name="connsiteY3" fmla="*/ 0 h 2008094"/>
              <a:gd name="connsiteX4" fmla="*/ 1434352 w 2339788"/>
              <a:gd name="connsiteY4" fmla="*/ 116541 h 2008094"/>
              <a:gd name="connsiteX5" fmla="*/ 1443317 w 2339788"/>
              <a:gd name="connsiteY5" fmla="*/ 1147482 h 2008094"/>
              <a:gd name="connsiteX6" fmla="*/ 1613647 w 2339788"/>
              <a:gd name="connsiteY6" fmla="*/ 1237130 h 2008094"/>
              <a:gd name="connsiteX7" fmla="*/ 2250141 w 2339788"/>
              <a:gd name="connsiteY7" fmla="*/ 1237130 h 2008094"/>
              <a:gd name="connsiteX8" fmla="*/ 2339788 w 2339788"/>
              <a:gd name="connsiteY8" fmla="*/ 1308847 h 2008094"/>
              <a:gd name="connsiteX9" fmla="*/ 2339788 w 2339788"/>
              <a:gd name="connsiteY9" fmla="*/ 1855694 h 2008094"/>
              <a:gd name="connsiteX10" fmla="*/ 2250141 w 2339788"/>
              <a:gd name="connsiteY10" fmla="*/ 2008094 h 2008094"/>
              <a:gd name="connsiteX11" fmla="*/ 1353670 w 2339788"/>
              <a:gd name="connsiteY11" fmla="*/ 2008094 h 2008094"/>
              <a:gd name="connsiteX12" fmla="*/ 1353670 w 2339788"/>
              <a:gd name="connsiteY1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9788" h="2008094">
                <a:moveTo>
                  <a:pt x="8964" y="1927412"/>
                </a:moveTo>
                <a:lnTo>
                  <a:pt x="0" y="179294"/>
                </a:lnTo>
                <a:lnTo>
                  <a:pt x="80682" y="8965"/>
                </a:lnTo>
                <a:lnTo>
                  <a:pt x="1299882" y="0"/>
                </a:lnTo>
                <a:lnTo>
                  <a:pt x="1434352" y="116541"/>
                </a:lnTo>
                <a:cubicBezTo>
                  <a:pt x="1437340" y="460188"/>
                  <a:pt x="1440329" y="803835"/>
                  <a:pt x="1443317" y="1147482"/>
                </a:cubicBezTo>
                <a:lnTo>
                  <a:pt x="1613647" y="1237130"/>
                </a:lnTo>
                <a:lnTo>
                  <a:pt x="2250141" y="1237130"/>
                </a:lnTo>
                <a:lnTo>
                  <a:pt x="2339788" y="1308847"/>
                </a:lnTo>
                <a:lnTo>
                  <a:pt x="2339788" y="1855694"/>
                </a:lnTo>
                <a:lnTo>
                  <a:pt x="2250141" y="2008094"/>
                </a:lnTo>
                <a:lnTo>
                  <a:pt x="1353670" y="2008094"/>
                </a:lnTo>
                <a:lnTo>
                  <a:pt x="1353670" y="2008094"/>
                </a:lnTo>
              </a:path>
            </a:pathLst>
          </a:custGeom>
          <a:noFill/>
          <a:ln w="63500" cap="sq" cmpd="sng" algn="ctr">
            <a:solidFill>
              <a:srgbClr val="00B0F0">
                <a:alpha val="30000"/>
              </a:srgbClr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206084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i</a:t>
            </a:r>
            <a:r>
              <a:rPr lang="en-US" sz="2000" baseline="-25000" dirty="0" smtClean="0">
                <a:solidFill>
                  <a:srgbClr val="00B0F0"/>
                </a:solidFill>
              </a:rPr>
              <a:t>1</a:t>
            </a:r>
            <a:endParaRPr lang="en-US" sz="2000" baseline="-25000" dirty="0">
              <a:solidFill>
                <a:srgbClr val="00B0F0"/>
              </a:solidFill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210514" y="1844824"/>
            <a:ext cx="1030257" cy="754941"/>
          </a:xfrm>
          <a:custGeom>
            <a:avLst/>
            <a:gdLst>
              <a:gd name="connsiteX0" fmla="*/ 0 w 1129552"/>
              <a:gd name="connsiteY0" fmla="*/ 851647 h 878541"/>
              <a:gd name="connsiteX1" fmla="*/ 0 w 1129552"/>
              <a:gd name="connsiteY1" fmla="*/ 152400 h 878541"/>
              <a:gd name="connsiteX2" fmla="*/ 98611 w 1129552"/>
              <a:gd name="connsiteY2" fmla="*/ 8964 h 878541"/>
              <a:gd name="connsiteX3" fmla="*/ 995082 w 1129552"/>
              <a:gd name="connsiteY3" fmla="*/ 0 h 878541"/>
              <a:gd name="connsiteX4" fmla="*/ 1129552 w 1129552"/>
              <a:gd name="connsiteY4" fmla="*/ 125505 h 878541"/>
              <a:gd name="connsiteX5" fmla="*/ 1129552 w 1129552"/>
              <a:gd name="connsiteY5" fmla="*/ 681317 h 878541"/>
              <a:gd name="connsiteX6" fmla="*/ 1048870 w 1129552"/>
              <a:gd name="connsiteY6" fmla="*/ 860611 h 878541"/>
              <a:gd name="connsiteX7" fmla="*/ 439270 w 1129552"/>
              <a:gd name="connsiteY7" fmla="*/ 878541 h 87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552" h="878541">
                <a:moveTo>
                  <a:pt x="0" y="851647"/>
                </a:moveTo>
                <a:lnTo>
                  <a:pt x="0" y="152400"/>
                </a:lnTo>
                <a:lnTo>
                  <a:pt x="98611" y="8964"/>
                </a:lnTo>
                <a:lnTo>
                  <a:pt x="995082" y="0"/>
                </a:lnTo>
                <a:lnTo>
                  <a:pt x="1129552" y="125505"/>
                </a:lnTo>
                <a:lnTo>
                  <a:pt x="1129552" y="681317"/>
                </a:lnTo>
                <a:lnTo>
                  <a:pt x="1048870" y="860611"/>
                </a:lnTo>
                <a:lnTo>
                  <a:pt x="439270" y="878541"/>
                </a:lnTo>
              </a:path>
            </a:pathLst>
          </a:custGeom>
          <a:noFill/>
          <a:ln w="63500" cap="sq" cmpd="sng" algn="ctr">
            <a:solidFill>
              <a:srgbClr val="FF0000">
                <a:alpha val="30000"/>
              </a:srgbClr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4020" y="196043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tr-TR" sz="2000" baseline="-25000" dirty="0" smtClean="0">
                <a:solidFill>
                  <a:srgbClr val="FF0000"/>
                </a:solidFill>
              </a:rPr>
              <a:t>2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1642" y="1648659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>
                <a:solidFill>
                  <a:srgbClr val="0070C0"/>
                </a:solidFill>
              </a:rPr>
              <a:t>-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b="1" baseline="-25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tr-TR" sz="1600" b="1" dirty="0" smtClean="0">
                <a:solidFill>
                  <a:srgbClr val="0070C0"/>
                </a:solidFill>
              </a:rPr>
              <a:t>+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3255" y="1721224"/>
            <a:ext cx="40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+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</a:rPr>
              <a:t>3</a:t>
            </a:r>
            <a:endParaRPr lang="en-US" sz="1600" b="1" baseline="-25000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_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8369" y="1678806"/>
            <a:ext cx="409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+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</a:rPr>
              <a:t>5</a:t>
            </a:r>
            <a:endParaRPr lang="en-US" sz="1600" b="1" baseline="-25000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_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8890" y="2789332"/>
            <a:ext cx="452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+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b="1" baseline="-25000" dirty="0">
                <a:solidFill>
                  <a:srgbClr val="0070C0"/>
                </a:solidFill>
              </a:rPr>
              <a:t>6</a:t>
            </a:r>
            <a:endParaRPr lang="en-US" sz="1600" b="1" baseline="-25000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_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3485" y="155194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+  V</a:t>
            </a:r>
            <a:r>
              <a:rPr lang="en-US" sz="1600" b="1" baseline="-25000" dirty="0">
                <a:solidFill>
                  <a:srgbClr val="0070C0"/>
                </a:solidFill>
              </a:rPr>
              <a:t>2</a:t>
            </a:r>
            <a:r>
              <a:rPr lang="en-US" sz="1600" b="1" dirty="0" smtClean="0">
                <a:solidFill>
                  <a:srgbClr val="0070C0"/>
                </a:solidFill>
              </a:rPr>
              <a:t> -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9948" y="159706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+  V</a:t>
            </a:r>
            <a:r>
              <a:rPr lang="en-US" sz="1600" b="1" baseline="-25000" dirty="0" smtClean="0">
                <a:solidFill>
                  <a:srgbClr val="0070C0"/>
                </a:solidFill>
              </a:rPr>
              <a:t>4</a:t>
            </a:r>
            <a:r>
              <a:rPr lang="en-US" sz="1600" b="1" dirty="0" smtClean="0">
                <a:solidFill>
                  <a:srgbClr val="0070C0"/>
                </a:solidFill>
              </a:rPr>
              <a:t> -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0900"/>
            <a:r>
              <a:rPr lang="en-US" sz="2800" dirty="0"/>
              <a:t>Use Ohm’s Law to relate the voltage drops across each component to the sum of the currents flowing through them.</a:t>
            </a:r>
          </a:p>
          <a:p>
            <a:pPr marL="758825" lvl="1"/>
            <a:endParaRPr lang="tr-TR" sz="2400" dirty="0" smtClean="0"/>
          </a:p>
          <a:p>
            <a:pPr marL="758825" lvl="1"/>
            <a:r>
              <a:rPr lang="en-US" sz="2400" dirty="0" smtClean="0"/>
              <a:t>Follow </a:t>
            </a:r>
            <a:r>
              <a:rPr lang="en-US" sz="2400" dirty="0"/>
              <a:t>the sign convention on the resistor’s voltage.</a:t>
            </a:r>
          </a:p>
          <a:p>
            <a:pPr marL="358775"/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34</a:t>
            </a:fld>
            <a:endParaRPr lang="en-US" altLang="tr-TR"/>
          </a:p>
        </p:txBody>
      </p:sp>
      <p:grpSp>
        <p:nvGrpSpPr>
          <p:cNvPr id="5" name="Group 4"/>
          <p:cNvGrpSpPr/>
          <p:nvPr/>
        </p:nvGrpSpPr>
        <p:grpSpPr>
          <a:xfrm>
            <a:off x="642731" y="1096266"/>
            <a:ext cx="4145293" cy="2908798"/>
            <a:chOff x="642731" y="1096266"/>
            <a:chExt cx="4145293" cy="2908798"/>
          </a:xfrm>
        </p:grpSpPr>
        <p:grpSp>
          <p:nvGrpSpPr>
            <p:cNvPr id="21" name="Group 20"/>
            <p:cNvGrpSpPr/>
            <p:nvPr/>
          </p:nvGrpSpPr>
          <p:grpSpPr>
            <a:xfrm>
              <a:off x="642731" y="1096266"/>
              <a:ext cx="3857260" cy="2908798"/>
              <a:chOff x="642731" y="1096266"/>
              <a:chExt cx="3857260" cy="2908798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-28000" contrast="52000"/>
              </a:blip>
              <a:srcRect l="3219" r="5030"/>
              <a:stretch/>
            </p:blipFill>
            <p:spPr bwMode="auto">
              <a:xfrm>
                <a:off x="706136" y="1096266"/>
                <a:ext cx="3793855" cy="29087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42731" y="2805033"/>
                <a:ext cx="4881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V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in</a:t>
                </a:r>
              </a:p>
            </p:txBody>
          </p:sp>
        </p:grpSp>
        <p:sp>
          <p:nvSpPr>
            <p:cNvPr id="8" name="Freeform 7"/>
            <p:cNvSpPr/>
            <p:nvPr/>
          </p:nvSpPr>
          <p:spPr bwMode="auto">
            <a:xfrm>
              <a:off x="1513856" y="1844824"/>
              <a:ext cx="1833228" cy="1866563"/>
            </a:xfrm>
            <a:custGeom>
              <a:avLst/>
              <a:gdLst>
                <a:gd name="connsiteX0" fmla="*/ 8964 w 2339788"/>
                <a:gd name="connsiteY0" fmla="*/ 1927412 h 2008094"/>
                <a:gd name="connsiteX1" fmla="*/ 0 w 2339788"/>
                <a:gd name="connsiteY1" fmla="*/ 179294 h 2008094"/>
                <a:gd name="connsiteX2" fmla="*/ 80682 w 2339788"/>
                <a:gd name="connsiteY2" fmla="*/ 8965 h 2008094"/>
                <a:gd name="connsiteX3" fmla="*/ 1299882 w 2339788"/>
                <a:gd name="connsiteY3" fmla="*/ 0 h 2008094"/>
                <a:gd name="connsiteX4" fmla="*/ 1434352 w 2339788"/>
                <a:gd name="connsiteY4" fmla="*/ 116541 h 2008094"/>
                <a:gd name="connsiteX5" fmla="*/ 1443317 w 2339788"/>
                <a:gd name="connsiteY5" fmla="*/ 1147482 h 2008094"/>
                <a:gd name="connsiteX6" fmla="*/ 1613647 w 2339788"/>
                <a:gd name="connsiteY6" fmla="*/ 1237130 h 2008094"/>
                <a:gd name="connsiteX7" fmla="*/ 2250141 w 2339788"/>
                <a:gd name="connsiteY7" fmla="*/ 1237130 h 2008094"/>
                <a:gd name="connsiteX8" fmla="*/ 2339788 w 2339788"/>
                <a:gd name="connsiteY8" fmla="*/ 1308847 h 2008094"/>
                <a:gd name="connsiteX9" fmla="*/ 2339788 w 2339788"/>
                <a:gd name="connsiteY9" fmla="*/ 1855694 h 2008094"/>
                <a:gd name="connsiteX10" fmla="*/ 2250141 w 2339788"/>
                <a:gd name="connsiteY10" fmla="*/ 2008094 h 2008094"/>
                <a:gd name="connsiteX11" fmla="*/ 1353670 w 2339788"/>
                <a:gd name="connsiteY11" fmla="*/ 2008094 h 2008094"/>
                <a:gd name="connsiteX12" fmla="*/ 1353670 w 2339788"/>
                <a:gd name="connsiteY12" fmla="*/ 2008094 h 200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788" h="2008094">
                  <a:moveTo>
                    <a:pt x="8964" y="1927412"/>
                  </a:moveTo>
                  <a:lnTo>
                    <a:pt x="0" y="179294"/>
                  </a:lnTo>
                  <a:lnTo>
                    <a:pt x="80682" y="8965"/>
                  </a:lnTo>
                  <a:lnTo>
                    <a:pt x="1299882" y="0"/>
                  </a:lnTo>
                  <a:lnTo>
                    <a:pt x="1434352" y="116541"/>
                  </a:lnTo>
                  <a:cubicBezTo>
                    <a:pt x="1437340" y="460188"/>
                    <a:pt x="1440329" y="803835"/>
                    <a:pt x="1443317" y="1147482"/>
                  </a:cubicBezTo>
                  <a:lnTo>
                    <a:pt x="1613647" y="1237130"/>
                  </a:lnTo>
                  <a:lnTo>
                    <a:pt x="2250141" y="1237130"/>
                  </a:lnTo>
                  <a:lnTo>
                    <a:pt x="2339788" y="1308847"/>
                  </a:lnTo>
                  <a:lnTo>
                    <a:pt x="2339788" y="1855694"/>
                  </a:lnTo>
                  <a:lnTo>
                    <a:pt x="2250141" y="2008094"/>
                  </a:lnTo>
                  <a:lnTo>
                    <a:pt x="1353670" y="2008094"/>
                  </a:lnTo>
                  <a:lnTo>
                    <a:pt x="1353670" y="2008094"/>
                  </a:lnTo>
                </a:path>
              </a:pathLst>
            </a:custGeom>
            <a:noFill/>
            <a:ln w="63500" cap="sq" cmpd="sng" algn="ctr">
              <a:solidFill>
                <a:srgbClr val="00B0F0">
                  <a:alpha val="30000"/>
                </a:srgbClr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06084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i</a:t>
              </a:r>
              <a:r>
                <a:rPr lang="en-US" sz="2000" baseline="-25000" dirty="0" smtClean="0">
                  <a:solidFill>
                    <a:srgbClr val="00B0F0"/>
                  </a:solidFill>
                </a:rPr>
                <a:t>1</a:t>
              </a:r>
              <a:endParaRPr lang="en-US" sz="20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3210514" y="1844824"/>
              <a:ext cx="1073454" cy="754941"/>
            </a:xfrm>
            <a:custGeom>
              <a:avLst/>
              <a:gdLst>
                <a:gd name="connsiteX0" fmla="*/ 0 w 1129552"/>
                <a:gd name="connsiteY0" fmla="*/ 851647 h 878541"/>
                <a:gd name="connsiteX1" fmla="*/ 0 w 1129552"/>
                <a:gd name="connsiteY1" fmla="*/ 152400 h 878541"/>
                <a:gd name="connsiteX2" fmla="*/ 98611 w 1129552"/>
                <a:gd name="connsiteY2" fmla="*/ 8964 h 878541"/>
                <a:gd name="connsiteX3" fmla="*/ 995082 w 1129552"/>
                <a:gd name="connsiteY3" fmla="*/ 0 h 878541"/>
                <a:gd name="connsiteX4" fmla="*/ 1129552 w 1129552"/>
                <a:gd name="connsiteY4" fmla="*/ 125505 h 878541"/>
                <a:gd name="connsiteX5" fmla="*/ 1129552 w 1129552"/>
                <a:gd name="connsiteY5" fmla="*/ 681317 h 878541"/>
                <a:gd name="connsiteX6" fmla="*/ 1048870 w 1129552"/>
                <a:gd name="connsiteY6" fmla="*/ 860611 h 878541"/>
                <a:gd name="connsiteX7" fmla="*/ 439270 w 1129552"/>
                <a:gd name="connsiteY7" fmla="*/ 878541 h 87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9552" h="878541">
                  <a:moveTo>
                    <a:pt x="0" y="851647"/>
                  </a:moveTo>
                  <a:lnTo>
                    <a:pt x="0" y="152400"/>
                  </a:lnTo>
                  <a:lnTo>
                    <a:pt x="98611" y="8964"/>
                  </a:lnTo>
                  <a:lnTo>
                    <a:pt x="995082" y="0"/>
                  </a:lnTo>
                  <a:lnTo>
                    <a:pt x="1129552" y="125505"/>
                  </a:lnTo>
                  <a:lnTo>
                    <a:pt x="1129552" y="681317"/>
                  </a:lnTo>
                  <a:lnTo>
                    <a:pt x="1048870" y="860611"/>
                  </a:lnTo>
                  <a:lnTo>
                    <a:pt x="439270" y="878541"/>
                  </a:lnTo>
                </a:path>
              </a:pathLst>
            </a:custGeom>
            <a:noFill/>
            <a:ln w="63500" cap="sq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14020" y="196043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i</a:t>
              </a:r>
              <a:r>
                <a:rPr lang="tr-TR" sz="2000" baseline="-25000" dirty="0" smtClean="0">
                  <a:solidFill>
                    <a:srgbClr val="FF0000"/>
                  </a:solidFill>
                </a:rPr>
                <a:t>2</a:t>
              </a:r>
              <a:endParaRPr lang="en-US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1866" y="1678806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b="1" dirty="0" smtClean="0">
                  <a:solidFill>
                    <a:srgbClr val="0070C0"/>
                  </a:solidFill>
                </a:rPr>
                <a:t>-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rgbClr val="0070C0"/>
                  </a:solidFill>
                </a:rPr>
                <a:t>1</a:t>
              </a:r>
            </a:p>
            <a:p>
              <a:r>
                <a:rPr lang="tr-TR" sz="1600" b="1" dirty="0" smtClean="0">
                  <a:solidFill>
                    <a:srgbClr val="0070C0"/>
                  </a:solidFill>
                </a:rPr>
                <a:t>+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8335" y="1719668"/>
              <a:ext cx="407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3</a:t>
              </a:r>
              <a:endParaRPr lang="en-US" sz="1600" b="1" baseline="-25000" dirty="0" smtClean="0">
                <a:solidFill>
                  <a:srgbClr val="0070C0"/>
                </a:solidFill>
              </a:endParaRP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_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78369" y="1678806"/>
              <a:ext cx="409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5</a:t>
              </a:r>
              <a:endParaRPr lang="en-US" sz="1600" b="1" baseline="-25000" dirty="0" smtClean="0">
                <a:solidFill>
                  <a:srgbClr val="0070C0"/>
                </a:solidFill>
              </a:endParaRP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_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7783" y="2805033"/>
              <a:ext cx="452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6</a:t>
              </a:r>
              <a:endParaRPr lang="en-US" sz="1600" b="1" baseline="-25000" dirty="0" smtClean="0">
                <a:solidFill>
                  <a:srgbClr val="0070C0"/>
                </a:solidFill>
              </a:endParaRP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_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49934" y="157195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 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2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-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85420" y="1583807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 V</a:t>
              </a:r>
              <a:r>
                <a:rPr lang="en-US" sz="1600" b="1" baseline="-25000" dirty="0" smtClean="0">
                  <a:solidFill>
                    <a:srgbClr val="0070C0"/>
                  </a:solidFill>
                </a:rPr>
                <a:t>4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-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2127" y="4746430"/>
            <a:ext cx="2448273" cy="142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549385"/>
              </p:ext>
            </p:extLst>
          </p:nvPr>
        </p:nvGraphicFramePr>
        <p:xfrm>
          <a:off x="4732761" y="5114171"/>
          <a:ext cx="281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2" name="Equation" r:id="rId5" imgW="939600" imgH="228600" progId="Equation.3">
                  <p:embed/>
                </p:oleObj>
              </mc:Choice>
              <mc:Fallback>
                <p:oleObj name="Equation" r:id="rId5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761" y="5114171"/>
                        <a:ext cx="2819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022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tr-TR" sz="2800" dirty="0" smtClean="0"/>
              <a:t>Voltage </a:t>
            </a:r>
            <a:r>
              <a:rPr lang="tr-TR" sz="2800" dirty="0" err="1" smtClean="0"/>
              <a:t>drops</a:t>
            </a:r>
            <a:r>
              <a:rPr lang="tr-TR" sz="2800" dirty="0" smtClean="0"/>
              <a:t> on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resistors</a:t>
            </a:r>
            <a:r>
              <a:rPr lang="tr-TR" sz="2800" dirty="0" smtClean="0"/>
              <a:t>: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35</a:t>
            </a:fld>
            <a:endParaRPr lang="en-US" altLang="tr-TR"/>
          </a:p>
        </p:txBody>
      </p:sp>
      <p:grpSp>
        <p:nvGrpSpPr>
          <p:cNvPr id="5" name="Group 4"/>
          <p:cNvGrpSpPr/>
          <p:nvPr/>
        </p:nvGrpSpPr>
        <p:grpSpPr>
          <a:xfrm>
            <a:off x="539552" y="1786944"/>
            <a:ext cx="4217836" cy="2908798"/>
            <a:chOff x="570188" y="1096266"/>
            <a:chExt cx="4217836" cy="2908798"/>
          </a:xfrm>
        </p:grpSpPr>
        <p:grpSp>
          <p:nvGrpSpPr>
            <p:cNvPr id="21" name="Group 20"/>
            <p:cNvGrpSpPr/>
            <p:nvPr/>
          </p:nvGrpSpPr>
          <p:grpSpPr>
            <a:xfrm>
              <a:off x="570188" y="1096266"/>
              <a:ext cx="3929803" cy="2908798"/>
              <a:chOff x="570188" y="1096266"/>
              <a:chExt cx="3929803" cy="2908798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-28000" contrast="52000"/>
              </a:blip>
              <a:srcRect l="3219" r="5030"/>
              <a:stretch/>
            </p:blipFill>
            <p:spPr bwMode="auto">
              <a:xfrm>
                <a:off x="706136" y="1096266"/>
                <a:ext cx="3793855" cy="29087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570188" y="2770033"/>
                <a:ext cx="4881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V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in</a:t>
                </a:r>
              </a:p>
            </p:txBody>
          </p:sp>
        </p:grpSp>
        <p:sp>
          <p:nvSpPr>
            <p:cNvPr id="8" name="Freeform 7"/>
            <p:cNvSpPr/>
            <p:nvPr/>
          </p:nvSpPr>
          <p:spPr bwMode="auto">
            <a:xfrm>
              <a:off x="1513855" y="1844824"/>
              <a:ext cx="1834007" cy="1866563"/>
            </a:xfrm>
            <a:custGeom>
              <a:avLst/>
              <a:gdLst>
                <a:gd name="connsiteX0" fmla="*/ 8964 w 2339788"/>
                <a:gd name="connsiteY0" fmla="*/ 1927412 h 2008094"/>
                <a:gd name="connsiteX1" fmla="*/ 0 w 2339788"/>
                <a:gd name="connsiteY1" fmla="*/ 179294 h 2008094"/>
                <a:gd name="connsiteX2" fmla="*/ 80682 w 2339788"/>
                <a:gd name="connsiteY2" fmla="*/ 8965 h 2008094"/>
                <a:gd name="connsiteX3" fmla="*/ 1299882 w 2339788"/>
                <a:gd name="connsiteY3" fmla="*/ 0 h 2008094"/>
                <a:gd name="connsiteX4" fmla="*/ 1434352 w 2339788"/>
                <a:gd name="connsiteY4" fmla="*/ 116541 h 2008094"/>
                <a:gd name="connsiteX5" fmla="*/ 1443317 w 2339788"/>
                <a:gd name="connsiteY5" fmla="*/ 1147482 h 2008094"/>
                <a:gd name="connsiteX6" fmla="*/ 1613647 w 2339788"/>
                <a:gd name="connsiteY6" fmla="*/ 1237130 h 2008094"/>
                <a:gd name="connsiteX7" fmla="*/ 2250141 w 2339788"/>
                <a:gd name="connsiteY7" fmla="*/ 1237130 h 2008094"/>
                <a:gd name="connsiteX8" fmla="*/ 2339788 w 2339788"/>
                <a:gd name="connsiteY8" fmla="*/ 1308847 h 2008094"/>
                <a:gd name="connsiteX9" fmla="*/ 2339788 w 2339788"/>
                <a:gd name="connsiteY9" fmla="*/ 1855694 h 2008094"/>
                <a:gd name="connsiteX10" fmla="*/ 2250141 w 2339788"/>
                <a:gd name="connsiteY10" fmla="*/ 2008094 h 2008094"/>
                <a:gd name="connsiteX11" fmla="*/ 1353670 w 2339788"/>
                <a:gd name="connsiteY11" fmla="*/ 2008094 h 2008094"/>
                <a:gd name="connsiteX12" fmla="*/ 1353670 w 2339788"/>
                <a:gd name="connsiteY12" fmla="*/ 2008094 h 200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788" h="2008094">
                  <a:moveTo>
                    <a:pt x="8964" y="1927412"/>
                  </a:moveTo>
                  <a:lnTo>
                    <a:pt x="0" y="179294"/>
                  </a:lnTo>
                  <a:lnTo>
                    <a:pt x="80682" y="8965"/>
                  </a:lnTo>
                  <a:lnTo>
                    <a:pt x="1299882" y="0"/>
                  </a:lnTo>
                  <a:lnTo>
                    <a:pt x="1434352" y="116541"/>
                  </a:lnTo>
                  <a:cubicBezTo>
                    <a:pt x="1437340" y="460188"/>
                    <a:pt x="1440329" y="803835"/>
                    <a:pt x="1443317" y="1147482"/>
                  </a:cubicBezTo>
                  <a:lnTo>
                    <a:pt x="1613647" y="1237130"/>
                  </a:lnTo>
                  <a:lnTo>
                    <a:pt x="2250141" y="1237130"/>
                  </a:lnTo>
                  <a:lnTo>
                    <a:pt x="2339788" y="1308847"/>
                  </a:lnTo>
                  <a:lnTo>
                    <a:pt x="2339788" y="1855694"/>
                  </a:lnTo>
                  <a:lnTo>
                    <a:pt x="2250141" y="2008094"/>
                  </a:lnTo>
                  <a:lnTo>
                    <a:pt x="1353670" y="2008094"/>
                  </a:lnTo>
                  <a:lnTo>
                    <a:pt x="1353670" y="2008094"/>
                  </a:lnTo>
                </a:path>
              </a:pathLst>
            </a:custGeom>
            <a:noFill/>
            <a:ln w="63500" cap="sq" cmpd="sng" algn="ctr">
              <a:solidFill>
                <a:srgbClr val="00B0F0">
                  <a:alpha val="30000"/>
                </a:srgbClr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06084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i</a:t>
              </a:r>
              <a:r>
                <a:rPr lang="en-US" sz="2000" baseline="-25000" dirty="0" smtClean="0">
                  <a:solidFill>
                    <a:srgbClr val="00B0F0"/>
                  </a:solidFill>
                </a:rPr>
                <a:t>1</a:t>
              </a:r>
              <a:endParaRPr lang="en-US" sz="20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3210514" y="1844824"/>
              <a:ext cx="1089356" cy="754941"/>
            </a:xfrm>
            <a:custGeom>
              <a:avLst/>
              <a:gdLst>
                <a:gd name="connsiteX0" fmla="*/ 0 w 1129552"/>
                <a:gd name="connsiteY0" fmla="*/ 851647 h 878541"/>
                <a:gd name="connsiteX1" fmla="*/ 0 w 1129552"/>
                <a:gd name="connsiteY1" fmla="*/ 152400 h 878541"/>
                <a:gd name="connsiteX2" fmla="*/ 98611 w 1129552"/>
                <a:gd name="connsiteY2" fmla="*/ 8964 h 878541"/>
                <a:gd name="connsiteX3" fmla="*/ 995082 w 1129552"/>
                <a:gd name="connsiteY3" fmla="*/ 0 h 878541"/>
                <a:gd name="connsiteX4" fmla="*/ 1129552 w 1129552"/>
                <a:gd name="connsiteY4" fmla="*/ 125505 h 878541"/>
                <a:gd name="connsiteX5" fmla="*/ 1129552 w 1129552"/>
                <a:gd name="connsiteY5" fmla="*/ 681317 h 878541"/>
                <a:gd name="connsiteX6" fmla="*/ 1048870 w 1129552"/>
                <a:gd name="connsiteY6" fmla="*/ 860611 h 878541"/>
                <a:gd name="connsiteX7" fmla="*/ 439270 w 1129552"/>
                <a:gd name="connsiteY7" fmla="*/ 878541 h 87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9552" h="878541">
                  <a:moveTo>
                    <a:pt x="0" y="851647"/>
                  </a:moveTo>
                  <a:lnTo>
                    <a:pt x="0" y="152400"/>
                  </a:lnTo>
                  <a:lnTo>
                    <a:pt x="98611" y="8964"/>
                  </a:lnTo>
                  <a:lnTo>
                    <a:pt x="995082" y="0"/>
                  </a:lnTo>
                  <a:lnTo>
                    <a:pt x="1129552" y="125505"/>
                  </a:lnTo>
                  <a:lnTo>
                    <a:pt x="1129552" y="681317"/>
                  </a:lnTo>
                  <a:lnTo>
                    <a:pt x="1048870" y="860611"/>
                  </a:lnTo>
                  <a:lnTo>
                    <a:pt x="439270" y="878541"/>
                  </a:lnTo>
                </a:path>
              </a:pathLst>
            </a:custGeom>
            <a:noFill/>
            <a:ln w="63500" cap="sq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14020" y="196043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i</a:t>
              </a:r>
              <a:r>
                <a:rPr lang="tr-TR" sz="2000" baseline="-25000" dirty="0" smtClean="0">
                  <a:solidFill>
                    <a:srgbClr val="FF0000"/>
                  </a:solidFill>
                </a:rPr>
                <a:t>2</a:t>
              </a:r>
              <a:endParaRPr lang="en-US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7874" y="1678806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b="1" dirty="0" smtClean="0">
                  <a:solidFill>
                    <a:srgbClr val="0070C0"/>
                  </a:solidFill>
                </a:rPr>
                <a:t>-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rgbClr val="0070C0"/>
                  </a:solidFill>
                </a:rPr>
                <a:t>1</a:t>
              </a:r>
            </a:p>
            <a:p>
              <a:r>
                <a:rPr lang="tr-TR" sz="1600" b="1" dirty="0" smtClean="0">
                  <a:solidFill>
                    <a:srgbClr val="0070C0"/>
                  </a:solidFill>
                </a:rPr>
                <a:t>+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68" y="1719668"/>
              <a:ext cx="407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3</a:t>
              </a:r>
              <a:endParaRPr lang="en-US" sz="1600" b="1" baseline="-25000" dirty="0" smtClean="0">
                <a:solidFill>
                  <a:srgbClr val="0070C0"/>
                </a:solidFill>
              </a:endParaRP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_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78369" y="1678806"/>
              <a:ext cx="409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5</a:t>
              </a:r>
              <a:endParaRPr lang="en-US" sz="1600" b="1" baseline="-25000" dirty="0" smtClean="0">
                <a:solidFill>
                  <a:srgbClr val="0070C0"/>
                </a:solidFill>
              </a:endParaRP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_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7863" y="2788057"/>
              <a:ext cx="452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6</a:t>
              </a:r>
              <a:endParaRPr lang="en-US" sz="1600" b="1" baseline="-25000" dirty="0" smtClean="0">
                <a:solidFill>
                  <a:srgbClr val="0070C0"/>
                </a:solidFill>
              </a:endParaRP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_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74985" y="155819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 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2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-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53767" y="156158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 V</a:t>
              </a:r>
              <a:r>
                <a:rPr lang="en-US" sz="1600" b="1" baseline="-25000" dirty="0" smtClean="0">
                  <a:solidFill>
                    <a:srgbClr val="0070C0"/>
                  </a:solidFill>
                </a:rPr>
                <a:t>4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-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04741"/>
              </p:ext>
            </p:extLst>
          </p:nvPr>
        </p:nvGraphicFramePr>
        <p:xfrm>
          <a:off x="5508104" y="1804247"/>
          <a:ext cx="2806700" cy="43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7" name="Equation" r:id="rId4" imgW="888840" imgH="1371600" progId="Equation.3">
                  <p:embed/>
                </p:oleObj>
              </mc:Choice>
              <mc:Fallback>
                <p:oleObj name="Equation" r:id="rId4" imgW="8888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804247"/>
                        <a:ext cx="2806700" cy="43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64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for the mesh currents,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</a:p>
          <a:p>
            <a:pPr marL="4572000" lvl="1"/>
            <a:r>
              <a:rPr lang="en-US" dirty="0"/>
              <a:t>These currents are related to the currents found during the nodal analysis</a:t>
            </a:r>
            <a:r>
              <a:rPr lang="en-US" dirty="0" smtClean="0"/>
              <a:t>.</a:t>
            </a:r>
            <a:endParaRPr lang="tr-TR" dirty="0" smtClean="0"/>
          </a:p>
          <a:p>
            <a:pPr marL="4972050" lvl="2"/>
            <a:r>
              <a:rPr lang="tr-TR" i="1" dirty="0" smtClean="0"/>
              <a:t>i</a:t>
            </a:r>
            <a:r>
              <a:rPr lang="tr-TR" baseline="-25000" dirty="0" smtClean="0"/>
              <a:t>1</a:t>
            </a:r>
            <a:r>
              <a:rPr lang="tr-TR" i="1" baseline="-25000" dirty="0" smtClean="0"/>
              <a:t> </a:t>
            </a:r>
            <a:r>
              <a:rPr lang="tr-TR" dirty="0"/>
              <a:t>=</a:t>
            </a:r>
            <a:r>
              <a:rPr lang="tr-TR" dirty="0" smtClean="0"/>
              <a:t> </a:t>
            </a:r>
            <a:r>
              <a:rPr lang="tr-TR" i="1" dirty="0" smtClean="0"/>
              <a:t>I</a:t>
            </a:r>
            <a:r>
              <a:rPr lang="tr-TR" baseline="-25000" dirty="0" smtClean="0"/>
              <a:t>7</a:t>
            </a:r>
            <a:r>
              <a:rPr lang="tr-TR" dirty="0" smtClean="0"/>
              <a:t> = </a:t>
            </a:r>
            <a:r>
              <a:rPr lang="tr-TR" i="1" dirty="0" smtClean="0"/>
              <a:t>I</a:t>
            </a:r>
            <a:r>
              <a:rPr lang="tr-TR" baseline="-25000" dirty="0" smtClean="0"/>
              <a:t>1</a:t>
            </a:r>
            <a:r>
              <a:rPr lang="tr-TR" dirty="0"/>
              <a:t> =</a:t>
            </a:r>
            <a:r>
              <a:rPr lang="tr-TR" dirty="0" smtClean="0"/>
              <a:t> </a:t>
            </a:r>
            <a:r>
              <a:rPr lang="tr-TR" i="1" dirty="0" smtClean="0"/>
              <a:t>I</a:t>
            </a:r>
            <a:r>
              <a:rPr lang="tr-TR" baseline="-25000" dirty="0" smtClean="0"/>
              <a:t>2</a:t>
            </a:r>
            <a:r>
              <a:rPr lang="tr-TR" dirty="0" smtClean="0"/>
              <a:t> </a:t>
            </a:r>
            <a:r>
              <a:rPr lang="tr-TR" dirty="0"/>
              <a:t>=</a:t>
            </a:r>
            <a:r>
              <a:rPr lang="tr-TR" dirty="0" smtClean="0"/>
              <a:t> </a:t>
            </a:r>
            <a:r>
              <a:rPr lang="tr-TR" i="1" dirty="0" smtClean="0"/>
              <a:t>I</a:t>
            </a:r>
            <a:r>
              <a:rPr lang="tr-TR" baseline="-25000" dirty="0" smtClean="0"/>
              <a:t>6</a:t>
            </a:r>
            <a:endParaRPr lang="tr-TR" dirty="0" smtClean="0"/>
          </a:p>
          <a:p>
            <a:pPr marL="4972050" lvl="2"/>
            <a:r>
              <a:rPr lang="tr-TR" i="1" dirty="0" smtClean="0"/>
              <a:t>i</a:t>
            </a:r>
            <a:r>
              <a:rPr lang="tr-TR" baseline="-25000" dirty="0" smtClean="0"/>
              <a:t>2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i="1" dirty="0" smtClean="0"/>
              <a:t>I</a:t>
            </a:r>
            <a:r>
              <a:rPr lang="tr-TR" baseline="-25000" dirty="0" smtClean="0"/>
              <a:t>4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i="1" dirty="0" smtClean="0"/>
              <a:t>I</a:t>
            </a:r>
            <a:r>
              <a:rPr lang="tr-TR" baseline="-25000" dirty="0" smtClean="0"/>
              <a:t>5</a:t>
            </a:r>
          </a:p>
          <a:p>
            <a:pPr marL="4972050" lvl="2"/>
            <a:r>
              <a:rPr lang="tr-TR" i="1" dirty="0" smtClean="0"/>
              <a:t>I</a:t>
            </a:r>
            <a:r>
              <a:rPr lang="tr-TR" baseline="-25000" dirty="0" smtClean="0"/>
              <a:t>3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i="1" dirty="0" smtClean="0"/>
              <a:t>i</a:t>
            </a:r>
            <a:r>
              <a:rPr lang="tr-TR" baseline="-25000" dirty="0" smtClean="0"/>
              <a:t>1</a:t>
            </a:r>
            <a:r>
              <a:rPr lang="tr-TR" dirty="0" smtClean="0"/>
              <a:t> - </a:t>
            </a:r>
            <a:r>
              <a:rPr lang="tr-TR" i="1" dirty="0" smtClean="0"/>
              <a:t>i</a:t>
            </a:r>
            <a:r>
              <a:rPr lang="tr-TR" baseline="-25000" dirty="0" smtClean="0"/>
              <a:t>2</a:t>
            </a:r>
            <a:endParaRPr lang="tr-TR" baseline="-25000" dirty="0"/>
          </a:p>
          <a:p>
            <a:pPr marL="358775" lvl="8" indent="-358775"/>
            <a:r>
              <a:rPr lang="en-US" sz="3200" dirty="0">
                <a:solidFill>
                  <a:schemeClr val="tx1"/>
                </a:solidFill>
                <a:ea typeface="+mn-ea"/>
                <a:cs typeface="+mn-cs"/>
              </a:rPr>
              <a:t>Once the voltage across all of the components are known, calculate the mesh currents</a:t>
            </a:r>
            <a:r>
              <a:rPr lang="en-US" sz="3200" dirty="0" smtClean="0">
                <a:solidFill>
                  <a:schemeClr val="tx1"/>
                </a:solidFill>
                <a:ea typeface="+mn-ea"/>
                <a:cs typeface="+mn-cs"/>
              </a:rPr>
              <a:t>.</a:t>
            </a:r>
            <a:endParaRPr lang="tr-TR" sz="32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358775" lvl="8" indent="-358775"/>
            <a:endParaRPr lang="tr-TR" sz="3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4572000" lvl="1"/>
            <a:endParaRPr lang="tr-TR" dirty="0" smtClean="0"/>
          </a:p>
          <a:p>
            <a:pPr marL="4572000"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36</a:t>
            </a:fld>
            <a:endParaRPr lang="en-US" altLang="tr-TR"/>
          </a:p>
        </p:txBody>
      </p:sp>
      <p:grpSp>
        <p:nvGrpSpPr>
          <p:cNvPr id="5" name="Group 4"/>
          <p:cNvGrpSpPr/>
          <p:nvPr/>
        </p:nvGrpSpPr>
        <p:grpSpPr>
          <a:xfrm>
            <a:off x="395536" y="1628800"/>
            <a:ext cx="4217836" cy="2908798"/>
            <a:chOff x="570188" y="1096266"/>
            <a:chExt cx="4217836" cy="2908798"/>
          </a:xfrm>
        </p:grpSpPr>
        <p:grpSp>
          <p:nvGrpSpPr>
            <p:cNvPr id="21" name="Group 20"/>
            <p:cNvGrpSpPr/>
            <p:nvPr/>
          </p:nvGrpSpPr>
          <p:grpSpPr>
            <a:xfrm>
              <a:off x="570188" y="1096266"/>
              <a:ext cx="3929803" cy="2908798"/>
              <a:chOff x="570188" y="1096266"/>
              <a:chExt cx="3929803" cy="2908798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lum bright="-28000" contrast="52000"/>
              </a:blip>
              <a:srcRect l="3219" r="5030"/>
              <a:stretch/>
            </p:blipFill>
            <p:spPr bwMode="auto">
              <a:xfrm>
                <a:off x="706136" y="1096266"/>
                <a:ext cx="3793855" cy="29087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570188" y="2770033"/>
                <a:ext cx="4881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V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in</a:t>
                </a:r>
              </a:p>
            </p:txBody>
          </p:sp>
        </p:grpSp>
        <p:sp>
          <p:nvSpPr>
            <p:cNvPr id="8" name="Freeform 7"/>
            <p:cNvSpPr/>
            <p:nvPr/>
          </p:nvSpPr>
          <p:spPr bwMode="auto">
            <a:xfrm>
              <a:off x="1513855" y="1844824"/>
              <a:ext cx="1834007" cy="1866563"/>
            </a:xfrm>
            <a:custGeom>
              <a:avLst/>
              <a:gdLst>
                <a:gd name="connsiteX0" fmla="*/ 8964 w 2339788"/>
                <a:gd name="connsiteY0" fmla="*/ 1927412 h 2008094"/>
                <a:gd name="connsiteX1" fmla="*/ 0 w 2339788"/>
                <a:gd name="connsiteY1" fmla="*/ 179294 h 2008094"/>
                <a:gd name="connsiteX2" fmla="*/ 80682 w 2339788"/>
                <a:gd name="connsiteY2" fmla="*/ 8965 h 2008094"/>
                <a:gd name="connsiteX3" fmla="*/ 1299882 w 2339788"/>
                <a:gd name="connsiteY3" fmla="*/ 0 h 2008094"/>
                <a:gd name="connsiteX4" fmla="*/ 1434352 w 2339788"/>
                <a:gd name="connsiteY4" fmla="*/ 116541 h 2008094"/>
                <a:gd name="connsiteX5" fmla="*/ 1443317 w 2339788"/>
                <a:gd name="connsiteY5" fmla="*/ 1147482 h 2008094"/>
                <a:gd name="connsiteX6" fmla="*/ 1613647 w 2339788"/>
                <a:gd name="connsiteY6" fmla="*/ 1237130 h 2008094"/>
                <a:gd name="connsiteX7" fmla="*/ 2250141 w 2339788"/>
                <a:gd name="connsiteY7" fmla="*/ 1237130 h 2008094"/>
                <a:gd name="connsiteX8" fmla="*/ 2339788 w 2339788"/>
                <a:gd name="connsiteY8" fmla="*/ 1308847 h 2008094"/>
                <a:gd name="connsiteX9" fmla="*/ 2339788 w 2339788"/>
                <a:gd name="connsiteY9" fmla="*/ 1855694 h 2008094"/>
                <a:gd name="connsiteX10" fmla="*/ 2250141 w 2339788"/>
                <a:gd name="connsiteY10" fmla="*/ 2008094 h 2008094"/>
                <a:gd name="connsiteX11" fmla="*/ 1353670 w 2339788"/>
                <a:gd name="connsiteY11" fmla="*/ 2008094 h 2008094"/>
                <a:gd name="connsiteX12" fmla="*/ 1353670 w 2339788"/>
                <a:gd name="connsiteY12" fmla="*/ 2008094 h 200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788" h="2008094">
                  <a:moveTo>
                    <a:pt x="8964" y="1927412"/>
                  </a:moveTo>
                  <a:lnTo>
                    <a:pt x="0" y="179294"/>
                  </a:lnTo>
                  <a:lnTo>
                    <a:pt x="80682" y="8965"/>
                  </a:lnTo>
                  <a:lnTo>
                    <a:pt x="1299882" y="0"/>
                  </a:lnTo>
                  <a:lnTo>
                    <a:pt x="1434352" y="116541"/>
                  </a:lnTo>
                  <a:cubicBezTo>
                    <a:pt x="1437340" y="460188"/>
                    <a:pt x="1440329" y="803835"/>
                    <a:pt x="1443317" y="1147482"/>
                  </a:cubicBezTo>
                  <a:lnTo>
                    <a:pt x="1613647" y="1237130"/>
                  </a:lnTo>
                  <a:lnTo>
                    <a:pt x="2250141" y="1237130"/>
                  </a:lnTo>
                  <a:lnTo>
                    <a:pt x="2339788" y="1308847"/>
                  </a:lnTo>
                  <a:lnTo>
                    <a:pt x="2339788" y="1855694"/>
                  </a:lnTo>
                  <a:lnTo>
                    <a:pt x="2250141" y="2008094"/>
                  </a:lnTo>
                  <a:lnTo>
                    <a:pt x="1353670" y="2008094"/>
                  </a:lnTo>
                  <a:lnTo>
                    <a:pt x="1353670" y="2008094"/>
                  </a:lnTo>
                </a:path>
              </a:pathLst>
            </a:custGeom>
            <a:noFill/>
            <a:ln w="63500" cap="sq" cmpd="sng" algn="ctr">
              <a:solidFill>
                <a:srgbClr val="00B0F0">
                  <a:alpha val="30000"/>
                </a:srgbClr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06084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i</a:t>
              </a:r>
              <a:r>
                <a:rPr lang="en-US" sz="2000" baseline="-25000" dirty="0" smtClean="0">
                  <a:solidFill>
                    <a:srgbClr val="00B0F0"/>
                  </a:solidFill>
                </a:rPr>
                <a:t>1</a:t>
              </a:r>
              <a:endParaRPr lang="en-US" sz="20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3210514" y="1844824"/>
              <a:ext cx="1089356" cy="754941"/>
            </a:xfrm>
            <a:custGeom>
              <a:avLst/>
              <a:gdLst>
                <a:gd name="connsiteX0" fmla="*/ 0 w 1129552"/>
                <a:gd name="connsiteY0" fmla="*/ 851647 h 878541"/>
                <a:gd name="connsiteX1" fmla="*/ 0 w 1129552"/>
                <a:gd name="connsiteY1" fmla="*/ 152400 h 878541"/>
                <a:gd name="connsiteX2" fmla="*/ 98611 w 1129552"/>
                <a:gd name="connsiteY2" fmla="*/ 8964 h 878541"/>
                <a:gd name="connsiteX3" fmla="*/ 995082 w 1129552"/>
                <a:gd name="connsiteY3" fmla="*/ 0 h 878541"/>
                <a:gd name="connsiteX4" fmla="*/ 1129552 w 1129552"/>
                <a:gd name="connsiteY4" fmla="*/ 125505 h 878541"/>
                <a:gd name="connsiteX5" fmla="*/ 1129552 w 1129552"/>
                <a:gd name="connsiteY5" fmla="*/ 681317 h 878541"/>
                <a:gd name="connsiteX6" fmla="*/ 1048870 w 1129552"/>
                <a:gd name="connsiteY6" fmla="*/ 860611 h 878541"/>
                <a:gd name="connsiteX7" fmla="*/ 439270 w 1129552"/>
                <a:gd name="connsiteY7" fmla="*/ 878541 h 87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9552" h="878541">
                  <a:moveTo>
                    <a:pt x="0" y="851647"/>
                  </a:moveTo>
                  <a:lnTo>
                    <a:pt x="0" y="152400"/>
                  </a:lnTo>
                  <a:lnTo>
                    <a:pt x="98611" y="8964"/>
                  </a:lnTo>
                  <a:lnTo>
                    <a:pt x="995082" y="0"/>
                  </a:lnTo>
                  <a:lnTo>
                    <a:pt x="1129552" y="125505"/>
                  </a:lnTo>
                  <a:lnTo>
                    <a:pt x="1129552" y="681317"/>
                  </a:lnTo>
                  <a:lnTo>
                    <a:pt x="1048870" y="860611"/>
                  </a:lnTo>
                  <a:lnTo>
                    <a:pt x="439270" y="878541"/>
                  </a:lnTo>
                </a:path>
              </a:pathLst>
            </a:custGeom>
            <a:noFill/>
            <a:ln w="63500" cap="sq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14020" y="196043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i</a:t>
              </a:r>
              <a:r>
                <a:rPr lang="tr-TR" sz="2000" baseline="-25000" dirty="0" smtClean="0">
                  <a:solidFill>
                    <a:srgbClr val="FF0000"/>
                  </a:solidFill>
                </a:rPr>
                <a:t>2</a:t>
              </a:r>
              <a:endParaRPr lang="en-US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7874" y="1678806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b="1" dirty="0" smtClean="0">
                  <a:solidFill>
                    <a:srgbClr val="0070C0"/>
                  </a:solidFill>
                </a:rPr>
                <a:t>-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rgbClr val="0070C0"/>
                  </a:solidFill>
                </a:rPr>
                <a:t>1</a:t>
              </a:r>
            </a:p>
            <a:p>
              <a:r>
                <a:rPr lang="tr-TR" sz="1600" b="1" dirty="0" smtClean="0">
                  <a:solidFill>
                    <a:srgbClr val="0070C0"/>
                  </a:solidFill>
                </a:rPr>
                <a:t>+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68" y="1719668"/>
              <a:ext cx="407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3</a:t>
              </a:r>
              <a:endParaRPr lang="en-US" sz="1600" b="1" baseline="-25000" dirty="0" smtClean="0">
                <a:solidFill>
                  <a:srgbClr val="0070C0"/>
                </a:solidFill>
              </a:endParaRP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_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78369" y="1678806"/>
              <a:ext cx="409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5</a:t>
              </a:r>
              <a:endParaRPr lang="en-US" sz="1600" b="1" baseline="-25000" dirty="0" smtClean="0">
                <a:solidFill>
                  <a:srgbClr val="0070C0"/>
                </a:solidFill>
              </a:endParaRP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_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7863" y="2788057"/>
              <a:ext cx="452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6</a:t>
              </a:r>
              <a:endParaRPr lang="en-US" sz="1600" b="1" baseline="-25000" dirty="0" smtClean="0">
                <a:solidFill>
                  <a:srgbClr val="0070C0"/>
                </a:solidFill>
              </a:endParaRP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_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74985" y="155819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 V</a:t>
              </a:r>
              <a:r>
                <a:rPr lang="en-US" sz="1600" b="1" baseline="-25000" dirty="0">
                  <a:solidFill>
                    <a:srgbClr val="0070C0"/>
                  </a:solidFill>
                </a:rPr>
                <a:t>2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-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53767" y="156158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+  V</a:t>
              </a:r>
              <a:r>
                <a:rPr lang="en-US" sz="1600" b="1" baseline="-25000" dirty="0" smtClean="0">
                  <a:solidFill>
                    <a:srgbClr val="0070C0"/>
                  </a:solidFill>
                </a:rPr>
                <a:t>4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-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5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B8E68-6309-48F1-885E-A2493E983B07}" type="slidenum">
              <a:rPr lang="en-US" altLang="tr-TR" smtClean="0"/>
              <a:pPr>
                <a:defRPr/>
              </a:pPr>
              <a:t>37</a:t>
            </a:fld>
            <a:endParaRPr lang="en-US" altLang="tr-TR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7651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tr-TR" kern="0" dirty="0" err="1" smtClean="0"/>
              <a:t>Example</a:t>
            </a:r>
            <a:r>
              <a:rPr lang="en-GB" kern="0" dirty="0" smtClean="0"/>
              <a:t> 04…</a:t>
            </a:r>
            <a:endParaRPr lang="en-US" kern="0" dirty="0"/>
          </a:p>
        </p:txBody>
      </p:sp>
      <p:grpSp>
        <p:nvGrpSpPr>
          <p:cNvPr id="7" name="Group 6"/>
          <p:cNvGrpSpPr/>
          <p:nvPr/>
        </p:nvGrpSpPr>
        <p:grpSpPr>
          <a:xfrm>
            <a:off x="293248" y="1181662"/>
            <a:ext cx="7898252" cy="4926475"/>
            <a:chOff x="293248" y="1181662"/>
            <a:chExt cx="7898252" cy="49264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248" y="1181662"/>
              <a:ext cx="7898252" cy="492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323528" y="4126350"/>
              <a:ext cx="8382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12V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17427" y="2132856"/>
              <a:ext cx="503664" cy="144655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0068BF"/>
                  </a:solidFill>
                </a:rPr>
                <a:t>-</a:t>
              </a:r>
            </a:p>
            <a:p>
              <a:endParaRPr lang="en-GB" sz="800" b="1" dirty="0">
                <a:solidFill>
                  <a:srgbClr val="0068BF"/>
                </a:solidFill>
              </a:endParaRPr>
            </a:p>
            <a:p>
              <a:r>
                <a:rPr lang="en-GB" sz="2400" b="1" dirty="0" smtClean="0">
                  <a:solidFill>
                    <a:srgbClr val="0068BF"/>
                  </a:solidFill>
                </a:rPr>
                <a:t>V</a:t>
              </a:r>
              <a:r>
                <a:rPr lang="en-GB" sz="2400" b="1" baseline="-25000" dirty="0" smtClean="0">
                  <a:solidFill>
                    <a:srgbClr val="0068BF"/>
                  </a:solidFill>
                </a:rPr>
                <a:t>1</a:t>
              </a:r>
            </a:p>
            <a:p>
              <a:endParaRPr lang="en-GB" sz="800" b="1" dirty="0">
                <a:solidFill>
                  <a:srgbClr val="0068BF"/>
                </a:solidFill>
              </a:endParaRPr>
            </a:p>
            <a:p>
              <a:r>
                <a:rPr lang="en-GB" sz="2400" b="1" dirty="0" smtClean="0">
                  <a:solidFill>
                    <a:srgbClr val="0068BF"/>
                  </a:solidFill>
                </a:rPr>
                <a:t>+</a:t>
              </a:r>
              <a:endParaRPr lang="tr-TR" sz="2400" b="1" dirty="0">
                <a:solidFill>
                  <a:srgbClr val="0068B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3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</a:t>
            </a:r>
            <a:r>
              <a:rPr lang="tr-TR" dirty="0" err="1" smtClean="0"/>
              <a:t>Example</a:t>
            </a:r>
            <a:r>
              <a:rPr lang="en-GB" dirty="0" smtClean="0"/>
              <a:t> 04…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lvl="0"/>
            <a:r>
              <a:rPr lang="en-US" dirty="0">
                <a:solidFill>
                  <a:srgbClr val="000000"/>
                </a:solidFill>
              </a:rPr>
              <a:t>From Previous </a:t>
            </a:r>
            <a:r>
              <a:rPr lang="en-US" dirty="0" smtClean="0">
                <a:solidFill>
                  <a:srgbClr val="000000"/>
                </a:solidFill>
              </a:rPr>
              <a:t>Slides</a:t>
            </a:r>
          </a:p>
          <a:p>
            <a:pPr marL="358775" lvl="0"/>
            <a:endParaRPr lang="en-US" dirty="0">
              <a:solidFill>
                <a:srgbClr val="000000"/>
              </a:solidFill>
            </a:endParaRPr>
          </a:p>
          <a:p>
            <a:pPr marL="473075" lvl="1" indent="0">
              <a:buNone/>
            </a:pPr>
            <a:r>
              <a:rPr lang="tr-TR" dirty="0">
                <a:ea typeface="+mn-ea"/>
                <a:cs typeface="+mn-cs"/>
              </a:rPr>
              <a:t>-</a:t>
            </a:r>
            <a:r>
              <a:rPr lang="tr-TR" i="1" dirty="0" err="1">
                <a:ea typeface="+mn-ea"/>
                <a:cs typeface="+mn-cs"/>
              </a:rPr>
              <a:t>V</a:t>
            </a:r>
            <a:r>
              <a:rPr lang="tr-TR" i="1" baseline="-25000" dirty="0" err="1">
                <a:ea typeface="+mn-ea"/>
                <a:cs typeface="+mn-cs"/>
              </a:rPr>
              <a:t>in</a:t>
            </a:r>
            <a:r>
              <a:rPr lang="tr-TR" i="1" baseline="-25000" dirty="0">
                <a:ea typeface="+mn-ea"/>
                <a:cs typeface="+mn-cs"/>
              </a:rPr>
              <a:t> </a:t>
            </a:r>
            <a:r>
              <a:rPr lang="tr-TR" dirty="0">
                <a:ea typeface="+mn-ea"/>
                <a:cs typeface="+mn-cs"/>
              </a:rPr>
              <a:t>+ </a:t>
            </a:r>
            <a:r>
              <a:rPr lang="tr-TR" i="1" dirty="0">
                <a:ea typeface="+mn-ea"/>
                <a:cs typeface="+mn-cs"/>
              </a:rPr>
              <a:t>V</a:t>
            </a:r>
            <a:r>
              <a:rPr lang="tr-TR" baseline="-25000" dirty="0">
                <a:ea typeface="+mn-ea"/>
                <a:cs typeface="+mn-cs"/>
              </a:rPr>
              <a:t>1</a:t>
            </a:r>
            <a:r>
              <a:rPr lang="tr-TR" dirty="0">
                <a:ea typeface="+mn-ea"/>
                <a:cs typeface="+mn-cs"/>
              </a:rPr>
              <a:t> + </a:t>
            </a:r>
            <a:r>
              <a:rPr lang="tr-TR" i="1" dirty="0" smtClean="0">
                <a:ea typeface="+mn-ea"/>
                <a:cs typeface="+mn-cs"/>
              </a:rPr>
              <a:t>V</a:t>
            </a:r>
            <a:r>
              <a:rPr lang="tr-TR" baseline="-25000" dirty="0" smtClean="0">
                <a:ea typeface="+mn-ea"/>
                <a:cs typeface="+mn-cs"/>
              </a:rPr>
              <a:t>2</a:t>
            </a:r>
            <a:r>
              <a:rPr lang="tr-TR" sz="2400" dirty="0"/>
              <a:t> </a:t>
            </a:r>
            <a:r>
              <a:rPr lang="tr-TR" dirty="0" smtClean="0">
                <a:ea typeface="+mn-ea"/>
                <a:cs typeface="+mn-cs"/>
              </a:rPr>
              <a:t>+ </a:t>
            </a:r>
            <a:r>
              <a:rPr lang="tr-TR" i="1" dirty="0">
                <a:ea typeface="+mn-ea"/>
                <a:cs typeface="+mn-cs"/>
              </a:rPr>
              <a:t>V</a:t>
            </a:r>
            <a:r>
              <a:rPr lang="tr-TR" baseline="-25000" dirty="0">
                <a:ea typeface="+mn-ea"/>
                <a:cs typeface="+mn-cs"/>
              </a:rPr>
              <a:t>3</a:t>
            </a:r>
            <a:r>
              <a:rPr lang="tr-TR" dirty="0">
                <a:ea typeface="+mn-ea"/>
                <a:cs typeface="+mn-cs"/>
              </a:rPr>
              <a:t> + </a:t>
            </a:r>
            <a:r>
              <a:rPr lang="tr-TR" i="1" dirty="0">
                <a:ea typeface="+mn-ea"/>
                <a:cs typeface="+mn-cs"/>
              </a:rPr>
              <a:t>V</a:t>
            </a:r>
            <a:r>
              <a:rPr lang="tr-TR" baseline="-25000" dirty="0">
                <a:ea typeface="+mn-ea"/>
                <a:cs typeface="+mn-cs"/>
              </a:rPr>
              <a:t>6</a:t>
            </a:r>
            <a:r>
              <a:rPr lang="tr-TR" dirty="0">
                <a:ea typeface="+mn-ea"/>
                <a:cs typeface="+mn-cs"/>
              </a:rPr>
              <a:t> = </a:t>
            </a:r>
            <a:r>
              <a:rPr lang="tr-TR" dirty="0" smtClean="0">
                <a:ea typeface="+mn-ea"/>
                <a:cs typeface="+mn-cs"/>
              </a:rPr>
              <a:t>0</a:t>
            </a:r>
            <a:endParaRPr lang="en-GB" dirty="0" smtClean="0">
              <a:ea typeface="+mn-ea"/>
              <a:cs typeface="+mn-cs"/>
            </a:endParaRPr>
          </a:p>
          <a:p>
            <a:pPr marL="473075" lvl="1" indent="0">
              <a:buNone/>
            </a:pPr>
            <a:endParaRPr lang="en-US" dirty="0">
              <a:ea typeface="+mn-ea"/>
              <a:cs typeface="+mn-cs"/>
            </a:endParaRPr>
          </a:p>
          <a:p>
            <a:pPr marL="473075" lvl="1" indent="0">
              <a:buNone/>
            </a:pPr>
            <a:r>
              <a:rPr lang="tr-TR" dirty="0">
                <a:ea typeface="+mn-ea"/>
                <a:cs typeface="+mn-cs"/>
              </a:rPr>
              <a:t>-</a:t>
            </a:r>
            <a:r>
              <a:rPr lang="tr-TR" i="1" dirty="0">
                <a:ea typeface="+mn-ea"/>
                <a:cs typeface="+mn-cs"/>
              </a:rPr>
              <a:t>V</a:t>
            </a:r>
            <a:r>
              <a:rPr lang="tr-TR" baseline="-25000" dirty="0">
                <a:ea typeface="+mn-ea"/>
                <a:cs typeface="+mn-cs"/>
              </a:rPr>
              <a:t>3</a:t>
            </a:r>
            <a:r>
              <a:rPr lang="tr-TR" dirty="0">
                <a:ea typeface="+mn-ea"/>
                <a:cs typeface="+mn-cs"/>
              </a:rPr>
              <a:t> + </a:t>
            </a:r>
            <a:r>
              <a:rPr lang="tr-TR" i="1" dirty="0" smtClean="0">
                <a:ea typeface="+mn-ea"/>
                <a:cs typeface="+mn-cs"/>
              </a:rPr>
              <a:t>V</a:t>
            </a:r>
            <a:r>
              <a:rPr lang="tr-TR" baseline="-25000" dirty="0" smtClean="0">
                <a:ea typeface="+mn-ea"/>
                <a:cs typeface="+mn-cs"/>
              </a:rPr>
              <a:t>4</a:t>
            </a:r>
            <a:r>
              <a:rPr lang="tr-TR" sz="2400" dirty="0"/>
              <a:t> </a:t>
            </a:r>
            <a:r>
              <a:rPr lang="tr-TR" dirty="0" smtClean="0">
                <a:ea typeface="+mn-ea"/>
                <a:cs typeface="+mn-cs"/>
              </a:rPr>
              <a:t>+ </a:t>
            </a:r>
            <a:r>
              <a:rPr lang="tr-TR" i="1" dirty="0">
                <a:ea typeface="+mn-ea"/>
                <a:cs typeface="+mn-cs"/>
              </a:rPr>
              <a:t>V</a:t>
            </a:r>
            <a:r>
              <a:rPr lang="tr-TR" baseline="-25000" dirty="0">
                <a:ea typeface="+mn-ea"/>
                <a:cs typeface="+mn-cs"/>
              </a:rPr>
              <a:t>5</a:t>
            </a:r>
            <a:r>
              <a:rPr lang="tr-TR" dirty="0">
                <a:ea typeface="+mn-ea"/>
                <a:cs typeface="+mn-cs"/>
              </a:rPr>
              <a:t> = 0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38</a:t>
            </a:fld>
            <a:endParaRPr lang="en-US" altLang="tr-T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7991"/>
              </p:ext>
            </p:extLst>
          </p:nvPr>
        </p:nvGraphicFramePr>
        <p:xfrm>
          <a:off x="5868144" y="2360975"/>
          <a:ext cx="2590676" cy="3997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9" name="Equation" r:id="rId3" imgW="888840" imgH="1371600" progId="Equation.3">
                  <p:embed/>
                </p:oleObj>
              </mc:Choice>
              <mc:Fallback>
                <p:oleObj name="Equation" r:id="rId3" imgW="8888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360975"/>
                        <a:ext cx="2590676" cy="39970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73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</a:t>
            </a:r>
            <a:r>
              <a:rPr lang="tr-TR" dirty="0" err="1" smtClean="0"/>
              <a:t>Example</a:t>
            </a:r>
            <a:r>
              <a:rPr lang="en-GB" dirty="0" smtClean="0"/>
              <a:t> 03…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lvl="0"/>
            <a:r>
              <a:rPr lang="en-GB" dirty="0">
                <a:solidFill>
                  <a:srgbClr val="000000"/>
                </a:solidFill>
              </a:rPr>
              <a:t>Substituting the results from Ohm’s Law into the KVL </a:t>
            </a:r>
            <a:r>
              <a:rPr lang="en-GB" dirty="0" smtClean="0">
                <a:solidFill>
                  <a:srgbClr val="000000"/>
                </a:solidFill>
              </a:rPr>
              <a:t>equations</a:t>
            </a:r>
          </a:p>
          <a:p>
            <a:pPr marL="473075" lvl="1" indent="0">
              <a:buNone/>
            </a:pPr>
            <a:endParaRPr lang="en-GB" sz="2000" dirty="0" smtClean="0">
              <a:ea typeface="+mn-ea"/>
              <a:cs typeface="+mn-cs"/>
            </a:endParaRPr>
          </a:p>
          <a:p>
            <a:pPr marL="473075" lvl="1" indent="0">
              <a:buNone/>
            </a:pPr>
            <a:r>
              <a:rPr lang="tr-TR" dirty="0" smtClean="0">
                <a:ea typeface="+mn-ea"/>
                <a:cs typeface="+mn-cs"/>
              </a:rPr>
              <a:t>-</a:t>
            </a:r>
            <a:r>
              <a:rPr lang="en-GB" dirty="0" smtClean="0">
                <a:ea typeface="+mn-ea"/>
                <a:cs typeface="+mn-cs"/>
              </a:rPr>
              <a:t>12</a:t>
            </a:r>
            <a:r>
              <a:rPr lang="tr-TR" i="1" baseline="-25000" dirty="0" smtClean="0">
                <a:ea typeface="+mn-ea"/>
                <a:cs typeface="+mn-cs"/>
              </a:rPr>
              <a:t> </a:t>
            </a:r>
            <a:r>
              <a:rPr lang="tr-TR" dirty="0">
                <a:ea typeface="+mn-ea"/>
                <a:cs typeface="+mn-cs"/>
              </a:rPr>
              <a:t>+ </a:t>
            </a:r>
            <a:r>
              <a:rPr lang="tr-TR" i="1" dirty="0">
                <a:ea typeface="+mn-ea"/>
                <a:cs typeface="+mn-cs"/>
              </a:rPr>
              <a:t>V</a:t>
            </a:r>
            <a:r>
              <a:rPr lang="tr-TR" baseline="-25000" dirty="0">
                <a:ea typeface="+mn-ea"/>
                <a:cs typeface="+mn-cs"/>
              </a:rPr>
              <a:t>1</a:t>
            </a:r>
            <a:r>
              <a:rPr lang="tr-TR" dirty="0">
                <a:ea typeface="+mn-ea"/>
                <a:cs typeface="+mn-cs"/>
              </a:rPr>
              <a:t> + </a:t>
            </a:r>
            <a:r>
              <a:rPr lang="tr-TR" i="1" dirty="0" smtClean="0">
                <a:ea typeface="+mn-ea"/>
                <a:cs typeface="+mn-cs"/>
              </a:rPr>
              <a:t>V</a:t>
            </a:r>
            <a:r>
              <a:rPr lang="tr-TR" baseline="-25000" dirty="0" smtClean="0">
                <a:ea typeface="+mn-ea"/>
                <a:cs typeface="+mn-cs"/>
              </a:rPr>
              <a:t>2</a:t>
            </a:r>
            <a:r>
              <a:rPr lang="tr-TR" sz="2400" dirty="0"/>
              <a:t> </a:t>
            </a:r>
            <a:r>
              <a:rPr lang="tr-TR" dirty="0" smtClean="0">
                <a:ea typeface="+mn-ea"/>
                <a:cs typeface="+mn-cs"/>
              </a:rPr>
              <a:t>+ </a:t>
            </a:r>
            <a:r>
              <a:rPr lang="tr-TR" i="1" dirty="0">
                <a:ea typeface="+mn-ea"/>
                <a:cs typeface="+mn-cs"/>
              </a:rPr>
              <a:t>V</a:t>
            </a:r>
            <a:r>
              <a:rPr lang="tr-TR" baseline="-25000" dirty="0">
                <a:ea typeface="+mn-ea"/>
                <a:cs typeface="+mn-cs"/>
              </a:rPr>
              <a:t>3</a:t>
            </a:r>
            <a:r>
              <a:rPr lang="tr-TR" dirty="0">
                <a:ea typeface="+mn-ea"/>
                <a:cs typeface="+mn-cs"/>
              </a:rPr>
              <a:t> + </a:t>
            </a:r>
            <a:r>
              <a:rPr lang="tr-TR" i="1" dirty="0">
                <a:ea typeface="+mn-ea"/>
                <a:cs typeface="+mn-cs"/>
              </a:rPr>
              <a:t>V</a:t>
            </a:r>
            <a:r>
              <a:rPr lang="tr-TR" baseline="-25000" dirty="0">
                <a:ea typeface="+mn-ea"/>
                <a:cs typeface="+mn-cs"/>
              </a:rPr>
              <a:t>6</a:t>
            </a:r>
            <a:r>
              <a:rPr lang="tr-TR" dirty="0">
                <a:ea typeface="+mn-ea"/>
                <a:cs typeface="+mn-cs"/>
              </a:rPr>
              <a:t> = </a:t>
            </a:r>
            <a:r>
              <a:rPr lang="tr-TR" dirty="0" smtClean="0">
                <a:ea typeface="+mn-ea"/>
                <a:cs typeface="+mn-cs"/>
              </a:rPr>
              <a:t>0</a:t>
            </a:r>
            <a:endParaRPr lang="en-GB" dirty="0" smtClean="0">
              <a:ea typeface="+mn-ea"/>
              <a:cs typeface="+mn-cs"/>
            </a:endParaRPr>
          </a:p>
          <a:p>
            <a:pPr marL="473075" lvl="1" indent="0">
              <a:buNone/>
            </a:pPr>
            <a:r>
              <a:rPr lang="tr-TR" dirty="0" smtClean="0">
                <a:ea typeface="+mn-ea"/>
                <a:cs typeface="+mn-cs"/>
              </a:rPr>
              <a:t>-</a:t>
            </a:r>
            <a:r>
              <a:rPr lang="tr-TR" i="1" dirty="0">
                <a:ea typeface="+mn-ea"/>
                <a:cs typeface="+mn-cs"/>
              </a:rPr>
              <a:t>V</a:t>
            </a:r>
            <a:r>
              <a:rPr lang="tr-TR" baseline="-25000" dirty="0">
                <a:ea typeface="+mn-ea"/>
                <a:cs typeface="+mn-cs"/>
              </a:rPr>
              <a:t>3</a:t>
            </a:r>
            <a:r>
              <a:rPr lang="tr-TR" dirty="0">
                <a:ea typeface="+mn-ea"/>
                <a:cs typeface="+mn-cs"/>
              </a:rPr>
              <a:t> + </a:t>
            </a:r>
            <a:r>
              <a:rPr lang="tr-TR" i="1" dirty="0" smtClean="0">
                <a:ea typeface="+mn-ea"/>
                <a:cs typeface="+mn-cs"/>
              </a:rPr>
              <a:t>V</a:t>
            </a:r>
            <a:r>
              <a:rPr lang="tr-TR" baseline="-25000" dirty="0" smtClean="0">
                <a:ea typeface="+mn-ea"/>
                <a:cs typeface="+mn-cs"/>
              </a:rPr>
              <a:t>4</a:t>
            </a:r>
            <a:r>
              <a:rPr lang="tr-TR" sz="2400" dirty="0"/>
              <a:t> </a:t>
            </a:r>
            <a:r>
              <a:rPr lang="tr-TR" dirty="0" smtClean="0">
                <a:ea typeface="+mn-ea"/>
                <a:cs typeface="+mn-cs"/>
              </a:rPr>
              <a:t>+ </a:t>
            </a:r>
            <a:r>
              <a:rPr lang="tr-TR" i="1" dirty="0">
                <a:ea typeface="+mn-ea"/>
                <a:cs typeface="+mn-cs"/>
              </a:rPr>
              <a:t>V</a:t>
            </a:r>
            <a:r>
              <a:rPr lang="tr-TR" baseline="-25000" dirty="0">
                <a:ea typeface="+mn-ea"/>
                <a:cs typeface="+mn-cs"/>
              </a:rPr>
              <a:t>5</a:t>
            </a:r>
            <a:r>
              <a:rPr lang="tr-TR" dirty="0">
                <a:ea typeface="+mn-ea"/>
                <a:cs typeface="+mn-cs"/>
              </a:rPr>
              <a:t> = </a:t>
            </a:r>
            <a:r>
              <a:rPr lang="tr-TR" dirty="0" smtClean="0">
                <a:ea typeface="+mn-ea"/>
                <a:cs typeface="+mn-cs"/>
              </a:rPr>
              <a:t>0</a:t>
            </a:r>
            <a:endParaRPr lang="en-GB" dirty="0">
              <a:ea typeface="+mn-ea"/>
              <a:cs typeface="+mn-cs"/>
            </a:endParaRPr>
          </a:p>
          <a:p>
            <a:pPr marL="473075" lvl="1" indent="0">
              <a:buNone/>
            </a:pPr>
            <a:endParaRPr lang="en-GB" dirty="0" smtClean="0">
              <a:solidFill>
                <a:srgbClr val="000000"/>
              </a:solidFill>
            </a:endParaRPr>
          </a:p>
          <a:p>
            <a:pPr marL="360363" lvl="0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will result in:</a:t>
            </a:r>
            <a:endParaRPr lang="en-GB" dirty="0">
              <a:solidFill>
                <a:srgbClr val="000000"/>
              </a:solidFill>
            </a:endParaRPr>
          </a:p>
          <a:p>
            <a:pPr marL="473075" lvl="1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39</a:t>
            </a:fld>
            <a:endParaRPr lang="en-US" altLang="tr-TR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62614"/>
              </p:ext>
            </p:extLst>
          </p:nvPr>
        </p:nvGraphicFramePr>
        <p:xfrm>
          <a:off x="5301030" y="2492896"/>
          <a:ext cx="3076197" cy="3908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3" name="Equation" r:id="rId3" imgW="1079280" imgH="1371600" progId="Equation.DSMT4">
                  <p:embed/>
                </p:oleObj>
              </mc:Choice>
              <mc:Fallback>
                <p:oleObj name="Equation" r:id="rId3" imgW="107928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030" y="2492896"/>
                        <a:ext cx="3076197" cy="39086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33879"/>
              </p:ext>
            </p:extLst>
          </p:nvPr>
        </p:nvGraphicFramePr>
        <p:xfrm>
          <a:off x="950144" y="5090904"/>
          <a:ext cx="379627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139"/>
                <a:gridCol w="1898139"/>
              </a:tblGrid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Mesh Currents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(</a:t>
                      </a:r>
                      <a:r>
                        <a:rPr lang="en-US" sz="2000" b="1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en-US" sz="2000" b="1" dirty="0" err="1" smtClean="0"/>
                        <a:t>A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i</a:t>
                      </a:r>
                      <a:r>
                        <a:rPr lang="en-US" sz="2400" b="1" baseline="-25000" dirty="0" smtClean="0"/>
                        <a:t>1</a:t>
                      </a:r>
                      <a:endParaRPr lang="en-US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740</a:t>
                      </a:r>
                      <a:endParaRPr lang="en-US" sz="2400" b="1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/>
                        <a:t>i</a:t>
                      </a:r>
                      <a:r>
                        <a:rPr lang="en-US" sz="2400" b="1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264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Mathemat</a:t>
            </a:r>
            <a:r>
              <a:rPr lang="en-GB" dirty="0" err="1"/>
              <a:t>i</a:t>
            </a:r>
            <a:r>
              <a:rPr lang="tr-TR" dirty="0"/>
              <a:t>cal </a:t>
            </a:r>
            <a:r>
              <a:rPr lang="tr-TR" dirty="0" err="1"/>
              <a:t>Prel</a:t>
            </a:r>
            <a:r>
              <a:rPr lang="en-GB" dirty="0" err="1"/>
              <a:t>i</a:t>
            </a:r>
            <a:r>
              <a:rPr lang="tr-TR" dirty="0"/>
              <a:t>m</a:t>
            </a:r>
            <a:r>
              <a:rPr lang="en-GB" dirty="0" err="1"/>
              <a:t>i</a:t>
            </a:r>
            <a:r>
              <a:rPr lang="tr-TR" dirty="0"/>
              <a:t>nar</a:t>
            </a:r>
            <a:r>
              <a:rPr lang="en-GB" dirty="0" err="1"/>
              <a:t>i</a:t>
            </a:r>
            <a:r>
              <a:rPr lang="tr-TR" dirty="0"/>
              <a:t>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Solution by </a:t>
                </a:r>
                <a:r>
                  <a:rPr lang="en-GB" dirty="0">
                    <a:solidFill>
                      <a:schemeClr val="accent1"/>
                    </a:solidFill>
                  </a:rPr>
                  <a:t>Determinant</a:t>
                </a:r>
                <a:r>
                  <a:rPr lang="en-GB" dirty="0" smtClean="0"/>
                  <a:t>:</a:t>
                </a:r>
              </a:p>
              <a:p>
                <a:pPr lvl="1"/>
                <a:r>
                  <a:rPr lang="en-GB" dirty="0" smtClean="0"/>
                  <a:t>Rearrange (1) and (2) into matrix form</a:t>
                </a:r>
              </a:p>
              <a:p>
                <a:pPr marL="0" indent="0">
                  <a:buNone/>
                </a:pPr>
                <a:r>
                  <a:rPr lang="en-GB" sz="2800" dirty="0" smtClean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  <a:p>
                <a:pPr lvl="1"/>
                <a:r>
                  <a:rPr lang="en-GB" dirty="0" smtClean="0"/>
                  <a:t>Determinants are:</a:t>
                </a:r>
              </a:p>
              <a:p>
                <a:pPr marL="0" indent="0">
                  <a:buNone/>
                </a:pPr>
                <a:r>
                  <a:rPr lang="en-GB" sz="28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800" dirty="0" smtClean="0"/>
              </a:p>
              <a:p>
                <a:pPr marL="0" indent="0">
                  <a:buNone/>
                </a:pP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800" dirty="0" smtClean="0"/>
              </a:p>
              <a:p>
                <a:pPr marL="0" indent="0">
                  <a:buNone/>
                </a:pP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121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</a:t>
            </a:r>
            <a:r>
              <a:rPr lang="tr-TR" dirty="0" err="1" smtClean="0"/>
              <a:t>Example</a:t>
            </a:r>
            <a:r>
              <a:rPr lang="en-GB" dirty="0" smtClean="0"/>
              <a:t> 04…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4720027"/>
              </p:ext>
            </p:extLst>
          </p:nvPr>
        </p:nvGraphicFramePr>
        <p:xfrm>
          <a:off x="524632" y="1048875"/>
          <a:ext cx="41910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Voltage across resistors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(V)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R1</a:t>
                      </a:r>
                      <a:r>
                        <a:rPr lang="en-US" sz="2400" baseline="0" dirty="0" smtClean="0"/>
                        <a:t> = i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R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2.96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R2</a:t>
                      </a:r>
                      <a:r>
                        <a:rPr lang="en-US" sz="2400" baseline="0" dirty="0" smtClean="0"/>
                        <a:t> = i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 R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5.92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R3</a:t>
                      </a:r>
                      <a:r>
                        <a:rPr lang="en-US" sz="2400" baseline="0" dirty="0" smtClean="0"/>
                        <a:t> =(i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 – i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) R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2.39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R4</a:t>
                      </a:r>
                      <a:r>
                        <a:rPr lang="en-US" sz="2400" baseline="0" dirty="0" smtClean="0"/>
                        <a:t> = i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 R</a:t>
                      </a:r>
                      <a:r>
                        <a:rPr lang="en-US" sz="2400" baseline="-25000" dirty="0" smtClean="0"/>
                        <a:t>4</a:t>
                      </a:r>
                      <a:endParaRPr lang="en-US" sz="24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1.59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R5</a:t>
                      </a:r>
                      <a:r>
                        <a:rPr lang="en-US" sz="2400" baseline="0" dirty="0" smtClean="0"/>
                        <a:t> = (V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 – V</a:t>
                      </a:r>
                      <a:r>
                        <a:rPr lang="en-US" sz="2400" baseline="-25000" dirty="0" smtClean="0"/>
                        <a:t>5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0.804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R6</a:t>
                      </a:r>
                      <a:r>
                        <a:rPr lang="en-US" sz="2400" baseline="0" dirty="0" smtClean="0"/>
                        <a:t> = (V</a:t>
                      </a:r>
                      <a:r>
                        <a:rPr lang="en-US" sz="2400" baseline="-25000" dirty="0" smtClean="0"/>
                        <a:t>5</a:t>
                      </a:r>
                      <a:r>
                        <a:rPr lang="en-US" sz="2400" baseline="0" dirty="0" smtClean="0"/>
                        <a:t> – </a:t>
                      </a:r>
                      <a:r>
                        <a:rPr lang="en-US" sz="2400" baseline="0" dirty="0" smtClean="0">
                          <a:latin typeface="+mj-lt"/>
                        </a:rPr>
                        <a:t>0</a:t>
                      </a:r>
                      <a:r>
                        <a:rPr lang="en-US" sz="2400" baseline="0" dirty="0" smtClean="0"/>
                        <a:t>V)</a:t>
                      </a:r>
                      <a:endParaRPr lang="en-US" sz="24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0.740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7544" y="1048875"/>
            <a:ext cx="8208144" cy="5404461"/>
          </a:xfrm>
        </p:spPr>
        <p:txBody>
          <a:bodyPr/>
          <a:lstStyle/>
          <a:p>
            <a:pPr marL="4662488" indent="-285750"/>
            <a:r>
              <a:rPr lang="en-US" sz="2400" dirty="0" smtClean="0"/>
              <a:t>The magnitude of any voltage across a resistor must be less than the sum of all of the voltage sources in the circuit</a:t>
            </a:r>
          </a:p>
          <a:p>
            <a:pPr marL="4662488" lvl="1"/>
            <a:r>
              <a:rPr lang="en-US" sz="2000" dirty="0" smtClean="0"/>
              <a:t>In this case, no voltage across a resistor can be greater than 12V.</a:t>
            </a:r>
          </a:p>
          <a:p>
            <a:pPr marL="457200" lvl="1" indent="0">
              <a:buNone/>
            </a:pPr>
            <a:endParaRPr kumimoji="0" lang="en-US" sz="2000" kern="12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 smtClean="0">
              <a:solidFill>
                <a:srgbClr val="000000"/>
              </a:solidFill>
            </a:endParaRPr>
          </a:p>
          <a:p>
            <a:pPr marL="269875" lvl="1" indent="0">
              <a:buNone/>
            </a:pPr>
            <a:r>
              <a:rPr kumimoji="0" lang="en-US" kern="1200" dirty="0" smtClean="0">
                <a:solidFill>
                  <a:srgbClr val="FF0000"/>
                </a:solidFill>
              </a:rPr>
              <a:t>V</a:t>
            </a:r>
            <a:r>
              <a:rPr kumimoji="0" lang="en-US" kern="1200" baseline="-25000" dirty="0" smtClean="0">
                <a:solidFill>
                  <a:srgbClr val="FF0000"/>
                </a:solidFill>
              </a:rPr>
              <a:t>in</a:t>
            </a:r>
            <a:r>
              <a:rPr kumimoji="0" lang="en-US" kern="1200" dirty="0" smtClean="0">
                <a:solidFill>
                  <a:schemeClr val="accent2"/>
                </a:solidFill>
              </a:rPr>
              <a:t> = </a:t>
            </a:r>
            <a:r>
              <a:rPr kumimoji="0" lang="en-US" kern="1200" dirty="0" smtClean="0">
                <a:solidFill>
                  <a:schemeClr val="accent1"/>
                </a:solidFill>
              </a:rPr>
              <a:t>V</a:t>
            </a:r>
            <a:r>
              <a:rPr kumimoji="0" lang="en-US" kern="1200" baseline="-25000" dirty="0" smtClean="0">
                <a:solidFill>
                  <a:schemeClr val="accent1"/>
                </a:solidFill>
              </a:rPr>
              <a:t>1</a:t>
            </a:r>
            <a:r>
              <a:rPr kumimoji="0" lang="en-US" kern="1200" dirty="0" smtClean="0">
                <a:solidFill>
                  <a:schemeClr val="accent1"/>
                </a:solidFill>
              </a:rPr>
              <a:t>+V</a:t>
            </a:r>
            <a:r>
              <a:rPr kumimoji="0" lang="en-US" kern="1200" baseline="-25000" dirty="0" smtClean="0">
                <a:solidFill>
                  <a:schemeClr val="accent1"/>
                </a:solidFill>
              </a:rPr>
              <a:t>2</a:t>
            </a:r>
            <a:r>
              <a:rPr kumimoji="0" lang="en-US" kern="1200" dirty="0" smtClean="0">
                <a:solidFill>
                  <a:schemeClr val="accent1"/>
                </a:solidFill>
              </a:rPr>
              <a:t>+V</a:t>
            </a:r>
            <a:r>
              <a:rPr kumimoji="0" lang="en-US" kern="1200" baseline="-25000" dirty="0" smtClean="0">
                <a:solidFill>
                  <a:schemeClr val="accent1"/>
                </a:solidFill>
              </a:rPr>
              <a:t>3</a:t>
            </a:r>
            <a:r>
              <a:rPr kumimoji="0" lang="en-US" kern="1200" dirty="0" smtClean="0">
                <a:solidFill>
                  <a:schemeClr val="accent1"/>
                </a:solidFill>
              </a:rPr>
              <a:t>+V</a:t>
            </a:r>
            <a:r>
              <a:rPr kumimoji="0" lang="en-US" kern="1200" baseline="-25000" dirty="0" smtClean="0">
                <a:solidFill>
                  <a:schemeClr val="accent1"/>
                </a:solidFill>
              </a:rPr>
              <a:t>6</a:t>
            </a:r>
          </a:p>
          <a:p>
            <a:pPr marL="269875" lvl="1" indent="0">
              <a:buNone/>
            </a:pPr>
            <a:r>
              <a:rPr kumimoji="0" lang="en-US" kern="1200" dirty="0" smtClean="0">
                <a:solidFill>
                  <a:srgbClr val="FF0000"/>
                </a:solidFill>
              </a:rPr>
              <a:t>12</a:t>
            </a:r>
            <a:r>
              <a:rPr kumimoji="0" lang="en-US" kern="1200" dirty="0" smtClean="0">
                <a:solidFill>
                  <a:schemeClr val="accent2"/>
                </a:solidFill>
              </a:rPr>
              <a:t> </a:t>
            </a:r>
            <a:r>
              <a:rPr kumimoji="0" lang="en-US" kern="1200" dirty="0">
                <a:solidFill>
                  <a:schemeClr val="accent2"/>
                </a:solidFill>
              </a:rPr>
              <a:t>= </a:t>
            </a:r>
            <a:r>
              <a:rPr kumimoji="0" lang="en-US" kern="1200" dirty="0" smtClean="0">
                <a:solidFill>
                  <a:schemeClr val="accent1"/>
                </a:solidFill>
              </a:rPr>
              <a:t>2.96+5.92+2.39+0.74</a:t>
            </a:r>
          </a:p>
          <a:p>
            <a:pPr marL="269875" lvl="1" indent="0">
              <a:buNone/>
            </a:pPr>
            <a:r>
              <a:rPr kumimoji="0" lang="en-US" kern="1200" dirty="0">
                <a:solidFill>
                  <a:srgbClr val="FF0000"/>
                </a:solidFill>
              </a:rPr>
              <a:t>12 </a:t>
            </a:r>
            <a:r>
              <a:rPr kumimoji="0" lang="en-US" kern="1200" dirty="0" smtClean="0">
                <a:solidFill>
                  <a:srgbClr val="FF0000"/>
                </a:solidFill>
              </a:rPr>
              <a:t>V</a:t>
            </a:r>
            <a:r>
              <a:rPr kumimoji="0" lang="en-US" kern="1200" dirty="0" smtClean="0">
                <a:solidFill>
                  <a:schemeClr val="accent2"/>
                </a:solidFill>
              </a:rPr>
              <a:t>= </a:t>
            </a:r>
            <a:r>
              <a:rPr kumimoji="0" lang="en-US" kern="1200" dirty="0" smtClean="0">
                <a:solidFill>
                  <a:schemeClr val="accent1"/>
                </a:solidFill>
              </a:rPr>
              <a:t>12.01 V</a:t>
            </a:r>
          </a:p>
          <a:p>
            <a:pPr marL="1163638" lvl="1" indent="0">
              <a:buNone/>
            </a:pPr>
            <a:r>
              <a:rPr kumimoji="0" lang="en-US" sz="2000" kern="1200" dirty="0" smtClean="0">
                <a:solidFill>
                  <a:schemeClr val="accent2"/>
                </a:solidFill>
              </a:rPr>
              <a:t>0.01 V difference is caused by rounding error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323E6-A619-4A6F-A9BA-4DCDBFA0DB8D}" type="slidenum">
              <a:rPr lang="en-US" altLang="tr-TR" smtClean="0"/>
              <a:pPr>
                <a:defRPr/>
              </a:pPr>
              <a:t>40</a:t>
            </a:fld>
            <a:endParaRPr lang="en-US" alt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5480" y="3645024"/>
            <a:ext cx="3600208" cy="224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 bwMode="auto">
          <a:xfrm>
            <a:off x="530155" y="1747543"/>
            <a:ext cx="4191000" cy="43204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0782" y="2189995"/>
            <a:ext cx="4191000" cy="43204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4632" y="2622043"/>
            <a:ext cx="4191000" cy="43204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4632" y="4021860"/>
            <a:ext cx="4191000" cy="43204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64088" y="4869160"/>
            <a:ext cx="504056" cy="576064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64088" y="4159569"/>
            <a:ext cx="504056" cy="638301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84168" y="3717032"/>
            <a:ext cx="791416" cy="504056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879706" y="4159569"/>
            <a:ext cx="504056" cy="709591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596335" y="4941168"/>
            <a:ext cx="576065" cy="79208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</a:t>
            </a:r>
            <a:r>
              <a:rPr lang="tr-TR" dirty="0" err="1" smtClean="0"/>
              <a:t>Example</a:t>
            </a:r>
            <a:r>
              <a:rPr lang="en-GB" dirty="0" smtClean="0"/>
              <a:t> 04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7544" y="1048875"/>
            <a:ext cx="8208144" cy="5404461"/>
          </a:xfrm>
        </p:spPr>
        <p:txBody>
          <a:bodyPr/>
          <a:lstStyle/>
          <a:p>
            <a:pPr marL="4662488" indent="-285750"/>
            <a:r>
              <a:rPr lang="en-GB" sz="2400" dirty="0"/>
              <a:t>None of the mesh currents should be larger than the current that flows through the equivalent resistor in series with the 12V supply.</a:t>
            </a:r>
          </a:p>
          <a:p>
            <a:pPr marL="457200" lvl="1" indent="0">
              <a:buNone/>
            </a:pPr>
            <a:endParaRPr kumimoji="0" lang="en-US" sz="2000" kern="12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0" lang="en-US" sz="2000" kern="1200" dirty="0" smtClean="0">
              <a:solidFill>
                <a:srgbClr val="000000"/>
              </a:solidFill>
            </a:endParaRPr>
          </a:p>
          <a:p>
            <a:pPr marL="269875" lvl="1" indent="0">
              <a:buNone/>
            </a:pPr>
            <a:r>
              <a:rPr kumimoji="0" lang="en-US" kern="1200" dirty="0" err="1" smtClean="0">
                <a:solidFill>
                  <a:srgbClr val="FF0000"/>
                </a:solidFill>
              </a:rPr>
              <a:t>R</a:t>
            </a:r>
            <a:r>
              <a:rPr kumimoji="0" lang="en-US" kern="1200" baseline="-25000" dirty="0" err="1" smtClean="0">
                <a:solidFill>
                  <a:srgbClr val="FF0000"/>
                </a:solidFill>
              </a:rPr>
              <a:t>eq</a:t>
            </a:r>
            <a:r>
              <a:rPr kumimoji="0" lang="en-US" kern="1200" dirty="0" smtClean="0">
                <a:solidFill>
                  <a:schemeClr val="accent2"/>
                </a:solidFill>
              </a:rPr>
              <a:t> = </a:t>
            </a:r>
            <a:r>
              <a:rPr kumimoji="0" lang="en-US" kern="1200" dirty="0" smtClean="0">
                <a:solidFill>
                  <a:schemeClr val="accent1"/>
                </a:solidFill>
              </a:rPr>
              <a:t>1+[5||(3+6)]+8+4 </a:t>
            </a:r>
            <a:r>
              <a:rPr kumimoji="0" lang="en-US" kern="1200" dirty="0">
                <a:solidFill>
                  <a:schemeClr val="accent2"/>
                </a:solidFill>
              </a:rPr>
              <a:t>= </a:t>
            </a:r>
            <a:r>
              <a:rPr kumimoji="0" lang="en-US" kern="1200" dirty="0" smtClean="0">
                <a:solidFill>
                  <a:schemeClr val="accent1"/>
                </a:solidFill>
              </a:rPr>
              <a:t>16.2 k</a:t>
            </a:r>
            <a:r>
              <a:rPr kumimoji="0" lang="el-GR" kern="1200" dirty="0" smtClean="0">
                <a:solidFill>
                  <a:schemeClr val="accent1"/>
                </a:solidFill>
              </a:rPr>
              <a:t>Ω</a:t>
            </a:r>
            <a:r>
              <a:rPr kumimoji="0" lang="en-US" kern="1200" dirty="0" smtClean="0">
                <a:solidFill>
                  <a:schemeClr val="accent1"/>
                </a:solidFill>
              </a:rPr>
              <a:t> </a:t>
            </a:r>
            <a:endParaRPr kumimoji="0" lang="en-US" kern="1200" baseline="-25000" dirty="0" smtClean="0">
              <a:solidFill>
                <a:schemeClr val="accent1"/>
              </a:solidFill>
            </a:endParaRPr>
          </a:p>
          <a:p>
            <a:pPr marL="269875" lvl="1" indent="0">
              <a:buNone/>
            </a:pPr>
            <a:endParaRPr kumimoji="0" lang="en-US" kern="1200" dirty="0" smtClean="0">
              <a:solidFill>
                <a:srgbClr val="FF0000"/>
              </a:solidFill>
            </a:endParaRPr>
          </a:p>
          <a:p>
            <a:pPr marL="269875" lvl="1" indent="0">
              <a:buNone/>
            </a:pPr>
            <a:r>
              <a:rPr kumimoji="0" lang="en-US" kern="1200" dirty="0" err="1" smtClean="0">
                <a:solidFill>
                  <a:srgbClr val="FF0000"/>
                </a:solidFill>
              </a:rPr>
              <a:t>I</a:t>
            </a:r>
            <a:r>
              <a:rPr kumimoji="0" lang="en-US" kern="1200" baseline="-25000" dirty="0" err="1" smtClean="0">
                <a:solidFill>
                  <a:srgbClr val="FF0000"/>
                </a:solidFill>
              </a:rPr>
              <a:t>eq</a:t>
            </a:r>
            <a:r>
              <a:rPr kumimoji="0" lang="en-US" kern="1200" dirty="0" smtClean="0">
                <a:solidFill>
                  <a:schemeClr val="accent2"/>
                </a:solidFill>
              </a:rPr>
              <a:t> </a:t>
            </a:r>
            <a:r>
              <a:rPr kumimoji="0" lang="en-US" kern="1200" dirty="0">
                <a:solidFill>
                  <a:schemeClr val="accent2"/>
                </a:solidFill>
              </a:rPr>
              <a:t>= </a:t>
            </a:r>
            <a:r>
              <a:rPr kumimoji="0" lang="en-US" kern="1200" dirty="0" smtClean="0">
                <a:solidFill>
                  <a:schemeClr val="accent1"/>
                </a:solidFill>
              </a:rPr>
              <a:t>12 / </a:t>
            </a:r>
            <a:r>
              <a:rPr kumimoji="0" lang="en-US" kern="1200" dirty="0" err="1" smtClean="0">
                <a:solidFill>
                  <a:schemeClr val="accent1"/>
                </a:solidFill>
              </a:rPr>
              <a:t>R</a:t>
            </a:r>
            <a:r>
              <a:rPr kumimoji="0" lang="en-US" kern="1200" baseline="-25000" dirty="0" err="1" smtClean="0">
                <a:solidFill>
                  <a:schemeClr val="accent1"/>
                </a:solidFill>
              </a:rPr>
              <a:t>eq</a:t>
            </a:r>
            <a:r>
              <a:rPr kumimoji="0" lang="en-US" kern="1200" dirty="0">
                <a:solidFill>
                  <a:schemeClr val="accent2"/>
                </a:solidFill>
              </a:rPr>
              <a:t> = </a:t>
            </a:r>
            <a:r>
              <a:rPr kumimoji="0" lang="en-US" kern="1200" dirty="0">
                <a:solidFill>
                  <a:schemeClr val="accent1"/>
                </a:solidFill>
              </a:rPr>
              <a:t>12 </a:t>
            </a:r>
            <a:r>
              <a:rPr kumimoji="0" lang="en-US" kern="1200" dirty="0" smtClean="0">
                <a:solidFill>
                  <a:schemeClr val="accent1"/>
                </a:solidFill>
              </a:rPr>
              <a:t>V/ </a:t>
            </a:r>
            <a:r>
              <a:rPr kumimoji="0" lang="en-US" kern="1200" dirty="0">
                <a:solidFill>
                  <a:schemeClr val="accent1"/>
                </a:solidFill>
              </a:rPr>
              <a:t>16.2 k</a:t>
            </a:r>
            <a:r>
              <a:rPr kumimoji="0" lang="el-GR" kern="1200" dirty="0">
                <a:solidFill>
                  <a:schemeClr val="accent1"/>
                </a:solidFill>
              </a:rPr>
              <a:t>Ω</a:t>
            </a:r>
            <a:r>
              <a:rPr kumimoji="0" lang="en-US" kern="1200" dirty="0" smtClean="0">
                <a:solidFill>
                  <a:schemeClr val="accent1"/>
                </a:solidFill>
              </a:rPr>
              <a:t> </a:t>
            </a:r>
            <a:r>
              <a:rPr kumimoji="0" lang="en-US" kern="1200" dirty="0">
                <a:solidFill>
                  <a:schemeClr val="accent2"/>
                </a:solidFill>
              </a:rPr>
              <a:t>=</a:t>
            </a:r>
            <a:r>
              <a:rPr kumimoji="0" lang="en-US" kern="1200" dirty="0" smtClean="0">
                <a:solidFill>
                  <a:schemeClr val="accent2"/>
                </a:solidFill>
              </a:rPr>
              <a:t> </a:t>
            </a:r>
            <a:r>
              <a:rPr kumimoji="0" lang="en-US" kern="1200" dirty="0" smtClean="0">
                <a:solidFill>
                  <a:schemeClr val="accent1"/>
                </a:solidFill>
              </a:rPr>
              <a:t>740 µA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323E6-A619-4A6F-A9BA-4DCDBFA0DB8D}" type="slidenum">
              <a:rPr lang="en-US" altLang="tr-TR" smtClean="0"/>
              <a:pPr>
                <a:defRPr/>
              </a:pPr>
              <a:t>41</a:t>
            </a:fld>
            <a:endParaRPr lang="en-US" altLang="tr-T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996953"/>
            <a:ext cx="3132828" cy="1954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4637507"/>
              </p:ext>
            </p:extLst>
          </p:nvPr>
        </p:nvGraphicFramePr>
        <p:xfrm>
          <a:off x="611560" y="1198633"/>
          <a:ext cx="40386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Currents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</a:t>
                      </a:r>
                      <a:r>
                        <a:rPr lang="en-US" sz="2000" baseline="0" dirty="0" err="1" smtClean="0">
                          <a:latin typeface="Symbol" pitchFamily="18" charset="2"/>
                        </a:rPr>
                        <a:t>m</a:t>
                      </a:r>
                      <a:r>
                        <a:rPr lang="en-US" sz="2000" dirty="0" err="1" smtClean="0"/>
                        <a:t>A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R1 </a:t>
                      </a:r>
                      <a:r>
                        <a:rPr lang="en-US" sz="2400" baseline="0" dirty="0" smtClean="0"/>
                        <a:t>= i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740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R2 </a:t>
                      </a:r>
                      <a:r>
                        <a:rPr lang="en-US" sz="2400" baseline="0" dirty="0" smtClean="0"/>
                        <a:t>= i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740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R3 </a:t>
                      </a:r>
                      <a:r>
                        <a:rPr lang="en-US" sz="2400" baseline="0" dirty="0" smtClean="0"/>
                        <a:t>= i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- i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R4 </a:t>
                      </a:r>
                      <a:r>
                        <a:rPr lang="en-US" sz="2400" baseline="0" dirty="0" smtClean="0"/>
                        <a:t>= i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264</a:t>
                      </a:r>
                      <a:endParaRPr lang="en-US" sz="2400" b="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R5 </a:t>
                      </a:r>
                      <a:r>
                        <a:rPr lang="en-US" sz="2400" baseline="0" dirty="0" smtClean="0"/>
                        <a:t>= i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264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R6 </a:t>
                      </a:r>
                      <a:r>
                        <a:rPr lang="en-US" sz="2400" baseline="0" dirty="0" smtClean="0"/>
                        <a:t>= i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740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 Vin </a:t>
                      </a:r>
                      <a:r>
                        <a:rPr lang="en-US" sz="2400" baseline="0" dirty="0" smtClean="0"/>
                        <a:t>= i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740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8625"/>
          <a:stretch/>
        </p:blipFill>
        <p:spPr bwMode="auto">
          <a:xfrm>
            <a:off x="6156176" y="4951031"/>
            <a:ext cx="1912205" cy="150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58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352928" cy="539988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Steps in Mesh Analysis</a:t>
            </a:r>
          </a:p>
          <a:p>
            <a:pPr lvl="1">
              <a:buNone/>
            </a:pPr>
            <a:r>
              <a:rPr lang="en-US" sz="2600" dirty="0" smtClean="0"/>
              <a:t>1. Identify all of the meshes in the circuit</a:t>
            </a:r>
          </a:p>
          <a:p>
            <a:pPr lvl="1">
              <a:buNone/>
            </a:pPr>
            <a:r>
              <a:rPr lang="en-US" sz="2600" dirty="0" smtClean="0"/>
              <a:t>2. Label the currents flowing in each mesh</a:t>
            </a:r>
          </a:p>
          <a:p>
            <a:pPr lvl="1">
              <a:buNone/>
            </a:pPr>
            <a:r>
              <a:rPr lang="en-US" sz="2600" dirty="0" smtClean="0"/>
              <a:t>3. Label the voltage across each component in the circuit</a:t>
            </a:r>
          </a:p>
          <a:p>
            <a:pPr lvl="1">
              <a:buNone/>
            </a:pPr>
            <a:r>
              <a:rPr lang="en-US" sz="2600" dirty="0" smtClean="0"/>
              <a:t>4. Use </a:t>
            </a:r>
            <a:r>
              <a:rPr lang="en-US" sz="2600" dirty="0" err="1" smtClean="0"/>
              <a:t>Kirchoff’s</a:t>
            </a:r>
            <a:r>
              <a:rPr lang="en-US" sz="2600" dirty="0" smtClean="0"/>
              <a:t> Voltage Law</a:t>
            </a:r>
          </a:p>
          <a:p>
            <a:pPr lvl="1">
              <a:buNone/>
            </a:pPr>
            <a:r>
              <a:rPr lang="en-US" sz="2600" dirty="0" smtClean="0"/>
              <a:t>5. Use Ohm’s Law to relate the voltage drops across each component to the sum of the currents flowing through them.</a:t>
            </a:r>
          </a:p>
          <a:p>
            <a:pPr lvl="1">
              <a:buNone/>
            </a:pPr>
            <a:r>
              <a:rPr lang="en-US" sz="2600" dirty="0" smtClean="0"/>
              <a:t>6. Solve for the mesh currents</a:t>
            </a:r>
          </a:p>
          <a:p>
            <a:pPr lvl="1">
              <a:buNone/>
            </a:pPr>
            <a:r>
              <a:rPr lang="en-US" sz="2600" dirty="0" smtClean="0"/>
              <a:t>7. Once the voltage across all of the components are known, calculate the mesh currents.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576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05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99237"/>
            <a:ext cx="8352928" cy="5399880"/>
          </a:xfrm>
        </p:spPr>
        <p:txBody>
          <a:bodyPr/>
          <a:lstStyle/>
          <a:p>
            <a:pPr marL="4308475"/>
            <a:r>
              <a:rPr lang="tr-TR" dirty="0" err="1" smtClean="0"/>
              <a:t>Determine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GB" dirty="0" smtClean="0"/>
              <a:t>loop currents </a:t>
            </a:r>
            <a:r>
              <a:rPr lang="en-GB" i="1" dirty="0" smtClean="0"/>
              <a:t>i</a:t>
            </a:r>
            <a:r>
              <a:rPr lang="en-GB" baseline="-25000" dirty="0" smtClean="0"/>
              <a:t>1</a:t>
            </a:r>
            <a:r>
              <a:rPr lang="en-GB" dirty="0" smtClean="0"/>
              <a:t> and </a:t>
            </a:r>
            <a:r>
              <a:rPr lang="en-GB" i="1" dirty="0" smtClean="0"/>
              <a:t>i</a:t>
            </a:r>
            <a:r>
              <a:rPr lang="en-GB" baseline="-25000" dirty="0" smtClean="0"/>
              <a:t>2</a:t>
            </a:r>
            <a:endParaRPr lang="tr-TR" baseline="-250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43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001"/>
          <a:stretch/>
        </p:blipFill>
        <p:spPr>
          <a:xfrm>
            <a:off x="395536" y="961738"/>
            <a:ext cx="4032448" cy="180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41" y="2882144"/>
            <a:ext cx="2878668" cy="3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008" y="3411612"/>
            <a:ext cx="2709333" cy="306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907702"/>
            <a:ext cx="2015067" cy="89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284" y="4090017"/>
            <a:ext cx="2583904" cy="853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0" y="4090017"/>
            <a:ext cx="1204676" cy="853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034" y="5239630"/>
            <a:ext cx="6703224" cy="92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06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Determine the power supplied by the 2 V </a:t>
            </a:r>
            <a:r>
              <a:rPr lang="en-GB" sz="2800" dirty="0" smtClean="0"/>
              <a:t>source</a:t>
            </a:r>
          </a:p>
          <a:p>
            <a:endParaRPr lang="en-GB" sz="20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Mesh 1</a:t>
            </a:r>
          </a:p>
          <a:p>
            <a:r>
              <a:rPr lang="en-GB" sz="2800" dirty="0" smtClean="0"/>
              <a:t>Mesh 2</a:t>
            </a:r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/>
              <a:t>Power absorbed by the 2 V </a:t>
            </a:r>
            <a:r>
              <a:rPr lang="en-GB" sz="2800" dirty="0" smtClean="0"/>
              <a:t>source</a:t>
            </a:r>
          </a:p>
          <a:p>
            <a:pPr lvl="1"/>
            <a:r>
              <a:rPr lang="en-GB" sz="2400" dirty="0" smtClean="0"/>
              <a:t>Actually </a:t>
            </a:r>
            <a:r>
              <a:rPr lang="en-GB" sz="2400" dirty="0"/>
              <a:t>2.474 W is supplied 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44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2912534" cy="174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084" y="1700808"/>
            <a:ext cx="2946400" cy="167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573016"/>
            <a:ext cx="3259668" cy="433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149080"/>
            <a:ext cx="3259668" cy="33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84" y="3573016"/>
            <a:ext cx="1905000" cy="992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4869160"/>
            <a:ext cx="2074333" cy="6443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5484" y="4869160"/>
            <a:ext cx="2540000" cy="59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5484" y="5733256"/>
            <a:ext cx="2540000" cy="2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8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Mesh Analysis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Supermeshes</a:t>
            </a:r>
            <a:r>
              <a:rPr lang="tr-TR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err="1" smtClean="0">
                <a:solidFill>
                  <a:srgbClr val="21242C"/>
                </a:solidFill>
                <a:latin typeface="+mj-lt"/>
              </a:rPr>
              <a:t>Consider</a:t>
            </a:r>
            <a:r>
              <a:rPr lang="tr-TR" sz="2800" dirty="0" smtClean="0">
                <a:solidFill>
                  <a:srgbClr val="21242C"/>
                </a:solidFill>
                <a:latin typeface="+mj-lt"/>
              </a:rPr>
              <a:t> </a:t>
            </a:r>
            <a:r>
              <a:rPr lang="tr-TR" sz="2800" dirty="0" err="1" smtClean="0">
                <a:solidFill>
                  <a:srgbClr val="21242C"/>
                </a:solidFill>
                <a:latin typeface="+mj-lt"/>
              </a:rPr>
              <a:t>the</a:t>
            </a:r>
            <a:r>
              <a:rPr lang="tr-TR" sz="2800" dirty="0" smtClean="0">
                <a:solidFill>
                  <a:srgbClr val="21242C"/>
                </a:solidFill>
                <a:latin typeface="+mj-lt"/>
              </a:rPr>
              <a:t> </a:t>
            </a:r>
            <a:r>
              <a:rPr lang="tr-TR" sz="2800" dirty="0" err="1" smtClean="0">
                <a:solidFill>
                  <a:srgbClr val="21242C"/>
                </a:solidFill>
                <a:latin typeface="+mj-lt"/>
              </a:rPr>
              <a:t>following</a:t>
            </a:r>
            <a:r>
              <a:rPr lang="tr-TR" sz="2800" dirty="0" smtClean="0">
                <a:solidFill>
                  <a:srgbClr val="21242C"/>
                </a:solidFill>
                <a:latin typeface="+mj-lt"/>
              </a:rPr>
              <a:t> </a:t>
            </a:r>
            <a:r>
              <a:rPr lang="tr-TR" sz="2800" dirty="0" err="1" smtClean="0">
                <a:solidFill>
                  <a:srgbClr val="21242C"/>
                </a:solidFill>
                <a:latin typeface="+mj-lt"/>
              </a:rPr>
              <a:t>circuit</a:t>
            </a:r>
            <a:r>
              <a:rPr lang="tr-TR" sz="2800" dirty="0" smtClean="0">
                <a:solidFill>
                  <a:srgbClr val="21242C"/>
                </a:solidFill>
                <a:latin typeface="+mj-lt"/>
              </a:rPr>
              <a:t>.</a:t>
            </a:r>
          </a:p>
          <a:p>
            <a:pPr marL="3259138" lvl="1"/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Both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mesh </a:t>
            </a:r>
            <a:r>
              <a:rPr lang="en-US" sz="2400" dirty="0" smtClean="0">
                <a:solidFill>
                  <a:srgbClr val="FFC000"/>
                </a:solidFill>
                <a:latin typeface="+mj-lt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 and </a:t>
            </a:r>
            <a:r>
              <a:rPr lang="tr-TR" sz="2400" dirty="0" smtClean="0">
                <a:solidFill>
                  <a:srgbClr val="FF0000"/>
                </a:solidFill>
                <a:latin typeface="+mj-lt"/>
              </a:rPr>
              <a:t>m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</a:rPr>
              <a:t>esh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sz="2400" dirty="0" smtClean="0">
                <a:solidFill>
                  <a:srgbClr val="FFC000"/>
                </a:solidFill>
                <a:latin typeface="+mj-lt"/>
              </a:rPr>
              <a:t>II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 go through the current source. </a:t>
            </a:r>
            <a:endParaRPr lang="tr-TR" sz="2400" dirty="0" smtClean="0">
              <a:solidFill>
                <a:srgbClr val="FF0000"/>
              </a:solidFill>
              <a:latin typeface="+mj-lt"/>
            </a:endParaRPr>
          </a:p>
          <a:p>
            <a:pPr marL="3659188" lvl="2"/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It 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is possible </a:t>
            </a:r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to 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write and solve mesh </a:t>
            </a:r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equations 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for this configuration</a:t>
            </a:r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.</a:t>
            </a:r>
            <a:endParaRPr lang="tr-TR" sz="2000" dirty="0" smtClean="0">
              <a:solidFill>
                <a:schemeClr val="accent6"/>
              </a:solidFill>
              <a:latin typeface="+mj-lt"/>
            </a:endParaRPr>
          </a:p>
          <a:p>
            <a:pPr marL="3659188" lvl="2"/>
            <a:endParaRPr lang="tr-TR" sz="2000" dirty="0" smtClean="0">
              <a:solidFill>
                <a:schemeClr val="accent6"/>
              </a:solidFill>
              <a:latin typeface="+mj-lt"/>
            </a:endParaRPr>
          </a:p>
          <a:p>
            <a:pPr lvl="0"/>
            <a:r>
              <a:rPr lang="tr-TR" sz="2800" dirty="0" smtClean="0">
                <a:solidFill>
                  <a:srgbClr val="21242C"/>
                </a:solidFill>
              </a:rPr>
              <a:t>Using </a:t>
            </a:r>
            <a:r>
              <a:rPr lang="tr-TR" sz="2800" dirty="0" err="1" smtClean="0">
                <a:solidFill>
                  <a:srgbClr val="21242C"/>
                </a:solidFill>
              </a:rPr>
              <a:t>supermesh</a:t>
            </a:r>
            <a:endParaRPr lang="tr-TR" sz="2800" dirty="0" smtClean="0">
              <a:solidFill>
                <a:srgbClr val="21242C"/>
              </a:solidFill>
            </a:endParaRPr>
          </a:p>
          <a:p>
            <a:pPr marL="3259138" lvl="1"/>
            <a:r>
              <a:rPr lang="en-US" sz="2400" dirty="0">
                <a:solidFill>
                  <a:srgbClr val="FF0000"/>
                </a:solidFill>
                <a:latin typeface="+mj-lt"/>
              </a:rPr>
              <a:t>You can drop one of the meshes and replace it with the loop that goes around both meshes, as shown here for loop 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III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.</a:t>
            </a:r>
            <a:endParaRPr lang="tr-TR" sz="2400" dirty="0">
              <a:solidFill>
                <a:srgbClr val="FF0000"/>
              </a:solidFill>
              <a:latin typeface="+mj-lt"/>
            </a:endParaRPr>
          </a:p>
          <a:p>
            <a:pPr marL="3259138" lvl="1"/>
            <a:r>
              <a:rPr lang="en-US" sz="2400" dirty="0">
                <a:solidFill>
                  <a:srgbClr val="FF0000"/>
                </a:solidFill>
                <a:latin typeface="+mj-lt"/>
              </a:rPr>
              <a:t>You then solve the system of equations exactly the same as the Mesh </a:t>
            </a:r>
            <a:r>
              <a:rPr lang="tr-TR" sz="2400" dirty="0"/>
              <a:t>Analysis</a:t>
            </a:r>
            <a:endParaRPr lang="tr-TR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45</a:t>
            </a:fld>
            <a:endParaRPr lang="en-US" alt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2809875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069854"/>
            <a:ext cx="28384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08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Mesh </a:t>
            </a:r>
            <a:r>
              <a:rPr lang="tr-TR" dirty="0"/>
              <a:t>Analysis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Supermeshes</a:t>
            </a:r>
            <a:r>
              <a:rPr lang="tr-TR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46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361264" cy="45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07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Determine the current </a:t>
            </a:r>
            <a:r>
              <a:rPr lang="en-GB" i="1" dirty="0" err="1">
                <a:solidFill>
                  <a:schemeClr val="accent1"/>
                </a:solidFill>
              </a:rPr>
              <a:t>i</a:t>
            </a:r>
            <a:r>
              <a:rPr lang="en-GB" dirty="0"/>
              <a:t> as </a:t>
            </a:r>
            <a:r>
              <a:rPr lang="en-GB" dirty="0" err="1"/>
              <a:t>labeled</a:t>
            </a:r>
            <a:r>
              <a:rPr lang="en-GB" dirty="0"/>
              <a:t> in the circuit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400" dirty="0" err="1" smtClean="0"/>
              <a:t>Supermesh</a:t>
            </a:r>
            <a:endParaRPr lang="en-GB" sz="2400" dirty="0" smtClean="0"/>
          </a:p>
          <a:p>
            <a:r>
              <a:rPr lang="en-GB" sz="2400" dirty="0" smtClean="0"/>
              <a:t>Mesh 2</a:t>
            </a:r>
          </a:p>
          <a:p>
            <a:endParaRPr lang="en-GB" sz="2400" dirty="0" smtClean="0"/>
          </a:p>
          <a:p>
            <a:r>
              <a:rPr lang="en-GB" sz="2400" dirty="0" smtClean="0"/>
              <a:t>Independent </a:t>
            </a:r>
            <a:r>
              <a:rPr lang="en-GB" sz="2400" dirty="0"/>
              <a:t>source current is related to </a:t>
            </a:r>
            <a:r>
              <a:rPr lang="en-GB" sz="2400" dirty="0" smtClean="0"/>
              <a:t>the </a:t>
            </a:r>
            <a:r>
              <a:rPr lang="en-GB" sz="2400" dirty="0"/>
              <a:t>mesh currents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47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3115734" cy="229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686473"/>
            <a:ext cx="2946400" cy="218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198" y="4185752"/>
            <a:ext cx="3183466" cy="25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198" y="4592342"/>
            <a:ext cx="2709334" cy="26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198" y="5003654"/>
            <a:ext cx="1727200" cy="27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283" y="5761689"/>
            <a:ext cx="948266" cy="25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5115" y="6244523"/>
            <a:ext cx="1693334" cy="25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2040" y="6278323"/>
            <a:ext cx="745066" cy="219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0208" y="1853193"/>
            <a:ext cx="31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endParaRPr lang="en-GB" sz="1200" dirty="0">
              <a:solidFill>
                <a:srgbClr val="FF0000"/>
              </a:solidFill>
            </a:endParaRP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-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8581" y="3030051"/>
            <a:ext cx="31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endParaRPr lang="en-GB" sz="1200" dirty="0">
              <a:solidFill>
                <a:srgbClr val="FF0000"/>
              </a:solidFill>
            </a:endParaRP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-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682" y="1862112"/>
            <a:ext cx="31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endParaRPr lang="en-GB" sz="1200" dirty="0">
              <a:solidFill>
                <a:srgbClr val="FF0000"/>
              </a:solidFill>
            </a:endParaRP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-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9682" y="2809669"/>
            <a:ext cx="31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endParaRPr lang="en-GB" sz="1200" dirty="0">
              <a:solidFill>
                <a:srgbClr val="FF0000"/>
              </a:solidFill>
            </a:endParaRP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-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15719" y="2625216"/>
            <a:ext cx="7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+      -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5320145" y="1891145"/>
            <a:ext cx="1773382" cy="1821873"/>
          </a:xfrm>
          <a:custGeom>
            <a:avLst/>
            <a:gdLst>
              <a:gd name="connsiteX0" fmla="*/ 6928 w 1773382"/>
              <a:gd name="connsiteY0" fmla="*/ 630382 h 1821873"/>
              <a:gd name="connsiteX1" fmla="*/ 0 w 1773382"/>
              <a:gd name="connsiteY1" fmla="*/ 110837 h 1821873"/>
              <a:gd name="connsiteX2" fmla="*/ 69273 w 1773382"/>
              <a:gd name="connsiteY2" fmla="*/ 13855 h 1821873"/>
              <a:gd name="connsiteX3" fmla="*/ 665019 w 1773382"/>
              <a:gd name="connsiteY3" fmla="*/ 0 h 1821873"/>
              <a:gd name="connsiteX4" fmla="*/ 748146 w 1773382"/>
              <a:gd name="connsiteY4" fmla="*/ 96982 h 1821873"/>
              <a:gd name="connsiteX5" fmla="*/ 741219 w 1773382"/>
              <a:gd name="connsiteY5" fmla="*/ 671946 h 1821873"/>
              <a:gd name="connsiteX6" fmla="*/ 796637 w 1773382"/>
              <a:gd name="connsiteY6" fmla="*/ 741219 h 1821873"/>
              <a:gd name="connsiteX7" fmla="*/ 1711037 w 1773382"/>
              <a:gd name="connsiteY7" fmla="*/ 734291 h 1821873"/>
              <a:gd name="connsiteX8" fmla="*/ 1766455 w 1773382"/>
              <a:gd name="connsiteY8" fmla="*/ 879764 h 1821873"/>
              <a:gd name="connsiteX9" fmla="*/ 1773382 w 1773382"/>
              <a:gd name="connsiteY9" fmla="*/ 1676400 h 1821873"/>
              <a:gd name="connsiteX10" fmla="*/ 1683328 w 1773382"/>
              <a:gd name="connsiteY10" fmla="*/ 1808019 h 1821873"/>
              <a:gd name="connsiteX11" fmla="*/ 187037 w 1773382"/>
              <a:gd name="connsiteY11" fmla="*/ 1821873 h 1821873"/>
              <a:gd name="connsiteX12" fmla="*/ 34637 w 1773382"/>
              <a:gd name="connsiteY12" fmla="*/ 1697182 h 1821873"/>
              <a:gd name="connsiteX13" fmla="*/ 20782 w 1773382"/>
              <a:gd name="connsiteY13" fmla="*/ 1385455 h 182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73382" h="1821873">
                <a:moveTo>
                  <a:pt x="6928" y="630382"/>
                </a:moveTo>
                <a:cubicBezTo>
                  <a:pt x="4619" y="457200"/>
                  <a:pt x="2309" y="284019"/>
                  <a:pt x="0" y="110837"/>
                </a:cubicBezTo>
                <a:lnTo>
                  <a:pt x="69273" y="13855"/>
                </a:lnTo>
                <a:lnTo>
                  <a:pt x="665019" y="0"/>
                </a:lnTo>
                <a:lnTo>
                  <a:pt x="748146" y="96982"/>
                </a:lnTo>
                <a:lnTo>
                  <a:pt x="741219" y="671946"/>
                </a:lnTo>
                <a:lnTo>
                  <a:pt x="796637" y="741219"/>
                </a:lnTo>
                <a:lnTo>
                  <a:pt x="1711037" y="734291"/>
                </a:lnTo>
                <a:lnTo>
                  <a:pt x="1766455" y="879764"/>
                </a:lnTo>
                <a:lnTo>
                  <a:pt x="1773382" y="1676400"/>
                </a:lnTo>
                <a:lnTo>
                  <a:pt x="1683328" y="1808019"/>
                </a:lnTo>
                <a:lnTo>
                  <a:pt x="187037" y="1821873"/>
                </a:lnTo>
                <a:lnTo>
                  <a:pt x="34637" y="1697182"/>
                </a:lnTo>
                <a:lnTo>
                  <a:pt x="20782" y="1385455"/>
                </a:lnTo>
              </a:path>
            </a:pathLst>
          </a:custGeom>
          <a:noFill/>
          <a:ln w="53975" cap="sq" cmpd="sng" algn="ctr">
            <a:solidFill>
              <a:srgbClr val="00B0F0">
                <a:alpha val="20000"/>
              </a:srgbClr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Nodal vs. Mesh Analysis: A Comparison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is a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planar circuit </a:t>
            </a:r>
            <a:r>
              <a:rPr lang="en-US" dirty="0"/>
              <a:t>with </a:t>
            </a:r>
            <a:r>
              <a:rPr lang="tr-TR" dirty="0" smtClean="0"/>
              <a:t>5</a:t>
            </a:r>
            <a:r>
              <a:rPr lang="en-US" dirty="0" smtClean="0"/>
              <a:t> </a:t>
            </a:r>
            <a:r>
              <a:rPr lang="en-US" dirty="0"/>
              <a:t>nodes and </a:t>
            </a:r>
            <a:r>
              <a:rPr lang="tr-TR" dirty="0" smtClean="0"/>
              <a:t>4</a:t>
            </a:r>
            <a:r>
              <a:rPr lang="en-US" dirty="0" smtClean="0"/>
              <a:t> </a:t>
            </a:r>
            <a:r>
              <a:rPr lang="en-US" dirty="0"/>
              <a:t>meshes</a:t>
            </a:r>
            <a:r>
              <a:rPr lang="en-GB" dirty="0"/>
              <a:t>. </a:t>
            </a:r>
            <a:endParaRPr lang="tr-TR" dirty="0" smtClean="0"/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Planar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circuits </a:t>
            </a:r>
            <a:r>
              <a:rPr lang="en-US" dirty="0"/>
              <a:t>are circuits that can be drawn on a plane surface with no wires crossing each other. </a:t>
            </a:r>
            <a:endParaRPr lang="en-GB" dirty="0"/>
          </a:p>
          <a:p>
            <a:r>
              <a:rPr lang="en-GB" dirty="0" smtClean="0"/>
              <a:t>Determine </a:t>
            </a:r>
            <a:r>
              <a:rPr lang="en-GB" dirty="0"/>
              <a:t>the current </a:t>
            </a:r>
            <a:r>
              <a:rPr lang="en-GB" i="1" dirty="0" smtClean="0"/>
              <a:t>i</a:t>
            </a:r>
            <a:r>
              <a:rPr lang="en-GB" i="1" baseline="-25000" dirty="0" smtClean="0"/>
              <a:t>x</a:t>
            </a:r>
            <a:endParaRPr lang="tr-TR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tr-T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48</a:t>
            </a:fld>
            <a:endParaRPr lang="en-US" alt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07256"/>
            <a:ext cx="5606250" cy="25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Planar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Non-planar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Planar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Non-planar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49</a:t>
            </a:fld>
            <a:endParaRPr lang="en-US" altLang="tr-TR"/>
          </a:p>
        </p:txBody>
      </p:sp>
      <p:sp>
        <p:nvSpPr>
          <p:cNvPr id="5" name="AutoShape 2" descr="planar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76132" name="Picture 4" descr="planar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24745"/>
            <a:ext cx="2974453" cy="297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090382"/>
            <a:ext cx="2974454" cy="2974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1198" b="7920"/>
          <a:stretch/>
        </p:blipFill>
        <p:spPr>
          <a:xfrm>
            <a:off x="3167844" y="4292377"/>
            <a:ext cx="511256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Mathemat</a:t>
            </a:r>
            <a:r>
              <a:rPr lang="en-GB" dirty="0" err="1"/>
              <a:t>i</a:t>
            </a:r>
            <a:r>
              <a:rPr lang="tr-TR" dirty="0"/>
              <a:t>cal </a:t>
            </a:r>
            <a:r>
              <a:rPr lang="tr-TR" dirty="0" err="1"/>
              <a:t>Prel</a:t>
            </a:r>
            <a:r>
              <a:rPr lang="en-GB" dirty="0" err="1"/>
              <a:t>i</a:t>
            </a:r>
            <a:r>
              <a:rPr lang="tr-TR" dirty="0"/>
              <a:t>m</a:t>
            </a:r>
            <a:r>
              <a:rPr lang="en-GB" dirty="0" err="1"/>
              <a:t>i</a:t>
            </a:r>
            <a:r>
              <a:rPr lang="tr-TR" dirty="0"/>
              <a:t>nar</a:t>
            </a:r>
            <a:r>
              <a:rPr lang="en-GB" dirty="0" err="1"/>
              <a:t>i</a:t>
            </a:r>
            <a:r>
              <a:rPr lang="tr-TR" dirty="0"/>
              <a:t>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Using </a:t>
                </a:r>
                <a:r>
                  <a:rPr lang="en-GB" dirty="0" err="1" smtClean="0"/>
                  <a:t>determinats</a:t>
                </a:r>
                <a:r>
                  <a:rPr lang="en-GB" dirty="0" smtClean="0"/>
                  <a:t>, the following solutions for </a:t>
                </a:r>
                <a:r>
                  <a:rPr lang="en-GB" i="1" dirty="0" smtClean="0">
                    <a:solidFill>
                      <a:schemeClr val="accent1"/>
                    </a:solidFill>
                  </a:rPr>
                  <a:t>x</a:t>
                </a:r>
                <a:r>
                  <a:rPr lang="en-GB" i="1" dirty="0" smtClean="0"/>
                  <a:t> </a:t>
                </a:r>
                <a:r>
                  <a:rPr lang="en-GB" dirty="0"/>
                  <a:t>and </a:t>
                </a:r>
                <a:r>
                  <a:rPr lang="en-GB" i="1" dirty="0">
                    <a:solidFill>
                      <a:schemeClr val="accent1"/>
                    </a:solidFill>
                  </a:rPr>
                  <a:t>y</a:t>
                </a:r>
                <a:r>
                  <a:rPr lang="en-GB" i="1" dirty="0"/>
                  <a:t> </a:t>
                </a:r>
                <a:r>
                  <a:rPr lang="en-GB" dirty="0" smtClean="0"/>
                  <a:t>can be found</a:t>
                </a:r>
              </a:p>
              <a:p>
                <a:endParaRPr lang="en-GB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 smtClean="0"/>
              </a:p>
              <a:p>
                <a:pPr marL="0" indent="0">
                  <a:buNone/>
                </a:pPr>
                <a:endParaRPr lang="en-GB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den>
                      </m:f>
                      <m:r>
                        <a:rPr lang="en-GB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GB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82" r="-1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466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Nodal vs. Mesh Analysis: A Comparison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Using </a:t>
            </a:r>
            <a:r>
              <a:rPr lang="tr-TR" sz="2800" dirty="0" err="1" smtClean="0"/>
              <a:t>Nodal</a:t>
            </a:r>
            <a:r>
              <a:rPr lang="tr-TR" sz="2800" dirty="0" smtClean="0"/>
              <a:t> Analysis</a:t>
            </a:r>
          </a:p>
          <a:p>
            <a:pPr marL="4284663" lvl="1"/>
            <a:r>
              <a:rPr lang="en-US" sz="2200" dirty="0"/>
              <a:t>Although </a:t>
            </a:r>
            <a:r>
              <a:rPr lang="en-US" sz="2200" dirty="0" smtClean="0"/>
              <a:t>we </a:t>
            </a:r>
            <a:r>
              <a:rPr lang="en-US" sz="2200" dirty="0"/>
              <a:t>can write four </a:t>
            </a:r>
            <a:r>
              <a:rPr lang="en-US" sz="2200" dirty="0" smtClean="0"/>
              <a:t>distinct</a:t>
            </a:r>
            <a:r>
              <a:rPr lang="tr-TR" sz="2200" dirty="0" smtClean="0"/>
              <a:t> </a:t>
            </a:r>
            <a:r>
              <a:rPr lang="en-US" sz="2200" dirty="0" smtClean="0"/>
              <a:t>equations</a:t>
            </a:r>
            <a:r>
              <a:rPr lang="en-US" sz="2200" dirty="0"/>
              <a:t>, there is no need to label the node between the 100 V </a:t>
            </a:r>
            <a:r>
              <a:rPr lang="en-US" sz="2200" dirty="0" smtClean="0"/>
              <a:t>source</a:t>
            </a:r>
            <a:r>
              <a:rPr lang="tr-TR" sz="2200" dirty="0" smtClean="0"/>
              <a:t> </a:t>
            </a:r>
            <a:r>
              <a:rPr lang="en-US" sz="2200" dirty="0" smtClean="0"/>
              <a:t>and </a:t>
            </a:r>
            <a:r>
              <a:rPr lang="en-US" sz="2200" dirty="0"/>
              <a:t>the </a:t>
            </a:r>
            <a:r>
              <a:rPr lang="en-US" sz="2200" dirty="0" smtClean="0"/>
              <a:t>8</a:t>
            </a:r>
            <a:r>
              <a:rPr lang="tr-TR" sz="2200" dirty="0" smtClean="0"/>
              <a:t> </a:t>
            </a:r>
            <a:r>
              <a:rPr lang="tr-TR" sz="2200" dirty="0" err="1" smtClean="0"/>
              <a:t>ohm</a:t>
            </a:r>
            <a:r>
              <a:rPr lang="tr-TR" sz="2200" dirty="0" smtClean="0"/>
              <a:t> </a:t>
            </a:r>
            <a:r>
              <a:rPr lang="en-US" sz="2200" dirty="0" smtClean="0"/>
              <a:t>resistor</a:t>
            </a:r>
            <a:r>
              <a:rPr lang="en-US" sz="2200" dirty="0"/>
              <a:t>, since that node voltage is clearly 100 V</a:t>
            </a:r>
            <a:r>
              <a:rPr lang="en-US" sz="2200" dirty="0" smtClean="0"/>
              <a:t>.</a:t>
            </a:r>
            <a:endParaRPr lang="en-GB" dirty="0"/>
          </a:p>
          <a:p>
            <a:r>
              <a:rPr lang="en-US" sz="2800" dirty="0"/>
              <a:t>We write the following three equations:</a:t>
            </a:r>
            <a:endParaRPr lang="en-GB" sz="2800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sz="2800" dirty="0" err="1"/>
              <a:t>Solving</a:t>
            </a:r>
            <a:r>
              <a:rPr lang="tr-TR" sz="2800" dirty="0"/>
              <a:t>, </a:t>
            </a: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find</a:t>
            </a:r>
            <a:r>
              <a:rPr lang="tr-TR" sz="2800" dirty="0"/>
              <a:t> </a:t>
            </a:r>
            <a:r>
              <a:rPr lang="tr-TR" sz="2800" dirty="0" err="1" smtClean="0"/>
              <a:t>that</a:t>
            </a:r>
            <a:endParaRPr lang="en-GB" dirty="0" smtClean="0"/>
          </a:p>
          <a:p>
            <a:endParaRPr lang="tr-T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50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0" y="1618285"/>
            <a:ext cx="4171050" cy="22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222655"/>
            <a:ext cx="6376926" cy="18416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6192542"/>
            <a:ext cx="1166100" cy="20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-1" r="2716" b="6022"/>
          <a:stretch/>
        </p:blipFill>
        <p:spPr>
          <a:xfrm>
            <a:off x="5301962" y="6192542"/>
            <a:ext cx="1134425" cy="199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875" y="6020625"/>
            <a:ext cx="20631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Nodal vs. Mesh Analysis: A Comparison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Using Mesh Analysis</a:t>
            </a:r>
          </a:p>
          <a:p>
            <a:pPr marL="4173538" lvl="1"/>
            <a:r>
              <a:rPr lang="en-US" sz="2200" dirty="0"/>
              <a:t>We see </a:t>
            </a:r>
            <a:r>
              <a:rPr lang="en-US" sz="2200" dirty="0" smtClean="0"/>
              <a:t>that </a:t>
            </a:r>
            <a:r>
              <a:rPr lang="en-US" sz="2200" dirty="0"/>
              <a:t>we have four distinct </a:t>
            </a:r>
            <a:r>
              <a:rPr lang="en-US" sz="2200" dirty="0" smtClean="0"/>
              <a:t>meshes</a:t>
            </a:r>
            <a:endParaRPr lang="tr-TR" sz="2200" dirty="0" smtClean="0"/>
          </a:p>
          <a:p>
            <a:pPr marL="4173538" lvl="1"/>
            <a:r>
              <a:rPr lang="tr-TR" sz="2200" dirty="0" err="1" smtClean="0"/>
              <a:t>However</a:t>
            </a:r>
            <a:r>
              <a:rPr lang="tr-TR" sz="2200" dirty="0" smtClean="0"/>
              <a:t> </a:t>
            </a:r>
            <a:r>
              <a:rPr lang="en-US" sz="2200" dirty="0" smtClean="0"/>
              <a:t>it </a:t>
            </a:r>
            <a:r>
              <a:rPr lang="en-US" sz="2200" dirty="0"/>
              <a:t>is obvious </a:t>
            </a:r>
            <a:r>
              <a:rPr lang="en-US" sz="2200" dirty="0" smtClean="0"/>
              <a:t>that</a:t>
            </a:r>
            <a:r>
              <a:rPr lang="tr-TR" sz="2200" dirty="0" smtClean="0"/>
              <a:t> </a:t>
            </a:r>
            <a:r>
              <a:rPr lang="en-US" sz="2200" i="1" dirty="0" smtClean="0"/>
              <a:t>i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=</a:t>
            </a:r>
            <a:r>
              <a:rPr lang="tr-TR" sz="2200" dirty="0" smtClean="0"/>
              <a:t> </a:t>
            </a:r>
            <a:r>
              <a:rPr lang="en-US" sz="2200" dirty="0" smtClean="0"/>
              <a:t>−</a:t>
            </a:r>
            <a:r>
              <a:rPr lang="en-US" sz="2200" dirty="0"/>
              <a:t>8 </a:t>
            </a:r>
            <a:r>
              <a:rPr lang="en-US" sz="2200" dirty="0" smtClean="0"/>
              <a:t>A</a:t>
            </a:r>
            <a:endParaRPr lang="tr-TR" sz="2200" dirty="0" smtClean="0"/>
          </a:p>
          <a:p>
            <a:pPr marL="4173538" lvl="1"/>
            <a:r>
              <a:rPr lang="tr-TR" sz="2200" dirty="0" smtClean="0"/>
              <a:t>W</a:t>
            </a:r>
            <a:r>
              <a:rPr lang="en-US" sz="2200" dirty="0" smtClean="0"/>
              <a:t>e </a:t>
            </a:r>
            <a:r>
              <a:rPr lang="en-US" sz="2200" dirty="0"/>
              <a:t>therefore need to write three distinct equations</a:t>
            </a:r>
            <a:r>
              <a:rPr lang="en-US" sz="2200" dirty="0" smtClean="0"/>
              <a:t>.</a:t>
            </a:r>
            <a:endParaRPr lang="tr-TR" sz="2200" dirty="0" smtClean="0"/>
          </a:p>
          <a:p>
            <a:pPr marL="4173538" lvl="1"/>
            <a:endParaRPr lang="en-GB" dirty="0"/>
          </a:p>
          <a:p>
            <a:r>
              <a:rPr lang="en-US" sz="2800" dirty="0"/>
              <a:t>Writing a KVL equation for meshes 1, 2, and </a:t>
            </a:r>
            <a:r>
              <a:rPr lang="en-US" sz="2800" dirty="0" smtClean="0"/>
              <a:t>3:</a:t>
            </a:r>
            <a:endParaRPr lang="en-GB" sz="2800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tr-TR" sz="2800" dirty="0" err="1" smtClean="0"/>
              <a:t>Solving</a:t>
            </a:r>
            <a:r>
              <a:rPr lang="tr-TR" sz="2800" dirty="0"/>
              <a:t>, </a:t>
            </a: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find</a:t>
            </a:r>
            <a:r>
              <a:rPr lang="tr-TR" sz="2800" dirty="0"/>
              <a:t> </a:t>
            </a:r>
            <a:r>
              <a:rPr lang="tr-TR" sz="2800" dirty="0" err="1" smtClean="0"/>
              <a:t>that</a:t>
            </a:r>
            <a:endParaRPr lang="en-GB" dirty="0" smtClean="0"/>
          </a:p>
          <a:p>
            <a:endParaRPr lang="tr-T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51</a:t>
            </a:fld>
            <a:endParaRPr lang="en-US" alt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552"/>
          <a:stretch/>
        </p:blipFill>
        <p:spPr>
          <a:xfrm>
            <a:off x="539552" y="1717676"/>
            <a:ext cx="3744416" cy="2071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23" y="4581128"/>
            <a:ext cx="6547954" cy="1052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" r="1299" b="-7536"/>
          <a:stretch/>
        </p:blipFill>
        <p:spPr>
          <a:xfrm>
            <a:off x="4067944" y="5842670"/>
            <a:ext cx="1944216" cy="3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3953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Mathemat</a:t>
            </a:r>
            <a:r>
              <a:rPr lang="en-GB" dirty="0" err="1"/>
              <a:t>i</a:t>
            </a:r>
            <a:r>
              <a:rPr lang="tr-TR" dirty="0"/>
              <a:t>cal </a:t>
            </a:r>
            <a:r>
              <a:rPr lang="tr-TR" dirty="0" err="1"/>
              <a:t>Prel</a:t>
            </a:r>
            <a:r>
              <a:rPr lang="en-GB" dirty="0" err="1"/>
              <a:t>i</a:t>
            </a:r>
            <a:r>
              <a:rPr lang="tr-TR" dirty="0"/>
              <a:t>m</a:t>
            </a:r>
            <a:r>
              <a:rPr lang="en-GB" dirty="0" err="1"/>
              <a:t>i</a:t>
            </a:r>
            <a:r>
              <a:rPr lang="tr-TR" dirty="0"/>
              <a:t>nar</a:t>
            </a:r>
            <a:r>
              <a:rPr lang="en-GB" dirty="0" err="1"/>
              <a:t>i</a:t>
            </a:r>
            <a:r>
              <a:rPr lang="tr-TR" dirty="0"/>
              <a:t>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Consider the three following simultaneous equations</a:t>
            </a:r>
            <a:r>
              <a:rPr lang="en-GB" sz="2400" dirty="0" smtClean="0"/>
              <a:t>:</a:t>
            </a:r>
          </a:p>
          <a:p>
            <a:endParaRPr lang="en-GB" sz="2800" dirty="0"/>
          </a:p>
          <a:p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48255"/>
            <a:ext cx="3488266" cy="133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135592"/>
            <a:ext cx="6028268" cy="13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787705"/>
            <a:ext cx="2032000" cy="99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345" y="4597580"/>
            <a:ext cx="4131734" cy="137735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73666" y="6025852"/>
            <a:ext cx="6265334" cy="447850"/>
            <a:chOff x="2483130" y="6025852"/>
            <a:chExt cx="6265334" cy="4478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57264" y="6025852"/>
              <a:ext cx="5791200" cy="4478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83130" y="6119094"/>
              <a:ext cx="474134" cy="32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56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399881"/>
          </a:xfrm>
        </p:spPr>
        <p:txBody>
          <a:bodyPr/>
          <a:lstStyle/>
          <a:p>
            <a:r>
              <a:rPr lang="en-US" dirty="0" smtClean="0"/>
              <a:t>Technique to find currents at a node using Ohm’s Law and the potential differences betweens nodes.</a:t>
            </a:r>
          </a:p>
          <a:p>
            <a:pPr lvl="1"/>
            <a:r>
              <a:rPr lang="en-US" dirty="0" smtClean="0"/>
              <a:t>First result from nodal analysis is the determination of node voltages (voltage at nodes referenced to ground).</a:t>
            </a:r>
          </a:p>
          <a:p>
            <a:pPr lvl="2"/>
            <a:r>
              <a:rPr lang="en-US" dirty="0" smtClean="0"/>
              <a:t>These voltages are not equal to the voltage dropped across the resistors.</a:t>
            </a:r>
          </a:p>
          <a:p>
            <a:pPr lvl="1"/>
            <a:r>
              <a:rPr lang="en-US" dirty="0" smtClean="0"/>
              <a:t>Second result is the calculation of the currents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182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Nodal Analysis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28000" contrast="52000"/>
          </a:blip>
          <a:srcRect/>
          <a:stretch>
            <a:fillRect/>
          </a:stretch>
        </p:blipFill>
        <p:spPr bwMode="auto">
          <a:xfrm>
            <a:off x="1655302" y="1327444"/>
            <a:ext cx="5968455" cy="390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63688" y="3645024"/>
            <a:ext cx="6152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</a:t>
            </a:fld>
            <a:endParaRPr lang="en-US" altLang="tr-T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1114270"/>
            <a:ext cx="8352928" cy="53998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lum bright="-28000" contrast="52000"/>
          </a:blip>
          <a:srcRect/>
          <a:stretch>
            <a:fillRect/>
          </a:stretch>
        </p:blipFill>
        <p:spPr bwMode="auto">
          <a:xfrm>
            <a:off x="573221" y="2924176"/>
            <a:ext cx="4760779" cy="309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Nodal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5715000"/>
            <a:ext cx="3200400" cy="3048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648200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9</a:t>
            </a:fld>
            <a:endParaRPr lang="en-US" altLang="tr-TR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399881"/>
          </a:xfrm>
        </p:spPr>
        <p:txBody>
          <a:bodyPr/>
          <a:lstStyle/>
          <a:p>
            <a:r>
              <a:rPr lang="en-US" dirty="0"/>
              <a:t>Pick one node as a reference node</a:t>
            </a:r>
          </a:p>
          <a:p>
            <a:pPr lvl="1"/>
            <a:r>
              <a:rPr lang="en-US" dirty="0"/>
              <a:t>Its voltage will be arbitrarily defined to be zero</a:t>
            </a:r>
          </a:p>
        </p:txBody>
      </p:sp>
    </p:spTree>
    <p:extLst>
      <p:ext uri="{BB962C8B-B14F-4D97-AF65-F5344CB8AC3E}">
        <p14:creationId xmlns:p14="http://schemas.microsoft.com/office/powerpoint/2010/main" val="37540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hcesehir master slide">
  <a:themeElements>
    <a:clrScheme name="Bahcesehir master slide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Bahcesehir master slid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hcesehir master slid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hcesehir master slid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hcesehir master slid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11957</TotalTime>
  <Words>1892</Words>
  <Application>Microsoft Office PowerPoint</Application>
  <PresentationFormat>Letter Paper (8.5x11 in)</PresentationFormat>
  <Paragraphs>525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Cambria Math</vt:lpstr>
      <vt:lpstr>Symbol</vt:lpstr>
      <vt:lpstr>Times New Roman</vt:lpstr>
      <vt:lpstr>Bahcesehir master slide</vt:lpstr>
      <vt:lpstr>Equation</vt:lpstr>
      <vt:lpstr>BLM1612 - Circuit Theory</vt:lpstr>
      <vt:lpstr>Objectives of Lecture</vt:lpstr>
      <vt:lpstr>Mathematical Preliminaries</vt:lpstr>
      <vt:lpstr>Mathematical Preliminaries</vt:lpstr>
      <vt:lpstr>Mathematical Preliminaries</vt:lpstr>
      <vt:lpstr>Mathematical Preliminaries</vt:lpstr>
      <vt:lpstr>Nodal Analysis</vt:lpstr>
      <vt:lpstr>Steps in Nodal Analysis</vt:lpstr>
      <vt:lpstr>Steps in Nodal Analysis</vt:lpstr>
      <vt:lpstr>Step 1</vt:lpstr>
      <vt:lpstr>Step 2</vt:lpstr>
      <vt:lpstr>Step 3</vt:lpstr>
      <vt:lpstr>Step 4</vt:lpstr>
      <vt:lpstr>Step 5</vt:lpstr>
      <vt:lpstr>Step 5</vt:lpstr>
      <vt:lpstr>Step 6</vt:lpstr>
      <vt:lpstr>Example 01…</vt:lpstr>
      <vt:lpstr>…Example 01…</vt:lpstr>
      <vt:lpstr>…Example 01…</vt:lpstr>
      <vt:lpstr>…Example 01…</vt:lpstr>
      <vt:lpstr>…Example 01…</vt:lpstr>
      <vt:lpstr>…Example 01…</vt:lpstr>
      <vt:lpstr>…Example 01</vt:lpstr>
      <vt:lpstr>Summary</vt:lpstr>
      <vt:lpstr>Example 02…</vt:lpstr>
      <vt:lpstr>…Example 02…</vt:lpstr>
      <vt:lpstr>…Example 02</vt:lpstr>
      <vt:lpstr>Nodal Analysis with Supernodes </vt:lpstr>
      <vt:lpstr>Nodal Analysis with Supernodes </vt:lpstr>
      <vt:lpstr>Example 03… </vt:lpstr>
      <vt:lpstr>…Example 03 </vt:lpstr>
      <vt:lpstr>Mesh Analysis</vt:lpstr>
      <vt:lpstr>Mesh Analysis</vt:lpstr>
      <vt:lpstr>Mesh Analysis</vt:lpstr>
      <vt:lpstr>Mesh Analysis</vt:lpstr>
      <vt:lpstr>Mesh Analysis</vt:lpstr>
      <vt:lpstr>PowerPoint Presentation</vt:lpstr>
      <vt:lpstr>…Example 04…</vt:lpstr>
      <vt:lpstr>…Example 03…</vt:lpstr>
      <vt:lpstr>…Example 04…</vt:lpstr>
      <vt:lpstr>…Example 04</vt:lpstr>
      <vt:lpstr>Summary</vt:lpstr>
      <vt:lpstr>Example 05</vt:lpstr>
      <vt:lpstr>Example 06</vt:lpstr>
      <vt:lpstr>Mesh Analysis with Supermeshes </vt:lpstr>
      <vt:lpstr>Mesh Analysis with Supermeshes </vt:lpstr>
      <vt:lpstr>Example 07</vt:lpstr>
      <vt:lpstr>Nodal vs. Mesh Analysis: A Comparison</vt:lpstr>
      <vt:lpstr>Planar vs Non-planar circuits</vt:lpstr>
      <vt:lpstr>Nodal vs. Mesh Analysis: A Comparison</vt:lpstr>
      <vt:lpstr>Nodal vs. Mesh Analysis: A Comparison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UTP Cable Connectors</dc:title>
  <dc:creator>N AYDIN</dc:creator>
  <cp:lastModifiedBy>NAYDIN</cp:lastModifiedBy>
  <cp:revision>606</cp:revision>
  <dcterms:created xsi:type="dcterms:W3CDTF">2004-11-05T11:30:37Z</dcterms:created>
  <dcterms:modified xsi:type="dcterms:W3CDTF">2019-03-14T12:51:58Z</dcterms:modified>
</cp:coreProperties>
</file>