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446" r:id="rId2"/>
    <p:sldId id="549" r:id="rId3"/>
    <p:sldId id="449" r:id="rId4"/>
    <p:sldId id="451" r:id="rId5"/>
    <p:sldId id="453" r:id="rId6"/>
    <p:sldId id="469" r:id="rId7"/>
    <p:sldId id="457" r:id="rId8"/>
    <p:sldId id="470" r:id="rId9"/>
    <p:sldId id="459" r:id="rId10"/>
    <p:sldId id="460" r:id="rId11"/>
    <p:sldId id="461" r:id="rId12"/>
    <p:sldId id="471" r:id="rId13"/>
    <p:sldId id="472" r:id="rId14"/>
    <p:sldId id="464" r:id="rId15"/>
    <p:sldId id="466" r:id="rId16"/>
    <p:sldId id="467" r:id="rId17"/>
    <p:sldId id="447" r:id="rId18"/>
    <p:sldId id="474" r:id="rId19"/>
    <p:sldId id="475" r:id="rId20"/>
    <p:sldId id="477" r:id="rId21"/>
    <p:sldId id="478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76" r:id="rId36"/>
    <p:sldId id="494" r:id="rId37"/>
    <p:sldId id="493" r:id="rId38"/>
    <p:sldId id="495" r:id="rId39"/>
    <p:sldId id="499" r:id="rId40"/>
    <p:sldId id="496" r:id="rId41"/>
    <p:sldId id="497" r:id="rId42"/>
    <p:sldId id="498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17" r:id="rId60"/>
    <p:sldId id="518" r:id="rId61"/>
    <p:sldId id="519" r:id="rId62"/>
    <p:sldId id="520" r:id="rId63"/>
    <p:sldId id="521" r:id="rId64"/>
    <p:sldId id="522" r:id="rId65"/>
    <p:sldId id="525" r:id="rId66"/>
    <p:sldId id="524" r:id="rId67"/>
    <p:sldId id="546" r:id="rId68"/>
    <p:sldId id="528" r:id="rId69"/>
    <p:sldId id="547" r:id="rId70"/>
    <p:sldId id="527" r:id="rId71"/>
    <p:sldId id="530" r:id="rId72"/>
    <p:sldId id="531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42" r:id="rId81"/>
    <p:sldId id="540" r:id="rId82"/>
    <p:sldId id="543" r:id="rId83"/>
    <p:sldId id="544" r:id="rId84"/>
    <p:sldId id="545" r:id="rId85"/>
    <p:sldId id="550" r:id="rId86"/>
    <p:sldId id="551" r:id="rId87"/>
    <p:sldId id="552" r:id="rId88"/>
    <p:sldId id="553" r:id="rId89"/>
    <p:sldId id="554" r:id="rId90"/>
    <p:sldId id="548" r:id="rId91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F"/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45" autoAdjust="0"/>
  </p:normalViewPr>
  <p:slideViewPr>
    <p:cSldViewPr>
      <p:cViewPr varScale="1">
        <p:scale>
          <a:sx n="74" d="100"/>
          <a:sy n="74" d="100"/>
        </p:scale>
        <p:origin x="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3447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ydin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ildiz.edu.tr/~nayd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9.wmf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5.w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6.png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png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png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png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png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emf"/><Relationship Id="rId4" Type="http://schemas.openxmlformats.org/officeDocument/2006/relationships/image" Target="../media/image110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emf"/><Relationship Id="rId4" Type="http://schemas.openxmlformats.org/officeDocument/2006/relationships/image" Target="../media/image11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tr-TR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  <a:r>
              <a:rPr lang="en-US" altLang="tr-TR" sz="2800" dirty="0" smtClean="0"/>
              <a:t>Prof. Dr. Nizamettin </a:t>
            </a:r>
            <a:r>
              <a:rPr lang="tr-TR" altLang="tr-TR" sz="2800" dirty="0" smtClean="0"/>
              <a:t>AYDIN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	</a:t>
            </a:r>
            <a:r>
              <a:rPr lang="en-US" altLang="tr-TR" sz="2800" dirty="0" smtClean="0">
                <a:hlinkClick r:id="rId3"/>
              </a:rPr>
              <a:t>n</a:t>
            </a:r>
            <a:r>
              <a:rPr lang="tr-TR" altLang="tr-TR" sz="2800" dirty="0" err="1" smtClean="0">
                <a:hlinkClick r:id="rId3"/>
              </a:rPr>
              <a:t>ayd</a:t>
            </a:r>
            <a:r>
              <a:rPr lang="en-US" altLang="tr-TR" sz="2800" dirty="0" smtClean="0">
                <a:hlinkClick r:id="rId3"/>
              </a:rPr>
              <a:t>in@yildiz.edu.tr</a:t>
            </a:r>
            <a:endParaRPr lang="tr-TR" altLang="tr-TR" sz="2800" dirty="0" smtClean="0"/>
          </a:p>
          <a:p>
            <a:pPr algn="ctr" eaLnBrk="1" hangingPunct="1">
              <a:buFontTx/>
              <a:buNone/>
            </a:pPr>
            <a:r>
              <a:rPr lang="tr-TR" altLang="tr-TR" sz="2800" dirty="0" smtClean="0">
                <a:hlinkClick r:id="rId4"/>
              </a:rPr>
              <a:t>www.yildiz.edu.tr/~naydin</a:t>
            </a:r>
            <a:r>
              <a:rPr lang="tr-TR" altLang="tr-TR" sz="2800" dirty="0" smtClean="0"/>
              <a:t> 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 smtClean="0"/>
              <a:t>Linearity</a:t>
            </a:r>
            <a:endParaRPr 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 smtClean="0"/>
              <a:t>Superposition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/>
              <a:t>Thévenin’s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Norton </a:t>
            </a:r>
            <a:r>
              <a:rPr lang="tr-TR" sz="2800" dirty="0" err="1" smtClean="0"/>
              <a:t>Theorems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en-US" sz="2800" dirty="0" smtClean="0"/>
              <a:t>Mesh </a:t>
            </a:r>
            <a:r>
              <a:rPr lang="en-US" sz="2800" dirty="0" smtClean="0"/>
              <a:t>Analysis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/>
              <a:t>Maximum </a:t>
            </a:r>
            <a:r>
              <a:rPr lang="tr-TR" sz="2800" dirty="0" err="1"/>
              <a:t>Power</a:t>
            </a:r>
            <a:r>
              <a:rPr lang="tr-TR" sz="2800" dirty="0"/>
              <a:t> Transfer </a:t>
            </a:r>
            <a:r>
              <a:rPr lang="tr-TR" sz="2800" dirty="0" err="1"/>
              <a:t>Theorem</a:t>
            </a:r>
            <a:endParaRPr lang="tr-TR" sz="2800" dirty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BLM1612</a:t>
            </a:r>
            <a:r>
              <a:rPr lang="tr-TR" altLang="tr-TR" smtClean="0"/>
              <a:t> -</a:t>
            </a:r>
            <a:r>
              <a:rPr lang="en-GB" altLang="tr-TR" smtClean="0"/>
              <a:t> Circuit Theory</a:t>
            </a:r>
            <a:endParaRPr lang="en-US" altLang="tr-TR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14090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Nonlinear Components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Diodes including Light Emitting Diodes</a:t>
            </a:r>
          </a:p>
          <a:p>
            <a:pPr eaLnBrk="1" hangingPunct="1"/>
            <a:r>
              <a:rPr lang="en-US" altLang="tr-TR" dirty="0" smtClean="0"/>
              <a:t>Transistors</a:t>
            </a:r>
          </a:p>
          <a:p>
            <a:pPr eaLnBrk="1" hangingPunct="1"/>
            <a:r>
              <a:rPr lang="en-US" altLang="tr-TR" dirty="0" smtClean="0"/>
              <a:t>SCRs</a:t>
            </a:r>
          </a:p>
          <a:p>
            <a:pPr eaLnBrk="1" hangingPunct="1"/>
            <a:r>
              <a:rPr lang="en-US" altLang="tr-TR" dirty="0" smtClean="0"/>
              <a:t>Magnetic switches</a:t>
            </a:r>
          </a:p>
          <a:p>
            <a:pPr eaLnBrk="1" hangingPunct="1"/>
            <a:r>
              <a:rPr lang="en-US" altLang="tr-TR" dirty="0" err="1" smtClean="0"/>
              <a:t>Nonlinearily</a:t>
            </a:r>
            <a:r>
              <a:rPr lang="en-US" altLang="tr-TR" dirty="0" smtClean="0"/>
              <a:t> controlled dependent voltage and current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5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Diode Characteristics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079708"/>
            <a:ext cx="2811462" cy="2438400"/>
          </a:xfrm>
          <a:noFill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55031"/>
            <a:ext cx="5105110" cy="212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395536" y="4755414"/>
            <a:ext cx="83529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tr-TR" sz="2400" dirty="0">
                <a:latin typeface="Constantia" panose="02030602050306030303" pitchFamily="18" charset="0"/>
              </a:rPr>
              <a:t>An equation for a line can not be used to represent the current as a function of voltage.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65175"/>
          </a:xfrm>
        </p:spPr>
        <p:txBody>
          <a:bodyPr/>
          <a:lstStyle/>
          <a:p>
            <a:r>
              <a:rPr lang="en-US" altLang="tr-TR" dirty="0" smtClean="0"/>
              <a:t>Example 01…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8600"/>
            <a:r>
              <a:rPr lang="en-US" altLang="tr-TR" sz="2800" dirty="0"/>
              <a:t>Find </a:t>
            </a:r>
            <a:r>
              <a:rPr lang="en-US" altLang="tr-TR" sz="2800" dirty="0" smtClean="0"/>
              <a:t>I</a:t>
            </a:r>
          </a:p>
          <a:p>
            <a:pPr marL="4211638" lvl="1"/>
            <a:r>
              <a:rPr lang="en-GB" altLang="tr-TR" sz="2400" dirty="0"/>
              <a:t>This circuit can be separated into two different circuits </a:t>
            </a:r>
            <a:endParaRPr lang="en-GB" altLang="tr-TR" sz="2400" dirty="0" smtClean="0"/>
          </a:p>
          <a:p>
            <a:pPr marL="4572000" lvl="2"/>
            <a:r>
              <a:rPr lang="en-GB" altLang="tr-TR" dirty="0" smtClean="0"/>
              <a:t>one </a:t>
            </a:r>
            <a:r>
              <a:rPr lang="en-GB" altLang="tr-TR" dirty="0"/>
              <a:t>containing the 5V source </a:t>
            </a:r>
            <a:endParaRPr lang="en-GB" altLang="tr-TR" dirty="0" smtClean="0"/>
          </a:p>
          <a:p>
            <a:pPr marL="4572000" lvl="2"/>
            <a:r>
              <a:rPr lang="en-GB" altLang="tr-TR" dirty="0" smtClean="0"/>
              <a:t>the </a:t>
            </a:r>
            <a:r>
              <a:rPr lang="en-GB" altLang="tr-TR" dirty="0"/>
              <a:t>other containing the 2A source</a:t>
            </a:r>
            <a:r>
              <a:rPr lang="en-GB" altLang="tr-TR" dirty="0" smtClean="0"/>
              <a:t>.</a:t>
            </a:r>
            <a:endParaRPr lang="en-US" altLang="tr-TR" dirty="0" smtClean="0"/>
          </a:p>
          <a:p>
            <a:r>
              <a:rPr lang="en-GB" sz="2800" dirty="0"/>
              <a:t>When you remove a voltage source from the circuit, it should be replaced by a short circuit.</a:t>
            </a:r>
          </a:p>
          <a:p>
            <a:endParaRPr lang="en-GB" sz="2800" dirty="0"/>
          </a:p>
          <a:p>
            <a:r>
              <a:rPr lang="en-GB" sz="2800" dirty="0"/>
              <a:t>When you remove a current source from the circuit, it should be replaced by an open circuit.</a:t>
            </a:r>
          </a:p>
          <a:p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" t="2521" r="3814" b="1667"/>
          <a:stretch/>
        </p:blipFill>
        <p:spPr bwMode="auto">
          <a:xfrm>
            <a:off x="611560" y="1124745"/>
            <a:ext cx="3528392" cy="25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1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…Example </a:t>
            </a:r>
            <a:r>
              <a:rPr lang="en-US" altLang="tr-TR" dirty="0"/>
              <a:t>01…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8" y="2589272"/>
            <a:ext cx="3691817" cy="247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75897"/>
            <a:ext cx="3456384" cy="259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46298"/>
            <a:ext cx="3672408" cy="251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qual 12"/>
          <p:cNvSpPr/>
          <p:nvPr/>
        </p:nvSpPr>
        <p:spPr>
          <a:xfrm>
            <a:off x="4344883" y="3548554"/>
            <a:ext cx="329626" cy="3270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6809021" y="3483138"/>
            <a:ext cx="395552" cy="3924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800" dirty="0"/>
              <a:t>…Example 01…</a:t>
            </a:r>
            <a:endParaRPr lang="en-US" altLang="tr-TR" sz="2800" dirty="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627" y="1124744"/>
            <a:ext cx="3450134" cy="259228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  <p:sp>
        <p:nvSpPr>
          <p:cNvPr id="3" name="Rectangle 2"/>
          <p:cNvSpPr/>
          <p:nvPr/>
        </p:nvSpPr>
        <p:spPr>
          <a:xfrm>
            <a:off x="755576" y="3814991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chemeClr val="tx1"/>
                </a:solidFill>
              </a:rPr>
              <a:t>I</a:t>
            </a:r>
            <a:r>
              <a:rPr lang="en-GB" sz="2800" baseline="-25000" dirty="0" smtClean="0">
                <a:solidFill>
                  <a:schemeClr val="tx1"/>
                </a:solidFill>
              </a:rPr>
              <a:t>1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= </a:t>
            </a:r>
            <a:r>
              <a:rPr lang="tr-TR" sz="2800" dirty="0" smtClean="0">
                <a:solidFill>
                  <a:schemeClr val="tx1"/>
                </a:solidFill>
              </a:rPr>
              <a:t>5V/10</a:t>
            </a:r>
            <a:r>
              <a:rPr lang="el-GR" sz="2800" dirty="0" smtClean="0">
                <a:solidFill>
                  <a:schemeClr val="tx1"/>
                </a:solidFill>
              </a:rPr>
              <a:t>Ω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= 0.5A</a:t>
            </a:r>
          </a:p>
        </p:txBody>
      </p:sp>
      <p:pic>
        <p:nvPicPr>
          <p:cNvPr id="6" name="Content Placeholder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3778052" cy="258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0072" y="3814991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800" dirty="0" smtClean="0">
                <a:solidFill>
                  <a:schemeClr val="tx1"/>
                </a:solidFill>
              </a:rPr>
              <a:t>I</a:t>
            </a:r>
            <a:r>
              <a:rPr lang="en-US" altLang="tr-TR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tr-TR" sz="2800" dirty="0" smtClean="0">
                <a:solidFill>
                  <a:schemeClr val="tx1"/>
                </a:solidFill>
              </a:rPr>
              <a:t> </a:t>
            </a:r>
            <a:r>
              <a:rPr lang="en-US" altLang="tr-TR" sz="2800" dirty="0">
                <a:solidFill>
                  <a:schemeClr val="tx1"/>
                </a:solidFill>
              </a:rPr>
              <a:t>= 0A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2707" y="5157192"/>
            <a:ext cx="4198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I = </a:t>
            </a:r>
            <a:r>
              <a:rPr lang="tr-TR" sz="2800" dirty="0" smtClean="0">
                <a:solidFill>
                  <a:schemeClr val="tx1"/>
                </a:solidFill>
              </a:rPr>
              <a:t>I</a:t>
            </a:r>
            <a:r>
              <a:rPr lang="en-GB" sz="2800" baseline="-25000" dirty="0" smtClean="0">
                <a:solidFill>
                  <a:schemeClr val="tx1"/>
                </a:solidFill>
              </a:rPr>
              <a:t>1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+ </a:t>
            </a:r>
            <a:r>
              <a:rPr lang="en-US" altLang="tr-TR" sz="2800" dirty="0">
                <a:solidFill>
                  <a:schemeClr val="tx1"/>
                </a:solidFill>
              </a:rPr>
              <a:t>I</a:t>
            </a:r>
            <a:r>
              <a:rPr lang="en-US" altLang="tr-TR" sz="2800" baseline="-25000" dirty="0">
                <a:solidFill>
                  <a:schemeClr val="tx1"/>
                </a:solidFill>
              </a:rPr>
              <a:t>2 </a:t>
            </a:r>
            <a:r>
              <a:rPr lang="tr-TR" sz="2800" dirty="0" smtClean="0">
                <a:solidFill>
                  <a:schemeClr val="tx1"/>
                </a:solidFill>
              </a:rPr>
              <a:t>= 0.5</a:t>
            </a:r>
            <a:r>
              <a:rPr lang="en-GB" sz="2800" dirty="0" smtClean="0">
                <a:solidFill>
                  <a:schemeClr val="tx1"/>
                </a:solidFill>
              </a:rPr>
              <a:t> + 0 = </a:t>
            </a:r>
            <a:r>
              <a:rPr lang="tr-TR" sz="2800" dirty="0" smtClean="0">
                <a:solidFill>
                  <a:schemeClr val="tx1"/>
                </a:solidFill>
              </a:rPr>
              <a:t>0.5A</a:t>
            </a:r>
            <a:endParaRPr lang="tr-TR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0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756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B8E68-6309-48F1-885E-A2493E983B07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51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tr-TR" sz="2800" kern="0" dirty="0" smtClean="0"/>
              <a:t>…Example 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0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The property of linearity can be applied when there are only linear components in the circuit.</a:t>
            </a:r>
          </a:p>
          <a:p>
            <a:pPr lvl="1" eaLnBrk="1" hangingPunct="1"/>
            <a:r>
              <a:rPr lang="en-US" altLang="tr-TR" dirty="0" smtClean="0"/>
              <a:t>Resistors, capacitors, inductors</a:t>
            </a:r>
          </a:p>
          <a:p>
            <a:pPr lvl="1" eaLnBrk="1" hangingPunct="1"/>
            <a:r>
              <a:rPr lang="en-US" altLang="tr-TR" dirty="0" smtClean="0"/>
              <a:t>Linear voltage and current supplies</a:t>
            </a:r>
          </a:p>
          <a:p>
            <a:pPr eaLnBrk="1" hangingPunct="1"/>
            <a:r>
              <a:rPr lang="en-US" altLang="tr-TR" dirty="0" smtClean="0"/>
              <a:t>The property is used to separate contributions of several sources in a circuit to the voltages across and the currents through components in the circuit.</a:t>
            </a:r>
          </a:p>
          <a:p>
            <a:pPr lvl="1" eaLnBrk="1" hangingPunct="1"/>
            <a:r>
              <a:rPr lang="en-US" altLang="tr-TR" dirty="0" smtClean="0">
                <a:solidFill>
                  <a:schemeClr val="accent1"/>
                </a:solidFill>
              </a:rPr>
              <a:t>Superposition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0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0"/>
            <a:r>
              <a:rPr lang="en-GB" dirty="0"/>
              <a:t>For the </a:t>
            </a:r>
            <a:r>
              <a:rPr lang="en-GB" dirty="0" smtClean="0"/>
              <a:t>circuit, </a:t>
            </a:r>
            <a:r>
              <a:rPr lang="en-GB" dirty="0"/>
              <a:t>find </a:t>
            </a:r>
            <a:r>
              <a:rPr lang="en-GB" i="1" dirty="0" smtClean="0">
                <a:solidFill>
                  <a:schemeClr val="accent1"/>
                </a:solidFill>
              </a:rPr>
              <a:t>I</a:t>
            </a:r>
            <a:r>
              <a:rPr lang="en-GB" baseline="-25000" dirty="0" smtClean="0">
                <a:solidFill>
                  <a:schemeClr val="accent1"/>
                </a:solidFill>
              </a:rPr>
              <a:t>0</a:t>
            </a:r>
            <a:r>
              <a:rPr lang="en-GB" dirty="0" smtClean="0"/>
              <a:t> when </a:t>
            </a:r>
            <a:r>
              <a:rPr lang="en-GB" i="1" dirty="0" smtClean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 = 12 V </a:t>
            </a:r>
            <a:r>
              <a:rPr lang="en-GB" dirty="0" smtClean="0"/>
              <a:t>and </a:t>
            </a:r>
            <a:r>
              <a:rPr lang="en-GB" i="1" dirty="0">
                <a:solidFill>
                  <a:schemeClr val="accent1"/>
                </a:solidFill>
              </a:rPr>
              <a:t>v</a:t>
            </a:r>
            <a:r>
              <a:rPr lang="en-GB" baseline="-25000" dirty="0">
                <a:solidFill>
                  <a:schemeClr val="accent1"/>
                </a:solidFill>
              </a:rPr>
              <a:t>s</a:t>
            </a:r>
            <a:r>
              <a:rPr lang="en-GB" dirty="0">
                <a:solidFill>
                  <a:schemeClr val="accent1"/>
                </a:solidFill>
              </a:rPr>
              <a:t> = </a:t>
            </a:r>
            <a:r>
              <a:rPr lang="en-GB" dirty="0" smtClean="0">
                <a:solidFill>
                  <a:schemeClr val="accent1"/>
                </a:solidFill>
              </a:rPr>
              <a:t>24 V</a:t>
            </a:r>
            <a:r>
              <a:rPr lang="en-GB" dirty="0" smtClean="0"/>
              <a:t>.</a:t>
            </a:r>
            <a:endParaRPr lang="en-GB" dirty="0"/>
          </a:p>
          <a:p>
            <a:pPr marL="3587750"/>
            <a:r>
              <a:rPr lang="en-GB" dirty="0" smtClean="0"/>
              <a:t>Apply </a:t>
            </a:r>
            <a:r>
              <a:rPr lang="en-GB" dirty="0"/>
              <a:t>KVL to the </a:t>
            </a:r>
            <a:r>
              <a:rPr lang="en-GB" dirty="0" smtClean="0"/>
              <a:t>loops, </a:t>
            </a:r>
          </a:p>
          <a:p>
            <a:pPr marL="3587750"/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210675" cy="1944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80928"/>
            <a:ext cx="3556000" cy="95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78" y="3427800"/>
            <a:ext cx="1016000" cy="32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005063"/>
            <a:ext cx="2946400" cy="35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22" y="4515434"/>
            <a:ext cx="4572000" cy="31265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49652" y="3005261"/>
            <a:ext cx="2907624" cy="1961457"/>
            <a:chOff x="3078002" y="3063818"/>
            <a:chExt cx="1624390" cy="2008137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3406248" y="3063818"/>
              <a:ext cx="1296144" cy="1301366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3750687" y="4280179"/>
              <a:ext cx="666579" cy="19845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8002" y="4005063"/>
              <a:ext cx="896190" cy="1066892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78" y="4836881"/>
            <a:ext cx="4402666" cy="6591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2672" y="5898416"/>
            <a:ext cx="2133600" cy="3464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60" y="5923766"/>
            <a:ext cx="2133600" cy="3211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066" y="5733256"/>
            <a:ext cx="1794934" cy="6506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1522" y="5733256"/>
            <a:ext cx="1794934" cy="6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24936" cy="5399880"/>
          </a:xfrm>
        </p:spPr>
        <p:txBody>
          <a:bodyPr/>
          <a:lstStyle/>
          <a:p>
            <a:pPr marL="5024438"/>
            <a:r>
              <a:rPr lang="en-GB" dirty="0"/>
              <a:t>For the </a:t>
            </a:r>
            <a:r>
              <a:rPr lang="en-GB" dirty="0" smtClean="0"/>
              <a:t>circuit, </a:t>
            </a:r>
            <a:r>
              <a:rPr lang="en-GB" dirty="0"/>
              <a:t>find </a:t>
            </a:r>
            <a:r>
              <a:rPr lang="en-GB" i="1" dirty="0" smtClean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0</a:t>
            </a:r>
            <a:r>
              <a:rPr lang="en-GB" dirty="0" smtClean="0"/>
              <a:t> when </a:t>
            </a:r>
            <a:r>
              <a:rPr lang="en-GB" i="1" dirty="0" smtClean="0">
                <a:solidFill>
                  <a:schemeClr val="accent1"/>
                </a:solidFill>
              </a:rPr>
              <a:t>i</a:t>
            </a:r>
            <a:r>
              <a:rPr lang="en-GB" baseline="-25000" dirty="0" smtClean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 = 30 A </a:t>
            </a:r>
            <a:r>
              <a:rPr lang="en-GB" dirty="0" smtClean="0"/>
              <a:t>and </a:t>
            </a:r>
            <a:r>
              <a:rPr lang="en-GB" i="1" dirty="0" smtClean="0">
                <a:solidFill>
                  <a:schemeClr val="accent1"/>
                </a:solidFill>
              </a:rPr>
              <a:t>i</a:t>
            </a:r>
            <a:r>
              <a:rPr lang="en-GB" baseline="-25000" dirty="0" smtClean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= </a:t>
            </a:r>
            <a:r>
              <a:rPr lang="en-GB" dirty="0" smtClean="0">
                <a:solidFill>
                  <a:schemeClr val="accent1"/>
                </a:solidFill>
              </a:rPr>
              <a:t>45 A</a:t>
            </a:r>
            <a:r>
              <a:rPr lang="en-GB" dirty="0" smtClean="0"/>
              <a:t>.</a:t>
            </a:r>
            <a:endParaRPr lang="en-GB" dirty="0"/>
          </a:p>
          <a:p>
            <a:pPr marL="3587750"/>
            <a:endParaRPr lang="en-GB" dirty="0" smtClean="0"/>
          </a:p>
          <a:p>
            <a:pPr marL="3587750"/>
            <a:endParaRPr lang="en-GB" dirty="0" smtClean="0"/>
          </a:p>
          <a:p>
            <a:pPr marL="3587750"/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4" y="1484784"/>
            <a:ext cx="5044811" cy="2251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59" y="3164175"/>
            <a:ext cx="2743200" cy="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8938"/>
            <a:r>
              <a:rPr lang="en-GB" sz="2400" dirty="0"/>
              <a:t>Assume </a:t>
            </a:r>
            <a:r>
              <a:rPr lang="en-GB" sz="2400" i="1" dirty="0" smtClean="0">
                <a:solidFill>
                  <a:schemeClr val="accent1"/>
                </a:solidFill>
              </a:rPr>
              <a:t>I</a:t>
            </a:r>
            <a:r>
              <a:rPr lang="en-GB" sz="2400" baseline="-25000" dirty="0" smtClean="0">
                <a:solidFill>
                  <a:schemeClr val="accent1"/>
                </a:solidFill>
              </a:rPr>
              <a:t>0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>
                <a:solidFill>
                  <a:schemeClr val="accent1"/>
                </a:solidFill>
              </a:rPr>
              <a:t>= </a:t>
            </a:r>
            <a:r>
              <a:rPr lang="en-GB" sz="2400" dirty="0" smtClean="0">
                <a:solidFill>
                  <a:schemeClr val="accent1"/>
                </a:solidFill>
              </a:rPr>
              <a:t>1 A</a:t>
            </a:r>
            <a:r>
              <a:rPr lang="en-GB" sz="2400" dirty="0" smtClean="0"/>
              <a:t> </a:t>
            </a:r>
            <a:r>
              <a:rPr lang="en-GB" sz="2400" dirty="0"/>
              <a:t>and use linearity to find the actual value of </a:t>
            </a:r>
            <a:r>
              <a:rPr lang="en-GB" sz="2400" i="1" dirty="0">
                <a:solidFill>
                  <a:schemeClr val="accent1"/>
                </a:solidFill>
              </a:rPr>
              <a:t>I</a:t>
            </a:r>
            <a:r>
              <a:rPr lang="en-GB" sz="2400" baseline="-25000" dirty="0">
                <a:solidFill>
                  <a:schemeClr val="accent1"/>
                </a:solidFill>
              </a:rPr>
              <a:t>0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smtClean="0"/>
              <a:t>in the circuit.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234"/>
          <a:stretch/>
        </p:blipFill>
        <p:spPr>
          <a:xfrm>
            <a:off x="1187623" y="3045231"/>
            <a:ext cx="7382267" cy="3479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87808"/>
            <a:ext cx="5141368" cy="19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tr-TR" dirty="0" smtClean="0"/>
              <a:t>s</a:t>
            </a:r>
            <a:r>
              <a:rPr lang="en-US" dirty="0" smtClean="0"/>
              <a:t>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tr-TR" dirty="0"/>
              <a:t>Introduce the property of </a:t>
            </a:r>
            <a:r>
              <a:rPr lang="en-US" altLang="tr-TR" dirty="0" smtClean="0"/>
              <a:t>linearity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Introduce the superposition principle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Provide step-by-step instructions to apply superposition when calculating voltages and currents in a circuit that contains two or more power sources.</a:t>
            </a:r>
          </a:p>
          <a:p>
            <a:pPr eaLnBrk="1" hangingPunct="1"/>
            <a:r>
              <a:rPr lang="en-GB" altLang="tr-TR" dirty="0" smtClean="0"/>
              <a:t>Describe </a:t>
            </a:r>
            <a:r>
              <a:rPr lang="en-GB" altLang="tr-TR" dirty="0"/>
              <a:t>the differences between ideal and real voltage and current sources</a:t>
            </a:r>
          </a:p>
          <a:p>
            <a:pPr lvl="1" eaLnBrk="1" hangingPunct="1"/>
            <a:r>
              <a:rPr lang="en-GB" altLang="tr-TR" dirty="0"/>
              <a:t>Demonstrate how a real voltage source and real current source are equivalent so one source can be replaced by the other in a circuit</a:t>
            </a:r>
            <a:r>
              <a:rPr lang="en-GB" altLang="tr-TR" dirty="0" smtClean="0"/>
              <a:t>.</a:t>
            </a:r>
            <a:endParaRPr lang="tr-TR" altLang="tr-TR" dirty="0" smtClean="0"/>
          </a:p>
          <a:p>
            <a:pPr eaLnBrk="1" hangingPunct="1"/>
            <a:r>
              <a:rPr lang="en-US" altLang="tr-TR" dirty="0"/>
              <a:t>State </a:t>
            </a:r>
            <a:r>
              <a:rPr lang="en-US" altLang="tr-TR" dirty="0" err="1"/>
              <a:t>Thévenin’s</a:t>
            </a:r>
            <a:r>
              <a:rPr lang="en-US" altLang="tr-TR" dirty="0"/>
              <a:t> and Norton Theorems.</a:t>
            </a:r>
          </a:p>
          <a:p>
            <a:pPr lvl="1" eaLnBrk="1" hangingPunct="1"/>
            <a:r>
              <a:rPr lang="en-US" altLang="tr-TR" dirty="0"/>
              <a:t>Demonstrate how </a:t>
            </a:r>
            <a:r>
              <a:rPr lang="en-US" altLang="tr-TR" dirty="0" err="1"/>
              <a:t>Thévenin’s</a:t>
            </a:r>
            <a:r>
              <a:rPr lang="en-US" altLang="tr-TR" dirty="0"/>
              <a:t> and Norton theorems can be used to simplify a circuit to one that contains three components:  a power source, equivalent resistor, and load.</a:t>
            </a:r>
          </a:p>
          <a:p>
            <a:pPr eaLnBrk="1" hangingPunct="1"/>
            <a:r>
              <a:rPr lang="tr-TR" altLang="tr-TR" dirty="0" err="1" smtClean="0"/>
              <a:t>Understand</a:t>
            </a:r>
            <a:r>
              <a:rPr lang="tr-TR" altLang="tr-TR" dirty="0" smtClean="0"/>
              <a:t> Maximum </a:t>
            </a:r>
            <a:r>
              <a:rPr lang="tr-TR" altLang="tr-TR" dirty="0" err="1" smtClean="0"/>
              <a:t>Power</a:t>
            </a:r>
            <a:r>
              <a:rPr lang="tr-TR" altLang="tr-TR" dirty="0" smtClean="0"/>
              <a:t> Transfer </a:t>
            </a:r>
            <a:r>
              <a:rPr lang="tr-TR" altLang="tr-TR" dirty="0" err="1" smtClean="0"/>
              <a:t>Theorem</a:t>
            </a:r>
            <a:endParaRPr lang="en-US" alt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64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5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24936" cy="5399880"/>
          </a:xfrm>
        </p:spPr>
        <p:txBody>
          <a:bodyPr/>
          <a:lstStyle/>
          <a:p>
            <a:pPr marL="360363"/>
            <a:r>
              <a:rPr lang="en-GB" sz="2800" dirty="0" smtClean="0"/>
              <a:t>For the circuit, assume that </a:t>
            </a:r>
            <a:r>
              <a:rPr lang="en-GB" sz="2800" i="1" dirty="0" smtClean="0">
                <a:solidFill>
                  <a:schemeClr val="accent1"/>
                </a:solidFill>
              </a:rPr>
              <a:t>V</a:t>
            </a:r>
            <a:r>
              <a:rPr lang="en-GB" sz="2800" baseline="-25000" dirty="0" smtClean="0">
                <a:solidFill>
                  <a:schemeClr val="accent1"/>
                </a:solidFill>
              </a:rPr>
              <a:t>0</a:t>
            </a:r>
            <a:r>
              <a:rPr lang="en-GB" sz="2800" dirty="0" smtClean="0">
                <a:solidFill>
                  <a:schemeClr val="accent1"/>
                </a:solidFill>
              </a:rPr>
              <a:t> = 1V </a:t>
            </a:r>
            <a:r>
              <a:rPr lang="en-GB" sz="2800" dirty="0"/>
              <a:t>and use linearity to calculate the actual </a:t>
            </a:r>
            <a:r>
              <a:rPr lang="en-GB" sz="2800" dirty="0" smtClean="0"/>
              <a:t>value of </a:t>
            </a:r>
            <a:r>
              <a:rPr lang="en-GB" sz="2800" i="1" dirty="0">
                <a:solidFill>
                  <a:schemeClr val="accent1"/>
                </a:solidFill>
              </a:rPr>
              <a:t>V</a:t>
            </a:r>
            <a:r>
              <a:rPr lang="en-GB" sz="2800" baseline="-25000" dirty="0">
                <a:solidFill>
                  <a:schemeClr val="accent1"/>
                </a:solidFill>
              </a:rPr>
              <a:t>0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 smtClean="0"/>
              <a:t>.</a:t>
            </a:r>
          </a:p>
          <a:p>
            <a:pPr marL="4840288"/>
            <a:endParaRPr lang="en-GB" dirty="0" smtClean="0"/>
          </a:p>
          <a:p>
            <a:pPr marL="3587750"/>
            <a:endParaRPr lang="en-GB" dirty="0" smtClean="0"/>
          </a:p>
          <a:p>
            <a:pPr marL="3587750"/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0" y="2110816"/>
            <a:ext cx="5562111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89" y="2276872"/>
            <a:ext cx="1930400" cy="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66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voltage across a component is the algebraic sum of the voltages across the component due to each independent source acting upon it.</a:t>
            </a:r>
          </a:p>
          <a:p>
            <a:r>
              <a:rPr lang="en-US" dirty="0" smtClean="0"/>
              <a:t>The current flowing through across a component </a:t>
            </a:r>
            <a:r>
              <a:rPr lang="en-US" smtClean="0"/>
              <a:t>is the </a:t>
            </a:r>
            <a:r>
              <a:rPr lang="en-US" dirty="0" smtClean="0">
                <a:solidFill>
                  <a:schemeClr val="accent1"/>
                </a:solidFill>
              </a:rPr>
              <a:t>algebraic sum of the current </a:t>
            </a:r>
            <a:r>
              <a:rPr lang="en-US" dirty="0" smtClean="0"/>
              <a:t>flowing through component due to each independent source acting upon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01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Separating the contributions of the DC and AC independent sources.</a:t>
            </a:r>
          </a:p>
          <a:p>
            <a:pPr lvl="1">
              <a:buNone/>
            </a:pPr>
            <a:r>
              <a:rPr lang="en-US" dirty="0" smtClean="0"/>
              <a:t>Example: 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To determine the performance of an amplifier, we calculate the DC voltages and currents to establish the bias point.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The AC signal is usually what will be amplified. 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 generic amplifier has a constant DC operating point, but the AC signal’s amplitude and frequency will vary depending on the application.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086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off all independent sources except one.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Voltage sources </a:t>
            </a:r>
            <a:r>
              <a:rPr lang="en-US" dirty="0" smtClean="0"/>
              <a:t>should be replaced with </a:t>
            </a:r>
            <a:r>
              <a:rPr lang="en-US" dirty="0" smtClean="0">
                <a:solidFill>
                  <a:schemeClr val="accent1"/>
                </a:solidFill>
              </a:rPr>
              <a:t>short circuits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Current sources </a:t>
            </a:r>
            <a:r>
              <a:rPr lang="en-US" dirty="0" smtClean="0"/>
              <a:t>should be replaced with </a:t>
            </a:r>
            <a:r>
              <a:rPr lang="en-US" dirty="0" smtClean="0">
                <a:solidFill>
                  <a:schemeClr val="accent1"/>
                </a:solidFill>
              </a:rPr>
              <a:t>open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all dependent sources </a:t>
            </a:r>
            <a:r>
              <a:rPr lang="en-US" b="1" u="sng" dirty="0" smtClean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for the voltages and currents in the new circuit.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off the active independent source and turn on one of the other independent 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until you have turned on each of the independent sources in the original circuit.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find the total voltage across each component and the total current flowing, add the contributions from each of the voltages and currents found in Step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84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Requirement for Superposition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select a direction for current to flow through a component and the direction of the + /</a:t>
            </a:r>
            <a:r>
              <a:rPr lang="en-US" baseline="30000" dirty="0" smtClean="0"/>
              <a:t>_</a:t>
            </a:r>
            <a:r>
              <a:rPr lang="en-US" dirty="0" smtClean="0"/>
              <a:t> signs for the voltage across a component, you </a:t>
            </a:r>
            <a:r>
              <a:rPr lang="en-US" u="sng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 the same directions when calculating these values in all of the subsequent 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689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219200"/>
            <a:ext cx="789458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tr-TR" smtClean="0"/>
              <a:t>6…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484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336704" cy="453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052736"/>
            <a:ext cx="7992888" cy="864096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 smtClean="0"/>
              <a:t>#1:  Replace I1 and I2 with Open Circuits</a:t>
            </a:r>
            <a:endParaRPr lang="en-US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27</a:t>
            </a:fld>
            <a:endParaRPr lang="en-US" altLang="tr-TR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kern="0" dirty="0" smtClean="0"/>
              <a:t>…</a:t>
            </a:r>
            <a:r>
              <a:rPr lang="en-US" kern="0" dirty="0" smtClean="0"/>
              <a:t>Example </a:t>
            </a:r>
            <a:r>
              <a:rPr lang="tr-TR" kern="0" dirty="0" smtClean="0"/>
              <a:t>6…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578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…Example 6…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69700"/>
            <a:ext cx="4912118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36096" y="2516075"/>
            <a:ext cx="3308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I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3</a:t>
            </a:r>
          </a:p>
          <a:p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1"/>
                </a:solidFill>
                <a:latin typeface="+mj-lt"/>
              </a:rPr>
              <a:t>eq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R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+R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70W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3V/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1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42.9mA</a:t>
            </a:r>
          </a:p>
          <a:p>
            <a:endParaRPr lang="en-US" sz="12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[R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1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]3V (or I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) 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    = [50W/70W]3V = 2.14V</a:t>
            </a:r>
          </a:p>
          <a:p>
            <a:endParaRPr lang="en-US" sz="12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= [R</a:t>
            </a:r>
            <a:r>
              <a:rPr lang="en-US" sz="20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1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]3V (or I</a:t>
            </a:r>
            <a:r>
              <a:rPr lang="en-US" sz="20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) 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    = [20W/70W]3V = 0.857V</a:t>
            </a:r>
          </a:p>
          <a:p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>
                <a:solidFill>
                  <a:schemeClr val="accent1"/>
                </a:solidFill>
                <a:latin typeface="+mj-lt"/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28</a:t>
            </a:fld>
            <a:endParaRPr lang="en-US" altLang="tr-TR"/>
          </a:p>
        </p:txBody>
      </p:sp>
      <p:sp>
        <p:nvSpPr>
          <p:cNvPr id="4" name="Rectangle 3"/>
          <p:cNvSpPr/>
          <p:nvPr/>
        </p:nvSpPr>
        <p:spPr>
          <a:xfrm>
            <a:off x="611560" y="1021675"/>
            <a:ext cx="8204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Since R2 is not connected to the rest of the circuit on both ends of the resistor, it can be deleted from the new circuit.</a:t>
            </a:r>
            <a:endParaRPr lang="tr-TR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7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…Example 6…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95337" y="2239401"/>
            <a:ext cx="5912967" cy="408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29</a:t>
            </a:fld>
            <a:endParaRPr lang="en-US" altLang="tr-TR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630238"/>
            <a:r>
              <a:rPr lang="en-US" sz="2800" dirty="0">
                <a:solidFill>
                  <a:schemeClr val="tx1"/>
                </a:solidFill>
                <a:latin typeface="+mj-lt"/>
              </a:rPr>
              <a:t>#2:  Replace V1 with a Short Circuit and I2 with an Open Circuit</a:t>
            </a:r>
            <a:endParaRPr lang="tr-TR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tr-TR" smtClean="0"/>
              <a:t>A Requirement for Superposition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36" y="990375"/>
            <a:ext cx="4495800" cy="1143000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Redrawing Circuit #2</a:t>
            </a:r>
            <a:endParaRPr lang="en-US" sz="2800" b="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41" y="2276872"/>
            <a:ext cx="491243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36096" y="1412776"/>
            <a:ext cx="3240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 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+ 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- 1A</a:t>
            </a:r>
          </a:p>
          <a:p>
            <a:endParaRPr lang="en-US" sz="2000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2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R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+ R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az-Cyrl-AZ" sz="2000" dirty="0" smtClean="0">
                <a:solidFill>
                  <a:schemeClr val="accent2"/>
                </a:solidFill>
                <a:latin typeface="+mj-lt"/>
              </a:rPr>
              <a:t>ІІ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</a:p>
          <a:p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2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44.3W </a:t>
            </a:r>
          </a:p>
          <a:p>
            <a:endParaRPr lang="en-US" sz="1200" dirty="0">
              <a:solidFill>
                <a:schemeClr val="accent2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+ 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</a:t>
            </a:r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2"/>
                </a:solidFill>
                <a:latin typeface="+mj-lt"/>
              </a:rPr>
              <a:t>eq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-44.3V</a:t>
            </a:r>
          </a:p>
          <a:p>
            <a:endParaRPr lang="en-US" sz="1200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[R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az-Cyrl-AZ" sz="2000" dirty="0" smtClean="0">
                <a:solidFill>
                  <a:schemeClr val="accent2"/>
                </a:solidFill>
                <a:latin typeface="+mj-lt"/>
              </a:rPr>
              <a:t>ІІ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/ </a:t>
            </a:r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000" baseline="-25000" dirty="0" err="1" smtClean="0">
                <a:solidFill>
                  <a:schemeClr val="accent2"/>
                </a:solidFill>
                <a:latin typeface="+mj-lt"/>
              </a:rPr>
              <a:t>eq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](-44.3V)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-14.3V</a:t>
            </a:r>
          </a:p>
          <a:p>
            <a:endParaRPr lang="en-US" sz="1200" dirty="0">
              <a:solidFill>
                <a:schemeClr val="accent2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-14.3V/20W = -0.714A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  <a:p>
            <a:endParaRPr lang="en-US" sz="1200" dirty="0">
              <a:solidFill>
                <a:schemeClr val="accent2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14.3V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-30V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= + 0.286A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30</a:t>
            </a:fld>
            <a:endParaRPr lang="en-US" alt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…Example 6…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073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…Example 6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75656" y="1916832"/>
            <a:ext cx="54673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  <p:sp>
        <p:nvSpPr>
          <p:cNvPr id="4" name="Rectangle 3"/>
          <p:cNvSpPr/>
          <p:nvPr/>
        </p:nvSpPr>
        <p:spPr>
          <a:xfrm>
            <a:off x="467544" y="1197858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630238"/>
            <a:r>
              <a:rPr lang="en-US" sz="2800" dirty="0">
                <a:solidFill>
                  <a:schemeClr val="tx1"/>
                </a:solidFill>
                <a:latin typeface="+mj-lt"/>
              </a:rPr>
              <a:t>#3:  Replace V1 with a Short Circuit and I1 with an Open Circuit</a:t>
            </a:r>
            <a:endParaRPr lang="tr-TR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1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…Example 6…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04175"/>
            <a:ext cx="45529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0072" y="2689755"/>
            <a:ext cx="36953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+ I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+ 2A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2A; 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 </a:t>
            </a: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endParaRPr lang="en-US" sz="1200" dirty="0">
              <a:solidFill>
                <a:srgbClr val="C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I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R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2A(30W) = 60V</a:t>
            </a:r>
          </a:p>
          <a:p>
            <a:endParaRPr lang="en-US" sz="1200" dirty="0">
              <a:solidFill>
                <a:srgbClr val="C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0 = V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+ V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R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+ R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- R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</a:t>
            </a: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I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0A</a:t>
            </a:r>
          </a:p>
          <a:p>
            <a:endParaRPr lang="en-US" sz="1200" dirty="0">
              <a:solidFill>
                <a:srgbClr val="C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0V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V</a:t>
            </a:r>
            <a:r>
              <a:rPr lang="en-US" sz="2000" baseline="-25000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= 0V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32</a:t>
            </a:fld>
            <a:endParaRPr lang="en-US" altLang="tr-TR"/>
          </a:p>
        </p:txBody>
      </p:sp>
      <p:sp>
        <p:nvSpPr>
          <p:cNvPr id="4" name="Rectangle 3"/>
          <p:cNvSpPr/>
          <p:nvPr/>
        </p:nvSpPr>
        <p:spPr>
          <a:xfrm>
            <a:off x="502749" y="1465855"/>
            <a:ext cx="5444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R2 and I2 are not in parallel with R3</a:t>
            </a:r>
            <a:endParaRPr lang="tr-TR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8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…Example </a:t>
            </a:r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58018"/>
              </p:ext>
            </p:extLst>
          </p:nvPr>
        </p:nvGraphicFramePr>
        <p:xfrm>
          <a:off x="457200" y="2780928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+42.9mA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+0.286A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+0.329A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-1A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2A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+1A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+42.9mA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-0.714A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-0.671A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+2.14V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+14.3V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0V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16.4V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0V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-30V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+ 60V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+30.0V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0.857V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-14.3V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0V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-13.4V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33</a:t>
            </a:fld>
            <a:endParaRPr lang="en-US" altLang="tr-TR"/>
          </a:p>
        </p:txBody>
      </p:sp>
      <p:sp>
        <p:nvSpPr>
          <p:cNvPr id="5" name="Rectangle 4"/>
          <p:cNvSpPr/>
          <p:nvPr/>
        </p:nvSpPr>
        <p:spPr>
          <a:xfrm>
            <a:off x="395536" y="1724450"/>
            <a:ext cx="8155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Currents and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Voltages in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Original Circuit</a:t>
            </a:r>
            <a:endParaRPr lang="tr-TR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37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Pspice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0450" y="1935163"/>
            <a:ext cx="70230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43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7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8475"/>
            <a:r>
              <a:rPr lang="en-GB" sz="2800" dirty="0"/>
              <a:t>Use the superposition theorem to find </a:t>
            </a:r>
            <a:r>
              <a:rPr lang="en-GB" sz="2800" i="1" dirty="0">
                <a:solidFill>
                  <a:schemeClr val="accent1"/>
                </a:solidFill>
              </a:rPr>
              <a:t>v</a:t>
            </a:r>
            <a:r>
              <a:rPr lang="en-GB" sz="2800" dirty="0"/>
              <a:t> in the </a:t>
            </a:r>
            <a:r>
              <a:rPr lang="en-GB" sz="2800" dirty="0" smtClean="0"/>
              <a:t>circuit.</a:t>
            </a:r>
          </a:p>
          <a:p>
            <a:endParaRPr lang="en-GB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5"/>
            <a:ext cx="3961792" cy="1728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52936"/>
            <a:ext cx="3213332" cy="1675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894356"/>
            <a:ext cx="2678413" cy="162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749211"/>
            <a:ext cx="2743200" cy="77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4692635"/>
            <a:ext cx="2641600" cy="69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358" y="5466358"/>
            <a:ext cx="1998134" cy="28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617" y="6108914"/>
            <a:ext cx="3623734" cy="2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8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8475"/>
            <a:r>
              <a:rPr lang="en-GB" sz="2800" dirty="0" smtClean="0"/>
              <a:t>Using </a:t>
            </a:r>
            <a:r>
              <a:rPr lang="en-GB" sz="2800" dirty="0"/>
              <a:t>the superposition </a:t>
            </a:r>
            <a:r>
              <a:rPr lang="en-GB" sz="2800" dirty="0" smtClean="0"/>
              <a:t>theorem, </a:t>
            </a:r>
            <a:r>
              <a:rPr lang="en-GB" sz="2800" dirty="0"/>
              <a:t>find </a:t>
            </a:r>
            <a:r>
              <a:rPr lang="en-GB" sz="2800" i="1" dirty="0" smtClean="0">
                <a:solidFill>
                  <a:schemeClr val="accent1"/>
                </a:solidFill>
              </a:rPr>
              <a:t>v</a:t>
            </a:r>
            <a:r>
              <a:rPr lang="en-GB" sz="2800" baseline="-25000" dirty="0" smtClean="0">
                <a:solidFill>
                  <a:schemeClr val="accent1"/>
                </a:solidFill>
              </a:rPr>
              <a:t>0</a:t>
            </a:r>
            <a:r>
              <a:rPr lang="en-GB" sz="2800" dirty="0" smtClean="0"/>
              <a:t> </a:t>
            </a:r>
            <a:r>
              <a:rPr lang="en-GB" sz="2800" dirty="0"/>
              <a:t>in the </a:t>
            </a:r>
            <a:r>
              <a:rPr lang="en-GB" sz="2800" dirty="0" smtClean="0"/>
              <a:t>circuit.</a:t>
            </a:r>
          </a:p>
          <a:p>
            <a:endParaRPr lang="en-GB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872048" cy="1656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37277"/>
            <a:ext cx="1862666" cy="2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9…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68725" lvl="0"/>
            <a:r>
              <a:rPr lang="en-GB" sz="2800" dirty="0">
                <a:solidFill>
                  <a:srgbClr val="000000"/>
                </a:solidFill>
              </a:rPr>
              <a:t>Using the superposition theorem, find </a:t>
            </a:r>
            <a:r>
              <a:rPr lang="en-GB" sz="2800" i="1" dirty="0" smtClean="0">
                <a:solidFill>
                  <a:srgbClr val="3366FF"/>
                </a:solidFill>
              </a:rPr>
              <a:t>i</a:t>
            </a:r>
            <a:r>
              <a:rPr lang="en-GB" sz="2800" baseline="-25000" dirty="0" smtClean="0">
                <a:solidFill>
                  <a:srgbClr val="3366FF"/>
                </a:solidFill>
              </a:rPr>
              <a:t>0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in the circuit</a:t>
            </a:r>
            <a:r>
              <a:rPr lang="en-GB" sz="2800" dirty="0" smtClean="0">
                <a:solidFill>
                  <a:srgbClr val="000000"/>
                </a:solidFill>
              </a:rPr>
              <a:t>.</a:t>
            </a:r>
          </a:p>
          <a:p>
            <a:pPr marL="4168775" lvl="1"/>
            <a:r>
              <a:rPr lang="en-GB" sz="2400" dirty="0">
                <a:solidFill>
                  <a:srgbClr val="000000"/>
                </a:solidFill>
              </a:rPr>
              <a:t>The circuit </a:t>
            </a:r>
            <a:r>
              <a:rPr lang="en-GB" sz="2400" dirty="0" smtClean="0">
                <a:solidFill>
                  <a:srgbClr val="000000"/>
                </a:solidFill>
              </a:rPr>
              <a:t>involves </a:t>
            </a:r>
            <a:r>
              <a:rPr lang="en-GB" sz="2400" dirty="0">
                <a:solidFill>
                  <a:srgbClr val="000000"/>
                </a:solidFill>
              </a:rPr>
              <a:t>a dependent source, which must be </a:t>
            </a:r>
            <a:r>
              <a:rPr lang="en-GB" sz="2400" dirty="0" smtClean="0">
                <a:solidFill>
                  <a:srgbClr val="000000"/>
                </a:solidFill>
              </a:rPr>
              <a:t>left intact</a:t>
            </a:r>
            <a:r>
              <a:rPr lang="en-GB" sz="2400" dirty="0">
                <a:solidFill>
                  <a:srgbClr val="000000"/>
                </a:solidFill>
              </a:rPr>
              <a:t>. We </a:t>
            </a:r>
            <a:r>
              <a:rPr lang="en-GB" sz="2400" dirty="0" smtClean="0">
                <a:solidFill>
                  <a:srgbClr val="000000"/>
                </a:solidFill>
              </a:rPr>
              <a:t>let</a:t>
            </a:r>
          </a:p>
          <a:p>
            <a:pPr marL="4168775" lvl="1"/>
            <a:r>
              <a:rPr lang="en-GB" sz="2400" dirty="0" smtClean="0">
                <a:solidFill>
                  <a:srgbClr val="000000"/>
                </a:solidFill>
              </a:rPr>
              <a:t>According to superposition theorem:</a:t>
            </a:r>
          </a:p>
          <a:p>
            <a:endParaRPr lang="en-GB" dirty="0" smtClean="0"/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37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5"/>
            <a:ext cx="3528392" cy="2813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19" y="2852936"/>
            <a:ext cx="1625600" cy="36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0" y="4299781"/>
            <a:ext cx="3444730" cy="2224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410" y="4304250"/>
            <a:ext cx="2946695" cy="2220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5576" y="4005064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j-lt"/>
              </a:rPr>
              <a:t>Circuit 1</a:t>
            </a:r>
            <a:endParaRPr lang="tr-TR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6849" y="4005064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j-lt"/>
              </a:rPr>
              <a:t>Circuit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2</a:t>
            </a: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…Example 9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lvl="0"/>
            <a:r>
              <a:rPr lang="en-GB" sz="2800" dirty="0">
                <a:solidFill>
                  <a:srgbClr val="000000"/>
                </a:solidFill>
              </a:rPr>
              <a:t>Circuit </a:t>
            </a:r>
            <a:r>
              <a:rPr lang="en-GB" sz="2800" dirty="0" smtClean="0">
                <a:solidFill>
                  <a:srgbClr val="000000"/>
                </a:solidFill>
              </a:rPr>
              <a:t>1</a:t>
            </a:r>
          </a:p>
          <a:p>
            <a:pPr marL="3768725" lvl="0"/>
            <a:endParaRPr lang="en-GB" sz="2800" dirty="0">
              <a:solidFill>
                <a:srgbClr val="000000"/>
              </a:solidFill>
            </a:endParaRPr>
          </a:p>
          <a:p>
            <a:pPr marL="3768725" lvl="0"/>
            <a:endParaRPr lang="en-GB" sz="2800" dirty="0" smtClean="0">
              <a:solidFill>
                <a:srgbClr val="000000"/>
              </a:solidFill>
            </a:endParaRPr>
          </a:p>
          <a:p>
            <a:pPr marL="3768725" lvl="0"/>
            <a:endParaRPr lang="en-GB" sz="2800" dirty="0">
              <a:solidFill>
                <a:srgbClr val="000000"/>
              </a:solidFill>
            </a:endParaRPr>
          </a:p>
          <a:p>
            <a:pPr marL="3768725" lvl="0"/>
            <a:endParaRPr lang="en-GB" sz="2800" dirty="0" smtClean="0">
              <a:solidFill>
                <a:srgbClr val="000000"/>
              </a:solidFill>
            </a:endParaRPr>
          </a:p>
          <a:p>
            <a:pPr marL="360363"/>
            <a:r>
              <a:rPr lang="en-GB" sz="2800" dirty="0" smtClean="0">
                <a:solidFill>
                  <a:srgbClr val="000000"/>
                </a:solidFill>
              </a:rPr>
              <a:t>Circuit </a:t>
            </a:r>
            <a:r>
              <a:rPr lang="en-GB" sz="2800" dirty="0">
                <a:solidFill>
                  <a:srgbClr val="000000"/>
                </a:solidFill>
              </a:rPr>
              <a:t>2</a:t>
            </a:r>
            <a:endParaRPr lang="tr-TR" sz="2800" dirty="0"/>
          </a:p>
          <a:p>
            <a:pPr marL="3768725" lvl="0"/>
            <a:endParaRPr lang="en-GB" sz="2800" dirty="0">
              <a:solidFill>
                <a:srgbClr val="000000"/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38</a:t>
            </a:fld>
            <a:endParaRPr lang="en-US" alt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3333467" cy="2152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1" y="4195831"/>
            <a:ext cx="2946695" cy="222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494" y="1208984"/>
            <a:ext cx="1185334" cy="34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5" y="1628800"/>
            <a:ext cx="3420534" cy="32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5" y="2060848"/>
            <a:ext cx="3522134" cy="346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494" y="2492896"/>
            <a:ext cx="2675466" cy="35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2924944"/>
            <a:ext cx="1896534" cy="853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2924944"/>
            <a:ext cx="1320800" cy="726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952" y="4055953"/>
            <a:ext cx="2438400" cy="33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9520" y="4459072"/>
            <a:ext cx="3352800" cy="312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0864" y="4047503"/>
            <a:ext cx="1117600" cy="346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4463" y="4931872"/>
            <a:ext cx="2032000" cy="836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1099" y="5033272"/>
            <a:ext cx="1524000" cy="63375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139952" y="5880985"/>
            <a:ext cx="4058700" cy="642200"/>
            <a:chOff x="4148336" y="5804115"/>
            <a:chExt cx="4058700" cy="642200"/>
          </a:xfrm>
          <a:solidFill>
            <a:srgbClr val="92D050"/>
          </a:solidFill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8336" y="5954635"/>
              <a:ext cx="1557866" cy="321100"/>
            </a:xfrm>
            <a:prstGeom prst="rect">
              <a:avLst/>
            </a:prstGeom>
            <a:grpFill/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33170" y="5804115"/>
              <a:ext cx="2573866" cy="642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1681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 Transformation</a:t>
            </a:r>
            <a:endParaRPr lang="en-US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tr-TR" smtClean="0"/>
              <a:t>Basis for Thevenin and Norton Equivalent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39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7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Linear Systems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sz="2800"/>
              <a:t>The </a:t>
            </a:r>
            <a:r>
              <a:rPr lang="en-GB" altLang="tr-TR" sz="2800">
                <a:solidFill>
                  <a:schemeClr val="accent1"/>
                </a:solidFill>
              </a:rPr>
              <a:t>homogeneity property </a:t>
            </a:r>
            <a:r>
              <a:rPr lang="en-GB" altLang="tr-TR" sz="2800"/>
              <a:t>requires that if the </a:t>
            </a:r>
            <a:r>
              <a:rPr lang="en-GB" altLang="tr-TR" sz="2800">
                <a:solidFill>
                  <a:schemeClr val="accent1"/>
                </a:solidFill>
              </a:rPr>
              <a:t>input </a:t>
            </a:r>
            <a:r>
              <a:rPr lang="en-GB" altLang="tr-TR" sz="2800"/>
              <a:t>(also called </a:t>
            </a:r>
            <a:r>
              <a:rPr lang="en-GB" altLang="tr-TR" sz="2800" smtClean="0"/>
              <a:t>the</a:t>
            </a:r>
            <a:r>
              <a:rPr lang="tr-TR" altLang="tr-TR" sz="2800" smtClean="0"/>
              <a:t> </a:t>
            </a:r>
            <a:r>
              <a:rPr lang="en-GB" altLang="tr-TR" sz="2800" smtClean="0">
                <a:solidFill>
                  <a:schemeClr val="accent1"/>
                </a:solidFill>
              </a:rPr>
              <a:t>excitation</a:t>
            </a:r>
            <a:r>
              <a:rPr lang="en-GB" altLang="tr-TR" sz="2800"/>
              <a:t>) is multiplied by a constant, then the </a:t>
            </a:r>
            <a:r>
              <a:rPr lang="en-GB" altLang="tr-TR" sz="2800">
                <a:solidFill>
                  <a:schemeClr val="accent1"/>
                </a:solidFill>
              </a:rPr>
              <a:t>output</a:t>
            </a:r>
            <a:r>
              <a:rPr lang="en-GB" altLang="tr-TR" sz="2800"/>
              <a:t> (also called </a:t>
            </a:r>
            <a:r>
              <a:rPr lang="en-GB" altLang="tr-TR" sz="2800" smtClean="0"/>
              <a:t>the</a:t>
            </a:r>
            <a:r>
              <a:rPr lang="tr-TR" altLang="tr-TR" sz="2800" smtClean="0"/>
              <a:t> </a:t>
            </a:r>
            <a:r>
              <a:rPr lang="en-GB" altLang="tr-TR" sz="2800" smtClean="0">
                <a:solidFill>
                  <a:schemeClr val="accent1"/>
                </a:solidFill>
              </a:rPr>
              <a:t>response</a:t>
            </a:r>
            <a:r>
              <a:rPr lang="en-GB" altLang="tr-TR" sz="2800"/>
              <a:t>) is multiplied by the same constant.</a:t>
            </a:r>
            <a:endParaRPr lang="tr-TR" altLang="tr-TR" sz="2800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 	</a:t>
            </a:r>
            <a:r>
              <a:rPr lang="tr-TR" altLang="tr-TR" sz="2800" smtClean="0"/>
              <a:t>				</a:t>
            </a:r>
            <a:endParaRPr lang="en-US" altLang="tr-TR" sz="2800" dirty="0" smtClean="0">
              <a:solidFill>
                <a:srgbClr val="FF0000"/>
              </a:solidFill>
            </a:endParaRPr>
          </a:p>
          <a:p>
            <a:pPr eaLnBrk="1" hangingPunct="1"/>
            <a:endParaRPr lang="tr-TR" altLang="tr-TR" sz="2800" smtClean="0"/>
          </a:p>
          <a:p>
            <a:pPr eaLnBrk="1" hangingPunct="1"/>
            <a:r>
              <a:rPr lang="en-GB" altLang="tr-TR" sz="2800" smtClean="0"/>
              <a:t>If </a:t>
            </a:r>
            <a:r>
              <a:rPr lang="tr-TR" altLang="tr-TR" sz="2800" smtClean="0">
                <a:solidFill>
                  <a:schemeClr val="accent1"/>
                </a:solidFill>
              </a:rPr>
              <a:t>x</a:t>
            </a:r>
            <a:r>
              <a:rPr lang="en-GB" altLang="tr-TR" sz="2800" smtClean="0"/>
              <a:t> </a:t>
            </a:r>
            <a:r>
              <a:rPr lang="en-GB" altLang="tr-TR" sz="2800" dirty="0"/>
              <a:t>is doubled, </a:t>
            </a:r>
            <a:r>
              <a:rPr lang="tr-TR" altLang="tr-TR" sz="2800" dirty="0" smtClean="0"/>
              <a:t>	</a:t>
            </a:r>
          </a:p>
          <a:p>
            <a:pPr marL="457200" lvl="1" indent="0" eaLnBrk="1" hangingPunct="1">
              <a:buNone/>
            </a:pPr>
            <a:r>
              <a:rPr lang="tr-TR" altLang="tr-TR" sz="2400" smtClean="0"/>
              <a:t>	y</a:t>
            </a:r>
            <a:r>
              <a:rPr lang="en-GB" altLang="tr-TR" sz="2400" smtClean="0"/>
              <a:t> </a:t>
            </a:r>
            <a:r>
              <a:rPr lang="en-GB" altLang="tr-TR" sz="2400"/>
              <a:t>= </a:t>
            </a:r>
            <a:r>
              <a:rPr lang="en-GB" altLang="tr-TR" sz="2400" smtClean="0"/>
              <a:t>f(2</a:t>
            </a:r>
            <a:r>
              <a:rPr lang="tr-TR" altLang="tr-TR" sz="2400" smtClean="0"/>
              <a:t>Xx</a:t>
            </a:r>
            <a:r>
              <a:rPr lang="en-GB" altLang="tr-TR" sz="2400" smtClean="0"/>
              <a:t>) </a:t>
            </a:r>
            <a:r>
              <a:rPr lang="en-GB" altLang="tr-TR" sz="2400"/>
              <a:t>= </a:t>
            </a:r>
            <a:r>
              <a:rPr lang="en-GB" altLang="tr-TR" sz="2400" smtClean="0"/>
              <a:t>2f(</a:t>
            </a:r>
            <a:r>
              <a:rPr lang="tr-TR" altLang="tr-TR" sz="2400" smtClean="0"/>
              <a:t>x</a:t>
            </a:r>
            <a:r>
              <a:rPr lang="en-GB" altLang="tr-TR" sz="2400" smtClean="0"/>
              <a:t>)</a:t>
            </a:r>
            <a:endParaRPr lang="en-GB" altLang="tr-TR" sz="2400" dirty="0"/>
          </a:p>
          <a:p>
            <a:pPr eaLnBrk="1" hangingPunct="1"/>
            <a:r>
              <a:rPr lang="en-GB" altLang="tr-TR" sz="2800" dirty="0" smtClean="0"/>
              <a:t>If </a:t>
            </a:r>
            <a:r>
              <a:rPr lang="en-GB" altLang="tr-TR" sz="2800" dirty="0"/>
              <a:t>x is multiplied by any constant, </a:t>
            </a:r>
            <a:r>
              <a:rPr lang="en-GB" altLang="tr-TR" sz="2800" dirty="0" smtClean="0">
                <a:solidFill>
                  <a:schemeClr val="accent1"/>
                </a:solidFill>
              </a:rPr>
              <a:t>a</a:t>
            </a:r>
            <a:r>
              <a:rPr lang="tr-TR" altLang="tr-TR" sz="2800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tr-TR" altLang="tr-TR" sz="2400" smtClean="0"/>
              <a:t>	y</a:t>
            </a:r>
            <a:r>
              <a:rPr lang="en-GB" altLang="tr-TR" sz="2400" smtClean="0"/>
              <a:t> </a:t>
            </a:r>
            <a:r>
              <a:rPr lang="en-GB" altLang="tr-TR" sz="2400"/>
              <a:t>= </a:t>
            </a:r>
            <a:r>
              <a:rPr lang="en-GB" altLang="tr-TR" sz="2400" smtClean="0"/>
              <a:t>f(</a:t>
            </a:r>
            <a:r>
              <a:rPr lang="en-GB" altLang="tr-TR" sz="2400" smtClean="0">
                <a:solidFill>
                  <a:schemeClr val="accent1"/>
                </a:solidFill>
              </a:rPr>
              <a:t>a</a:t>
            </a:r>
            <a:r>
              <a:rPr lang="tr-TR" altLang="tr-TR" sz="2400" smtClean="0"/>
              <a:t>x</a:t>
            </a:r>
            <a:r>
              <a:rPr lang="en-GB" altLang="tr-TR" sz="2400" smtClean="0"/>
              <a:t>) </a:t>
            </a:r>
            <a:r>
              <a:rPr lang="en-GB" altLang="tr-TR" sz="2400"/>
              <a:t>= </a:t>
            </a:r>
            <a:r>
              <a:rPr lang="en-GB" altLang="tr-TR" sz="2400" smtClean="0">
                <a:solidFill>
                  <a:schemeClr val="accent1"/>
                </a:solidFill>
              </a:rPr>
              <a:t>a</a:t>
            </a:r>
            <a:r>
              <a:rPr lang="en-GB" altLang="tr-TR" sz="2400" smtClean="0"/>
              <a:t>f(</a:t>
            </a:r>
            <a:r>
              <a:rPr lang="tr-TR" altLang="tr-TR" sz="2400" smtClean="0"/>
              <a:t>x</a:t>
            </a:r>
            <a:r>
              <a:rPr lang="en-GB" altLang="tr-TR" sz="2400" smtClean="0"/>
              <a:t>)</a:t>
            </a:r>
            <a:endParaRPr lang="en-GB" altLang="tr-TR" sz="2400" dirty="0"/>
          </a:p>
          <a:p>
            <a:pPr eaLnBrk="1" hangingPunct="1"/>
            <a:r>
              <a:rPr lang="tr-TR" altLang="tr-TR" sz="2800" smtClean="0">
                <a:solidFill>
                  <a:schemeClr val="accent1"/>
                </a:solidFill>
              </a:rPr>
              <a:t>then </a:t>
            </a:r>
            <a:r>
              <a:rPr lang="tr-TR" altLang="tr-TR" sz="2800" dirty="0" smtClean="0">
                <a:solidFill>
                  <a:schemeClr val="accent1"/>
                </a:solidFill>
              </a:rPr>
              <a:t>t</a:t>
            </a:r>
            <a:r>
              <a:rPr lang="en-GB" altLang="tr-TR" sz="2800" dirty="0" smtClean="0">
                <a:solidFill>
                  <a:schemeClr val="accent1"/>
                </a:solidFill>
              </a:rPr>
              <a:t>he </a:t>
            </a:r>
            <a:r>
              <a:rPr lang="en-GB" altLang="tr-TR" sz="2800" dirty="0">
                <a:solidFill>
                  <a:schemeClr val="accent1"/>
                </a:solidFill>
              </a:rPr>
              <a:t>system is linear.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691680" y="2924944"/>
            <a:ext cx="6350469" cy="990600"/>
            <a:chOff x="1828800" y="3429000"/>
            <a:chExt cx="6350469" cy="990600"/>
          </a:xfrm>
        </p:grpSpPr>
        <p:sp>
          <p:nvSpPr>
            <p:cNvPr id="4" name="Right Arrow 3"/>
            <p:cNvSpPr/>
            <p:nvPr/>
          </p:nvSpPr>
          <p:spPr>
            <a:xfrm>
              <a:off x="2344688" y="3810000"/>
              <a:ext cx="1219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1400" y="3429000"/>
              <a:ext cx="1828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436096" y="3810000"/>
              <a:ext cx="1219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75" name="TextBox 6"/>
            <p:cNvSpPr txBox="1">
              <a:spLocks noChangeArrowheads="1"/>
            </p:cNvSpPr>
            <p:nvPr/>
          </p:nvSpPr>
          <p:spPr bwMode="auto">
            <a:xfrm>
              <a:off x="1828800" y="3733800"/>
              <a:ext cx="30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 smtClean="0">
                  <a:latin typeface="Constantia" panose="02030602050306030303" pitchFamily="18" charset="0"/>
                </a:rPr>
                <a:t>x</a:t>
              </a:r>
              <a:endParaRPr lang="en-US" altLang="tr-TR" sz="2400" dirty="0">
                <a:latin typeface="Constantia" panose="02030602050306030303" pitchFamily="18" charset="0"/>
              </a:endParaRPr>
            </a:p>
          </p:txBody>
        </p:sp>
        <p:sp>
          <p:nvSpPr>
            <p:cNvPr id="7176" name="TextBox 7"/>
            <p:cNvSpPr txBox="1">
              <a:spLocks noChangeArrowheads="1"/>
            </p:cNvSpPr>
            <p:nvPr/>
          </p:nvSpPr>
          <p:spPr bwMode="auto">
            <a:xfrm>
              <a:off x="6857999" y="3751949"/>
              <a:ext cx="13212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r>
                <a:rPr lang="tr-TR" altLang="tr-TR" sz="2400" smtClean="0">
                  <a:solidFill>
                    <a:srgbClr val="FF0000"/>
                  </a:solidFill>
                </a:rPr>
                <a:t>y</a:t>
              </a:r>
              <a:r>
                <a:rPr lang="en-US" altLang="tr-TR" sz="2400" smtClean="0">
                  <a:solidFill>
                    <a:srgbClr val="FF0000"/>
                  </a:solidFill>
                </a:rPr>
                <a:t> </a:t>
              </a:r>
              <a:r>
                <a:rPr lang="en-US" altLang="tr-TR" sz="2400">
                  <a:solidFill>
                    <a:srgbClr val="FF0000"/>
                  </a:solidFill>
                </a:rPr>
                <a:t>= </a:t>
              </a:r>
              <a:r>
                <a:rPr lang="en-US" altLang="tr-TR" sz="2400" smtClean="0">
                  <a:solidFill>
                    <a:srgbClr val="FF0000"/>
                  </a:solidFill>
                </a:rPr>
                <a:t>f(</a:t>
              </a:r>
              <a:r>
                <a:rPr lang="tr-TR" altLang="tr-TR" sz="2400" smtClean="0">
                  <a:solidFill>
                    <a:srgbClr val="FF0000"/>
                  </a:solidFill>
                </a:rPr>
                <a:t>x</a:t>
              </a:r>
              <a:r>
                <a:rPr lang="en-US" altLang="tr-TR" sz="2400" smtClean="0">
                  <a:solidFill>
                    <a:srgbClr val="FF0000"/>
                  </a:solidFill>
                </a:rPr>
                <a:t>)</a:t>
              </a:r>
              <a:endParaRPr lang="en-US" altLang="tr-TR" sz="2400" dirty="0">
                <a:solidFill>
                  <a:srgbClr val="FF0000"/>
                </a:solidFill>
              </a:endParaRPr>
            </a:p>
          </p:txBody>
        </p:sp>
        <p:sp>
          <p:nvSpPr>
            <p:cNvPr id="7177" name="TextBox 8"/>
            <p:cNvSpPr txBox="1">
              <a:spLocks noChangeArrowheads="1"/>
            </p:cNvSpPr>
            <p:nvPr/>
          </p:nvSpPr>
          <p:spPr bwMode="auto">
            <a:xfrm>
              <a:off x="3810000" y="3668713"/>
              <a:ext cx="1447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Linear Circuit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7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</a:t>
            </a:r>
            <a:r>
              <a:rPr lang="tr-TR" dirty="0" err="1"/>
              <a:t>Transformation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noticed that </a:t>
            </a:r>
            <a:r>
              <a:rPr lang="en-GB" dirty="0">
                <a:solidFill>
                  <a:schemeClr val="accent1"/>
                </a:solidFill>
              </a:rPr>
              <a:t>series-parallel combination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wye-delta </a:t>
            </a:r>
            <a:r>
              <a:rPr lang="en-GB" dirty="0" smtClean="0">
                <a:solidFill>
                  <a:schemeClr val="accent1"/>
                </a:solidFill>
              </a:rPr>
              <a:t>transformation </a:t>
            </a:r>
            <a:r>
              <a:rPr lang="en-GB" dirty="0" smtClean="0"/>
              <a:t>help </a:t>
            </a:r>
            <a:r>
              <a:rPr lang="en-GB" dirty="0"/>
              <a:t>simplify circuits. </a:t>
            </a:r>
            <a:endParaRPr lang="en-GB" dirty="0" smtClean="0"/>
          </a:p>
          <a:p>
            <a:r>
              <a:rPr lang="en-GB" dirty="0" smtClean="0">
                <a:solidFill>
                  <a:schemeClr val="accent1"/>
                </a:solidFill>
              </a:rPr>
              <a:t>Source </a:t>
            </a:r>
            <a:r>
              <a:rPr lang="en-GB" dirty="0">
                <a:solidFill>
                  <a:schemeClr val="accent1"/>
                </a:solidFill>
              </a:rPr>
              <a:t>transformation </a:t>
            </a:r>
            <a:r>
              <a:rPr lang="en-GB" dirty="0"/>
              <a:t>is another </a:t>
            </a:r>
            <a:r>
              <a:rPr lang="en-GB" dirty="0" smtClean="0"/>
              <a:t>tool for </a:t>
            </a:r>
            <a:r>
              <a:rPr lang="en-GB" dirty="0"/>
              <a:t>simplifying circuits. </a:t>
            </a:r>
            <a:endParaRPr lang="en-GB" dirty="0" smtClean="0"/>
          </a:p>
          <a:p>
            <a:r>
              <a:rPr lang="en-GB" dirty="0" smtClean="0"/>
              <a:t>Basic </a:t>
            </a:r>
            <a:r>
              <a:rPr lang="en-GB" dirty="0"/>
              <a:t>to these tools is the concept of </a:t>
            </a:r>
            <a:r>
              <a:rPr lang="en-GB" dirty="0">
                <a:solidFill>
                  <a:schemeClr val="accent1"/>
                </a:solidFill>
              </a:rPr>
              <a:t>equivalence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an </a:t>
            </a:r>
            <a:r>
              <a:rPr lang="en-GB" dirty="0">
                <a:solidFill>
                  <a:schemeClr val="accent1"/>
                </a:solidFill>
              </a:rPr>
              <a:t>equivalent circuit </a:t>
            </a:r>
            <a:r>
              <a:rPr lang="en-GB" dirty="0"/>
              <a:t>is one whose </a:t>
            </a:r>
            <a:r>
              <a:rPr lang="en-GB" i="1" dirty="0">
                <a:solidFill>
                  <a:schemeClr val="accent1"/>
                </a:solidFill>
              </a:rPr>
              <a:t>v</a:t>
            </a:r>
            <a:r>
              <a:rPr lang="en-GB" dirty="0">
                <a:solidFill>
                  <a:schemeClr val="accent1"/>
                </a:solidFill>
              </a:rPr>
              <a:t>-</a:t>
            </a:r>
            <a:r>
              <a:rPr lang="en-GB" i="1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characteristics</a:t>
            </a:r>
            <a:r>
              <a:rPr lang="en-GB" dirty="0" smtClean="0"/>
              <a:t> are </a:t>
            </a:r>
            <a:r>
              <a:rPr lang="en-GB" dirty="0"/>
              <a:t>identical with the original circuit.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585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</a:t>
            </a:r>
            <a:r>
              <a:rPr lang="tr-TR" dirty="0" err="1"/>
              <a:t>Transformation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>
                <a:solidFill>
                  <a:schemeClr val="accent1"/>
                </a:solidFill>
              </a:rPr>
              <a:t>source transformation </a:t>
            </a:r>
            <a:r>
              <a:rPr lang="en-GB" dirty="0"/>
              <a:t>is the process of replacing a voltage </a:t>
            </a:r>
            <a:r>
              <a:rPr lang="en-GB" dirty="0" smtClean="0"/>
              <a:t>source </a:t>
            </a:r>
            <a:r>
              <a:rPr lang="en-GB" i="1" dirty="0" smtClean="0">
                <a:solidFill>
                  <a:schemeClr val="accent1"/>
                </a:solidFill>
              </a:rPr>
              <a:t>v</a:t>
            </a:r>
            <a:r>
              <a:rPr lang="en-GB" i="1" baseline="-25000" dirty="0" smtClean="0">
                <a:solidFill>
                  <a:schemeClr val="accent1"/>
                </a:solidFill>
              </a:rPr>
              <a:t>s</a:t>
            </a:r>
            <a:r>
              <a:rPr lang="en-GB" dirty="0" smtClean="0"/>
              <a:t> </a:t>
            </a:r>
            <a:r>
              <a:rPr lang="en-GB" dirty="0"/>
              <a:t>in series with a resistor </a:t>
            </a:r>
            <a:r>
              <a:rPr lang="en-GB" i="1" dirty="0">
                <a:solidFill>
                  <a:schemeClr val="accent1"/>
                </a:solidFill>
              </a:rPr>
              <a:t>R</a:t>
            </a:r>
            <a:r>
              <a:rPr lang="en-GB" dirty="0"/>
              <a:t> by a current source </a:t>
            </a:r>
            <a:r>
              <a:rPr lang="en-GB" i="1" dirty="0" smtClean="0">
                <a:solidFill>
                  <a:schemeClr val="accent1"/>
                </a:solidFill>
              </a:rPr>
              <a:t>i</a:t>
            </a:r>
            <a:r>
              <a:rPr lang="en-GB" i="1" baseline="-25000" dirty="0" smtClean="0">
                <a:solidFill>
                  <a:schemeClr val="accent1"/>
                </a:solidFill>
              </a:rPr>
              <a:t>s</a:t>
            </a:r>
            <a:r>
              <a:rPr lang="en-GB" dirty="0" smtClean="0"/>
              <a:t> </a:t>
            </a:r>
            <a:r>
              <a:rPr lang="en-GB" dirty="0"/>
              <a:t>in parallel with a </a:t>
            </a:r>
            <a:r>
              <a:rPr lang="en-GB" dirty="0" smtClean="0"/>
              <a:t>resistor </a:t>
            </a:r>
            <a:r>
              <a:rPr lang="en-GB" i="1" dirty="0" smtClean="0">
                <a:solidFill>
                  <a:schemeClr val="accent1"/>
                </a:solidFill>
              </a:rPr>
              <a:t>R</a:t>
            </a:r>
            <a:r>
              <a:rPr lang="en-GB" dirty="0"/>
              <a:t>, or vice versa.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41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6954560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476865"/>
            <a:ext cx="3488266" cy="6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</a:t>
            </a:r>
            <a:r>
              <a:rPr lang="tr-TR" dirty="0" err="1"/>
              <a:t>Transformation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Source </a:t>
            </a:r>
            <a:r>
              <a:rPr lang="tr-TR" dirty="0" err="1"/>
              <a:t>transformation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applies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dependent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, </a:t>
            </a:r>
            <a:r>
              <a:rPr lang="tr-TR" dirty="0" err="1" smtClean="0"/>
              <a:t>provided</a:t>
            </a:r>
            <a:r>
              <a:rPr lang="en-GB" dirty="0" smtClean="0"/>
              <a:t> we </a:t>
            </a:r>
            <a:r>
              <a:rPr lang="en-GB" dirty="0"/>
              <a:t>carefully handle the dependent variable. </a:t>
            </a:r>
            <a:endParaRPr lang="en-GB" dirty="0" smtClean="0"/>
          </a:p>
          <a:p>
            <a:pPr lvl="1"/>
            <a:r>
              <a:rPr lang="en-GB" sz="2400" dirty="0" smtClean="0"/>
              <a:t>A dependent </a:t>
            </a:r>
            <a:r>
              <a:rPr lang="en-GB" sz="2400" dirty="0"/>
              <a:t>voltage source in series with a resistor can be </a:t>
            </a:r>
            <a:r>
              <a:rPr lang="en-GB" sz="2400" dirty="0" smtClean="0"/>
              <a:t>transformed to </a:t>
            </a:r>
            <a:r>
              <a:rPr lang="en-GB" sz="2400" dirty="0"/>
              <a:t>a dependent current source in parallel with the resistor or vice versa</a:t>
            </a:r>
            <a:r>
              <a:rPr lang="en-GB" sz="2400" dirty="0" smtClean="0"/>
              <a:t>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42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911537"/>
            <a:ext cx="3488266" cy="61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9" y="3772852"/>
            <a:ext cx="7144502" cy="19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Voltage Sources</a:t>
            </a:r>
          </a:p>
        </p:txBody>
      </p:sp>
      <p:sp>
        <p:nvSpPr>
          <p:cNvPr id="21507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58812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Ideal</a:t>
            </a:r>
          </a:p>
        </p:txBody>
      </p:sp>
      <p:sp>
        <p:nvSpPr>
          <p:cNvPr id="21508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5" y="1057498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Real</a:t>
            </a:r>
          </a:p>
        </p:txBody>
      </p:sp>
      <p:sp>
        <p:nvSpPr>
          <p:cNvPr id="2150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00808"/>
            <a:ext cx="4040188" cy="3846513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An ideal voltage source has no internal resistance.</a:t>
            </a:r>
          </a:p>
          <a:p>
            <a:pPr lvl="1" eaLnBrk="1" hangingPunct="1"/>
            <a:r>
              <a:rPr lang="en-US" altLang="tr-TR" dirty="0" smtClean="0"/>
              <a:t>It can produce as much current as is needed to provide power to the rest of the circuit.</a:t>
            </a:r>
          </a:p>
        </p:txBody>
      </p:sp>
      <p:sp>
        <p:nvSpPr>
          <p:cNvPr id="215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117975" cy="3846513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A real voltage sources is modeled as an ideal voltage source in series with a resistor.</a:t>
            </a:r>
          </a:p>
          <a:p>
            <a:pPr lvl="1" eaLnBrk="1" hangingPunct="1"/>
            <a:r>
              <a:rPr lang="en-US" altLang="tr-TR" dirty="0" smtClean="0"/>
              <a:t>There are limits to the current and output voltage from the source.</a:t>
            </a: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70090"/>
            <a:ext cx="23622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47852"/>
            <a:ext cx="24955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43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6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Limitations of Real Voltage Source</a:t>
            </a:r>
            <a:endParaRPr lang="en-US" dirty="0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9" y="2285256"/>
            <a:ext cx="37512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39279" y="2285256"/>
            <a:ext cx="2209800" cy="2819400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815479" y="4571256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Real Voltage Source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830904"/>
              </p:ext>
            </p:extLst>
          </p:nvPr>
        </p:nvGraphicFramePr>
        <p:xfrm>
          <a:off x="5230316" y="2361456"/>
          <a:ext cx="3086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990360" imgH="660240" progId="Equation.3">
                  <p:embed/>
                </p:oleObj>
              </mc:Choice>
              <mc:Fallback>
                <p:oleObj name="Equation" r:id="rId5" imgW="990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316" y="2361456"/>
                        <a:ext cx="3086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3217366" y="3340944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2944316" y="2132856"/>
            <a:ext cx="4032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033" name="TextBox 12"/>
          <p:cNvSpPr txBox="1">
            <a:spLocks noChangeArrowheads="1"/>
          </p:cNvSpPr>
          <p:nvPr/>
        </p:nvSpPr>
        <p:spPr bwMode="auto">
          <a:xfrm>
            <a:off x="4109541" y="3340944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44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008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" y="0"/>
            <a:ext cx="9143822" cy="8367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Voltage Source Limitations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06896" y="1628800"/>
            <a:ext cx="4040188" cy="658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054" name="Text Placeholder 6"/>
          <p:cNvSpPr>
            <a:spLocks noGrp="1"/>
          </p:cNvSpPr>
          <p:nvPr>
            <p:ph type="body" sz="half" idx="3"/>
          </p:nvPr>
        </p:nvSpPr>
        <p:spPr>
          <a:xfrm>
            <a:off x="4994721" y="1633562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tr-TR" smtClean="0"/>
              <a:t>R</a:t>
            </a:r>
            <a:r>
              <a:rPr lang="en-US" altLang="tr-TR" baseline="-25000" smtClean="0"/>
              <a:t>L</a:t>
            </a:r>
            <a:r>
              <a:rPr lang="en-US" altLang="tr-TR" smtClean="0"/>
              <a:t> = ∞</a:t>
            </a:r>
            <a:r>
              <a:rPr lang="en-US" altLang="tr-TR" smtClean="0">
                <a:latin typeface="Symbol" panose="05050102010706020507" pitchFamily="18" charset="2"/>
              </a:rPr>
              <a:t>W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43702336"/>
              </p:ext>
            </p:extLst>
          </p:nvPr>
        </p:nvGraphicFramePr>
        <p:xfrm>
          <a:off x="1113284" y="2897212"/>
          <a:ext cx="251301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939600" imgH="685800" progId="Equation.3">
                  <p:embed/>
                </p:oleObj>
              </mc:Choice>
              <mc:Fallback>
                <p:oleObj name="Equation" r:id="rId4" imgW="939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284" y="2897212"/>
                        <a:ext cx="2513012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78594775"/>
              </p:ext>
            </p:extLst>
          </p:nvPr>
        </p:nvGraphicFramePr>
        <p:xfrm>
          <a:off x="5531296" y="2744812"/>
          <a:ext cx="2036763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711000" imgH="685800" progId="Equation.3">
                  <p:embed/>
                </p:oleObj>
              </mc:Choice>
              <mc:Fallback>
                <p:oleObj name="Equation" r:id="rId6" imgW="711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296" y="2744812"/>
                        <a:ext cx="2036763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45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699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58812"/>
          </a:xfrm>
        </p:spPr>
        <p:txBody>
          <a:bodyPr/>
          <a:lstStyle/>
          <a:p>
            <a:pPr eaLnBrk="1" hangingPunct="1"/>
            <a:r>
              <a:rPr lang="en-US" altLang="tr-TR" smtClean="0"/>
              <a:t>Ideal</a:t>
            </a:r>
          </a:p>
        </p:txBody>
      </p:sp>
      <p:sp>
        <p:nvSpPr>
          <p:cNvPr id="22532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5" y="1345530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tr-TR" smtClean="0"/>
              <a:t>Real</a:t>
            </a: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999580"/>
            <a:ext cx="4040188" cy="3846513"/>
          </a:xfrm>
        </p:spPr>
        <p:txBody>
          <a:bodyPr/>
          <a:lstStyle/>
          <a:p>
            <a:pPr eaLnBrk="1" hangingPunct="1"/>
            <a:r>
              <a:rPr lang="en-US" altLang="tr-TR" smtClean="0"/>
              <a:t>An ideal current source has no internal resistance.</a:t>
            </a:r>
          </a:p>
          <a:p>
            <a:pPr lvl="1" eaLnBrk="1" hangingPunct="1"/>
            <a:r>
              <a:rPr lang="en-US" altLang="tr-TR" smtClean="0"/>
              <a:t>It can produce as much voltage as is needed to provide power to the rest of the circuit.</a:t>
            </a:r>
          </a:p>
        </p:txBody>
      </p:sp>
      <p:sp>
        <p:nvSpPr>
          <p:cNvPr id="22534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999580"/>
            <a:ext cx="4117975" cy="3846513"/>
          </a:xfrm>
        </p:spPr>
        <p:txBody>
          <a:bodyPr/>
          <a:lstStyle/>
          <a:p>
            <a:pPr eaLnBrk="1" hangingPunct="1"/>
            <a:r>
              <a:rPr lang="en-US" altLang="tr-TR" smtClean="0"/>
              <a:t>A real current sources is modeled as an ideal current source in parallel with a resistor.</a:t>
            </a:r>
          </a:p>
          <a:p>
            <a:pPr lvl="1" eaLnBrk="1" hangingPunct="1"/>
            <a:r>
              <a:rPr lang="en-US" altLang="tr-TR" smtClean="0"/>
              <a:t>Limitations on the maximum voltage and current.</a:t>
            </a: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21088"/>
            <a:ext cx="317023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32895"/>
            <a:ext cx="15430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46</a:t>
            </a:fld>
            <a:endParaRPr lang="en-US" altLang="tr-TR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Current 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0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54" y="2994223"/>
            <a:ext cx="39798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Limitations of Real Current Source</a:t>
            </a:r>
            <a:endParaRPr lang="en-US" dirty="0"/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Appear as the resistance of the load on the source approaches Rs.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1554" y="3070423"/>
            <a:ext cx="2209800" cy="2819400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967754" y="5356423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Real Current Source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29770"/>
              </p:ext>
            </p:extLst>
          </p:nvPr>
        </p:nvGraphicFramePr>
        <p:xfrm>
          <a:off x="5804867" y="3313311"/>
          <a:ext cx="22955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977760" imgH="888840" progId="Equation.3">
                  <p:embed/>
                </p:oleObj>
              </mc:Choice>
              <mc:Fallback>
                <p:oleObj name="Equation" r:id="rId5" imgW="977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867" y="3313311"/>
                        <a:ext cx="229552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Box 11"/>
          <p:cNvSpPr txBox="1">
            <a:spLocks noChangeArrowheads="1"/>
          </p:cNvSpPr>
          <p:nvPr/>
        </p:nvSpPr>
        <p:spPr bwMode="auto">
          <a:xfrm>
            <a:off x="3504579" y="3973711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3177554" y="2852936"/>
            <a:ext cx="4032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3082" name="TextBox 13"/>
          <p:cNvSpPr txBox="1">
            <a:spLocks noChangeArrowheads="1"/>
          </p:cNvSpPr>
          <p:nvPr/>
        </p:nvSpPr>
        <p:spPr bwMode="auto">
          <a:xfrm>
            <a:off x="4320554" y="3908623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47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44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90872" y="1855788"/>
            <a:ext cx="4040188" cy="658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4102" name="Text Placeholder 6"/>
          <p:cNvSpPr>
            <a:spLocks noGrp="1"/>
          </p:cNvSpPr>
          <p:nvPr>
            <p:ph type="body" sz="half" idx="3"/>
          </p:nvPr>
        </p:nvSpPr>
        <p:spPr>
          <a:xfrm>
            <a:off x="4778697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tr-TR" smtClean="0"/>
              <a:t>R</a:t>
            </a:r>
            <a:r>
              <a:rPr lang="en-US" altLang="tr-TR" baseline="-25000" smtClean="0"/>
              <a:t>L</a:t>
            </a:r>
            <a:r>
              <a:rPr lang="en-US" altLang="tr-TR" smtClean="0"/>
              <a:t> = ∞</a:t>
            </a:r>
            <a:r>
              <a:rPr lang="en-US" altLang="tr-TR" smtClean="0">
                <a:latin typeface="Symbol" panose="05050102010706020507" pitchFamily="18" charset="2"/>
              </a:rPr>
              <a:t>W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87091841"/>
              </p:ext>
            </p:extLst>
          </p:nvPr>
        </p:nvGraphicFramePr>
        <p:xfrm>
          <a:off x="1186185" y="3124200"/>
          <a:ext cx="193516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723600" imgH="685800" progId="Equation.3">
                  <p:embed/>
                </p:oleObj>
              </mc:Choice>
              <mc:Fallback>
                <p:oleObj name="Equation" r:id="rId4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185" y="3124200"/>
                        <a:ext cx="1935162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2473607"/>
              </p:ext>
            </p:extLst>
          </p:nvPr>
        </p:nvGraphicFramePr>
        <p:xfrm>
          <a:off x="5391472" y="3124200"/>
          <a:ext cx="203676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838080" imgH="685800" progId="Equation.3">
                  <p:embed/>
                </p:oleObj>
              </mc:Choice>
              <mc:Fallback>
                <p:oleObj name="Equation" r:id="rId6" imgW="838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472" y="3124200"/>
                        <a:ext cx="2036763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48</a:t>
            </a:fld>
            <a:endParaRPr lang="en-US" alt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Source Limitations</a:t>
            </a:r>
            <a:endParaRPr lang="tr-TR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06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Electronic Response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 a real voltage source, what is the voltage across the load resistor when Rs = R</a:t>
            </a:r>
            <a:r>
              <a:rPr lang="en-US" altLang="tr-TR" sz="1600" smtClean="0"/>
              <a:t>L</a:t>
            </a:r>
            <a:r>
              <a:rPr lang="en-US" altLang="tr-TR" smtClean="0"/>
              <a:t>?</a:t>
            </a:r>
          </a:p>
          <a:p>
            <a:pPr eaLnBrk="1" hangingPunct="1"/>
            <a:r>
              <a:rPr lang="en-US" altLang="tr-TR" smtClean="0"/>
              <a:t>For a real current source, what is the current through the load resistor when Rs = R</a:t>
            </a:r>
            <a:r>
              <a:rPr lang="en-US" altLang="tr-TR" sz="1600" smtClean="0"/>
              <a:t>L</a:t>
            </a:r>
            <a:r>
              <a:rPr lang="en-US" altLang="tr-TR" smtClean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Linearity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Ohm’s Law is a linear function.</a:t>
            </a:r>
            <a:endParaRPr lang="tr-TR" altLang="tr-TR" dirty="0" smtClean="0"/>
          </a:p>
          <a:p>
            <a:pPr marL="457200" lvl="1" indent="0" eaLnBrk="1" hangingPunct="1">
              <a:buNone/>
            </a:pPr>
            <a:r>
              <a:rPr lang="en-GB" altLang="tr-TR" dirty="0" smtClean="0"/>
              <a:t>	</a:t>
            </a:r>
            <a:r>
              <a:rPr lang="tr-TR" altLang="tr-TR" dirty="0" smtClean="0"/>
              <a:t>V </a:t>
            </a:r>
            <a:r>
              <a:rPr lang="en-GB" altLang="tr-TR" dirty="0" smtClean="0"/>
              <a:t>= I×R</a:t>
            </a:r>
          </a:p>
          <a:p>
            <a:pPr eaLnBrk="1" hangingPunct="1"/>
            <a:r>
              <a:rPr lang="en-GB" altLang="tr-TR" dirty="0"/>
              <a:t>If the current is increased by a constant </a:t>
            </a:r>
            <a:r>
              <a:rPr lang="en-GB" altLang="tr-TR" i="1" dirty="0">
                <a:solidFill>
                  <a:schemeClr val="accent1"/>
                </a:solidFill>
              </a:rPr>
              <a:t>k</a:t>
            </a:r>
            <a:r>
              <a:rPr lang="en-GB" altLang="tr-TR" dirty="0"/>
              <a:t>, then the voltage </a:t>
            </a:r>
            <a:r>
              <a:rPr lang="en-GB" altLang="tr-TR" dirty="0" smtClean="0"/>
              <a:t>increases correspondingly </a:t>
            </a:r>
            <a:r>
              <a:rPr lang="en-GB" altLang="tr-TR" dirty="0"/>
              <a:t>by </a:t>
            </a:r>
            <a:r>
              <a:rPr lang="en-GB" altLang="tr-TR" i="1" dirty="0">
                <a:solidFill>
                  <a:schemeClr val="accent1"/>
                </a:solidFill>
              </a:rPr>
              <a:t>k</a:t>
            </a:r>
            <a:r>
              <a:rPr lang="en-GB" altLang="tr-TR" dirty="0" smtClean="0"/>
              <a:t>;</a:t>
            </a:r>
          </a:p>
          <a:p>
            <a:pPr marL="457200" lvl="1" indent="0" eaLnBrk="1" hangingPunct="1">
              <a:buNone/>
            </a:pPr>
            <a:r>
              <a:rPr lang="en-GB" altLang="tr-TR" dirty="0" smtClean="0"/>
              <a:t>	</a:t>
            </a:r>
            <a:r>
              <a:rPr lang="en-GB" altLang="tr-TR" i="1" dirty="0" err="1" smtClean="0">
                <a:solidFill>
                  <a:schemeClr val="accent1"/>
                </a:solidFill>
              </a:rPr>
              <a:t>k</a:t>
            </a:r>
            <a:r>
              <a:rPr lang="en-GB" altLang="tr-TR" dirty="0" err="1" smtClean="0"/>
              <a:t>×I×R</a:t>
            </a:r>
            <a:r>
              <a:rPr lang="en-GB" altLang="tr-TR" dirty="0" smtClean="0"/>
              <a:t> = </a:t>
            </a:r>
            <a:r>
              <a:rPr lang="en-GB" altLang="tr-TR" i="1" dirty="0" smtClean="0">
                <a:solidFill>
                  <a:schemeClr val="accent1"/>
                </a:solidFill>
              </a:rPr>
              <a:t>k</a:t>
            </a:r>
            <a:r>
              <a:rPr lang="en-GB" altLang="tr-TR" dirty="0" smtClean="0"/>
              <a:t>×</a:t>
            </a:r>
            <a:r>
              <a:rPr lang="tr-TR" altLang="tr-TR" dirty="0" smtClean="0"/>
              <a:t>V</a:t>
            </a:r>
            <a:endParaRPr lang="en-GB" altLang="tr-TR" dirty="0"/>
          </a:p>
          <a:p>
            <a:pPr eaLnBrk="1" hangingPunct="1"/>
            <a:r>
              <a:rPr lang="en-US" altLang="tr-TR" dirty="0"/>
              <a:t>Example: DC Sweep of V1</a:t>
            </a:r>
            <a:endParaRPr lang="en-US" altLang="tr-TR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56004"/>
            <a:ext cx="2453922" cy="20686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01" y="4435004"/>
            <a:ext cx="4752528" cy="199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8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Equivalence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71889"/>
          </a:xfrm>
        </p:spPr>
        <p:txBody>
          <a:bodyPr/>
          <a:lstStyle/>
          <a:p>
            <a:pPr eaLnBrk="1" hangingPunct="1"/>
            <a:r>
              <a:rPr lang="en-US" altLang="tr-TR" sz="3600" dirty="0" smtClean="0"/>
              <a:t>An equivalent circuit is one in which the </a:t>
            </a:r>
            <a:r>
              <a:rPr lang="en-US" altLang="tr-TR" sz="3600" i="1" dirty="0" err="1" smtClean="0">
                <a:solidFill>
                  <a:schemeClr val="accent1"/>
                </a:solidFill>
              </a:rPr>
              <a:t>i</a:t>
            </a:r>
            <a:r>
              <a:rPr lang="en-US" altLang="tr-TR" sz="3600" dirty="0" smtClean="0">
                <a:solidFill>
                  <a:schemeClr val="accent1"/>
                </a:solidFill>
              </a:rPr>
              <a:t>-</a:t>
            </a:r>
            <a:r>
              <a:rPr lang="en-US" altLang="tr-TR" sz="3600" i="1" dirty="0" smtClean="0">
                <a:solidFill>
                  <a:schemeClr val="accent1"/>
                </a:solidFill>
              </a:rPr>
              <a:t>v</a:t>
            </a:r>
            <a:r>
              <a:rPr lang="en-US" altLang="tr-TR" sz="3600" dirty="0" smtClean="0"/>
              <a:t> characteristics are identical to that of the original circuit.</a:t>
            </a:r>
          </a:p>
          <a:p>
            <a:pPr lvl="1" eaLnBrk="1" hangingPunct="1"/>
            <a:r>
              <a:rPr lang="en-US" altLang="tr-TR" sz="3200" dirty="0" smtClean="0"/>
              <a:t>The magnitude and sign of the voltage and current at a particular measurement point are the same in the two circuits.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50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Equivalent Circuits</a:t>
            </a:r>
          </a:p>
        </p:txBody>
      </p:sp>
      <p:sp>
        <p:nvSpPr>
          <p:cNvPr id="25603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R</a:t>
            </a:r>
            <a:r>
              <a:rPr lang="en-US" altLang="tr-TR" baseline="-25000" dirty="0" smtClean="0"/>
              <a:t>L</a:t>
            </a:r>
            <a:r>
              <a:rPr lang="en-US" altLang="tr-TR" dirty="0" smtClean="0"/>
              <a:t> in both circuits must be identical.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tr-TR" sz="2800" dirty="0" smtClean="0">
                <a:solidFill>
                  <a:schemeClr val="accent1"/>
                </a:solidFill>
              </a:rPr>
              <a:t>I</a:t>
            </a:r>
            <a:r>
              <a:rPr lang="en-US" altLang="tr-TR" sz="2800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sz="2800" dirty="0" smtClean="0">
                <a:solidFill>
                  <a:schemeClr val="accent1"/>
                </a:solidFill>
              </a:rPr>
              <a:t> and V</a:t>
            </a:r>
            <a:r>
              <a:rPr lang="en-US" altLang="tr-TR" sz="2800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sz="2800" dirty="0" smtClean="0">
                <a:solidFill>
                  <a:schemeClr val="accent1"/>
                </a:solidFill>
              </a:rPr>
              <a:t> in the left circuit = I</a:t>
            </a:r>
            <a:r>
              <a:rPr lang="en-US" altLang="tr-TR" sz="2800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sz="2800" dirty="0" smtClean="0">
                <a:solidFill>
                  <a:schemeClr val="accent1"/>
                </a:solidFill>
              </a:rPr>
              <a:t> and V</a:t>
            </a:r>
            <a:r>
              <a:rPr lang="en-US" altLang="tr-TR" sz="2800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sz="2800" dirty="0" smtClean="0">
                <a:solidFill>
                  <a:schemeClr val="accent1"/>
                </a:solidFill>
              </a:rPr>
              <a:t> on the left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0610" y="2998415"/>
            <a:ext cx="3979862" cy="2895600"/>
            <a:chOff x="4783138" y="3352800"/>
            <a:chExt cx="3979862" cy="2895600"/>
          </a:xfrm>
        </p:grpSpPr>
        <p:pic>
          <p:nvPicPr>
            <p:cNvPr id="2560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138" y="3352800"/>
              <a:ext cx="3979862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4783138" y="3429000"/>
              <a:ext cx="2209800" cy="2819400"/>
            </a:xfrm>
            <a:prstGeom prst="roundRect">
              <a:avLst/>
            </a:prstGeom>
            <a:noFill/>
            <a:ln w="317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5606" name="TextBox 10"/>
          <p:cNvSpPr txBox="1">
            <a:spLocks noChangeArrowheads="1"/>
          </p:cNvSpPr>
          <p:nvPr/>
        </p:nvSpPr>
        <p:spPr bwMode="auto">
          <a:xfrm>
            <a:off x="4916810" y="536061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dirty="0">
                <a:latin typeface="Constantia" panose="02030602050306030303" pitchFamily="18" charset="0"/>
              </a:rPr>
              <a:t>Real Current Source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410" y="2922215"/>
            <a:ext cx="3827462" cy="2819400"/>
            <a:chOff x="515938" y="3276600"/>
            <a:chExt cx="3827462" cy="2819400"/>
          </a:xfrm>
        </p:grpSpPr>
        <p:pic>
          <p:nvPicPr>
            <p:cNvPr id="2560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38" y="3276600"/>
              <a:ext cx="3751262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515938" y="3276600"/>
              <a:ext cx="2209800" cy="2819400"/>
            </a:xfrm>
            <a:prstGeom prst="roundRect">
              <a:avLst/>
            </a:prstGeom>
            <a:noFill/>
            <a:ln w="317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5609" name="TextBox 13"/>
          <p:cNvSpPr txBox="1">
            <a:spLocks noChangeArrowheads="1"/>
          </p:cNvSpPr>
          <p:nvPr/>
        </p:nvSpPr>
        <p:spPr bwMode="auto">
          <a:xfrm>
            <a:off x="649610" y="5208215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dirty="0">
                <a:latin typeface="Constantia" panose="02030602050306030303" pitchFamily="18" charset="0"/>
              </a:rPr>
              <a:t>Real Voltage Source</a:t>
            </a:r>
          </a:p>
        </p:txBody>
      </p:sp>
      <p:sp>
        <p:nvSpPr>
          <p:cNvPr id="25610" name="TextBox 14"/>
          <p:cNvSpPr txBox="1">
            <a:spLocks noChangeArrowheads="1"/>
          </p:cNvSpPr>
          <p:nvPr/>
        </p:nvSpPr>
        <p:spPr bwMode="auto">
          <a:xfrm>
            <a:off x="2038672" y="376041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1 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6542410" y="4141415"/>
            <a:ext cx="296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2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3051497" y="3989015"/>
            <a:ext cx="457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2724472" y="2780928"/>
            <a:ext cx="4032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25614" name="TextBox 19"/>
          <p:cNvSpPr txBox="1">
            <a:spLocks noChangeArrowheads="1"/>
          </p:cNvSpPr>
          <p:nvPr/>
        </p:nvSpPr>
        <p:spPr bwMode="auto">
          <a:xfrm>
            <a:off x="3943672" y="3989015"/>
            <a:ext cx="457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5615" name="TextBox 20"/>
          <p:cNvSpPr txBox="1">
            <a:spLocks noChangeArrowheads="1"/>
          </p:cNvSpPr>
          <p:nvPr/>
        </p:nvSpPr>
        <p:spPr bwMode="auto">
          <a:xfrm>
            <a:off x="7394897" y="3977903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7121847" y="2846015"/>
            <a:ext cx="4032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25617" name="TextBox 22"/>
          <p:cNvSpPr txBox="1">
            <a:spLocks noChangeArrowheads="1"/>
          </p:cNvSpPr>
          <p:nvPr/>
        </p:nvSpPr>
        <p:spPr bwMode="auto">
          <a:xfrm>
            <a:off x="8287072" y="3977903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51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Example 10…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Find an equivalent current source to replace </a:t>
            </a:r>
            <a:r>
              <a:rPr lang="en-US" altLang="tr-TR" dirty="0" smtClean="0">
                <a:solidFill>
                  <a:schemeClr val="accent1"/>
                </a:solidFill>
              </a:rPr>
              <a:t>Vs </a:t>
            </a:r>
            <a:r>
              <a:rPr lang="en-US" altLang="tr-TR" dirty="0" smtClean="0"/>
              <a:t>and </a:t>
            </a:r>
            <a:r>
              <a:rPr lang="en-US" altLang="tr-TR" dirty="0" err="1" smtClean="0">
                <a:solidFill>
                  <a:schemeClr val="accent1"/>
                </a:solidFill>
              </a:rPr>
              <a:t>Rs</a:t>
            </a:r>
            <a:r>
              <a:rPr lang="en-US" altLang="tr-TR" dirty="0" smtClean="0">
                <a:solidFill>
                  <a:schemeClr val="accent1"/>
                </a:solidFill>
              </a:rPr>
              <a:t> </a:t>
            </a:r>
            <a:r>
              <a:rPr lang="en-US" altLang="tr-TR" dirty="0" smtClean="0"/>
              <a:t>in the circuit below.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4441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723184" y="3856112"/>
            <a:ext cx="457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396159" y="2560712"/>
            <a:ext cx="4032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4713784" y="3703712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R</a:t>
            </a:r>
            <a:r>
              <a:rPr lang="en-US" altLang="tr-TR" baseline="-25000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52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8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…Example </a:t>
            </a:r>
            <a:r>
              <a:rPr lang="en-US" altLang="tr-TR" dirty="0"/>
              <a:t>10…</a:t>
            </a:r>
            <a:endParaRPr lang="en-US" altLang="tr-TR" dirty="0" smtClean="0"/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Find </a:t>
            </a:r>
            <a:r>
              <a:rPr lang="en-US" altLang="tr-TR" dirty="0" smtClean="0">
                <a:solidFill>
                  <a:schemeClr val="accent1"/>
                </a:solidFill>
              </a:rPr>
              <a:t>I</a:t>
            </a:r>
            <a:r>
              <a:rPr lang="en-US" altLang="tr-TR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dirty="0" smtClean="0"/>
              <a:t> and </a:t>
            </a:r>
            <a:r>
              <a:rPr lang="en-US" altLang="tr-TR" dirty="0" smtClean="0">
                <a:solidFill>
                  <a:schemeClr val="accent1"/>
                </a:solidFill>
              </a:rPr>
              <a:t>V</a:t>
            </a:r>
            <a:r>
              <a:rPr lang="en-US" altLang="tr-TR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dirty="0" smtClean="0"/>
              <a:t>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97910"/>
              </p:ext>
            </p:extLst>
          </p:nvPr>
        </p:nvGraphicFramePr>
        <p:xfrm>
          <a:off x="4694803" y="1528069"/>
          <a:ext cx="4053661" cy="444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2234880" imgH="2450880" progId="Equation.3">
                  <p:embed/>
                </p:oleObj>
              </mc:Choice>
              <mc:Fallback>
                <p:oleObj name="Equation" r:id="rId4" imgW="2234880" imgH="245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803" y="1528069"/>
                        <a:ext cx="4053661" cy="4448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46063" y="2132856"/>
            <a:ext cx="4329113" cy="2519660"/>
            <a:chOff x="0" y="3276600"/>
            <a:chExt cx="4495800" cy="2590800"/>
          </a:xfrm>
        </p:grpSpPr>
        <p:pic>
          <p:nvPicPr>
            <p:cNvPr id="512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52800"/>
              <a:ext cx="444182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TextBox 9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57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V</a:t>
              </a:r>
              <a:r>
                <a:rPr lang="en-US" altLang="tr-TR" baseline="-25000">
                  <a:latin typeface="Constantia" panose="02030602050306030303" pitchFamily="18" charset="0"/>
                </a:rPr>
                <a:t>L</a:t>
              </a:r>
            </a:p>
          </p:txBody>
        </p:sp>
        <p:sp>
          <p:nvSpPr>
            <p:cNvPr id="5127" name="Rectangle 10"/>
            <p:cNvSpPr>
              <a:spLocks noChangeArrowheads="1"/>
            </p:cNvSpPr>
            <p:nvPr/>
          </p:nvSpPr>
          <p:spPr bwMode="auto">
            <a:xfrm>
              <a:off x="2568575" y="3276600"/>
              <a:ext cx="403225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I</a:t>
              </a:r>
              <a:r>
                <a:rPr lang="en-US" altLang="tr-TR" baseline="-25000">
                  <a:latin typeface="Constantia" panose="02030602050306030303" pitchFamily="18" charset="0"/>
                </a:rPr>
                <a:t>L</a:t>
              </a:r>
              <a:r>
                <a:rPr lang="en-US" altLang="tr-TR">
                  <a:latin typeface="Constantia" panose="02030602050306030303" pitchFamily="18" charset="0"/>
                </a:rPr>
                <a:t> </a:t>
              </a:r>
            </a:p>
          </p:txBody>
        </p:sp>
        <p:sp>
          <p:nvSpPr>
            <p:cNvPr id="5128" name="TextBox 11"/>
            <p:cNvSpPr txBox="1">
              <a:spLocks noChangeArrowheads="1"/>
            </p:cNvSpPr>
            <p:nvPr/>
          </p:nvSpPr>
          <p:spPr bwMode="auto">
            <a:xfrm>
              <a:off x="3886200" y="4419600"/>
              <a:ext cx="6096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R</a:t>
              </a:r>
              <a:r>
                <a:rPr lang="en-US" altLang="tr-TR" baseline="-25000">
                  <a:latin typeface="Constantia" panose="02030602050306030303" pitchFamily="18" charset="0"/>
                </a:rPr>
                <a:t>L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53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956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…Example </a:t>
            </a:r>
            <a:r>
              <a:rPr lang="en-US" altLang="tr-TR" dirty="0"/>
              <a:t>10…</a:t>
            </a:r>
            <a:endParaRPr lang="en-US" altLang="tr-TR" dirty="0" smtClean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There are an infinite number of equivalent circuits that contain a current source.</a:t>
            </a:r>
          </a:p>
          <a:p>
            <a:pPr lvl="1" eaLnBrk="1" hangingPunct="1"/>
            <a:r>
              <a:rPr lang="en-US" altLang="tr-TR" dirty="0" smtClean="0"/>
              <a:t>If, in parallel with the current source, </a:t>
            </a:r>
            <a:r>
              <a:rPr lang="en-US" altLang="tr-TR" dirty="0" err="1" smtClean="0"/>
              <a:t>Rs</a:t>
            </a:r>
            <a:r>
              <a:rPr lang="en-US" altLang="tr-TR" dirty="0" smtClean="0"/>
              <a:t> = ∞ </a:t>
            </a:r>
            <a:r>
              <a:rPr lang="en-US" altLang="tr-TR" dirty="0" smtClean="0">
                <a:latin typeface="Symbol" panose="05050102010706020507" pitchFamily="18" charset="2"/>
              </a:rPr>
              <a:t>W</a:t>
            </a:r>
            <a:r>
              <a:rPr lang="en-US" altLang="tr-TR" dirty="0" smtClean="0"/>
              <a:t> </a:t>
            </a:r>
          </a:p>
          <a:p>
            <a:pPr lvl="2" eaLnBrk="1" hangingPunct="1"/>
            <a:r>
              <a:rPr lang="en-US" altLang="tr-TR" dirty="0" err="1" smtClean="0"/>
              <a:t>Rs</a:t>
            </a:r>
            <a:r>
              <a:rPr lang="en-US" altLang="tr-TR" dirty="0" smtClean="0"/>
              <a:t> is an open circuit, which means that the current source is ideal.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520" y="3579932"/>
            <a:ext cx="4513263" cy="2399167"/>
            <a:chOff x="152596" y="3573016"/>
            <a:chExt cx="4513263" cy="2399167"/>
          </a:xfrm>
        </p:grpSpPr>
        <p:pic>
          <p:nvPicPr>
            <p:cNvPr id="614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96" y="3609983"/>
              <a:ext cx="4513263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TextBox 4"/>
            <p:cNvSpPr txBox="1">
              <a:spLocks noChangeArrowheads="1"/>
            </p:cNvSpPr>
            <p:nvPr/>
          </p:nvSpPr>
          <p:spPr bwMode="auto">
            <a:xfrm>
              <a:off x="3222625" y="4779516"/>
              <a:ext cx="45720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V</a:t>
              </a:r>
              <a:r>
                <a:rPr lang="en-US" altLang="tr-TR" baseline="-25000">
                  <a:latin typeface="Constantia" panose="02030602050306030303" pitchFamily="18" charset="0"/>
                </a:rPr>
                <a:t>L</a:t>
              </a: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2895600" y="3573016"/>
              <a:ext cx="403225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>
                  <a:latin typeface="Constantia" panose="02030602050306030303" pitchFamily="18" charset="0"/>
                </a:rPr>
                <a:t>I</a:t>
              </a:r>
              <a:r>
                <a:rPr lang="en-US" altLang="tr-TR" baseline="-25000">
                  <a:latin typeface="Constantia" panose="02030602050306030303" pitchFamily="18" charset="0"/>
                </a:rPr>
                <a:t>L</a:t>
              </a:r>
              <a:r>
                <a:rPr lang="en-US" altLang="tr-TR">
                  <a:latin typeface="Constantia" panose="02030602050306030303" pitchFamily="18" charset="0"/>
                </a:rPr>
                <a:t> </a:t>
              </a:r>
            </a:p>
          </p:txBody>
        </p:sp>
      </p:grpSp>
      <p:sp>
        <p:nvSpPr>
          <p:cNvPr id="6152" name="TextBox 6"/>
          <p:cNvSpPr txBox="1">
            <a:spLocks noChangeArrowheads="1"/>
          </p:cNvSpPr>
          <p:nvPr/>
        </p:nvSpPr>
        <p:spPr bwMode="auto">
          <a:xfrm>
            <a:off x="4114800" y="4779516"/>
            <a:ext cx="57924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dirty="0">
                <a:latin typeface="Constantia" panose="02030602050306030303" pitchFamily="18" charset="0"/>
              </a:rPr>
              <a:t>R</a:t>
            </a:r>
            <a:r>
              <a:rPr lang="en-US" altLang="tr-TR" baseline="-25000" dirty="0">
                <a:latin typeface="Constantia" panose="02030602050306030303" pitchFamily="18" charset="0"/>
              </a:rPr>
              <a:t>L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55043"/>
              </p:ext>
            </p:extLst>
          </p:nvPr>
        </p:nvGraphicFramePr>
        <p:xfrm>
          <a:off x="4694048" y="4149080"/>
          <a:ext cx="4092294" cy="190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1968480" imgH="914400" progId="Equation.3">
                  <p:embed/>
                </p:oleObj>
              </mc:Choice>
              <mc:Fallback>
                <p:oleObj name="Equation" r:id="rId5" imgW="1968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048" y="4149080"/>
                        <a:ext cx="4092294" cy="190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54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762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…Example </a:t>
            </a:r>
            <a:r>
              <a:rPr lang="en-US" altLang="tr-TR" dirty="0"/>
              <a:t>10…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20 </a:t>
            </a:r>
            <a:r>
              <a:rPr lang="en-US" dirty="0" smtClean="0"/>
              <a:t>k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6014"/>
            <a:ext cx="3733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06015"/>
              </p:ext>
            </p:extLst>
          </p:nvPr>
        </p:nvGraphicFramePr>
        <p:xfrm>
          <a:off x="4110879" y="1988840"/>
          <a:ext cx="4637585" cy="404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2349360" imgH="1993680" progId="Equation.3">
                  <p:embed/>
                </p:oleObj>
              </mc:Choice>
              <mc:Fallback>
                <p:oleObj name="Equation" r:id="rId5" imgW="2349360" imgH="1993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879" y="1988840"/>
                        <a:ext cx="4637585" cy="4046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55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99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10…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6 </a:t>
            </a:r>
            <a:r>
              <a:rPr lang="en-US" dirty="0" smtClean="0"/>
              <a:t>k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8" y="3306084"/>
            <a:ext cx="3733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58495"/>
              </p:ext>
            </p:extLst>
          </p:nvPr>
        </p:nvGraphicFramePr>
        <p:xfrm>
          <a:off x="4315520" y="1956256"/>
          <a:ext cx="4432944" cy="420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2158920" imgH="1993680" progId="Equation.3">
                  <p:embed/>
                </p:oleObj>
              </mc:Choice>
              <mc:Fallback>
                <p:oleObj name="Equation" r:id="rId5" imgW="2158920" imgH="1993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20" y="1956256"/>
                        <a:ext cx="4432944" cy="420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56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518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10…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3 </a:t>
            </a:r>
            <a:r>
              <a:rPr lang="en-US" dirty="0" smtClean="0"/>
              <a:t>k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3733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8027"/>
              </p:ext>
            </p:extLst>
          </p:nvPr>
        </p:nvGraphicFramePr>
        <p:xfrm>
          <a:off x="4145198" y="1632216"/>
          <a:ext cx="4587403" cy="435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2158920" imgH="1993680" progId="Equation.3">
                  <p:embed/>
                </p:oleObj>
              </mc:Choice>
              <mc:Fallback>
                <p:oleObj name="Equation" r:id="rId5" imgW="2158920" imgH="1993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198" y="1632216"/>
                        <a:ext cx="4587403" cy="4355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57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655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</a:t>
            </a:r>
            <a:r>
              <a:rPr lang="en-US" altLang="tr-TR" dirty="0" smtClean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 eaLnBrk="1" fontAlgn="auto" hangingPunct="1">
              <a:spcAft>
                <a:spcPts val="0"/>
              </a:spcAft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Current and power that the ideal current source needs to generate in order to supply the same current and voltage to a load increases as R</a:t>
            </a:r>
            <a:r>
              <a:rPr lang="en-US" sz="3200" baseline="-25000" dirty="0" smtClean="0">
                <a:solidFill>
                  <a:schemeClr val="tx1"/>
                </a:solidFill>
              </a:rPr>
              <a:t>S</a:t>
            </a:r>
            <a:r>
              <a:rPr lang="en-US" sz="3200" dirty="0" smtClean="0">
                <a:solidFill>
                  <a:schemeClr val="tx1"/>
                </a:solidFill>
              </a:rPr>
              <a:t> decreases.  </a:t>
            </a:r>
          </a:p>
          <a:p>
            <a:pPr lvl="1" eaLnBrk="1" hangingPunct="1">
              <a:buSzPct val="95000"/>
              <a:buFont typeface="Arial" panose="020B0604020202020204" pitchFamily="34" charset="0"/>
              <a:buChar char="–"/>
              <a:defRPr/>
            </a:pPr>
            <a:r>
              <a:rPr lang="en-US" dirty="0"/>
              <a:t>Note:  </a:t>
            </a:r>
            <a:r>
              <a:rPr lang="en-US" dirty="0">
                <a:solidFill>
                  <a:schemeClr val="accent1"/>
                </a:solidFill>
              </a:rPr>
              <a:t>Rs can not be equal to </a:t>
            </a:r>
            <a:r>
              <a:rPr lang="en-US" dirty="0" smtClean="0">
                <a:solidFill>
                  <a:schemeClr val="accent1"/>
                </a:solidFill>
              </a:rPr>
              <a:t>0 </a:t>
            </a:r>
            <a:r>
              <a:rPr lang="en-US" dirty="0">
                <a:solidFill>
                  <a:schemeClr val="accent1"/>
                </a:solidFill>
                <a:latin typeface="Symbol" pitchFamily="18" charset="2"/>
              </a:rPr>
              <a:t>W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-457200" eaLnBrk="1" fontAlgn="auto" hangingPunct="1">
              <a:spcAft>
                <a:spcPts val="0"/>
              </a:spcAft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The power dissipated by R</a:t>
            </a:r>
            <a:r>
              <a:rPr lang="en-US" sz="3200" baseline="-25000" dirty="0" smtClean="0">
                <a:solidFill>
                  <a:schemeClr val="tx1"/>
                </a:solidFill>
              </a:rPr>
              <a:t>L</a:t>
            </a:r>
            <a:r>
              <a:rPr lang="en-US" sz="3200" dirty="0" smtClean="0">
                <a:solidFill>
                  <a:schemeClr val="tx1"/>
                </a:solidFill>
              </a:rPr>
              <a:t> is 50% of the power generated by the ideal current source </a:t>
            </a:r>
          </a:p>
          <a:p>
            <a:pPr lvl="1" eaLnBrk="1" hangingPunct="1">
              <a:buSzPct val="95000"/>
              <a:buFont typeface="Arial" panose="020B0604020202020204" pitchFamily="34" charset="0"/>
              <a:buChar char="–"/>
              <a:defRPr/>
            </a:pPr>
            <a:r>
              <a:rPr lang="en-US" dirty="0"/>
              <a:t>when R</a:t>
            </a:r>
            <a:r>
              <a:rPr lang="en-US" baseline="-25000" dirty="0"/>
              <a:t>S</a:t>
            </a:r>
            <a:r>
              <a:rPr lang="en-US" dirty="0"/>
              <a:t> = R</a:t>
            </a:r>
            <a:r>
              <a:rPr lang="en-US" baseline="-25000" dirty="0"/>
              <a:t>L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58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3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Example 11…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Find an equivalent voltage source to replace </a:t>
            </a:r>
            <a:r>
              <a:rPr lang="en-US" altLang="tr-TR" dirty="0" smtClean="0">
                <a:solidFill>
                  <a:schemeClr val="accent1"/>
                </a:solidFill>
              </a:rPr>
              <a:t>Is</a:t>
            </a:r>
            <a:r>
              <a:rPr lang="en-US" altLang="tr-TR" dirty="0" smtClean="0"/>
              <a:t> and </a:t>
            </a:r>
            <a:r>
              <a:rPr lang="en-US" altLang="tr-TR" dirty="0" err="1" smtClean="0">
                <a:solidFill>
                  <a:schemeClr val="accent1"/>
                </a:solidFill>
              </a:rPr>
              <a:t>Rs</a:t>
            </a:r>
            <a:r>
              <a:rPr lang="en-US" altLang="tr-TR" dirty="0" smtClean="0"/>
              <a:t> in the circuit below.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98341"/>
            <a:ext cx="45339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Linearity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</a:t>
            </a:r>
            <a:r>
              <a:rPr lang="en-GB" sz="2800" dirty="0">
                <a:solidFill>
                  <a:schemeClr val="accent1"/>
                </a:solidFill>
              </a:rPr>
              <a:t>additivity property </a:t>
            </a:r>
            <a:r>
              <a:rPr lang="en-GB" sz="2800" dirty="0"/>
              <a:t>requires that the </a:t>
            </a:r>
            <a:r>
              <a:rPr lang="en-GB" sz="2800" dirty="0">
                <a:solidFill>
                  <a:schemeClr val="accent1"/>
                </a:solidFill>
              </a:rPr>
              <a:t>response</a:t>
            </a:r>
            <a:r>
              <a:rPr lang="en-GB" sz="2800" dirty="0"/>
              <a:t> to a sum </a:t>
            </a:r>
            <a:r>
              <a:rPr lang="en-GB" sz="2800" dirty="0" smtClean="0"/>
              <a:t>of </a:t>
            </a:r>
            <a:r>
              <a:rPr lang="en-GB" sz="2800" dirty="0" smtClean="0">
                <a:solidFill>
                  <a:schemeClr val="accent1"/>
                </a:solidFill>
              </a:rPr>
              <a:t>inputs</a:t>
            </a:r>
            <a:r>
              <a:rPr lang="en-GB" sz="2800" dirty="0" smtClean="0"/>
              <a:t> </a:t>
            </a:r>
            <a:r>
              <a:rPr lang="en-GB" sz="2800" dirty="0"/>
              <a:t>is the sum of the </a:t>
            </a:r>
            <a:r>
              <a:rPr lang="en-GB" sz="2800" dirty="0">
                <a:solidFill>
                  <a:schemeClr val="accent1"/>
                </a:solidFill>
              </a:rPr>
              <a:t>responses</a:t>
            </a:r>
            <a:r>
              <a:rPr lang="en-GB" sz="2800" dirty="0"/>
              <a:t> to each </a:t>
            </a:r>
            <a:r>
              <a:rPr lang="en-GB" sz="2800" dirty="0">
                <a:solidFill>
                  <a:schemeClr val="accent1"/>
                </a:solidFill>
              </a:rPr>
              <a:t>input</a:t>
            </a:r>
            <a:r>
              <a:rPr lang="en-GB" sz="2800" dirty="0"/>
              <a:t> applied separately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If x = x</a:t>
            </a:r>
            <a:r>
              <a:rPr lang="en-GB" sz="2800" baseline="-25000" dirty="0"/>
              <a:t>1</a:t>
            </a:r>
            <a:r>
              <a:rPr lang="en-GB" sz="2800" dirty="0"/>
              <a:t> + x</a:t>
            </a:r>
            <a:r>
              <a:rPr lang="en-GB" sz="2800" baseline="-25000" dirty="0"/>
              <a:t>2</a:t>
            </a:r>
          </a:p>
          <a:p>
            <a:pPr marL="457200" lvl="1" indent="0">
              <a:buNone/>
            </a:pPr>
            <a:r>
              <a:rPr lang="en-GB" sz="2400" smtClean="0"/>
              <a:t>	</a:t>
            </a:r>
            <a:r>
              <a:rPr lang="tr-TR" sz="2400" smtClean="0"/>
              <a:t>y</a:t>
            </a:r>
            <a:r>
              <a:rPr lang="en-GB" sz="2400" smtClean="0"/>
              <a:t> </a:t>
            </a:r>
            <a:r>
              <a:rPr lang="en-GB" sz="2400" dirty="0"/>
              <a:t>= f(x) = f(x</a:t>
            </a:r>
            <a:r>
              <a:rPr lang="en-GB" sz="2400" baseline="-25000" dirty="0"/>
              <a:t>1</a:t>
            </a:r>
            <a:r>
              <a:rPr lang="en-GB" sz="2400" dirty="0"/>
              <a:t> + x</a:t>
            </a:r>
            <a:r>
              <a:rPr lang="en-GB" sz="2400" baseline="-25000" dirty="0"/>
              <a:t>2</a:t>
            </a:r>
            <a:r>
              <a:rPr lang="en-GB" sz="2400" dirty="0"/>
              <a:t>) = f(x</a:t>
            </a:r>
            <a:r>
              <a:rPr lang="en-GB" sz="2400" baseline="-25000" dirty="0"/>
              <a:t>1</a:t>
            </a:r>
            <a:r>
              <a:rPr lang="en-GB" sz="2400" dirty="0"/>
              <a:t>)+ f(x</a:t>
            </a:r>
            <a:r>
              <a:rPr lang="en-GB" sz="2400" baseline="-25000" dirty="0"/>
              <a:t>2</a:t>
            </a:r>
            <a:r>
              <a:rPr lang="en-GB" sz="2400" dirty="0"/>
              <a:t>)</a:t>
            </a:r>
          </a:p>
          <a:p>
            <a:r>
              <a:rPr lang="en-GB" sz="2800" dirty="0" smtClean="0">
                <a:solidFill>
                  <a:schemeClr val="accent1"/>
                </a:solidFill>
              </a:rPr>
              <a:t>then the </a:t>
            </a:r>
            <a:r>
              <a:rPr lang="en-GB" sz="2800" dirty="0">
                <a:solidFill>
                  <a:schemeClr val="accent1"/>
                </a:solidFill>
              </a:rPr>
              <a:t>system is linear</a:t>
            </a:r>
            <a:r>
              <a:rPr lang="en-GB" sz="2800" dirty="0"/>
              <a:t>.</a:t>
            </a:r>
          </a:p>
          <a:p>
            <a:endParaRPr lang="en-GB" sz="2000" dirty="0"/>
          </a:p>
          <a:p>
            <a:r>
              <a:rPr lang="en-GB" sz="2800" dirty="0" smtClean="0"/>
              <a:t>Using </a:t>
            </a:r>
            <a:r>
              <a:rPr lang="en-GB" sz="2800" dirty="0"/>
              <a:t>the voltage-current relationship of a resistor, </a:t>
            </a:r>
            <a:r>
              <a:rPr lang="en-GB" sz="2800" dirty="0" smtClean="0"/>
              <a:t>if</a:t>
            </a:r>
          </a:p>
          <a:p>
            <a:pPr marL="457200" lvl="1" indent="0">
              <a:buNone/>
            </a:pPr>
            <a:r>
              <a:rPr lang="en-GB" altLang="tr-TR" dirty="0" smtClean="0"/>
              <a:t>	</a:t>
            </a:r>
            <a:r>
              <a:rPr lang="tr-TR" altLang="tr-TR" dirty="0" smtClean="0"/>
              <a:t>V</a:t>
            </a:r>
            <a:r>
              <a:rPr lang="en-GB" altLang="tr-TR" baseline="-25000" dirty="0" smtClean="0"/>
              <a:t>1</a:t>
            </a:r>
            <a:r>
              <a:rPr lang="tr-TR" altLang="tr-TR" dirty="0" smtClean="0"/>
              <a:t> </a:t>
            </a:r>
            <a:r>
              <a:rPr lang="en-GB" altLang="tr-TR" dirty="0"/>
              <a:t>= </a:t>
            </a:r>
            <a:r>
              <a:rPr lang="en-GB" altLang="tr-TR" dirty="0" smtClean="0"/>
              <a:t>I</a:t>
            </a:r>
            <a:r>
              <a:rPr lang="en-GB" altLang="tr-TR" baseline="-25000" dirty="0" smtClean="0"/>
              <a:t>1</a:t>
            </a:r>
            <a:r>
              <a:rPr lang="en-GB" altLang="tr-TR" dirty="0" smtClean="0"/>
              <a:t>×R	</a:t>
            </a:r>
            <a:r>
              <a:rPr lang="en-GB" altLang="tr-TR" dirty="0" smtClean="0">
                <a:solidFill>
                  <a:schemeClr val="tx1"/>
                </a:solidFill>
              </a:rPr>
              <a:t>and</a:t>
            </a:r>
            <a:r>
              <a:rPr lang="en-GB" altLang="tr-TR" dirty="0" smtClean="0"/>
              <a:t> 	</a:t>
            </a:r>
            <a:r>
              <a:rPr lang="tr-TR" altLang="tr-TR" dirty="0" smtClean="0"/>
              <a:t>V</a:t>
            </a:r>
            <a:r>
              <a:rPr lang="en-GB" altLang="tr-TR" baseline="-25000" dirty="0" smtClean="0"/>
              <a:t>2</a:t>
            </a:r>
            <a:r>
              <a:rPr lang="tr-TR" altLang="tr-TR" dirty="0" smtClean="0"/>
              <a:t> </a:t>
            </a:r>
            <a:r>
              <a:rPr lang="en-GB" altLang="tr-TR" dirty="0"/>
              <a:t>= </a:t>
            </a:r>
            <a:r>
              <a:rPr lang="en-GB" altLang="tr-TR" dirty="0" smtClean="0"/>
              <a:t>I</a:t>
            </a:r>
            <a:r>
              <a:rPr lang="en-GB" altLang="tr-TR" baseline="-25000" dirty="0" smtClean="0"/>
              <a:t>2</a:t>
            </a:r>
            <a:r>
              <a:rPr lang="en-GB" altLang="tr-TR" dirty="0" smtClean="0"/>
              <a:t>×R</a:t>
            </a:r>
          </a:p>
          <a:p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</a:t>
            </a:r>
            <a:r>
              <a:rPr lang="en-GB" dirty="0" smtClean="0"/>
              <a:t>(</a:t>
            </a:r>
            <a:r>
              <a:rPr lang="en-GB" altLang="tr-TR" dirty="0" smtClean="0">
                <a:solidFill>
                  <a:schemeClr val="accent1"/>
                </a:solidFill>
              </a:rPr>
              <a:t>I</a:t>
            </a:r>
            <a:r>
              <a:rPr lang="en-GB" altLang="tr-TR" baseline="-25000" dirty="0" smtClean="0">
                <a:solidFill>
                  <a:schemeClr val="accent1"/>
                </a:solidFill>
              </a:rPr>
              <a:t>1</a:t>
            </a:r>
            <a:r>
              <a:rPr lang="en-GB" altLang="tr-TR" dirty="0" smtClean="0">
                <a:solidFill>
                  <a:schemeClr val="accent1"/>
                </a:solidFill>
              </a:rPr>
              <a:t>+ I</a:t>
            </a:r>
            <a:r>
              <a:rPr lang="en-GB" altLang="tr-TR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) g</a:t>
            </a:r>
            <a:r>
              <a:rPr lang="tr-TR" dirty="0" err="1" smtClean="0"/>
              <a:t>ives</a:t>
            </a:r>
            <a:endParaRPr lang="en-GB" altLang="tr-TR" dirty="0"/>
          </a:p>
          <a:p>
            <a:pPr marL="457200" lvl="1" indent="0">
              <a:buNone/>
            </a:pPr>
            <a:r>
              <a:rPr lang="en-GB" altLang="tr-TR" dirty="0"/>
              <a:t>	</a:t>
            </a:r>
            <a:r>
              <a:rPr lang="tr-TR" altLang="tr-TR" dirty="0" smtClean="0"/>
              <a:t>V </a:t>
            </a:r>
            <a:r>
              <a:rPr lang="en-GB" altLang="tr-TR" dirty="0"/>
              <a:t>= </a:t>
            </a:r>
            <a:r>
              <a:rPr lang="en-GB" dirty="0"/>
              <a:t>(</a:t>
            </a:r>
            <a:r>
              <a:rPr lang="en-GB" altLang="tr-TR" dirty="0">
                <a:solidFill>
                  <a:schemeClr val="accent1"/>
                </a:solidFill>
              </a:rPr>
              <a:t>I</a:t>
            </a:r>
            <a:r>
              <a:rPr lang="en-GB" altLang="tr-TR" baseline="-25000" dirty="0">
                <a:solidFill>
                  <a:schemeClr val="accent1"/>
                </a:solidFill>
              </a:rPr>
              <a:t>1</a:t>
            </a:r>
            <a:r>
              <a:rPr lang="en-GB" altLang="tr-TR" dirty="0">
                <a:solidFill>
                  <a:schemeClr val="accent1"/>
                </a:solidFill>
              </a:rPr>
              <a:t>+ I</a:t>
            </a:r>
            <a:r>
              <a:rPr lang="en-GB" altLang="tr-TR" baseline="-25000" dirty="0">
                <a:solidFill>
                  <a:schemeClr val="accent1"/>
                </a:solidFill>
              </a:rPr>
              <a:t>2</a:t>
            </a:r>
            <a:r>
              <a:rPr lang="en-GB" dirty="0"/>
              <a:t>) </a:t>
            </a:r>
            <a:r>
              <a:rPr lang="en-GB" altLang="tr-TR" dirty="0" smtClean="0"/>
              <a:t>×R = </a:t>
            </a:r>
            <a:r>
              <a:rPr lang="en-GB" altLang="tr-TR" dirty="0" smtClean="0">
                <a:solidFill>
                  <a:schemeClr val="accent1"/>
                </a:solidFill>
              </a:rPr>
              <a:t>I</a:t>
            </a:r>
            <a:r>
              <a:rPr lang="en-GB" altLang="tr-TR" baseline="-25000" dirty="0" smtClean="0">
                <a:solidFill>
                  <a:schemeClr val="accent1"/>
                </a:solidFill>
              </a:rPr>
              <a:t>1</a:t>
            </a:r>
            <a:r>
              <a:rPr lang="en-GB" altLang="tr-TR" dirty="0" smtClean="0"/>
              <a:t>×R + </a:t>
            </a:r>
            <a:r>
              <a:rPr lang="en-GB" altLang="tr-TR" dirty="0">
                <a:solidFill>
                  <a:schemeClr val="accent1"/>
                </a:solidFill>
              </a:rPr>
              <a:t>I</a:t>
            </a:r>
            <a:r>
              <a:rPr lang="en-GB" altLang="tr-TR" baseline="-25000" dirty="0">
                <a:solidFill>
                  <a:schemeClr val="accent1"/>
                </a:solidFill>
              </a:rPr>
              <a:t>2</a:t>
            </a:r>
            <a:r>
              <a:rPr lang="en-GB" altLang="tr-TR" dirty="0"/>
              <a:t>×R </a:t>
            </a:r>
            <a:r>
              <a:rPr lang="en-GB" altLang="tr-TR" dirty="0" smtClean="0"/>
              <a:t>=</a:t>
            </a:r>
            <a:r>
              <a:rPr lang="tr-TR" altLang="tr-TR" dirty="0"/>
              <a:t> V</a:t>
            </a:r>
            <a:r>
              <a:rPr lang="en-GB" altLang="tr-TR" baseline="-25000" dirty="0"/>
              <a:t>1</a:t>
            </a:r>
            <a:r>
              <a:rPr lang="en-GB" altLang="tr-TR" dirty="0" smtClean="0"/>
              <a:t> + </a:t>
            </a:r>
            <a:r>
              <a:rPr lang="tr-TR" altLang="tr-TR" dirty="0" smtClean="0"/>
              <a:t>V</a:t>
            </a:r>
            <a:r>
              <a:rPr lang="en-GB" altLang="tr-TR" baseline="-25000" dirty="0" smtClean="0"/>
              <a:t>2</a:t>
            </a:r>
            <a:endParaRPr lang="en-GB" alt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76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…Example </a:t>
            </a:r>
            <a:r>
              <a:rPr lang="en-US" altLang="tr-TR" dirty="0"/>
              <a:t>11…</a:t>
            </a:r>
            <a:endParaRPr lang="en-US" altLang="tr-TR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Find </a:t>
            </a:r>
            <a:r>
              <a:rPr lang="en-US" altLang="tr-TR" dirty="0" smtClean="0">
                <a:solidFill>
                  <a:schemeClr val="accent1"/>
                </a:solidFill>
              </a:rPr>
              <a:t>I</a:t>
            </a:r>
            <a:r>
              <a:rPr lang="en-US" altLang="tr-TR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dirty="0" smtClean="0">
                <a:solidFill>
                  <a:schemeClr val="accent1"/>
                </a:solidFill>
              </a:rPr>
              <a:t> </a:t>
            </a:r>
            <a:r>
              <a:rPr lang="en-US" altLang="tr-TR" dirty="0" smtClean="0"/>
              <a:t>and </a:t>
            </a:r>
            <a:r>
              <a:rPr lang="en-US" altLang="tr-TR" dirty="0" smtClean="0">
                <a:solidFill>
                  <a:schemeClr val="accent1"/>
                </a:solidFill>
              </a:rPr>
              <a:t>V</a:t>
            </a:r>
            <a:r>
              <a:rPr lang="en-US" altLang="tr-TR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dirty="0" smtClean="0"/>
              <a:t>.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2640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20595"/>
              </p:ext>
            </p:extLst>
          </p:nvPr>
        </p:nvGraphicFramePr>
        <p:xfrm>
          <a:off x="4651878" y="1772816"/>
          <a:ext cx="4096586" cy="419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2006280" imgH="2463480" progId="Equation.3">
                  <p:embed/>
                </p:oleObj>
              </mc:Choice>
              <mc:Fallback>
                <p:oleObj name="Equation" r:id="rId5" imgW="2006280" imgH="246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878" y="1772816"/>
                        <a:ext cx="4096586" cy="4196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60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4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11…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There are an infinite number of equivalent circuits that contain a voltage source.</a:t>
            </a:r>
          </a:p>
          <a:p>
            <a:pPr lvl="1" eaLnBrk="1" hangingPunct="1">
              <a:buSzPct val="95000"/>
              <a:buFont typeface="Arial" panose="020B0604020202020204" pitchFamily="34" charset="0"/>
              <a:buChar char="–"/>
              <a:defRPr/>
            </a:pPr>
            <a:r>
              <a:rPr lang="en-US" dirty="0"/>
              <a:t>If, in series with the voltage source, Rs = 0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dirty="0" smtClean="0"/>
              <a:t> </a:t>
            </a:r>
            <a:endParaRPr lang="en-US" dirty="0"/>
          </a:p>
          <a:p>
            <a:pPr marL="1239012" lvl="2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Rs is a short circuit, which means that the voltage source is ideal.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604895"/>
              </p:ext>
            </p:extLst>
          </p:nvPr>
        </p:nvGraphicFramePr>
        <p:xfrm>
          <a:off x="4598739" y="3604617"/>
          <a:ext cx="41497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1866600" imgH="1371600" progId="Equation.3">
                  <p:embed/>
                </p:oleObj>
              </mc:Choice>
              <mc:Fallback>
                <p:oleObj name="Equation" r:id="rId4" imgW="1866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739" y="3604617"/>
                        <a:ext cx="414972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781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61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11…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50 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83312"/>
              </p:ext>
            </p:extLst>
          </p:nvPr>
        </p:nvGraphicFramePr>
        <p:xfrm>
          <a:off x="4479032" y="1700808"/>
          <a:ext cx="4269432" cy="435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2158920" imgH="2234880" progId="Equation.3">
                  <p:embed/>
                </p:oleObj>
              </mc:Choice>
              <mc:Fallback>
                <p:oleObj name="Equation" r:id="rId4" imgW="215892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032" y="1700808"/>
                        <a:ext cx="4269432" cy="4359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3812"/>
            <a:ext cx="3848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62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576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11…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300 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81543"/>
              </p:ext>
            </p:extLst>
          </p:nvPr>
        </p:nvGraphicFramePr>
        <p:xfrm>
          <a:off x="4427984" y="1844824"/>
          <a:ext cx="4222253" cy="414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2247840" imgH="2234880" progId="Equation.3">
                  <p:embed/>
                </p:oleObj>
              </mc:Choice>
              <mc:Fallback>
                <p:oleObj name="Equation" r:id="rId4" imgW="224784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44824"/>
                        <a:ext cx="4222253" cy="414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848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63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639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11…</a:t>
            </a:r>
            <a:endParaRPr lang="en-US" alt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1 k</a:t>
            </a:r>
            <a:r>
              <a:rPr lang="en-US" dirty="0" smtClean="0">
                <a:latin typeface="Symbol" pitchFamily="18" charset="2"/>
              </a:rPr>
              <a:t>W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81552"/>
              </p:ext>
            </p:extLst>
          </p:nvPr>
        </p:nvGraphicFramePr>
        <p:xfrm>
          <a:off x="4310187" y="1916832"/>
          <a:ext cx="4438277" cy="43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2247840" imgH="2234880" progId="Equation.3">
                  <p:embed/>
                </p:oleObj>
              </mc:Choice>
              <mc:Fallback>
                <p:oleObj name="Equation" r:id="rId4" imgW="224784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187" y="1916832"/>
                        <a:ext cx="4438277" cy="435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3812"/>
            <a:ext cx="3848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64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052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…Example </a:t>
            </a:r>
            <a:r>
              <a:rPr lang="en-US" altLang="tr-TR" dirty="0" smtClean="0"/>
              <a:t>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 eaLnBrk="1" fontAlgn="auto" hangingPunct="1">
              <a:spcAft>
                <a:spcPts val="0"/>
              </a:spcAft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+mn-cs"/>
              </a:rPr>
              <a:t>Voltage and power that the ideal voltage source needs to supply to the circuit increases as R</a:t>
            </a:r>
            <a:r>
              <a:rPr lang="en-US" sz="3200" baseline="-25000" dirty="0">
                <a:solidFill>
                  <a:srgbClr val="000000"/>
                </a:solidFill>
                <a:ea typeface="+mn-ea"/>
                <a:cs typeface="+mn-cs"/>
              </a:rPr>
              <a:t>S</a:t>
            </a:r>
            <a:r>
              <a:rPr lang="en-US" sz="3200" dirty="0">
                <a:solidFill>
                  <a:srgbClr val="000000"/>
                </a:solidFill>
                <a:ea typeface="+mn-ea"/>
                <a:cs typeface="+mn-cs"/>
              </a:rPr>
              <a:t> increases</a:t>
            </a:r>
            <a:r>
              <a:rPr lang="en-US" sz="3200" dirty="0" smtClean="0">
                <a:solidFill>
                  <a:srgbClr val="000000"/>
                </a:solidFill>
                <a:ea typeface="+mn-ea"/>
                <a:cs typeface="+mn-cs"/>
              </a:rPr>
              <a:t>.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</a:p>
          <a:p>
            <a:pPr lvl="1" eaLnBrk="1" hangingPunct="1">
              <a:buSzPct val="95000"/>
              <a:buFont typeface="Arial" panose="020B0604020202020204" pitchFamily="34" charset="0"/>
              <a:buChar char="–"/>
              <a:defRPr/>
            </a:pPr>
            <a:r>
              <a:rPr lang="en-US" dirty="0"/>
              <a:t>Note: </a:t>
            </a:r>
            <a:r>
              <a:rPr lang="en-US" dirty="0" err="1">
                <a:solidFill>
                  <a:schemeClr val="accent1"/>
                </a:solidFill>
                <a:ea typeface="+mn-ea"/>
                <a:cs typeface="+mn-cs"/>
              </a:rPr>
              <a:t>Rs</a:t>
            </a:r>
            <a:r>
              <a:rPr lang="en-US" dirty="0">
                <a:solidFill>
                  <a:schemeClr val="accent1"/>
                </a:solidFill>
                <a:ea typeface="+mn-ea"/>
                <a:cs typeface="+mn-cs"/>
              </a:rPr>
              <a:t> can not be equal to </a:t>
            </a:r>
            <a:r>
              <a:rPr lang="en-US" dirty="0" smtClean="0">
                <a:solidFill>
                  <a:schemeClr val="accent1"/>
                </a:solidFill>
                <a:ea typeface="+mn-ea"/>
                <a:cs typeface="+mn-cs"/>
              </a:rPr>
              <a:t>∞ </a:t>
            </a:r>
            <a:r>
              <a:rPr lang="en-US" dirty="0" smtClean="0">
                <a:solidFill>
                  <a:schemeClr val="accent1"/>
                </a:solidFill>
                <a:latin typeface="Symbol" pitchFamily="18" charset="2"/>
                <a:ea typeface="+mn-ea"/>
                <a:cs typeface="+mn-cs"/>
              </a:rPr>
              <a:t>W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-457200" eaLnBrk="1" fontAlgn="auto" hangingPunct="1">
              <a:spcAft>
                <a:spcPts val="0"/>
              </a:spcAft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The power dissipated by R</a:t>
            </a:r>
            <a:r>
              <a:rPr lang="en-US" sz="3200" baseline="-25000" dirty="0" smtClean="0">
                <a:solidFill>
                  <a:schemeClr val="tx1"/>
                </a:solidFill>
              </a:rPr>
              <a:t>L</a:t>
            </a:r>
            <a:r>
              <a:rPr lang="en-US" sz="3200" dirty="0" smtClean="0">
                <a:solidFill>
                  <a:schemeClr val="tx1"/>
                </a:solidFill>
              </a:rPr>
              <a:t> is 50% of the power generated by the ideal voltage source </a:t>
            </a:r>
          </a:p>
          <a:p>
            <a:pPr lvl="1" eaLnBrk="1" hangingPunct="1">
              <a:buSzPct val="95000"/>
              <a:buFont typeface="Arial" panose="020B0604020202020204" pitchFamily="34" charset="0"/>
              <a:buChar char="–"/>
              <a:defRPr/>
            </a:pPr>
            <a:r>
              <a:rPr lang="en-US" dirty="0"/>
              <a:t>when R</a:t>
            </a:r>
            <a:r>
              <a:rPr lang="en-US" baseline="-25000" dirty="0"/>
              <a:t>S</a:t>
            </a:r>
            <a:r>
              <a:rPr lang="en-US" dirty="0"/>
              <a:t> = R</a:t>
            </a:r>
            <a:r>
              <a:rPr lang="en-US" baseline="-25000" dirty="0"/>
              <a:t>L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65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8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Summary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An equivalent circuit is a circuit where the voltage across and the current flowing through a load </a:t>
            </a:r>
            <a:r>
              <a:rPr lang="en-US" altLang="tr-TR" dirty="0" smtClean="0">
                <a:solidFill>
                  <a:schemeClr val="accent1"/>
                </a:solidFill>
              </a:rPr>
              <a:t>R</a:t>
            </a:r>
            <a:r>
              <a:rPr lang="en-US" altLang="tr-TR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tr-TR" baseline="-25000" dirty="0" smtClean="0"/>
              <a:t> </a:t>
            </a:r>
            <a:r>
              <a:rPr lang="en-US" altLang="tr-TR" dirty="0" smtClean="0"/>
              <a:t>are identical.</a:t>
            </a:r>
          </a:p>
          <a:p>
            <a:pPr lvl="1"/>
            <a:r>
              <a:rPr lang="en-US" altLang="tr-TR" dirty="0" smtClean="0"/>
              <a:t>As the shunt resistor in a real current source decreases in magnitude, the current produced by the ideal current source must increase.</a:t>
            </a:r>
          </a:p>
          <a:p>
            <a:pPr lvl="1"/>
            <a:r>
              <a:rPr lang="en-US" altLang="tr-TR" dirty="0" smtClean="0"/>
              <a:t>As the series resistor in a real voltage source increases in magnitude, the voltage produced by the ideal voltage source must increase.</a:t>
            </a:r>
          </a:p>
          <a:p>
            <a:pPr lvl="2"/>
            <a:r>
              <a:rPr lang="en-US" altLang="tr-TR" dirty="0" smtClean="0"/>
              <a:t>The power dissipated by R</a:t>
            </a:r>
            <a:r>
              <a:rPr lang="en-US" altLang="tr-TR" baseline="-25000" dirty="0" smtClean="0"/>
              <a:t>L</a:t>
            </a:r>
            <a:r>
              <a:rPr lang="en-US" altLang="tr-TR" dirty="0" smtClean="0"/>
              <a:t> is 50% of the power produced by the ideal source when R</a:t>
            </a:r>
            <a:r>
              <a:rPr lang="en-US" altLang="tr-TR" baseline="-25000" dirty="0" smtClean="0"/>
              <a:t>L</a:t>
            </a:r>
            <a:r>
              <a:rPr lang="en-US" altLang="tr-TR" dirty="0" smtClean="0"/>
              <a:t> = R</a:t>
            </a:r>
            <a:r>
              <a:rPr lang="en-US" altLang="tr-TR" baseline="-25000" dirty="0" smtClean="0"/>
              <a:t>S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66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8475"/>
            <a:r>
              <a:rPr lang="en-GB" dirty="0"/>
              <a:t>Use source transformation to </a:t>
            </a:r>
            <a:r>
              <a:rPr lang="en-GB" dirty="0" smtClean="0"/>
              <a:t>find </a:t>
            </a:r>
            <a:r>
              <a:rPr lang="en-GB" i="1" dirty="0" smtClean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0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circuit.</a:t>
            </a:r>
          </a:p>
          <a:p>
            <a:pPr marL="4708525" lvl="1"/>
            <a:r>
              <a:rPr lang="en-GB" dirty="0" smtClean="0"/>
              <a:t>U</a:t>
            </a:r>
            <a:r>
              <a:rPr lang="tr-TR" dirty="0" smtClean="0"/>
              <a:t>se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 smtClean="0"/>
              <a:t>division</a:t>
            </a:r>
            <a:endParaRPr lang="en-GB" dirty="0" smtClean="0"/>
          </a:p>
          <a:p>
            <a:pPr marL="4708525" lvl="1"/>
            <a:endParaRPr lang="en-GB" dirty="0"/>
          </a:p>
          <a:p>
            <a:pPr marL="4708525" lvl="1"/>
            <a:endParaRPr lang="en-GB" dirty="0" smtClean="0"/>
          </a:p>
          <a:p>
            <a:pPr marL="4708525" lvl="1"/>
            <a:endParaRPr lang="en-GB" dirty="0"/>
          </a:p>
          <a:p>
            <a:pPr marL="4708525" lvl="1"/>
            <a:r>
              <a:rPr lang="en-GB" dirty="0" smtClean="0"/>
              <a:t>or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1124745"/>
            <a:ext cx="4050867" cy="1512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3" y="2708920"/>
            <a:ext cx="3938038" cy="1220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0" y="4221088"/>
            <a:ext cx="3798993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80" y="5464550"/>
            <a:ext cx="2559406" cy="1032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698" y="3212976"/>
            <a:ext cx="2743200" cy="71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4174547"/>
            <a:ext cx="3081866" cy="2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5342883"/>
            <a:ext cx="4572000" cy="726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2741428" y="3824342"/>
            <a:ext cx="2499727" cy="2487387"/>
          </a:xfrm>
          <a:prstGeom prst="straightConnector1">
            <a:avLst/>
          </a:prstGeom>
          <a:ln w="66675">
            <a:solidFill>
              <a:schemeClr val="accent1">
                <a:alpha val="20000"/>
              </a:schemeClr>
            </a:solidFill>
            <a:headEnd type="none" w="sm" len="sm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 bwMode="auto">
          <a:xfrm>
            <a:off x="971600" y="2653800"/>
            <a:ext cx="144016" cy="27114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tr-TR" smtClean="0">
              <a:solidFill>
                <a:srgbClr val="868686"/>
              </a:solidFill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944133" y="3930449"/>
            <a:ext cx="144016" cy="27114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tr-TR" smtClean="0">
              <a:solidFill>
                <a:srgbClr val="868686"/>
              </a:solidFill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971600" y="5169603"/>
            <a:ext cx="144016" cy="27114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tr-TR" smtClean="0">
              <a:solidFill>
                <a:srgbClr val="86868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7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source transformation to </a:t>
            </a:r>
            <a:r>
              <a:rPr lang="en-GB" dirty="0" smtClean="0"/>
              <a:t>find </a:t>
            </a:r>
            <a:r>
              <a:rPr lang="en-GB" i="1" dirty="0" smtClean="0">
                <a:solidFill>
                  <a:schemeClr val="accent1"/>
                </a:solidFill>
              </a:rPr>
              <a:t>i</a:t>
            </a:r>
            <a:r>
              <a:rPr lang="en-GB" baseline="-25000" dirty="0" smtClean="0">
                <a:solidFill>
                  <a:schemeClr val="accent1"/>
                </a:solidFill>
              </a:rPr>
              <a:t>0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68</a:t>
            </a:fld>
            <a:endParaRPr lang="en-US" altLang="tr-T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639440" cy="1556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780" y="1772816"/>
            <a:ext cx="2032000" cy="2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dirty="0" err="1" smtClean="0"/>
              <a:t>Th</a:t>
            </a:r>
            <a:r>
              <a:rPr lang="tr-TR" dirty="0"/>
              <a:t>é</a:t>
            </a:r>
            <a:r>
              <a:rPr lang="en-US" altLang="tr-TR" dirty="0" smtClean="0"/>
              <a:t>venin </a:t>
            </a:r>
            <a:r>
              <a:rPr lang="en-US" altLang="tr-TR" dirty="0"/>
              <a:t>and Norton </a:t>
            </a:r>
            <a:r>
              <a:rPr lang="en-US" altLang="tr-TR" dirty="0" smtClean="0"/>
              <a:t>Equivalent</a:t>
            </a:r>
            <a:r>
              <a:rPr lang="tr-TR" altLang="tr-TR" dirty="0" smtClean="0"/>
              <a:t>s</a:t>
            </a:r>
            <a:endParaRPr lang="en-US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en-US" alt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69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Mesh Analysis is Based Upon Linearity</a:t>
            </a:r>
            <a:endParaRPr lang="en-US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908720"/>
            <a:ext cx="6391275" cy="4524375"/>
          </a:xfrm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12577" y="5301208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 sz="2000" dirty="0">
                <a:latin typeface="Constantia" panose="02030602050306030303" pitchFamily="18" charset="0"/>
              </a:rPr>
              <a:t>V</a:t>
            </a:r>
            <a:r>
              <a:rPr lang="en-US" altLang="tr-TR" sz="2000" baseline="-25000" dirty="0">
                <a:latin typeface="Constantia" panose="02030602050306030303" pitchFamily="18" charset="0"/>
              </a:rPr>
              <a:t>3</a:t>
            </a:r>
            <a:r>
              <a:rPr lang="en-US" altLang="tr-TR" sz="2000" dirty="0">
                <a:latin typeface="Constantia" panose="02030602050306030303" pitchFamily="18" charset="0"/>
              </a:rPr>
              <a:t> = 5k</a:t>
            </a:r>
            <a:r>
              <a:rPr lang="en-US" altLang="tr-TR" sz="2000" dirty="0">
                <a:latin typeface="Symbol" panose="05050102010706020507" pitchFamily="18" charset="2"/>
              </a:rPr>
              <a:t>W</a:t>
            </a:r>
            <a:r>
              <a:rPr lang="en-US" altLang="tr-TR" sz="2000" dirty="0">
                <a:latin typeface="Constantia" panose="02030602050306030303" pitchFamily="18" charset="0"/>
              </a:rPr>
              <a:t> (i</a:t>
            </a:r>
            <a:r>
              <a:rPr lang="en-US" altLang="tr-TR" sz="2000" baseline="-25000" dirty="0">
                <a:latin typeface="Constantia" panose="02030602050306030303" pitchFamily="18" charset="0"/>
              </a:rPr>
              <a:t>1</a:t>
            </a:r>
            <a:r>
              <a:rPr lang="en-US" altLang="tr-TR" sz="2000" dirty="0">
                <a:latin typeface="Constantia" panose="02030602050306030303" pitchFamily="18" charset="0"/>
              </a:rPr>
              <a:t> – i</a:t>
            </a:r>
            <a:r>
              <a:rPr lang="en-US" altLang="tr-TR" sz="2000" baseline="-25000" dirty="0">
                <a:latin typeface="Constantia" panose="02030602050306030303" pitchFamily="18" charset="0"/>
              </a:rPr>
              <a:t>2</a:t>
            </a:r>
            <a:r>
              <a:rPr lang="en-US" altLang="tr-TR" sz="2000" dirty="0">
                <a:latin typeface="Constantia" panose="02030602050306030303" pitchFamily="18" charset="0"/>
              </a:rPr>
              <a:t> ) = 5k</a:t>
            </a:r>
            <a:r>
              <a:rPr lang="en-US" altLang="tr-TR" sz="2000" dirty="0">
                <a:latin typeface="Symbol" panose="05050102010706020507" pitchFamily="18" charset="2"/>
              </a:rPr>
              <a:t>W</a:t>
            </a:r>
            <a:r>
              <a:rPr lang="en-US" altLang="tr-TR" sz="2000" dirty="0">
                <a:latin typeface="Constantia" panose="02030602050306030303" pitchFamily="18" charset="0"/>
              </a:rPr>
              <a:t> i</a:t>
            </a:r>
            <a:r>
              <a:rPr lang="en-US" altLang="tr-TR" sz="2000" baseline="-25000" dirty="0">
                <a:latin typeface="Constantia" panose="02030602050306030303" pitchFamily="18" charset="0"/>
              </a:rPr>
              <a:t>i</a:t>
            </a:r>
            <a:r>
              <a:rPr lang="en-US" altLang="tr-TR" sz="2000" dirty="0">
                <a:latin typeface="Constantia" panose="02030602050306030303" pitchFamily="18" charset="0"/>
              </a:rPr>
              <a:t>  – 5k</a:t>
            </a:r>
            <a:r>
              <a:rPr lang="en-US" altLang="tr-TR" sz="2000" dirty="0">
                <a:latin typeface="Symbol" panose="05050102010706020507" pitchFamily="18" charset="2"/>
              </a:rPr>
              <a:t>W</a:t>
            </a:r>
            <a:r>
              <a:rPr lang="en-US" altLang="tr-TR" sz="2000" dirty="0">
                <a:latin typeface="Constantia" panose="02030602050306030303" pitchFamily="18" charset="0"/>
              </a:rPr>
              <a:t> i</a:t>
            </a:r>
            <a:r>
              <a:rPr lang="en-US" altLang="tr-TR" sz="2000" baseline="-25000" dirty="0">
                <a:latin typeface="Constantia" panose="02030602050306030303" pitchFamily="18" charset="0"/>
              </a:rPr>
              <a:t>2</a:t>
            </a:r>
            <a:endParaRPr lang="en-US" altLang="tr-TR" sz="2000" dirty="0">
              <a:latin typeface="Constantia" panose="0203060205030603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99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Thévenin</a:t>
            </a:r>
            <a:r>
              <a:rPr lang="tr-TR" dirty="0" smtClean="0"/>
              <a:t> </a:t>
            </a:r>
            <a:r>
              <a:rPr lang="tr-TR" dirty="0"/>
              <a:t>&amp; Norton </a:t>
            </a:r>
            <a:r>
              <a:rPr lang="tr-TR" dirty="0" err="1"/>
              <a:t>Equivalents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L.</a:t>
            </a:r>
            <a:r>
              <a:rPr lang="tr-TR" sz="2400" dirty="0" smtClean="0"/>
              <a:t> </a:t>
            </a:r>
            <a:r>
              <a:rPr lang="en-US" sz="2400" dirty="0" smtClean="0"/>
              <a:t>C</a:t>
            </a:r>
            <a:r>
              <a:rPr lang="en-US" sz="2400" dirty="0"/>
              <a:t>. </a:t>
            </a:r>
            <a:r>
              <a:rPr lang="en-US" sz="2400" dirty="0" err="1"/>
              <a:t>Thévenin</a:t>
            </a:r>
            <a:r>
              <a:rPr lang="en-US" sz="2400" dirty="0" smtClean="0"/>
              <a:t> </a:t>
            </a:r>
            <a:r>
              <a:rPr lang="en-US" sz="2400" dirty="0"/>
              <a:t>-- French engineer; published his theorem in 1883</a:t>
            </a:r>
          </a:p>
          <a:p>
            <a:r>
              <a:rPr lang="en-US" sz="2400" dirty="0"/>
              <a:t>E. L. Norton -- scientist with Bell Telephone </a:t>
            </a:r>
            <a:r>
              <a:rPr lang="en-US" sz="2400" dirty="0" smtClean="0"/>
              <a:t>Laboratories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Any linear circuit network at two terminals may be replaced with a </a:t>
            </a:r>
            <a:r>
              <a:rPr lang="en-US" sz="2400" dirty="0" err="1">
                <a:solidFill>
                  <a:schemeClr val="accent1"/>
                </a:solidFill>
              </a:rPr>
              <a:t>Thévenin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equivalent 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1"/>
                </a:solidFill>
              </a:rPr>
              <a:t>V</a:t>
            </a:r>
            <a:r>
              <a:rPr lang="en-US" sz="2400" i="1" baseline="-25000" dirty="0">
                <a:solidFill>
                  <a:schemeClr val="accent1"/>
                </a:solidFill>
              </a:rPr>
              <a:t>TH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accent1"/>
                </a:solidFill>
              </a:rPr>
              <a:t>R</a:t>
            </a:r>
            <a:r>
              <a:rPr lang="en-US" sz="2400" i="1" baseline="-25000" dirty="0">
                <a:solidFill>
                  <a:schemeClr val="accent1"/>
                </a:solidFill>
              </a:rPr>
              <a:t>TH</a:t>
            </a:r>
            <a:r>
              <a:rPr lang="en-US" sz="2400" dirty="0"/>
              <a:t>) or a Norton equivalent (</a:t>
            </a:r>
            <a:r>
              <a:rPr lang="en-US" sz="2400" i="1" dirty="0">
                <a:solidFill>
                  <a:schemeClr val="accent1"/>
                </a:solidFill>
              </a:rPr>
              <a:t>I</a:t>
            </a:r>
            <a:r>
              <a:rPr lang="en-US" sz="2400" i="1" baseline="-25000" dirty="0">
                <a:solidFill>
                  <a:schemeClr val="accent1"/>
                </a:solidFill>
              </a:rPr>
              <a:t>N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accent1"/>
                </a:solidFill>
              </a:rPr>
              <a:t>R</a:t>
            </a:r>
            <a:r>
              <a:rPr lang="en-US" sz="2400" i="1" baseline="-25000" dirty="0">
                <a:solidFill>
                  <a:schemeClr val="accent1"/>
                </a:solidFill>
              </a:rPr>
              <a:t>N</a:t>
            </a:r>
            <a:r>
              <a:rPr lang="en-US" sz="2400" dirty="0"/>
              <a:t>).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equivalent will behave the same as the original network (</a:t>
            </a:r>
            <a:r>
              <a:rPr lang="en-US" sz="2400" i="1" dirty="0" err="1">
                <a:solidFill>
                  <a:schemeClr val="accent1"/>
                </a:solidFill>
              </a:rPr>
              <a:t>v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L</a:t>
            </a:r>
            <a:r>
              <a:rPr lang="en-US" sz="2400" dirty="0"/>
              <a:t>,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L</a:t>
            </a:r>
            <a:r>
              <a:rPr lang="en-US" sz="2400" dirty="0"/>
              <a:t>) with respect to those two terminals.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33" y="2348880"/>
            <a:ext cx="6509001" cy="20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Thévenin</a:t>
            </a:r>
            <a:r>
              <a:rPr lang="tr-TR" dirty="0" smtClean="0"/>
              <a:t> </a:t>
            </a:r>
            <a:r>
              <a:rPr lang="tr-TR" dirty="0" err="1"/>
              <a:t>Equivalent</a:t>
            </a:r>
            <a:r>
              <a:rPr lang="tr-TR" dirty="0"/>
              <a:t>, </a:t>
            </a:r>
            <a:r>
              <a:rPr lang="tr-TR" dirty="0" err="1"/>
              <a:t>Method</a:t>
            </a:r>
            <a:r>
              <a:rPr lang="tr-TR" dirty="0"/>
              <a:t>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etermin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with respect to two terminals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1"/>
                </a:solidFill>
              </a:rPr>
              <a:t>repeated source transformations </a:t>
            </a:r>
            <a:r>
              <a:rPr lang="en-US" dirty="0"/>
              <a:t>to arrive at a single voltage source in series with a single series resistance.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71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4737" cy="25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Determine the </a:t>
            </a:r>
            <a:r>
              <a:rPr lang="en-US" sz="2800" dirty="0" err="1"/>
              <a:t>Thévenin</a:t>
            </a:r>
            <a:r>
              <a:rPr lang="en-US" sz="2800" dirty="0"/>
              <a:t> equivalent of </a:t>
            </a:r>
            <a:r>
              <a:rPr lang="tr-TR" sz="2800" dirty="0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>
                <a:solidFill>
                  <a:srgbClr val="C00000"/>
                </a:solidFill>
              </a:rPr>
              <a:t>etwork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and compute the power delivered to the load resistor </a:t>
            </a:r>
            <a:r>
              <a:rPr lang="en-US" sz="2800" i="1" dirty="0">
                <a:solidFill>
                  <a:schemeClr val="accent1"/>
                </a:solidFill>
              </a:rPr>
              <a:t>R</a:t>
            </a:r>
            <a:r>
              <a:rPr lang="en-US" sz="2800" i="1" baseline="-25000" dirty="0">
                <a:solidFill>
                  <a:schemeClr val="accent1"/>
                </a:solidFill>
              </a:rPr>
              <a:t>L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000" dirty="0" smtClean="0"/>
          </a:p>
          <a:p>
            <a:r>
              <a:rPr lang="tr-TR" sz="2800" dirty="0" smtClean="0"/>
              <a:t>P</a:t>
            </a:r>
            <a:r>
              <a:rPr lang="en-US" sz="2800" dirty="0" err="1" smtClean="0"/>
              <a:t>ower</a:t>
            </a:r>
            <a:r>
              <a:rPr lang="en-US" sz="2800" dirty="0" smtClean="0"/>
              <a:t> </a:t>
            </a:r>
            <a:r>
              <a:rPr lang="en-US" sz="2800" dirty="0"/>
              <a:t>delivered to the load 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72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8" y="2112063"/>
            <a:ext cx="3488160" cy="1807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4" y="2115384"/>
            <a:ext cx="2850900" cy="1496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8" y="4281843"/>
            <a:ext cx="2314260" cy="1462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901" y="4279067"/>
            <a:ext cx="2347800" cy="1465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721" y="4279067"/>
            <a:ext cx="2012400" cy="1465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5839772"/>
            <a:ext cx="2051100" cy="67900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 bwMode="auto">
          <a:xfrm>
            <a:off x="4319568" y="3015780"/>
            <a:ext cx="111600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3145668" y="5011835"/>
            <a:ext cx="418233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911701" y="5012399"/>
            <a:ext cx="418233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Elbow Connector 28"/>
          <p:cNvCxnSpPr>
            <a:stCxn id="6" idx="2"/>
            <a:endCxn id="7" idx="0"/>
          </p:cNvCxnSpPr>
          <p:nvPr/>
        </p:nvCxnSpPr>
        <p:spPr bwMode="auto">
          <a:xfrm rot="5400000">
            <a:off x="4101440" y="1498869"/>
            <a:ext cx="670072" cy="4895876"/>
          </a:xfrm>
          <a:prstGeom prst="bentConnector3">
            <a:avLst/>
          </a:prstGeom>
          <a:solidFill>
            <a:schemeClr val="accent1"/>
          </a:solidFill>
          <a:ln w="63500" cap="sq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469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Thévenin</a:t>
            </a:r>
            <a:r>
              <a:rPr lang="tr-TR" dirty="0" smtClean="0"/>
              <a:t> </a:t>
            </a:r>
            <a:r>
              <a:rPr lang="tr-TR" dirty="0" err="1"/>
              <a:t>Equivalent</a:t>
            </a:r>
            <a:r>
              <a:rPr lang="tr-TR" dirty="0"/>
              <a:t>,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smtClean="0"/>
              <a:t>2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etermin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with respect to two terminals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Open the load and determine the </a:t>
            </a:r>
            <a:r>
              <a:rPr lang="en-US" dirty="0">
                <a:solidFill>
                  <a:schemeClr val="accent1"/>
                </a:solidFill>
              </a:rPr>
              <a:t>open-circuit voltage</a:t>
            </a:r>
            <a:r>
              <a:rPr lang="en-US" dirty="0"/>
              <a:t> (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i="1" baseline="-25000" dirty="0">
                <a:solidFill>
                  <a:schemeClr val="accent1"/>
                </a:solidFill>
              </a:rPr>
              <a:t>OC</a:t>
            </a:r>
            <a:r>
              <a:rPr lang="en-US" dirty="0"/>
              <a:t>), then short the load and determine the </a:t>
            </a:r>
            <a:r>
              <a:rPr lang="en-US" dirty="0">
                <a:solidFill>
                  <a:schemeClr val="accent1"/>
                </a:solidFill>
              </a:rPr>
              <a:t>short-circuit current </a:t>
            </a:r>
            <a:r>
              <a:rPr lang="en-US" dirty="0"/>
              <a:t>(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  <a:r>
              <a:rPr lang="en-US" i="1" baseline="-25000" dirty="0">
                <a:solidFill>
                  <a:schemeClr val="accent1"/>
                </a:solidFill>
              </a:rPr>
              <a:t>SC</a:t>
            </a:r>
            <a:r>
              <a:rPr lang="en-US" dirty="0" smtClean="0"/>
              <a:t>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73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4737" cy="25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r>
              <a:rPr lang="en-US" sz="2800" dirty="0"/>
              <a:t>Determine the </a:t>
            </a:r>
            <a:r>
              <a:rPr lang="en-US" sz="2800" dirty="0" err="1"/>
              <a:t>Thévenin</a:t>
            </a:r>
            <a:r>
              <a:rPr lang="en-US" sz="2800" dirty="0"/>
              <a:t> equivalent of </a:t>
            </a:r>
            <a:r>
              <a:rPr lang="tr-TR" sz="2800" dirty="0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>
                <a:solidFill>
                  <a:srgbClr val="C00000"/>
                </a:solidFill>
              </a:rPr>
              <a:t>etwork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A</a:t>
            </a:r>
            <a:r>
              <a:rPr lang="tr-TR" sz="2800" dirty="0"/>
              <a:t> </a:t>
            </a: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1"/>
                </a:solidFill>
              </a:rPr>
              <a:t>open-circuit voltage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1"/>
                </a:solidFill>
              </a:rPr>
              <a:t>short-circuit current</a:t>
            </a:r>
            <a:r>
              <a:rPr lang="en-US" sz="2800" dirty="0"/>
              <a:t>.</a:t>
            </a:r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7" y="2112062"/>
            <a:ext cx="3653295" cy="189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8" y="4164107"/>
            <a:ext cx="2438100" cy="14179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8" y="5835925"/>
            <a:ext cx="2438100" cy="688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84702" y="4296382"/>
            <a:ext cx="4263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12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3+7||6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1.9259 A</a:t>
            </a:r>
            <a:endParaRPr lang="tr-TR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SC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1.9259×6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13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0.8889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A </a:t>
            </a:r>
            <a:endParaRPr lang="tr-TR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OC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SC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8/0.8889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9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Ω </a:t>
            </a:r>
          </a:p>
          <a:p>
            <a:r>
              <a:rPr lang="tr-TR" sz="2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j-lt"/>
              </a:rPr>
              <a:t>OC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8 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V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99163" y="2820689"/>
            <a:ext cx="3068631" cy="1562026"/>
            <a:chOff x="5499163" y="2820689"/>
            <a:chExt cx="3068631" cy="156202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9163" y="2852937"/>
              <a:ext cx="2675438" cy="152977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652120" y="2820689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I</a:t>
              </a:r>
              <a:r>
                <a:rPr lang="en-US" i="1" baseline="-25000" dirty="0">
                  <a:solidFill>
                    <a:schemeClr val="tx1"/>
                  </a:solidFill>
                </a:rPr>
                <a:t>M</a:t>
              </a:r>
              <a:endParaRPr lang="tr-T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5808" y="3389994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I</a:t>
              </a:r>
              <a:r>
                <a:rPr lang="en-US" i="1" baseline="-25000" dirty="0">
                  <a:solidFill>
                    <a:schemeClr val="tx1"/>
                  </a:solidFill>
                </a:rPr>
                <a:t>SC</a:t>
              </a:r>
              <a:endParaRPr lang="tr-TR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6029146" y="3058562"/>
              <a:ext cx="343054" cy="0"/>
            </a:xfrm>
            <a:prstGeom prst="straightConnector1">
              <a:avLst/>
            </a:prstGeom>
            <a:solidFill>
              <a:schemeClr val="accent1"/>
            </a:solidFill>
            <a:ln w="317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5400000">
              <a:off x="7784849" y="3626130"/>
              <a:ext cx="343054" cy="0"/>
            </a:xfrm>
            <a:prstGeom prst="straightConnector1">
              <a:avLst/>
            </a:prstGeom>
            <a:solidFill>
              <a:schemeClr val="accent1"/>
            </a:solidFill>
            <a:ln w="317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677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Thévenin</a:t>
            </a:r>
            <a:r>
              <a:rPr lang="tr-TR" dirty="0" smtClean="0"/>
              <a:t> </a:t>
            </a:r>
            <a:r>
              <a:rPr lang="tr-TR" dirty="0" err="1"/>
              <a:t>Equivalent</a:t>
            </a:r>
            <a:r>
              <a:rPr lang="tr-TR" dirty="0"/>
              <a:t>,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smtClean="0"/>
              <a:t>3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etermin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with respect to two terminals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sz="2400" dirty="0" smtClean="0"/>
              <a:t>Open </a:t>
            </a:r>
            <a:r>
              <a:rPr lang="en-US" sz="2400" dirty="0"/>
              <a:t>the load and determine the </a:t>
            </a:r>
            <a:r>
              <a:rPr lang="en-US" sz="2400" dirty="0">
                <a:solidFill>
                  <a:schemeClr val="accent1"/>
                </a:solidFill>
              </a:rPr>
              <a:t>open-circuit voltage</a:t>
            </a:r>
            <a:r>
              <a:rPr lang="en-US" sz="2400" dirty="0"/>
              <a:t> (</a:t>
            </a:r>
            <a:r>
              <a:rPr lang="en-US" sz="2400" i="1" dirty="0">
                <a:solidFill>
                  <a:schemeClr val="accent1"/>
                </a:solidFill>
              </a:rPr>
              <a:t>V</a:t>
            </a:r>
            <a:r>
              <a:rPr lang="en-US" sz="2400" i="1" baseline="-25000" dirty="0">
                <a:solidFill>
                  <a:schemeClr val="accent1"/>
                </a:solidFill>
              </a:rPr>
              <a:t>OC</a:t>
            </a:r>
            <a:r>
              <a:rPr lang="en-US" sz="2400" dirty="0"/>
              <a:t>), then </a:t>
            </a:r>
            <a:r>
              <a:rPr lang="en-US" sz="2400" dirty="0">
                <a:solidFill>
                  <a:schemeClr val="accent1"/>
                </a:solidFill>
              </a:rPr>
              <a:t>deactivate all independent sources</a:t>
            </a:r>
            <a:r>
              <a:rPr lang="en-US" sz="2400" dirty="0"/>
              <a:t> (short-circuit the </a:t>
            </a:r>
            <a:r>
              <a:rPr lang="en-US" sz="2400" dirty="0">
                <a:solidFill>
                  <a:schemeClr val="accent1"/>
                </a:solidFill>
              </a:rPr>
              <a:t>V sources </a:t>
            </a:r>
            <a:r>
              <a:rPr lang="en-US" sz="2400" dirty="0"/>
              <a:t>and open-circuit the </a:t>
            </a:r>
            <a:r>
              <a:rPr lang="en-US" sz="2400" dirty="0">
                <a:solidFill>
                  <a:schemeClr val="accent1"/>
                </a:solidFill>
              </a:rPr>
              <a:t>I sources</a:t>
            </a:r>
            <a:r>
              <a:rPr lang="en-US" sz="2400" dirty="0"/>
              <a:t>) and find the equivalent resistance </a:t>
            </a:r>
            <a:r>
              <a:rPr lang="en-US" sz="2400" dirty="0" smtClean="0"/>
              <a:t>(</a:t>
            </a:r>
            <a:r>
              <a:rPr lang="tr-TR" sz="2400" i="1" dirty="0" err="1" smtClean="0">
                <a:solidFill>
                  <a:schemeClr val="accent1"/>
                </a:solidFill>
              </a:rPr>
              <a:t>R</a:t>
            </a:r>
            <a:r>
              <a:rPr lang="tr-TR" sz="2400" i="1" baseline="-25000" dirty="0" err="1" smtClean="0">
                <a:solidFill>
                  <a:schemeClr val="accent1"/>
                </a:solidFill>
              </a:rPr>
              <a:t>eq</a:t>
            </a:r>
            <a:r>
              <a:rPr lang="en-US" sz="2400" dirty="0" smtClean="0"/>
              <a:t>).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3" y="2207701"/>
            <a:ext cx="4680520" cy="2253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6137918"/>
            <a:ext cx="2817360" cy="3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r>
              <a:rPr lang="en-US" sz="2800" dirty="0"/>
              <a:t>Determine the </a:t>
            </a:r>
            <a:r>
              <a:rPr lang="en-US" sz="2800" dirty="0" err="1"/>
              <a:t>Thévenin</a:t>
            </a:r>
            <a:r>
              <a:rPr lang="en-US" sz="2800" dirty="0"/>
              <a:t> equivalent of </a:t>
            </a:r>
            <a:r>
              <a:rPr lang="tr-TR" sz="2800" dirty="0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>
                <a:solidFill>
                  <a:srgbClr val="C00000"/>
                </a:solidFill>
              </a:rPr>
              <a:t>etwork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A</a:t>
            </a:r>
            <a:r>
              <a:rPr lang="tr-TR" sz="2800" dirty="0"/>
              <a:t> </a:t>
            </a:r>
            <a:r>
              <a:rPr lang="en-US" sz="2800" dirty="0"/>
              <a:t>by deactivating the independent </a:t>
            </a:r>
            <a:r>
              <a:rPr lang="en-US" sz="2800" dirty="0" smtClean="0"/>
              <a:t>sources.</a:t>
            </a:r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76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58" y="2104835"/>
            <a:ext cx="4244649" cy="189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8" y="4164107"/>
            <a:ext cx="2438100" cy="14179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8" y="5835925"/>
            <a:ext cx="2438100" cy="688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32040" y="5693628"/>
            <a:ext cx="2969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400" i="1" baseline="-25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7+(6||3)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9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Ω </a:t>
            </a:r>
          </a:p>
          <a:p>
            <a:r>
              <a:rPr lang="tr-TR" sz="2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j-lt"/>
              </a:rPr>
              <a:t>OC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8 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V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168485"/>
            <a:ext cx="2338373" cy="14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Thévenin</a:t>
            </a:r>
            <a:r>
              <a:rPr lang="tr-TR" dirty="0" smtClean="0"/>
              <a:t> </a:t>
            </a:r>
            <a:r>
              <a:rPr lang="tr-TR" dirty="0" err="1"/>
              <a:t>Equivalent</a:t>
            </a:r>
            <a:r>
              <a:rPr lang="tr-TR" dirty="0"/>
              <a:t>,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smtClean="0"/>
              <a:t>4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</a:t>
            </a:r>
            <a:r>
              <a:rPr lang="en-US" dirty="0" err="1" smtClean="0"/>
              <a:t>etermin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with respect to two terminals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en-US" sz="2400" dirty="0" smtClean="0"/>
              <a:t>Open </a:t>
            </a:r>
            <a:r>
              <a:rPr lang="en-US" sz="2400" dirty="0"/>
              <a:t>the load and determine the </a:t>
            </a:r>
            <a:r>
              <a:rPr lang="en-US" sz="2400" dirty="0">
                <a:solidFill>
                  <a:schemeClr val="accent1"/>
                </a:solidFill>
              </a:rPr>
              <a:t>open-circuit voltage</a:t>
            </a:r>
            <a:r>
              <a:rPr lang="en-US" sz="2400" dirty="0"/>
              <a:t> (</a:t>
            </a:r>
            <a:r>
              <a:rPr lang="en-US" sz="2400" i="1" dirty="0">
                <a:solidFill>
                  <a:schemeClr val="accent1"/>
                </a:solidFill>
              </a:rPr>
              <a:t>V</a:t>
            </a:r>
            <a:r>
              <a:rPr lang="en-US" sz="2400" i="1" baseline="-25000" dirty="0">
                <a:solidFill>
                  <a:schemeClr val="accent1"/>
                </a:solidFill>
              </a:rPr>
              <a:t>OC</a:t>
            </a:r>
            <a:r>
              <a:rPr lang="en-US" sz="2400" dirty="0"/>
              <a:t>), then deactivate all independent sources and apply </a:t>
            </a:r>
            <a:r>
              <a:rPr lang="en-US" sz="2400" dirty="0">
                <a:solidFill>
                  <a:schemeClr val="accent1"/>
                </a:solidFill>
              </a:rPr>
              <a:t>a test source</a:t>
            </a:r>
            <a:r>
              <a:rPr lang="en-US" sz="2400" dirty="0" smtClean="0"/>
              <a:t>.</a:t>
            </a:r>
            <a:r>
              <a:rPr lang="tr-TR" sz="2400" dirty="0" smtClean="0"/>
              <a:t> 		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 smtClean="0">
                <a:solidFill>
                  <a:schemeClr val="accent1"/>
                </a:solidFill>
              </a:rPr>
              <a:t>V</a:t>
            </a:r>
            <a:r>
              <a:rPr lang="tr-TR" sz="2400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sz="2400" i="1" baseline="-25000" dirty="0" smtClean="0">
                <a:solidFill>
                  <a:schemeClr val="accent1"/>
                </a:solidFill>
              </a:rPr>
              <a:t> </a:t>
            </a:r>
            <a:r>
              <a:rPr lang="tr-TR" sz="2400" dirty="0" smtClean="0">
                <a:solidFill>
                  <a:schemeClr val="accent1"/>
                </a:solidFill>
              </a:rPr>
              <a:t>= </a:t>
            </a:r>
            <a:r>
              <a:rPr lang="en-US" sz="2400" i="1" dirty="0" smtClean="0">
                <a:solidFill>
                  <a:schemeClr val="accent1"/>
                </a:solidFill>
              </a:rPr>
              <a:t>V</a:t>
            </a:r>
            <a:r>
              <a:rPr lang="en-US" sz="2400" i="1" baseline="-25000" dirty="0" smtClean="0">
                <a:solidFill>
                  <a:schemeClr val="accent1"/>
                </a:solidFill>
              </a:rPr>
              <a:t>OC</a:t>
            </a:r>
            <a:r>
              <a:rPr lang="tr-TR" sz="2400" dirty="0" smtClean="0"/>
              <a:t>	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tr-TR" sz="2400" i="1" dirty="0" smtClean="0">
                <a:solidFill>
                  <a:schemeClr val="accent1"/>
                </a:solidFill>
              </a:rPr>
              <a:t>R</a:t>
            </a:r>
            <a:r>
              <a:rPr lang="tr-TR" sz="2400" i="1" baseline="-25000" dirty="0" smtClean="0">
                <a:solidFill>
                  <a:schemeClr val="accent1"/>
                </a:solidFill>
              </a:rPr>
              <a:t>TH</a:t>
            </a:r>
            <a:r>
              <a:rPr lang="en-US" sz="2400" i="1" baseline="-25000" dirty="0" smtClean="0">
                <a:solidFill>
                  <a:schemeClr val="accent1"/>
                </a:solidFill>
              </a:rPr>
              <a:t> 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en-US" sz="2400" i="1" dirty="0" smtClean="0">
                <a:solidFill>
                  <a:schemeClr val="accent1"/>
                </a:solidFill>
              </a:rPr>
              <a:t>V</a:t>
            </a:r>
            <a:r>
              <a:rPr lang="tr-TR" sz="2400" i="1" baseline="-25000" dirty="0" smtClean="0">
                <a:solidFill>
                  <a:schemeClr val="accent1"/>
                </a:solidFill>
              </a:rPr>
              <a:t>test</a:t>
            </a:r>
            <a:r>
              <a:rPr lang="tr-TR" sz="2400" dirty="0" smtClean="0">
                <a:solidFill>
                  <a:schemeClr val="accent1"/>
                </a:solidFill>
              </a:rPr>
              <a:t> / </a:t>
            </a:r>
            <a:r>
              <a:rPr lang="tr-TR" sz="2400" i="1" dirty="0" err="1" smtClean="0">
                <a:solidFill>
                  <a:schemeClr val="accent1"/>
                </a:solidFill>
              </a:rPr>
              <a:t>I</a:t>
            </a:r>
            <a:r>
              <a:rPr lang="tr-TR" sz="2400" i="1" baseline="-25000" dirty="0" err="1" smtClean="0">
                <a:solidFill>
                  <a:schemeClr val="accent1"/>
                </a:solidFill>
              </a:rPr>
              <a:t>test</a:t>
            </a:r>
            <a:endParaRPr lang="tr-TR" sz="2400" i="1" baseline="-25000" dirty="0" smtClean="0">
              <a:solidFill>
                <a:schemeClr val="accent1"/>
              </a:solidFill>
            </a:endParaRPr>
          </a:p>
          <a:p>
            <a:pPr marL="742950" lvl="2" indent="-342900">
              <a:buFont typeface="+mj-lt"/>
              <a:buChar char="•"/>
            </a:pPr>
            <a:r>
              <a:rPr lang="en-US" dirty="0">
                <a:solidFill>
                  <a:srgbClr val="00B050"/>
                </a:solidFill>
                <a:ea typeface="+mn-ea"/>
                <a:cs typeface="+mn-cs"/>
              </a:rPr>
              <a:t>The only solution method for finding </a:t>
            </a:r>
            <a:r>
              <a:rPr lang="en-US" i="1" dirty="0">
                <a:solidFill>
                  <a:srgbClr val="00B050"/>
                </a:solidFill>
                <a:ea typeface="+mn-ea"/>
                <a:cs typeface="+mn-cs"/>
              </a:rPr>
              <a:t>V</a:t>
            </a:r>
            <a:r>
              <a:rPr lang="en-US" i="1" baseline="-25000" dirty="0">
                <a:solidFill>
                  <a:srgbClr val="00B050"/>
                </a:solidFill>
                <a:ea typeface="+mn-ea"/>
                <a:cs typeface="+mn-cs"/>
              </a:rPr>
              <a:t>TH</a:t>
            </a:r>
            <a:r>
              <a:rPr lang="en-US" dirty="0">
                <a:solidFill>
                  <a:srgbClr val="00B050"/>
                </a:solidFill>
                <a:ea typeface="+mn-ea"/>
                <a:cs typeface="+mn-cs"/>
              </a:rPr>
              <a:t> and </a:t>
            </a:r>
            <a:r>
              <a:rPr lang="en-US" i="1" dirty="0">
                <a:solidFill>
                  <a:srgbClr val="00B050"/>
                </a:solidFill>
                <a:ea typeface="+mn-ea"/>
                <a:cs typeface="+mn-cs"/>
              </a:rPr>
              <a:t>R</a:t>
            </a:r>
            <a:r>
              <a:rPr lang="en-US" i="1" baseline="-25000" dirty="0">
                <a:solidFill>
                  <a:srgbClr val="00B050"/>
                </a:solidFill>
                <a:ea typeface="+mn-ea"/>
                <a:cs typeface="+mn-cs"/>
              </a:rPr>
              <a:t>TH</a:t>
            </a:r>
            <a:r>
              <a:rPr lang="en-US" dirty="0">
                <a:solidFill>
                  <a:srgbClr val="00B050"/>
                </a:solidFill>
                <a:ea typeface="+mn-ea"/>
                <a:cs typeface="+mn-cs"/>
              </a:rPr>
              <a:t> (of the 4 presented in the prior slides) that is guaranteed to work when the circuit includes </a:t>
            </a:r>
            <a:r>
              <a:rPr lang="en-US" dirty="0">
                <a:solidFill>
                  <a:schemeClr val="accent1"/>
                </a:solidFill>
                <a:ea typeface="+mn-ea"/>
                <a:cs typeface="+mn-cs"/>
              </a:rPr>
              <a:t>dependent sources </a:t>
            </a:r>
            <a:r>
              <a:rPr lang="en-US" dirty="0">
                <a:solidFill>
                  <a:srgbClr val="00B050"/>
                </a:solidFill>
                <a:ea typeface="+mn-ea"/>
                <a:cs typeface="+mn-cs"/>
              </a:rPr>
              <a:t>is the </a:t>
            </a:r>
            <a:r>
              <a:rPr lang="en-US" dirty="0">
                <a:solidFill>
                  <a:schemeClr val="accent1"/>
                </a:solidFill>
                <a:ea typeface="+mn-ea"/>
                <a:cs typeface="+mn-cs"/>
              </a:rPr>
              <a:t>test-source </a:t>
            </a:r>
            <a:r>
              <a:rPr lang="en-US" dirty="0">
                <a:solidFill>
                  <a:srgbClr val="00B050"/>
                </a:solidFill>
                <a:ea typeface="+mn-ea"/>
                <a:cs typeface="+mn-cs"/>
              </a:rPr>
              <a:t>method.</a:t>
            </a:r>
            <a:endParaRPr lang="tr-TR" dirty="0">
              <a:solidFill>
                <a:srgbClr val="00B05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77</a:t>
            </a:fld>
            <a:endParaRPr lang="en-US" alt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50" y="1844824"/>
            <a:ext cx="49361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r>
              <a:rPr lang="en-US" sz="2800" dirty="0" smtClean="0"/>
              <a:t>Determine the </a:t>
            </a:r>
            <a:r>
              <a:rPr lang="en-US" sz="2800" dirty="0" err="1" smtClean="0"/>
              <a:t>Thévenin</a:t>
            </a:r>
            <a:r>
              <a:rPr lang="en-US" sz="2800" dirty="0" smtClean="0"/>
              <a:t> equivalent of </a:t>
            </a:r>
            <a:r>
              <a:rPr lang="tr-TR" sz="2800" dirty="0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>
                <a:solidFill>
                  <a:srgbClr val="C00000"/>
                </a:solidFill>
              </a:rPr>
              <a:t>etwork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A</a:t>
            </a:r>
            <a:r>
              <a:rPr lang="tr-TR" sz="2800" dirty="0" smtClean="0"/>
              <a:t> </a:t>
            </a:r>
            <a:r>
              <a:rPr lang="en-US" sz="2800" dirty="0"/>
              <a:t>by using a test </a:t>
            </a:r>
            <a:r>
              <a:rPr lang="en-US" sz="2800" dirty="0" smtClean="0"/>
              <a:t>source.</a:t>
            </a:r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78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17281"/>
            <a:ext cx="4244649" cy="189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8" y="3989430"/>
            <a:ext cx="2438100" cy="14179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8" y="5835925"/>
            <a:ext cx="2438100" cy="688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00" y="5693628"/>
            <a:ext cx="4193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tr-TR" sz="2400" i="1" baseline="-25000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1 / (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7+6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||3)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0111 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tr-TR" sz="24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tr-TR" sz="2400" i="1" baseline="-25000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n-lt"/>
              </a:rPr>
              <a:t>test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/ </a:t>
            </a:r>
            <a:r>
              <a:rPr lang="tr-TR" sz="2400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tr-TR" sz="2400" i="1" baseline="-25000" dirty="0" err="1" smtClean="0">
                <a:solidFill>
                  <a:schemeClr val="tx1"/>
                </a:solidFill>
                <a:latin typeface="+mn-lt"/>
              </a:rPr>
              <a:t>test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+mj-lt"/>
              </a:rPr>
              <a:t>1/0.111 </a:t>
            </a:r>
            <a:r>
              <a:rPr lang="el-GR" sz="24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sz="2400" dirty="0" smtClean="0">
                <a:solidFill>
                  <a:schemeClr val="tx1"/>
                </a:solidFill>
                <a:latin typeface="+mj-lt"/>
              </a:rPr>
              <a:t>9 </a:t>
            </a:r>
            <a:r>
              <a:rPr lang="el-GR" sz="2400" dirty="0">
                <a:solidFill>
                  <a:schemeClr val="tx1"/>
                </a:solidFill>
                <a:latin typeface="+mj-lt"/>
              </a:rPr>
              <a:t>Ω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728" y="4009644"/>
            <a:ext cx="3261281" cy="16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8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en-US" sz="2800" dirty="0" smtClean="0"/>
              <a:t>Determine the </a:t>
            </a:r>
            <a:r>
              <a:rPr lang="en-US" sz="2800" dirty="0" err="1" smtClean="0"/>
              <a:t>Thévenin</a:t>
            </a:r>
            <a:r>
              <a:rPr lang="en-US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Norton </a:t>
            </a:r>
            <a:r>
              <a:rPr lang="en-US" sz="2800" dirty="0" smtClean="0"/>
              <a:t>equivalent </a:t>
            </a:r>
            <a:r>
              <a:rPr lang="tr-TR" sz="2800" dirty="0" smtClean="0"/>
              <a:t>circuits</a:t>
            </a:r>
            <a:r>
              <a:rPr lang="en-US" sz="2800" dirty="0" smtClean="0"/>
              <a:t> </a:t>
            </a:r>
            <a:r>
              <a:rPr lang="en-US" sz="2800" dirty="0"/>
              <a:t>for the network faced by the 1 </a:t>
            </a:r>
            <a:r>
              <a:rPr lang="en-US" sz="2800" dirty="0" err="1"/>
              <a:t>kΩ</a:t>
            </a:r>
            <a:r>
              <a:rPr lang="en-US" sz="2800" dirty="0"/>
              <a:t> resistor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2509838"/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79</a:t>
            </a:fld>
            <a:endParaRPr lang="en-US" altLang="tr-TR"/>
          </a:p>
        </p:txBody>
      </p:sp>
      <p:sp>
        <p:nvSpPr>
          <p:cNvPr id="17" name="Rectangle 16"/>
          <p:cNvSpPr/>
          <p:nvPr/>
        </p:nvSpPr>
        <p:spPr>
          <a:xfrm>
            <a:off x="4422462" y="3142980"/>
            <a:ext cx="4342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+mn-lt"/>
              </a:rPr>
              <a:t>Using </a:t>
            </a:r>
            <a:r>
              <a:rPr lang="tr-TR" sz="2400" dirty="0" err="1" smtClean="0">
                <a:solidFill>
                  <a:schemeClr val="tx1"/>
                </a:solidFill>
                <a:latin typeface="+mn-lt"/>
              </a:rPr>
              <a:t>superposition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r>
              <a:rPr lang="tr-TR" sz="2400" i="1" dirty="0" smtClean="0">
                <a:solidFill>
                  <a:schemeClr val="tx1"/>
                </a:solidFill>
                <a:latin typeface="+mn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n-lt"/>
              </a:rPr>
              <a:t>oc|4v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4 V</a:t>
            </a:r>
          </a:p>
          <a:p>
            <a:r>
              <a:rPr lang="tr-TR" sz="2400" i="1" dirty="0" smtClean="0">
                <a:solidFill>
                  <a:schemeClr val="tx1"/>
                </a:solidFill>
                <a:latin typeface="+mn-lt"/>
              </a:rPr>
              <a:t>V</a:t>
            </a:r>
            <a:r>
              <a:rPr lang="tr-TR" sz="2400" i="1" baseline="-25000" dirty="0" smtClean="0">
                <a:solidFill>
                  <a:schemeClr val="tx1"/>
                </a:solidFill>
                <a:latin typeface="+mn-lt"/>
              </a:rPr>
              <a:t>oc|2mA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0.002×2000 = 4 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V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tr-TR" sz="2400" i="1" dirty="0" err="1" smtClean="0">
                <a:solidFill>
                  <a:schemeClr val="tx1"/>
                </a:solidFill>
                <a:latin typeface="+mn-lt"/>
              </a:rPr>
              <a:t>V</a:t>
            </a:r>
            <a:r>
              <a:rPr lang="tr-TR" sz="2400" i="1" baseline="-25000" dirty="0" err="1" smtClean="0">
                <a:solidFill>
                  <a:schemeClr val="tx1"/>
                </a:solidFill>
                <a:latin typeface="+mn-lt"/>
              </a:rPr>
              <a:t>oc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tr-TR" sz="2400" i="1" dirty="0">
                <a:solidFill>
                  <a:schemeClr val="tx1"/>
                </a:solidFill>
                <a:latin typeface="+mn-lt"/>
              </a:rPr>
              <a:t> V</a:t>
            </a:r>
            <a:r>
              <a:rPr lang="tr-TR" sz="2400" i="1" baseline="-25000" dirty="0">
                <a:solidFill>
                  <a:schemeClr val="tx1"/>
                </a:solidFill>
                <a:latin typeface="+mn-lt"/>
              </a:rPr>
              <a:t>oc|4v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+ </a:t>
            </a:r>
            <a:r>
              <a:rPr lang="tr-TR" sz="2400" i="1" dirty="0">
                <a:solidFill>
                  <a:schemeClr val="tx1"/>
                </a:solidFill>
                <a:latin typeface="+mn-lt"/>
              </a:rPr>
              <a:t>V</a:t>
            </a:r>
            <a:r>
              <a:rPr lang="tr-TR" sz="2400" i="1" baseline="-25000" dirty="0">
                <a:solidFill>
                  <a:schemeClr val="tx1"/>
                </a:solidFill>
                <a:latin typeface="+mn-lt"/>
              </a:rPr>
              <a:t>oc|2mA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4 + 4 = 8 V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34" y="1327560"/>
            <a:ext cx="3585375" cy="1539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4" y="3142980"/>
            <a:ext cx="2155419" cy="15391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4653" y="3202908"/>
            <a:ext cx="1590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tr-TR" sz="2400" i="1" baseline="-25000" dirty="0" smtClean="0">
                <a:solidFill>
                  <a:schemeClr val="tx1"/>
                </a:solidFill>
                <a:latin typeface="+mn-lt"/>
              </a:rPr>
              <a:t>TH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>
                <a:solidFill>
                  <a:schemeClr val="tx1"/>
                </a:solidFill>
                <a:latin typeface="+mn-lt"/>
              </a:rPr>
              <a:t>= 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l-G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l-GR" sz="2400" dirty="0" smtClean="0">
                <a:solidFill>
                  <a:schemeClr val="tx1"/>
                </a:solidFill>
                <a:latin typeface="+mn-lt"/>
              </a:rPr>
              <a:t>Ω</a:t>
            </a:r>
            <a:r>
              <a:rPr lang="tr-TR" sz="2400" dirty="0" smtClean="0">
                <a:solidFill>
                  <a:schemeClr val="tx1"/>
                </a:solidFill>
                <a:latin typeface="+mn-lt"/>
              </a:rPr>
              <a:t> 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20" y="5007286"/>
            <a:ext cx="2183254" cy="1490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462" y="5021546"/>
            <a:ext cx="3283973" cy="15030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71264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Thévenin</a:t>
            </a:r>
            <a:endParaRPr lang="tr-T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3614" y="473309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Norton</a:t>
            </a:r>
            <a:endParaRPr lang="tr-T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3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Systems and Parameters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In a linear resistive circuit power is </a:t>
            </a:r>
          </a:p>
          <a:p>
            <a:pPr marL="457200" lvl="1" indent="0">
              <a:buNone/>
            </a:pPr>
            <a:r>
              <a:rPr lang="en-US" altLang="tr-TR" dirty="0" smtClean="0"/>
              <a:t>	P </a:t>
            </a:r>
            <a:r>
              <a:rPr lang="en-US" altLang="tr-TR" dirty="0"/>
              <a:t>= IV</a:t>
            </a:r>
          </a:p>
          <a:p>
            <a:r>
              <a:rPr lang="en-US" altLang="tr-TR" dirty="0" smtClean="0"/>
              <a:t>Is power linear </a:t>
            </a:r>
            <a:r>
              <a:rPr lang="en-US" altLang="tr-TR" dirty="0"/>
              <a:t>with respect to current and voltage</a:t>
            </a:r>
            <a:r>
              <a:rPr lang="en-US" altLang="tr-TR" dirty="0" smtClean="0"/>
              <a:t>?</a:t>
            </a:r>
          </a:p>
          <a:p>
            <a:endParaRPr lang="en-US" altLang="tr-TR" dirty="0" smtClean="0"/>
          </a:p>
          <a:p>
            <a:r>
              <a:rPr lang="en-US" altLang="tr-TR" dirty="0" smtClean="0"/>
              <a:t>Power </a:t>
            </a:r>
            <a:r>
              <a:rPr lang="en-US" altLang="tr-TR" dirty="0"/>
              <a:t>is nonlinear with respect to current and voltage.  </a:t>
            </a:r>
            <a:endParaRPr lang="en-US" altLang="tr-TR" dirty="0" smtClean="0"/>
          </a:p>
          <a:p>
            <a:pPr lvl="1"/>
            <a:r>
              <a:rPr lang="en-US" altLang="tr-TR" dirty="0" smtClean="0"/>
              <a:t>As </a:t>
            </a:r>
            <a:r>
              <a:rPr lang="en-US" altLang="tr-TR" dirty="0"/>
              <a:t>either voltage or current increase by a factor of </a:t>
            </a:r>
            <a:r>
              <a:rPr lang="en-US" altLang="tr-TR" dirty="0">
                <a:solidFill>
                  <a:schemeClr val="accent1"/>
                </a:solidFill>
              </a:rPr>
              <a:t>a</a:t>
            </a:r>
            <a:r>
              <a:rPr lang="en-US" altLang="tr-TR" dirty="0"/>
              <a:t>, </a:t>
            </a:r>
            <a:r>
              <a:rPr lang="en-US" altLang="tr-TR" dirty="0">
                <a:solidFill>
                  <a:schemeClr val="accent1"/>
                </a:solidFill>
              </a:rPr>
              <a:t>P</a:t>
            </a:r>
            <a:r>
              <a:rPr lang="en-US" altLang="tr-TR" dirty="0"/>
              <a:t> increases by a factor of </a:t>
            </a:r>
            <a:r>
              <a:rPr lang="en-US" altLang="tr-TR" dirty="0">
                <a:solidFill>
                  <a:schemeClr val="accent1"/>
                </a:solidFill>
              </a:rPr>
              <a:t>a</a:t>
            </a:r>
            <a:r>
              <a:rPr lang="en-US" altLang="tr-TR" baseline="30000" dirty="0">
                <a:solidFill>
                  <a:schemeClr val="accent1"/>
                </a:solidFill>
              </a:rPr>
              <a:t>2</a:t>
            </a:r>
            <a:r>
              <a:rPr lang="en-US" altLang="tr-TR" dirty="0"/>
              <a:t>.</a:t>
            </a:r>
          </a:p>
          <a:p>
            <a:pPr marL="457200" lvl="1" indent="0">
              <a:buNone/>
            </a:pPr>
            <a:r>
              <a:rPr lang="en-US" altLang="tr-TR" dirty="0"/>
              <a:t>	</a:t>
            </a:r>
            <a:r>
              <a:rPr lang="en-US" altLang="tr-TR" dirty="0" smtClean="0">
                <a:solidFill>
                  <a:schemeClr val="accent1"/>
                </a:solidFill>
              </a:rPr>
              <a:t>P </a:t>
            </a:r>
            <a:r>
              <a:rPr lang="en-US" altLang="tr-TR" dirty="0">
                <a:solidFill>
                  <a:schemeClr val="accent1"/>
                </a:solidFill>
              </a:rPr>
              <a:t>= </a:t>
            </a:r>
            <a:r>
              <a:rPr lang="en-US" altLang="tr-TR" dirty="0" smtClean="0">
                <a:solidFill>
                  <a:schemeClr val="accent1"/>
                </a:solidFill>
              </a:rPr>
              <a:t>IV </a:t>
            </a:r>
            <a:r>
              <a:rPr lang="en-US" altLang="tr-TR" dirty="0">
                <a:solidFill>
                  <a:schemeClr val="accent1"/>
                </a:solidFill>
              </a:rPr>
              <a:t>= </a:t>
            </a:r>
            <a:r>
              <a:rPr lang="en-US" altLang="tr-TR" dirty="0" smtClean="0">
                <a:solidFill>
                  <a:schemeClr val="accent1"/>
                </a:solidFill>
              </a:rPr>
              <a:t>I</a:t>
            </a:r>
            <a:r>
              <a:rPr lang="en-US" altLang="tr-TR" baseline="30000" dirty="0" smtClean="0">
                <a:solidFill>
                  <a:schemeClr val="accent1"/>
                </a:solidFill>
              </a:rPr>
              <a:t>2</a:t>
            </a:r>
            <a:r>
              <a:rPr lang="en-US" altLang="tr-TR" dirty="0" smtClean="0">
                <a:solidFill>
                  <a:schemeClr val="accent1"/>
                </a:solidFill>
              </a:rPr>
              <a:t>R </a:t>
            </a:r>
            <a:r>
              <a:rPr lang="en-US" altLang="tr-TR" dirty="0">
                <a:solidFill>
                  <a:schemeClr val="accent1"/>
                </a:solidFill>
              </a:rPr>
              <a:t>= </a:t>
            </a:r>
            <a:r>
              <a:rPr lang="en-US" altLang="tr-TR" dirty="0" smtClean="0">
                <a:solidFill>
                  <a:schemeClr val="accent1"/>
                </a:solidFill>
              </a:rPr>
              <a:t>V</a:t>
            </a:r>
            <a:r>
              <a:rPr lang="en-US" altLang="tr-TR" baseline="30000" dirty="0" smtClean="0">
                <a:solidFill>
                  <a:schemeClr val="accent1"/>
                </a:solidFill>
              </a:rPr>
              <a:t>2</a:t>
            </a:r>
            <a:r>
              <a:rPr lang="en-US" altLang="tr-TR" dirty="0" smtClean="0">
                <a:solidFill>
                  <a:schemeClr val="accent1"/>
                </a:solidFill>
              </a:rPr>
              <a:t>/R</a:t>
            </a:r>
            <a:endParaRPr lang="en-US" altLang="tr-TR" dirty="0">
              <a:solidFill>
                <a:schemeClr val="accent1"/>
              </a:solidFill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284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1</a:t>
            </a:r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en-US" sz="2800" dirty="0" smtClean="0"/>
              <a:t>Determine the </a:t>
            </a:r>
            <a:r>
              <a:rPr lang="en-US" sz="2800" dirty="0" err="1" smtClean="0"/>
              <a:t>Thévenin</a:t>
            </a:r>
            <a:r>
              <a:rPr lang="en-US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Norton </a:t>
            </a:r>
            <a:r>
              <a:rPr lang="en-US" sz="2800" dirty="0"/>
              <a:t>equivalents of the circuit.</a:t>
            </a:r>
            <a:endParaRPr lang="tr-TR" sz="2800" dirty="0" smtClean="0"/>
          </a:p>
          <a:p>
            <a:pPr marL="2509838"/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2" y="1327560"/>
            <a:ext cx="3468807" cy="181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934034"/>
            <a:ext cx="3199200" cy="2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en-US" sz="2800" dirty="0" smtClean="0"/>
              <a:t>Determine the </a:t>
            </a:r>
            <a:r>
              <a:rPr lang="en-US" sz="2800" dirty="0" err="1" smtClean="0"/>
              <a:t>Thévenin</a:t>
            </a:r>
            <a:r>
              <a:rPr lang="en-US" sz="2800" dirty="0" smtClean="0"/>
              <a:t> equivalent </a:t>
            </a:r>
            <a:r>
              <a:rPr lang="en-US" sz="2800" dirty="0"/>
              <a:t>of this network at the open-circuit terminals.</a:t>
            </a:r>
            <a:endParaRPr lang="tr-TR" sz="2800" dirty="0" smtClean="0"/>
          </a:p>
          <a:p>
            <a:pPr marL="2509838"/>
            <a:endParaRPr lang="tr-TR" sz="2800" dirty="0" smtClean="0"/>
          </a:p>
          <a:p>
            <a:pPr marL="285750" lvl="1"/>
            <a:r>
              <a:rPr lang="en-US" sz="2000" dirty="0"/>
              <a:t>To find </a:t>
            </a:r>
            <a:r>
              <a:rPr lang="en-US" sz="2000" i="1" dirty="0"/>
              <a:t>V</a:t>
            </a:r>
            <a:r>
              <a:rPr lang="en-US" sz="2000" i="1" baseline="-25000" dirty="0"/>
              <a:t>OC</a:t>
            </a:r>
            <a:r>
              <a:rPr lang="en-US" sz="2000" dirty="0"/>
              <a:t> we note that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X</a:t>
            </a:r>
            <a:r>
              <a:rPr lang="en-US" sz="2000" dirty="0"/>
              <a:t> = </a:t>
            </a:r>
            <a:r>
              <a:rPr lang="en-US" sz="2000" i="1" dirty="0"/>
              <a:t>V</a:t>
            </a:r>
            <a:r>
              <a:rPr lang="en-US" sz="2000" i="1" baseline="-25000" dirty="0"/>
              <a:t>OC</a:t>
            </a:r>
            <a:r>
              <a:rPr lang="en-US" sz="2000" dirty="0"/>
              <a:t> and that the dependent source current must pass through the 2 k resistor, since no current can flow through the 3 k resistor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758825" lvl="1"/>
            <a:endParaRPr lang="tr-TR" sz="2000" dirty="0" smtClean="0"/>
          </a:p>
          <a:p>
            <a:pPr marL="285750" lvl="1"/>
            <a:r>
              <a:rPr lang="en-US" sz="2000" dirty="0" smtClean="0"/>
              <a:t>The </a:t>
            </a:r>
            <a:r>
              <a:rPr lang="en-US" sz="2000" dirty="0"/>
              <a:t>dependent source prevents us from determining </a:t>
            </a:r>
            <a:r>
              <a:rPr lang="en-US" sz="2000" i="1" dirty="0"/>
              <a:t>R</a:t>
            </a:r>
            <a:r>
              <a:rPr lang="en-US" sz="2000" i="1" baseline="-25000" dirty="0"/>
              <a:t>TH</a:t>
            </a:r>
            <a:r>
              <a:rPr lang="en-US" sz="2000" dirty="0"/>
              <a:t> directly for the inactive network through resistance combination; we therefore seek </a:t>
            </a:r>
            <a:r>
              <a:rPr lang="en-US" sz="2000" i="1" dirty="0"/>
              <a:t>I</a:t>
            </a:r>
            <a:r>
              <a:rPr lang="en-US" sz="2000" i="1" baseline="-25000" dirty="0"/>
              <a:t>SC</a:t>
            </a:r>
            <a:r>
              <a:rPr lang="en-US" sz="2000" dirty="0"/>
              <a:t>.</a:t>
            </a:r>
          </a:p>
          <a:p>
            <a:pPr marL="285750" lvl="1"/>
            <a:r>
              <a:rPr lang="en-US" sz="2000" dirty="0"/>
              <a:t>Upon short-circuiting the output terminals, it is apparent that </a:t>
            </a:r>
            <a:r>
              <a:rPr lang="tr-TR" sz="2000" i="1" dirty="0" smtClean="0"/>
              <a:t>v</a:t>
            </a:r>
            <a:r>
              <a:rPr lang="en-US" sz="2000" i="1" baseline="-25000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= 0 and the dependent current source is not active.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81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097716"/>
            <a:ext cx="3367536" cy="17153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80824"/>
            <a:ext cx="4527900" cy="55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146" y="4052424"/>
            <a:ext cx="1470600" cy="2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5997759"/>
            <a:ext cx="2709000" cy="29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846" y="5677659"/>
            <a:ext cx="3444300" cy="6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tr-TR" sz="2800" dirty="0" err="1" smtClean="0"/>
              <a:t>Find</a:t>
            </a:r>
            <a:r>
              <a:rPr lang="en-US" sz="2800" dirty="0" smtClean="0"/>
              <a:t> the </a:t>
            </a:r>
            <a:r>
              <a:rPr lang="en-US" sz="2800" dirty="0" err="1" smtClean="0"/>
              <a:t>Thévenin</a:t>
            </a:r>
            <a:r>
              <a:rPr lang="en-US" sz="2800" dirty="0"/>
              <a:t> equivalent of this circuit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endParaRPr lang="tr-TR" sz="20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rightmost terminals are already open-circuited, hence </a:t>
            </a:r>
            <a:r>
              <a:rPr lang="en-US" sz="2000" i="1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= 0</a:t>
            </a:r>
            <a:r>
              <a:rPr lang="en-US" sz="2000" dirty="0"/>
              <a:t>.</a:t>
            </a:r>
          </a:p>
          <a:p>
            <a:pPr marL="447675" lvl="1">
              <a:tabLst>
                <a:tab pos="3227388" algn="l"/>
              </a:tabLst>
            </a:pPr>
            <a:r>
              <a:rPr lang="en-US" sz="2000" dirty="0"/>
              <a:t>Consequently, the dependent source is inactive, so </a:t>
            </a:r>
            <a:r>
              <a:rPr lang="en-US" sz="2000" i="1" dirty="0" err="1">
                <a:solidFill>
                  <a:schemeClr val="accent1"/>
                </a:solidFill>
              </a:rPr>
              <a:t>v</a:t>
            </a:r>
            <a:r>
              <a:rPr lang="en-US" sz="2000" i="1" baseline="-25000" dirty="0" err="1">
                <a:solidFill>
                  <a:schemeClr val="accent1"/>
                </a:solidFill>
              </a:rPr>
              <a:t>oc</a:t>
            </a:r>
            <a:r>
              <a:rPr lang="en-US" sz="2000" dirty="0">
                <a:solidFill>
                  <a:schemeClr val="accent1"/>
                </a:solidFill>
              </a:rPr>
              <a:t> = 0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447675" lvl="1">
              <a:tabLst>
                <a:tab pos="3227388" algn="l"/>
              </a:tabLst>
            </a:pPr>
            <a:r>
              <a:rPr lang="en-US" sz="2000" dirty="0"/>
              <a:t>We apply a </a:t>
            </a:r>
            <a:r>
              <a:rPr lang="en-US" sz="2000" dirty="0">
                <a:solidFill>
                  <a:schemeClr val="accent1"/>
                </a:solidFill>
              </a:rPr>
              <a:t>1 A</a:t>
            </a:r>
            <a:r>
              <a:rPr lang="en-US" sz="2000" dirty="0"/>
              <a:t> source externally, measure the voltage </a:t>
            </a:r>
            <a:r>
              <a:rPr lang="en-US" sz="2000" i="1" dirty="0" err="1">
                <a:solidFill>
                  <a:schemeClr val="accent1"/>
                </a:solidFill>
              </a:rPr>
              <a:t>V</a:t>
            </a:r>
            <a:r>
              <a:rPr lang="en-US" sz="2000" i="1" baseline="-25000" dirty="0" err="1">
                <a:solidFill>
                  <a:schemeClr val="accent1"/>
                </a:solidFill>
              </a:rPr>
              <a:t>test</a:t>
            </a:r>
            <a:endParaRPr lang="tr-TR" sz="2000" i="1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82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1" y="1097716"/>
            <a:ext cx="3667963" cy="1827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4077072"/>
            <a:ext cx="4335929" cy="1827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802" y="3499400"/>
            <a:ext cx="1315800" cy="29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077072"/>
            <a:ext cx="2592900" cy="61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4871376"/>
            <a:ext cx="1277100" cy="31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5364980"/>
            <a:ext cx="1354500" cy="34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7126" y="4871376"/>
            <a:ext cx="1692194" cy="14379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04048" y="5999272"/>
            <a:ext cx="206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tx1"/>
                </a:solidFill>
                <a:latin typeface="+mn-lt"/>
              </a:rPr>
              <a:t>Thevenin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equivalent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0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from a Practical Source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The power delivered to a load from a practical voltage source is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83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24745"/>
            <a:ext cx="3243840" cy="227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25144"/>
            <a:ext cx="6811202" cy="11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Maximum </a:t>
            </a:r>
            <a:r>
              <a:rPr lang="tr-TR" dirty="0" err="1"/>
              <a:t>Power</a:t>
            </a:r>
            <a:r>
              <a:rPr lang="tr-TR" dirty="0"/>
              <a:t> Transfer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" y="1170558"/>
            <a:ext cx="8318682" cy="49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circuit shown in below </a:t>
            </a:r>
            <a:r>
              <a:rPr lang="en-US" sz="2400" dirty="0" smtClean="0"/>
              <a:t>is </a:t>
            </a:r>
            <a:r>
              <a:rPr lang="en-US" sz="2400" dirty="0"/>
              <a:t>a model for the common-emitter bipolar junction transistor amplifier. </a:t>
            </a:r>
            <a:endParaRPr lang="tr-TR" sz="2400" dirty="0" smtClean="0"/>
          </a:p>
          <a:p>
            <a:pPr marL="4930775" lvl="1"/>
            <a:r>
              <a:rPr lang="en-US" sz="2000" dirty="0" smtClean="0"/>
              <a:t>Choose </a:t>
            </a:r>
            <a:r>
              <a:rPr lang="en-US" sz="2000" dirty="0"/>
              <a:t>a load resistance so that maximum power is transferred to it from the amplifier, and calculate the actual power absorbed.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2276872"/>
            <a:ext cx="4908753" cy="1152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5" y="3717032"/>
            <a:ext cx="3735515" cy="11071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04" y="3717032"/>
            <a:ext cx="1199700" cy="271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6" y="5192276"/>
            <a:ext cx="3740124" cy="1107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804" y="4370800"/>
            <a:ext cx="3018600" cy="36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04" y="4823675"/>
            <a:ext cx="4063500" cy="737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1804" y="5659224"/>
            <a:ext cx="3676500" cy="6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en-US" sz="2800" dirty="0"/>
              <a:t>Find </a:t>
            </a:r>
            <a:r>
              <a:rPr lang="en-US" sz="2800" i="1" dirty="0" err="1" smtClean="0"/>
              <a:t>i</a:t>
            </a:r>
            <a:r>
              <a:rPr lang="tr-TR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in the circuit using superposition.</a:t>
            </a:r>
            <a:endParaRPr lang="tr-TR" sz="28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endParaRPr lang="tr-T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097717"/>
            <a:ext cx="3439544" cy="2776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0" y="4090905"/>
            <a:ext cx="3648056" cy="2229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90905"/>
            <a:ext cx="3186462" cy="24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en-US" sz="2800" dirty="0" smtClean="0"/>
              <a:t>Find </a:t>
            </a:r>
            <a:r>
              <a:rPr lang="tr-TR" sz="2800" i="1" dirty="0" err="1" smtClean="0"/>
              <a:t>v</a:t>
            </a:r>
            <a:r>
              <a:rPr lang="tr-TR" sz="2800" baseline="-25000" dirty="0" err="1" smtClean="0"/>
              <a:t>x</a:t>
            </a:r>
            <a:r>
              <a:rPr lang="en-US" sz="2800" dirty="0" smtClean="0"/>
              <a:t> in the circuit </a:t>
            </a:r>
            <a:r>
              <a:rPr lang="en-US" sz="2800" dirty="0"/>
              <a:t>using source transformation.</a:t>
            </a:r>
            <a:endParaRPr lang="tr-TR" sz="28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endParaRPr lang="tr-T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097716"/>
            <a:ext cx="3583560" cy="2193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4005064"/>
            <a:ext cx="4096538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35" y="4149080"/>
            <a:ext cx="370766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25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3944938"/>
            <a:r>
              <a:rPr lang="tr-TR" sz="2800" dirty="0" smtClean="0"/>
              <a:t>Find</a:t>
            </a:r>
            <a:r>
              <a:rPr lang="en-US" sz="2800" dirty="0" smtClean="0"/>
              <a:t> the </a:t>
            </a:r>
            <a:r>
              <a:rPr lang="en-US" sz="2800" dirty="0" err="1" smtClean="0"/>
              <a:t>Thévenin</a:t>
            </a:r>
            <a:r>
              <a:rPr lang="en-US" sz="2800" dirty="0"/>
              <a:t> equivalent of this circuit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endParaRPr lang="tr-T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097716"/>
            <a:ext cx="3583560" cy="219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3670760"/>
            <a:ext cx="3900356" cy="24482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55" y="3717032"/>
            <a:ext cx="4088849" cy="2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tr-TR" dirty="0" smtClean="0"/>
              <a:t>25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097717"/>
            <a:ext cx="8352928" cy="5399880"/>
          </a:xfrm>
        </p:spPr>
        <p:txBody>
          <a:bodyPr/>
          <a:lstStyle/>
          <a:p>
            <a:pPr marL="4213225"/>
            <a:r>
              <a:rPr lang="en-US" sz="2400" dirty="0"/>
              <a:t>Find the value of </a:t>
            </a:r>
            <a:r>
              <a:rPr lang="en-US" sz="2400" i="1" dirty="0"/>
              <a:t>R</a:t>
            </a:r>
            <a:r>
              <a:rPr lang="en-US" sz="2400" i="1" baseline="-25000" dirty="0"/>
              <a:t>L</a:t>
            </a:r>
            <a:r>
              <a:rPr lang="en-US" sz="2400" dirty="0"/>
              <a:t> for maximum power transfer in the circuit. </a:t>
            </a:r>
            <a:endParaRPr lang="tr-TR" sz="2400" dirty="0" smtClean="0"/>
          </a:p>
          <a:p>
            <a:pPr marL="4213225"/>
            <a:r>
              <a:rPr lang="en-US" sz="2400" dirty="0" smtClean="0"/>
              <a:t>Find </a:t>
            </a:r>
            <a:r>
              <a:rPr lang="en-US" sz="2400" dirty="0"/>
              <a:t>the maximum </a:t>
            </a:r>
            <a:r>
              <a:rPr lang="en-US" sz="2400" dirty="0" smtClean="0"/>
              <a:t>power.</a:t>
            </a:r>
            <a:endParaRPr lang="tr-TR" sz="2400" dirty="0" smtClean="0"/>
          </a:p>
          <a:p>
            <a:pPr marL="4344988" lvl="1">
              <a:tabLst>
                <a:tab pos="627063" algn="l"/>
                <a:tab pos="3227388" algn="l"/>
              </a:tabLst>
            </a:pPr>
            <a:endParaRPr lang="tr-T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tr-TR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5" y="1093680"/>
            <a:ext cx="3913152" cy="1471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5" y="3702424"/>
            <a:ext cx="3426014" cy="1454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90" y="3797656"/>
            <a:ext cx="4693214" cy="13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Linear Components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Resistors</a:t>
            </a:r>
          </a:p>
          <a:p>
            <a:pPr eaLnBrk="1" hangingPunct="1"/>
            <a:r>
              <a:rPr lang="en-US" altLang="tr-TR" dirty="0" smtClean="0"/>
              <a:t>Inductors</a:t>
            </a:r>
          </a:p>
          <a:p>
            <a:pPr eaLnBrk="1" hangingPunct="1"/>
            <a:r>
              <a:rPr lang="en-US" altLang="tr-TR" dirty="0" smtClean="0"/>
              <a:t>Capacitors</a:t>
            </a:r>
          </a:p>
          <a:p>
            <a:pPr eaLnBrk="1" hangingPunct="1"/>
            <a:r>
              <a:rPr lang="en-US" altLang="tr-TR" dirty="0" smtClean="0"/>
              <a:t>Independent voltage and current sources</a:t>
            </a:r>
          </a:p>
          <a:p>
            <a:pPr eaLnBrk="1" hangingPunct="1"/>
            <a:r>
              <a:rPr lang="en-US" altLang="tr-TR" dirty="0" smtClean="0"/>
              <a:t>Certain dependent voltage and current sources that are linearly controlled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13423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1076672347,C:\Kath\Courses\ECE2004\Online\Lectures\Linearity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076672347,C:\Kath\Courses\ECE2004\Online\Lectures\Linearity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313941172,C:\Kath\Courses\ECE2004\Online\Lectures\Source Transformation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313941172,C:\Kath\Courses\ECE2004\Online\Lectures\Source Transformation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313941172,C:\Kath\Courses\ECE2004\Online\Lectures\Source Transformation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313941172,C:\Kath\Courses\ECE2004\Online\Lectures\Source Transformation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313941172,C:\Kath\Courses\ECE2004\Online\Lectures\Source Transformation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313941172,C:\Kath\Courses\ECE2004\Online\Lectures\Source Transformation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313941172,C:\Kath\Courses\ECE2004\Online\Lectures\Source Transformation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313941172,C:\Kath\Courses\ECE2004\Online\Lectures\Source Transformation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-313941172,C:\Kath\Courses\ECE2004\Online\Lectures\Source Transformation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076672347,C:\Kath\Courses\ECE2004\Online\Lectures\Linearity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313941172,C:\Kath\Courses\ECE2004\Online\Lectures\Source Transformation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-313941172,C:\Kath\Courses\ECE2004\Online\Lectures\Source Transformation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-313941172,C:\Kath\Courses\ECE2004\Online\Lectures\Source Transformation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-313941172,C:\Kath\Courses\ECE2004\Online\Lectures\Source Transformation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-313941172,C:\Kath\Courses\ECE2004\Online\Lectures\Source Transformation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-313941172,C:\Kath\Courses\ECE2004\Online\Lectures\Source Transformation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-313941172,C:\Kath\Courses\ECE2004\Online\Lectures\Source Transformation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-313941172,C:\Kath\Courses\ECE2004\Online\Lectures\Source Transformation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-313941172,C:\Kath\Courses\ECE2004\Online\Lectures\Source Transformation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-313941172,C:\Kath\Courses\ECE2004\Online\Lectures\Source Transforma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1076672347,C:\Kath\Courses\ECE2004\Online\Lectures\Linearity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-313941172,C:\Kath\Courses\ECE2004\Online\Lectures\Source Transformation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313941172,C:\Kath\Courses\ECE2004\Online\Lectures\Source Transformation.pp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-313941172,C:\Kath\Courses\ECE2004\Online\Lectures\Source Transformation.pp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-313941172,C:\Kath\Courses\ECE2004\Online\Lectures\Source Transformation.pp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-313941172,C:\Kath\Courses\ECE2004\Online\Lectures\Source Transformation.pp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313941172,C:\Kath\Courses\ECE2004\Online\Lectures\Source Transformation.p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313941172,C:\Kath\Courses\ECE2004\Online\Lectures\Source Transformat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1076672347,C:\Kath\Courses\ECE2004\Online\Lectures\Linearity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1076672347,C:\Kath\Courses\ECE2004\Online\Lectures\Linearity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076672347,C:\Kath\Courses\ECE2004\Online\Lectures\Linearity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1076672347,C:\Kath\Courses\ECE2004\Online\Lectures\Linearity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076672347,C:\Kath\Courses\ECE2004\Online\Lectures\Linearity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076672347,C:\Kath\Courses\ECE2004\Online\Lectures\Linearity.ppc"/>
</p:tagLst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13596</TotalTime>
  <Words>2764</Words>
  <Application>Microsoft Office PowerPoint</Application>
  <PresentationFormat>Letter Paper (8.5x11 in)</PresentationFormat>
  <Paragraphs>571</Paragraphs>
  <Slides>90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Constantia</vt:lpstr>
      <vt:lpstr>Symbol</vt:lpstr>
      <vt:lpstr>Times New Roman</vt:lpstr>
      <vt:lpstr>Wingdings 2</vt:lpstr>
      <vt:lpstr>Bahcesehir master slide</vt:lpstr>
      <vt:lpstr>Equation</vt:lpstr>
      <vt:lpstr>BLM1612 - Circuit Theory</vt:lpstr>
      <vt:lpstr>Objectives of Lecture</vt:lpstr>
      <vt:lpstr>Linearity</vt:lpstr>
      <vt:lpstr>Linear Systems</vt:lpstr>
      <vt:lpstr>Linearity</vt:lpstr>
      <vt:lpstr>Linearity</vt:lpstr>
      <vt:lpstr>Mesh Analysis is Based Upon Linearity</vt:lpstr>
      <vt:lpstr>Nonlinear Systems and Parameters</vt:lpstr>
      <vt:lpstr>Linear Components</vt:lpstr>
      <vt:lpstr>Nonlinear Components</vt:lpstr>
      <vt:lpstr>Diode Characteristics</vt:lpstr>
      <vt:lpstr>Example 01…</vt:lpstr>
      <vt:lpstr>…Example 01…</vt:lpstr>
      <vt:lpstr>…Example 01…</vt:lpstr>
      <vt:lpstr>PowerPoint Presentation</vt:lpstr>
      <vt:lpstr>Summary</vt:lpstr>
      <vt:lpstr>Example 2</vt:lpstr>
      <vt:lpstr>Example 3</vt:lpstr>
      <vt:lpstr>Example 4</vt:lpstr>
      <vt:lpstr>Example 5</vt:lpstr>
      <vt:lpstr>Superposition</vt:lpstr>
      <vt:lpstr>Superposition</vt:lpstr>
      <vt:lpstr>Usage</vt:lpstr>
      <vt:lpstr>Steps</vt:lpstr>
      <vt:lpstr>A Requirement for Superposition</vt:lpstr>
      <vt:lpstr>Example 6…</vt:lpstr>
      <vt:lpstr>#1:  Replace I1 and I2 with Open Circuits</vt:lpstr>
      <vt:lpstr>…Example 6…</vt:lpstr>
      <vt:lpstr>…Example 6…</vt:lpstr>
      <vt:lpstr>Redrawing Circuit #2</vt:lpstr>
      <vt:lpstr>…Example 6…</vt:lpstr>
      <vt:lpstr>…Example 6…</vt:lpstr>
      <vt:lpstr>…Example 6</vt:lpstr>
      <vt:lpstr>Pspice Simulation</vt:lpstr>
      <vt:lpstr>Example 7</vt:lpstr>
      <vt:lpstr>Example 8</vt:lpstr>
      <vt:lpstr>Example 9…</vt:lpstr>
      <vt:lpstr>…Example 9</vt:lpstr>
      <vt:lpstr>Source Transformation</vt:lpstr>
      <vt:lpstr>Source Transformation</vt:lpstr>
      <vt:lpstr>Source Transformation</vt:lpstr>
      <vt:lpstr>Source Transformation</vt:lpstr>
      <vt:lpstr>Voltage Sources</vt:lpstr>
      <vt:lpstr>Limitations of Real Voltage Source</vt:lpstr>
      <vt:lpstr>Voltage Source Limitations</vt:lpstr>
      <vt:lpstr>Current Sources</vt:lpstr>
      <vt:lpstr>Limitations of Real Current Source</vt:lpstr>
      <vt:lpstr>Current Source Limitations</vt:lpstr>
      <vt:lpstr>Electronic Response</vt:lpstr>
      <vt:lpstr>Equivalence</vt:lpstr>
      <vt:lpstr>Equivalent Circuits</vt:lpstr>
      <vt:lpstr>Example 10…</vt:lpstr>
      <vt:lpstr>…Example 10…</vt:lpstr>
      <vt:lpstr>…Example 10…</vt:lpstr>
      <vt:lpstr>…Example 10…</vt:lpstr>
      <vt:lpstr>…Example 10…</vt:lpstr>
      <vt:lpstr>…Example 10…</vt:lpstr>
      <vt:lpstr>…Example 10</vt:lpstr>
      <vt:lpstr>Example 11…</vt:lpstr>
      <vt:lpstr>…Example 11…</vt:lpstr>
      <vt:lpstr>…Example 11…</vt:lpstr>
      <vt:lpstr>…Example 11…</vt:lpstr>
      <vt:lpstr>…Example 11…</vt:lpstr>
      <vt:lpstr>…Example 11…</vt:lpstr>
      <vt:lpstr>…Example 11</vt:lpstr>
      <vt:lpstr>Summary</vt:lpstr>
      <vt:lpstr>Example 12</vt:lpstr>
      <vt:lpstr>Example 13</vt:lpstr>
      <vt:lpstr>Thévenin and Norton Equivalents</vt:lpstr>
      <vt:lpstr>Thévenin &amp; Norton Equivalents </vt:lpstr>
      <vt:lpstr>Thévenin Equivalent, Method 1 </vt:lpstr>
      <vt:lpstr>Example 14</vt:lpstr>
      <vt:lpstr>Thévenin Equivalent, Method 2 </vt:lpstr>
      <vt:lpstr>Example 15</vt:lpstr>
      <vt:lpstr>Thévenin Equivalent, Method 3 </vt:lpstr>
      <vt:lpstr>Example 16</vt:lpstr>
      <vt:lpstr>Thévenin Equivalent, Method 4 </vt:lpstr>
      <vt:lpstr>Example 17</vt:lpstr>
      <vt:lpstr>Example 18</vt:lpstr>
      <vt:lpstr>Example 19</vt:lpstr>
      <vt:lpstr>Example 20</vt:lpstr>
      <vt:lpstr>Example 21</vt:lpstr>
      <vt:lpstr>Power from a Practical Source </vt:lpstr>
      <vt:lpstr>Maximum Power Transfer </vt:lpstr>
      <vt:lpstr>Example 22</vt:lpstr>
      <vt:lpstr>Example 23</vt:lpstr>
      <vt:lpstr>Example 24</vt:lpstr>
      <vt:lpstr>Example 25</vt:lpstr>
      <vt:lpstr>Example 25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NAYDIN</cp:lastModifiedBy>
  <cp:revision>671</cp:revision>
  <dcterms:created xsi:type="dcterms:W3CDTF">2004-11-05T11:30:37Z</dcterms:created>
  <dcterms:modified xsi:type="dcterms:W3CDTF">2019-03-21T09:24:46Z</dcterms:modified>
</cp:coreProperties>
</file>