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83" r:id="rId2"/>
    <p:sldId id="630" r:id="rId3"/>
    <p:sldId id="678" r:id="rId4"/>
    <p:sldId id="677" r:id="rId5"/>
    <p:sldId id="631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81" r:id="rId18"/>
    <p:sldId id="643" r:id="rId19"/>
    <p:sldId id="644" r:id="rId20"/>
    <p:sldId id="645" r:id="rId21"/>
    <p:sldId id="646" r:id="rId22"/>
    <p:sldId id="647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655" r:id="rId31"/>
    <p:sldId id="657" r:id="rId32"/>
    <p:sldId id="659" r:id="rId33"/>
    <p:sldId id="660" r:id="rId34"/>
    <p:sldId id="661" r:id="rId35"/>
    <p:sldId id="662" r:id="rId36"/>
    <p:sldId id="679" r:id="rId37"/>
    <p:sldId id="664" r:id="rId38"/>
    <p:sldId id="665" r:id="rId39"/>
    <p:sldId id="666" r:id="rId40"/>
    <p:sldId id="667" r:id="rId41"/>
    <p:sldId id="680" r:id="rId42"/>
    <p:sldId id="669" r:id="rId43"/>
    <p:sldId id="670" r:id="rId44"/>
    <p:sldId id="671" r:id="rId45"/>
    <p:sldId id="672" r:id="rId46"/>
    <p:sldId id="673" r:id="rId47"/>
    <p:sldId id="674" r:id="rId48"/>
    <p:sldId id="675" r:id="rId49"/>
    <p:sldId id="676" r:id="rId50"/>
    <p:sldId id="682" r:id="rId51"/>
  </p:sldIdLst>
  <p:sldSz cx="9144000" cy="6858000" type="letter"/>
  <p:notesSz cx="6642100" cy="9653588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F"/>
    <a:srgbClr val="FAFAF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45" autoAdjust="0"/>
  </p:normalViewPr>
  <p:slideViewPr>
    <p:cSldViewPr>
      <p:cViewPr varScale="1">
        <p:scale>
          <a:sx n="113" d="100"/>
          <a:sy n="113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7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1F05B9-6DB2-4FF9-9902-10D7ABFAB8C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9286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584700"/>
            <a:ext cx="53149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3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44D3F8-39BF-4F3B-8B00-BEDA28E4A56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369666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79C0F7E-D348-43FA-8333-A7A10EA31FDD}" type="slidenum">
              <a:rPr kumimoji="0" lang="tr-TR" altLang="tr-TR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kumimoji="0" lang="tr-TR" altLang="tr-TR" smtClean="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0250"/>
            <a:ext cx="4808538" cy="3606800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583113"/>
            <a:ext cx="4875213" cy="4344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9" tIns="45184" rIns="90369" bIns="45184"/>
          <a:lstStyle/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53219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2F3A-3413-4A74-8E89-C35AD47402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8128-AA10-4BE3-90C0-965FA2EC473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952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B581-8E90-4CDC-AD0D-8A2DEACEFC0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387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0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03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BE2B-DECC-43CA-BFC0-E7A496889D6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53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FB429-7819-4BF0-B4B9-B60446C659F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877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6909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E1B2-25A9-455F-9748-F6A46DAFE87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26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352928" cy="539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890-0CB7-4EBC-83D8-5DA0E8DCA3D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7236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0A1-3604-42AD-AE61-ADCD0F44573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393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323E6-A619-4A6F-A9BA-4DCDBFA0DB8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48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F58E-B154-4B70-8388-B4AF5B0F45E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9787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21FF-5BB8-4085-9C01-4EE3FA72848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48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B8E68-6309-48F1-885E-A2493E983B0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8344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64363-CEE7-4648-A303-2FBEAC82AC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297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985A0-3DA8-4B54-9D94-E2F02266968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64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80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03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24625"/>
            <a:ext cx="1905000" cy="33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2E7053-DD9E-4928-A8E0-D5DA76DC296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ydin@yildiz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ildiz.edu.tr/~nayd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pub.com/neets/book2/3f.htm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vaco.com/tech_lib_TCAD/simulationstandard/2005/aug/a3/a3.html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Supercapacitor_diagram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7.wmf"/><Relationship Id="rId2" Type="http://schemas.openxmlformats.org/officeDocument/2006/relationships/tags" Target="../tags/tag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://bzupages.com/f231/energy-stored-inductor-uzma-noreen-group6-part2-1464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0.png"/><Relationship Id="rId4" Type="http://schemas.openxmlformats.org/officeDocument/2006/relationships/hyperlink" Target="http://www.allaboutcircuits.com/vol_1/chpt_15/1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en.wikibooks.org/wiki/Circuit_Theory/Mutual_Inductanc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hyperlink" Target="http://www.rfcafe.com/references/electrical/Electricity%20-%20Basic%20Navy%20Training%20Courses/electricity%20-%20basic%20navy%20training%20courses%20-%20chapter%2012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wmf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2" Type="http://schemas.openxmlformats.org/officeDocument/2006/relationships/tags" Target="../tags/tag1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wmf"/><Relationship Id="rId2" Type="http://schemas.openxmlformats.org/officeDocument/2006/relationships/tags" Target="../tags/tag1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vac.com/fun/ceramic_capacitor_codes.asp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digitivity.com/articles/2008/11/choosing-the-right-capac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3990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tr-TR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  <a:r>
              <a:rPr lang="en-US" altLang="tr-TR" sz="2800" dirty="0" smtClean="0"/>
              <a:t>Prof. Dr. Nizamettin </a:t>
            </a:r>
            <a:r>
              <a:rPr lang="tr-TR" altLang="tr-TR" sz="2800" dirty="0" smtClean="0"/>
              <a:t>AYDIN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	</a:t>
            </a:r>
            <a:r>
              <a:rPr lang="en-US" altLang="tr-TR" sz="2800" dirty="0" smtClean="0">
                <a:hlinkClick r:id="rId3"/>
              </a:rPr>
              <a:t>n</a:t>
            </a:r>
            <a:r>
              <a:rPr lang="tr-TR" altLang="tr-TR" sz="2800" dirty="0" err="1" smtClean="0">
                <a:hlinkClick r:id="rId3"/>
              </a:rPr>
              <a:t>ayd</a:t>
            </a:r>
            <a:r>
              <a:rPr lang="en-US" altLang="tr-TR" sz="2800" dirty="0" smtClean="0">
                <a:hlinkClick r:id="rId3"/>
              </a:rPr>
              <a:t>in@yildiz.edu.tr</a:t>
            </a:r>
            <a:endParaRPr lang="tr-TR" altLang="tr-TR" sz="2800" dirty="0" smtClean="0"/>
          </a:p>
          <a:p>
            <a:pPr algn="ctr" eaLnBrk="1" hangingPunct="1">
              <a:buFontTx/>
              <a:buNone/>
            </a:pPr>
            <a:r>
              <a:rPr lang="tr-TR" altLang="tr-TR" sz="2800" dirty="0" smtClean="0">
                <a:hlinkClick r:id="rId4"/>
              </a:rPr>
              <a:t>www.yildiz.edu.tr/~naydin</a:t>
            </a:r>
            <a:r>
              <a:rPr lang="tr-TR" altLang="tr-TR" sz="2800" dirty="0" smtClean="0"/>
              <a:t> </a:t>
            </a:r>
            <a:endParaRPr lang="en-US" altLang="tr-TR" sz="2800" dirty="0" smtClean="0"/>
          </a:p>
          <a:p>
            <a:pPr eaLnBrk="1" hangingPunct="1">
              <a:buFontTx/>
              <a:buNone/>
            </a:pPr>
            <a:r>
              <a:rPr lang="tr-TR" altLang="tr-TR" sz="2800" dirty="0" smtClean="0"/>
              <a:t>			</a:t>
            </a:r>
          </a:p>
          <a:p>
            <a:pPr eaLnBrk="1" hangingPunct="1">
              <a:buFontTx/>
              <a:buNone/>
            </a:pPr>
            <a:endParaRPr lang="tr-TR" altLang="tr-TR" sz="2800" dirty="0"/>
          </a:p>
          <a:p>
            <a:pPr algn="ctr" eaLnBrk="1" hangingPunct="1">
              <a:buFontTx/>
              <a:buNone/>
            </a:pPr>
            <a:r>
              <a:rPr lang="tr-TR" sz="2800" dirty="0" err="1" smtClean="0"/>
              <a:t>Capacitors</a:t>
            </a:r>
            <a:endParaRPr lang="tr-TR" sz="2800" dirty="0" smtClean="0"/>
          </a:p>
          <a:p>
            <a:pPr algn="ctr" eaLnBrk="1" hangingPunct="1">
              <a:buFontTx/>
              <a:buNone/>
            </a:pPr>
            <a:r>
              <a:rPr lang="tr-TR" sz="2800" smtClean="0"/>
              <a:t>Inductors</a:t>
            </a:r>
            <a:endParaRPr lang="tr-TR" sz="2800" dirty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smtClean="0"/>
              <a:t>BLM1612</a:t>
            </a:r>
            <a:r>
              <a:rPr lang="tr-TR" altLang="tr-TR" smtClean="0"/>
              <a:t> -</a:t>
            </a:r>
            <a:r>
              <a:rPr lang="en-GB" altLang="tr-TR" smtClean="0"/>
              <a:t> Circuit Theory</a:t>
            </a:r>
            <a:endParaRPr lang="en-US" altLang="tr-TR" smtClean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3CBF458-E719-40DE-85FB-9CEDB2128FCA}" type="slidenum">
              <a:rPr kumimoji="0" lang="en-US" altLang="tr-TR" sz="1200" smtClean="0"/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tr-TR" sz="1200" smtClean="0"/>
          </a:p>
        </p:txBody>
      </p:sp>
    </p:spTree>
    <p:extLst>
      <p:ext uri="{BB962C8B-B14F-4D97-AF65-F5344CB8AC3E}">
        <p14:creationId xmlns:p14="http://schemas.microsoft.com/office/powerpoint/2010/main" val="3111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Capacitors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Cross-sectional area is changed as one set of plates are rotated with respect to the other.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915" y="3331840"/>
            <a:ext cx="2962275" cy="200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9171" y="3789040"/>
            <a:ext cx="117348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38686" y="5341705"/>
            <a:ext cx="3377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5"/>
              </a:rPr>
              <a:t>http://www.tpub.com/neets/book2/3f.htm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0571" y="3331840"/>
            <a:ext cx="213928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PSpice</a:t>
            </a:r>
            <a:r>
              <a:rPr lang="en-US" dirty="0" smtClean="0">
                <a:solidFill>
                  <a:schemeClr val="tx1"/>
                </a:solidFill>
              </a:rPr>
              <a:t> Symbol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77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MEMS 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MEMS (</a:t>
            </a:r>
            <a:r>
              <a:rPr lang="en-US" u="sng" dirty="0" err="1" smtClean="0"/>
              <a:t>M</a:t>
            </a:r>
            <a:r>
              <a:rPr lang="en-US" dirty="0" err="1" smtClean="0"/>
              <a:t>icro</a:t>
            </a:r>
            <a:r>
              <a:rPr lang="en-US" u="sng" dirty="0" err="1" smtClean="0"/>
              <a:t>e</a:t>
            </a:r>
            <a:r>
              <a:rPr lang="en-US" dirty="0" err="1" smtClean="0"/>
              <a:t>lectro</a:t>
            </a:r>
            <a:r>
              <a:rPr lang="en-US" u="sng" dirty="0" err="1" smtClean="0"/>
              <a:t>m</a:t>
            </a:r>
            <a:r>
              <a:rPr lang="en-US" dirty="0" err="1" smtClean="0"/>
              <a:t>echanical</a:t>
            </a:r>
            <a:r>
              <a:rPr lang="en-US" dirty="0" smtClean="0"/>
              <a:t> </a:t>
            </a:r>
            <a:r>
              <a:rPr lang="en-US" u="sng" dirty="0" smtClean="0"/>
              <a:t>s</a:t>
            </a:r>
            <a:r>
              <a:rPr lang="en-US" dirty="0" smtClean="0"/>
              <a:t>ystem)</a:t>
            </a:r>
          </a:p>
          <a:p>
            <a:pPr lvl="1"/>
            <a:r>
              <a:rPr lang="en-US" dirty="0" smtClean="0"/>
              <a:t>Can be a variable capacitor by changing the distance between electrodes.</a:t>
            </a:r>
          </a:p>
          <a:p>
            <a:pPr lvl="1"/>
            <a:r>
              <a:rPr lang="en-US" dirty="0" smtClean="0"/>
              <a:t>Use in sensing applications as well as in RF electronics.</a:t>
            </a:r>
            <a:endParaRPr lang="en-US" dirty="0"/>
          </a:p>
        </p:txBody>
      </p:sp>
      <p:pic>
        <p:nvPicPr>
          <p:cNvPr id="1026" name="Picture 2" descr="http://www.silvaco.com/tech_lib_TCAD/simulationstandard/2005/aug/a3/cued_fig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301987"/>
            <a:ext cx="4095750" cy="25241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95536" y="5834043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http://www.silvaco.com/tech_lib_TCAD/simulationstandard/2005/aug/a3/a3.html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28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Double Layer 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a </a:t>
            </a:r>
            <a:r>
              <a:rPr lang="en-US" dirty="0" err="1" smtClean="0"/>
              <a:t>supercapacitor</a:t>
            </a:r>
            <a:r>
              <a:rPr lang="en-US" dirty="0" smtClean="0"/>
              <a:t> or </a:t>
            </a:r>
            <a:r>
              <a:rPr lang="en-US" dirty="0" err="1" smtClean="0"/>
              <a:t>ultracapacitor</a:t>
            </a:r>
            <a:endParaRPr lang="en-US" dirty="0" smtClean="0"/>
          </a:p>
          <a:p>
            <a:pPr lvl="1"/>
            <a:r>
              <a:rPr lang="en-US" dirty="0" smtClean="0"/>
              <a:t>Used in high voltage/high current applications.</a:t>
            </a:r>
          </a:p>
          <a:p>
            <a:pPr lvl="2"/>
            <a:r>
              <a:rPr lang="en-US" dirty="0" smtClean="0"/>
              <a:t>Energy storage for alternate energy systems.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276600"/>
            <a:ext cx="3276600" cy="297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6172200"/>
            <a:ext cx="502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http://en.wikipedia.org/wiki/File:Supercapacitor_diagram.svg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743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Electrical Properties of a 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Acts like an open circuit at steady state when connected to a d.c. voltage or current source.</a:t>
            </a:r>
          </a:p>
          <a:p>
            <a:r>
              <a:rPr lang="en-US" dirty="0" smtClean="0"/>
              <a:t>Voltage on a capacitor must be continuous</a:t>
            </a:r>
          </a:p>
          <a:p>
            <a:pPr lvl="1"/>
            <a:r>
              <a:rPr lang="en-US" dirty="0" smtClean="0"/>
              <a:t>There are no abrupt changes to the voltage</a:t>
            </a:r>
          </a:p>
          <a:p>
            <a:r>
              <a:rPr lang="en-US" dirty="0" smtClean="0"/>
              <a:t>An ideal capacitor does not dissipate energy, it takes power when storing energy and returns it when discharging.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821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30000"/>
          </a:blip>
          <a:srcRect/>
          <a:stretch>
            <a:fillRect/>
          </a:stretch>
        </p:blipFill>
        <p:spPr bwMode="auto">
          <a:xfrm>
            <a:off x="1043608" y="2348880"/>
            <a:ext cx="2971392" cy="365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Real 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real capacitor does dissipate energy due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leakage of charge through its insulator.</a:t>
            </a:r>
          </a:p>
          <a:p>
            <a:pPr marL="3944938" lvl="1"/>
            <a:r>
              <a:rPr lang="en-US" dirty="0" smtClean="0"/>
              <a:t>This is modeled by putting a resistor in </a:t>
            </a:r>
            <a:r>
              <a:rPr lang="en-US" dirty="0"/>
              <a:t>	</a:t>
            </a:r>
            <a:r>
              <a:rPr lang="en-US" dirty="0" smtClean="0"/>
              <a:t>parallel with an ideal capacitor.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405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Charge is stored on the plates of the capacitor.</a:t>
            </a:r>
          </a:p>
          <a:p>
            <a:pPr marL="4660900">
              <a:buNone/>
            </a:pPr>
            <a:endParaRPr lang="tr-TR" sz="2800" dirty="0" smtClean="0">
              <a:solidFill>
                <a:srgbClr val="FF0000"/>
              </a:solidFill>
            </a:endParaRPr>
          </a:p>
          <a:p>
            <a:pPr marL="4660900">
              <a:buNone/>
            </a:pPr>
            <a:endParaRPr lang="tr-TR" sz="2800" dirty="0">
              <a:solidFill>
                <a:srgbClr val="FF0000"/>
              </a:solidFill>
            </a:endParaRPr>
          </a:p>
          <a:p>
            <a:pPr marL="466090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Equation:</a:t>
            </a:r>
          </a:p>
          <a:p>
            <a:pPr marL="466090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Q = CV</a:t>
            </a:r>
          </a:p>
          <a:p>
            <a:pPr marL="466090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Units:</a:t>
            </a:r>
          </a:p>
          <a:p>
            <a:pPr marL="4660900">
              <a:buNone/>
            </a:pPr>
            <a:r>
              <a:rPr lang="en-US" sz="2800" dirty="0"/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Coulomb = </a:t>
            </a:r>
            <a:r>
              <a:rPr lang="en-US" sz="2400" dirty="0" err="1" smtClean="0">
                <a:solidFill>
                  <a:schemeClr val="accent1"/>
                </a:solidFill>
              </a:rPr>
              <a:t>Farad</a:t>
            </a:r>
            <a:r>
              <a:rPr lang="en-US" sz="2400" baseline="30000" dirty="0" err="1" smtClean="0">
                <a:solidFill>
                  <a:schemeClr val="accent1"/>
                </a:solidFill>
              </a:rPr>
              <a:t>.</a:t>
            </a:r>
            <a:r>
              <a:rPr lang="en-US" sz="2400" dirty="0" err="1" smtClean="0">
                <a:solidFill>
                  <a:schemeClr val="accent1"/>
                </a:solidFill>
              </a:rPr>
              <a:t>Voltage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660900">
              <a:buNone/>
            </a:pPr>
            <a:r>
              <a:rPr lang="en-US" sz="2800" dirty="0"/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C = F V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2132856"/>
            <a:ext cx="4029075" cy="405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514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Charge to 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to add charge to a capacitor depends on:</a:t>
            </a:r>
          </a:p>
          <a:p>
            <a:pPr lvl="1"/>
            <a:r>
              <a:rPr lang="en-US" dirty="0" smtClean="0"/>
              <a:t>the amount of charge already on the plates of the capacitor</a:t>
            </a:r>
          </a:p>
          <a:p>
            <a:pPr lvl="1">
              <a:buNone/>
            </a:pPr>
            <a:r>
              <a:rPr lang="en-US" sz="3200" dirty="0">
                <a:solidFill>
                  <a:schemeClr val="tx1"/>
                </a:solidFill>
                <a:ea typeface="+mn-ea"/>
                <a:cs typeface="+mn-cs"/>
              </a:rPr>
              <a:t>and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force (voltage) driving the charge towards the plates (i.e., current)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453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01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A 6 </a:t>
                </a:r>
                <a:r>
                  <a:rPr lang="tr-TR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tr-TR" dirty="0" smtClean="0"/>
                  <a:t> </a:t>
                </a:r>
                <a:r>
                  <a:rPr lang="en-US" dirty="0" smtClean="0"/>
                  <a:t>source</a:t>
                </a:r>
                <a:r>
                  <a:rPr lang="tr-TR" dirty="0" smtClean="0"/>
                  <a:t> is </a:t>
                </a:r>
                <a:r>
                  <a:rPr lang="tr-TR" dirty="0" err="1" smtClean="0"/>
                  <a:t>required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store</a:t>
                </a:r>
                <a:r>
                  <a:rPr lang="tr-TR" dirty="0" smtClean="0"/>
                  <a:t> 24 </a:t>
                </a:r>
                <a:r>
                  <a:rPr lang="tr-TR" dirty="0" smtClean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C</a:t>
                </a:r>
                <a:r>
                  <a:rPr lang="tr-TR" dirty="0" smtClean="0">
                    <a:sym typeface="Symbol" panose="05050102010706020507" pitchFamily="18" charset="2"/>
                  </a:rPr>
                  <a:t> of </a:t>
                </a:r>
                <a:r>
                  <a:rPr lang="tr-TR" dirty="0" err="1" smtClean="0">
                    <a:sym typeface="Symbol" panose="05050102010706020507" pitchFamily="18" charset="2"/>
                  </a:rPr>
                  <a:t>charge</a:t>
                </a:r>
                <a:r>
                  <a:rPr lang="tr-TR" dirty="0" smtClean="0">
                    <a:sym typeface="Symbol" panose="05050102010706020507" pitchFamily="18" charset="2"/>
                  </a:rPr>
                  <a:t> on a </a:t>
                </a:r>
                <a:r>
                  <a:rPr lang="en-US" dirty="0" smtClean="0">
                    <a:sym typeface="Symbol" panose="05050102010706020507" pitchFamily="18" charset="2"/>
                  </a:rPr>
                  <a:t>certain</a:t>
                </a:r>
                <a:r>
                  <a:rPr lang="tr-TR" dirty="0" smtClean="0">
                    <a:sym typeface="Symbol" panose="05050102010706020507" pitchFamily="18" charset="2"/>
                  </a:rPr>
                  <a:t> </a:t>
                </a:r>
                <a:r>
                  <a:rPr lang="tr-TR" dirty="0" err="1" smtClean="0">
                    <a:sym typeface="Symbol" panose="05050102010706020507" pitchFamily="18" charset="2"/>
                  </a:rPr>
                  <a:t>capacitor</a:t>
                </a:r>
                <a:r>
                  <a:rPr lang="tr-TR" dirty="0" smtClean="0">
                    <a:sym typeface="Symbol" panose="05050102010706020507" pitchFamily="18" charset="2"/>
                  </a:rPr>
                  <a:t>.</a:t>
                </a: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tr-TR" dirty="0" err="1" smtClean="0"/>
                  <a:t>What</a:t>
                </a:r>
                <a:r>
                  <a:rPr lang="tr-TR" dirty="0" smtClean="0"/>
                  <a:t> is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capacitance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capacitor</a:t>
                </a:r>
                <a:r>
                  <a:rPr lang="tr-TR" dirty="0" smtClean="0"/>
                  <a:t>?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6  </m:t>
                          </m:r>
                          <m:r>
                            <m:rPr>
                              <m:sty m:val="p"/>
                            </m:rPr>
                            <a:rPr lang="tr-TR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m:rPr>
                          <m:nor/>
                        </m:rPr>
                        <a:rPr lang="tr-T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dirty="0" smtClean="0">
                          <a:solidFill>
                            <a:schemeClr val="accent1"/>
                          </a:solidFill>
                          <a:sym typeface="Symbol" panose="05050102010706020507" pitchFamily="18" charset="2"/>
                        </a:rPr>
                        <m:t></m:t>
                      </m:r>
                      <m:r>
                        <m:rPr>
                          <m:nor/>
                        </m:rPr>
                        <a:rPr lang="tr-TR" b="0" i="0" dirty="0" smtClean="0">
                          <a:solidFill>
                            <a:schemeClr val="accent1"/>
                          </a:solidFill>
                          <a:sym typeface="Symbol" panose="05050102010706020507" pitchFamily="18" charset="2"/>
                        </a:rPr>
                        <m:t>F</m:t>
                      </m:r>
                    </m:oMath>
                  </m:oMathPara>
                </a14:m>
                <a:endParaRPr lang="tr-TR" dirty="0" smtClean="0"/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tr-TR" dirty="0" smtClean="0"/>
                  <a:t>How much charge is stored on the capacitor when a 9 </a:t>
                </a:r>
                <a:r>
                  <a:rPr lang="tr-TR" dirty="0" smtClean="0">
                    <a:solidFill>
                      <a:schemeClr val="accent1"/>
                    </a:solidFill>
                  </a:rPr>
                  <a:t>V</a:t>
                </a:r>
                <a:r>
                  <a:rPr lang="tr-TR" dirty="0" smtClean="0"/>
                  <a:t> source is </a:t>
                </a:r>
                <a:r>
                  <a:rPr lang="tr-TR" dirty="0" err="1" smtClean="0"/>
                  <a:t>connected</a:t>
                </a:r>
                <a:r>
                  <a:rPr lang="tr-TR" dirty="0" smtClean="0"/>
                  <a:t>?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m:rPr>
                          <m:nor/>
                        </m:rPr>
                        <a:rPr lang="tr-T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dirty="0" smtClean="0">
                          <a:solidFill>
                            <a:schemeClr val="accent1"/>
                          </a:solidFill>
                          <a:sym typeface="Symbol" panose="05050102010706020507" pitchFamily="18" charset="2"/>
                        </a:rPr>
                        <m:t></m:t>
                      </m:r>
                      <m:r>
                        <m:rPr>
                          <m:nor/>
                        </m:rPr>
                        <a:rPr lang="tr-TR" dirty="0" smtClean="0">
                          <a:solidFill>
                            <a:schemeClr val="accent1"/>
                          </a:solidFill>
                          <a:sym typeface="Symbol" panose="05050102010706020507" pitchFamily="18" charset="2"/>
                        </a:rPr>
                        <m:t>F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9 </m:t>
                      </m:r>
                      <m:r>
                        <m:rPr>
                          <m:sty m:val="p"/>
                        </m:rPr>
                        <a:rPr lang="tr-TR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tr-T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=36 </m:t>
                      </m:r>
                      <m:r>
                        <m:rPr>
                          <m:nor/>
                        </m:rPr>
                        <a:rPr lang="tr-TR" dirty="0" smtClean="0">
                          <a:solidFill>
                            <a:schemeClr val="accent1"/>
                          </a:solidFill>
                          <a:sym typeface="Symbol" panose="05050102010706020507" pitchFamily="18" charset="2"/>
                        </a:rPr>
                        <m:t></m:t>
                      </m:r>
                      <m:r>
                        <m:rPr>
                          <m:nor/>
                        </m:rPr>
                        <a:rPr lang="tr-TR" b="0" i="0" dirty="0" smtClean="0">
                          <a:solidFill>
                            <a:schemeClr val="accent1"/>
                          </a:solidFill>
                          <a:sym typeface="Symbol" panose="05050102010706020507" pitchFamily="18" charset="2"/>
                        </a:rPr>
                        <m:t>C</m:t>
                      </m:r>
                    </m:oMath>
                  </m:oMathPara>
                </a14:m>
                <a:endParaRPr lang="tr-TR" dirty="0" smtClean="0"/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tr-TR" dirty="0" smtClean="0"/>
                  <a:t>What is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voltage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across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capacitor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when</a:t>
                </a:r>
                <a:r>
                  <a:rPr lang="tr-TR" dirty="0" smtClean="0"/>
                  <a:t> 16 </a:t>
                </a:r>
                <a:r>
                  <a:rPr lang="tr-TR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</a:t>
                </a:r>
                <a:r>
                  <a:rPr lang="tr-TR" dirty="0" smtClean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C</a:t>
                </a:r>
                <a:r>
                  <a:rPr lang="tr-TR" dirty="0" smtClean="0">
                    <a:sym typeface="Symbol" panose="05050102010706020507" pitchFamily="18" charset="2"/>
                  </a:rPr>
                  <a:t> is </a:t>
                </a:r>
                <a:r>
                  <a:rPr lang="tr-TR" dirty="0" err="1" smtClean="0">
                    <a:sym typeface="Symbol" panose="05050102010706020507" pitchFamily="18" charset="2"/>
                  </a:rPr>
                  <a:t>stored</a:t>
                </a:r>
                <a:r>
                  <a:rPr lang="tr-TR" dirty="0" smtClean="0">
                    <a:sym typeface="Symbol" panose="05050102010706020507" pitchFamily="18" charset="2"/>
                  </a:rPr>
                  <a:t> on it?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m:rPr>
                              <m:nor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dirty="0" smtClean="0">
                              <a:solidFill>
                                <a:schemeClr val="accent1"/>
                              </a:solidFill>
                              <a:sym typeface="Symbol" panose="05050102010706020507" pitchFamily="18" charset="2"/>
                            </a:rPr>
                            <m:t></m:t>
                          </m:r>
                          <m:r>
                            <m:rPr>
                              <m:nor/>
                            </m:rPr>
                            <a:rPr lang="tr-TR" dirty="0" smtClean="0">
                              <a:solidFill>
                                <a:schemeClr val="accent1"/>
                              </a:solidFill>
                              <a:sym typeface="Symbol" panose="05050102010706020507" pitchFamily="18" charset="2"/>
                            </a:rPr>
                            <m:t>C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tr-T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dirty="0" smtClean="0">
                              <a:solidFill>
                                <a:schemeClr val="accent1"/>
                              </a:solidFill>
                              <a:sym typeface="Symbol" panose="05050102010706020507" pitchFamily="18" charset="2"/>
                            </a:rPr>
                            <m:t></m:t>
                          </m:r>
                          <m:r>
                            <m:rPr>
                              <m:nor/>
                            </m:rPr>
                            <a:rPr lang="tr-TR" dirty="0" smtClean="0">
                              <a:solidFill>
                                <a:schemeClr val="accent1"/>
                              </a:solidFill>
                              <a:sym typeface="Symbol" panose="05050102010706020507" pitchFamily="18" charset="2"/>
                            </a:rPr>
                            <m:t>F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tr-TR" dirty="0"/>
              </a:p>
              <a:p>
                <a:pPr marL="857250" lvl="2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469" r="-13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17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713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 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 first, it is easy to store charge in the capacitor.</a:t>
            </a:r>
          </a:p>
          <a:p>
            <a:r>
              <a:rPr lang="en-US" dirty="0" smtClean="0"/>
              <a:t>As more charge is stored on the plates of the capacitor, it becomes increasingly difficult to place additional charge on the plates.</a:t>
            </a:r>
          </a:p>
          <a:p>
            <a:pPr lvl="1"/>
            <a:r>
              <a:rPr lang="en-US" dirty="0" smtClean="0"/>
              <a:t>Coulombic repulsion from the charge already on the plates creates an opposing force to limit the addition of more charge on the plates.</a:t>
            </a:r>
          </a:p>
          <a:p>
            <a:pPr lvl="2"/>
            <a:r>
              <a:rPr lang="en-US" dirty="0" smtClean="0"/>
              <a:t>Voltage across a capacitor increases rapidly as charge is moved onto the plates when the initial amount of charge on the capacitor is small.</a:t>
            </a:r>
          </a:p>
          <a:p>
            <a:pPr lvl="2"/>
            <a:r>
              <a:rPr lang="en-US" dirty="0" smtClean="0"/>
              <a:t>Voltage across the capacitor increases more slowly as it becomes difficult to add extra charge to the plates.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0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Discharging a 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first, it is easy to remove charge in the capacitor.</a:t>
            </a:r>
          </a:p>
          <a:p>
            <a:pPr lvl="1"/>
            <a:r>
              <a:rPr lang="en-US" dirty="0" smtClean="0"/>
              <a:t>Coulombic repulsion from the charge already on the plates creates a force that pushes some of the charge out of the capacitor once the force (voltage) that placed the charge in the capacitor is removed (or decreased).</a:t>
            </a:r>
          </a:p>
          <a:p>
            <a:r>
              <a:rPr lang="en-US" dirty="0" smtClean="0"/>
              <a:t>As more charge is removed from the plates of the capacitor, it becomes increasingly difficult to get rid of the small amount of charge remaining on the plates.</a:t>
            </a:r>
          </a:p>
          <a:p>
            <a:pPr lvl="1"/>
            <a:r>
              <a:rPr lang="en-US" dirty="0" smtClean="0"/>
              <a:t>Coulombic repulsion decreases as the charge spreads out on the plates.  As the amount of charge decreases, the force needed to drive the charge off of the plates decreases.</a:t>
            </a:r>
          </a:p>
          <a:p>
            <a:pPr lvl="2"/>
            <a:r>
              <a:rPr lang="en-US" dirty="0" smtClean="0"/>
              <a:t>Voltage across a capacitor decreases rapidly as charge is removed from the plates when the initial amount of charge on the capacitor is small.</a:t>
            </a:r>
          </a:p>
          <a:p>
            <a:pPr lvl="2"/>
            <a:r>
              <a:rPr lang="en-US" dirty="0" smtClean="0"/>
              <a:t>Voltage across the capacitor decreases more slowly as it becomes difficult to force the remaining charge out of the capacitor.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353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Storage Devices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Capacitors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Inductors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18128-AA10-4BE3-90C0-965FA2EC4732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668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Current-Voltage Relationships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065503"/>
              </p:ext>
            </p:extLst>
          </p:nvPr>
        </p:nvGraphicFramePr>
        <p:xfrm>
          <a:off x="3347864" y="1556792"/>
          <a:ext cx="2165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3" imgW="825480" imgH="1549080" progId="Equation.3">
                  <p:embed/>
                </p:oleObj>
              </mc:Choice>
              <mc:Fallback>
                <p:oleObj name="Equation" r:id="rId3" imgW="82548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556792"/>
                        <a:ext cx="216535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699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Energy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2667000"/>
          <a:ext cx="3083627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3" imgW="888840" imgH="634680" progId="Equation.3">
                  <p:embed/>
                </p:oleObj>
              </mc:Choice>
              <mc:Fallback>
                <p:oleObj name="Equation" r:id="rId3" imgW="8888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3083627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2357438"/>
          <a:ext cx="266700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5" imgW="787320" imgH="812520" progId="Equation.3">
                  <p:embed/>
                </p:oleObj>
              </mc:Choice>
              <mc:Fallback>
                <p:oleObj name="Equation" r:id="rId5" imgW="78732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57438"/>
                        <a:ext cx="2667000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0323E6-A619-4A6F-A9BA-4DCDBFA0DB8D}" type="slidenum">
              <a:rPr lang="en-US" altLang="tr-TR" smtClean="0"/>
              <a:pPr>
                <a:defRPr/>
              </a:pPr>
              <a:t>21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713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Capacitor Voltage vs. Time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13925" y="920756"/>
            <a:ext cx="4192588" cy="6593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d.c. voltage, </a:t>
            </a:r>
            <a:r>
              <a:rPr lang="en-US" sz="2000" dirty="0" err="1" smtClean="0"/>
              <a:t>Vc</a:t>
            </a:r>
            <a:r>
              <a:rPr lang="en-US" sz="2000" dirty="0" smtClean="0"/>
              <a:t>, is applied at t = </a:t>
            </a:r>
            <a:r>
              <a:rPr lang="en-US" sz="2000" dirty="0" smtClean="0">
                <a:latin typeface="+mj-lt"/>
              </a:rPr>
              <a:t>0</a:t>
            </a:r>
            <a:r>
              <a:rPr lang="en-US" sz="2000" dirty="0" smtClean="0"/>
              <a:t>s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596272" y="908720"/>
            <a:ext cx="4270375" cy="6548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d.c. voltage, </a:t>
            </a:r>
            <a:r>
              <a:rPr lang="en-US" sz="2000" dirty="0" err="1" smtClean="0"/>
              <a:t>Vc</a:t>
            </a:r>
            <a:r>
              <a:rPr lang="en-US" sz="2000" dirty="0" smtClean="0"/>
              <a:t>, is removed at t = </a:t>
            </a:r>
            <a:r>
              <a:rPr lang="en-US" sz="2000" dirty="0" smtClean="0">
                <a:latin typeface="+mj-lt"/>
              </a:rPr>
              <a:t>0</a:t>
            </a:r>
            <a:r>
              <a:rPr lang="en-US" sz="2000" dirty="0" smtClean="0"/>
              <a:t>s</a:t>
            </a:r>
            <a:endParaRPr lang="en-US" sz="2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789" y="1580108"/>
            <a:ext cx="396612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563563"/>
            <a:ext cx="3960440" cy="302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7871" y="4070143"/>
            <a:ext cx="2837284" cy="232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1F58E-B154-4B70-8388-B4AF5B0F45E3}" type="slidenum">
              <a:rPr lang="en-US" altLang="tr-TR" smtClean="0"/>
              <a:pPr>
                <a:defRPr/>
              </a:pPr>
              <a:t>22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067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constant, </a:t>
            </a:r>
            <a:r>
              <a:rPr lang="en-US" dirty="0" smtClean="0">
                <a:latin typeface="Symbol" pitchFamily="18" charset="2"/>
              </a:rPr>
              <a:t>t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rate at which charge can be added to or removed from the plates of a capacitor as a function of time can be fit to an exponential function.</a:t>
            </a:r>
          </a:p>
          <a:p>
            <a:pPr lvl="1">
              <a:buNone/>
            </a:pPr>
            <a:r>
              <a:rPr lang="en-US" dirty="0" smtClean="0"/>
              <a:t>		Charging	</a:t>
            </a:r>
            <a:r>
              <a:rPr lang="en-US" dirty="0"/>
              <a:t>	</a:t>
            </a:r>
            <a:r>
              <a:rPr lang="en-US" dirty="0" smtClean="0"/>
              <a:t>		Discharging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5257800"/>
            <a:ext cx="1357564" cy="50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46188"/>
            <a:ext cx="3581400" cy="63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191000"/>
            <a:ext cx="29531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056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to steady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approximate that the exponential function reaches its final value when the charging or discharging time is equal to 5</a:t>
            </a: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9358" y="3276600"/>
            <a:ext cx="4038600" cy="308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76600"/>
            <a:ext cx="4208136" cy="315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688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Capacitance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Capacitors in parallel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8229600" cy="255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710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eq</a:t>
            </a:r>
            <a:r>
              <a:rPr lang="en-US" dirty="0" smtClean="0"/>
              <a:t> for Capacitors in Parallel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08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3" imgW="126720" imgH="241200" progId="Equation.3">
                  <p:embed/>
                </p:oleObj>
              </mc:Choice>
              <mc:Fallback>
                <p:oleObj name="Equation" r:id="rId3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0835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4904"/>
              </p:ext>
            </p:extLst>
          </p:nvPr>
        </p:nvGraphicFramePr>
        <p:xfrm>
          <a:off x="2042251" y="1340768"/>
          <a:ext cx="5059497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Equation" r:id="rId5" imgW="2120760" imgH="2108160" progId="Equation.3">
                  <p:embed/>
                </p:oleObj>
              </mc:Choice>
              <mc:Fallback>
                <p:oleObj name="Equation" r:id="rId5" imgW="2120760" imgH="2108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251" y="1340768"/>
                        <a:ext cx="5059497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25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Capacitance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Capacitors in series</a:t>
            </a:r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989" y="2420888"/>
            <a:ext cx="83724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27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628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eq</a:t>
            </a:r>
            <a:r>
              <a:rPr lang="en-US" dirty="0" smtClean="0"/>
              <a:t> for Capacitors in Series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08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3" imgW="126720" imgH="241200" progId="Equation.3">
                  <p:embed/>
                </p:oleObj>
              </mc:Choice>
              <mc:Fallback>
                <p:oleObj name="Equation" r:id="rId3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08350"/>
                        <a:ext cx="127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896589"/>
              </p:ext>
            </p:extLst>
          </p:nvPr>
        </p:nvGraphicFramePr>
        <p:xfrm>
          <a:off x="1835696" y="1196752"/>
          <a:ext cx="6019800" cy="510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5" imgW="2603160" imgH="2565360" progId="Equation.3">
                  <p:embed/>
                </p:oleObj>
              </mc:Choice>
              <mc:Fallback>
                <p:oleObj name="Equation" r:id="rId5" imgW="2603160" imgH="2565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96752"/>
                        <a:ext cx="6019800" cy="5106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964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300" dirty="0" smtClean="0"/>
              <a:t>General Equations for </a:t>
            </a:r>
            <a:r>
              <a:rPr lang="en-US" sz="4300" dirty="0" err="1" smtClean="0"/>
              <a:t>C</a:t>
            </a:r>
            <a:r>
              <a:rPr lang="en-US" sz="4300" baseline="-25000" dirty="0" err="1" smtClean="0"/>
              <a:t>eq</a:t>
            </a:r>
            <a:endParaRPr lang="en-US" sz="4300" baseline="-25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 Combination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Series Combination</a:t>
            </a:r>
            <a:endParaRPr lang="en-US" dirty="0"/>
          </a:p>
        </p:txBody>
      </p:sp>
      <p:sp>
        <p:nvSpPr>
          <p:cNvPr id="8196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If P capacitors are in parallel, then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			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If S capacitors are in series, then: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223643" y="3810000"/>
          <a:ext cx="300595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4" imgW="990360" imgH="507960" progId="Equation.3">
                  <p:embed/>
                </p:oleObj>
              </mc:Choice>
              <mc:Fallback>
                <p:oleObj name="Equation" r:id="rId4" imgW="990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643" y="3810000"/>
                        <a:ext cx="3005957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219200" y="3886200"/>
          <a:ext cx="22098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6" imgW="761760" imgH="444240" progId="Equation.3">
                  <p:embed/>
                </p:oleObj>
              </mc:Choice>
              <mc:Fallback>
                <p:oleObj name="Equation" r:id="rId6" imgW="761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22098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1F58E-B154-4B70-8388-B4AF5B0F45E3}" type="slidenum">
              <a:rPr lang="en-US" altLang="tr-TR" smtClean="0"/>
              <a:pPr>
                <a:defRPr/>
              </a:pPr>
              <a:t>29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849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Objective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Describe </a:t>
            </a:r>
            <a:endParaRPr lang="tr-T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the construction of a capacitor </a:t>
            </a:r>
            <a:endParaRPr lang="tr-T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how charge is stored.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Introduce several types of capacitors</a:t>
            </a:r>
          </a:p>
          <a:p>
            <a:pPr fontAlgn="auto">
              <a:spcAft>
                <a:spcPts val="0"/>
              </a:spcAft>
              <a:defRPr/>
            </a:pPr>
            <a:r>
              <a:rPr lang="tr-TR" dirty="0" smtClean="0"/>
              <a:t>T</a:t>
            </a:r>
            <a:r>
              <a:rPr lang="en-US" dirty="0" smtClean="0"/>
              <a:t>he electrical properties of a capacitor</a:t>
            </a:r>
            <a:endParaRPr lang="tr-T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tr-TR" dirty="0" smtClean="0"/>
              <a:t>R</a:t>
            </a:r>
            <a:r>
              <a:rPr lang="en-US" dirty="0" err="1" smtClean="0"/>
              <a:t>elationship</a:t>
            </a:r>
            <a:r>
              <a:rPr lang="en-US" dirty="0" smtClean="0"/>
              <a:t> between charge, voltage, and capacitance; power; and energy</a:t>
            </a:r>
            <a:endParaRPr lang="tr-T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Equivalent capacitance when a set of capacitors are in series and in parallel</a:t>
            </a:r>
            <a:endParaRPr lang="tr-TR" dirty="0" smtClean="0"/>
          </a:p>
          <a:p>
            <a:pPr lvl="0" eaLnBrk="1" hangingPunct="1"/>
            <a:r>
              <a:rPr lang="en-US" altLang="tr-TR" dirty="0">
                <a:solidFill>
                  <a:srgbClr val="000000"/>
                </a:solidFill>
              </a:rPr>
              <a:t>Describe</a:t>
            </a:r>
          </a:p>
          <a:p>
            <a:pPr lvl="1" eaLnBrk="1" hangingPunct="1"/>
            <a:r>
              <a:rPr lang="en-US" altLang="tr-TR" dirty="0"/>
              <a:t>The construction of an inductor</a:t>
            </a:r>
          </a:p>
          <a:p>
            <a:pPr lvl="1" eaLnBrk="1" hangingPunct="1"/>
            <a:r>
              <a:rPr lang="en-US" altLang="tr-TR" dirty="0"/>
              <a:t>How energy is stored in an inductor</a:t>
            </a:r>
          </a:p>
          <a:p>
            <a:pPr lvl="1" eaLnBrk="1" hangingPunct="1"/>
            <a:r>
              <a:rPr lang="en-US" altLang="tr-TR" dirty="0"/>
              <a:t>The electrical properties of an inductor</a:t>
            </a:r>
          </a:p>
          <a:p>
            <a:pPr lvl="2" eaLnBrk="1" hangingPunct="1"/>
            <a:r>
              <a:rPr lang="en-US" altLang="tr-TR" dirty="0">
                <a:solidFill>
                  <a:srgbClr val="009900"/>
                </a:solidFill>
              </a:rPr>
              <a:t>Relationship between voltage, current, and inductance; power; and energy</a:t>
            </a:r>
          </a:p>
          <a:p>
            <a:pPr lvl="1" eaLnBrk="1" hangingPunct="1"/>
            <a:r>
              <a:rPr lang="en-US" altLang="tr-TR" dirty="0"/>
              <a:t>Equivalent inductance when a set of inductors are in series and in </a:t>
            </a:r>
            <a:r>
              <a:rPr lang="en-US" altLang="tr-TR" dirty="0" smtClean="0"/>
              <a:t>parallel</a:t>
            </a:r>
            <a:endParaRPr lang="en-US" alt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7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Capacitors are energy storage devices.</a:t>
            </a:r>
          </a:p>
          <a:p>
            <a:r>
              <a:rPr lang="en-US" sz="2800" dirty="0" smtClean="0"/>
              <a:t>An ideal capacitor act like an open circuits when a DC voltage or current has been applied for at least 5 </a:t>
            </a:r>
            <a:r>
              <a:rPr lang="en-US" sz="2800" dirty="0" smtClean="0">
                <a:latin typeface="Symbol" pitchFamily="18" charset="2"/>
              </a:rPr>
              <a:t>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voltage across a capacitor must be a continuous function; the current flowing across a capacitor can be discontinuous.</a:t>
            </a:r>
          </a:p>
          <a:p>
            <a:r>
              <a:rPr lang="en-US" sz="2800" dirty="0" smtClean="0"/>
              <a:t>The equation for equivalent capacitance for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tr-TR" dirty="0" smtClean="0"/>
              <a:t> </a:t>
            </a:r>
            <a:r>
              <a:rPr lang="en-US" dirty="0" smtClean="0"/>
              <a:t>capacitors in parallel	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en-US" dirty="0" smtClean="0"/>
              <a:t>capacitors in series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576669"/>
              </p:ext>
            </p:extLst>
          </p:nvPr>
        </p:nvGraphicFramePr>
        <p:xfrm>
          <a:off x="5354637" y="5085184"/>
          <a:ext cx="2549525" cy="116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3" imgW="990360" imgH="507960" progId="Equation.3">
                  <p:embed/>
                </p:oleObj>
              </mc:Choice>
              <mc:Fallback>
                <p:oleObj name="Equation" r:id="rId3" imgW="990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7" y="5085184"/>
                        <a:ext cx="2549525" cy="1163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001004"/>
              </p:ext>
            </p:extLst>
          </p:nvPr>
        </p:nvGraphicFramePr>
        <p:xfrm>
          <a:off x="1763688" y="5155527"/>
          <a:ext cx="1752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5" imgW="761760" imgH="444240" progId="Equation.3">
                  <p:embed/>
                </p:oleObj>
              </mc:Choice>
              <mc:Fallback>
                <p:oleObj name="Equation" r:id="rId5" imgW="761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155527"/>
                        <a:ext cx="1752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5029200"/>
            <a:ext cx="2971800" cy="135829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5029200"/>
            <a:ext cx="2743200" cy="135829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043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Inductors</a:t>
            </a:r>
            <a:endParaRPr lang="en-US" dirty="0"/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altLang="tr-TR" dirty="0" smtClean="0"/>
              <a:t>Energy Storage Devices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18128-AA10-4BE3-90C0-965FA2EC4732}" type="slidenum">
              <a:rPr lang="en-US" altLang="tr-TR" smtClean="0"/>
              <a:pPr>
                <a:defRPr/>
              </a:pPr>
              <a:t>31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2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Inductors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Generally  - coil of conducting wire</a:t>
            </a:r>
          </a:p>
          <a:p>
            <a:pPr marL="4213225" lvl="1" eaLnBrk="1" hangingPunct="1"/>
            <a:r>
              <a:rPr lang="en-US" altLang="tr-TR" dirty="0" smtClean="0"/>
              <a:t>Usually wrapped around a solid core.  </a:t>
            </a:r>
            <a:endParaRPr lang="tr-TR" altLang="tr-TR" dirty="0" smtClean="0"/>
          </a:p>
          <a:p>
            <a:pPr marL="4213225" lvl="1" eaLnBrk="1" hangingPunct="1"/>
            <a:r>
              <a:rPr lang="en-US" altLang="tr-TR" dirty="0" smtClean="0"/>
              <a:t>If no core is used, then the inductor is said to have an ‘</a:t>
            </a:r>
            <a:r>
              <a:rPr lang="en-US" altLang="tr-TR" dirty="0" smtClean="0">
                <a:solidFill>
                  <a:schemeClr val="accent1"/>
                </a:solidFill>
              </a:rPr>
              <a:t>air core</a:t>
            </a:r>
            <a:r>
              <a:rPr lang="en-US" altLang="tr-TR" dirty="0" smtClean="0"/>
              <a:t>’.</a:t>
            </a:r>
          </a:p>
        </p:txBody>
      </p:sp>
      <p:pic>
        <p:nvPicPr>
          <p:cNvPr id="15364" name="Picture 2" descr="http://bzupages.com/attachments/2577d1228424468-induct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3281363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78922" y="5330325"/>
            <a:ext cx="670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1400" dirty="0">
                <a:latin typeface="Constantia" panose="02030602050306030303" pitchFamily="18" charset="0"/>
                <a:hlinkClick r:id="rId4"/>
              </a:rPr>
              <a:t>http://bzupages.com/f231/energy-stored-inductor-uzma-noreen-group6-part2-1464/</a:t>
            </a:r>
            <a:r>
              <a:rPr lang="en-US" altLang="tr-TR" sz="1400"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32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5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Symbols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3263" y="1196752"/>
            <a:ext cx="4924425" cy="4014788"/>
          </a:xfrm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63688" y="5668740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>
                <a:latin typeface="Constantia" panose="02030602050306030303" pitchFamily="18" charset="0"/>
                <a:hlinkClick r:id="rId4"/>
              </a:rPr>
              <a:t>http://www.allaboutcircuits.com/vol_1/chpt_15/1.html</a:t>
            </a:r>
            <a:r>
              <a:rPr lang="en-US" altLang="tr-TR">
                <a:latin typeface="Constantia" panose="02030602050306030303" pitchFamily="18" charset="0"/>
              </a:rPr>
              <a:t> 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01" y="3230340"/>
            <a:ext cx="3952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33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Alternative Names for Inductors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Reactor</a:t>
            </a:r>
            <a:endParaRPr lang="tr-TR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inductor in a power grid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Choke</a:t>
            </a:r>
            <a:r>
              <a:rPr lang="en-US" dirty="0" smtClean="0"/>
              <a:t> </a:t>
            </a:r>
            <a:endParaRPr lang="tr-TR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designed to block a particular frequency while allowing currents at lower frequencies or </a:t>
            </a:r>
            <a:r>
              <a:rPr lang="en-US" dirty="0" err="1" smtClean="0"/>
              <a:t>d.c.</a:t>
            </a:r>
            <a:r>
              <a:rPr lang="en-US" dirty="0" smtClean="0"/>
              <a:t> currents through</a:t>
            </a:r>
            <a:endParaRPr lang="tr-TR" dirty="0" smtClean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Commonly used in RF (radio frequency) circuitry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Coil</a:t>
            </a:r>
            <a:r>
              <a:rPr lang="en-US" dirty="0" smtClean="0"/>
              <a:t> </a:t>
            </a:r>
            <a:endParaRPr lang="tr-TR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often coated with varnish and/or wrapped with insulating tape to provide additional insulation and secure them in place</a:t>
            </a:r>
            <a:endParaRPr lang="tr-TR" dirty="0" smtClean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winding is a coil with taps (terminals).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Solenoid</a:t>
            </a:r>
            <a:r>
              <a:rPr lang="en-US" dirty="0" smtClean="0"/>
              <a:t> </a:t>
            </a:r>
            <a:endParaRPr lang="tr-TR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three dimensional coil.  </a:t>
            </a:r>
            <a:endParaRPr lang="tr-TR" dirty="0" smtClean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Also used to denote an electromagnet where the magnetic field is generated by current flowing through a toroidal inductor.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34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1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Energy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flow of current through an inductor creates a magnetic field (right hand rule).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the current flowing through the inductor drops, the magnetic field will also decrease and energy is released through the generation of a current.</a:t>
            </a:r>
            <a:endParaRPr lang="en-US" dirty="0"/>
          </a:p>
        </p:txBody>
      </p:sp>
      <p:pic>
        <p:nvPicPr>
          <p:cNvPr id="18436" name="Picture 4" descr="http://upload.wikimedia.org/wikipedia/commons/thumb/1/11/Basic_Inductor_with_B-field.svg/400px-Basic_Inductor_with_B-fiel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7767"/>
            <a:ext cx="381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99592" y="4427393"/>
            <a:ext cx="670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dirty="0">
                <a:latin typeface="Constantia" panose="02030602050306030303" pitchFamily="18" charset="0"/>
                <a:hlinkClick r:id="rId4"/>
              </a:rPr>
              <a:t>http://en.wikibooks.org/wiki/Circuit_Theory/Mutual_Inductance</a:t>
            </a:r>
            <a:r>
              <a:rPr lang="en-US" altLang="tr-TR"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5220072" y="4098527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b="1" dirty="0">
                <a:solidFill>
                  <a:srgbClr val="FF0000"/>
                </a:solidFill>
                <a:latin typeface="Constantia" panose="02030602050306030303" pitchFamily="18" charset="0"/>
              </a:rPr>
              <a:t>B field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35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3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Sign Convention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 convention used with an inductor is the same as for a power dissipating device.</a:t>
            </a:r>
          </a:p>
          <a:p>
            <a:pPr marL="3136900" lvl="1"/>
            <a:r>
              <a:rPr lang="en-US" dirty="0"/>
              <a:t>When current flows into the positive side of the voltage across the inductor, it is positive and the inductor is dissipating power.  </a:t>
            </a:r>
          </a:p>
          <a:p>
            <a:pPr marL="3136900" lvl="1"/>
            <a:r>
              <a:rPr lang="en-US" dirty="0"/>
              <a:t>When the inductor releases energy back into the circuit, the sign of the current will be negative.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36</a:t>
            </a:fld>
            <a:endParaRPr lang="en-US" altLang="tr-TR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1306700" cy="352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9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Current and Voltage Relationships</a:t>
            </a:r>
            <a:endParaRPr lang="en-US" dirty="0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988777"/>
              </p:ext>
            </p:extLst>
          </p:nvPr>
        </p:nvGraphicFramePr>
        <p:xfrm>
          <a:off x="2987824" y="2708920"/>
          <a:ext cx="26797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4" imgW="787320" imgH="914400" progId="Equation.3">
                  <p:embed/>
                </p:oleObj>
              </mc:Choice>
              <mc:Fallback>
                <p:oleObj name="Equation" r:id="rId4" imgW="787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708920"/>
                        <a:ext cx="26797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Content Placeholder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967061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tr-TR" sz="2800" dirty="0" smtClean="0"/>
              <a:t>L , inductance, has the units of </a:t>
            </a:r>
            <a:r>
              <a:rPr lang="en-US" altLang="tr-TR" sz="2800" dirty="0" err="1" smtClean="0"/>
              <a:t>Henries</a:t>
            </a:r>
            <a:r>
              <a:rPr lang="en-US" altLang="tr-TR" sz="2800" dirty="0" smtClean="0"/>
              <a:t> (H)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tr-TR" sz="2400" dirty="0" smtClean="0"/>
              <a:t>		</a:t>
            </a:r>
            <a:r>
              <a:rPr lang="en-US" altLang="tr-TR" sz="2400" dirty="0" smtClean="0">
                <a:solidFill>
                  <a:schemeClr val="accent1"/>
                </a:solidFill>
              </a:rPr>
              <a:t>1 H = 1 V-s/A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37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366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Power and Energy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73596"/>
              </p:ext>
            </p:extLst>
          </p:nvPr>
        </p:nvGraphicFramePr>
        <p:xfrm>
          <a:off x="1979712" y="1700808"/>
          <a:ext cx="50292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4" imgW="1587240" imgH="1015920" progId="Equation.3">
                  <p:embed/>
                </p:oleObj>
              </mc:Choice>
              <mc:Fallback>
                <p:oleObj name="Equation" r:id="rId4" imgW="158724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700808"/>
                        <a:ext cx="50292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38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763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Inductors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24936" cy="5399880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Stores energy in an magnetic field created by the electric current flowing through it.</a:t>
            </a:r>
          </a:p>
          <a:p>
            <a:pPr lvl="1" eaLnBrk="1" hangingPunct="1"/>
            <a:r>
              <a:rPr lang="en-US" altLang="tr-TR" sz="2600" dirty="0" smtClean="0"/>
              <a:t>Inductor opposes change in current flowing through it.</a:t>
            </a:r>
          </a:p>
          <a:p>
            <a:pPr lvl="2" eaLnBrk="1" hangingPunct="1"/>
            <a:r>
              <a:rPr lang="en-US" altLang="tr-TR" dirty="0" smtClean="0"/>
              <a:t>Current through an inductor is continuous; voltage can be discontinuous.</a:t>
            </a:r>
          </a:p>
        </p:txBody>
      </p:sp>
      <p:pic>
        <p:nvPicPr>
          <p:cNvPr id="20484" name="Picture 2" descr="http://www.rfcafe.com/references/electrical/Electricity%20-%20Basic%20Navy%20Training%20Courses/images/Figure%20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198008"/>
            <a:ext cx="32004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95536" y="5661248"/>
            <a:ext cx="84249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tr-TR" sz="1400" dirty="0">
                <a:latin typeface="Constantia" panose="02030602050306030303" pitchFamily="18" charset="0"/>
                <a:hlinkClick r:id="rId4"/>
              </a:rPr>
              <a:t>http://www.rfcafe.com/references/electrical/Electricity%20-%20Basic%20Navy%20Training%20Courses/electricity%20-%20basic%20navy%20training%20courses%20-%20chapter%2012.htm</a:t>
            </a:r>
            <a:r>
              <a:rPr lang="en-US" altLang="tr-TR" sz="1400" dirty="0">
                <a:latin typeface="Constantia" panose="02030602050306030303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39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9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Capacitors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Energy Storage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18128-AA10-4BE3-90C0-965FA2EC4732}" type="slidenum">
              <a:rPr lang="en-US" altLang="tr-TR" smtClean="0"/>
              <a:pPr>
                <a:defRPr/>
              </a:pPr>
              <a:t>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299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Calculations of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8229600" cy="4824536"/>
          </a:xfrm>
        </p:spPr>
        <p:txBody>
          <a:bodyPr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 smtClean="0"/>
              <a:t>For a solenoid (</a:t>
            </a:r>
            <a:r>
              <a:rPr lang="en-US" sz="4100" dirty="0" err="1" smtClean="0"/>
              <a:t>toroidal</a:t>
            </a:r>
            <a:r>
              <a:rPr lang="en-US" sz="4100" dirty="0" smtClean="0"/>
              <a:t> inductor)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dirty="0" smtClean="0">
                <a:solidFill>
                  <a:srgbClr val="FF0000"/>
                </a:solidFill>
              </a:rPr>
              <a:t>	</a:t>
            </a:r>
            <a:r>
              <a:rPr lang="en-US" sz="3100" dirty="0" smtClean="0">
                <a:solidFill>
                  <a:srgbClr val="FF0000"/>
                </a:solidFill>
              </a:rPr>
              <a:t>N is the number of turns of wire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3100" dirty="0" smtClean="0">
                <a:solidFill>
                  <a:srgbClr val="FF0000"/>
                </a:solidFill>
              </a:rPr>
              <a:t>	</a:t>
            </a:r>
            <a:r>
              <a:rPr lang="en-US" sz="3100" dirty="0" smtClean="0">
                <a:solidFill>
                  <a:srgbClr val="FF0000"/>
                </a:solidFill>
              </a:rPr>
              <a:t>A is the cross-sectional area of the toroid in m</a:t>
            </a:r>
            <a:r>
              <a:rPr lang="en-US" sz="3100" baseline="30000" dirty="0" smtClean="0">
                <a:solidFill>
                  <a:srgbClr val="FF0000"/>
                </a:solidFill>
              </a:rPr>
              <a:t>2</a:t>
            </a:r>
            <a:r>
              <a:rPr lang="en-US" sz="3100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3100" dirty="0" smtClean="0">
                <a:solidFill>
                  <a:srgbClr val="FF0000"/>
                </a:solidFill>
                <a:latin typeface="Symbol" pitchFamily="18" charset="2"/>
              </a:rPr>
              <a:t>	</a:t>
            </a:r>
            <a:r>
              <a:rPr lang="en-US" sz="3100" dirty="0" err="1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sz="3100" baseline="-25000" dirty="0" err="1" smtClean="0">
                <a:solidFill>
                  <a:srgbClr val="FF0000"/>
                </a:solidFill>
              </a:rPr>
              <a:t>r</a:t>
            </a:r>
            <a:r>
              <a:rPr lang="en-US" sz="3100" baseline="-250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is the relative permeability of the core material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3100" dirty="0" smtClean="0">
                <a:solidFill>
                  <a:srgbClr val="FF0000"/>
                </a:solidFill>
                <a:latin typeface="Symbol" pitchFamily="18" charset="2"/>
              </a:rPr>
              <a:t>	</a:t>
            </a:r>
            <a:r>
              <a:rPr lang="en-US" sz="3100" dirty="0" err="1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sz="3100" baseline="-25000" dirty="0" err="1" smtClean="0">
                <a:solidFill>
                  <a:srgbClr val="FF0000"/>
                </a:solidFill>
              </a:rPr>
              <a:t>o</a:t>
            </a:r>
            <a:r>
              <a:rPr lang="en-US" sz="3100" dirty="0" smtClean="0">
                <a:solidFill>
                  <a:srgbClr val="FF0000"/>
                </a:solidFill>
              </a:rPr>
              <a:t> is the vacuum permeability (</a:t>
            </a:r>
            <a:r>
              <a:rPr lang="el-GR" sz="3100" dirty="0" smtClean="0">
                <a:solidFill>
                  <a:srgbClr val="FF0000"/>
                </a:solidFill>
              </a:rPr>
              <a:t>4</a:t>
            </a:r>
            <a:r>
              <a:rPr lang="el-GR" sz="3100" i="1" dirty="0" smtClean="0">
                <a:solidFill>
                  <a:srgbClr val="FF0000"/>
                </a:solidFill>
              </a:rPr>
              <a:t>π</a:t>
            </a:r>
            <a:r>
              <a:rPr lang="el-GR" sz="3100" dirty="0" smtClean="0">
                <a:solidFill>
                  <a:srgbClr val="FF0000"/>
                </a:solidFill>
              </a:rPr>
              <a:t> × 10</a:t>
            </a:r>
            <a:r>
              <a:rPr lang="el-GR" sz="3100" baseline="30000" dirty="0" smtClean="0">
                <a:solidFill>
                  <a:srgbClr val="FF0000"/>
                </a:solidFill>
              </a:rPr>
              <a:t>-7</a:t>
            </a:r>
            <a:r>
              <a:rPr lang="el-GR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H/m)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3100" dirty="0" smtClean="0">
                <a:solidFill>
                  <a:srgbClr val="FF0000"/>
                </a:solidFill>
                <a:latin typeface="Script MT Bold" pitchFamily="66" charset="0"/>
              </a:rPr>
              <a:t>	</a:t>
            </a:r>
            <a:r>
              <a:rPr lang="en-US" sz="3100" dirty="0" smtClean="0">
                <a:solidFill>
                  <a:srgbClr val="FF0000"/>
                </a:solidFill>
                <a:latin typeface="Script MT Bold" pitchFamily="66" charset="0"/>
              </a:rPr>
              <a:t>l</a:t>
            </a:r>
            <a:r>
              <a:rPr lang="en-US" sz="3100" dirty="0" smtClean="0">
                <a:solidFill>
                  <a:srgbClr val="FF0000"/>
                </a:solidFill>
              </a:rPr>
              <a:t> is the length of the wire used to wrap the toroid in meters</a:t>
            </a:r>
            <a:endParaRPr lang="en-US" sz="3100" dirty="0">
              <a:solidFill>
                <a:srgbClr val="FF0000"/>
              </a:solidFill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791048"/>
              </p:ext>
            </p:extLst>
          </p:nvPr>
        </p:nvGraphicFramePr>
        <p:xfrm>
          <a:off x="1907704" y="2204864"/>
          <a:ext cx="41751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4" imgW="1434960" imgH="419040" progId="Equation.3">
                  <p:embed/>
                </p:oleObj>
              </mc:Choice>
              <mc:Fallback>
                <p:oleObj name="Equation" r:id="rId4" imgW="143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204864"/>
                        <a:ext cx="41751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40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758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Wire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>
                <a:latin typeface="Constantia" panose="02030602050306030303" pitchFamily="18" charset="0"/>
              </a:rPr>
              <a:t>Unfortunately, even bare wire has inductance</a:t>
            </a:r>
            <a:r>
              <a:rPr lang="en-US" altLang="tr-TR" dirty="0" smtClean="0">
                <a:latin typeface="Constantia" panose="02030602050306030303" pitchFamily="18" charset="0"/>
              </a:rPr>
              <a:t>.</a:t>
            </a:r>
            <a:endParaRPr lang="tr-TR" altLang="tr-TR" dirty="0" smtClean="0">
              <a:latin typeface="Constantia" panose="02030602050306030303" pitchFamily="18" charset="0"/>
            </a:endParaRPr>
          </a:p>
          <a:p>
            <a:endParaRPr lang="tr-TR" altLang="tr-TR" dirty="0">
              <a:latin typeface="Constantia" panose="02030602050306030303" pitchFamily="18" charset="0"/>
            </a:endParaRPr>
          </a:p>
          <a:p>
            <a:endParaRPr lang="tr-TR" altLang="tr-TR" dirty="0" smtClean="0">
              <a:latin typeface="Constantia" panose="02030602050306030303" pitchFamily="18" charset="0"/>
            </a:endParaRPr>
          </a:p>
          <a:p>
            <a:endParaRPr lang="tr-TR" altLang="tr-TR" dirty="0">
              <a:latin typeface="Constantia" panose="02030602050306030303" pitchFamily="18" charset="0"/>
            </a:endParaRPr>
          </a:p>
          <a:p>
            <a:pPr marL="4572000" lvl="1"/>
            <a:r>
              <a:rPr lang="en-US" altLang="tr-TR" dirty="0">
                <a:latin typeface="Constantia" panose="02030602050306030303" pitchFamily="18" charset="0"/>
              </a:rPr>
              <a:t>d is the diameter of the wire in meters.</a:t>
            </a:r>
          </a:p>
          <a:p>
            <a:endParaRPr lang="en-US" altLang="tr-TR" dirty="0">
              <a:latin typeface="Constantia" panose="02030602050306030303" pitchFamily="18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41</a:t>
            </a:fld>
            <a:endParaRPr lang="en-US" altLang="tr-TR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830991"/>
              </p:ext>
            </p:extLst>
          </p:nvPr>
        </p:nvGraphicFramePr>
        <p:xfrm>
          <a:off x="4599489" y="2420888"/>
          <a:ext cx="3972694" cy="101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3" imgW="1790640" imgH="457200" progId="Equation.3">
                  <p:embed/>
                </p:oleObj>
              </mc:Choice>
              <mc:Fallback>
                <p:oleObj name="Equation" r:id="rId3" imgW="1790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489" y="2420888"/>
                        <a:ext cx="3972694" cy="1014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9" y="2348880"/>
            <a:ext cx="3456384" cy="379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7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Properties of an Inductor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Acts like an short circuit at steady state when connected to a d.c. voltage or current source.</a:t>
            </a:r>
          </a:p>
          <a:p>
            <a:pPr eaLnBrk="1" hangingPunct="1"/>
            <a:r>
              <a:rPr lang="en-US" altLang="tr-TR" smtClean="0"/>
              <a:t>Current through an inductor must be continuous</a:t>
            </a:r>
          </a:p>
          <a:p>
            <a:pPr lvl="1" eaLnBrk="1" hangingPunct="1"/>
            <a:r>
              <a:rPr lang="en-US" altLang="tr-TR" sz="2200" smtClean="0"/>
              <a:t>There are no abrupt changes to the current, but there can be abrupt changes in the voltage across an inductor.</a:t>
            </a:r>
          </a:p>
          <a:p>
            <a:pPr eaLnBrk="1" hangingPunct="1"/>
            <a:r>
              <a:rPr lang="en-US" altLang="tr-TR" smtClean="0"/>
              <a:t>An ideal inductor does not dissipate energy, it takes power from the circuit when storing energy and returns it when discharging.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42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7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Properties of a Real Inductor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Real inductors do dissipate energy due </a:t>
            </a:r>
            <a:r>
              <a:rPr lang="tr-TR" altLang="tr-TR" dirty="0" err="1" smtClean="0"/>
              <a:t>to</a:t>
            </a:r>
            <a:r>
              <a:rPr lang="tr-TR" altLang="tr-TR" dirty="0" smtClean="0"/>
              <a:t> </a:t>
            </a:r>
            <a:r>
              <a:rPr lang="en-US" altLang="tr-TR" dirty="0" smtClean="0"/>
              <a:t>resistive losses in the length of wire and capacitive coupling between turns of the wire.</a:t>
            </a:r>
          </a:p>
          <a:p>
            <a:pPr eaLnBrk="1" hangingPunct="1"/>
            <a:endParaRPr lang="en-US" altLang="tr-TR" dirty="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852936"/>
            <a:ext cx="22098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43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7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Inductors in Series</a:t>
            </a:r>
          </a:p>
        </p:txBody>
      </p:sp>
      <p:pic>
        <p:nvPicPr>
          <p:cNvPr id="2355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98750"/>
            <a:ext cx="8229600" cy="2862263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44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3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L</a:t>
            </a:r>
            <a:r>
              <a:rPr lang="en-US" altLang="tr-TR" baseline="-25000" smtClean="0"/>
              <a:t>eq</a:t>
            </a:r>
            <a:r>
              <a:rPr lang="en-US" altLang="tr-TR" smtClean="0"/>
              <a:t> for Inductors in Series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508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4" imgW="126720" imgH="241200" progId="Equation.3">
                  <p:embed/>
                </p:oleObj>
              </mc:Choice>
              <mc:Fallback>
                <p:oleObj name="Equation" r:id="rId4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08350"/>
                        <a:ext cx="127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23173"/>
              </p:ext>
            </p:extLst>
          </p:nvPr>
        </p:nvGraphicFramePr>
        <p:xfrm>
          <a:off x="2339752" y="1484784"/>
          <a:ext cx="4864100" cy="434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6" imgW="2031840" imgH="2108160" progId="Equation.3">
                  <p:embed/>
                </p:oleObj>
              </mc:Choice>
              <mc:Fallback>
                <p:oleObj name="Equation" r:id="rId6" imgW="2031840" imgH="2108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484784"/>
                        <a:ext cx="4864100" cy="434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45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764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Inductors in Parallel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3925" y="3059113"/>
            <a:ext cx="7296150" cy="2143125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46</a:t>
            </a:fld>
            <a:endParaRPr lang="en-US" altLang="tr-T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73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L</a:t>
            </a:r>
            <a:r>
              <a:rPr lang="en-US" altLang="tr-TR" baseline="-25000" smtClean="0"/>
              <a:t>eq</a:t>
            </a:r>
            <a:r>
              <a:rPr lang="en-US" altLang="tr-TR" smtClean="0"/>
              <a:t> for Inductors in Parallel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08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4" imgW="126720" imgH="241200" progId="Equation.3">
                  <p:embed/>
                </p:oleObj>
              </mc:Choice>
              <mc:Fallback>
                <p:oleObj name="Equation" r:id="rId4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08350"/>
                        <a:ext cx="127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087019"/>
              </p:ext>
            </p:extLst>
          </p:nvPr>
        </p:nvGraphicFramePr>
        <p:xfrm>
          <a:off x="1691680" y="1196752"/>
          <a:ext cx="61658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6" imgW="2666880" imgH="2565360" progId="Equation.3">
                  <p:embed/>
                </p:oleObj>
              </mc:Choice>
              <mc:Fallback>
                <p:oleObj name="Equation" r:id="rId6" imgW="2666880" imgH="2565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96752"/>
                        <a:ext cx="616585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47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614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-25442" y="0"/>
            <a:ext cx="9169442" cy="764704"/>
          </a:xfrm>
        </p:spPr>
        <p:txBody>
          <a:bodyPr/>
          <a:lstStyle/>
          <a:p>
            <a:pPr eaLnBrk="1" hangingPunct="1"/>
            <a:r>
              <a:rPr lang="en-US" altLang="tr-TR" sz="4300" dirty="0" smtClean="0"/>
              <a:t>General Equations for </a:t>
            </a:r>
            <a:r>
              <a:rPr lang="en-US" altLang="tr-TR" sz="4300" dirty="0" err="1" smtClean="0"/>
              <a:t>L</a:t>
            </a:r>
            <a:r>
              <a:rPr lang="en-US" altLang="tr-TR" sz="4300" baseline="-25000" dirty="0" err="1" smtClean="0"/>
              <a:t>eq</a:t>
            </a:r>
            <a:endParaRPr lang="en-US" altLang="tr-TR" sz="4300" baseline="-25000" dirty="0" smtClean="0"/>
          </a:p>
        </p:txBody>
      </p:sp>
      <p:sp>
        <p:nvSpPr>
          <p:cNvPr id="7173" name="Text Placeholder 4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4040188" cy="658812"/>
          </a:xfrm>
        </p:spPr>
        <p:txBody>
          <a:bodyPr/>
          <a:lstStyle/>
          <a:p>
            <a:pPr eaLnBrk="1" hangingPunct="1"/>
            <a:r>
              <a:rPr lang="en-US" altLang="tr-TR" smtClean="0"/>
              <a:t>Series Combination</a:t>
            </a:r>
          </a:p>
        </p:txBody>
      </p:sp>
      <p:sp>
        <p:nvSpPr>
          <p:cNvPr id="7174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5025" y="1860550"/>
            <a:ext cx="4041775" cy="654050"/>
          </a:xfrm>
        </p:spPr>
        <p:txBody>
          <a:bodyPr/>
          <a:lstStyle/>
          <a:p>
            <a:pPr eaLnBrk="1" hangingPunct="1"/>
            <a:r>
              <a:rPr lang="en-US" altLang="tr-TR" smtClean="0"/>
              <a:t>Parallel Combination</a:t>
            </a:r>
          </a:p>
        </p:txBody>
      </p:sp>
      <p:sp>
        <p:nvSpPr>
          <p:cNvPr id="7175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6513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If S inductors are in series, then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tr-TR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tr-TR" dirty="0" smtClean="0"/>
              <a:t>					</a:t>
            </a:r>
          </a:p>
        </p:txBody>
      </p:sp>
      <p:sp>
        <p:nvSpPr>
          <p:cNvPr id="7176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6513"/>
          </a:xfrm>
        </p:spPr>
        <p:txBody>
          <a:bodyPr/>
          <a:lstStyle/>
          <a:p>
            <a:pPr eaLnBrk="1" hangingPunct="1"/>
            <a:r>
              <a:rPr lang="en-US" altLang="tr-TR" dirty="0" smtClean="0"/>
              <a:t>If P inductors are in parallel, then: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241925" y="3759200"/>
          <a:ext cx="296862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4" imgW="977760" imgH="545760" progId="Equation.3">
                  <p:embed/>
                </p:oleObj>
              </mc:Choice>
              <mc:Fallback>
                <p:oleObj name="Equation" r:id="rId4" imgW="9777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3759200"/>
                        <a:ext cx="2968625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92225" y="3903663"/>
          <a:ext cx="2062163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6" imgW="711000" imgH="431640" progId="Equation.3">
                  <p:embed/>
                </p:oleObj>
              </mc:Choice>
              <mc:Fallback>
                <p:oleObj name="Equation" r:id="rId6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903663"/>
                        <a:ext cx="2062163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1F58E-B154-4B70-8388-B4AF5B0F45E3}" type="slidenum">
              <a:rPr lang="en-US" altLang="tr-TR" smtClean="0"/>
              <a:pPr>
                <a:defRPr/>
              </a:pPr>
              <a:t>48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12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Summary</a:t>
            </a:r>
          </a:p>
        </p:txBody>
      </p:sp>
      <p:sp>
        <p:nvSpPr>
          <p:cNvPr id="81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800" dirty="0" smtClean="0"/>
              <a:t>Inductors are energy storage devices.</a:t>
            </a:r>
          </a:p>
          <a:p>
            <a:pPr eaLnBrk="1" hangingPunct="1"/>
            <a:r>
              <a:rPr lang="en-US" altLang="tr-TR" sz="2800" dirty="0" smtClean="0"/>
              <a:t>An ideal inductor act like a short circuit at steady state when a DC voltage or current has been applied.</a:t>
            </a:r>
          </a:p>
          <a:p>
            <a:pPr eaLnBrk="1" hangingPunct="1"/>
            <a:r>
              <a:rPr lang="en-US" altLang="tr-TR" sz="2800" dirty="0" smtClean="0"/>
              <a:t>The current through an inductor must be a continuous function; the voltage across an inductor can be discontinuous.</a:t>
            </a:r>
          </a:p>
          <a:p>
            <a:pPr eaLnBrk="1" hangingPunct="1"/>
            <a:r>
              <a:rPr lang="en-US" altLang="tr-TR" sz="2800" dirty="0" smtClean="0"/>
              <a:t>The equation for equivalent inductance for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tr-TR" dirty="0" smtClean="0"/>
              <a:t>   inductors in series		  inductors in parallel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45416"/>
              </p:ext>
            </p:extLst>
          </p:nvPr>
        </p:nvGraphicFramePr>
        <p:xfrm>
          <a:off x="5391150" y="5085184"/>
          <a:ext cx="251618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4" imgW="977760" imgH="545760" progId="Equation.3">
                  <p:embed/>
                </p:oleObj>
              </mc:Choice>
              <mc:Fallback>
                <p:oleObj name="Equation" r:id="rId4" imgW="9777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085184"/>
                        <a:ext cx="2516188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10230"/>
              </p:ext>
            </p:extLst>
          </p:nvPr>
        </p:nvGraphicFramePr>
        <p:xfrm>
          <a:off x="1809750" y="5239172"/>
          <a:ext cx="16367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6" imgW="711000" imgH="431640" progId="Equation.3">
                  <p:embed/>
                </p:oleObj>
              </mc:Choice>
              <mc:Fallback>
                <p:oleObj name="Equation" r:id="rId6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239172"/>
                        <a:ext cx="163671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5029200"/>
            <a:ext cx="2971800" cy="130693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5029200"/>
            <a:ext cx="2743200" cy="130693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49</a:t>
            </a:fld>
            <a:endParaRPr lang="en-US" altLang="tr-TR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97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Composed of two conductive plates separated by an insulator (or dielectric).</a:t>
            </a:r>
          </a:p>
          <a:p>
            <a:pPr lvl="1"/>
            <a:r>
              <a:rPr lang="en-US" dirty="0" smtClean="0"/>
              <a:t>Commonly illustrated as two parallel metal plates separated by a distance, d.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tr-TR" dirty="0" smtClean="0">
                <a:solidFill>
                  <a:schemeClr val="accent1"/>
                </a:solidFill>
              </a:rPr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C = </a:t>
            </a:r>
            <a:r>
              <a:rPr lang="en-US" sz="2400" dirty="0" smtClean="0">
                <a:solidFill>
                  <a:schemeClr val="accent1"/>
                </a:solidFill>
                <a:latin typeface="Symbol" pitchFamily="18" charset="2"/>
              </a:rPr>
              <a:t>e </a:t>
            </a:r>
            <a:r>
              <a:rPr lang="en-US" sz="2400" dirty="0" err="1" smtClean="0">
                <a:solidFill>
                  <a:schemeClr val="accent1"/>
                </a:solidFill>
              </a:rPr>
              <a:t>A/d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tr-TR" sz="2400" dirty="0" smtClean="0">
                <a:solidFill>
                  <a:schemeClr val="accent1"/>
                </a:solidFill>
              </a:rPr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where </a:t>
            </a:r>
            <a:r>
              <a:rPr lang="en-US" sz="2400" dirty="0" smtClean="0">
                <a:solidFill>
                  <a:schemeClr val="accent1"/>
                </a:solidFill>
                <a:latin typeface="Symbol" pitchFamily="18" charset="2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</a:rPr>
              <a:t> = </a:t>
            </a:r>
            <a:r>
              <a:rPr lang="en-US" sz="2400" dirty="0" err="1" smtClean="0">
                <a:solidFill>
                  <a:schemeClr val="accent1"/>
                </a:solidFill>
                <a:latin typeface="Symbol" pitchFamily="18" charset="2"/>
              </a:rPr>
              <a:t>e</a:t>
            </a:r>
            <a:r>
              <a:rPr lang="en-US" sz="2400" baseline="-25000" dirty="0" err="1" smtClean="0">
                <a:solidFill>
                  <a:schemeClr val="accent1"/>
                </a:solidFill>
              </a:rPr>
              <a:t>r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Symbol" pitchFamily="18" charset="2"/>
              </a:rPr>
              <a:t>e</a:t>
            </a:r>
            <a:r>
              <a:rPr lang="en-US" sz="2400" baseline="-25000" dirty="0" err="1" smtClean="0">
                <a:solidFill>
                  <a:schemeClr val="accent1"/>
                </a:solidFill>
              </a:rPr>
              <a:t>o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</a:p>
          <a:p>
            <a:pPr lvl="1">
              <a:buNone/>
            </a:pPr>
            <a:r>
              <a:rPr lang="tr-TR" sz="2400" dirty="0" smtClean="0">
                <a:solidFill>
                  <a:schemeClr val="accent1"/>
                </a:solidFill>
                <a:latin typeface="Symbol" pitchFamily="18" charset="2"/>
              </a:rPr>
              <a:t>	</a:t>
            </a:r>
            <a:r>
              <a:rPr lang="en-US" sz="2400" dirty="0" err="1" smtClean="0">
                <a:solidFill>
                  <a:schemeClr val="accent1"/>
                </a:solidFill>
                <a:latin typeface="Symbol" pitchFamily="18" charset="2"/>
              </a:rPr>
              <a:t>e</a:t>
            </a:r>
            <a:r>
              <a:rPr lang="en-US" sz="2400" baseline="-25000" dirty="0" err="1" smtClean="0">
                <a:solidFill>
                  <a:schemeClr val="accent1"/>
                </a:solidFill>
              </a:rPr>
              <a:t>r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 is the relative dielectric constant</a:t>
            </a:r>
            <a:endParaRPr lang="en-US" sz="2400" baseline="-250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tr-TR" sz="2400" dirty="0" smtClean="0">
                <a:solidFill>
                  <a:schemeClr val="accent1"/>
                </a:solidFill>
                <a:latin typeface="Symbol" pitchFamily="18" charset="2"/>
              </a:rPr>
              <a:t>	</a:t>
            </a:r>
            <a:r>
              <a:rPr lang="en-US" sz="2400" dirty="0" err="1" smtClean="0">
                <a:solidFill>
                  <a:schemeClr val="accent1"/>
                </a:solidFill>
                <a:latin typeface="Symbol" pitchFamily="18" charset="2"/>
              </a:rPr>
              <a:t>e</a:t>
            </a:r>
            <a:r>
              <a:rPr lang="en-US" sz="2400" baseline="-25000" dirty="0" err="1" smtClean="0">
                <a:solidFill>
                  <a:schemeClr val="accent1"/>
                </a:solidFill>
              </a:rPr>
              <a:t>o</a:t>
            </a:r>
            <a:r>
              <a:rPr lang="en-US" sz="2400" dirty="0" smtClean="0">
                <a:solidFill>
                  <a:schemeClr val="accent1"/>
                </a:solidFill>
              </a:rPr>
              <a:t> is the vacuum permittivity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6975" y="2924944"/>
            <a:ext cx="2741489" cy="30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849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155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Capacitance increases with </a:t>
            </a:r>
          </a:p>
          <a:p>
            <a:pPr marL="3854450" lvl="1"/>
            <a:r>
              <a:rPr lang="en-US" dirty="0" smtClean="0"/>
              <a:t>increasing surface area of the plates,</a:t>
            </a:r>
          </a:p>
          <a:p>
            <a:pPr marL="3854450" lvl="1"/>
            <a:r>
              <a:rPr lang="en-US" dirty="0" smtClean="0"/>
              <a:t>decreasing spacing between plates, and</a:t>
            </a:r>
          </a:p>
          <a:p>
            <a:pPr marL="3854450" lvl="1"/>
            <a:r>
              <a:rPr lang="en-US" dirty="0" smtClean="0"/>
              <a:t>increasing the relative dielectric constant of the insulator between the two plates.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2741489" cy="30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288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Capacitors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Capacitors</a:t>
            </a:r>
          </a:p>
          <a:p>
            <a:pPr lvl="1"/>
            <a:r>
              <a:rPr lang="en-US" dirty="0" err="1" smtClean="0"/>
              <a:t>Nonpolarized</a:t>
            </a:r>
            <a:endParaRPr lang="en-US" dirty="0" smtClean="0"/>
          </a:p>
          <a:p>
            <a:pPr lvl="2"/>
            <a:r>
              <a:rPr lang="en-US" dirty="0" smtClean="0"/>
              <a:t>May be connected into circuit with either terminal of capacitor connected to the high voltage side of the circuit.</a:t>
            </a:r>
          </a:p>
          <a:p>
            <a:pPr lvl="3"/>
            <a:r>
              <a:rPr lang="en-US" dirty="0" smtClean="0"/>
              <a:t>Insulator:  Paper, Mica, Ceramic, Polymer</a:t>
            </a:r>
          </a:p>
          <a:p>
            <a:pPr lvl="1"/>
            <a:r>
              <a:rPr lang="en-US" dirty="0" smtClean="0"/>
              <a:t>Electrolytic</a:t>
            </a:r>
          </a:p>
          <a:p>
            <a:pPr lvl="2"/>
            <a:r>
              <a:rPr lang="en-US" dirty="0" smtClean="0"/>
              <a:t>The negative terminal must always be at a lower voltage than the positive terminal</a:t>
            </a:r>
          </a:p>
          <a:p>
            <a:pPr lvl="3"/>
            <a:r>
              <a:rPr lang="en-US" dirty="0" smtClean="0"/>
              <a:t>Plates or Electrodes:  Aluminum, Tantalum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201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Nonpolarized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make </a:t>
            </a:r>
            <a:r>
              <a:rPr lang="en-US" dirty="0" err="1" smtClean="0"/>
              <a:t>nonpolarized</a:t>
            </a:r>
            <a:r>
              <a:rPr lang="en-US" dirty="0" smtClean="0"/>
              <a:t> capacitors that store a large amount of charge or operate at high voltages.</a:t>
            </a:r>
          </a:p>
          <a:p>
            <a:pPr lvl="1"/>
            <a:r>
              <a:rPr lang="en-US" dirty="0" smtClean="0"/>
              <a:t>Tolerance on capacitance values is very large</a:t>
            </a:r>
          </a:p>
          <a:p>
            <a:pPr lvl="2"/>
            <a:r>
              <a:rPr lang="en-US" dirty="0" smtClean="0"/>
              <a:t>+50%/-25% is not unusual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381" y="3600450"/>
            <a:ext cx="32289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78709" y="5321085"/>
            <a:ext cx="4811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http://www.marvac.com/fun/ceramic_capacitor_codes.aspx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936587"/>
            <a:ext cx="12382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55432" y="3631787"/>
            <a:ext cx="188133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PSpice</a:t>
            </a:r>
            <a:r>
              <a:rPr lang="en-US" dirty="0" smtClean="0">
                <a:solidFill>
                  <a:schemeClr val="tx1"/>
                </a:solidFill>
              </a:rPr>
              <a:t> Symbol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197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Electrolytic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83568" y="1666876"/>
            <a:ext cx="2952328" cy="639762"/>
          </a:xfrm>
        </p:spPr>
        <p:txBody>
          <a:bodyPr/>
          <a:lstStyle/>
          <a:p>
            <a:r>
              <a:rPr lang="en-US" dirty="0" err="1" smtClean="0"/>
              <a:t>Pspice</a:t>
            </a:r>
            <a:r>
              <a:rPr lang="en-US" dirty="0" smtClean="0"/>
              <a:t> Symbols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Fabrication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86818"/>
            <a:ext cx="3152253" cy="156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105400" y="2438400"/>
            <a:ext cx="2204511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627784" y="593725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4"/>
              </a:rPr>
              <a:t>http://www.digitivity.com/articles/2008/11/choosing-the-right-capacitor.html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1F58E-B154-4B70-8388-B4AF5B0F45E3}" type="slidenum">
              <a:rPr lang="en-US" altLang="tr-TR" smtClean="0"/>
              <a:pPr>
                <a:defRPr/>
              </a:pPr>
              <a:t>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492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94447372,C:\Kath\Courses\ECE2004\Online\Lectures\Capacitors.p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164296837,C:\Kath\Courses\ECE2004\Online\Lectures\Inductors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-164296837,C:\Kath\Courses\ECE2004\Online\Lectures\Inductors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164296837,C:\Kath\Courses\ECE2004\Online\Lectures\Inductors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164296837,C:\Kath\Courses\ECE2004\Online\Lectures\Inductors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164296837,C:\Kath\Courses\ECE2004\Online\Lectures\Inductors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-164296837,C:\Kath\Courses\ECE2004\Online\Lectures\Inductors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-164296837,C:\Kath\Courses\ECE2004\Online\Lectures\Inductors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164296837,C:\Kath\Courses\ECE2004\Online\Lectures\Inductors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-164296837,C:\Kath\Courses\ECE2004\Online\Lectures\Inductors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-164296837,C:\Kath\Courses\ECE2004\Online\Lectures\Inductors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-1082277598,C:\Kath\Courses\ECE2004\Online\Lectures\Series_Parallel Resistors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164296837,C:\Kath\Courses\ECE2004\Online\Lectures\Inductors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-164296837,C:\Kath\Courses\ECE2004\Online\Lectures\Inductors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-164296837,C:\Kath\Courses\ECE2004\Online\Lectures\Inductors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-164296837,C:\Kath\Courses\ECE2004\Online\Lectures\Inductors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-164296837,C:\Kath\Courses\ECE2004\Online\Lectures\Inductors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-164296837,C:\Kath\Courses\ECE2004\Online\Lectures\Inductors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-164296837,C:\Kath\Courses\ECE2004\Online\Lectures\Inductors.ppc"/>
</p:tagLst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Bahcesehir master slid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hcesehir master slid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hcesehir master slid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hcesehir master slid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14014</TotalTime>
  <Words>1604</Words>
  <Application>Microsoft Office PowerPoint</Application>
  <PresentationFormat>Letter Paper (8.5x11 in)</PresentationFormat>
  <Paragraphs>284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Cambria Math</vt:lpstr>
      <vt:lpstr>Constantia</vt:lpstr>
      <vt:lpstr>Script MT Bold</vt:lpstr>
      <vt:lpstr>Symbol</vt:lpstr>
      <vt:lpstr>Times New Roman</vt:lpstr>
      <vt:lpstr>Wingdings 2</vt:lpstr>
      <vt:lpstr>Bahcesehir master slide</vt:lpstr>
      <vt:lpstr>Equation</vt:lpstr>
      <vt:lpstr>BLM1612 - Circuit Theory</vt:lpstr>
      <vt:lpstr>Energy Storage Devices </vt:lpstr>
      <vt:lpstr>Objective of Lecture</vt:lpstr>
      <vt:lpstr>Capacitors</vt:lpstr>
      <vt:lpstr>Capacitors</vt:lpstr>
      <vt:lpstr>Effect of Dimensions</vt:lpstr>
      <vt:lpstr>Types of Capacitors</vt:lpstr>
      <vt:lpstr>Nonpolarized</vt:lpstr>
      <vt:lpstr>Electrolytic</vt:lpstr>
      <vt:lpstr>Variable Capacitors</vt:lpstr>
      <vt:lpstr>MEMS Capacitor</vt:lpstr>
      <vt:lpstr>Electric Double Layer Capacitor</vt:lpstr>
      <vt:lpstr>Electrical Properties of a Capacitor</vt:lpstr>
      <vt:lpstr>Properties of a Real Capacitor</vt:lpstr>
      <vt:lpstr>Energy Storage</vt:lpstr>
      <vt:lpstr>Adding Charge to Capacitor</vt:lpstr>
      <vt:lpstr>Example 01</vt:lpstr>
      <vt:lpstr>Charging a Capacitor</vt:lpstr>
      <vt:lpstr>Discharging a Capacitor</vt:lpstr>
      <vt:lpstr>Current-Voltage Relationships</vt:lpstr>
      <vt:lpstr>Power and Energy</vt:lpstr>
      <vt:lpstr>Capacitor Voltage vs. Time</vt:lpstr>
      <vt:lpstr>Time constant, t</vt:lpstr>
      <vt:lpstr>Transition to steady state</vt:lpstr>
      <vt:lpstr>Equivalent Capacitance</vt:lpstr>
      <vt:lpstr>Ceq for Capacitors in Parallel</vt:lpstr>
      <vt:lpstr>Equivalent Capacitance</vt:lpstr>
      <vt:lpstr>Ceq for Capacitors in Series</vt:lpstr>
      <vt:lpstr>General Equations for Ceq</vt:lpstr>
      <vt:lpstr>Summary</vt:lpstr>
      <vt:lpstr>Inductors</vt:lpstr>
      <vt:lpstr>Inductors</vt:lpstr>
      <vt:lpstr>Symbols</vt:lpstr>
      <vt:lpstr>Alternative Names for Inductors </vt:lpstr>
      <vt:lpstr>Energy Storage</vt:lpstr>
      <vt:lpstr>Sign Convention</vt:lpstr>
      <vt:lpstr>Current and Voltage Relationships</vt:lpstr>
      <vt:lpstr>Power and Energy</vt:lpstr>
      <vt:lpstr>Inductors</vt:lpstr>
      <vt:lpstr>Calculations of L</vt:lpstr>
      <vt:lpstr>Wire</vt:lpstr>
      <vt:lpstr>Properties of an Inductor</vt:lpstr>
      <vt:lpstr>Properties of a Real Inductor</vt:lpstr>
      <vt:lpstr>Inductors in Series</vt:lpstr>
      <vt:lpstr>Leq for Inductors in Series</vt:lpstr>
      <vt:lpstr>Inductors in Parallel</vt:lpstr>
      <vt:lpstr>Leq for Inductors in Parallel</vt:lpstr>
      <vt:lpstr>General Equations for Leq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Cable Connectors</dc:title>
  <dc:creator>N AYDIN</dc:creator>
  <cp:lastModifiedBy>NAYDIN</cp:lastModifiedBy>
  <cp:revision>704</cp:revision>
  <dcterms:created xsi:type="dcterms:W3CDTF">2004-11-05T11:30:37Z</dcterms:created>
  <dcterms:modified xsi:type="dcterms:W3CDTF">2019-03-28T13:53:43Z</dcterms:modified>
</cp:coreProperties>
</file>