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8"/>
  </p:notesMasterIdLst>
  <p:handoutMasterIdLst>
    <p:handoutMasterId r:id="rId89"/>
  </p:handoutMasterIdLst>
  <p:sldIdLst>
    <p:sldId id="585" r:id="rId2"/>
    <p:sldId id="586" r:id="rId3"/>
    <p:sldId id="502" r:id="rId4"/>
    <p:sldId id="477" r:id="rId5"/>
    <p:sldId id="478" r:id="rId6"/>
    <p:sldId id="479" r:id="rId7"/>
    <p:sldId id="480" r:id="rId8"/>
    <p:sldId id="503" r:id="rId9"/>
    <p:sldId id="482" r:id="rId10"/>
    <p:sldId id="485" r:id="rId11"/>
    <p:sldId id="487" r:id="rId12"/>
    <p:sldId id="504" r:id="rId13"/>
    <p:sldId id="492" r:id="rId14"/>
    <p:sldId id="505" r:id="rId15"/>
    <p:sldId id="495" r:id="rId16"/>
    <p:sldId id="496" r:id="rId17"/>
    <p:sldId id="506" r:id="rId18"/>
    <p:sldId id="499" r:id="rId19"/>
    <p:sldId id="500" r:id="rId20"/>
    <p:sldId id="501" r:id="rId21"/>
    <p:sldId id="571" r:id="rId22"/>
    <p:sldId id="509" r:id="rId23"/>
    <p:sldId id="510" r:id="rId24"/>
    <p:sldId id="511" r:id="rId25"/>
    <p:sldId id="512" r:id="rId26"/>
    <p:sldId id="513" r:id="rId27"/>
    <p:sldId id="514" r:id="rId28"/>
    <p:sldId id="515" r:id="rId29"/>
    <p:sldId id="516" r:id="rId30"/>
    <p:sldId id="517" r:id="rId31"/>
    <p:sldId id="545" r:id="rId32"/>
    <p:sldId id="518" r:id="rId33"/>
    <p:sldId id="546" r:id="rId34"/>
    <p:sldId id="521" r:id="rId35"/>
    <p:sldId id="522" r:id="rId36"/>
    <p:sldId id="523" r:id="rId37"/>
    <p:sldId id="524" r:id="rId38"/>
    <p:sldId id="525" r:id="rId39"/>
    <p:sldId id="526" r:id="rId40"/>
    <p:sldId id="527" r:id="rId41"/>
    <p:sldId id="528" r:id="rId42"/>
    <p:sldId id="529" r:id="rId43"/>
    <p:sldId id="530" r:id="rId44"/>
    <p:sldId id="531" r:id="rId45"/>
    <p:sldId id="572" r:id="rId46"/>
    <p:sldId id="534" r:id="rId47"/>
    <p:sldId id="535" r:id="rId48"/>
    <p:sldId id="536" r:id="rId49"/>
    <p:sldId id="537" r:id="rId50"/>
    <p:sldId id="538" r:id="rId51"/>
    <p:sldId id="539" r:id="rId52"/>
    <p:sldId id="540" r:id="rId53"/>
    <p:sldId id="541" r:id="rId54"/>
    <p:sldId id="542" r:id="rId55"/>
    <p:sldId id="543" r:id="rId56"/>
    <p:sldId id="544" r:id="rId57"/>
    <p:sldId id="547" r:id="rId58"/>
    <p:sldId id="549" r:id="rId59"/>
    <p:sldId id="550" r:id="rId60"/>
    <p:sldId id="551" r:id="rId61"/>
    <p:sldId id="552" r:id="rId62"/>
    <p:sldId id="553" r:id="rId63"/>
    <p:sldId id="554" r:id="rId64"/>
    <p:sldId id="555" r:id="rId65"/>
    <p:sldId id="556" r:id="rId66"/>
    <p:sldId id="557" r:id="rId67"/>
    <p:sldId id="558" r:id="rId68"/>
    <p:sldId id="559" r:id="rId69"/>
    <p:sldId id="561" r:id="rId70"/>
    <p:sldId id="562" r:id="rId71"/>
    <p:sldId id="563" r:id="rId72"/>
    <p:sldId id="564" r:id="rId73"/>
    <p:sldId id="565" r:id="rId74"/>
    <p:sldId id="566" r:id="rId75"/>
    <p:sldId id="567" r:id="rId76"/>
    <p:sldId id="568" r:id="rId77"/>
    <p:sldId id="569" r:id="rId78"/>
    <p:sldId id="570" r:id="rId79"/>
    <p:sldId id="574" r:id="rId80"/>
    <p:sldId id="575" r:id="rId81"/>
    <p:sldId id="577" r:id="rId82"/>
    <p:sldId id="578" r:id="rId83"/>
    <p:sldId id="579" r:id="rId84"/>
    <p:sldId id="583" r:id="rId85"/>
    <p:sldId id="582" r:id="rId86"/>
    <p:sldId id="584" r:id="rId87"/>
  </p:sldIdLst>
  <p:sldSz cx="9144000" cy="6858000" type="letter"/>
  <p:notesSz cx="6642100" cy="9653588"/>
  <p:defaultTextStyle>
    <a:defPPr>
      <a:defRPr lang="tr-TR"/>
    </a:defPPr>
    <a:lvl1pPr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5pPr>
    <a:lvl6pPr marL="2286000" algn="l" defTabSz="914400" rtl="0" eaLnBrk="1" latinLnBrk="0" hangingPunct="1">
      <a:defRPr kern="1200">
        <a:solidFill>
          <a:schemeClr val="bg2"/>
        </a:solidFill>
        <a:latin typeface="Arial" panose="020B0604020202020204" pitchFamily="34" charset="0"/>
        <a:ea typeface="+mn-ea"/>
        <a:cs typeface="+mn-cs"/>
      </a:defRPr>
    </a:lvl6pPr>
    <a:lvl7pPr marL="2743200" algn="l" defTabSz="914400" rtl="0" eaLnBrk="1" latinLnBrk="0" hangingPunct="1">
      <a:defRPr kern="1200">
        <a:solidFill>
          <a:schemeClr val="bg2"/>
        </a:solidFill>
        <a:latin typeface="Arial" panose="020B0604020202020204" pitchFamily="34" charset="0"/>
        <a:ea typeface="+mn-ea"/>
        <a:cs typeface="+mn-cs"/>
      </a:defRPr>
    </a:lvl7pPr>
    <a:lvl8pPr marL="3200400" algn="l" defTabSz="914400" rtl="0" eaLnBrk="1" latinLnBrk="0" hangingPunct="1">
      <a:defRPr kern="1200">
        <a:solidFill>
          <a:schemeClr val="bg2"/>
        </a:solidFill>
        <a:latin typeface="Arial" panose="020B0604020202020204" pitchFamily="34" charset="0"/>
        <a:ea typeface="+mn-ea"/>
        <a:cs typeface="+mn-cs"/>
      </a:defRPr>
    </a:lvl8pPr>
    <a:lvl9pPr marL="3657600" algn="l" defTabSz="914400" rtl="0" eaLnBrk="1" latinLnBrk="0" hangingPunct="1">
      <a:defRPr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F"/>
    <a:srgbClr val="FAFAFA"/>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45" autoAdjust="0"/>
  </p:normalViewPr>
  <p:slideViewPr>
    <p:cSldViewPr>
      <p:cViewPr varScale="1">
        <p:scale>
          <a:sx n="74" d="100"/>
          <a:sy n="74" d="100"/>
        </p:scale>
        <p:origin x="330"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77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49.wmf"/><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extLst>
          </p:cNvPr>
          <p:cNvSpPr>
            <a:spLocks noGrp="1" noChangeArrowheads="1"/>
          </p:cNvSpPr>
          <p:nvPr>
            <p:ph type="hdr" sz="quarter"/>
          </p:nvPr>
        </p:nvSpPr>
        <p:spPr bwMode="auto">
          <a:xfrm>
            <a:off x="0" y="0"/>
            <a:ext cx="2878138" cy="48260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lvl1pPr algn="l" defTabSz="895350" eaLnBrk="1" hangingPunct="1">
              <a:defRPr sz="1200">
                <a:solidFill>
                  <a:schemeClr val="tx1"/>
                </a:solidFill>
                <a:latin typeface="Arial" charset="0"/>
              </a:defRPr>
            </a:lvl1pPr>
          </a:lstStyle>
          <a:p>
            <a:pPr>
              <a:defRPr/>
            </a:pPr>
            <a:endParaRPr lang="en-US"/>
          </a:p>
        </p:txBody>
      </p:sp>
      <p:sp>
        <p:nvSpPr>
          <p:cNvPr id="60419" name="Rectangle 3">
            <a:extLst>
              <a:ext uri="{FF2B5EF4-FFF2-40B4-BE49-F238E27FC236}"/>
            </a:extLst>
          </p:cNvPr>
          <p:cNvSpPr>
            <a:spLocks noGrp="1" noChangeArrowheads="1"/>
          </p:cNvSpPr>
          <p:nvPr>
            <p:ph type="dt" sz="quarter" idx="1"/>
          </p:nvPr>
        </p:nvSpPr>
        <p:spPr bwMode="auto">
          <a:xfrm>
            <a:off x="3762375" y="0"/>
            <a:ext cx="2878138" cy="48260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lvl1pPr algn="r" defTabSz="895350" eaLnBrk="1" hangingPunct="1">
              <a:defRPr sz="1200">
                <a:solidFill>
                  <a:schemeClr val="tx1"/>
                </a:solidFill>
                <a:latin typeface="Arial" charset="0"/>
              </a:defRPr>
            </a:lvl1pPr>
          </a:lstStyle>
          <a:p>
            <a:pPr>
              <a:defRPr/>
            </a:pPr>
            <a:endParaRPr lang="en-US"/>
          </a:p>
        </p:txBody>
      </p:sp>
      <p:sp>
        <p:nvSpPr>
          <p:cNvPr id="60420" name="Rectangle 4">
            <a:extLst>
              <a:ext uri="{FF2B5EF4-FFF2-40B4-BE49-F238E27FC236}"/>
            </a:extLst>
          </p:cNvPr>
          <p:cNvSpPr>
            <a:spLocks noGrp="1" noChangeArrowheads="1"/>
          </p:cNvSpPr>
          <p:nvPr>
            <p:ph type="ftr" sz="quarter" idx="2"/>
          </p:nvPr>
        </p:nvSpPr>
        <p:spPr bwMode="auto">
          <a:xfrm>
            <a:off x="0" y="9167813"/>
            <a:ext cx="2878138" cy="484187"/>
          </a:xfrm>
          <a:prstGeom prst="rect">
            <a:avLst/>
          </a:prstGeom>
          <a:noFill/>
          <a:ln w="9525">
            <a:noFill/>
            <a:miter lim="800000"/>
            <a:headEnd/>
            <a:tailEnd/>
          </a:ln>
          <a:effectLst/>
        </p:spPr>
        <p:txBody>
          <a:bodyPr vert="horz" wrap="square" lIns="89538" tIns="44769" rIns="89538" bIns="44769" numCol="1" anchor="b" anchorCtr="0" compatLnSpc="1">
            <a:prstTxWarp prst="textNoShape">
              <a:avLst/>
            </a:prstTxWarp>
          </a:bodyPr>
          <a:lstStyle>
            <a:lvl1pPr algn="l" defTabSz="895350" eaLnBrk="1" hangingPunct="1">
              <a:defRPr sz="1200">
                <a:solidFill>
                  <a:schemeClr val="tx1"/>
                </a:solidFill>
                <a:latin typeface="Arial" charset="0"/>
              </a:defRPr>
            </a:lvl1pPr>
          </a:lstStyle>
          <a:p>
            <a:pPr>
              <a:defRPr/>
            </a:pPr>
            <a:endParaRPr lang="en-US"/>
          </a:p>
        </p:txBody>
      </p:sp>
      <p:sp>
        <p:nvSpPr>
          <p:cNvPr id="60421" name="Rectangle 5">
            <a:extLst>
              <a:ext uri="{FF2B5EF4-FFF2-40B4-BE49-F238E27FC236}"/>
            </a:extLst>
          </p:cNvPr>
          <p:cNvSpPr>
            <a:spLocks noGrp="1" noChangeArrowheads="1"/>
          </p:cNvSpPr>
          <p:nvPr>
            <p:ph type="sldNum" sz="quarter" idx="3"/>
          </p:nvPr>
        </p:nvSpPr>
        <p:spPr bwMode="auto">
          <a:xfrm>
            <a:off x="3762375" y="9167813"/>
            <a:ext cx="2878138" cy="484187"/>
          </a:xfrm>
          <a:prstGeom prst="rect">
            <a:avLst/>
          </a:prstGeom>
          <a:noFill/>
          <a:ln w="9525">
            <a:noFill/>
            <a:miter lim="800000"/>
            <a:headEnd/>
            <a:tailEnd/>
          </a:ln>
          <a:effectLst/>
        </p:spPr>
        <p:txBody>
          <a:bodyPr vert="horz" wrap="square" lIns="89538" tIns="44769" rIns="89538" bIns="44769" numCol="1" anchor="b" anchorCtr="0" compatLnSpc="1">
            <a:prstTxWarp prst="textNoShape">
              <a:avLst/>
            </a:prstTxWarp>
          </a:bodyPr>
          <a:lstStyle>
            <a:lvl1pPr algn="r" defTabSz="895350" eaLnBrk="1" hangingPunct="1">
              <a:defRPr sz="1200">
                <a:solidFill>
                  <a:schemeClr val="tx1"/>
                </a:solidFill>
              </a:defRPr>
            </a:lvl1pPr>
          </a:lstStyle>
          <a:p>
            <a:pPr>
              <a:defRPr/>
            </a:pPr>
            <a:fld id="{101F05B9-6DB2-4FF9-9902-10D7ABFAB8C7}" type="slidenum">
              <a:rPr lang="en-US" altLang="tr-TR"/>
              <a:pPr>
                <a:defRPr/>
              </a:pPr>
              <a:t>‹#›</a:t>
            </a:fld>
            <a:endParaRPr lang="en-US" altLang="tr-TR"/>
          </a:p>
        </p:txBody>
      </p:sp>
    </p:spTree>
    <p:extLst>
      <p:ext uri="{BB962C8B-B14F-4D97-AF65-F5344CB8AC3E}">
        <p14:creationId xmlns:p14="http://schemas.microsoft.com/office/powerpoint/2010/main" val="4192863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extLst>
          </p:cNvPr>
          <p:cNvSpPr>
            <a:spLocks noGrp="1" noChangeArrowheads="1"/>
          </p:cNvSpPr>
          <p:nvPr>
            <p:ph type="hdr" sz="quarter"/>
          </p:nvPr>
        </p:nvSpPr>
        <p:spPr bwMode="auto">
          <a:xfrm>
            <a:off x="0" y="0"/>
            <a:ext cx="2878138" cy="48260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lvl1pPr algn="l" defTabSz="895350" eaLnBrk="0" hangingPunct="0">
              <a:defRPr sz="1200">
                <a:solidFill>
                  <a:schemeClr val="tx1"/>
                </a:solidFill>
                <a:latin typeface="Arial" charset="0"/>
              </a:defRPr>
            </a:lvl1pPr>
          </a:lstStyle>
          <a:p>
            <a:pPr>
              <a:defRPr/>
            </a:pPr>
            <a:endParaRPr lang="tr-TR"/>
          </a:p>
        </p:txBody>
      </p:sp>
      <p:sp>
        <p:nvSpPr>
          <p:cNvPr id="4099" name="Rectangle 3">
            <a:extLst>
              <a:ext uri="{FF2B5EF4-FFF2-40B4-BE49-F238E27FC236}"/>
            </a:extLst>
          </p:cNvPr>
          <p:cNvSpPr>
            <a:spLocks noGrp="1" noChangeArrowheads="1"/>
          </p:cNvSpPr>
          <p:nvPr>
            <p:ph type="dt" idx="1"/>
          </p:nvPr>
        </p:nvSpPr>
        <p:spPr bwMode="auto">
          <a:xfrm>
            <a:off x="3762375" y="0"/>
            <a:ext cx="2878138" cy="48260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lvl1pPr algn="r" defTabSz="895350" eaLnBrk="0" hangingPunct="0">
              <a:defRPr sz="1200">
                <a:solidFill>
                  <a:schemeClr val="tx1"/>
                </a:solidFill>
                <a:latin typeface="Arial" charset="0"/>
              </a:defRPr>
            </a:lvl1pPr>
          </a:lstStyle>
          <a:p>
            <a:pPr>
              <a:defRPr/>
            </a:pPr>
            <a:endParaRPr lang="tr-TR"/>
          </a:p>
        </p:txBody>
      </p:sp>
      <p:sp>
        <p:nvSpPr>
          <p:cNvPr id="2052" name="Rectangle 4"/>
          <p:cNvSpPr>
            <a:spLocks noGrp="1" noRot="1" noChangeAspect="1" noChangeArrowheads="1" noTextEdit="1"/>
          </p:cNvSpPr>
          <p:nvPr>
            <p:ph type="sldImg" idx="2"/>
          </p:nvPr>
        </p:nvSpPr>
        <p:spPr bwMode="auto">
          <a:xfrm>
            <a:off x="908050" y="723900"/>
            <a:ext cx="4826000" cy="3619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extLst>
          </p:cNvPr>
          <p:cNvSpPr>
            <a:spLocks noGrp="1" noChangeArrowheads="1"/>
          </p:cNvSpPr>
          <p:nvPr>
            <p:ph type="body" sz="quarter" idx="3"/>
          </p:nvPr>
        </p:nvSpPr>
        <p:spPr bwMode="auto">
          <a:xfrm>
            <a:off x="663575" y="4584700"/>
            <a:ext cx="5314950" cy="4344988"/>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4102" name="Rectangle 6">
            <a:extLst>
              <a:ext uri="{FF2B5EF4-FFF2-40B4-BE49-F238E27FC236}"/>
            </a:extLst>
          </p:cNvPr>
          <p:cNvSpPr>
            <a:spLocks noGrp="1" noChangeArrowheads="1"/>
          </p:cNvSpPr>
          <p:nvPr>
            <p:ph type="ftr" sz="quarter" idx="4"/>
          </p:nvPr>
        </p:nvSpPr>
        <p:spPr bwMode="auto">
          <a:xfrm>
            <a:off x="0" y="9167813"/>
            <a:ext cx="2878138" cy="484187"/>
          </a:xfrm>
          <a:prstGeom prst="rect">
            <a:avLst/>
          </a:prstGeom>
          <a:noFill/>
          <a:ln w="9525">
            <a:noFill/>
            <a:miter lim="800000"/>
            <a:headEnd/>
            <a:tailEnd/>
          </a:ln>
          <a:effectLst/>
        </p:spPr>
        <p:txBody>
          <a:bodyPr vert="horz" wrap="square" lIns="89538" tIns="44769" rIns="89538" bIns="44769" numCol="1" anchor="b" anchorCtr="0" compatLnSpc="1">
            <a:prstTxWarp prst="textNoShape">
              <a:avLst/>
            </a:prstTxWarp>
          </a:bodyPr>
          <a:lstStyle>
            <a:lvl1pPr algn="l" defTabSz="895350" eaLnBrk="0" hangingPunct="0">
              <a:defRPr sz="1200">
                <a:solidFill>
                  <a:schemeClr val="tx1"/>
                </a:solidFill>
                <a:latin typeface="Arial" charset="0"/>
              </a:defRPr>
            </a:lvl1pPr>
          </a:lstStyle>
          <a:p>
            <a:pPr>
              <a:defRPr/>
            </a:pPr>
            <a:endParaRPr lang="tr-TR"/>
          </a:p>
        </p:txBody>
      </p:sp>
      <p:sp>
        <p:nvSpPr>
          <p:cNvPr id="4103" name="Rectangle 7">
            <a:extLst>
              <a:ext uri="{FF2B5EF4-FFF2-40B4-BE49-F238E27FC236}"/>
            </a:extLst>
          </p:cNvPr>
          <p:cNvSpPr>
            <a:spLocks noGrp="1" noChangeArrowheads="1"/>
          </p:cNvSpPr>
          <p:nvPr>
            <p:ph type="sldNum" sz="quarter" idx="5"/>
          </p:nvPr>
        </p:nvSpPr>
        <p:spPr bwMode="auto">
          <a:xfrm>
            <a:off x="3762375" y="9167813"/>
            <a:ext cx="2878138" cy="484187"/>
          </a:xfrm>
          <a:prstGeom prst="rect">
            <a:avLst/>
          </a:prstGeom>
          <a:noFill/>
          <a:ln w="9525">
            <a:noFill/>
            <a:miter lim="800000"/>
            <a:headEnd/>
            <a:tailEnd/>
          </a:ln>
          <a:effectLst/>
        </p:spPr>
        <p:txBody>
          <a:bodyPr vert="horz" wrap="square" lIns="89538" tIns="44769" rIns="89538" bIns="44769" numCol="1" anchor="b" anchorCtr="0" compatLnSpc="1">
            <a:prstTxWarp prst="textNoShape">
              <a:avLst/>
            </a:prstTxWarp>
          </a:bodyPr>
          <a:lstStyle>
            <a:lvl1pPr algn="r" defTabSz="895350" eaLnBrk="0" hangingPunct="0">
              <a:defRPr sz="1200">
                <a:solidFill>
                  <a:schemeClr val="tx1"/>
                </a:solidFill>
              </a:defRPr>
            </a:lvl1pPr>
          </a:lstStyle>
          <a:p>
            <a:pPr>
              <a:defRPr/>
            </a:pPr>
            <a:fld id="{FB44D3F8-39BF-4F3B-8B00-BEDA28E4A56B}" type="slidenum">
              <a:rPr lang="tr-TR" altLang="tr-TR"/>
              <a:pPr>
                <a:defRPr/>
              </a:pPr>
              <a:t>‹#›</a:t>
            </a:fld>
            <a:endParaRPr lang="tr-TR" altLang="tr-TR"/>
          </a:p>
        </p:txBody>
      </p:sp>
    </p:spTree>
    <p:extLst>
      <p:ext uri="{BB962C8B-B14F-4D97-AF65-F5344CB8AC3E}">
        <p14:creationId xmlns:p14="http://schemas.microsoft.com/office/powerpoint/2010/main" val="3136966698"/>
      </p:ext>
    </p:extLst>
  </p:cSld>
  <p:clrMap bg1="lt1" tx1="dk1" bg2="lt2" tx2="dk2" accent1="accent1" accent2="accent2" accent3="accent3" accent4="accent4" accent5="accent5" accent6="accent6" hlink="hlink" folHlink="folHlink"/>
  <p:hf hdr="0" dt="0"/>
  <p:notesStyle>
    <a:lvl1pPr algn="just"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just"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just"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just"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just"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defTabSz="895350">
              <a:spcBef>
                <a:spcPct val="30000"/>
              </a:spcBef>
              <a:defRPr kumimoji="1" sz="1200">
                <a:solidFill>
                  <a:schemeClr val="tx1"/>
                </a:solidFill>
                <a:latin typeface="Times New Roman" panose="02020603050405020304" pitchFamily="18" charset="0"/>
              </a:defRPr>
            </a:lvl1pPr>
            <a:lvl2pPr marL="742950" indent="-285750" algn="just" defTabSz="895350">
              <a:spcBef>
                <a:spcPct val="30000"/>
              </a:spcBef>
              <a:defRPr kumimoji="1" sz="1200">
                <a:solidFill>
                  <a:schemeClr val="tx1"/>
                </a:solidFill>
                <a:latin typeface="Times New Roman" panose="02020603050405020304" pitchFamily="18" charset="0"/>
              </a:defRPr>
            </a:lvl2pPr>
            <a:lvl3pPr marL="1143000" indent="-228600" algn="just" defTabSz="895350">
              <a:spcBef>
                <a:spcPct val="30000"/>
              </a:spcBef>
              <a:defRPr kumimoji="1" sz="1200">
                <a:solidFill>
                  <a:schemeClr val="tx1"/>
                </a:solidFill>
                <a:latin typeface="Times New Roman" panose="02020603050405020304" pitchFamily="18" charset="0"/>
              </a:defRPr>
            </a:lvl3pPr>
            <a:lvl4pPr marL="1600200" indent="-228600" algn="just" defTabSz="895350">
              <a:spcBef>
                <a:spcPct val="30000"/>
              </a:spcBef>
              <a:defRPr kumimoji="1" sz="1200">
                <a:solidFill>
                  <a:schemeClr val="tx1"/>
                </a:solidFill>
                <a:latin typeface="Times New Roman" panose="02020603050405020304" pitchFamily="18" charset="0"/>
              </a:defRPr>
            </a:lvl4pPr>
            <a:lvl5pPr marL="2057400" indent="-228600" algn="just" defTabSz="895350">
              <a:spcBef>
                <a:spcPct val="30000"/>
              </a:spcBef>
              <a:defRPr kumimoji="1" sz="1200">
                <a:solidFill>
                  <a:schemeClr val="tx1"/>
                </a:solidFill>
                <a:latin typeface="Times New Roman" panose="02020603050405020304" pitchFamily="18" charset="0"/>
              </a:defRPr>
            </a:lvl5pPr>
            <a:lvl6pPr marL="25146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lgn="l">
              <a:spcBef>
                <a:spcPct val="0"/>
              </a:spcBef>
            </a:pPr>
            <a:endParaRPr kumimoji="0" lang="tr-TR" altLang="tr-TR" smtClean="0">
              <a:latin typeface="Arial" panose="020B0604020202020204" pitchFamily="34" charset="0"/>
            </a:endParaRPr>
          </a:p>
        </p:txBody>
      </p:sp>
      <p:sp>
        <p:nvSpPr>
          <p:cNvPr id="51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defTabSz="895350">
              <a:spcBef>
                <a:spcPct val="30000"/>
              </a:spcBef>
              <a:defRPr kumimoji="1" sz="1200">
                <a:solidFill>
                  <a:schemeClr val="tx1"/>
                </a:solidFill>
                <a:latin typeface="Times New Roman" panose="02020603050405020304" pitchFamily="18" charset="0"/>
              </a:defRPr>
            </a:lvl1pPr>
            <a:lvl2pPr marL="742950" indent="-285750" algn="just" defTabSz="895350">
              <a:spcBef>
                <a:spcPct val="30000"/>
              </a:spcBef>
              <a:defRPr kumimoji="1" sz="1200">
                <a:solidFill>
                  <a:schemeClr val="tx1"/>
                </a:solidFill>
                <a:latin typeface="Times New Roman" panose="02020603050405020304" pitchFamily="18" charset="0"/>
              </a:defRPr>
            </a:lvl2pPr>
            <a:lvl3pPr marL="1143000" indent="-228600" algn="just" defTabSz="895350">
              <a:spcBef>
                <a:spcPct val="30000"/>
              </a:spcBef>
              <a:defRPr kumimoji="1" sz="1200">
                <a:solidFill>
                  <a:schemeClr val="tx1"/>
                </a:solidFill>
                <a:latin typeface="Times New Roman" panose="02020603050405020304" pitchFamily="18" charset="0"/>
              </a:defRPr>
            </a:lvl3pPr>
            <a:lvl4pPr marL="1600200" indent="-228600" algn="just" defTabSz="895350">
              <a:spcBef>
                <a:spcPct val="30000"/>
              </a:spcBef>
              <a:defRPr kumimoji="1" sz="1200">
                <a:solidFill>
                  <a:schemeClr val="tx1"/>
                </a:solidFill>
                <a:latin typeface="Times New Roman" panose="02020603050405020304" pitchFamily="18" charset="0"/>
              </a:defRPr>
            </a:lvl4pPr>
            <a:lvl5pPr marL="2057400" indent="-228600" algn="just" defTabSz="895350">
              <a:spcBef>
                <a:spcPct val="30000"/>
              </a:spcBef>
              <a:defRPr kumimoji="1" sz="1200">
                <a:solidFill>
                  <a:schemeClr val="tx1"/>
                </a:solidFill>
                <a:latin typeface="Times New Roman" panose="02020603050405020304" pitchFamily="18" charset="0"/>
              </a:defRPr>
            </a:lvl5pPr>
            <a:lvl6pPr marL="25146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algn="just" defTabSz="89535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lgn="r">
              <a:spcBef>
                <a:spcPct val="0"/>
              </a:spcBef>
            </a:pPr>
            <a:fld id="{479C0F7E-D348-43FA-8333-A7A10EA31FDD}" type="slidenum">
              <a:rPr kumimoji="0" lang="tr-TR" altLang="tr-TR" smtClean="0">
                <a:latin typeface="Arial" panose="020B0604020202020204" pitchFamily="34" charset="0"/>
              </a:rPr>
              <a:pPr algn="r">
                <a:spcBef>
                  <a:spcPct val="0"/>
                </a:spcBef>
              </a:pPr>
              <a:t>1</a:t>
            </a:fld>
            <a:endParaRPr kumimoji="0" lang="tr-TR" altLang="tr-TR" smtClean="0">
              <a:latin typeface="Arial" panose="020B0604020202020204" pitchFamily="34" charset="0"/>
            </a:endParaRPr>
          </a:p>
        </p:txBody>
      </p:sp>
      <p:sp>
        <p:nvSpPr>
          <p:cNvPr id="5124" name="Rectangle 2"/>
          <p:cNvSpPr>
            <a:spLocks noGrp="1" noRot="1" noChangeAspect="1" noChangeArrowheads="1" noTextEdit="1"/>
          </p:cNvSpPr>
          <p:nvPr>
            <p:ph type="sldImg"/>
          </p:nvPr>
        </p:nvSpPr>
        <p:spPr>
          <a:xfrm>
            <a:off x="917575" y="730250"/>
            <a:ext cx="4808538" cy="3606800"/>
          </a:xfrm>
          <a:ln/>
        </p:spPr>
      </p:sp>
      <p:sp>
        <p:nvSpPr>
          <p:cNvPr id="5125" name="Rectangle 3"/>
          <p:cNvSpPr>
            <a:spLocks noGrp="1" noChangeArrowheads="1"/>
          </p:cNvSpPr>
          <p:nvPr>
            <p:ph type="body" idx="1"/>
          </p:nvPr>
        </p:nvSpPr>
        <p:spPr>
          <a:xfrm>
            <a:off x="882650" y="4583113"/>
            <a:ext cx="4875213" cy="4344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9" tIns="45184" rIns="90369" bIns="45184"/>
          <a:lstStyle/>
          <a:p>
            <a:pPr eaLnBrk="1" hangingPunct="1"/>
            <a:endParaRPr lang="en-US" altLang="tr-TR" smtClean="0"/>
          </a:p>
        </p:txBody>
      </p:sp>
    </p:spTree>
    <p:extLst>
      <p:ext uri="{BB962C8B-B14F-4D97-AF65-F5344CB8AC3E}">
        <p14:creationId xmlns:p14="http://schemas.microsoft.com/office/powerpoint/2010/main" val="210934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Footer Placeholder 3"/>
          <p:cNvSpPr>
            <a:spLocks noGrp="1"/>
          </p:cNvSpPr>
          <p:nvPr>
            <p:ph type="ftr" sz="quarter" idx="10"/>
          </p:nvPr>
        </p:nvSpPr>
        <p:spPr/>
        <p:txBody>
          <a:bodyPr/>
          <a:lstStyle/>
          <a:p>
            <a:pPr>
              <a:defRPr/>
            </a:pPr>
            <a:endParaRPr lang="tr-TR"/>
          </a:p>
        </p:txBody>
      </p:sp>
      <p:sp>
        <p:nvSpPr>
          <p:cNvPr id="5" name="Slide Number Placeholder 4"/>
          <p:cNvSpPr>
            <a:spLocks noGrp="1"/>
          </p:cNvSpPr>
          <p:nvPr>
            <p:ph type="sldNum" sz="quarter" idx="11"/>
          </p:nvPr>
        </p:nvSpPr>
        <p:spPr/>
        <p:txBody>
          <a:bodyPr/>
          <a:lstStyle/>
          <a:p>
            <a:pPr>
              <a:defRPr/>
            </a:pPr>
            <a:fld id="{FB44D3F8-39BF-4F3B-8B00-BEDA28E4A56B}" type="slidenum">
              <a:rPr lang="tr-TR" altLang="tr-TR" smtClean="0"/>
              <a:pPr>
                <a:defRPr/>
              </a:pPr>
              <a:t>64</a:t>
            </a:fld>
            <a:endParaRPr lang="tr-TR" altLang="tr-TR"/>
          </a:p>
        </p:txBody>
      </p:sp>
    </p:spTree>
    <p:extLst>
      <p:ext uri="{BB962C8B-B14F-4D97-AF65-F5344CB8AC3E}">
        <p14:creationId xmlns:p14="http://schemas.microsoft.com/office/powerpoint/2010/main" val="362709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Footer Placeholder 3"/>
          <p:cNvSpPr>
            <a:spLocks noGrp="1"/>
          </p:cNvSpPr>
          <p:nvPr>
            <p:ph type="ftr" sz="quarter" idx="10"/>
          </p:nvPr>
        </p:nvSpPr>
        <p:spPr/>
        <p:txBody>
          <a:bodyPr/>
          <a:lstStyle/>
          <a:p>
            <a:pPr>
              <a:defRPr/>
            </a:pPr>
            <a:endParaRPr lang="tr-TR"/>
          </a:p>
        </p:txBody>
      </p:sp>
      <p:sp>
        <p:nvSpPr>
          <p:cNvPr id="5" name="Slide Number Placeholder 4"/>
          <p:cNvSpPr>
            <a:spLocks noGrp="1"/>
          </p:cNvSpPr>
          <p:nvPr>
            <p:ph type="sldNum" sz="quarter" idx="11"/>
          </p:nvPr>
        </p:nvSpPr>
        <p:spPr/>
        <p:txBody>
          <a:bodyPr/>
          <a:lstStyle/>
          <a:p>
            <a:pPr>
              <a:defRPr/>
            </a:pPr>
            <a:fld id="{FB44D3F8-39BF-4F3B-8B00-BEDA28E4A56B}" type="slidenum">
              <a:rPr lang="tr-TR" altLang="tr-TR" smtClean="0"/>
              <a:pPr>
                <a:defRPr/>
              </a:pPr>
              <a:t>80</a:t>
            </a:fld>
            <a:endParaRPr lang="tr-TR" altLang="tr-TR"/>
          </a:p>
        </p:txBody>
      </p:sp>
    </p:spTree>
    <p:extLst>
      <p:ext uri="{BB962C8B-B14F-4D97-AF65-F5344CB8AC3E}">
        <p14:creationId xmlns:p14="http://schemas.microsoft.com/office/powerpoint/2010/main" val="278997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A49D8-ABB0-4954-9C9A-B1886EBCE413}" type="slidenum">
              <a:rPr lang="en-US" smtClean="0"/>
              <a:pPr/>
              <a:t>83</a:t>
            </a:fld>
            <a:endParaRPr lang="en-US"/>
          </a:p>
        </p:txBody>
      </p:sp>
    </p:spTree>
    <p:extLst>
      <p:ext uri="{BB962C8B-B14F-4D97-AF65-F5344CB8AC3E}">
        <p14:creationId xmlns:p14="http://schemas.microsoft.com/office/powerpoint/2010/main" val="84597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FA818128-AA10-4BE3-90C0-965FA2EC4732}" type="slidenum">
              <a:rPr lang="en-US" altLang="tr-TR"/>
              <a:pPr>
                <a:defRPr/>
              </a:pPr>
              <a:t>‹#›</a:t>
            </a:fld>
            <a:endParaRPr lang="en-US" altLang="tr-TR"/>
          </a:p>
        </p:txBody>
      </p:sp>
    </p:spTree>
    <p:extLst>
      <p:ext uri="{BB962C8B-B14F-4D97-AF65-F5344CB8AC3E}">
        <p14:creationId xmlns:p14="http://schemas.microsoft.com/office/powerpoint/2010/main" val="119525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C801B581-8E90-4CDC-AD0D-8A2DEACEFC08}" type="slidenum">
              <a:rPr lang="en-US" altLang="tr-TR"/>
              <a:pPr>
                <a:defRPr/>
              </a:pPr>
              <a:t>‹#›</a:t>
            </a:fld>
            <a:endParaRPr lang="en-US" altLang="tr-TR"/>
          </a:p>
        </p:txBody>
      </p:sp>
    </p:spTree>
    <p:extLst>
      <p:ext uri="{BB962C8B-B14F-4D97-AF65-F5344CB8AC3E}">
        <p14:creationId xmlns:p14="http://schemas.microsoft.com/office/powerpoint/2010/main" val="183878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03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03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3378BE2B-DECC-43CA-BFC0-E7A496889D6C}" type="slidenum">
              <a:rPr lang="en-US" altLang="tr-TR"/>
              <a:pPr>
                <a:defRPr/>
              </a:pPr>
              <a:t>‹#›</a:t>
            </a:fld>
            <a:endParaRPr lang="en-US" altLang="tr-TR"/>
          </a:p>
        </p:txBody>
      </p:sp>
    </p:spTree>
    <p:extLst>
      <p:ext uri="{BB962C8B-B14F-4D97-AF65-F5344CB8AC3E}">
        <p14:creationId xmlns:p14="http://schemas.microsoft.com/office/powerpoint/2010/main" val="93531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5175"/>
          </a:xfrm>
        </p:spPr>
        <p:txBody>
          <a:bodyPr/>
          <a:lstStyle/>
          <a:p>
            <a:r>
              <a:rPr lang="en-US"/>
              <a:t>Click to edit Master title style</a:t>
            </a:r>
          </a:p>
        </p:txBody>
      </p:sp>
      <p:sp>
        <p:nvSpPr>
          <p:cNvPr id="3" name="Text Placeholder 2"/>
          <p:cNvSpPr>
            <a:spLocks noGrp="1"/>
          </p:cNvSpPr>
          <p:nvPr>
            <p:ph type="body" sz="half" idx="1"/>
          </p:nvPr>
        </p:nvSpPr>
        <p:spPr>
          <a:xfrm>
            <a:off x="395288" y="1125538"/>
            <a:ext cx="4064000"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688" y="1125538"/>
            <a:ext cx="4064000"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44BFB429-7819-4BF0-B4B9-B60446C659F4}" type="slidenum">
              <a:rPr lang="en-US" altLang="tr-TR"/>
              <a:pPr>
                <a:defRPr/>
              </a:pPr>
              <a:t>‹#›</a:t>
            </a:fld>
            <a:endParaRPr lang="en-US" altLang="tr-TR"/>
          </a:p>
        </p:txBody>
      </p:sp>
    </p:spTree>
    <p:extLst>
      <p:ext uri="{BB962C8B-B14F-4D97-AF65-F5344CB8AC3E}">
        <p14:creationId xmlns:p14="http://schemas.microsoft.com/office/powerpoint/2010/main" val="36877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5175"/>
          </a:xfrm>
        </p:spPr>
        <p:txBody>
          <a:bodyPr/>
          <a:lstStyle/>
          <a:p>
            <a:r>
              <a:rPr lang="en-US"/>
              <a:t>Click to edit Master title style</a:t>
            </a:r>
          </a:p>
        </p:txBody>
      </p:sp>
      <p:sp>
        <p:nvSpPr>
          <p:cNvPr id="3" name="Text Placeholder 2"/>
          <p:cNvSpPr>
            <a:spLocks noGrp="1"/>
          </p:cNvSpPr>
          <p:nvPr>
            <p:ph type="body" sz="half" idx="1"/>
          </p:nvPr>
        </p:nvSpPr>
        <p:spPr>
          <a:xfrm>
            <a:off x="395288" y="1125538"/>
            <a:ext cx="4064000"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1688" y="1125538"/>
            <a:ext cx="4064000" cy="241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1688" y="3690938"/>
            <a:ext cx="4064000" cy="241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196BE1B2-25A9-455F-9748-F6A46DAFE87E}" type="slidenum">
              <a:rPr lang="en-US" altLang="tr-TR"/>
              <a:pPr>
                <a:defRPr/>
              </a:pPr>
              <a:t>‹#›</a:t>
            </a:fld>
            <a:endParaRPr lang="en-US" altLang="tr-TR"/>
          </a:p>
        </p:txBody>
      </p:sp>
    </p:spTree>
    <p:extLst>
      <p:ext uri="{BB962C8B-B14F-4D97-AF65-F5344CB8AC3E}">
        <p14:creationId xmlns:p14="http://schemas.microsoft.com/office/powerpoint/2010/main" val="37267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95536" y="1124745"/>
            <a:ext cx="8352928" cy="5399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5BB0A890-0CB7-4EBC-83D8-5DA0E8DCA3D8}" type="slidenum">
              <a:rPr lang="en-US" altLang="tr-TR"/>
              <a:pPr>
                <a:defRPr/>
              </a:pPr>
              <a:t>‹#›</a:t>
            </a:fld>
            <a:endParaRPr lang="en-US" altLang="tr-TR"/>
          </a:p>
        </p:txBody>
      </p:sp>
    </p:spTree>
    <p:extLst>
      <p:ext uri="{BB962C8B-B14F-4D97-AF65-F5344CB8AC3E}">
        <p14:creationId xmlns:p14="http://schemas.microsoft.com/office/powerpoint/2010/main" val="3972360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4C5200A1-3604-42AD-AE61-ADCD0F44573A}" type="slidenum">
              <a:rPr lang="en-US" altLang="tr-TR"/>
              <a:pPr>
                <a:defRPr/>
              </a:pPr>
              <a:t>‹#›</a:t>
            </a:fld>
            <a:endParaRPr lang="en-US" altLang="tr-TR"/>
          </a:p>
        </p:txBody>
      </p:sp>
    </p:spTree>
    <p:extLst>
      <p:ext uri="{BB962C8B-B14F-4D97-AF65-F5344CB8AC3E}">
        <p14:creationId xmlns:p14="http://schemas.microsoft.com/office/powerpoint/2010/main" val="163931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8" y="1125538"/>
            <a:ext cx="406400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688" y="1125538"/>
            <a:ext cx="406400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090323E6-A619-4A6F-A9BA-4DCDBFA0DB8D}" type="slidenum">
              <a:rPr lang="en-US" altLang="tr-TR"/>
              <a:pPr>
                <a:defRPr/>
              </a:pPr>
              <a:t>‹#›</a:t>
            </a:fld>
            <a:endParaRPr lang="en-US" altLang="tr-TR"/>
          </a:p>
        </p:txBody>
      </p:sp>
    </p:spTree>
    <p:extLst>
      <p:ext uri="{BB962C8B-B14F-4D97-AF65-F5344CB8AC3E}">
        <p14:creationId xmlns:p14="http://schemas.microsoft.com/office/powerpoint/2010/main" val="22948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9ED1F58E-B154-4B70-8388-B4AF5B0F45E3}" type="slidenum">
              <a:rPr lang="en-US" altLang="tr-TR"/>
              <a:pPr>
                <a:defRPr/>
              </a:pPr>
              <a:t>‹#›</a:t>
            </a:fld>
            <a:endParaRPr lang="en-US" altLang="tr-TR"/>
          </a:p>
        </p:txBody>
      </p:sp>
    </p:spTree>
    <p:extLst>
      <p:ext uri="{BB962C8B-B14F-4D97-AF65-F5344CB8AC3E}">
        <p14:creationId xmlns:p14="http://schemas.microsoft.com/office/powerpoint/2010/main" val="4097875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642821FF-5BB8-4085-9C01-4EE3FA728480}" type="slidenum">
              <a:rPr lang="en-US" altLang="tr-TR"/>
              <a:pPr>
                <a:defRPr/>
              </a:pPr>
              <a:t>‹#›</a:t>
            </a:fld>
            <a:endParaRPr lang="en-US" altLang="tr-TR"/>
          </a:p>
        </p:txBody>
      </p:sp>
    </p:spTree>
    <p:extLst>
      <p:ext uri="{BB962C8B-B14F-4D97-AF65-F5344CB8AC3E}">
        <p14:creationId xmlns:p14="http://schemas.microsoft.com/office/powerpoint/2010/main" val="279488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9E5B8E68-6309-48F1-885E-A2493E983B07}" type="slidenum">
              <a:rPr lang="en-US" altLang="tr-TR"/>
              <a:pPr>
                <a:defRPr/>
              </a:pPr>
              <a:t>‹#›</a:t>
            </a:fld>
            <a:endParaRPr lang="en-US" altLang="tr-TR"/>
          </a:p>
        </p:txBody>
      </p:sp>
    </p:spTree>
    <p:extLst>
      <p:ext uri="{BB962C8B-B14F-4D97-AF65-F5344CB8AC3E}">
        <p14:creationId xmlns:p14="http://schemas.microsoft.com/office/powerpoint/2010/main" val="218344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6F764363-CEE7-4648-A303-2FBEAC82AC2A}" type="slidenum">
              <a:rPr lang="en-US" altLang="tr-TR"/>
              <a:pPr>
                <a:defRPr/>
              </a:pPr>
              <a:t>‹#›</a:t>
            </a:fld>
            <a:endParaRPr lang="en-US" altLang="tr-TR"/>
          </a:p>
        </p:txBody>
      </p:sp>
    </p:spTree>
    <p:extLst>
      <p:ext uri="{BB962C8B-B14F-4D97-AF65-F5344CB8AC3E}">
        <p14:creationId xmlns:p14="http://schemas.microsoft.com/office/powerpoint/2010/main" val="62978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extLst>
          </p:cNvPr>
          <p:cNvSpPr>
            <a:spLocks noGrp="1" noChangeArrowheads="1"/>
          </p:cNvSpPr>
          <p:nvPr>
            <p:ph type="sldNum" sz="quarter" idx="10"/>
          </p:nvPr>
        </p:nvSpPr>
        <p:spPr>
          <a:ln/>
        </p:spPr>
        <p:txBody>
          <a:bodyPr/>
          <a:lstStyle>
            <a:lvl1pPr>
              <a:defRPr/>
            </a:lvl1pPr>
          </a:lstStyle>
          <a:p>
            <a:pPr>
              <a:defRPr/>
            </a:pPr>
            <a:fld id="{0A5985A0-3DA8-4B54-9D94-E2F02266968E}" type="slidenum">
              <a:rPr lang="en-US" altLang="tr-TR"/>
              <a:pPr>
                <a:defRPr/>
              </a:pPr>
              <a:t>‹#›</a:t>
            </a:fld>
            <a:endParaRPr lang="en-US" altLang="tr-TR"/>
          </a:p>
        </p:txBody>
      </p:sp>
    </p:spTree>
    <p:extLst>
      <p:ext uri="{BB962C8B-B14F-4D97-AF65-F5344CB8AC3E}">
        <p14:creationId xmlns:p14="http://schemas.microsoft.com/office/powerpoint/2010/main" val="3364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body" idx="1"/>
          </p:nvPr>
        </p:nvSpPr>
        <p:spPr bwMode="auto">
          <a:xfrm>
            <a:off x="395288" y="1125538"/>
            <a:ext cx="82804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36" name="Rectangle 12">
            <a:extLst>
              <a:ext uri="{FF2B5EF4-FFF2-40B4-BE49-F238E27FC236}"/>
            </a:extLst>
          </p:cNvPr>
          <p:cNvSpPr>
            <a:spLocks noGrp="1" noChangeArrowheads="1"/>
          </p:cNvSpPr>
          <p:nvPr>
            <p:ph type="sldNum" sz="quarter" idx="4"/>
          </p:nvPr>
        </p:nvSpPr>
        <p:spPr bwMode="auto">
          <a:xfrm>
            <a:off x="7239000" y="6524625"/>
            <a:ext cx="1905000" cy="33337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spcBef>
                <a:spcPct val="50000"/>
              </a:spcBef>
              <a:defRPr sz="1200">
                <a:solidFill>
                  <a:schemeClr val="tx1"/>
                </a:solidFill>
                <a:latin typeface="Times New Roman" panose="02020603050405020304" pitchFamily="18" charset="0"/>
              </a:defRPr>
            </a:lvl1pPr>
          </a:lstStyle>
          <a:p>
            <a:pPr>
              <a:defRPr/>
            </a:pPr>
            <a:fld id="{BC2E7053-DD9E-4928-A8E0-D5DA76DC2964}" type="slidenum">
              <a:rPr lang="en-US" altLang="tr-TR"/>
              <a:pPr>
                <a:defRPr/>
              </a:pPr>
              <a:t>‹#›</a:t>
            </a:fld>
            <a:endParaRPr lang="en-US" altLang="tr-TR"/>
          </a:p>
        </p:txBody>
      </p:sp>
      <p:sp>
        <p:nvSpPr>
          <p:cNvPr id="1028" name="Rectangle 13"/>
          <p:cNvSpPr>
            <a:spLocks noGrp="1" noChangeArrowheads="1"/>
          </p:cNvSpPr>
          <p:nvPr>
            <p:ph type="title"/>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tr-TR"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000" b="1">
          <a:solidFill>
            <a:schemeClr val="tx2"/>
          </a:solidFill>
          <a:latin typeface="+mj-lt"/>
          <a:ea typeface="+mj-ea"/>
          <a:cs typeface="+mj-cs"/>
        </a:defRPr>
      </a:lvl1pPr>
      <a:lvl2pPr algn="ctr" rtl="0" eaLnBrk="0" fontAlgn="base" hangingPunct="0">
        <a:spcBef>
          <a:spcPct val="0"/>
        </a:spcBef>
        <a:spcAft>
          <a:spcPct val="0"/>
        </a:spcAft>
        <a:defRPr kumimoji="1" sz="4000" b="1">
          <a:solidFill>
            <a:schemeClr val="tx2"/>
          </a:solidFill>
          <a:latin typeface="Times New Roman" pitchFamily="18" charset="0"/>
        </a:defRPr>
      </a:lvl2pPr>
      <a:lvl3pPr algn="ctr" rtl="0" eaLnBrk="0" fontAlgn="base" hangingPunct="0">
        <a:spcBef>
          <a:spcPct val="0"/>
        </a:spcBef>
        <a:spcAft>
          <a:spcPct val="0"/>
        </a:spcAft>
        <a:defRPr kumimoji="1" sz="4000" b="1">
          <a:solidFill>
            <a:schemeClr val="tx2"/>
          </a:solidFill>
          <a:latin typeface="Times New Roman" pitchFamily="18" charset="0"/>
        </a:defRPr>
      </a:lvl3pPr>
      <a:lvl4pPr algn="ctr" rtl="0" eaLnBrk="0" fontAlgn="base" hangingPunct="0">
        <a:spcBef>
          <a:spcPct val="0"/>
        </a:spcBef>
        <a:spcAft>
          <a:spcPct val="0"/>
        </a:spcAft>
        <a:defRPr kumimoji="1" sz="4000" b="1">
          <a:solidFill>
            <a:schemeClr val="tx2"/>
          </a:solidFill>
          <a:latin typeface="Times New Roman" pitchFamily="18" charset="0"/>
        </a:defRPr>
      </a:lvl4pPr>
      <a:lvl5pPr algn="ctr" rtl="0" eaLnBrk="0" fontAlgn="base" hangingPunct="0">
        <a:spcBef>
          <a:spcPct val="0"/>
        </a:spcBef>
        <a:spcAft>
          <a:spcPct val="0"/>
        </a:spcAft>
        <a:defRPr kumimoji="1" sz="4000" b="1">
          <a:solidFill>
            <a:schemeClr val="tx2"/>
          </a:solidFill>
          <a:latin typeface="Times New Roman" pitchFamily="18" charset="0"/>
        </a:defRPr>
      </a:lvl5pPr>
      <a:lvl6pPr marL="457200" algn="ctr" rtl="0" fontAlgn="base">
        <a:spcBef>
          <a:spcPct val="0"/>
        </a:spcBef>
        <a:spcAft>
          <a:spcPct val="0"/>
        </a:spcAft>
        <a:defRPr kumimoji="1" sz="4000" b="1">
          <a:solidFill>
            <a:schemeClr val="tx2"/>
          </a:solidFill>
          <a:latin typeface="Times New Roman" pitchFamily="18" charset="0"/>
        </a:defRPr>
      </a:lvl6pPr>
      <a:lvl7pPr marL="914400" algn="ctr" rtl="0" fontAlgn="base">
        <a:spcBef>
          <a:spcPct val="0"/>
        </a:spcBef>
        <a:spcAft>
          <a:spcPct val="0"/>
        </a:spcAft>
        <a:defRPr kumimoji="1" sz="4000" b="1">
          <a:solidFill>
            <a:schemeClr val="tx2"/>
          </a:solidFill>
          <a:latin typeface="Times New Roman" pitchFamily="18" charset="0"/>
        </a:defRPr>
      </a:lvl7pPr>
      <a:lvl8pPr marL="1371600" algn="ctr" rtl="0" fontAlgn="base">
        <a:spcBef>
          <a:spcPct val="0"/>
        </a:spcBef>
        <a:spcAft>
          <a:spcPct val="0"/>
        </a:spcAft>
        <a:defRPr kumimoji="1" sz="4000" b="1">
          <a:solidFill>
            <a:schemeClr val="tx2"/>
          </a:solidFill>
          <a:latin typeface="Times New Roman" pitchFamily="18" charset="0"/>
        </a:defRPr>
      </a:lvl8pPr>
      <a:lvl9pPr marL="1828800" algn="ctr" rtl="0" fontAlgn="base">
        <a:spcBef>
          <a:spcPct val="0"/>
        </a:spcBef>
        <a:spcAft>
          <a:spcPct val="0"/>
        </a:spcAft>
        <a:defRPr kumimoji="1" sz="40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FF3300"/>
          </a:solidFill>
          <a:latin typeface="+mn-lt"/>
        </a:defRPr>
      </a:lvl2pPr>
      <a:lvl3pPr marL="1143000" indent="-228600" algn="l" rtl="0" eaLnBrk="0" fontAlgn="base" hangingPunct="0">
        <a:spcBef>
          <a:spcPct val="20000"/>
        </a:spcBef>
        <a:spcAft>
          <a:spcPct val="0"/>
        </a:spcAft>
        <a:buChar char="•"/>
        <a:defRPr kumimoji="1" sz="2400">
          <a:solidFill>
            <a:schemeClr val="accent2"/>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fontAlgn="base">
        <a:spcBef>
          <a:spcPct val="20000"/>
        </a:spcBef>
        <a:spcAft>
          <a:spcPct val="0"/>
        </a:spcAft>
        <a:buChar char="•"/>
        <a:defRPr kumimoji="1" sz="2000">
          <a:solidFill>
            <a:schemeClr val="tx1"/>
          </a:solidFill>
          <a:latin typeface="+mn-lt"/>
        </a:defRPr>
      </a:lvl6pPr>
      <a:lvl7pPr marL="2971800" indent="-228600" algn="l" rtl="0" fontAlgn="base">
        <a:spcBef>
          <a:spcPct val="20000"/>
        </a:spcBef>
        <a:spcAft>
          <a:spcPct val="0"/>
        </a:spcAft>
        <a:buChar char="•"/>
        <a:defRPr kumimoji="1" sz="2000">
          <a:solidFill>
            <a:schemeClr val="tx1"/>
          </a:solidFill>
          <a:latin typeface="+mn-lt"/>
        </a:defRPr>
      </a:lvl7pPr>
      <a:lvl8pPr marL="3429000" indent="-228600" algn="l" rtl="0" fontAlgn="base">
        <a:spcBef>
          <a:spcPct val="20000"/>
        </a:spcBef>
        <a:spcAft>
          <a:spcPct val="0"/>
        </a:spcAft>
        <a:buChar char="•"/>
        <a:defRPr kumimoji="1" sz="2000">
          <a:solidFill>
            <a:schemeClr val="tx1"/>
          </a:solidFill>
          <a:latin typeface="+mn-lt"/>
        </a:defRPr>
      </a:lvl8pPr>
      <a:lvl9pPr marL="3886200" indent="-228600" algn="l" rtl="0" fontAlgn="base">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ydin@yildiz.edu.t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yildiz.edu.tr/~nayd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6.bin"/><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0.bin"/><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2.bin"/><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13.bin"/><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38.w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17.bin"/><Relationship Id="rId4" Type="http://schemas.openxmlformats.org/officeDocument/2006/relationships/image" Target="../media/image4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20.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wmf"/><Relationship Id="rId5" Type="http://schemas.openxmlformats.org/officeDocument/2006/relationships/oleObject" Target="../embeddings/oleObject2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2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4.w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29.bin"/><Relationship Id="rId4" Type="http://schemas.openxmlformats.org/officeDocument/2006/relationships/image" Target="../media/image56.wmf"/></Relationships>
</file>

<file path=ppt/slides/_rels/slide5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31.bin"/><Relationship Id="rId4" Type="http://schemas.openxmlformats.org/officeDocument/2006/relationships/image" Target="../media/image5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emf"/><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42.wmf"/><Relationship Id="rId4" Type="http://schemas.openxmlformats.org/officeDocument/2006/relationships/oleObject" Target="../embeddings/oleObject37.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5.wmf"/><Relationship Id="rId4" Type="http://schemas.openxmlformats.org/officeDocument/2006/relationships/oleObject" Target="../embeddings/oleObject39.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6.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48.wmf"/><Relationship Id="rId4" Type="http://schemas.openxmlformats.org/officeDocument/2006/relationships/oleObject" Target="../embeddings/oleObject41.bin"/><Relationship Id="rId9" Type="http://schemas.openxmlformats.org/officeDocument/2006/relationships/image" Target="../media/image67.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9.wmf"/><Relationship Id="rId5" Type="http://schemas.openxmlformats.org/officeDocument/2006/relationships/oleObject" Target="../embeddings/oleObject45.bin"/><Relationship Id="rId10" Type="http://schemas.openxmlformats.org/officeDocument/2006/relationships/image" Target="../media/image50.wmf"/><Relationship Id="rId4" Type="http://schemas.openxmlformats.org/officeDocument/2006/relationships/image" Target="../media/image68.wmf"/><Relationship Id="rId9" Type="http://schemas.openxmlformats.org/officeDocument/2006/relationships/oleObject" Target="../embeddings/oleObject47.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2.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1.png"/><Relationship Id="rId4" Type="http://schemas.openxmlformats.org/officeDocument/2006/relationships/image" Target="../media/image7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3.wmf"/></Relationships>
</file>

<file path=ppt/slides/_rels/slide7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5.wmf"/><Relationship Id="rId5" Type="http://schemas.openxmlformats.org/officeDocument/2006/relationships/oleObject" Target="../embeddings/oleObject52.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54.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2.wmf"/></Relationships>
</file>

<file path=ppt/slides/_rels/slide77.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9.wmf"/><Relationship Id="rId5" Type="http://schemas.openxmlformats.org/officeDocument/2006/relationships/oleObject" Target="../embeddings/oleObject57.bin"/><Relationship Id="rId4" Type="http://schemas.openxmlformats.org/officeDocument/2006/relationships/image" Target="../media/image78.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body" idx="1"/>
          </p:nvPr>
        </p:nvSpPr>
        <p:spPr>
          <a:xfrm>
            <a:off x="395288" y="1125538"/>
            <a:ext cx="8353425" cy="5399087"/>
          </a:xfrm>
        </p:spPr>
        <p:txBody>
          <a:bodyPr>
            <a:normAutofit/>
          </a:bodyPr>
          <a:lstStyle/>
          <a:p>
            <a:pPr eaLnBrk="1" hangingPunct="1">
              <a:buFontTx/>
              <a:buNone/>
            </a:pPr>
            <a:endParaRPr lang="tr-TR" altLang="tr-TR" sz="2800" dirty="0" smtClean="0"/>
          </a:p>
          <a:p>
            <a:pPr eaLnBrk="1" hangingPunct="1">
              <a:buFontTx/>
              <a:buNone/>
            </a:pPr>
            <a:r>
              <a:rPr lang="tr-TR" altLang="tr-TR" sz="2800" dirty="0" smtClean="0"/>
              <a:t>			</a:t>
            </a:r>
            <a:r>
              <a:rPr lang="en-US" altLang="tr-TR" sz="2800" dirty="0" smtClean="0"/>
              <a:t>Prof. Dr. Nizamettin </a:t>
            </a:r>
            <a:r>
              <a:rPr lang="tr-TR" altLang="tr-TR" sz="2800" dirty="0" smtClean="0"/>
              <a:t>AYDIN</a:t>
            </a:r>
            <a:endParaRPr lang="en-US" altLang="tr-TR" sz="2800" dirty="0" smtClean="0"/>
          </a:p>
          <a:p>
            <a:pPr eaLnBrk="1" hangingPunct="1">
              <a:buFontTx/>
              <a:buNone/>
            </a:pPr>
            <a:r>
              <a:rPr lang="tr-TR" altLang="tr-TR" sz="2800" dirty="0" smtClean="0"/>
              <a:t>				</a:t>
            </a:r>
            <a:r>
              <a:rPr lang="en-US" altLang="tr-TR" sz="2800" dirty="0" smtClean="0">
                <a:hlinkClick r:id="rId3"/>
              </a:rPr>
              <a:t>n</a:t>
            </a:r>
            <a:r>
              <a:rPr lang="tr-TR" altLang="tr-TR" sz="2800" dirty="0" err="1" smtClean="0">
                <a:hlinkClick r:id="rId3"/>
              </a:rPr>
              <a:t>ayd</a:t>
            </a:r>
            <a:r>
              <a:rPr lang="en-US" altLang="tr-TR" sz="2800" dirty="0" smtClean="0">
                <a:hlinkClick r:id="rId3"/>
              </a:rPr>
              <a:t>in@yildiz.edu.tr</a:t>
            </a:r>
            <a:endParaRPr lang="tr-TR" altLang="tr-TR" sz="2800" dirty="0" smtClean="0"/>
          </a:p>
          <a:p>
            <a:pPr algn="ctr" eaLnBrk="1" hangingPunct="1">
              <a:buFontTx/>
              <a:buNone/>
            </a:pPr>
            <a:r>
              <a:rPr lang="tr-TR" altLang="tr-TR" sz="2800" dirty="0" smtClean="0">
                <a:hlinkClick r:id="rId4"/>
              </a:rPr>
              <a:t>www.yildiz.edu.tr/~naydin</a:t>
            </a:r>
            <a:r>
              <a:rPr lang="tr-TR" altLang="tr-TR" sz="2800" dirty="0" smtClean="0"/>
              <a:t> </a:t>
            </a:r>
            <a:endParaRPr lang="en-US" altLang="tr-TR" sz="2800" dirty="0" smtClean="0"/>
          </a:p>
          <a:p>
            <a:pPr eaLnBrk="1" hangingPunct="1">
              <a:buFontTx/>
              <a:buNone/>
            </a:pPr>
            <a:r>
              <a:rPr lang="tr-TR" altLang="tr-TR" sz="2800" dirty="0" smtClean="0"/>
              <a:t>			</a:t>
            </a:r>
          </a:p>
          <a:p>
            <a:pPr eaLnBrk="1" hangingPunct="1">
              <a:buFontTx/>
              <a:buNone/>
            </a:pPr>
            <a:endParaRPr lang="tr-TR" altLang="tr-TR" sz="2800" dirty="0"/>
          </a:p>
          <a:p>
            <a:pPr algn="ctr" eaLnBrk="1" hangingPunct="1">
              <a:buFontTx/>
              <a:buNone/>
            </a:pPr>
            <a:r>
              <a:rPr lang="en-US" sz="2800" dirty="0"/>
              <a:t>2nd Order Circuits</a:t>
            </a:r>
            <a:endParaRPr lang="tr-TR" sz="2800" dirty="0"/>
          </a:p>
        </p:txBody>
      </p:sp>
      <p:sp>
        <p:nvSpPr>
          <p:cNvPr id="4099" name="Rectangle 9"/>
          <p:cNvSpPr>
            <a:spLocks noGrp="1" noChangeArrowheads="1"/>
          </p:cNvSpPr>
          <p:nvPr>
            <p:ph type="title"/>
          </p:nvPr>
        </p:nvSpPr>
        <p:spPr/>
        <p:txBody>
          <a:bodyPr/>
          <a:lstStyle/>
          <a:p>
            <a:pPr eaLnBrk="1" hangingPunct="1"/>
            <a:r>
              <a:rPr lang="en-GB" altLang="tr-TR" smtClean="0"/>
              <a:t>BLM1612</a:t>
            </a:r>
            <a:r>
              <a:rPr lang="tr-TR" altLang="tr-TR" smtClean="0"/>
              <a:t> -</a:t>
            </a:r>
            <a:r>
              <a:rPr lang="en-GB" altLang="tr-TR" smtClean="0"/>
              <a:t> Circuit Theory</a:t>
            </a:r>
            <a:endParaRPr lang="en-US" altLang="tr-TR" smtClean="0"/>
          </a:p>
        </p:txBody>
      </p:sp>
      <p:sp>
        <p:nvSpPr>
          <p:cNvPr id="4100" name="Slide Number Placeholder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har char="•"/>
              <a:defRPr kumimoji="1" sz="3200">
                <a:solidFill>
                  <a:schemeClr val="tx1"/>
                </a:solidFill>
                <a:latin typeface="Times New Roman" panose="02020603050405020304" pitchFamily="18" charset="0"/>
              </a:defRPr>
            </a:lvl1pPr>
            <a:lvl2pPr marL="742950" indent="-285750">
              <a:spcBef>
                <a:spcPct val="20000"/>
              </a:spcBef>
              <a:buChar char="–"/>
              <a:defRPr kumimoji="1" sz="2800">
                <a:solidFill>
                  <a:srgbClr val="FF3300"/>
                </a:solidFill>
                <a:latin typeface="Times New Roman" panose="02020603050405020304" pitchFamily="18" charset="0"/>
              </a:defRPr>
            </a:lvl2pPr>
            <a:lvl3pPr marL="1143000" indent="-228600">
              <a:spcBef>
                <a:spcPct val="20000"/>
              </a:spcBef>
              <a:buChar char="•"/>
              <a:defRPr kumimoji="1" sz="2400">
                <a:solidFill>
                  <a:schemeClr val="accent2"/>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spcBef>
                <a:spcPct val="50000"/>
              </a:spcBef>
              <a:buFontTx/>
              <a:buNone/>
            </a:pPr>
            <a:fld id="{93CBF458-E719-40DE-85FB-9CEDB2128FCA}" type="slidenum">
              <a:rPr kumimoji="0" lang="en-US" altLang="tr-TR" sz="1200" smtClean="0"/>
              <a:pPr>
                <a:spcBef>
                  <a:spcPct val="50000"/>
                </a:spcBef>
                <a:buFontTx/>
                <a:buNone/>
              </a:pPr>
              <a:t>1</a:t>
            </a:fld>
            <a:endParaRPr kumimoji="0" lang="en-US" altLang="tr-TR" sz="1200" smtClean="0"/>
          </a:p>
        </p:txBody>
      </p:sp>
    </p:spTree>
    <p:extLst>
      <p:ext uri="{BB962C8B-B14F-4D97-AF65-F5344CB8AC3E}">
        <p14:creationId xmlns:p14="http://schemas.microsoft.com/office/powerpoint/2010/main" val="4215799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1</a:t>
            </a:r>
            <a:r>
              <a:rPr lang="tr-TR" altLang="tr-TR" dirty="0" smtClean="0"/>
              <a:t>…</a:t>
            </a:r>
            <a:endParaRPr lang="en-US" altLang="tr-TR" dirty="0" smtClean="0"/>
          </a:p>
        </p:txBody>
      </p:sp>
      <p:sp>
        <p:nvSpPr>
          <p:cNvPr id="15363" name="Content Placeholder 2"/>
          <p:cNvSpPr>
            <a:spLocks noGrp="1"/>
          </p:cNvSpPr>
          <p:nvPr>
            <p:ph idx="1"/>
          </p:nvPr>
        </p:nvSpPr>
        <p:spPr/>
        <p:txBody>
          <a:bodyPr/>
          <a:lstStyle/>
          <a:p>
            <a:r>
              <a:rPr lang="tr-TR" altLang="tr-TR" sz="2800" dirty="0"/>
              <a:t>At </a:t>
            </a:r>
            <a:r>
              <a:rPr lang="tr-TR" altLang="tr-TR" sz="2800" dirty="0" err="1"/>
              <a:t>the</a:t>
            </a:r>
            <a:r>
              <a:rPr lang="tr-TR" altLang="tr-TR" sz="2800" dirty="0"/>
              <a:t> </a:t>
            </a:r>
            <a:r>
              <a:rPr lang="tr-TR" altLang="tr-TR" sz="2800" dirty="0" smtClean="0"/>
              <a:t>final c</a:t>
            </a:r>
            <a:r>
              <a:rPr lang="en-US" altLang="tr-TR" sz="2800" dirty="0" err="1"/>
              <a:t>ondition</a:t>
            </a:r>
            <a:r>
              <a:rPr lang="tr-TR" altLang="tr-TR" sz="2800" dirty="0"/>
              <a:t> </a:t>
            </a:r>
            <a:r>
              <a:rPr lang="tr-TR" altLang="tr-TR" sz="2800" dirty="0" smtClean="0"/>
              <a:t>t</a:t>
            </a:r>
            <a:r>
              <a:rPr lang="en-US" altLang="tr-TR" sz="2800" dirty="0" smtClean="0"/>
              <a:t>he switch opens,</a:t>
            </a:r>
            <a:r>
              <a:rPr lang="tr-TR" altLang="tr-TR" sz="2800" dirty="0" smtClean="0"/>
              <a:t> </a:t>
            </a:r>
            <a:endParaRPr lang="en-US" altLang="tr-TR" sz="2800" dirty="0" smtClean="0"/>
          </a:p>
          <a:p>
            <a:pPr lvl="1"/>
            <a:r>
              <a:rPr lang="en-US" altLang="tr-TR" sz="2400" dirty="0" smtClean="0"/>
              <a:t>which removes </a:t>
            </a:r>
            <a:r>
              <a:rPr lang="en-US" altLang="tr-TR" sz="2400" dirty="0" smtClean="0">
                <a:solidFill>
                  <a:schemeClr val="accent1"/>
                </a:solidFill>
              </a:rPr>
              <a:t>V1</a:t>
            </a:r>
            <a:r>
              <a:rPr lang="en-US" altLang="tr-TR" sz="2400" dirty="0" smtClean="0"/>
              <a:t> and </a:t>
            </a:r>
            <a:r>
              <a:rPr lang="en-US" altLang="tr-TR" sz="2400" dirty="0" smtClean="0">
                <a:solidFill>
                  <a:schemeClr val="accent1"/>
                </a:solidFill>
              </a:rPr>
              <a:t>R1</a:t>
            </a:r>
            <a:r>
              <a:rPr lang="en-US" altLang="tr-TR" sz="2400" dirty="0" smtClean="0"/>
              <a:t> from the circuit.</a:t>
            </a:r>
            <a:endParaRPr lang="tr-TR" altLang="tr-TR" sz="2400" dirty="0" smtClean="0"/>
          </a:p>
          <a:p>
            <a:pPr lvl="1"/>
            <a:endParaRPr lang="tr-TR" altLang="tr-TR" sz="2400" dirty="0"/>
          </a:p>
          <a:p>
            <a:pPr lvl="1"/>
            <a:endParaRPr lang="tr-TR" altLang="tr-TR" sz="2400" dirty="0" smtClean="0"/>
          </a:p>
          <a:p>
            <a:pPr lvl="1"/>
            <a:endParaRPr lang="tr-TR" altLang="tr-TR" sz="2400" dirty="0"/>
          </a:p>
          <a:p>
            <a:pPr lvl="1"/>
            <a:endParaRPr lang="tr-TR" altLang="tr-TR" sz="2400" dirty="0" smtClean="0"/>
          </a:p>
          <a:p>
            <a:pPr lvl="1"/>
            <a:endParaRPr lang="tr-TR" altLang="tr-TR" sz="2400" dirty="0"/>
          </a:p>
          <a:p>
            <a:pPr lvl="1"/>
            <a:endParaRPr lang="tr-TR" altLang="tr-TR" sz="2400" dirty="0" smtClean="0"/>
          </a:p>
          <a:p>
            <a:pPr marL="4572000" lvl="1"/>
            <a:r>
              <a:rPr lang="en-US" altLang="tr-TR" sz="2400" dirty="0"/>
              <a:t>The energy stored in the inductor and capacitor will be dissipated through </a:t>
            </a:r>
            <a:r>
              <a:rPr lang="en-US" altLang="tr-TR" sz="2400" dirty="0">
                <a:solidFill>
                  <a:schemeClr val="accent1"/>
                </a:solidFill>
              </a:rPr>
              <a:t>R2</a:t>
            </a:r>
            <a:r>
              <a:rPr lang="en-US" altLang="tr-TR" sz="2400" dirty="0"/>
              <a:t> and </a:t>
            </a:r>
            <a:r>
              <a:rPr lang="en-US" altLang="tr-TR" sz="2400" dirty="0">
                <a:solidFill>
                  <a:schemeClr val="accent1"/>
                </a:solidFill>
              </a:rPr>
              <a:t>R3</a:t>
            </a:r>
            <a:r>
              <a:rPr lang="en-US" altLang="tr-TR" sz="2400" dirty="0"/>
              <a:t> as </a:t>
            </a:r>
            <a:r>
              <a:rPr lang="en-US" altLang="tr-TR" sz="2400" dirty="0">
                <a:solidFill>
                  <a:schemeClr val="accent1"/>
                </a:solidFill>
              </a:rPr>
              <a:t>t</a:t>
            </a:r>
            <a:r>
              <a:rPr lang="en-US" altLang="tr-TR" sz="2400" dirty="0"/>
              <a:t> increased from </a:t>
            </a:r>
            <a:r>
              <a:rPr lang="en-US" altLang="tr-TR" sz="2400" dirty="0" smtClean="0">
                <a:solidFill>
                  <a:schemeClr val="accent1"/>
                </a:solidFill>
              </a:rPr>
              <a:t>t</a:t>
            </a:r>
            <a:r>
              <a:rPr lang="tr-TR" altLang="tr-TR" sz="2400" dirty="0" smtClean="0">
                <a:solidFill>
                  <a:schemeClr val="accent1"/>
                </a:solidFill>
              </a:rPr>
              <a:t> </a:t>
            </a:r>
            <a:r>
              <a:rPr lang="en-US" altLang="tr-TR" sz="2400" dirty="0" smtClean="0">
                <a:solidFill>
                  <a:schemeClr val="accent1"/>
                </a:solidFill>
              </a:rPr>
              <a:t>= </a:t>
            </a:r>
            <a:r>
              <a:rPr lang="en-US" altLang="tr-TR" sz="2400" dirty="0">
                <a:solidFill>
                  <a:schemeClr val="accent1"/>
                </a:solidFill>
              </a:rPr>
              <a:t>t</a:t>
            </a:r>
            <a:r>
              <a:rPr lang="en-US" altLang="tr-TR" sz="2400" baseline="-25000" dirty="0">
                <a:solidFill>
                  <a:schemeClr val="accent1"/>
                </a:solidFill>
              </a:rPr>
              <a:t>o</a:t>
            </a:r>
            <a:r>
              <a:rPr lang="en-US" altLang="tr-TR" sz="2400" dirty="0" smtClean="0"/>
              <a:t>.</a:t>
            </a:r>
            <a:endParaRPr lang="en-US" altLang="tr-TR" sz="2400" dirty="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6553200" cy="225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569930" y="2147464"/>
            <a:ext cx="2520280" cy="1584176"/>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10</a:t>
            </a:fld>
            <a:endParaRPr lang="en-US" altLang="tr-TR"/>
          </a:p>
        </p:txBody>
      </p:sp>
      <p:grpSp>
        <p:nvGrpSpPr>
          <p:cNvPr id="4" name="Group 3"/>
          <p:cNvGrpSpPr/>
          <p:nvPr/>
        </p:nvGrpSpPr>
        <p:grpSpPr>
          <a:xfrm>
            <a:off x="827584" y="4420149"/>
            <a:ext cx="3816424" cy="2119084"/>
            <a:chOff x="827584" y="4420149"/>
            <a:chExt cx="3816424" cy="2119084"/>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420149"/>
              <a:ext cx="3816424" cy="211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87624" y="5479691"/>
              <a:ext cx="432048" cy="307777"/>
            </a:xfrm>
            <a:prstGeom prst="rect">
              <a:avLst/>
            </a:prstGeom>
          </p:spPr>
          <p:txBody>
            <a:bodyPr wrap="square">
              <a:spAutoFit/>
            </a:bodyPr>
            <a:lstStyle/>
            <a:p>
              <a:r>
                <a:rPr lang="tr-TR" altLang="tr-TR" sz="1400" dirty="0">
                  <a:solidFill>
                    <a:schemeClr val="tx1"/>
                  </a:solidFill>
                </a:rPr>
                <a:t>R2</a:t>
              </a:r>
              <a:endParaRPr lang="tr-TR" sz="1400" dirty="0">
                <a:solidFill>
                  <a:schemeClr val="tx1"/>
                </a:solidFill>
              </a:endParaRPr>
            </a:p>
          </p:txBody>
        </p:sp>
      </p:grpSp>
    </p:spTree>
    <p:extLst>
      <p:ext uri="{BB962C8B-B14F-4D97-AF65-F5344CB8AC3E}">
        <p14:creationId xmlns:p14="http://schemas.microsoft.com/office/powerpoint/2010/main" val="35927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1</a:t>
            </a:r>
          </a:p>
        </p:txBody>
      </p:sp>
      <p:sp>
        <p:nvSpPr>
          <p:cNvPr id="17411" name="Content Placeholder 3"/>
          <p:cNvSpPr>
            <a:spLocks noGrp="1"/>
          </p:cNvSpPr>
          <p:nvPr>
            <p:ph idx="1"/>
          </p:nvPr>
        </p:nvSpPr>
        <p:spPr>
          <a:xfrm>
            <a:off x="395536" y="1124745"/>
            <a:ext cx="8352928" cy="5399880"/>
          </a:xfrm>
        </p:spPr>
        <p:txBody>
          <a:bodyPr/>
          <a:lstStyle/>
          <a:p>
            <a:pPr marL="4660900"/>
            <a:r>
              <a:rPr lang="en-US" altLang="tr-TR" sz="2600" dirty="0" smtClean="0"/>
              <a:t>At time </a:t>
            </a:r>
            <a:r>
              <a:rPr lang="en-US" altLang="tr-TR" sz="2600" dirty="0" smtClean="0">
                <a:solidFill>
                  <a:schemeClr val="accent1"/>
                </a:solidFill>
              </a:rPr>
              <a:t>t = ∞s</a:t>
            </a:r>
            <a:r>
              <a:rPr lang="en-US" altLang="tr-TR" sz="2600" dirty="0" smtClean="0"/>
              <a:t>, the energy stored in the inductor and in the capacitor will be completely released to the circuit.</a:t>
            </a:r>
            <a:endParaRPr lang="tr-TR" altLang="tr-TR" sz="2600" dirty="0" smtClean="0"/>
          </a:p>
          <a:p>
            <a:pPr marL="4660900"/>
            <a:endParaRPr lang="tr-TR" altLang="tr-TR" sz="1200" dirty="0"/>
          </a:p>
          <a:p>
            <a:pPr marL="447675" indent="0">
              <a:buNone/>
            </a:pPr>
            <a:r>
              <a:rPr lang="en-US" sz="2400" dirty="0" err="1" smtClean="0">
                <a:solidFill>
                  <a:schemeClr val="accent1"/>
                </a:solidFill>
              </a:rPr>
              <a:t>i</a:t>
            </a:r>
            <a:r>
              <a:rPr lang="en-US" sz="2400" baseline="-25000" dirty="0" err="1" smtClean="0">
                <a:solidFill>
                  <a:schemeClr val="accent1"/>
                </a:solidFill>
              </a:rPr>
              <a:t>L</a:t>
            </a:r>
            <a:r>
              <a:rPr lang="en-US" sz="2400" dirty="0" smtClean="0">
                <a:solidFill>
                  <a:schemeClr val="accent1"/>
                </a:solidFill>
              </a:rPr>
              <a:t> </a:t>
            </a:r>
            <a:r>
              <a:rPr lang="en-US" sz="2400" dirty="0">
                <a:solidFill>
                  <a:schemeClr val="accent1"/>
                </a:solidFill>
              </a:rPr>
              <a:t>(∞s) = </a:t>
            </a:r>
            <a:r>
              <a:rPr lang="en-US" sz="2400" dirty="0" smtClean="0">
                <a:solidFill>
                  <a:schemeClr val="accent1"/>
                </a:solidFill>
              </a:rPr>
              <a:t>0</a:t>
            </a:r>
            <a:r>
              <a:rPr lang="tr-TR" sz="2400" dirty="0" smtClean="0">
                <a:solidFill>
                  <a:schemeClr val="accent1"/>
                </a:solidFill>
              </a:rPr>
              <a:t> </a:t>
            </a:r>
            <a:r>
              <a:rPr lang="en-US" sz="2400" dirty="0" smtClean="0">
                <a:solidFill>
                  <a:schemeClr val="accent1"/>
                </a:solidFill>
              </a:rPr>
              <a:t>A</a:t>
            </a:r>
            <a:r>
              <a:rPr lang="tr-TR" sz="2400" dirty="0" smtClean="0">
                <a:solidFill>
                  <a:schemeClr val="accent1"/>
                </a:solidFill>
              </a:rPr>
              <a:t>	</a:t>
            </a:r>
            <a:r>
              <a:rPr lang="en-US" sz="2400" dirty="0" err="1" smtClean="0">
                <a:solidFill>
                  <a:schemeClr val="accent1"/>
                </a:solidFill>
              </a:rPr>
              <a:t>v</a:t>
            </a:r>
            <a:r>
              <a:rPr lang="en-US" sz="2400" baseline="-25000" dirty="0" err="1" smtClean="0">
                <a:solidFill>
                  <a:schemeClr val="accent1"/>
                </a:solidFill>
              </a:rPr>
              <a:t>L</a:t>
            </a:r>
            <a:r>
              <a:rPr lang="en-US" sz="2400" dirty="0" smtClean="0">
                <a:solidFill>
                  <a:schemeClr val="accent1"/>
                </a:solidFill>
              </a:rPr>
              <a:t> </a:t>
            </a:r>
            <a:r>
              <a:rPr lang="en-US" sz="2400" dirty="0">
                <a:solidFill>
                  <a:schemeClr val="accent1"/>
                </a:solidFill>
              </a:rPr>
              <a:t>(∞s) = </a:t>
            </a:r>
            <a:r>
              <a:rPr lang="en-US" sz="2400" dirty="0" smtClean="0">
                <a:solidFill>
                  <a:schemeClr val="accent1"/>
                </a:solidFill>
              </a:rPr>
              <a:t>0</a:t>
            </a:r>
            <a:r>
              <a:rPr lang="tr-TR" sz="2400" dirty="0" smtClean="0">
                <a:solidFill>
                  <a:schemeClr val="accent1"/>
                </a:solidFill>
              </a:rPr>
              <a:t> </a:t>
            </a:r>
            <a:r>
              <a:rPr lang="en-US" sz="2400" dirty="0" smtClean="0">
                <a:solidFill>
                  <a:schemeClr val="accent1"/>
                </a:solidFill>
              </a:rPr>
              <a:t>V</a:t>
            </a:r>
            <a:r>
              <a:rPr lang="tr-TR" sz="2400" dirty="0">
                <a:solidFill>
                  <a:schemeClr val="accent1"/>
                </a:solidFill>
              </a:rPr>
              <a:t>	</a:t>
            </a:r>
            <a:r>
              <a:rPr lang="en-US" sz="2400" dirty="0" err="1" smtClean="0">
                <a:solidFill>
                  <a:schemeClr val="accent1"/>
                </a:solidFill>
              </a:rPr>
              <a:t>i</a:t>
            </a:r>
            <a:r>
              <a:rPr lang="en-US" sz="2400" baseline="-25000" dirty="0" err="1" smtClean="0">
                <a:solidFill>
                  <a:schemeClr val="accent1"/>
                </a:solidFill>
              </a:rPr>
              <a:t>C</a:t>
            </a:r>
            <a:r>
              <a:rPr lang="en-US" sz="2400" dirty="0" smtClean="0">
                <a:solidFill>
                  <a:schemeClr val="accent1"/>
                </a:solidFill>
              </a:rPr>
              <a:t> </a:t>
            </a:r>
            <a:r>
              <a:rPr lang="en-US" sz="2400" dirty="0">
                <a:solidFill>
                  <a:schemeClr val="accent1"/>
                </a:solidFill>
              </a:rPr>
              <a:t>(∞s) = </a:t>
            </a:r>
            <a:r>
              <a:rPr lang="en-US" sz="2400" dirty="0" smtClean="0">
                <a:solidFill>
                  <a:schemeClr val="accent1"/>
                </a:solidFill>
              </a:rPr>
              <a:t>0</a:t>
            </a:r>
            <a:r>
              <a:rPr lang="tr-TR" sz="2400" dirty="0" smtClean="0">
                <a:solidFill>
                  <a:schemeClr val="accent1"/>
                </a:solidFill>
              </a:rPr>
              <a:t> </a:t>
            </a:r>
            <a:r>
              <a:rPr lang="en-US" sz="2400" dirty="0" smtClean="0">
                <a:solidFill>
                  <a:schemeClr val="accent1"/>
                </a:solidFill>
              </a:rPr>
              <a:t>A</a:t>
            </a:r>
            <a:r>
              <a:rPr lang="en-US" sz="2400" dirty="0">
                <a:solidFill>
                  <a:schemeClr val="accent1"/>
                </a:solidFill>
              </a:rPr>
              <a:t>	</a:t>
            </a:r>
            <a:r>
              <a:rPr lang="en-US" sz="2400" dirty="0" err="1">
                <a:solidFill>
                  <a:schemeClr val="accent1"/>
                </a:solidFill>
              </a:rPr>
              <a:t>v</a:t>
            </a:r>
            <a:r>
              <a:rPr lang="en-US" sz="2400" baseline="-25000" dirty="0" err="1">
                <a:solidFill>
                  <a:schemeClr val="accent1"/>
                </a:solidFill>
              </a:rPr>
              <a:t>C</a:t>
            </a:r>
            <a:r>
              <a:rPr lang="en-US" sz="2400" dirty="0">
                <a:solidFill>
                  <a:schemeClr val="accent1"/>
                </a:solidFill>
              </a:rPr>
              <a:t> (∞s</a:t>
            </a:r>
            <a:r>
              <a:rPr lang="en-US" sz="2400" dirty="0" smtClean="0">
                <a:solidFill>
                  <a:schemeClr val="accent1"/>
                </a:solidFill>
              </a:rPr>
              <a:t>)</a:t>
            </a:r>
            <a:r>
              <a:rPr lang="tr-TR" sz="2400" dirty="0" smtClean="0">
                <a:solidFill>
                  <a:schemeClr val="accent1"/>
                </a:solidFill>
              </a:rPr>
              <a:t> = 0 V</a:t>
            </a:r>
          </a:p>
          <a:p>
            <a:pPr marL="447675" indent="0">
              <a:buNone/>
            </a:pPr>
            <a:endParaRPr lang="en-US" sz="2400" baseline="-25000" dirty="0"/>
          </a:p>
          <a:p>
            <a:r>
              <a:rPr lang="en-US" sz="2800" dirty="0"/>
              <a:t>For </a:t>
            </a:r>
            <a:r>
              <a:rPr lang="en-US" sz="2800" dirty="0">
                <a:solidFill>
                  <a:schemeClr val="accent1"/>
                </a:solidFill>
              </a:rPr>
              <a:t>t</a:t>
            </a:r>
            <a:r>
              <a:rPr lang="en-US" sz="2800" baseline="-25000" dirty="0">
                <a:solidFill>
                  <a:schemeClr val="accent1"/>
                </a:solidFill>
              </a:rPr>
              <a:t>o</a:t>
            </a:r>
            <a:r>
              <a:rPr lang="en-US" sz="2800" dirty="0">
                <a:solidFill>
                  <a:schemeClr val="accent1"/>
                </a:solidFill>
              </a:rPr>
              <a:t> &lt; t &lt;&lt; ∞s </a:t>
            </a:r>
          </a:p>
          <a:p>
            <a:pPr marL="447675" indent="-4763" fontAlgn="auto">
              <a:spcAft>
                <a:spcPts val="0"/>
              </a:spcAft>
              <a:buClr>
                <a:schemeClr val="accent3"/>
              </a:buClr>
              <a:buFont typeface="Wingdings 2"/>
              <a:buNone/>
              <a:defRPr/>
            </a:pPr>
            <a:endParaRPr lang="tr-TR" sz="2400" dirty="0" smtClean="0">
              <a:solidFill>
                <a:schemeClr val="accent1"/>
              </a:solidFill>
            </a:endParaRPr>
          </a:p>
          <a:p>
            <a:pPr marL="447675" indent="-4763" fontAlgn="auto">
              <a:spcAft>
                <a:spcPts val="0"/>
              </a:spcAft>
              <a:buClr>
                <a:schemeClr val="accent3"/>
              </a:buClr>
              <a:buFont typeface="Wingdings 2"/>
              <a:buNone/>
              <a:defRPr/>
            </a:pPr>
            <a:r>
              <a:rPr lang="en-US" sz="2400" dirty="0" err="1" smtClean="0">
                <a:solidFill>
                  <a:schemeClr val="accent1"/>
                </a:solidFill>
              </a:rPr>
              <a:t>i</a:t>
            </a:r>
            <a:r>
              <a:rPr lang="en-US" sz="2400" baseline="-25000" dirty="0" err="1" smtClean="0">
                <a:solidFill>
                  <a:schemeClr val="accent1"/>
                </a:solidFill>
              </a:rPr>
              <a:t>L</a:t>
            </a:r>
            <a:r>
              <a:rPr lang="en-US" sz="2400" dirty="0" smtClean="0">
                <a:solidFill>
                  <a:schemeClr val="accent1"/>
                </a:solidFill>
              </a:rPr>
              <a:t> </a:t>
            </a:r>
            <a:r>
              <a:rPr lang="en-US" sz="2400" dirty="0">
                <a:solidFill>
                  <a:schemeClr val="accent1"/>
                </a:solidFill>
              </a:rPr>
              <a:t>(t) ≠ </a:t>
            </a:r>
            <a:r>
              <a:rPr lang="en-US" sz="2400" dirty="0" smtClean="0">
                <a:solidFill>
                  <a:schemeClr val="accent1"/>
                </a:solidFill>
              </a:rPr>
              <a:t>0</a:t>
            </a:r>
            <a:r>
              <a:rPr lang="tr-TR" sz="2400" dirty="0" smtClean="0">
                <a:solidFill>
                  <a:schemeClr val="accent1"/>
                </a:solidFill>
              </a:rPr>
              <a:t> A</a:t>
            </a:r>
            <a:r>
              <a:rPr lang="en-US" sz="2400" baseline="-25000" dirty="0">
                <a:solidFill>
                  <a:schemeClr val="accent1"/>
                </a:solidFill>
              </a:rPr>
              <a:t>			</a:t>
            </a:r>
            <a:r>
              <a:rPr lang="en-US" sz="2400" dirty="0" err="1">
                <a:solidFill>
                  <a:schemeClr val="accent1"/>
                </a:solidFill>
              </a:rPr>
              <a:t>v</a:t>
            </a:r>
            <a:r>
              <a:rPr lang="en-US" sz="2400" baseline="-25000" dirty="0" err="1">
                <a:solidFill>
                  <a:schemeClr val="accent1"/>
                </a:solidFill>
              </a:rPr>
              <a:t>L</a:t>
            </a:r>
            <a:r>
              <a:rPr lang="en-US" sz="2400" dirty="0">
                <a:solidFill>
                  <a:schemeClr val="accent1"/>
                </a:solidFill>
              </a:rPr>
              <a:t> </a:t>
            </a:r>
            <a:r>
              <a:rPr lang="tr-TR" sz="2400" dirty="0" smtClean="0">
                <a:solidFill>
                  <a:schemeClr val="accent1"/>
                </a:solidFill>
              </a:rPr>
              <a:t>(</a:t>
            </a:r>
            <a:r>
              <a:rPr lang="en-US" sz="2400" dirty="0" smtClean="0">
                <a:solidFill>
                  <a:schemeClr val="accent1"/>
                </a:solidFill>
              </a:rPr>
              <a:t>t</a:t>
            </a:r>
            <a:r>
              <a:rPr lang="en-US" sz="2400" dirty="0">
                <a:solidFill>
                  <a:schemeClr val="accent1"/>
                </a:solidFill>
              </a:rPr>
              <a:t>) ≠ </a:t>
            </a:r>
            <a:r>
              <a:rPr lang="en-US" sz="2400" dirty="0" smtClean="0">
                <a:solidFill>
                  <a:schemeClr val="accent1"/>
                </a:solidFill>
              </a:rPr>
              <a:t>0</a:t>
            </a:r>
            <a:r>
              <a:rPr lang="tr-TR" sz="2400" dirty="0" smtClean="0">
                <a:solidFill>
                  <a:schemeClr val="accent1"/>
                </a:solidFill>
              </a:rPr>
              <a:t> V</a:t>
            </a:r>
            <a:endParaRPr lang="en-US" sz="2400" baseline="-25000" dirty="0">
              <a:solidFill>
                <a:schemeClr val="accent1"/>
              </a:solidFill>
            </a:endParaRPr>
          </a:p>
          <a:p>
            <a:pPr marL="447675" indent="-4763" fontAlgn="auto">
              <a:spcAft>
                <a:spcPts val="0"/>
              </a:spcAft>
              <a:buClr>
                <a:schemeClr val="accent3"/>
              </a:buClr>
              <a:buFont typeface="Wingdings 2"/>
              <a:buNone/>
              <a:defRPr/>
            </a:pPr>
            <a:endParaRPr lang="en-US" sz="2400" baseline="-25000" dirty="0">
              <a:solidFill>
                <a:schemeClr val="accent1"/>
              </a:solidFill>
            </a:endParaRPr>
          </a:p>
          <a:p>
            <a:pPr marL="447675" indent="-4763" fontAlgn="auto">
              <a:spcAft>
                <a:spcPts val="0"/>
              </a:spcAft>
              <a:buClr>
                <a:schemeClr val="accent3"/>
              </a:buClr>
              <a:buFont typeface="Wingdings 2"/>
              <a:buNone/>
              <a:defRPr/>
            </a:pPr>
            <a:r>
              <a:rPr lang="en-US" sz="2400" dirty="0" err="1">
                <a:solidFill>
                  <a:schemeClr val="accent1"/>
                </a:solidFill>
              </a:rPr>
              <a:t>i</a:t>
            </a:r>
            <a:r>
              <a:rPr lang="en-US" sz="2400" baseline="-25000" dirty="0" err="1">
                <a:solidFill>
                  <a:schemeClr val="accent1"/>
                </a:solidFill>
              </a:rPr>
              <a:t>C</a:t>
            </a:r>
            <a:r>
              <a:rPr lang="en-US" sz="2400" dirty="0">
                <a:solidFill>
                  <a:schemeClr val="accent1"/>
                </a:solidFill>
              </a:rPr>
              <a:t> (t) ≠ 0 </a:t>
            </a:r>
            <a:r>
              <a:rPr lang="tr-TR" sz="2400" dirty="0" smtClean="0">
                <a:solidFill>
                  <a:schemeClr val="accent1"/>
                </a:solidFill>
              </a:rPr>
              <a:t>A</a:t>
            </a:r>
            <a:r>
              <a:rPr lang="en-US" sz="2400" dirty="0">
                <a:solidFill>
                  <a:schemeClr val="accent1"/>
                </a:solidFill>
              </a:rPr>
              <a:t>			</a:t>
            </a:r>
            <a:r>
              <a:rPr lang="en-US" sz="2400" dirty="0" err="1">
                <a:solidFill>
                  <a:schemeClr val="accent1"/>
                </a:solidFill>
              </a:rPr>
              <a:t>v</a:t>
            </a:r>
            <a:r>
              <a:rPr lang="en-US" sz="2400" baseline="-25000" dirty="0" err="1">
                <a:solidFill>
                  <a:schemeClr val="accent1"/>
                </a:solidFill>
              </a:rPr>
              <a:t>C</a:t>
            </a:r>
            <a:r>
              <a:rPr lang="en-US" sz="2400" dirty="0">
                <a:solidFill>
                  <a:schemeClr val="accent1"/>
                </a:solidFill>
              </a:rPr>
              <a:t> (t) ≠ </a:t>
            </a:r>
            <a:r>
              <a:rPr lang="en-US" sz="2400" dirty="0" smtClean="0">
                <a:solidFill>
                  <a:schemeClr val="accent1"/>
                </a:solidFill>
              </a:rPr>
              <a:t>0</a:t>
            </a:r>
            <a:r>
              <a:rPr lang="tr-TR" sz="2400" dirty="0" smtClean="0">
                <a:solidFill>
                  <a:schemeClr val="accent1"/>
                </a:solidFill>
              </a:rPr>
              <a:t> V</a:t>
            </a:r>
            <a:endParaRPr lang="en-US" sz="2400" baseline="-25000" dirty="0">
              <a:solidFill>
                <a:schemeClr val="accent1"/>
              </a:solidFill>
            </a:endParaRPr>
          </a:p>
          <a:p>
            <a:endParaRPr lang="en-US" altLang="tr-TR" sz="2600" dirty="0"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124745"/>
            <a:ext cx="4426445" cy="223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5"/>
          <p:cNvSpPr>
            <a:spLocks noChangeArrowheads="1"/>
          </p:cNvSpPr>
          <p:nvPr/>
        </p:nvSpPr>
        <p:spPr bwMode="auto">
          <a:xfrm>
            <a:off x="3491880" y="2132856"/>
            <a:ext cx="1152128" cy="646331"/>
          </a:xfrm>
          <a:prstGeom prst="rect">
            <a:avLst/>
          </a:prstGeom>
          <a:solidFill>
            <a:srgbClr val="00B0F0">
              <a:alpha val="20000"/>
            </a:srgbClr>
          </a:solidFill>
          <a:ln>
            <a:noFill/>
          </a:ln>
        </p:spPr>
        <p:txBody>
          <a:bodyPr wrap="squar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tr-TR" altLang="tr-TR" dirty="0" smtClean="0"/>
          </a:p>
          <a:p>
            <a:r>
              <a:rPr lang="en-US" altLang="tr-TR" dirty="0" smtClean="0">
                <a:solidFill>
                  <a:srgbClr val="FF0000"/>
                </a:solidFill>
              </a:rPr>
              <a:t>∞</a:t>
            </a:r>
            <a:r>
              <a:rPr lang="en-US" altLang="tr-TR" dirty="0">
                <a:solidFill>
                  <a:srgbClr val="FF0000"/>
                </a:solidFill>
                <a:latin typeface="Symbol" panose="05050102010706020507" pitchFamily="18" charset="2"/>
              </a:rPr>
              <a:t>W</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11</a:t>
            </a:fld>
            <a:endParaRPr lang="en-US" altLang="tr-TR"/>
          </a:p>
        </p:txBody>
      </p:sp>
    </p:spTree>
    <p:extLst>
      <p:ext uri="{BB962C8B-B14F-4D97-AF65-F5344CB8AC3E}">
        <p14:creationId xmlns:p14="http://schemas.microsoft.com/office/powerpoint/2010/main" val="182528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smtClean="0"/>
              <a:t>Example </a:t>
            </a:r>
            <a:r>
              <a:rPr lang="tr-TR" altLang="tr-TR" dirty="0" smtClean="0"/>
              <a:t>02…</a:t>
            </a:r>
            <a:endParaRPr lang="tr-TR" dirty="0"/>
          </a:p>
        </p:txBody>
      </p:sp>
      <p:sp>
        <p:nvSpPr>
          <p:cNvPr id="3" name="Content Placeholder 2"/>
          <p:cNvSpPr>
            <a:spLocks noGrp="1"/>
          </p:cNvSpPr>
          <p:nvPr>
            <p:ph idx="1"/>
          </p:nvPr>
        </p:nvSpPr>
        <p:spPr/>
        <p:txBody>
          <a:bodyPr/>
          <a:lstStyle/>
          <a:p>
            <a:pPr lvl="0"/>
            <a:r>
              <a:rPr lang="en-US" dirty="0">
                <a:solidFill>
                  <a:srgbClr val="000000"/>
                </a:solidFill>
              </a:rPr>
              <a:t>The switch in </a:t>
            </a:r>
            <a:r>
              <a:rPr lang="tr-TR" dirty="0" err="1">
                <a:solidFill>
                  <a:srgbClr val="000000"/>
                </a:solidFill>
              </a:rPr>
              <a:t>the</a:t>
            </a:r>
            <a:r>
              <a:rPr lang="tr-TR" dirty="0">
                <a:solidFill>
                  <a:srgbClr val="000000"/>
                </a:solidFill>
              </a:rPr>
              <a:t> </a:t>
            </a:r>
            <a:r>
              <a:rPr lang="tr-TR" dirty="0" err="1">
                <a:solidFill>
                  <a:srgbClr val="000000"/>
                </a:solidFill>
              </a:rPr>
              <a:t>circuit</a:t>
            </a:r>
            <a:r>
              <a:rPr lang="tr-TR" dirty="0">
                <a:solidFill>
                  <a:srgbClr val="000000"/>
                </a:solidFill>
              </a:rPr>
              <a:t> </a:t>
            </a:r>
            <a:r>
              <a:rPr lang="en-US" dirty="0">
                <a:solidFill>
                  <a:srgbClr val="000000"/>
                </a:solidFill>
              </a:rPr>
              <a:t>has been closed for a long time. It is open at</a:t>
            </a:r>
            <a:r>
              <a:rPr lang="tr-TR" dirty="0">
                <a:solidFill>
                  <a:srgbClr val="000000"/>
                </a:solidFill>
              </a:rPr>
              <a:t> </a:t>
            </a:r>
            <a:r>
              <a:rPr lang="tr-TR" i="1" dirty="0">
                <a:solidFill>
                  <a:schemeClr val="accent1"/>
                </a:solidFill>
              </a:rPr>
              <a:t>t </a:t>
            </a:r>
            <a:r>
              <a:rPr lang="tr-TR" dirty="0">
                <a:solidFill>
                  <a:schemeClr val="accent1"/>
                </a:solidFill>
              </a:rPr>
              <a:t>= </a:t>
            </a:r>
            <a:r>
              <a:rPr lang="tr-TR" i="1" dirty="0">
                <a:solidFill>
                  <a:schemeClr val="accent1"/>
                </a:solidFill>
              </a:rPr>
              <a:t>t</a:t>
            </a:r>
            <a:r>
              <a:rPr lang="tr-TR" baseline="-25000" dirty="0">
                <a:solidFill>
                  <a:schemeClr val="accent1"/>
                </a:solidFill>
              </a:rPr>
              <a:t>0</a:t>
            </a:r>
            <a:r>
              <a:rPr lang="tr-TR" dirty="0" smtClean="0">
                <a:solidFill>
                  <a:srgbClr val="000000"/>
                </a:solidFill>
              </a:rPr>
              <a:t>.</a:t>
            </a:r>
            <a:endParaRPr lang="tr-TR" dirty="0">
              <a:solidFill>
                <a:srgbClr val="000000"/>
              </a:solidFill>
            </a:endParaRPr>
          </a:p>
          <a:p>
            <a:pPr lvl="1"/>
            <a:r>
              <a:rPr lang="tr-TR" dirty="0" err="1"/>
              <a:t>Find</a:t>
            </a:r>
            <a:r>
              <a:rPr lang="tr-TR" dirty="0"/>
              <a:t> </a:t>
            </a:r>
            <a:r>
              <a:rPr lang="tr-TR" dirty="0" err="1"/>
              <a:t>the</a:t>
            </a:r>
            <a:r>
              <a:rPr lang="tr-TR" dirty="0"/>
              <a:t> </a:t>
            </a:r>
            <a:r>
              <a:rPr lang="en-US" altLang="tr-TR" dirty="0"/>
              <a:t>Boundary Conditions</a:t>
            </a:r>
            <a:endParaRPr lang="tr-TR" altLang="tr-TR" dirty="0"/>
          </a:p>
          <a:p>
            <a:pPr lvl="2"/>
            <a:r>
              <a:rPr lang="tr-TR" altLang="tr-TR" dirty="0" err="1" smtClean="0">
                <a:solidFill>
                  <a:srgbClr val="009900"/>
                </a:solidFill>
              </a:rPr>
              <a:t>i</a:t>
            </a:r>
            <a:r>
              <a:rPr lang="tr-TR" altLang="tr-TR" baseline="-25000" dirty="0" err="1" smtClean="0">
                <a:solidFill>
                  <a:srgbClr val="009900"/>
                </a:solidFill>
              </a:rPr>
              <a:t>L</a:t>
            </a:r>
            <a:r>
              <a:rPr lang="tr-TR" altLang="tr-TR" dirty="0">
                <a:solidFill>
                  <a:srgbClr val="009900"/>
                </a:solidFill>
              </a:rPr>
              <a:t>, </a:t>
            </a:r>
            <a:r>
              <a:rPr lang="tr-TR" altLang="tr-TR" dirty="0" err="1" smtClean="0">
                <a:solidFill>
                  <a:srgbClr val="009900"/>
                </a:solidFill>
              </a:rPr>
              <a:t>v</a:t>
            </a:r>
            <a:r>
              <a:rPr lang="tr-TR" altLang="tr-TR" baseline="-25000" dirty="0" err="1" smtClean="0">
                <a:solidFill>
                  <a:srgbClr val="009900"/>
                </a:solidFill>
              </a:rPr>
              <a:t>L</a:t>
            </a:r>
            <a:r>
              <a:rPr lang="tr-TR" altLang="tr-TR" dirty="0">
                <a:solidFill>
                  <a:srgbClr val="009900"/>
                </a:solidFill>
              </a:rPr>
              <a:t>, </a:t>
            </a:r>
            <a:r>
              <a:rPr lang="tr-TR" altLang="tr-TR" dirty="0" err="1" smtClean="0">
                <a:solidFill>
                  <a:srgbClr val="009900"/>
                </a:solidFill>
              </a:rPr>
              <a:t>i</a:t>
            </a:r>
            <a:r>
              <a:rPr lang="tr-TR" altLang="tr-TR" baseline="-25000" dirty="0" err="1" smtClean="0">
                <a:solidFill>
                  <a:srgbClr val="009900"/>
                </a:solidFill>
              </a:rPr>
              <a:t>C</a:t>
            </a:r>
            <a:r>
              <a:rPr lang="tr-TR" altLang="tr-TR" dirty="0">
                <a:solidFill>
                  <a:srgbClr val="009900"/>
                </a:solidFill>
              </a:rPr>
              <a:t>, </a:t>
            </a:r>
            <a:r>
              <a:rPr lang="tr-TR" altLang="tr-TR" dirty="0" err="1" smtClean="0">
                <a:solidFill>
                  <a:srgbClr val="009900"/>
                </a:solidFill>
              </a:rPr>
              <a:t>v</a:t>
            </a:r>
            <a:r>
              <a:rPr lang="tr-TR" altLang="tr-TR" baseline="-25000" dirty="0" err="1" smtClean="0">
                <a:solidFill>
                  <a:srgbClr val="009900"/>
                </a:solidFill>
              </a:rPr>
              <a:t>C</a:t>
            </a:r>
            <a:endParaRPr lang="tr-TR" dirty="0">
              <a:solidFill>
                <a:srgbClr val="009900"/>
              </a:solidFill>
            </a:endParaRPr>
          </a:p>
          <a:p>
            <a:endParaRPr lang="tr-TR"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12</a:t>
            </a:fld>
            <a:endParaRPr lang="en-US" altLang="tr-T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70571"/>
            <a:ext cx="74676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679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5"/>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2</a:t>
            </a:r>
          </a:p>
        </p:txBody>
      </p:sp>
      <p:sp>
        <p:nvSpPr>
          <p:cNvPr id="22532" name="Content Placeholder 6"/>
          <p:cNvSpPr>
            <a:spLocks noGrp="1"/>
          </p:cNvSpPr>
          <p:nvPr>
            <p:ph idx="1"/>
          </p:nvPr>
        </p:nvSpPr>
        <p:spPr>
          <a:xfrm>
            <a:off x="611560" y="4149080"/>
            <a:ext cx="3312368" cy="2088232"/>
          </a:xfrm>
        </p:spPr>
        <p:txBody>
          <a:bodyPr/>
          <a:lstStyle/>
          <a:p>
            <a:pPr marL="342900" indent="-342900">
              <a:buClrTx/>
              <a:buSzTx/>
              <a:buFont typeface="Wingdings 2" panose="05020102010507070707" pitchFamily="18" charset="2"/>
              <a:buNone/>
            </a:pPr>
            <a:r>
              <a:rPr lang="en-US" altLang="tr-TR" sz="2800" dirty="0" err="1" smtClean="0">
                <a:solidFill>
                  <a:schemeClr val="accent1"/>
                </a:solidFill>
              </a:rPr>
              <a:t>i</a:t>
            </a:r>
            <a:r>
              <a:rPr lang="en-US" altLang="tr-TR" sz="2800" baseline="-25000" dirty="0" err="1" smtClean="0">
                <a:solidFill>
                  <a:schemeClr val="accent1"/>
                </a:solidFill>
              </a:rPr>
              <a:t>L</a:t>
            </a:r>
            <a:r>
              <a:rPr lang="en-US" altLang="tr-TR" sz="2800" dirty="0" smtClean="0">
                <a:solidFill>
                  <a:schemeClr val="accent1"/>
                </a:solidFill>
              </a:rPr>
              <a:t> (-∞s) = 0.3</a:t>
            </a:r>
            <a:r>
              <a:rPr lang="tr-TR" altLang="tr-TR" sz="2800" dirty="0" smtClean="0">
                <a:solidFill>
                  <a:schemeClr val="accent1"/>
                </a:solidFill>
              </a:rPr>
              <a:t> </a:t>
            </a:r>
            <a:r>
              <a:rPr lang="en-US" altLang="tr-TR" sz="2800" dirty="0" smtClean="0">
                <a:solidFill>
                  <a:schemeClr val="accent1"/>
                </a:solidFill>
              </a:rPr>
              <a:t>mA</a:t>
            </a:r>
            <a:endParaRPr lang="tr-TR" altLang="tr-TR" sz="2800" dirty="0" smtClean="0">
              <a:solidFill>
                <a:schemeClr val="accent1"/>
              </a:solidFill>
            </a:endParaRPr>
          </a:p>
          <a:p>
            <a:pPr marL="342900" indent="-342900">
              <a:buClrTx/>
              <a:buSzTx/>
              <a:buFont typeface="Wingdings 2" panose="05020102010507070707" pitchFamily="18" charset="2"/>
              <a:buNone/>
            </a:pPr>
            <a:r>
              <a:rPr lang="en-US" altLang="tr-TR" sz="2800" dirty="0" err="1" smtClean="0">
                <a:solidFill>
                  <a:schemeClr val="accent1"/>
                </a:solidFill>
              </a:rPr>
              <a:t>v</a:t>
            </a:r>
            <a:r>
              <a:rPr lang="en-US" altLang="tr-TR" sz="2800" baseline="-25000" dirty="0" err="1" smtClean="0">
                <a:solidFill>
                  <a:schemeClr val="accent1"/>
                </a:solidFill>
              </a:rPr>
              <a:t>L</a:t>
            </a:r>
            <a:r>
              <a:rPr lang="en-US" altLang="tr-TR" sz="2800" dirty="0" smtClean="0">
                <a:solidFill>
                  <a:schemeClr val="accent1"/>
                </a:solidFill>
              </a:rPr>
              <a:t> (-∞s) = 0</a:t>
            </a:r>
            <a:r>
              <a:rPr lang="tr-TR" altLang="tr-TR" sz="2800" dirty="0" smtClean="0">
                <a:solidFill>
                  <a:schemeClr val="accent1"/>
                </a:solidFill>
              </a:rPr>
              <a:t> </a:t>
            </a:r>
            <a:r>
              <a:rPr lang="en-US" altLang="tr-TR" sz="2800" dirty="0" smtClean="0">
                <a:solidFill>
                  <a:schemeClr val="accent1"/>
                </a:solidFill>
              </a:rPr>
              <a:t>V</a:t>
            </a:r>
            <a:endParaRPr lang="en-US" altLang="tr-TR" sz="2800" baseline="-25000" dirty="0" smtClean="0">
              <a:solidFill>
                <a:schemeClr val="accent1"/>
              </a:solidFill>
            </a:endParaRPr>
          </a:p>
          <a:p>
            <a:pPr marL="342900" indent="-342900">
              <a:buClrTx/>
              <a:buSzTx/>
              <a:buFont typeface="Wingdings 2" panose="05020102010507070707" pitchFamily="18" charset="2"/>
              <a:buNone/>
            </a:pPr>
            <a:r>
              <a:rPr lang="en-US" altLang="tr-TR" sz="2800" dirty="0" err="1" smtClean="0">
                <a:solidFill>
                  <a:schemeClr val="accent1"/>
                </a:solidFill>
              </a:rPr>
              <a:t>i</a:t>
            </a:r>
            <a:r>
              <a:rPr lang="en-US" altLang="tr-TR" sz="2800" baseline="-25000" dirty="0" err="1" smtClean="0">
                <a:solidFill>
                  <a:schemeClr val="accent1"/>
                </a:solidFill>
              </a:rPr>
              <a:t>C</a:t>
            </a:r>
            <a:r>
              <a:rPr lang="en-US" altLang="tr-TR" sz="2800" dirty="0" smtClean="0">
                <a:solidFill>
                  <a:schemeClr val="accent1"/>
                </a:solidFill>
              </a:rPr>
              <a:t> (-∞s) = 0</a:t>
            </a:r>
            <a:r>
              <a:rPr lang="tr-TR" altLang="tr-TR" sz="2800" dirty="0" smtClean="0">
                <a:solidFill>
                  <a:schemeClr val="accent1"/>
                </a:solidFill>
              </a:rPr>
              <a:t> </a:t>
            </a:r>
            <a:r>
              <a:rPr lang="en-US" altLang="tr-TR" sz="2800" dirty="0" smtClean="0">
                <a:solidFill>
                  <a:schemeClr val="accent1"/>
                </a:solidFill>
              </a:rPr>
              <a:t>A</a:t>
            </a:r>
            <a:endParaRPr lang="tr-TR" altLang="tr-TR" sz="2800" dirty="0" smtClean="0">
              <a:solidFill>
                <a:schemeClr val="accent1"/>
              </a:solidFill>
            </a:endParaRPr>
          </a:p>
          <a:p>
            <a:pPr marL="342900" indent="-342900">
              <a:buClrTx/>
              <a:buSzTx/>
              <a:buFont typeface="Wingdings 2" panose="05020102010507070707" pitchFamily="18" charset="2"/>
              <a:buNone/>
            </a:pPr>
            <a:r>
              <a:rPr lang="en-US" altLang="tr-TR" sz="2800" dirty="0" err="1" smtClean="0">
                <a:solidFill>
                  <a:schemeClr val="accent1"/>
                </a:solidFill>
              </a:rPr>
              <a:t>v</a:t>
            </a:r>
            <a:r>
              <a:rPr lang="en-US" altLang="tr-TR" sz="2800" baseline="-25000" dirty="0" err="1" smtClean="0">
                <a:solidFill>
                  <a:schemeClr val="accent1"/>
                </a:solidFill>
              </a:rPr>
              <a:t>C</a:t>
            </a:r>
            <a:r>
              <a:rPr lang="en-US" altLang="tr-TR" sz="2800" dirty="0" smtClean="0">
                <a:solidFill>
                  <a:schemeClr val="accent1"/>
                </a:solidFill>
              </a:rPr>
              <a:t> (-∞s) = 3.5</a:t>
            </a:r>
            <a:r>
              <a:rPr lang="tr-TR" altLang="tr-TR" sz="2800" dirty="0" smtClean="0">
                <a:solidFill>
                  <a:schemeClr val="accent1"/>
                </a:solidFill>
              </a:rPr>
              <a:t> </a:t>
            </a:r>
            <a:r>
              <a:rPr lang="en-US" altLang="tr-TR" sz="2800" dirty="0" smtClean="0">
                <a:solidFill>
                  <a:schemeClr val="accent1"/>
                </a:solidFill>
              </a:rPr>
              <a:t>V</a:t>
            </a:r>
          </a:p>
        </p:txBody>
      </p:sp>
      <p:pic>
        <p:nvPicPr>
          <p:cNvPr id="225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4941548"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13</a:t>
            </a:fld>
            <a:endParaRPr lang="en-US" altLang="tr-T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3" y="2070140"/>
            <a:ext cx="3409037" cy="171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6"/>
          <p:cNvSpPr txBox="1">
            <a:spLocks/>
          </p:cNvSpPr>
          <p:nvPr/>
        </p:nvSpPr>
        <p:spPr bwMode="auto">
          <a:xfrm>
            <a:off x="5724128" y="4149080"/>
            <a:ext cx="2736304"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FF3300"/>
                </a:solidFill>
                <a:latin typeface="+mn-lt"/>
              </a:defRPr>
            </a:lvl2pPr>
            <a:lvl3pPr marL="1143000" indent="-228600" algn="l" rtl="0" eaLnBrk="0" fontAlgn="base" hangingPunct="0">
              <a:spcBef>
                <a:spcPct val="20000"/>
              </a:spcBef>
              <a:spcAft>
                <a:spcPct val="0"/>
              </a:spcAft>
              <a:buChar char="•"/>
              <a:defRPr kumimoji="1" sz="2400">
                <a:solidFill>
                  <a:schemeClr val="accent2"/>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fontAlgn="base">
              <a:spcBef>
                <a:spcPct val="20000"/>
              </a:spcBef>
              <a:spcAft>
                <a:spcPct val="0"/>
              </a:spcAft>
              <a:buChar char="•"/>
              <a:defRPr kumimoji="1" sz="2000">
                <a:solidFill>
                  <a:schemeClr val="tx1"/>
                </a:solidFill>
                <a:latin typeface="+mn-lt"/>
              </a:defRPr>
            </a:lvl6pPr>
            <a:lvl7pPr marL="2971800" indent="-228600" algn="l" rtl="0" fontAlgn="base">
              <a:spcBef>
                <a:spcPct val="20000"/>
              </a:spcBef>
              <a:spcAft>
                <a:spcPct val="0"/>
              </a:spcAft>
              <a:buChar char="•"/>
              <a:defRPr kumimoji="1" sz="2000">
                <a:solidFill>
                  <a:schemeClr val="tx1"/>
                </a:solidFill>
                <a:latin typeface="+mn-lt"/>
              </a:defRPr>
            </a:lvl7pPr>
            <a:lvl8pPr marL="3429000" indent="-228600" algn="l" rtl="0" fontAlgn="base">
              <a:spcBef>
                <a:spcPct val="20000"/>
              </a:spcBef>
              <a:spcAft>
                <a:spcPct val="0"/>
              </a:spcAft>
              <a:buChar char="•"/>
              <a:defRPr kumimoji="1" sz="2000">
                <a:solidFill>
                  <a:schemeClr val="tx1"/>
                </a:solidFill>
                <a:latin typeface="+mn-lt"/>
              </a:defRPr>
            </a:lvl8pPr>
            <a:lvl9pPr marL="3886200" indent="-228600" algn="l" rtl="0" fontAlgn="base">
              <a:spcBef>
                <a:spcPct val="20000"/>
              </a:spcBef>
              <a:spcAft>
                <a:spcPct val="0"/>
              </a:spcAft>
              <a:buChar char="•"/>
              <a:defRPr kumimoji="1" sz="2000">
                <a:solidFill>
                  <a:schemeClr val="tx1"/>
                </a:solidFill>
                <a:latin typeface="+mn-lt"/>
              </a:defRPr>
            </a:lvl9pPr>
          </a:lstStyle>
          <a:p>
            <a:pPr>
              <a:buFont typeface="Wingdings 2" panose="05020102010507070707" pitchFamily="18" charset="2"/>
              <a:buNone/>
            </a:pPr>
            <a:r>
              <a:rPr lang="en-US" altLang="tr-TR" sz="2800" kern="0" dirty="0" err="1" smtClean="0">
                <a:solidFill>
                  <a:schemeClr val="accent1"/>
                </a:solidFill>
              </a:rPr>
              <a:t>i</a:t>
            </a:r>
            <a:r>
              <a:rPr lang="en-US" altLang="tr-TR" sz="2800" kern="0" baseline="-25000" dirty="0" err="1" smtClean="0">
                <a:solidFill>
                  <a:schemeClr val="accent1"/>
                </a:solidFill>
              </a:rPr>
              <a:t>L</a:t>
            </a:r>
            <a:r>
              <a:rPr lang="en-US" altLang="tr-TR" sz="2800" kern="0" dirty="0" smtClean="0">
                <a:solidFill>
                  <a:schemeClr val="accent1"/>
                </a:solidFill>
              </a:rPr>
              <a:t> (∞s) = 0</a:t>
            </a:r>
            <a:r>
              <a:rPr lang="tr-TR" altLang="tr-TR" sz="2800" kern="0" dirty="0" smtClean="0">
                <a:solidFill>
                  <a:schemeClr val="accent1"/>
                </a:solidFill>
              </a:rPr>
              <a:t> </a:t>
            </a:r>
            <a:r>
              <a:rPr lang="en-US" altLang="tr-TR" sz="2800" kern="0" dirty="0" smtClean="0">
                <a:solidFill>
                  <a:schemeClr val="accent1"/>
                </a:solidFill>
              </a:rPr>
              <a:t>A</a:t>
            </a:r>
            <a:endParaRPr lang="tr-TR" altLang="tr-TR" sz="2800" kern="0" dirty="0" smtClean="0">
              <a:solidFill>
                <a:schemeClr val="accent1"/>
              </a:solidFill>
            </a:endParaRPr>
          </a:p>
          <a:p>
            <a:pPr>
              <a:buFont typeface="Wingdings 2" panose="05020102010507070707" pitchFamily="18" charset="2"/>
              <a:buNone/>
            </a:pPr>
            <a:r>
              <a:rPr lang="en-US" altLang="tr-TR" sz="2800" kern="0" dirty="0" err="1" smtClean="0">
                <a:solidFill>
                  <a:schemeClr val="accent1"/>
                </a:solidFill>
              </a:rPr>
              <a:t>v</a:t>
            </a:r>
            <a:r>
              <a:rPr lang="en-US" altLang="tr-TR" sz="2800" kern="0" baseline="-25000" dirty="0" err="1" smtClean="0">
                <a:solidFill>
                  <a:schemeClr val="accent1"/>
                </a:solidFill>
              </a:rPr>
              <a:t>L</a:t>
            </a:r>
            <a:r>
              <a:rPr lang="en-US" altLang="tr-TR" sz="2800" kern="0" dirty="0" smtClean="0">
                <a:solidFill>
                  <a:schemeClr val="accent1"/>
                </a:solidFill>
              </a:rPr>
              <a:t> (∞s) = 0</a:t>
            </a:r>
            <a:r>
              <a:rPr lang="tr-TR" altLang="tr-TR" sz="2800" kern="0" dirty="0" smtClean="0">
                <a:solidFill>
                  <a:schemeClr val="accent1"/>
                </a:solidFill>
              </a:rPr>
              <a:t> </a:t>
            </a:r>
            <a:r>
              <a:rPr lang="en-US" altLang="tr-TR" sz="2800" kern="0" dirty="0" smtClean="0">
                <a:solidFill>
                  <a:schemeClr val="accent1"/>
                </a:solidFill>
              </a:rPr>
              <a:t>V</a:t>
            </a:r>
            <a:endParaRPr lang="en-US" altLang="tr-TR" sz="2800" kern="0" baseline="-25000" dirty="0" smtClean="0">
              <a:solidFill>
                <a:schemeClr val="accent1"/>
              </a:solidFill>
            </a:endParaRPr>
          </a:p>
          <a:p>
            <a:pPr>
              <a:buFont typeface="Wingdings 2" panose="05020102010507070707" pitchFamily="18" charset="2"/>
              <a:buNone/>
            </a:pPr>
            <a:r>
              <a:rPr lang="en-US" altLang="tr-TR" sz="2800" kern="0" dirty="0" err="1" smtClean="0">
                <a:solidFill>
                  <a:schemeClr val="accent1"/>
                </a:solidFill>
              </a:rPr>
              <a:t>i</a:t>
            </a:r>
            <a:r>
              <a:rPr lang="en-US" altLang="tr-TR" sz="2800" kern="0" baseline="-25000" dirty="0" err="1" smtClean="0">
                <a:solidFill>
                  <a:schemeClr val="accent1"/>
                </a:solidFill>
              </a:rPr>
              <a:t>C</a:t>
            </a:r>
            <a:r>
              <a:rPr lang="en-US" altLang="tr-TR" sz="2800" kern="0" dirty="0" smtClean="0">
                <a:solidFill>
                  <a:schemeClr val="accent1"/>
                </a:solidFill>
              </a:rPr>
              <a:t> (∞s) = 0</a:t>
            </a:r>
            <a:r>
              <a:rPr lang="tr-TR" altLang="tr-TR" sz="2800" kern="0" dirty="0" smtClean="0">
                <a:solidFill>
                  <a:schemeClr val="accent1"/>
                </a:solidFill>
              </a:rPr>
              <a:t> </a:t>
            </a:r>
            <a:r>
              <a:rPr lang="en-US" altLang="tr-TR" sz="2800" kern="0" dirty="0" smtClean="0">
                <a:solidFill>
                  <a:schemeClr val="accent1"/>
                </a:solidFill>
              </a:rPr>
              <a:t>A</a:t>
            </a:r>
            <a:endParaRPr lang="tr-TR" altLang="tr-TR" sz="2800" kern="0" dirty="0" smtClean="0">
              <a:solidFill>
                <a:schemeClr val="accent1"/>
              </a:solidFill>
            </a:endParaRPr>
          </a:p>
          <a:p>
            <a:pPr>
              <a:buFont typeface="Wingdings 2" panose="05020102010507070707" pitchFamily="18" charset="2"/>
              <a:buNone/>
            </a:pPr>
            <a:r>
              <a:rPr lang="en-US" altLang="tr-TR" sz="2800" kern="0" dirty="0" err="1" smtClean="0">
                <a:solidFill>
                  <a:schemeClr val="accent1"/>
                </a:solidFill>
              </a:rPr>
              <a:t>v</a:t>
            </a:r>
            <a:r>
              <a:rPr lang="en-US" altLang="tr-TR" sz="2800" kern="0" baseline="-25000" dirty="0" err="1" smtClean="0">
                <a:solidFill>
                  <a:schemeClr val="accent1"/>
                </a:solidFill>
              </a:rPr>
              <a:t>C</a:t>
            </a:r>
            <a:r>
              <a:rPr lang="en-US" altLang="tr-TR" sz="2800" kern="0" dirty="0" smtClean="0">
                <a:solidFill>
                  <a:schemeClr val="accent1"/>
                </a:solidFill>
              </a:rPr>
              <a:t> (∞s) = 5</a:t>
            </a:r>
            <a:r>
              <a:rPr lang="tr-TR" altLang="tr-TR" sz="2800" kern="0" dirty="0" smtClean="0">
                <a:solidFill>
                  <a:schemeClr val="accent1"/>
                </a:solidFill>
              </a:rPr>
              <a:t> </a:t>
            </a:r>
            <a:r>
              <a:rPr lang="en-US" altLang="tr-TR" sz="2800" kern="0" dirty="0" smtClean="0">
                <a:solidFill>
                  <a:schemeClr val="accent1"/>
                </a:solidFill>
              </a:rPr>
              <a:t>V</a:t>
            </a:r>
          </a:p>
        </p:txBody>
      </p:sp>
      <p:sp>
        <p:nvSpPr>
          <p:cNvPr id="3" name="Rectangle 2"/>
          <p:cNvSpPr/>
          <p:nvPr/>
        </p:nvSpPr>
        <p:spPr>
          <a:xfrm>
            <a:off x="593050" y="1326830"/>
            <a:ext cx="885179"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&lt;</a:t>
            </a:r>
            <a:r>
              <a:rPr lang="en-US" sz="2800" dirty="0" smtClean="0">
                <a:solidFill>
                  <a:schemeClr val="tx1"/>
                </a:solidFill>
                <a:latin typeface="+mn-lt"/>
              </a:rPr>
              <a:t> t</a:t>
            </a:r>
            <a:r>
              <a:rPr lang="en-US" sz="2800" baseline="-25000" dirty="0" smtClean="0">
                <a:solidFill>
                  <a:schemeClr val="tx1"/>
                </a:solidFill>
                <a:latin typeface="+mn-lt"/>
              </a:rPr>
              <a:t>o</a:t>
            </a:r>
            <a:endParaRPr lang="tr-TR" sz="2800" dirty="0">
              <a:solidFill>
                <a:schemeClr val="tx1"/>
              </a:solidFill>
              <a:latin typeface="+mn-lt"/>
            </a:endParaRPr>
          </a:p>
        </p:txBody>
      </p:sp>
      <p:sp>
        <p:nvSpPr>
          <p:cNvPr id="10" name="Rectangle 9"/>
          <p:cNvSpPr/>
          <p:nvPr/>
        </p:nvSpPr>
        <p:spPr>
          <a:xfrm>
            <a:off x="5868144" y="1326830"/>
            <a:ext cx="1176925"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&gt;&gt;</a:t>
            </a:r>
            <a:r>
              <a:rPr lang="en-US" sz="2800" dirty="0" smtClean="0">
                <a:solidFill>
                  <a:schemeClr val="tx1"/>
                </a:solidFill>
                <a:latin typeface="+mn-lt"/>
              </a:rPr>
              <a:t> t</a:t>
            </a:r>
            <a:r>
              <a:rPr lang="en-US" sz="2800" baseline="-25000" dirty="0" smtClean="0">
                <a:solidFill>
                  <a:schemeClr val="tx1"/>
                </a:solidFill>
                <a:latin typeface="+mn-lt"/>
              </a:rPr>
              <a:t>o</a:t>
            </a:r>
            <a:r>
              <a:rPr lang="en-US" sz="2800" dirty="0" smtClean="0">
                <a:solidFill>
                  <a:schemeClr val="tx1"/>
                </a:solidFill>
                <a:latin typeface="+mn-lt"/>
              </a:rPr>
              <a:t> </a:t>
            </a:r>
            <a:endParaRPr lang="tr-TR" sz="2800" dirty="0">
              <a:solidFill>
                <a:schemeClr val="tx1"/>
              </a:solidFill>
              <a:latin typeface="+mn-lt"/>
            </a:endParaRPr>
          </a:p>
        </p:txBody>
      </p:sp>
    </p:spTree>
    <p:extLst>
      <p:ext uri="{BB962C8B-B14F-4D97-AF65-F5344CB8AC3E}">
        <p14:creationId xmlns:p14="http://schemas.microsoft.com/office/powerpoint/2010/main" val="29355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P spid="8" grpId="0"/>
      <p:bldP spid="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smtClean="0"/>
              <a:t>Example </a:t>
            </a:r>
            <a:r>
              <a:rPr lang="tr-TR" altLang="tr-TR" dirty="0" smtClean="0"/>
              <a:t>03…</a:t>
            </a:r>
            <a:endParaRPr lang="tr-TR" dirty="0"/>
          </a:p>
        </p:txBody>
      </p:sp>
      <p:sp>
        <p:nvSpPr>
          <p:cNvPr id="3" name="Content Placeholder 2"/>
          <p:cNvSpPr>
            <a:spLocks noGrp="1"/>
          </p:cNvSpPr>
          <p:nvPr>
            <p:ph idx="1"/>
          </p:nvPr>
        </p:nvSpPr>
        <p:spPr/>
        <p:txBody>
          <a:bodyPr/>
          <a:lstStyle/>
          <a:p>
            <a:pPr lvl="0"/>
            <a:r>
              <a:rPr lang="en-US" dirty="0">
                <a:solidFill>
                  <a:srgbClr val="000000"/>
                </a:solidFill>
              </a:rPr>
              <a:t>The switch in </a:t>
            </a:r>
            <a:r>
              <a:rPr lang="tr-TR" dirty="0" err="1">
                <a:solidFill>
                  <a:srgbClr val="000000"/>
                </a:solidFill>
              </a:rPr>
              <a:t>the</a:t>
            </a:r>
            <a:r>
              <a:rPr lang="tr-TR" dirty="0">
                <a:solidFill>
                  <a:srgbClr val="000000"/>
                </a:solidFill>
              </a:rPr>
              <a:t> </a:t>
            </a:r>
            <a:r>
              <a:rPr lang="tr-TR" dirty="0" err="1">
                <a:solidFill>
                  <a:srgbClr val="000000"/>
                </a:solidFill>
              </a:rPr>
              <a:t>circuit</a:t>
            </a:r>
            <a:r>
              <a:rPr lang="tr-TR" dirty="0">
                <a:solidFill>
                  <a:srgbClr val="000000"/>
                </a:solidFill>
              </a:rPr>
              <a:t> </a:t>
            </a:r>
            <a:r>
              <a:rPr lang="en-US" dirty="0">
                <a:solidFill>
                  <a:srgbClr val="000000"/>
                </a:solidFill>
              </a:rPr>
              <a:t>has been </a:t>
            </a:r>
            <a:r>
              <a:rPr lang="tr-TR" dirty="0" err="1" smtClean="0">
                <a:solidFill>
                  <a:srgbClr val="000000"/>
                </a:solidFill>
              </a:rPr>
              <a:t>open</a:t>
            </a:r>
            <a:r>
              <a:rPr lang="en-US" dirty="0" smtClean="0">
                <a:solidFill>
                  <a:srgbClr val="000000"/>
                </a:solidFill>
              </a:rPr>
              <a:t> </a:t>
            </a:r>
            <a:r>
              <a:rPr lang="en-US" dirty="0">
                <a:solidFill>
                  <a:srgbClr val="000000"/>
                </a:solidFill>
              </a:rPr>
              <a:t>for a long time. It is </a:t>
            </a:r>
            <a:r>
              <a:rPr lang="tr-TR" dirty="0" err="1" smtClean="0">
                <a:solidFill>
                  <a:srgbClr val="000000"/>
                </a:solidFill>
              </a:rPr>
              <a:t>open</a:t>
            </a:r>
            <a:r>
              <a:rPr lang="en-US" dirty="0" smtClean="0">
                <a:solidFill>
                  <a:srgbClr val="000000"/>
                </a:solidFill>
              </a:rPr>
              <a:t> </a:t>
            </a:r>
            <a:r>
              <a:rPr lang="en-US" dirty="0">
                <a:solidFill>
                  <a:srgbClr val="000000"/>
                </a:solidFill>
              </a:rPr>
              <a:t>at</a:t>
            </a:r>
            <a:r>
              <a:rPr lang="tr-TR" dirty="0">
                <a:solidFill>
                  <a:srgbClr val="000000"/>
                </a:solidFill>
              </a:rPr>
              <a:t> </a:t>
            </a:r>
            <a:r>
              <a:rPr lang="tr-TR" i="1" dirty="0">
                <a:solidFill>
                  <a:schemeClr val="accent1"/>
                </a:solidFill>
              </a:rPr>
              <a:t>t </a:t>
            </a:r>
            <a:r>
              <a:rPr lang="tr-TR" dirty="0">
                <a:solidFill>
                  <a:schemeClr val="accent1"/>
                </a:solidFill>
              </a:rPr>
              <a:t>= </a:t>
            </a:r>
            <a:r>
              <a:rPr lang="tr-TR" i="1" dirty="0">
                <a:solidFill>
                  <a:schemeClr val="accent1"/>
                </a:solidFill>
              </a:rPr>
              <a:t>t</a:t>
            </a:r>
            <a:r>
              <a:rPr lang="tr-TR" baseline="-25000" dirty="0">
                <a:solidFill>
                  <a:schemeClr val="accent1"/>
                </a:solidFill>
              </a:rPr>
              <a:t>0</a:t>
            </a:r>
            <a:r>
              <a:rPr lang="tr-TR" dirty="0" smtClean="0">
                <a:solidFill>
                  <a:srgbClr val="000000"/>
                </a:solidFill>
              </a:rPr>
              <a:t>.</a:t>
            </a:r>
            <a:endParaRPr lang="tr-TR" dirty="0">
              <a:solidFill>
                <a:srgbClr val="000000"/>
              </a:solidFill>
            </a:endParaRPr>
          </a:p>
          <a:p>
            <a:pPr lvl="1"/>
            <a:r>
              <a:rPr lang="tr-TR" dirty="0" err="1"/>
              <a:t>Find</a:t>
            </a:r>
            <a:r>
              <a:rPr lang="tr-TR" dirty="0"/>
              <a:t> </a:t>
            </a:r>
            <a:r>
              <a:rPr lang="tr-TR" dirty="0" err="1"/>
              <a:t>the</a:t>
            </a:r>
            <a:r>
              <a:rPr lang="tr-TR" dirty="0"/>
              <a:t> </a:t>
            </a:r>
            <a:r>
              <a:rPr lang="en-US" altLang="tr-TR" dirty="0"/>
              <a:t>Boundary Conditions</a:t>
            </a:r>
            <a:endParaRPr lang="tr-TR" altLang="tr-TR" dirty="0"/>
          </a:p>
          <a:p>
            <a:pPr lvl="2"/>
            <a:r>
              <a:rPr lang="tr-TR" altLang="tr-TR" dirty="0" smtClean="0">
                <a:solidFill>
                  <a:srgbClr val="009900"/>
                </a:solidFill>
              </a:rPr>
              <a:t>i</a:t>
            </a:r>
            <a:r>
              <a:rPr lang="tr-TR" altLang="tr-TR" baseline="-25000" dirty="0" smtClean="0">
                <a:solidFill>
                  <a:srgbClr val="009900"/>
                </a:solidFill>
              </a:rPr>
              <a:t>L1</a:t>
            </a:r>
            <a:r>
              <a:rPr lang="tr-TR" altLang="tr-TR" dirty="0" smtClean="0">
                <a:solidFill>
                  <a:srgbClr val="009900"/>
                </a:solidFill>
              </a:rPr>
              <a:t>, v</a:t>
            </a:r>
            <a:r>
              <a:rPr lang="tr-TR" altLang="tr-TR" baseline="-25000" dirty="0" smtClean="0">
                <a:solidFill>
                  <a:srgbClr val="009900"/>
                </a:solidFill>
              </a:rPr>
              <a:t>L1</a:t>
            </a:r>
            <a:r>
              <a:rPr lang="tr-TR" altLang="tr-TR" dirty="0" smtClean="0">
                <a:solidFill>
                  <a:srgbClr val="009900"/>
                </a:solidFill>
              </a:rPr>
              <a:t>, i</a:t>
            </a:r>
            <a:r>
              <a:rPr lang="tr-TR" altLang="tr-TR" baseline="-25000" dirty="0" smtClean="0">
                <a:solidFill>
                  <a:srgbClr val="009900"/>
                </a:solidFill>
              </a:rPr>
              <a:t>L2</a:t>
            </a:r>
            <a:r>
              <a:rPr lang="tr-TR" altLang="tr-TR" dirty="0" smtClean="0">
                <a:solidFill>
                  <a:srgbClr val="009900"/>
                </a:solidFill>
              </a:rPr>
              <a:t>, v</a:t>
            </a:r>
            <a:r>
              <a:rPr lang="tr-TR" altLang="tr-TR" baseline="-25000" dirty="0" smtClean="0">
                <a:solidFill>
                  <a:srgbClr val="009900"/>
                </a:solidFill>
              </a:rPr>
              <a:t>L2</a:t>
            </a:r>
            <a:endParaRPr lang="tr-TR" dirty="0">
              <a:solidFill>
                <a:srgbClr val="009900"/>
              </a:solidFill>
            </a:endParaRPr>
          </a:p>
          <a:p>
            <a:endParaRPr lang="tr-TR"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14</a:t>
            </a:fld>
            <a:endParaRPr lang="en-US" altLang="tr-T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60844"/>
            <a:ext cx="79025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158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3</a:t>
            </a:r>
            <a:r>
              <a:rPr lang="tr-TR" altLang="tr-TR" dirty="0" smtClean="0"/>
              <a:t>…</a:t>
            </a:r>
            <a:endParaRPr lang="en-US" altLang="tr-TR" dirty="0" smtClean="0"/>
          </a:p>
        </p:txBody>
      </p:sp>
      <p:sp>
        <p:nvSpPr>
          <p:cNvPr id="25603" name="Content Placeholder 3"/>
          <p:cNvSpPr>
            <a:spLocks noGrp="1"/>
          </p:cNvSpPr>
          <p:nvPr>
            <p:ph idx="1"/>
          </p:nvPr>
        </p:nvSpPr>
        <p:spPr>
          <a:xfrm>
            <a:off x="914400" y="4397964"/>
            <a:ext cx="7113984" cy="1905000"/>
          </a:xfrm>
        </p:spPr>
        <p:txBody>
          <a:bodyPr/>
          <a:lstStyle/>
          <a:p>
            <a:pPr marL="342900" indent="-342900">
              <a:buClrTx/>
              <a:buSzTx/>
              <a:buFont typeface="Wingdings 2" panose="05020102010507070707" pitchFamily="18" charset="2"/>
              <a:buNone/>
            </a:pPr>
            <a:r>
              <a:rPr lang="en-US" altLang="tr-TR" sz="2800" dirty="0" smtClean="0">
                <a:solidFill>
                  <a:schemeClr val="accent1"/>
                </a:solidFill>
              </a:rPr>
              <a:t>i</a:t>
            </a:r>
            <a:r>
              <a:rPr lang="en-US" altLang="tr-TR" sz="2800" baseline="-25000" dirty="0" smtClean="0">
                <a:solidFill>
                  <a:schemeClr val="accent1"/>
                </a:solidFill>
              </a:rPr>
              <a:t>L1</a:t>
            </a:r>
            <a:r>
              <a:rPr lang="en-US" altLang="tr-TR" sz="2800" dirty="0" smtClean="0">
                <a:solidFill>
                  <a:schemeClr val="accent1"/>
                </a:solidFill>
              </a:rPr>
              <a:t> (-∞s) = -1</a:t>
            </a:r>
            <a:r>
              <a:rPr lang="tr-TR" altLang="tr-TR" sz="2800" dirty="0" smtClean="0">
                <a:solidFill>
                  <a:schemeClr val="accent1"/>
                </a:solidFill>
              </a:rPr>
              <a:t> </a:t>
            </a:r>
            <a:r>
              <a:rPr lang="en-US" altLang="tr-TR" sz="2800" dirty="0" smtClean="0">
                <a:solidFill>
                  <a:schemeClr val="accent1"/>
                </a:solidFill>
              </a:rPr>
              <a:t>mA</a:t>
            </a:r>
            <a:r>
              <a:rPr lang="en-US" altLang="tr-TR" sz="2800" baseline="-25000" dirty="0" smtClean="0">
                <a:solidFill>
                  <a:schemeClr val="accent1"/>
                </a:solidFill>
              </a:rPr>
              <a:t>			</a:t>
            </a:r>
            <a:r>
              <a:rPr lang="en-US" altLang="tr-TR" sz="2800" dirty="0" smtClean="0">
                <a:solidFill>
                  <a:schemeClr val="accent1"/>
                </a:solidFill>
              </a:rPr>
              <a:t>v</a:t>
            </a:r>
            <a:r>
              <a:rPr lang="en-US" altLang="tr-TR" sz="2800" baseline="-25000" dirty="0" smtClean="0">
                <a:solidFill>
                  <a:schemeClr val="accent1"/>
                </a:solidFill>
              </a:rPr>
              <a:t>L1</a:t>
            </a:r>
            <a:r>
              <a:rPr lang="en-US" altLang="tr-TR" sz="2800" dirty="0" smtClean="0">
                <a:solidFill>
                  <a:schemeClr val="accent1"/>
                </a:solidFill>
              </a:rPr>
              <a:t> (-∞s) = 0</a:t>
            </a:r>
            <a:r>
              <a:rPr lang="tr-TR" altLang="tr-TR" sz="2800" dirty="0" smtClean="0">
                <a:solidFill>
                  <a:schemeClr val="accent1"/>
                </a:solidFill>
              </a:rPr>
              <a:t> </a:t>
            </a:r>
            <a:r>
              <a:rPr lang="en-US" altLang="tr-TR" sz="2800" dirty="0" smtClean="0">
                <a:solidFill>
                  <a:schemeClr val="accent1"/>
                </a:solidFill>
              </a:rPr>
              <a:t>V</a:t>
            </a:r>
            <a:endParaRPr lang="en-US" altLang="tr-TR" sz="2800" baseline="-25000" dirty="0" smtClean="0">
              <a:solidFill>
                <a:schemeClr val="accent1"/>
              </a:solidFill>
            </a:endParaRPr>
          </a:p>
          <a:p>
            <a:pPr marL="342900" indent="-342900">
              <a:buClrTx/>
              <a:buSzTx/>
              <a:buFont typeface="Wingdings 2" panose="05020102010507070707" pitchFamily="18" charset="2"/>
              <a:buNone/>
            </a:pPr>
            <a:endParaRPr lang="en-US" altLang="tr-TR" sz="2800" baseline="-25000" dirty="0" smtClean="0"/>
          </a:p>
          <a:p>
            <a:pPr marL="342900" indent="-342900">
              <a:buFont typeface="Wingdings 2" panose="05020102010507070707" pitchFamily="18" charset="2"/>
              <a:buNone/>
            </a:pPr>
            <a:r>
              <a:rPr lang="en-US" altLang="tr-TR" sz="2800" dirty="0" smtClean="0">
                <a:solidFill>
                  <a:schemeClr val="accent1"/>
                </a:solidFill>
              </a:rPr>
              <a:t>i</a:t>
            </a:r>
            <a:r>
              <a:rPr lang="en-US" altLang="tr-TR" sz="2800" baseline="-25000" dirty="0" smtClean="0">
                <a:solidFill>
                  <a:schemeClr val="accent1"/>
                </a:solidFill>
              </a:rPr>
              <a:t>L2</a:t>
            </a:r>
            <a:r>
              <a:rPr lang="en-US" altLang="tr-TR" sz="2800" dirty="0" smtClean="0">
                <a:solidFill>
                  <a:schemeClr val="accent1"/>
                </a:solidFill>
              </a:rPr>
              <a:t> (-∞s) = 1</a:t>
            </a:r>
            <a:r>
              <a:rPr lang="tr-TR" altLang="tr-TR" sz="2800" dirty="0" smtClean="0">
                <a:solidFill>
                  <a:schemeClr val="accent1"/>
                </a:solidFill>
              </a:rPr>
              <a:t> </a:t>
            </a:r>
            <a:r>
              <a:rPr lang="en-US" altLang="tr-TR" sz="2800" dirty="0" smtClean="0">
                <a:solidFill>
                  <a:schemeClr val="accent1"/>
                </a:solidFill>
              </a:rPr>
              <a:t>mA</a:t>
            </a:r>
            <a:r>
              <a:rPr lang="en-US" altLang="tr-TR" sz="2800" baseline="-25000" dirty="0" smtClean="0">
                <a:solidFill>
                  <a:schemeClr val="accent1"/>
                </a:solidFill>
              </a:rPr>
              <a:t>	</a:t>
            </a:r>
            <a:r>
              <a:rPr lang="en-US" altLang="tr-TR" sz="2800" dirty="0" smtClean="0">
                <a:solidFill>
                  <a:schemeClr val="accent1"/>
                </a:solidFill>
              </a:rPr>
              <a:t>		 v</a:t>
            </a:r>
            <a:r>
              <a:rPr lang="en-US" altLang="tr-TR" sz="2800" baseline="-25000" dirty="0" smtClean="0">
                <a:solidFill>
                  <a:schemeClr val="accent1"/>
                </a:solidFill>
              </a:rPr>
              <a:t>L1</a:t>
            </a:r>
            <a:r>
              <a:rPr lang="en-US" altLang="tr-TR" sz="2800" dirty="0" smtClean="0">
                <a:solidFill>
                  <a:schemeClr val="accent1"/>
                </a:solidFill>
              </a:rPr>
              <a:t> (-∞s) = 0</a:t>
            </a:r>
            <a:r>
              <a:rPr lang="tr-TR" altLang="tr-TR" sz="2800" dirty="0" smtClean="0">
                <a:solidFill>
                  <a:schemeClr val="accent1"/>
                </a:solidFill>
              </a:rPr>
              <a:t> </a:t>
            </a:r>
            <a:r>
              <a:rPr lang="en-US" altLang="tr-TR" sz="2800" dirty="0" smtClean="0">
                <a:solidFill>
                  <a:schemeClr val="accent1"/>
                </a:solidFill>
              </a:rPr>
              <a:t>V</a:t>
            </a:r>
            <a:endParaRPr lang="en-US" altLang="tr-TR" dirty="0" smtClean="0">
              <a:solidFill>
                <a:schemeClr val="accent1"/>
              </a:solidFill>
            </a:endParaRP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98" y="2040632"/>
            <a:ext cx="4207877" cy="203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888" y="2116831"/>
            <a:ext cx="3977364" cy="196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a:off x="4570367" y="2996951"/>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15</a:t>
            </a:fld>
            <a:endParaRPr lang="en-US" altLang="tr-TR"/>
          </a:p>
        </p:txBody>
      </p:sp>
      <p:sp>
        <p:nvSpPr>
          <p:cNvPr id="9" name="Rectangle 8"/>
          <p:cNvSpPr/>
          <p:nvPr/>
        </p:nvSpPr>
        <p:spPr>
          <a:xfrm>
            <a:off x="683568" y="1261968"/>
            <a:ext cx="885179"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&lt;</a:t>
            </a:r>
            <a:r>
              <a:rPr lang="en-US" sz="2800" dirty="0" smtClean="0">
                <a:solidFill>
                  <a:schemeClr val="tx1"/>
                </a:solidFill>
                <a:latin typeface="+mn-lt"/>
              </a:rPr>
              <a:t> t</a:t>
            </a:r>
            <a:r>
              <a:rPr lang="en-US" sz="2800" baseline="-25000" dirty="0" smtClean="0">
                <a:solidFill>
                  <a:schemeClr val="tx1"/>
                </a:solidFill>
                <a:latin typeface="+mn-lt"/>
              </a:rPr>
              <a:t>o</a:t>
            </a:r>
            <a:endParaRPr lang="tr-TR" sz="2800" dirty="0">
              <a:solidFill>
                <a:schemeClr val="tx1"/>
              </a:solidFill>
              <a:latin typeface="+mn-lt"/>
            </a:endParaRPr>
          </a:p>
        </p:txBody>
      </p:sp>
    </p:spTree>
    <p:extLst>
      <p:ext uri="{BB962C8B-B14F-4D97-AF65-F5344CB8AC3E}">
        <p14:creationId xmlns:p14="http://schemas.microsoft.com/office/powerpoint/2010/main" val="37094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3</a:t>
            </a:r>
          </a:p>
        </p:txBody>
      </p:sp>
      <p:pic>
        <p:nvPicPr>
          <p:cNvPr id="266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83768" y="980728"/>
            <a:ext cx="6024554" cy="2057825"/>
          </a:xfrm>
          <a:noFill/>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16</a:t>
            </a:fld>
            <a:endParaRPr lang="en-US" altLang="tr-TR"/>
          </a:p>
        </p:txBody>
      </p:sp>
      <p:sp>
        <p:nvSpPr>
          <p:cNvPr id="5" name="Rectangle 4"/>
          <p:cNvSpPr/>
          <p:nvPr/>
        </p:nvSpPr>
        <p:spPr>
          <a:xfrm>
            <a:off x="899592" y="1268760"/>
            <a:ext cx="885179"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&gt;</a:t>
            </a:r>
            <a:r>
              <a:rPr lang="en-US" sz="2800" dirty="0" smtClean="0">
                <a:solidFill>
                  <a:schemeClr val="tx1"/>
                </a:solidFill>
                <a:latin typeface="+mn-lt"/>
              </a:rPr>
              <a:t> t</a:t>
            </a:r>
            <a:r>
              <a:rPr lang="en-US" sz="2800" baseline="-25000" dirty="0" smtClean="0">
                <a:solidFill>
                  <a:schemeClr val="tx1"/>
                </a:solidFill>
                <a:latin typeface="+mn-lt"/>
              </a:rPr>
              <a:t>o</a:t>
            </a:r>
            <a:endParaRPr lang="tr-TR" sz="2800" dirty="0">
              <a:solidFill>
                <a:schemeClr val="tx1"/>
              </a:solidFill>
              <a:latin typeface="+mn-lt"/>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880" y="3036752"/>
            <a:ext cx="5953544" cy="2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99592" y="3284984"/>
            <a:ext cx="1087157"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&gt;&gt;</a:t>
            </a:r>
            <a:r>
              <a:rPr lang="en-US" sz="2800" dirty="0" smtClean="0">
                <a:solidFill>
                  <a:schemeClr val="tx1"/>
                </a:solidFill>
                <a:latin typeface="+mn-lt"/>
              </a:rPr>
              <a:t> t</a:t>
            </a:r>
            <a:r>
              <a:rPr lang="en-US" sz="2800" baseline="-25000" dirty="0" smtClean="0">
                <a:solidFill>
                  <a:schemeClr val="tx1"/>
                </a:solidFill>
                <a:latin typeface="+mn-lt"/>
              </a:rPr>
              <a:t>o</a:t>
            </a:r>
            <a:endParaRPr lang="tr-TR" sz="2800" dirty="0">
              <a:solidFill>
                <a:schemeClr val="tx1"/>
              </a:solidFill>
              <a:latin typeface="+mn-lt"/>
            </a:endParaRPr>
          </a:p>
        </p:txBody>
      </p:sp>
      <p:sp>
        <p:nvSpPr>
          <p:cNvPr id="8" name="Content Placeholder 5"/>
          <p:cNvSpPr txBox="1">
            <a:spLocks/>
          </p:cNvSpPr>
          <p:nvPr/>
        </p:nvSpPr>
        <p:spPr bwMode="auto">
          <a:xfrm>
            <a:off x="2483768" y="5422298"/>
            <a:ext cx="590465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FF3300"/>
                </a:solidFill>
                <a:latin typeface="+mn-lt"/>
              </a:defRPr>
            </a:lvl2pPr>
            <a:lvl3pPr marL="1143000" indent="-228600" algn="l" rtl="0" eaLnBrk="0" fontAlgn="base" hangingPunct="0">
              <a:spcBef>
                <a:spcPct val="20000"/>
              </a:spcBef>
              <a:spcAft>
                <a:spcPct val="0"/>
              </a:spcAft>
              <a:buChar char="•"/>
              <a:defRPr kumimoji="1" sz="2400">
                <a:solidFill>
                  <a:schemeClr val="accent2"/>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fontAlgn="base">
              <a:spcBef>
                <a:spcPct val="20000"/>
              </a:spcBef>
              <a:spcAft>
                <a:spcPct val="0"/>
              </a:spcAft>
              <a:buChar char="•"/>
              <a:defRPr kumimoji="1" sz="2000">
                <a:solidFill>
                  <a:schemeClr val="tx1"/>
                </a:solidFill>
                <a:latin typeface="+mn-lt"/>
              </a:defRPr>
            </a:lvl6pPr>
            <a:lvl7pPr marL="2971800" indent="-228600" algn="l" rtl="0" fontAlgn="base">
              <a:spcBef>
                <a:spcPct val="20000"/>
              </a:spcBef>
              <a:spcAft>
                <a:spcPct val="0"/>
              </a:spcAft>
              <a:buChar char="•"/>
              <a:defRPr kumimoji="1" sz="2000">
                <a:solidFill>
                  <a:schemeClr val="tx1"/>
                </a:solidFill>
                <a:latin typeface="+mn-lt"/>
              </a:defRPr>
            </a:lvl7pPr>
            <a:lvl8pPr marL="3429000" indent="-228600" algn="l" rtl="0" fontAlgn="base">
              <a:spcBef>
                <a:spcPct val="20000"/>
              </a:spcBef>
              <a:spcAft>
                <a:spcPct val="0"/>
              </a:spcAft>
              <a:buChar char="•"/>
              <a:defRPr kumimoji="1" sz="2000">
                <a:solidFill>
                  <a:schemeClr val="tx1"/>
                </a:solidFill>
                <a:latin typeface="+mn-lt"/>
              </a:defRPr>
            </a:lvl8pPr>
            <a:lvl9pPr marL="3886200" indent="-228600" algn="l" rtl="0" fontAlgn="base">
              <a:spcBef>
                <a:spcPct val="20000"/>
              </a:spcBef>
              <a:spcAft>
                <a:spcPct val="0"/>
              </a:spcAft>
              <a:buChar char="•"/>
              <a:defRPr kumimoji="1" sz="2000">
                <a:solidFill>
                  <a:schemeClr val="tx1"/>
                </a:solidFill>
                <a:latin typeface="+mn-lt"/>
              </a:defRPr>
            </a:lvl9pPr>
          </a:lstStyle>
          <a:p>
            <a:pPr fontAlgn="auto">
              <a:spcAft>
                <a:spcPts val="0"/>
              </a:spcAft>
              <a:buFont typeface="Wingdings 2"/>
              <a:buNone/>
              <a:defRPr/>
            </a:pPr>
            <a:r>
              <a:rPr lang="en-US" sz="2800" kern="0" dirty="0" smtClean="0">
                <a:solidFill>
                  <a:schemeClr val="accent1"/>
                </a:solidFill>
              </a:rPr>
              <a:t>i</a:t>
            </a:r>
            <a:r>
              <a:rPr lang="en-US" sz="2800" kern="0" baseline="-25000" dirty="0" smtClean="0">
                <a:solidFill>
                  <a:schemeClr val="accent1"/>
                </a:solidFill>
              </a:rPr>
              <a:t>L1</a:t>
            </a:r>
            <a:r>
              <a:rPr lang="en-US" sz="2800" kern="0" dirty="0" smtClean="0">
                <a:solidFill>
                  <a:schemeClr val="accent1"/>
                </a:solidFill>
              </a:rPr>
              <a:t> (∞s) = -1</a:t>
            </a:r>
            <a:r>
              <a:rPr lang="tr-TR" sz="2800" kern="0" dirty="0" smtClean="0">
                <a:solidFill>
                  <a:schemeClr val="accent1"/>
                </a:solidFill>
              </a:rPr>
              <a:t> </a:t>
            </a:r>
            <a:r>
              <a:rPr lang="en-US" sz="2800" kern="0" dirty="0" smtClean="0">
                <a:solidFill>
                  <a:schemeClr val="accent1"/>
                </a:solidFill>
              </a:rPr>
              <a:t>mA</a:t>
            </a:r>
            <a:r>
              <a:rPr lang="en-US" sz="2800" kern="0" baseline="-25000" dirty="0" smtClean="0">
                <a:solidFill>
                  <a:schemeClr val="accent1"/>
                </a:solidFill>
              </a:rPr>
              <a:t>		</a:t>
            </a:r>
            <a:r>
              <a:rPr lang="en-US" sz="2800" kern="0" dirty="0" smtClean="0">
                <a:solidFill>
                  <a:schemeClr val="accent1"/>
                </a:solidFill>
              </a:rPr>
              <a:t>v</a:t>
            </a:r>
            <a:r>
              <a:rPr lang="en-US" sz="2800" kern="0" baseline="-25000" dirty="0" smtClean="0">
                <a:solidFill>
                  <a:schemeClr val="accent1"/>
                </a:solidFill>
              </a:rPr>
              <a:t>L1</a:t>
            </a:r>
            <a:r>
              <a:rPr lang="en-US" sz="2800" kern="0" dirty="0" smtClean="0">
                <a:solidFill>
                  <a:schemeClr val="accent1"/>
                </a:solidFill>
              </a:rPr>
              <a:t> (∞s) = 0</a:t>
            </a:r>
            <a:r>
              <a:rPr lang="tr-TR" sz="2800" kern="0" dirty="0" smtClean="0">
                <a:solidFill>
                  <a:schemeClr val="accent1"/>
                </a:solidFill>
              </a:rPr>
              <a:t> </a:t>
            </a:r>
            <a:r>
              <a:rPr lang="en-US" sz="2800" kern="0" dirty="0" smtClean="0">
                <a:solidFill>
                  <a:schemeClr val="accent1"/>
                </a:solidFill>
              </a:rPr>
              <a:t>V</a:t>
            </a:r>
            <a:endParaRPr lang="en-US" sz="2800" kern="0" baseline="-25000" dirty="0" smtClean="0">
              <a:solidFill>
                <a:schemeClr val="accent1"/>
              </a:solidFill>
            </a:endParaRPr>
          </a:p>
          <a:p>
            <a:pPr fontAlgn="auto">
              <a:spcAft>
                <a:spcPts val="0"/>
              </a:spcAft>
              <a:buClr>
                <a:schemeClr val="accent3"/>
              </a:buClr>
              <a:buFont typeface="Wingdings 2"/>
              <a:buNone/>
              <a:defRPr/>
            </a:pPr>
            <a:r>
              <a:rPr lang="en-US" sz="2800" kern="0" dirty="0" smtClean="0">
                <a:solidFill>
                  <a:schemeClr val="accent1"/>
                </a:solidFill>
              </a:rPr>
              <a:t>i</a:t>
            </a:r>
            <a:r>
              <a:rPr lang="en-US" sz="2800" kern="0" baseline="-25000" dirty="0" smtClean="0">
                <a:solidFill>
                  <a:schemeClr val="accent1"/>
                </a:solidFill>
              </a:rPr>
              <a:t>L2</a:t>
            </a:r>
            <a:r>
              <a:rPr lang="en-US" sz="2800" kern="0" dirty="0" smtClean="0">
                <a:solidFill>
                  <a:schemeClr val="accent1"/>
                </a:solidFill>
              </a:rPr>
              <a:t> (∞s) = 1.4</a:t>
            </a:r>
            <a:r>
              <a:rPr lang="tr-TR" sz="2800" kern="0" dirty="0" smtClean="0">
                <a:solidFill>
                  <a:schemeClr val="accent1"/>
                </a:solidFill>
              </a:rPr>
              <a:t> </a:t>
            </a:r>
            <a:r>
              <a:rPr lang="en-US" sz="2800" kern="0" dirty="0" smtClean="0">
                <a:solidFill>
                  <a:schemeClr val="accent1"/>
                </a:solidFill>
              </a:rPr>
              <a:t>mA</a:t>
            </a:r>
            <a:r>
              <a:rPr lang="en-US" sz="2800" kern="0" baseline="-25000" dirty="0" smtClean="0">
                <a:solidFill>
                  <a:schemeClr val="accent1"/>
                </a:solidFill>
              </a:rPr>
              <a:t>	</a:t>
            </a:r>
            <a:r>
              <a:rPr lang="en-US" sz="2800" kern="0" dirty="0" smtClean="0">
                <a:solidFill>
                  <a:schemeClr val="accent1"/>
                </a:solidFill>
              </a:rPr>
              <a:t>	 v</a:t>
            </a:r>
            <a:r>
              <a:rPr lang="en-US" sz="2800" kern="0" baseline="-25000" dirty="0" smtClean="0">
                <a:solidFill>
                  <a:schemeClr val="accent1"/>
                </a:solidFill>
              </a:rPr>
              <a:t>L2</a:t>
            </a:r>
            <a:r>
              <a:rPr lang="en-US" sz="2800" kern="0" dirty="0" smtClean="0">
                <a:solidFill>
                  <a:schemeClr val="accent1"/>
                </a:solidFill>
              </a:rPr>
              <a:t>(∞s) = 0</a:t>
            </a:r>
            <a:r>
              <a:rPr lang="tr-TR" sz="2800" kern="0" dirty="0" smtClean="0">
                <a:solidFill>
                  <a:schemeClr val="accent1"/>
                </a:solidFill>
              </a:rPr>
              <a:t> </a:t>
            </a:r>
            <a:r>
              <a:rPr lang="en-US" sz="2800" kern="0" dirty="0" smtClean="0">
                <a:solidFill>
                  <a:schemeClr val="accent1"/>
                </a:solidFill>
              </a:rPr>
              <a:t>V		</a:t>
            </a:r>
            <a:endParaRPr lang="en-US" sz="2800" kern="0" baseline="-25000" dirty="0" smtClean="0">
              <a:solidFill>
                <a:schemeClr val="accent1"/>
              </a:solidFill>
            </a:endParaRPr>
          </a:p>
          <a:p>
            <a:pPr marL="274320" indent="-274320" fontAlgn="auto">
              <a:spcAft>
                <a:spcPts val="0"/>
              </a:spcAft>
              <a:buClr>
                <a:schemeClr val="accent3"/>
              </a:buClr>
              <a:buFont typeface="Wingdings 2"/>
              <a:buChar char=""/>
              <a:defRPr/>
            </a:pPr>
            <a:endParaRPr lang="en-US" kern="0" dirty="0">
              <a:solidFill>
                <a:schemeClr val="accent1"/>
              </a:solidFill>
            </a:endParaRPr>
          </a:p>
        </p:txBody>
      </p:sp>
    </p:spTree>
    <p:extLst>
      <p:ext uri="{BB962C8B-B14F-4D97-AF65-F5344CB8AC3E}">
        <p14:creationId xmlns:p14="http://schemas.microsoft.com/office/powerpoint/2010/main" val="22173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smtClean="0"/>
              <a:t>Example </a:t>
            </a:r>
            <a:r>
              <a:rPr lang="tr-TR" altLang="tr-TR" dirty="0" smtClean="0"/>
              <a:t>04…</a:t>
            </a:r>
            <a:endParaRPr lang="tr-TR" dirty="0"/>
          </a:p>
        </p:txBody>
      </p:sp>
      <p:sp>
        <p:nvSpPr>
          <p:cNvPr id="3" name="Content Placeholder 2"/>
          <p:cNvSpPr>
            <a:spLocks noGrp="1"/>
          </p:cNvSpPr>
          <p:nvPr>
            <p:ph idx="1"/>
          </p:nvPr>
        </p:nvSpPr>
        <p:spPr/>
        <p:txBody>
          <a:bodyPr/>
          <a:lstStyle/>
          <a:p>
            <a:pPr lvl="0"/>
            <a:r>
              <a:rPr lang="en-US" dirty="0">
                <a:solidFill>
                  <a:srgbClr val="000000"/>
                </a:solidFill>
              </a:rPr>
              <a:t>The switch in </a:t>
            </a:r>
            <a:r>
              <a:rPr lang="tr-TR" dirty="0" err="1">
                <a:solidFill>
                  <a:srgbClr val="000000"/>
                </a:solidFill>
              </a:rPr>
              <a:t>the</a:t>
            </a:r>
            <a:r>
              <a:rPr lang="tr-TR" dirty="0">
                <a:solidFill>
                  <a:srgbClr val="000000"/>
                </a:solidFill>
              </a:rPr>
              <a:t> </a:t>
            </a:r>
            <a:r>
              <a:rPr lang="tr-TR" dirty="0" err="1">
                <a:solidFill>
                  <a:srgbClr val="000000"/>
                </a:solidFill>
              </a:rPr>
              <a:t>circuit</a:t>
            </a:r>
            <a:r>
              <a:rPr lang="tr-TR" dirty="0">
                <a:solidFill>
                  <a:srgbClr val="000000"/>
                </a:solidFill>
              </a:rPr>
              <a:t> </a:t>
            </a:r>
            <a:r>
              <a:rPr lang="en-US" dirty="0">
                <a:solidFill>
                  <a:srgbClr val="000000"/>
                </a:solidFill>
              </a:rPr>
              <a:t>has been </a:t>
            </a:r>
            <a:r>
              <a:rPr lang="tr-TR" dirty="0" err="1" smtClean="0">
                <a:solidFill>
                  <a:srgbClr val="000000"/>
                </a:solidFill>
              </a:rPr>
              <a:t>closed</a:t>
            </a:r>
            <a:r>
              <a:rPr lang="en-US" dirty="0" smtClean="0">
                <a:solidFill>
                  <a:srgbClr val="000000"/>
                </a:solidFill>
              </a:rPr>
              <a:t> </a:t>
            </a:r>
            <a:r>
              <a:rPr lang="en-US" dirty="0">
                <a:solidFill>
                  <a:srgbClr val="000000"/>
                </a:solidFill>
              </a:rPr>
              <a:t>for a long time. It is </a:t>
            </a:r>
            <a:r>
              <a:rPr lang="tr-TR" dirty="0" err="1" smtClean="0">
                <a:solidFill>
                  <a:srgbClr val="000000"/>
                </a:solidFill>
              </a:rPr>
              <a:t>closed</a:t>
            </a:r>
            <a:r>
              <a:rPr lang="en-US" dirty="0" smtClean="0">
                <a:solidFill>
                  <a:srgbClr val="000000"/>
                </a:solidFill>
              </a:rPr>
              <a:t> </a:t>
            </a:r>
            <a:r>
              <a:rPr lang="en-US" dirty="0">
                <a:solidFill>
                  <a:srgbClr val="000000"/>
                </a:solidFill>
              </a:rPr>
              <a:t>at</a:t>
            </a:r>
            <a:r>
              <a:rPr lang="tr-TR" dirty="0">
                <a:solidFill>
                  <a:srgbClr val="000000"/>
                </a:solidFill>
              </a:rPr>
              <a:t> </a:t>
            </a:r>
            <a:r>
              <a:rPr lang="tr-TR" i="1" dirty="0">
                <a:solidFill>
                  <a:schemeClr val="accent1"/>
                </a:solidFill>
              </a:rPr>
              <a:t>t </a:t>
            </a:r>
            <a:r>
              <a:rPr lang="tr-TR" dirty="0">
                <a:solidFill>
                  <a:schemeClr val="accent1"/>
                </a:solidFill>
              </a:rPr>
              <a:t>= </a:t>
            </a:r>
            <a:r>
              <a:rPr lang="tr-TR" dirty="0" smtClean="0">
                <a:solidFill>
                  <a:schemeClr val="accent1"/>
                </a:solidFill>
              </a:rPr>
              <a:t>0</a:t>
            </a:r>
            <a:r>
              <a:rPr lang="tr-TR" dirty="0" smtClean="0">
                <a:solidFill>
                  <a:srgbClr val="000000"/>
                </a:solidFill>
              </a:rPr>
              <a:t>.</a:t>
            </a:r>
            <a:endParaRPr lang="tr-TR" dirty="0">
              <a:solidFill>
                <a:srgbClr val="000000"/>
              </a:solidFill>
            </a:endParaRPr>
          </a:p>
          <a:p>
            <a:pPr lvl="1"/>
            <a:r>
              <a:rPr lang="tr-TR" dirty="0" err="1"/>
              <a:t>Find</a:t>
            </a:r>
            <a:r>
              <a:rPr lang="tr-TR" dirty="0"/>
              <a:t> </a:t>
            </a:r>
            <a:r>
              <a:rPr lang="tr-TR" dirty="0" err="1"/>
              <a:t>the</a:t>
            </a:r>
            <a:r>
              <a:rPr lang="tr-TR" dirty="0"/>
              <a:t> </a:t>
            </a:r>
            <a:r>
              <a:rPr lang="en-US" altLang="tr-TR" dirty="0"/>
              <a:t>Boundary Conditions</a:t>
            </a:r>
            <a:endParaRPr lang="tr-TR" altLang="tr-TR" dirty="0"/>
          </a:p>
          <a:p>
            <a:pPr lvl="2"/>
            <a:r>
              <a:rPr lang="tr-TR" altLang="tr-TR" dirty="0" err="1" smtClean="0">
                <a:solidFill>
                  <a:srgbClr val="009900"/>
                </a:solidFill>
              </a:rPr>
              <a:t>i</a:t>
            </a:r>
            <a:r>
              <a:rPr lang="tr-TR" altLang="tr-TR" baseline="-25000" dirty="0" err="1" smtClean="0">
                <a:solidFill>
                  <a:srgbClr val="009900"/>
                </a:solidFill>
              </a:rPr>
              <a:t>L</a:t>
            </a:r>
            <a:r>
              <a:rPr lang="tr-TR" altLang="tr-TR" dirty="0" smtClean="0">
                <a:solidFill>
                  <a:srgbClr val="009900"/>
                </a:solidFill>
              </a:rPr>
              <a:t>, </a:t>
            </a:r>
            <a:r>
              <a:rPr lang="tr-TR" altLang="tr-TR" dirty="0" err="1" smtClean="0">
                <a:solidFill>
                  <a:srgbClr val="009900"/>
                </a:solidFill>
              </a:rPr>
              <a:t>v</a:t>
            </a:r>
            <a:r>
              <a:rPr lang="tr-TR" altLang="tr-TR" baseline="-25000" dirty="0" err="1" smtClean="0">
                <a:solidFill>
                  <a:srgbClr val="009900"/>
                </a:solidFill>
              </a:rPr>
              <a:t>L</a:t>
            </a:r>
            <a:r>
              <a:rPr lang="tr-TR" altLang="tr-TR" dirty="0">
                <a:solidFill>
                  <a:srgbClr val="009900"/>
                </a:solidFill>
              </a:rPr>
              <a:t>, </a:t>
            </a:r>
            <a:r>
              <a:rPr lang="tr-TR" altLang="tr-TR" dirty="0" smtClean="0">
                <a:solidFill>
                  <a:srgbClr val="009900"/>
                </a:solidFill>
              </a:rPr>
              <a:t>i</a:t>
            </a:r>
            <a:r>
              <a:rPr lang="tr-TR" altLang="tr-TR" baseline="-25000" dirty="0" smtClean="0">
                <a:solidFill>
                  <a:srgbClr val="009900"/>
                </a:solidFill>
              </a:rPr>
              <a:t>C1</a:t>
            </a:r>
            <a:r>
              <a:rPr lang="tr-TR" altLang="tr-TR" dirty="0" smtClean="0">
                <a:solidFill>
                  <a:srgbClr val="009900"/>
                </a:solidFill>
              </a:rPr>
              <a:t>, v</a:t>
            </a:r>
            <a:r>
              <a:rPr lang="tr-TR" altLang="tr-TR" baseline="-25000" dirty="0" smtClean="0">
                <a:solidFill>
                  <a:srgbClr val="009900"/>
                </a:solidFill>
              </a:rPr>
              <a:t>C1</a:t>
            </a:r>
            <a:r>
              <a:rPr lang="tr-TR" altLang="tr-TR" dirty="0" smtClean="0">
                <a:solidFill>
                  <a:srgbClr val="009900"/>
                </a:solidFill>
              </a:rPr>
              <a:t>, </a:t>
            </a:r>
            <a:r>
              <a:rPr lang="tr-TR" altLang="tr-TR" dirty="0">
                <a:solidFill>
                  <a:srgbClr val="009900"/>
                </a:solidFill>
              </a:rPr>
              <a:t>i</a:t>
            </a:r>
            <a:r>
              <a:rPr lang="tr-TR" altLang="tr-TR" baseline="-25000" dirty="0">
                <a:solidFill>
                  <a:srgbClr val="009900"/>
                </a:solidFill>
              </a:rPr>
              <a:t>C2</a:t>
            </a:r>
            <a:r>
              <a:rPr lang="tr-TR" altLang="tr-TR" dirty="0">
                <a:solidFill>
                  <a:srgbClr val="009900"/>
                </a:solidFill>
              </a:rPr>
              <a:t>, </a:t>
            </a:r>
            <a:r>
              <a:rPr lang="tr-TR" altLang="tr-TR" dirty="0" smtClean="0">
                <a:solidFill>
                  <a:srgbClr val="009900"/>
                </a:solidFill>
              </a:rPr>
              <a:t>v</a:t>
            </a:r>
            <a:r>
              <a:rPr lang="tr-TR" altLang="tr-TR" baseline="-25000" dirty="0" smtClean="0">
                <a:solidFill>
                  <a:srgbClr val="009900"/>
                </a:solidFill>
              </a:rPr>
              <a:t>C2</a:t>
            </a:r>
            <a:endParaRPr lang="tr-TR" dirty="0">
              <a:solidFill>
                <a:srgbClr val="009900"/>
              </a:solidFill>
            </a:endParaRPr>
          </a:p>
          <a:p>
            <a:endParaRPr lang="tr-TR"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17</a:t>
            </a:fld>
            <a:endParaRPr lang="en-US" altLang="tr-T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70238"/>
            <a:ext cx="736441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3059832" y="3429000"/>
            <a:ext cx="2809528" cy="2952328"/>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311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152650"/>
            <a:ext cx="55626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700808"/>
            <a:ext cx="6965950" cy="3195638"/>
          </a:xfrm>
          <a:noFill/>
        </p:spPr>
      </p:pic>
      <p:sp>
        <p:nvSpPr>
          <p:cNvPr id="5" name="Oval 4"/>
          <p:cNvSpPr/>
          <p:nvPr/>
        </p:nvSpPr>
        <p:spPr>
          <a:xfrm>
            <a:off x="3276600" y="1700808"/>
            <a:ext cx="2819400" cy="31242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Content Placeholder 3"/>
          <p:cNvSpPr txBox="1">
            <a:spLocks/>
          </p:cNvSpPr>
          <p:nvPr/>
        </p:nvSpPr>
        <p:spPr>
          <a:xfrm>
            <a:off x="1187624" y="5157192"/>
            <a:ext cx="7344816" cy="1176337"/>
          </a:xfrm>
          <a:prstGeom prst="rect">
            <a:avLst/>
          </a:prstGeom>
        </p:spPr>
        <p:txBody>
          <a:bodyPr>
            <a:normAutofit lnSpcReduction="10000"/>
          </a:bodyPr>
          <a:lstStyle/>
          <a:p>
            <a:pPr marL="342900" indent="-342900" fontAlgn="auto">
              <a:spcBef>
                <a:spcPct val="20000"/>
              </a:spcBef>
              <a:spcAft>
                <a:spcPts val="0"/>
              </a:spcAft>
              <a:defRPr/>
            </a:pPr>
            <a:r>
              <a:rPr lang="en-US" sz="2400" dirty="0">
                <a:solidFill>
                  <a:schemeClr val="accent1"/>
                </a:solidFill>
                <a:latin typeface="+mn-lt"/>
              </a:rPr>
              <a:t>i</a:t>
            </a:r>
            <a:r>
              <a:rPr lang="en-US" sz="2400" baseline="-25000" dirty="0">
                <a:solidFill>
                  <a:schemeClr val="accent1"/>
                </a:solidFill>
                <a:latin typeface="+mn-lt"/>
              </a:rPr>
              <a:t>L1</a:t>
            </a:r>
            <a:r>
              <a:rPr lang="en-US" sz="2400" dirty="0">
                <a:solidFill>
                  <a:schemeClr val="accent1"/>
                </a:solidFill>
                <a:latin typeface="+mn-lt"/>
              </a:rPr>
              <a:t> (-∞s) </a:t>
            </a:r>
            <a:r>
              <a:rPr lang="en-US" sz="2400" dirty="0" smtClean="0">
                <a:solidFill>
                  <a:schemeClr val="accent1"/>
                </a:solidFill>
                <a:latin typeface="+mn-lt"/>
              </a:rPr>
              <a:t>=</a:t>
            </a:r>
            <a:r>
              <a:rPr lang="tr-TR" sz="2400" dirty="0" smtClean="0">
                <a:solidFill>
                  <a:schemeClr val="accent1"/>
                </a:solidFill>
                <a:latin typeface="+mn-lt"/>
              </a:rPr>
              <a:t> </a:t>
            </a:r>
            <a:r>
              <a:rPr lang="en-US" sz="2400" dirty="0" smtClean="0">
                <a:solidFill>
                  <a:schemeClr val="accent1"/>
                </a:solidFill>
                <a:latin typeface="+mn-lt"/>
              </a:rPr>
              <a:t>-1 mA</a:t>
            </a:r>
            <a:r>
              <a:rPr lang="tr-TR" sz="2400" baseline="-25000" dirty="0" smtClean="0">
                <a:solidFill>
                  <a:schemeClr val="accent1"/>
                </a:solidFill>
                <a:latin typeface="+mn-lt"/>
              </a:rPr>
              <a:t>		</a:t>
            </a:r>
            <a:r>
              <a:rPr lang="en-US" sz="2400" dirty="0" smtClean="0">
                <a:solidFill>
                  <a:schemeClr val="accent1"/>
                </a:solidFill>
                <a:latin typeface="+mn-lt"/>
              </a:rPr>
              <a:t>v</a:t>
            </a:r>
            <a:r>
              <a:rPr lang="en-US" sz="2400" baseline="-25000" dirty="0" smtClean="0">
                <a:solidFill>
                  <a:schemeClr val="accent1"/>
                </a:solidFill>
                <a:latin typeface="+mn-lt"/>
              </a:rPr>
              <a:t>L1</a:t>
            </a:r>
            <a:r>
              <a:rPr lang="en-US" sz="2400" dirty="0" smtClean="0">
                <a:solidFill>
                  <a:schemeClr val="accent1"/>
                </a:solidFill>
                <a:latin typeface="+mn-lt"/>
              </a:rPr>
              <a:t> </a:t>
            </a:r>
            <a:r>
              <a:rPr lang="en-US" sz="2400" dirty="0">
                <a:solidFill>
                  <a:schemeClr val="accent1"/>
                </a:solidFill>
                <a:latin typeface="+mn-lt"/>
              </a:rPr>
              <a:t>(-∞s) = </a:t>
            </a:r>
            <a:r>
              <a:rPr lang="en-US" sz="2400" dirty="0" smtClean="0">
                <a:solidFill>
                  <a:schemeClr val="accent1"/>
                </a:solidFill>
                <a:latin typeface="+mn-lt"/>
              </a:rPr>
              <a:t>0</a:t>
            </a:r>
            <a:r>
              <a:rPr lang="tr-TR" sz="2400" dirty="0" smtClean="0">
                <a:solidFill>
                  <a:schemeClr val="accent1"/>
                </a:solidFill>
                <a:latin typeface="+mn-lt"/>
              </a:rPr>
              <a:t> </a:t>
            </a:r>
            <a:r>
              <a:rPr lang="en-US" sz="2400" dirty="0" smtClean="0">
                <a:solidFill>
                  <a:schemeClr val="accent1"/>
                </a:solidFill>
                <a:latin typeface="+mn-lt"/>
              </a:rPr>
              <a:t>V</a:t>
            </a:r>
            <a:endParaRPr lang="en-US" sz="2400" dirty="0">
              <a:solidFill>
                <a:schemeClr val="accent1"/>
              </a:solidFill>
              <a:latin typeface="+mn-lt"/>
            </a:endParaRPr>
          </a:p>
          <a:p>
            <a:pPr marL="342900" indent="-342900" fontAlgn="auto">
              <a:spcBef>
                <a:spcPct val="20000"/>
              </a:spcBef>
              <a:spcAft>
                <a:spcPts val="0"/>
              </a:spcAft>
              <a:defRPr/>
            </a:pPr>
            <a:endParaRPr lang="en-US" sz="2400" baseline="-25000" dirty="0">
              <a:solidFill>
                <a:schemeClr val="accent1"/>
              </a:solidFill>
              <a:latin typeface="+mn-lt"/>
            </a:endParaRPr>
          </a:p>
          <a:p>
            <a:pPr marL="342900" indent="-342900" fontAlgn="auto">
              <a:spcBef>
                <a:spcPct val="20000"/>
              </a:spcBef>
              <a:spcAft>
                <a:spcPts val="0"/>
              </a:spcAft>
              <a:defRPr/>
            </a:pPr>
            <a:r>
              <a:rPr lang="en-US" sz="2400" dirty="0">
                <a:solidFill>
                  <a:schemeClr val="accent1"/>
                </a:solidFill>
                <a:latin typeface="+mn-lt"/>
              </a:rPr>
              <a:t>i</a:t>
            </a:r>
            <a:r>
              <a:rPr lang="en-US" sz="2400" baseline="-25000" dirty="0">
                <a:solidFill>
                  <a:schemeClr val="accent1"/>
                </a:solidFill>
                <a:latin typeface="+mn-lt"/>
              </a:rPr>
              <a:t>C1</a:t>
            </a:r>
            <a:r>
              <a:rPr lang="en-US" sz="2400" dirty="0">
                <a:solidFill>
                  <a:schemeClr val="accent1"/>
                </a:solidFill>
                <a:latin typeface="+mn-lt"/>
              </a:rPr>
              <a:t> (-∞s) = </a:t>
            </a:r>
            <a:r>
              <a:rPr lang="en-US" sz="2400" dirty="0" smtClean="0">
                <a:solidFill>
                  <a:schemeClr val="accent1"/>
                </a:solidFill>
                <a:latin typeface="+mn-lt"/>
              </a:rPr>
              <a:t>i</a:t>
            </a:r>
            <a:r>
              <a:rPr lang="en-US" sz="2400" baseline="-25000" dirty="0" smtClean="0">
                <a:solidFill>
                  <a:schemeClr val="accent1"/>
                </a:solidFill>
                <a:latin typeface="+mn-lt"/>
              </a:rPr>
              <a:t>C2</a:t>
            </a:r>
            <a:r>
              <a:rPr lang="en-US" sz="2400" dirty="0" smtClean="0">
                <a:solidFill>
                  <a:schemeClr val="accent1"/>
                </a:solidFill>
                <a:latin typeface="+mn-lt"/>
              </a:rPr>
              <a:t> </a:t>
            </a:r>
            <a:r>
              <a:rPr lang="en-US" sz="2400" dirty="0">
                <a:solidFill>
                  <a:schemeClr val="accent1"/>
                </a:solidFill>
                <a:latin typeface="+mn-lt"/>
              </a:rPr>
              <a:t>(-∞s) = </a:t>
            </a:r>
            <a:r>
              <a:rPr lang="en-US" sz="2400" dirty="0" smtClean="0">
                <a:solidFill>
                  <a:schemeClr val="accent1"/>
                </a:solidFill>
                <a:latin typeface="+mn-lt"/>
              </a:rPr>
              <a:t>0</a:t>
            </a:r>
            <a:r>
              <a:rPr lang="tr-TR" sz="2400" dirty="0" smtClean="0">
                <a:solidFill>
                  <a:schemeClr val="accent1"/>
                </a:solidFill>
                <a:latin typeface="+mn-lt"/>
              </a:rPr>
              <a:t> </a:t>
            </a:r>
            <a:r>
              <a:rPr lang="en-US" sz="2400" dirty="0" smtClean="0">
                <a:solidFill>
                  <a:schemeClr val="accent1"/>
                </a:solidFill>
                <a:latin typeface="+mn-lt"/>
              </a:rPr>
              <a:t>A </a:t>
            </a:r>
            <a:r>
              <a:rPr lang="tr-TR" sz="2400" dirty="0" smtClean="0">
                <a:solidFill>
                  <a:schemeClr val="accent1"/>
                </a:solidFill>
                <a:latin typeface="+mn-lt"/>
              </a:rPr>
              <a:t>	</a:t>
            </a:r>
            <a:r>
              <a:rPr lang="en-US" sz="2400" dirty="0" smtClean="0">
                <a:solidFill>
                  <a:schemeClr val="accent1"/>
                </a:solidFill>
                <a:latin typeface="+mn-lt"/>
              </a:rPr>
              <a:t>v</a:t>
            </a:r>
            <a:r>
              <a:rPr lang="en-US" sz="2400" baseline="-25000" dirty="0" smtClean="0">
                <a:solidFill>
                  <a:schemeClr val="accent1"/>
                </a:solidFill>
                <a:latin typeface="+mn-lt"/>
              </a:rPr>
              <a:t>C1</a:t>
            </a:r>
            <a:r>
              <a:rPr lang="en-US" sz="2400" dirty="0" smtClean="0">
                <a:solidFill>
                  <a:schemeClr val="accent1"/>
                </a:solidFill>
                <a:latin typeface="+mn-lt"/>
              </a:rPr>
              <a:t> </a:t>
            </a:r>
            <a:r>
              <a:rPr lang="en-US" sz="2400" dirty="0">
                <a:solidFill>
                  <a:schemeClr val="accent1"/>
                </a:solidFill>
                <a:latin typeface="+mn-lt"/>
              </a:rPr>
              <a:t>(-∞s) = v</a:t>
            </a:r>
            <a:r>
              <a:rPr lang="en-US" sz="2400" baseline="-25000" dirty="0">
                <a:solidFill>
                  <a:schemeClr val="accent1"/>
                </a:solidFill>
                <a:latin typeface="+mn-lt"/>
              </a:rPr>
              <a:t>C2</a:t>
            </a:r>
            <a:r>
              <a:rPr lang="en-US" sz="2400" dirty="0">
                <a:solidFill>
                  <a:schemeClr val="accent1"/>
                </a:solidFill>
                <a:latin typeface="+mn-lt"/>
              </a:rPr>
              <a:t> (-∞s) = </a:t>
            </a:r>
            <a:r>
              <a:rPr lang="en-US" sz="2400" dirty="0" smtClean="0">
                <a:solidFill>
                  <a:schemeClr val="accent1"/>
                </a:solidFill>
                <a:latin typeface="+mn-lt"/>
              </a:rPr>
              <a:t>4</a:t>
            </a:r>
            <a:r>
              <a:rPr lang="tr-TR" sz="2400" dirty="0" smtClean="0">
                <a:solidFill>
                  <a:schemeClr val="accent1"/>
                </a:solidFill>
                <a:latin typeface="+mn-lt"/>
              </a:rPr>
              <a:t> </a:t>
            </a:r>
            <a:r>
              <a:rPr lang="en-US" sz="2400" dirty="0" smtClean="0">
                <a:solidFill>
                  <a:schemeClr val="accent1"/>
                </a:solidFill>
                <a:latin typeface="+mn-lt"/>
              </a:rPr>
              <a:t>V</a:t>
            </a:r>
            <a:endParaRPr lang="en-US" sz="2400" baseline="-25000" dirty="0">
              <a:solidFill>
                <a:schemeClr val="accent1"/>
              </a:solidFill>
              <a:latin typeface="+mn-lt"/>
            </a:endParaRPr>
          </a:p>
        </p:txBody>
      </p:sp>
      <p:sp>
        <p:nvSpPr>
          <p:cNvPr id="29702" name="Title 6"/>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4</a:t>
            </a:r>
            <a:r>
              <a:rPr lang="tr-TR" altLang="tr-TR" dirty="0" smtClean="0"/>
              <a:t>…</a:t>
            </a:r>
            <a:endParaRPr lang="en-US" altLang="tr-TR" dirty="0" smtClean="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18</a:t>
            </a:fld>
            <a:endParaRPr lang="en-US" altLang="tr-TR"/>
          </a:p>
        </p:txBody>
      </p:sp>
      <p:sp>
        <p:nvSpPr>
          <p:cNvPr id="8" name="Rectangle 7"/>
          <p:cNvSpPr/>
          <p:nvPr/>
        </p:nvSpPr>
        <p:spPr>
          <a:xfrm>
            <a:off x="971600" y="986492"/>
            <a:ext cx="845103"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&lt;</a:t>
            </a:r>
            <a:r>
              <a:rPr lang="en-US" sz="2800" dirty="0" smtClean="0">
                <a:solidFill>
                  <a:schemeClr val="tx1"/>
                </a:solidFill>
                <a:latin typeface="+mn-lt"/>
              </a:rPr>
              <a:t> </a:t>
            </a:r>
            <a:r>
              <a:rPr lang="tr-TR" sz="2800" dirty="0" smtClean="0">
                <a:solidFill>
                  <a:schemeClr val="tx1"/>
                </a:solidFill>
                <a:latin typeface="+mn-lt"/>
              </a:rPr>
              <a:t>0</a:t>
            </a:r>
            <a:endParaRPr lang="tr-TR" sz="2800" dirty="0">
              <a:solidFill>
                <a:schemeClr val="tx1"/>
              </a:solidFill>
              <a:latin typeface="+mn-lt"/>
            </a:endParaRPr>
          </a:p>
        </p:txBody>
      </p:sp>
    </p:spTree>
    <p:extLst>
      <p:ext uri="{BB962C8B-B14F-4D97-AF65-F5344CB8AC3E}">
        <p14:creationId xmlns:p14="http://schemas.microsoft.com/office/powerpoint/2010/main" val="38208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12776"/>
            <a:ext cx="5257800"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3505200" y="2027138"/>
            <a:ext cx="3582988" cy="240347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4" name="Title 7"/>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4</a:t>
            </a:r>
          </a:p>
        </p:txBody>
      </p:sp>
      <p:sp>
        <p:nvSpPr>
          <p:cNvPr id="9" name="Content Placeholder 8"/>
          <p:cNvSpPr>
            <a:spLocks noGrp="1"/>
          </p:cNvSpPr>
          <p:nvPr>
            <p:ph idx="1"/>
          </p:nvPr>
        </p:nvSpPr>
        <p:spPr>
          <a:xfrm>
            <a:off x="539552" y="5006776"/>
            <a:ext cx="8229600" cy="1371600"/>
          </a:xfrm>
        </p:spPr>
        <p:txBody>
          <a:bodyPr>
            <a:noAutofit/>
          </a:bodyPr>
          <a:lstStyle/>
          <a:p>
            <a:pPr marL="342900" indent="-342900" fontAlgn="auto">
              <a:spcAft>
                <a:spcPts val="0"/>
              </a:spcAft>
              <a:buClrTx/>
              <a:buSzTx/>
              <a:buFont typeface="Wingdings 2"/>
              <a:buNone/>
              <a:defRPr/>
            </a:pPr>
            <a:r>
              <a:rPr lang="en-US" sz="2400" dirty="0" smtClean="0">
                <a:solidFill>
                  <a:schemeClr val="accent1"/>
                </a:solidFill>
              </a:rPr>
              <a:t>i</a:t>
            </a:r>
            <a:r>
              <a:rPr lang="en-US" sz="2400" baseline="-25000" dirty="0" smtClean="0">
                <a:solidFill>
                  <a:schemeClr val="accent1"/>
                </a:solidFill>
              </a:rPr>
              <a:t>L1</a:t>
            </a:r>
            <a:r>
              <a:rPr lang="en-US" sz="2400" dirty="0" smtClean="0">
                <a:solidFill>
                  <a:schemeClr val="accent1"/>
                </a:solidFill>
              </a:rPr>
              <a:t> (∞s) = 0mA</a:t>
            </a:r>
            <a:r>
              <a:rPr lang="en-US" sz="2400" baseline="-25000" dirty="0" smtClean="0">
                <a:solidFill>
                  <a:schemeClr val="accent1"/>
                </a:solidFill>
              </a:rPr>
              <a:t>			</a:t>
            </a:r>
            <a:r>
              <a:rPr lang="en-US" sz="2400" dirty="0" smtClean="0">
                <a:solidFill>
                  <a:schemeClr val="accent1"/>
                </a:solidFill>
              </a:rPr>
              <a:t>v</a:t>
            </a:r>
            <a:r>
              <a:rPr lang="en-US" sz="2400" baseline="-25000" dirty="0" smtClean="0">
                <a:solidFill>
                  <a:schemeClr val="accent1"/>
                </a:solidFill>
              </a:rPr>
              <a:t>L1</a:t>
            </a:r>
            <a:r>
              <a:rPr lang="en-US" sz="2400" dirty="0" smtClean="0">
                <a:solidFill>
                  <a:schemeClr val="accent1"/>
                </a:solidFill>
              </a:rPr>
              <a:t> (∞s) = 0V</a:t>
            </a:r>
            <a:endParaRPr lang="en-US" sz="2400" baseline="-25000" dirty="0" smtClean="0">
              <a:solidFill>
                <a:schemeClr val="accent1"/>
              </a:solidFill>
            </a:endParaRPr>
          </a:p>
          <a:p>
            <a:pPr marL="342900" indent="-342900" fontAlgn="auto">
              <a:spcAft>
                <a:spcPts val="0"/>
              </a:spcAft>
              <a:buClrTx/>
              <a:buSzTx/>
              <a:buFont typeface="Wingdings 2"/>
              <a:buNone/>
              <a:defRPr/>
            </a:pPr>
            <a:endParaRPr lang="en-US" sz="2400" baseline="-25000" dirty="0" smtClean="0">
              <a:solidFill>
                <a:schemeClr val="accent1"/>
              </a:solidFill>
            </a:endParaRPr>
          </a:p>
          <a:p>
            <a:pPr marL="342900" indent="-342900" fontAlgn="auto">
              <a:spcAft>
                <a:spcPts val="0"/>
              </a:spcAft>
              <a:buClr>
                <a:schemeClr val="accent3"/>
              </a:buClr>
              <a:buFont typeface="Wingdings 2"/>
              <a:buNone/>
              <a:defRPr/>
            </a:pPr>
            <a:r>
              <a:rPr lang="en-US" sz="2400" dirty="0" smtClean="0">
                <a:solidFill>
                  <a:schemeClr val="accent1"/>
                </a:solidFill>
              </a:rPr>
              <a:t>v</a:t>
            </a:r>
            <a:r>
              <a:rPr lang="en-US" sz="2400" baseline="-25000" dirty="0" smtClean="0">
                <a:solidFill>
                  <a:schemeClr val="accent1"/>
                </a:solidFill>
              </a:rPr>
              <a:t>C1</a:t>
            </a:r>
            <a:r>
              <a:rPr lang="en-US" sz="2400" dirty="0" smtClean="0">
                <a:solidFill>
                  <a:schemeClr val="accent1"/>
                </a:solidFill>
              </a:rPr>
              <a:t> (∞s) = v</a:t>
            </a:r>
            <a:r>
              <a:rPr lang="en-US" sz="2400" baseline="-25000" dirty="0" smtClean="0">
                <a:solidFill>
                  <a:schemeClr val="accent1"/>
                </a:solidFill>
              </a:rPr>
              <a:t>C2</a:t>
            </a:r>
            <a:r>
              <a:rPr lang="en-US" sz="2400" dirty="0" smtClean="0">
                <a:solidFill>
                  <a:schemeClr val="accent1"/>
                </a:solidFill>
              </a:rPr>
              <a:t> (∞s) = 1V</a:t>
            </a:r>
            <a:r>
              <a:rPr lang="en-US" sz="2400" baseline="-25000" dirty="0" smtClean="0">
                <a:solidFill>
                  <a:schemeClr val="accent1"/>
                </a:solidFill>
              </a:rPr>
              <a:t>		</a:t>
            </a:r>
            <a:r>
              <a:rPr lang="en-US" sz="2400" dirty="0" smtClean="0">
                <a:solidFill>
                  <a:schemeClr val="accent1"/>
                </a:solidFill>
              </a:rPr>
              <a:t>i</a:t>
            </a:r>
            <a:r>
              <a:rPr lang="en-US" sz="2400" baseline="-25000" dirty="0" smtClean="0">
                <a:solidFill>
                  <a:schemeClr val="accent1"/>
                </a:solidFill>
              </a:rPr>
              <a:t>C1</a:t>
            </a:r>
            <a:r>
              <a:rPr lang="en-US" sz="2400" dirty="0" smtClean="0">
                <a:solidFill>
                  <a:schemeClr val="accent1"/>
                </a:solidFill>
              </a:rPr>
              <a:t> (∞s) = i</a:t>
            </a:r>
            <a:r>
              <a:rPr lang="en-US" sz="2400" baseline="-25000" dirty="0" smtClean="0">
                <a:solidFill>
                  <a:schemeClr val="accent1"/>
                </a:solidFill>
              </a:rPr>
              <a:t>C2</a:t>
            </a:r>
            <a:r>
              <a:rPr lang="en-US" sz="2400" dirty="0" smtClean="0">
                <a:solidFill>
                  <a:schemeClr val="accent1"/>
                </a:solidFill>
              </a:rPr>
              <a:t> (∞s) = 0A</a:t>
            </a:r>
            <a:r>
              <a:rPr lang="en-US" sz="2400" baseline="-25000" dirty="0" smtClean="0">
                <a:solidFill>
                  <a:schemeClr val="accent1"/>
                </a:solidFill>
              </a:rPr>
              <a:t>	</a:t>
            </a:r>
          </a:p>
          <a:p>
            <a:pPr marL="274320" indent="-274320" fontAlgn="auto">
              <a:spcAft>
                <a:spcPts val="0"/>
              </a:spcAft>
              <a:buClr>
                <a:schemeClr val="accent3"/>
              </a:buClr>
              <a:buFont typeface="Wingdings 2"/>
              <a:buChar char=""/>
              <a:defRPr/>
            </a:pPr>
            <a:endParaRPr lang="en-US" sz="2400" dirty="0">
              <a:solidFill>
                <a:schemeClr val="accent1"/>
              </a:solidFill>
            </a:endParaRP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19</a:t>
            </a:fld>
            <a:endParaRPr lang="en-US" altLang="tr-TR"/>
          </a:p>
        </p:txBody>
      </p:sp>
      <p:sp>
        <p:nvSpPr>
          <p:cNvPr id="7" name="Rectangle 6"/>
          <p:cNvSpPr/>
          <p:nvPr/>
        </p:nvSpPr>
        <p:spPr>
          <a:xfrm>
            <a:off x="971600" y="986492"/>
            <a:ext cx="1047082" cy="523220"/>
          </a:xfrm>
          <a:prstGeom prst="rect">
            <a:avLst/>
          </a:prstGeom>
        </p:spPr>
        <p:txBody>
          <a:bodyPr wrap="none">
            <a:spAutoFit/>
          </a:bodyPr>
          <a:lstStyle/>
          <a:p>
            <a:r>
              <a:rPr lang="en-US" sz="2800" dirty="0" smtClean="0">
                <a:solidFill>
                  <a:schemeClr val="tx1"/>
                </a:solidFill>
                <a:latin typeface="+mn-lt"/>
              </a:rPr>
              <a:t>t</a:t>
            </a:r>
            <a:r>
              <a:rPr lang="tr-TR" sz="2800" dirty="0" smtClean="0">
                <a:solidFill>
                  <a:schemeClr val="tx1"/>
                </a:solidFill>
                <a:latin typeface="+mn-lt"/>
              </a:rPr>
              <a:t> &gt;&gt;</a:t>
            </a:r>
            <a:r>
              <a:rPr lang="en-US" sz="2800" dirty="0" smtClean="0">
                <a:solidFill>
                  <a:schemeClr val="tx1"/>
                </a:solidFill>
                <a:latin typeface="+mn-lt"/>
              </a:rPr>
              <a:t> </a:t>
            </a:r>
            <a:r>
              <a:rPr lang="tr-TR" sz="2800" dirty="0" smtClean="0">
                <a:solidFill>
                  <a:schemeClr val="tx1"/>
                </a:solidFill>
                <a:latin typeface="+mn-lt"/>
              </a:rPr>
              <a:t>0</a:t>
            </a:r>
            <a:endParaRPr lang="tr-TR" sz="2800" dirty="0">
              <a:solidFill>
                <a:schemeClr val="tx1"/>
              </a:solidFill>
              <a:latin typeface="+mn-lt"/>
            </a:endParaRPr>
          </a:p>
        </p:txBody>
      </p:sp>
    </p:spTree>
    <p:extLst>
      <p:ext uri="{BB962C8B-B14F-4D97-AF65-F5344CB8AC3E}">
        <p14:creationId xmlns:p14="http://schemas.microsoft.com/office/powerpoint/2010/main" val="3177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fontAlgn="auto">
              <a:spcAft>
                <a:spcPts val="0"/>
              </a:spcAft>
              <a:defRPr/>
            </a:pPr>
            <a:r>
              <a:rPr lang="en-US" dirty="0" smtClean="0"/>
              <a:t>2</a:t>
            </a:r>
            <a:r>
              <a:rPr lang="en-US" baseline="30000" dirty="0" smtClean="0"/>
              <a:t>nd</a:t>
            </a:r>
            <a:r>
              <a:rPr lang="en-US" dirty="0" smtClean="0"/>
              <a:t> Order Circuits</a:t>
            </a:r>
            <a:endParaRPr lang="en-US" dirty="0"/>
          </a:p>
        </p:txBody>
      </p:sp>
      <p:sp>
        <p:nvSpPr>
          <p:cNvPr id="5123" name="Subtitle 4"/>
          <p:cNvSpPr>
            <a:spLocks noGrp="1"/>
          </p:cNvSpPr>
          <p:nvPr>
            <p:ph type="subTitle" idx="1"/>
          </p:nvPr>
        </p:nvSpPr>
        <p:spPr>
          <a:xfrm>
            <a:off x="533400" y="3228975"/>
            <a:ext cx="7854950" cy="1752600"/>
          </a:xfrm>
        </p:spPr>
        <p:txBody>
          <a:bodyPr/>
          <a:lstStyle/>
          <a:p>
            <a:pPr marR="0"/>
            <a:endParaRPr lang="en-US" altLang="tr-TR" dirty="0" smtClean="0"/>
          </a:p>
        </p:txBody>
      </p:sp>
      <p:sp>
        <p:nvSpPr>
          <p:cNvPr id="2" name="Slide Number Placeholder 1"/>
          <p:cNvSpPr>
            <a:spLocks noGrp="1"/>
          </p:cNvSpPr>
          <p:nvPr>
            <p:ph type="sldNum" sz="quarter" idx="10"/>
          </p:nvPr>
        </p:nvSpPr>
        <p:spPr/>
        <p:txBody>
          <a:bodyPr/>
          <a:lstStyle/>
          <a:p>
            <a:pPr>
              <a:defRPr/>
            </a:pPr>
            <a:fld id="{FA818128-AA10-4BE3-90C0-965FA2EC4732}" type="slidenum">
              <a:rPr lang="en-US" altLang="tr-TR" smtClean="0"/>
              <a:pPr>
                <a:defRPr/>
              </a:pPr>
              <a:t>2</a:t>
            </a:fld>
            <a:endParaRPr lang="en-US" altLang="tr-TR"/>
          </a:p>
        </p:txBody>
      </p:sp>
    </p:spTree>
    <p:extLst>
      <p:ext uri="{BB962C8B-B14F-4D97-AF65-F5344CB8AC3E}">
        <p14:creationId xmlns:p14="http://schemas.microsoft.com/office/powerpoint/2010/main" val="2396884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tr-TR" smtClean="0"/>
              <a:t>Summary</a:t>
            </a:r>
          </a:p>
        </p:txBody>
      </p:sp>
      <p:sp>
        <p:nvSpPr>
          <p:cNvPr id="3" name="Content Placeholder 2"/>
          <p:cNvSpPr>
            <a:spLocks noGrp="1"/>
          </p:cNvSpPr>
          <p:nvPr>
            <p:ph idx="1"/>
          </p:nvPr>
        </p:nvSpPr>
        <p:spPr>
          <a:xfrm>
            <a:off x="457200" y="1124744"/>
            <a:ext cx="8291264" cy="5328592"/>
          </a:xfrm>
        </p:spPr>
        <p:txBody>
          <a:bodyPr>
            <a:normAutofit fontScale="77500" lnSpcReduction="20000"/>
          </a:bodyPr>
          <a:lstStyle/>
          <a:p>
            <a:pPr fontAlgn="auto">
              <a:spcAft>
                <a:spcPts val="0"/>
              </a:spcAft>
              <a:defRPr/>
            </a:pPr>
            <a:r>
              <a:rPr lang="en-US" sz="3600" dirty="0" smtClean="0"/>
              <a:t>Calculation of the initial and final conditions for 2</a:t>
            </a:r>
            <a:r>
              <a:rPr lang="en-US" sz="3600" baseline="30000" dirty="0" smtClean="0"/>
              <a:t>nd</a:t>
            </a:r>
            <a:r>
              <a:rPr lang="en-US" sz="3600" dirty="0" smtClean="0"/>
              <a:t> order circuits requires:</a:t>
            </a:r>
          </a:p>
          <a:p>
            <a:pPr marL="850392" lvl="1" indent="-457200" fontAlgn="auto">
              <a:spcAft>
                <a:spcPts val="0"/>
              </a:spcAft>
              <a:defRPr/>
            </a:pPr>
            <a:r>
              <a:rPr lang="en-US" dirty="0" smtClean="0"/>
              <a:t>Knowledge of the </a:t>
            </a:r>
            <a:r>
              <a:rPr lang="en-US" dirty="0" smtClean="0">
                <a:solidFill>
                  <a:schemeClr val="accent1"/>
                </a:solidFill>
              </a:rPr>
              <a:t>magnitude</a:t>
            </a:r>
            <a:r>
              <a:rPr lang="en-US" dirty="0" smtClean="0"/>
              <a:t> of the </a:t>
            </a:r>
            <a:r>
              <a:rPr lang="en-US" dirty="0" smtClean="0">
                <a:solidFill>
                  <a:schemeClr val="accent1"/>
                </a:solidFill>
              </a:rPr>
              <a:t>voltage</a:t>
            </a:r>
            <a:r>
              <a:rPr lang="en-US" dirty="0" smtClean="0"/>
              <a:t> and/or </a:t>
            </a:r>
            <a:r>
              <a:rPr lang="en-US" dirty="0" smtClean="0">
                <a:solidFill>
                  <a:schemeClr val="accent1"/>
                </a:solidFill>
              </a:rPr>
              <a:t>current</a:t>
            </a:r>
            <a:r>
              <a:rPr lang="en-US" dirty="0" smtClean="0"/>
              <a:t> </a:t>
            </a:r>
            <a:r>
              <a:rPr lang="en-US" dirty="0" smtClean="0">
                <a:solidFill>
                  <a:schemeClr val="accent1"/>
                </a:solidFill>
              </a:rPr>
              <a:t>sources</a:t>
            </a:r>
            <a:r>
              <a:rPr lang="en-US" dirty="0" smtClean="0"/>
              <a:t> in the circuit </a:t>
            </a:r>
            <a:r>
              <a:rPr lang="en-US" dirty="0" smtClean="0">
                <a:solidFill>
                  <a:schemeClr val="accent1"/>
                </a:solidFill>
              </a:rPr>
              <a:t>before</a:t>
            </a:r>
            <a:r>
              <a:rPr lang="en-US" dirty="0" smtClean="0"/>
              <a:t> and </a:t>
            </a:r>
            <a:r>
              <a:rPr lang="en-US" dirty="0" smtClean="0">
                <a:solidFill>
                  <a:schemeClr val="accent1"/>
                </a:solidFill>
              </a:rPr>
              <a:t>after</a:t>
            </a:r>
            <a:r>
              <a:rPr lang="en-US" dirty="0" smtClean="0"/>
              <a:t> a </a:t>
            </a:r>
            <a:r>
              <a:rPr lang="en-US" dirty="0" smtClean="0">
                <a:solidFill>
                  <a:schemeClr val="accent1"/>
                </a:solidFill>
              </a:rPr>
              <a:t>step function transition</a:t>
            </a:r>
            <a:r>
              <a:rPr lang="en-US" dirty="0" smtClean="0"/>
              <a:t>.</a:t>
            </a:r>
          </a:p>
          <a:p>
            <a:pPr marL="850392" lvl="1" indent="-457200" fontAlgn="auto">
              <a:spcAft>
                <a:spcPts val="0"/>
              </a:spcAft>
              <a:defRPr/>
            </a:pPr>
            <a:r>
              <a:rPr lang="en-US" dirty="0" smtClean="0"/>
              <a:t>In steady state (</a:t>
            </a:r>
            <a:r>
              <a:rPr lang="en-US" dirty="0" smtClean="0">
                <a:solidFill>
                  <a:schemeClr val="accent1"/>
                </a:solidFill>
              </a:rPr>
              <a:t>t &lt; t</a:t>
            </a:r>
            <a:r>
              <a:rPr lang="en-US" baseline="-25000" dirty="0" smtClean="0">
                <a:solidFill>
                  <a:schemeClr val="accent1"/>
                </a:solidFill>
              </a:rPr>
              <a:t>o</a:t>
            </a:r>
            <a:r>
              <a:rPr lang="en-US" dirty="0" smtClean="0">
                <a:solidFill>
                  <a:schemeClr val="accent1"/>
                </a:solidFill>
              </a:rPr>
              <a:t> </a:t>
            </a:r>
            <a:r>
              <a:rPr lang="en-US" dirty="0" smtClean="0"/>
              <a:t>and </a:t>
            </a:r>
            <a:r>
              <a:rPr lang="en-US" dirty="0" smtClean="0">
                <a:solidFill>
                  <a:schemeClr val="accent1"/>
                </a:solidFill>
              </a:rPr>
              <a:t>t = ∞s</a:t>
            </a:r>
            <a:r>
              <a:rPr lang="en-US" dirty="0" smtClean="0"/>
              <a:t>), replace energy storage devices.</a:t>
            </a:r>
          </a:p>
          <a:p>
            <a:pPr marL="1239012" lvl="2" indent="-342900" fontAlgn="auto">
              <a:spcAft>
                <a:spcPts val="0"/>
              </a:spcAft>
              <a:defRPr/>
            </a:pPr>
            <a:r>
              <a:rPr lang="en-US" dirty="0" smtClean="0"/>
              <a:t>Capacitors are opens circuits =&gt; </a:t>
            </a:r>
            <a:r>
              <a:rPr lang="en-US" dirty="0" err="1" smtClean="0">
                <a:solidFill>
                  <a:schemeClr val="accent1"/>
                </a:solidFill>
              </a:rPr>
              <a:t>i</a:t>
            </a:r>
            <a:r>
              <a:rPr lang="en-US" baseline="-25000" dirty="0" err="1" smtClean="0">
                <a:solidFill>
                  <a:schemeClr val="accent1"/>
                </a:solidFill>
              </a:rPr>
              <a:t>C</a:t>
            </a:r>
            <a:r>
              <a:rPr lang="en-US" dirty="0" smtClean="0">
                <a:solidFill>
                  <a:schemeClr val="accent1"/>
                </a:solidFill>
              </a:rPr>
              <a:t> = </a:t>
            </a:r>
            <a:r>
              <a:rPr lang="tr-TR" dirty="0" smtClean="0">
                <a:solidFill>
                  <a:schemeClr val="accent1"/>
                </a:solidFill>
                <a:latin typeface="+mj-lt"/>
              </a:rPr>
              <a:t>0 </a:t>
            </a:r>
            <a:r>
              <a:rPr lang="en-US" dirty="0" smtClean="0">
                <a:solidFill>
                  <a:schemeClr val="accent1"/>
                </a:solidFill>
              </a:rPr>
              <a:t>A</a:t>
            </a:r>
          </a:p>
          <a:p>
            <a:pPr marL="1239012" lvl="2" indent="-342900" fontAlgn="auto">
              <a:spcAft>
                <a:spcPts val="0"/>
              </a:spcAft>
              <a:defRPr/>
            </a:pPr>
            <a:r>
              <a:rPr lang="en-US" dirty="0" smtClean="0"/>
              <a:t>Inductors are short circuits =&gt; </a:t>
            </a:r>
            <a:r>
              <a:rPr lang="en-US" dirty="0" err="1" smtClean="0">
                <a:solidFill>
                  <a:schemeClr val="accent1"/>
                </a:solidFill>
              </a:rPr>
              <a:t>v</a:t>
            </a:r>
            <a:r>
              <a:rPr lang="en-US" baseline="-25000" dirty="0" err="1" smtClean="0">
                <a:solidFill>
                  <a:schemeClr val="accent1"/>
                </a:solidFill>
              </a:rPr>
              <a:t>L</a:t>
            </a:r>
            <a:r>
              <a:rPr lang="en-US" dirty="0" smtClean="0">
                <a:solidFill>
                  <a:schemeClr val="accent1"/>
                </a:solidFill>
              </a:rPr>
              <a:t> = </a:t>
            </a:r>
            <a:r>
              <a:rPr lang="tr-TR" sz="2000" dirty="0" smtClean="0">
                <a:solidFill>
                  <a:schemeClr val="accent1"/>
                </a:solidFill>
              </a:rPr>
              <a:t>0 </a:t>
            </a:r>
            <a:r>
              <a:rPr lang="tr-TR" dirty="0" smtClean="0">
                <a:solidFill>
                  <a:schemeClr val="accent1"/>
                </a:solidFill>
              </a:rPr>
              <a:t>V</a:t>
            </a:r>
            <a:endParaRPr lang="en-US" dirty="0" smtClean="0">
              <a:solidFill>
                <a:schemeClr val="accent1"/>
              </a:solidFill>
            </a:endParaRPr>
          </a:p>
          <a:p>
            <a:pPr marL="850392" lvl="1" indent="-457200" fontAlgn="auto">
              <a:spcAft>
                <a:spcPts val="0"/>
              </a:spcAft>
              <a:defRPr/>
            </a:pPr>
            <a:r>
              <a:rPr lang="en-US" dirty="0" smtClean="0"/>
              <a:t>Calculate the voltage across the capacitor and the current through the inductor.</a:t>
            </a:r>
          </a:p>
          <a:p>
            <a:pPr lvl="6">
              <a:defRPr/>
            </a:pPr>
            <a:endParaRPr lang="en-US" dirty="0" smtClean="0"/>
          </a:p>
          <a:p>
            <a:pPr fontAlgn="auto">
              <a:spcAft>
                <a:spcPts val="0"/>
              </a:spcAft>
              <a:defRPr/>
            </a:pPr>
            <a:r>
              <a:rPr lang="en-US" sz="3600" dirty="0" smtClean="0"/>
              <a:t>During the transition at the step </a:t>
            </a:r>
            <a:r>
              <a:rPr lang="en-US" sz="3600" dirty="0" smtClean="0">
                <a:solidFill>
                  <a:schemeClr val="accent1"/>
                </a:solidFill>
              </a:rPr>
              <a:t>t = t</a:t>
            </a:r>
            <a:r>
              <a:rPr lang="en-US" sz="3600" baseline="-25000" dirty="0" smtClean="0">
                <a:solidFill>
                  <a:schemeClr val="accent1"/>
                </a:solidFill>
              </a:rPr>
              <a:t>o</a:t>
            </a:r>
          </a:p>
          <a:p>
            <a:pPr marL="850392" lvl="1" indent="-457200" fontAlgn="auto">
              <a:spcAft>
                <a:spcPts val="0"/>
              </a:spcAft>
              <a:defRPr/>
            </a:pPr>
            <a:r>
              <a:rPr lang="en-US" dirty="0" smtClean="0"/>
              <a:t>Voltage across a capacitor is continuous</a:t>
            </a:r>
          </a:p>
          <a:p>
            <a:pPr marL="1239012" lvl="2" indent="-342900" fontAlgn="auto">
              <a:spcAft>
                <a:spcPts val="0"/>
              </a:spcAft>
              <a:defRPr/>
            </a:pPr>
            <a:r>
              <a:rPr lang="en-US" dirty="0" err="1" smtClean="0">
                <a:solidFill>
                  <a:schemeClr val="accent1"/>
                </a:solidFill>
              </a:rPr>
              <a:t>v</a:t>
            </a:r>
            <a:r>
              <a:rPr lang="en-US" baseline="-25000" dirty="0" err="1" smtClean="0">
                <a:solidFill>
                  <a:schemeClr val="accent1"/>
                </a:solidFill>
              </a:rPr>
              <a:t>C</a:t>
            </a:r>
            <a:r>
              <a:rPr lang="en-US" dirty="0" smtClean="0">
                <a:solidFill>
                  <a:schemeClr val="accent1"/>
                </a:solidFill>
              </a:rPr>
              <a:t>(t</a:t>
            </a:r>
            <a:r>
              <a:rPr lang="en-US" baseline="-25000" dirty="0" smtClean="0">
                <a:solidFill>
                  <a:schemeClr val="accent1"/>
                </a:solidFill>
              </a:rPr>
              <a:t>o </a:t>
            </a:r>
            <a:r>
              <a:rPr lang="en-US" baseline="30000" dirty="0" smtClean="0">
                <a:solidFill>
                  <a:schemeClr val="accent1"/>
                </a:solidFill>
              </a:rPr>
              <a:t>+</a:t>
            </a:r>
            <a:r>
              <a:rPr lang="en-US" dirty="0" smtClean="0">
                <a:solidFill>
                  <a:schemeClr val="accent1"/>
                </a:solidFill>
              </a:rPr>
              <a:t>) = </a:t>
            </a:r>
            <a:r>
              <a:rPr lang="en-US" dirty="0" err="1" smtClean="0">
                <a:solidFill>
                  <a:schemeClr val="accent1"/>
                </a:solidFill>
              </a:rPr>
              <a:t>v</a:t>
            </a:r>
            <a:r>
              <a:rPr lang="en-US" baseline="-25000" dirty="0" err="1" smtClean="0">
                <a:solidFill>
                  <a:schemeClr val="accent1"/>
                </a:solidFill>
              </a:rPr>
              <a:t>C</a:t>
            </a:r>
            <a:r>
              <a:rPr lang="en-US" baseline="-25000" dirty="0" smtClean="0">
                <a:solidFill>
                  <a:schemeClr val="accent1"/>
                </a:solidFill>
              </a:rPr>
              <a:t> </a:t>
            </a:r>
            <a:r>
              <a:rPr lang="en-US" dirty="0" smtClean="0">
                <a:solidFill>
                  <a:schemeClr val="accent1"/>
                </a:solidFill>
              </a:rPr>
              <a:t>(t</a:t>
            </a:r>
            <a:r>
              <a:rPr lang="en-US" baseline="-25000" dirty="0" smtClean="0">
                <a:solidFill>
                  <a:schemeClr val="accent1"/>
                </a:solidFill>
              </a:rPr>
              <a:t>o </a:t>
            </a:r>
            <a:r>
              <a:rPr lang="en-US" baseline="30000" dirty="0" smtClean="0">
                <a:solidFill>
                  <a:schemeClr val="accent1"/>
                </a:solidFill>
              </a:rPr>
              <a:t>-</a:t>
            </a:r>
            <a:r>
              <a:rPr lang="en-US" dirty="0" smtClean="0">
                <a:solidFill>
                  <a:schemeClr val="accent1"/>
                </a:solidFill>
              </a:rPr>
              <a:t>)</a:t>
            </a:r>
          </a:p>
          <a:p>
            <a:pPr marL="850392" lvl="1" indent="-457200" fontAlgn="auto">
              <a:spcAft>
                <a:spcPts val="0"/>
              </a:spcAft>
              <a:defRPr/>
            </a:pPr>
            <a:r>
              <a:rPr lang="en-US" dirty="0" smtClean="0"/>
              <a:t>Current through an inductor is continuous</a:t>
            </a:r>
          </a:p>
          <a:p>
            <a:pPr marL="1239012" lvl="2" indent="-342900" fontAlgn="auto">
              <a:spcAft>
                <a:spcPts val="0"/>
              </a:spcAft>
              <a:defRPr/>
            </a:pPr>
            <a:r>
              <a:rPr lang="en-US" dirty="0" err="1" smtClean="0">
                <a:solidFill>
                  <a:schemeClr val="accent1"/>
                </a:solidFill>
              </a:rPr>
              <a:t>i</a:t>
            </a:r>
            <a:r>
              <a:rPr lang="en-US" baseline="-25000" dirty="0" err="1" smtClean="0">
                <a:solidFill>
                  <a:schemeClr val="accent1"/>
                </a:solidFill>
              </a:rPr>
              <a:t>L</a:t>
            </a:r>
            <a:r>
              <a:rPr lang="en-US" dirty="0" smtClean="0">
                <a:solidFill>
                  <a:schemeClr val="accent1"/>
                </a:solidFill>
              </a:rPr>
              <a:t>(t</a:t>
            </a:r>
            <a:r>
              <a:rPr lang="en-US" baseline="-25000" dirty="0" smtClean="0">
                <a:solidFill>
                  <a:schemeClr val="accent1"/>
                </a:solidFill>
              </a:rPr>
              <a:t>o </a:t>
            </a:r>
            <a:r>
              <a:rPr lang="en-US" baseline="30000" dirty="0" smtClean="0">
                <a:solidFill>
                  <a:schemeClr val="accent1"/>
                </a:solidFill>
              </a:rPr>
              <a:t>+</a:t>
            </a:r>
            <a:r>
              <a:rPr lang="en-US" dirty="0" smtClean="0">
                <a:solidFill>
                  <a:schemeClr val="accent1"/>
                </a:solidFill>
              </a:rPr>
              <a:t>) = </a:t>
            </a:r>
            <a:r>
              <a:rPr lang="en-US" dirty="0" err="1" smtClean="0">
                <a:solidFill>
                  <a:schemeClr val="accent1"/>
                </a:solidFill>
              </a:rPr>
              <a:t>i</a:t>
            </a:r>
            <a:r>
              <a:rPr lang="en-US" baseline="-25000" dirty="0" err="1" smtClean="0">
                <a:solidFill>
                  <a:schemeClr val="accent1"/>
                </a:solidFill>
              </a:rPr>
              <a:t>L</a:t>
            </a:r>
            <a:r>
              <a:rPr lang="en-US" dirty="0" smtClean="0">
                <a:solidFill>
                  <a:schemeClr val="accent1"/>
                </a:solidFill>
              </a:rPr>
              <a:t>(t</a:t>
            </a:r>
            <a:r>
              <a:rPr lang="en-US" baseline="-25000" dirty="0" smtClean="0">
                <a:solidFill>
                  <a:schemeClr val="accent1"/>
                </a:solidFill>
              </a:rPr>
              <a:t>o </a:t>
            </a:r>
            <a:r>
              <a:rPr lang="en-US" baseline="30000" dirty="0" smtClean="0">
                <a:solidFill>
                  <a:schemeClr val="accent1"/>
                </a:solidFill>
              </a:rPr>
              <a:t>-</a:t>
            </a:r>
            <a:r>
              <a:rPr lang="en-US" dirty="0" smtClean="0">
                <a:solidFill>
                  <a:schemeClr val="accent1"/>
                </a:solidFill>
              </a:rPr>
              <a:t>)</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20</a:t>
            </a:fld>
            <a:endParaRPr lang="en-US" altLang="tr-TR"/>
          </a:p>
        </p:txBody>
      </p:sp>
    </p:spTree>
    <p:extLst>
      <p:ext uri="{BB962C8B-B14F-4D97-AF65-F5344CB8AC3E}">
        <p14:creationId xmlns:p14="http://schemas.microsoft.com/office/powerpoint/2010/main" val="1245766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3200" dirty="0"/>
              <a:t>Source-Free RLC Circuit</a:t>
            </a:r>
            <a:r>
              <a:rPr lang="tr-TR" sz="3200" dirty="0"/>
              <a:t>-</a:t>
            </a:r>
            <a:r>
              <a:rPr lang="en-US" altLang="tr-TR" sz="3200" dirty="0"/>
              <a:t>Series RLC </a:t>
            </a:r>
            <a:r>
              <a:rPr lang="en-US" altLang="tr-TR" sz="3200" dirty="0" smtClean="0"/>
              <a:t>Network</a:t>
            </a:r>
          </a:p>
        </p:txBody>
      </p:sp>
      <p:sp>
        <p:nvSpPr>
          <p:cNvPr id="3" name="Content Placeholder 2"/>
          <p:cNvSpPr>
            <a:spLocks noGrp="1"/>
          </p:cNvSpPr>
          <p:nvPr>
            <p:ph idx="1"/>
          </p:nvPr>
        </p:nvSpPr>
        <p:spPr/>
        <p:txBody>
          <a:bodyPr>
            <a:normAutofit lnSpcReduction="10000"/>
          </a:bodyPr>
          <a:lstStyle/>
          <a:p>
            <a:pPr eaLnBrk="1" hangingPunct="1">
              <a:defRPr/>
            </a:pPr>
            <a:r>
              <a:rPr lang="en-US" altLang="tr-TR" dirty="0"/>
              <a:t>Objective of Lecture </a:t>
            </a:r>
            <a:endParaRPr lang="tr-TR" altLang="tr-TR" dirty="0" smtClean="0"/>
          </a:p>
          <a:p>
            <a:pPr lvl="1" eaLnBrk="1" hangingPunct="1">
              <a:defRPr/>
            </a:pPr>
            <a:r>
              <a:rPr lang="tr-TR" dirty="0" smtClean="0"/>
              <a:t>D</a:t>
            </a:r>
            <a:r>
              <a:rPr lang="en-US" dirty="0" err="1" smtClean="0"/>
              <a:t>erive</a:t>
            </a:r>
            <a:r>
              <a:rPr lang="en-US" dirty="0" smtClean="0"/>
              <a:t> the equations that relate the voltages across and currents flowing through a resistor, an inductor, and a capacitor in series as:</a:t>
            </a:r>
          </a:p>
          <a:p>
            <a:pPr lvl="2" eaLnBrk="1" hangingPunct="1">
              <a:defRPr/>
            </a:pPr>
            <a:r>
              <a:rPr lang="en-US" dirty="0" smtClean="0"/>
              <a:t>the unit step function associated with voltage or current source changes from 1 to 0 or</a:t>
            </a:r>
          </a:p>
          <a:p>
            <a:pPr lvl="2" eaLnBrk="1" hangingPunct="1">
              <a:defRPr/>
            </a:pPr>
            <a:r>
              <a:rPr lang="en-US" dirty="0" smtClean="0"/>
              <a:t>a switch disconnects a voltage or current source into the circuit.</a:t>
            </a:r>
          </a:p>
          <a:p>
            <a:pPr lvl="1" eaLnBrk="1" hangingPunct="1">
              <a:defRPr/>
            </a:pPr>
            <a:r>
              <a:rPr lang="en-US" dirty="0" smtClean="0"/>
              <a:t>Describe the solution to the 2</a:t>
            </a:r>
            <a:r>
              <a:rPr lang="en-US" baseline="30000" dirty="0" smtClean="0"/>
              <a:t>nd</a:t>
            </a:r>
            <a:r>
              <a:rPr lang="en-US" dirty="0" smtClean="0"/>
              <a:t> order equations when the condition is:</a:t>
            </a:r>
          </a:p>
          <a:p>
            <a:pPr lvl="2" eaLnBrk="1" hangingPunct="1">
              <a:defRPr/>
            </a:pPr>
            <a:r>
              <a:rPr lang="en-US" dirty="0" smtClean="0"/>
              <a:t>Overdamped</a:t>
            </a:r>
          </a:p>
          <a:p>
            <a:pPr lvl="2" eaLnBrk="1" hangingPunct="1">
              <a:defRPr/>
            </a:pPr>
            <a:r>
              <a:rPr lang="en-US" dirty="0" smtClean="0"/>
              <a:t>Critically Damped</a:t>
            </a:r>
          </a:p>
          <a:p>
            <a:pPr lvl="2" eaLnBrk="1" hangingPunct="1">
              <a:defRPr/>
            </a:pPr>
            <a:r>
              <a:rPr lang="en-US" dirty="0" smtClean="0"/>
              <a:t>Underdamped</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21</a:t>
            </a:fld>
            <a:endParaRPr lang="en-US" altLang="tr-TR"/>
          </a:p>
        </p:txBody>
      </p:sp>
    </p:spTree>
    <p:custDataLst>
      <p:tags r:id="rId1"/>
    </p:custDataLst>
    <p:extLst>
      <p:ext uri="{BB962C8B-B14F-4D97-AF65-F5344CB8AC3E}">
        <p14:creationId xmlns:p14="http://schemas.microsoft.com/office/powerpoint/2010/main" val="1408860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tr-TR" smtClean="0"/>
              <a:t>Series RLC Network</a:t>
            </a:r>
          </a:p>
        </p:txBody>
      </p:sp>
      <p:sp>
        <p:nvSpPr>
          <p:cNvPr id="27651" name="Content Placeholder 2"/>
          <p:cNvSpPr>
            <a:spLocks noGrp="1"/>
          </p:cNvSpPr>
          <p:nvPr>
            <p:ph idx="1"/>
          </p:nvPr>
        </p:nvSpPr>
        <p:spPr/>
        <p:txBody>
          <a:bodyPr/>
          <a:lstStyle/>
          <a:p>
            <a:pPr eaLnBrk="1" hangingPunct="1"/>
            <a:r>
              <a:rPr lang="en-US" altLang="tr-TR" smtClean="0"/>
              <a:t>With a step function voltage source.</a:t>
            </a: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31678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22</a:t>
            </a:fld>
            <a:endParaRPr lang="en-US" altLang="tr-TR"/>
          </a:p>
        </p:txBody>
      </p:sp>
    </p:spTree>
    <p:extLst>
      <p:ext uri="{BB962C8B-B14F-4D97-AF65-F5344CB8AC3E}">
        <p14:creationId xmlns:p14="http://schemas.microsoft.com/office/powerpoint/2010/main" val="2626845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pPr eaLnBrk="1" hangingPunct="1"/>
            <a:r>
              <a:rPr lang="en-US" altLang="tr-TR" smtClean="0"/>
              <a:t>Boundary Conditions</a:t>
            </a:r>
          </a:p>
        </p:txBody>
      </p:sp>
      <p:sp>
        <p:nvSpPr>
          <p:cNvPr id="3" name="Content Placeholder 2"/>
          <p:cNvSpPr>
            <a:spLocks noGrp="1"/>
          </p:cNvSpPr>
          <p:nvPr>
            <p:ph idx="1"/>
          </p:nvPr>
        </p:nvSpPr>
        <p:spPr/>
        <p:txBody>
          <a:bodyPr>
            <a:normAutofit fontScale="92500"/>
          </a:bodyPr>
          <a:lstStyle/>
          <a:p>
            <a:pPr eaLnBrk="1" hangingPunct="1">
              <a:defRPr/>
            </a:pPr>
            <a:r>
              <a:rPr lang="en-US" dirty="0" smtClean="0"/>
              <a:t>You must determine the initial condition of the inductor and capacitor at </a:t>
            </a:r>
            <a:r>
              <a:rPr lang="en-US" dirty="0" smtClean="0">
                <a:solidFill>
                  <a:schemeClr val="accent1"/>
                </a:solidFill>
              </a:rPr>
              <a:t>t &lt; t</a:t>
            </a:r>
            <a:r>
              <a:rPr lang="en-US" baseline="-25000" dirty="0" smtClean="0">
                <a:solidFill>
                  <a:schemeClr val="accent1"/>
                </a:solidFill>
              </a:rPr>
              <a:t>o</a:t>
            </a:r>
            <a:r>
              <a:rPr lang="en-US" dirty="0" smtClean="0">
                <a:solidFill>
                  <a:schemeClr val="accent1"/>
                </a:solidFill>
              </a:rPr>
              <a:t> </a:t>
            </a:r>
            <a:r>
              <a:rPr lang="en-US" dirty="0" smtClean="0"/>
              <a:t>and then find the final conditions at </a:t>
            </a:r>
            <a:r>
              <a:rPr lang="en-US" dirty="0" smtClean="0">
                <a:solidFill>
                  <a:schemeClr val="accent1"/>
                </a:solidFill>
              </a:rPr>
              <a:t>t = ∞s</a:t>
            </a:r>
            <a:r>
              <a:rPr lang="en-US" dirty="0" smtClean="0"/>
              <a:t>.</a:t>
            </a:r>
          </a:p>
          <a:p>
            <a:pPr lvl="1" eaLnBrk="1" hangingPunct="1">
              <a:defRPr/>
            </a:pPr>
            <a:r>
              <a:rPr lang="en-US" dirty="0" smtClean="0"/>
              <a:t>Since the voltage source has a magnitude of </a:t>
            </a:r>
            <a:r>
              <a:rPr lang="en-US" dirty="0" smtClean="0">
                <a:solidFill>
                  <a:schemeClr val="accent1"/>
                </a:solidFill>
                <a:latin typeface="+mj-lt"/>
              </a:rPr>
              <a:t>0</a:t>
            </a:r>
            <a:r>
              <a:rPr lang="tr-TR" dirty="0" smtClean="0">
                <a:solidFill>
                  <a:schemeClr val="accent1"/>
                </a:solidFill>
                <a:latin typeface="+mj-lt"/>
              </a:rPr>
              <a:t> </a:t>
            </a:r>
            <a:r>
              <a:rPr lang="en-US" dirty="0" smtClean="0">
                <a:solidFill>
                  <a:schemeClr val="accent1"/>
                </a:solidFill>
              </a:rPr>
              <a:t>V</a:t>
            </a:r>
            <a:r>
              <a:rPr lang="en-US" dirty="0" smtClean="0"/>
              <a:t> at </a:t>
            </a:r>
            <a:r>
              <a:rPr lang="en-US" dirty="0" smtClean="0">
                <a:solidFill>
                  <a:schemeClr val="accent1"/>
                </a:solidFill>
              </a:rPr>
              <a:t>t &lt; t</a:t>
            </a:r>
            <a:r>
              <a:rPr lang="en-US" baseline="-25000" dirty="0" smtClean="0">
                <a:solidFill>
                  <a:schemeClr val="accent1"/>
                </a:solidFill>
              </a:rPr>
              <a:t>o</a:t>
            </a:r>
            <a:endParaRPr lang="en-US" dirty="0" smtClean="0">
              <a:solidFill>
                <a:schemeClr val="accent1"/>
              </a:solidFill>
            </a:endParaRPr>
          </a:p>
          <a:p>
            <a:pPr lvl="2" eaLnBrk="1" hangingPunct="1">
              <a:defRPr/>
            </a:pPr>
            <a:r>
              <a:rPr lang="en-US" dirty="0" err="1" smtClean="0"/>
              <a:t>i</a:t>
            </a:r>
            <a:r>
              <a:rPr lang="en-US" dirty="0" smtClean="0"/>
              <a:t>(t</a:t>
            </a:r>
            <a:r>
              <a:rPr lang="en-US" baseline="-25000" dirty="0" smtClean="0"/>
              <a:t>o</a:t>
            </a:r>
            <a:r>
              <a:rPr lang="en-US" baseline="30000" dirty="0" smtClean="0"/>
              <a:t>-</a:t>
            </a:r>
            <a:r>
              <a:rPr lang="en-US" dirty="0" smtClean="0"/>
              <a:t>) = </a:t>
            </a:r>
            <a:r>
              <a:rPr lang="en-US" dirty="0" err="1" smtClean="0"/>
              <a:t>i</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 and </a:t>
            </a:r>
            <a:r>
              <a:rPr lang="en-US" dirty="0" err="1" smtClean="0"/>
              <a:t>v</a:t>
            </a:r>
            <a:r>
              <a:rPr lang="en-US" baseline="-25000" dirty="0" err="1" smtClean="0"/>
              <a:t>C</a:t>
            </a:r>
            <a:r>
              <a:rPr lang="en-US" dirty="0" smtClean="0"/>
              <a:t>(t</a:t>
            </a:r>
            <a:r>
              <a:rPr lang="en-US" baseline="-25000" dirty="0" smtClean="0"/>
              <a:t>o</a:t>
            </a:r>
            <a:r>
              <a:rPr lang="en-US" baseline="30000" dirty="0" smtClean="0"/>
              <a:t>-</a:t>
            </a:r>
            <a:r>
              <a:rPr lang="en-US" dirty="0" smtClean="0"/>
              <a:t>) = Vs </a:t>
            </a:r>
          </a:p>
          <a:p>
            <a:pPr lvl="2" eaLnBrk="1" hangingPunct="1">
              <a:defRPr/>
            </a:pPr>
            <a:r>
              <a:rPr lang="en-US" b="1" dirty="0" err="1" smtClean="0"/>
              <a:t>v</a:t>
            </a:r>
            <a:r>
              <a:rPr lang="en-US" b="1" baseline="-25000" dirty="0" err="1" smtClean="0"/>
              <a:t>L</a:t>
            </a:r>
            <a:r>
              <a:rPr lang="en-US" b="1" dirty="0" smtClean="0"/>
              <a:t>(</a:t>
            </a:r>
            <a:r>
              <a:rPr lang="en-US" dirty="0" smtClean="0"/>
              <a:t>t</a:t>
            </a:r>
            <a:r>
              <a:rPr lang="en-US" baseline="-25000" dirty="0" smtClean="0"/>
              <a:t>o</a:t>
            </a:r>
            <a:r>
              <a:rPr lang="en-US" baseline="30000" dirty="0" smtClean="0"/>
              <a:t>-</a:t>
            </a:r>
            <a:r>
              <a:rPr lang="en-US" b="1" dirty="0" smtClean="0"/>
              <a:t>) = </a:t>
            </a:r>
            <a:r>
              <a:rPr lang="en-US" dirty="0" smtClean="0">
                <a:latin typeface="+mj-lt"/>
              </a:rPr>
              <a:t>0</a:t>
            </a:r>
            <a:r>
              <a:rPr lang="tr-TR" dirty="0" smtClean="0">
                <a:latin typeface="+mj-lt"/>
              </a:rPr>
              <a:t> </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a:t>
            </a:r>
          </a:p>
          <a:p>
            <a:pPr lvl="1" eaLnBrk="1" hangingPunct="1">
              <a:defRPr/>
            </a:pPr>
            <a:r>
              <a:rPr lang="en-US" dirty="0" smtClean="0"/>
              <a:t>Once the steady state is reached after the voltage source has a magnitude of </a:t>
            </a:r>
            <a:r>
              <a:rPr lang="en-US" dirty="0" smtClean="0">
                <a:solidFill>
                  <a:schemeClr val="accent1"/>
                </a:solidFill>
              </a:rPr>
              <a:t>Vs</a:t>
            </a:r>
            <a:r>
              <a:rPr lang="en-US" dirty="0" smtClean="0"/>
              <a:t> at </a:t>
            </a:r>
            <a:r>
              <a:rPr lang="en-US" dirty="0" smtClean="0">
                <a:solidFill>
                  <a:schemeClr val="accent1"/>
                </a:solidFill>
              </a:rPr>
              <a:t>t &gt; t</a:t>
            </a:r>
            <a:r>
              <a:rPr lang="en-US" baseline="-25000" dirty="0" smtClean="0">
                <a:solidFill>
                  <a:schemeClr val="accent1"/>
                </a:solidFill>
              </a:rPr>
              <a:t>o</a:t>
            </a:r>
            <a:r>
              <a:rPr lang="en-US" dirty="0" smtClean="0"/>
              <a:t>, replace the capacitor with an open circuit and the inductor with a short circuit.</a:t>
            </a:r>
          </a:p>
          <a:p>
            <a:pPr lvl="2" eaLnBrk="1" hangingPunct="1">
              <a:defRPr/>
            </a:pPr>
            <a:r>
              <a:rPr lang="en-US" dirty="0" err="1" smtClean="0"/>
              <a:t>i</a:t>
            </a:r>
            <a:r>
              <a:rPr lang="en-US" dirty="0" smtClean="0"/>
              <a:t>(∞s) = </a:t>
            </a:r>
            <a:r>
              <a:rPr lang="en-US" dirty="0" err="1" smtClean="0"/>
              <a:t>i</a:t>
            </a:r>
            <a:r>
              <a:rPr lang="en-US" baseline="-25000" dirty="0" err="1" smtClean="0"/>
              <a:t>L</a:t>
            </a:r>
            <a:r>
              <a:rPr lang="en-US" dirty="0" smtClean="0"/>
              <a:t>(∞s) = 0</a:t>
            </a:r>
            <a:r>
              <a:rPr lang="tr-TR" dirty="0" smtClean="0"/>
              <a:t> </a:t>
            </a:r>
            <a:r>
              <a:rPr lang="en-US" dirty="0" smtClean="0"/>
              <a:t>A and </a:t>
            </a:r>
            <a:r>
              <a:rPr lang="en-US" dirty="0" err="1" smtClean="0"/>
              <a:t>v</a:t>
            </a:r>
            <a:r>
              <a:rPr lang="en-US" baseline="-25000" dirty="0" err="1" smtClean="0"/>
              <a:t>C</a:t>
            </a:r>
            <a:r>
              <a:rPr lang="en-US" dirty="0" smtClean="0"/>
              <a:t>(∞s) = 0</a:t>
            </a:r>
            <a:r>
              <a:rPr lang="tr-TR" dirty="0" smtClean="0"/>
              <a:t> </a:t>
            </a:r>
            <a:r>
              <a:rPr lang="en-US" dirty="0" smtClean="0"/>
              <a:t>V </a:t>
            </a:r>
          </a:p>
          <a:p>
            <a:pPr lvl="2" eaLnBrk="1" hangingPunct="1">
              <a:defRPr/>
            </a:pPr>
            <a:r>
              <a:rPr lang="en-US" dirty="0" err="1" smtClean="0"/>
              <a:t>v</a:t>
            </a:r>
            <a:r>
              <a:rPr lang="en-US" baseline="-25000" dirty="0" err="1" smtClean="0"/>
              <a:t>L</a:t>
            </a:r>
            <a:r>
              <a:rPr lang="en-US" dirty="0" smtClean="0"/>
              <a:t>(∞s) = 0</a:t>
            </a:r>
            <a:r>
              <a:rPr lang="tr-TR" dirty="0" smtClean="0"/>
              <a:t> </a:t>
            </a:r>
            <a:r>
              <a:rPr lang="en-US" dirty="0" smtClean="0"/>
              <a:t>V and </a:t>
            </a:r>
            <a:r>
              <a:rPr lang="en-US" dirty="0" err="1" smtClean="0"/>
              <a:t>i</a:t>
            </a:r>
            <a:r>
              <a:rPr lang="en-US" baseline="-25000" dirty="0" err="1" smtClean="0"/>
              <a:t>C</a:t>
            </a:r>
            <a:r>
              <a:rPr lang="en-US" dirty="0" smtClean="0"/>
              <a:t>(∞s) = 0</a:t>
            </a:r>
            <a:r>
              <a:rPr lang="tr-TR" dirty="0" smtClean="0"/>
              <a:t> </a:t>
            </a:r>
            <a:r>
              <a:rPr lang="en-US" dirty="0" smtClean="0"/>
              <a:t>A</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23</a:t>
            </a:fld>
            <a:endParaRPr lang="en-US" altLang="tr-TR"/>
          </a:p>
        </p:txBody>
      </p:sp>
    </p:spTree>
    <p:extLst>
      <p:ext uri="{BB962C8B-B14F-4D97-AF65-F5344CB8AC3E}">
        <p14:creationId xmlns:p14="http://schemas.microsoft.com/office/powerpoint/2010/main" val="3478787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tr-TR" smtClean="0"/>
              <a:t>Selection of Parameter</a:t>
            </a:r>
          </a:p>
        </p:txBody>
      </p:sp>
      <p:sp>
        <p:nvSpPr>
          <p:cNvPr id="3" name="Content Placeholder 2"/>
          <p:cNvSpPr>
            <a:spLocks noGrp="1"/>
          </p:cNvSpPr>
          <p:nvPr>
            <p:ph idx="1"/>
          </p:nvPr>
        </p:nvSpPr>
        <p:spPr/>
        <p:txBody>
          <a:bodyPr>
            <a:normAutofit lnSpcReduction="10000"/>
          </a:bodyPr>
          <a:lstStyle/>
          <a:p>
            <a:pPr eaLnBrk="1" hangingPunct="1">
              <a:defRPr/>
            </a:pPr>
            <a:r>
              <a:rPr lang="en-US" dirty="0" smtClean="0"/>
              <a:t>Initial Conditions</a:t>
            </a:r>
          </a:p>
          <a:p>
            <a:pPr lvl="1" eaLnBrk="1" hangingPunct="1">
              <a:defRPr/>
            </a:pPr>
            <a:r>
              <a:rPr lang="en-US" dirty="0" err="1" smtClean="0"/>
              <a:t>i</a:t>
            </a:r>
            <a:r>
              <a:rPr lang="en-US" dirty="0" smtClean="0"/>
              <a:t>(t</a:t>
            </a:r>
            <a:r>
              <a:rPr lang="en-US" baseline="-25000" dirty="0" smtClean="0"/>
              <a:t>o</a:t>
            </a:r>
            <a:r>
              <a:rPr lang="en-US" baseline="30000" dirty="0" smtClean="0"/>
              <a:t>-</a:t>
            </a:r>
            <a:r>
              <a:rPr lang="en-US" dirty="0" smtClean="0"/>
              <a:t>) = </a:t>
            </a:r>
            <a:r>
              <a:rPr lang="en-US" dirty="0" err="1" smtClean="0"/>
              <a:t>i</a:t>
            </a:r>
            <a:r>
              <a:rPr lang="en-US" baseline="-25000" dirty="0" err="1" smtClean="0"/>
              <a:t>L</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A and </a:t>
            </a:r>
            <a:r>
              <a:rPr lang="en-US" dirty="0" err="1" smtClean="0">
                <a:solidFill>
                  <a:srgbClr val="FF0000"/>
                </a:solidFill>
              </a:rPr>
              <a:t>v</a:t>
            </a:r>
            <a:r>
              <a:rPr lang="en-US" baseline="-25000" dirty="0" err="1" smtClean="0">
                <a:solidFill>
                  <a:srgbClr val="FF0000"/>
                </a:solidFill>
              </a:rPr>
              <a:t>C</a:t>
            </a:r>
            <a:r>
              <a:rPr lang="en-US" dirty="0" smtClean="0">
                <a:solidFill>
                  <a:srgbClr val="FF0000"/>
                </a:solidFill>
              </a:rPr>
              <a:t>(t</a:t>
            </a:r>
            <a:r>
              <a:rPr lang="en-US" baseline="-25000" dirty="0" smtClean="0">
                <a:solidFill>
                  <a:srgbClr val="FF0000"/>
                </a:solidFill>
              </a:rPr>
              <a:t>o</a:t>
            </a:r>
            <a:r>
              <a:rPr lang="en-US" baseline="30000" dirty="0" smtClean="0">
                <a:solidFill>
                  <a:srgbClr val="FF0000"/>
                </a:solidFill>
              </a:rPr>
              <a:t>-</a:t>
            </a:r>
            <a:r>
              <a:rPr lang="en-US" dirty="0" smtClean="0">
                <a:solidFill>
                  <a:srgbClr val="FF0000"/>
                </a:solidFill>
              </a:rPr>
              <a:t>) = Vs </a:t>
            </a:r>
          </a:p>
          <a:p>
            <a:pPr lvl="1" eaLnBrk="1" hangingPunct="1">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A</a:t>
            </a:r>
          </a:p>
          <a:p>
            <a:pPr eaLnBrk="1" hangingPunct="1">
              <a:defRPr/>
            </a:pPr>
            <a:r>
              <a:rPr lang="en-US" dirty="0" smtClean="0"/>
              <a:t>Final Conditions</a:t>
            </a:r>
          </a:p>
          <a:p>
            <a:pPr lvl="1" eaLnBrk="1" hangingPunct="1">
              <a:defRPr/>
            </a:pPr>
            <a:r>
              <a:rPr lang="en-US" dirty="0" err="1" smtClean="0"/>
              <a:t>i</a:t>
            </a:r>
            <a:r>
              <a:rPr lang="en-US" dirty="0" smtClean="0"/>
              <a:t>(∞s) = </a:t>
            </a:r>
            <a:r>
              <a:rPr lang="en-US" dirty="0" err="1" smtClean="0"/>
              <a:t>i</a:t>
            </a:r>
            <a:r>
              <a:rPr lang="en-US" baseline="-25000" dirty="0" err="1" smtClean="0"/>
              <a:t>L</a:t>
            </a:r>
            <a:r>
              <a:rPr lang="en-US" dirty="0" smtClean="0"/>
              <a:t>(∞s) = 0A and </a:t>
            </a:r>
            <a:r>
              <a:rPr lang="en-US" dirty="0" err="1" smtClean="0">
                <a:solidFill>
                  <a:srgbClr val="FF0000"/>
                </a:solidFill>
              </a:rPr>
              <a:t>v</a:t>
            </a:r>
            <a:r>
              <a:rPr lang="en-US" baseline="-25000" dirty="0" err="1" smtClean="0">
                <a:solidFill>
                  <a:srgbClr val="FF0000"/>
                </a:solidFill>
              </a:rPr>
              <a:t>C</a:t>
            </a:r>
            <a:r>
              <a:rPr lang="en-US" dirty="0" smtClean="0">
                <a:solidFill>
                  <a:srgbClr val="FF0000"/>
                </a:solidFill>
              </a:rPr>
              <a:t>(∞s) = </a:t>
            </a:r>
            <a:r>
              <a:rPr lang="tr-TR" dirty="0" smtClean="0">
                <a:solidFill>
                  <a:srgbClr val="FF0000"/>
                </a:solidFill>
              </a:rPr>
              <a:t>0 </a:t>
            </a:r>
            <a:r>
              <a:rPr lang="en-US" dirty="0" smtClean="0">
                <a:solidFill>
                  <a:srgbClr val="FF0000"/>
                </a:solidFill>
              </a:rPr>
              <a:t>V </a:t>
            </a:r>
          </a:p>
          <a:p>
            <a:pPr lvl="1" eaLnBrk="1" hangingPunct="1">
              <a:defRPr/>
            </a:pPr>
            <a:r>
              <a:rPr lang="en-US" dirty="0" err="1" smtClean="0"/>
              <a:t>v</a:t>
            </a:r>
            <a:r>
              <a:rPr lang="en-US" baseline="-25000" dirty="0" err="1" smtClean="0"/>
              <a:t>L</a:t>
            </a:r>
            <a:r>
              <a:rPr lang="en-US" dirty="0" smtClean="0"/>
              <a:t>(∞s) = 0</a:t>
            </a:r>
            <a:r>
              <a:rPr lang="tr-TR" dirty="0" smtClean="0"/>
              <a:t> </a:t>
            </a:r>
            <a:r>
              <a:rPr lang="en-US" dirty="0" smtClean="0"/>
              <a:t>V and </a:t>
            </a:r>
            <a:r>
              <a:rPr lang="en-US" dirty="0" err="1" smtClean="0"/>
              <a:t>i</a:t>
            </a:r>
            <a:r>
              <a:rPr lang="en-US" baseline="-25000" dirty="0" err="1" smtClean="0"/>
              <a:t>C</a:t>
            </a:r>
            <a:r>
              <a:rPr lang="en-US" dirty="0" smtClean="0"/>
              <a:t>(∞s) = 0</a:t>
            </a:r>
            <a:r>
              <a:rPr lang="tr-TR" dirty="0" smtClean="0"/>
              <a:t> </a:t>
            </a:r>
            <a:r>
              <a:rPr lang="en-US" dirty="0" smtClean="0"/>
              <a:t>A</a:t>
            </a:r>
          </a:p>
          <a:p>
            <a:pPr lvl="1" eaLnBrk="1" hangingPunct="1">
              <a:buFont typeface="Wingdings 2" panose="05020102010507070707" pitchFamily="18" charset="2"/>
              <a:buNone/>
              <a:defRPr/>
            </a:pPr>
            <a:endParaRPr lang="en-US" dirty="0" smtClean="0"/>
          </a:p>
          <a:p>
            <a:pPr eaLnBrk="1" hangingPunct="1">
              <a:defRPr/>
            </a:pPr>
            <a:r>
              <a:rPr lang="en-US" dirty="0" smtClean="0"/>
              <a:t>Since the voltage across the capacitor is the only parameter that has a non-zero boundary condition, the first set of solutions will be for </a:t>
            </a:r>
            <a:r>
              <a:rPr lang="en-US" dirty="0" err="1" smtClean="0">
                <a:solidFill>
                  <a:schemeClr val="accent1"/>
                </a:solidFill>
              </a:rPr>
              <a:t>v</a:t>
            </a:r>
            <a:r>
              <a:rPr lang="en-US" baseline="-25000" dirty="0" err="1" smtClean="0">
                <a:solidFill>
                  <a:schemeClr val="accent1"/>
                </a:solidFill>
              </a:rPr>
              <a:t>C</a:t>
            </a:r>
            <a:r>
              <a:rPr lang="en-US" dirty="0" smtClean="0">
                <a:solidFill>
                  <a:schemeClr val="accent1"/>
                </a:solidFill>
              </a:rPr>
              <a:t>(t)</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24</a:t>
            </a:fld>
            <a:endParaRPr lang="en-US" altLang="tr-TR"/>
          </a:p>
        </p:txBody>
      </p:sp>
    </p:spTree>
    <p:extLst>
      <p:ext uri="{BB962C8B-B14F-4D97-AF65-F5344CB8AC3E}">
        <p14:creationId xmlns:p14="http://schemas.microsoft.com/office/powerpoint/2010/main" val="2402606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7"/>
          <p:cNvSpPr>
            <a:spLocks noGrp="1"/>
          </p:cNvSpPr>
          <p:nvPr>
            <p:ph type="title"/>
          </p:nvPr>
        </p:nvSpPr>
        <p:spPr/>
        <p:txBody>
          <a:bodyPr/>
          <a:lstStyle/>
          <a:p>
            <a:pPr eaLnBrk="1" hangingPunct="1"/>
            <a:r>
              <a:rPr lang="en-US" altLang="tr-TR" smtClean="0"/>
              <a:t>Kirchhoff’s Voltage Law</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2055196716"/>
              </p:ext>
            </p:extLst>
          </p:nvPr>
        </p:nvGraphicFramePr>
        <p:xfrm>
          <a:off x="899592" y="1602582"/>
          <a:ext cx="4365625" cy="4824412"/>
        </p:xfrm>
        <a:graphic>
          <a:graphicData uri="http://schemas.openxmlformats.org/presentationml/2006/ole">
            <mc:AlternateContent xmlns:mc="http://schemas.openxmlformats.org/markup-compatibility/2006">
              <mc:Choice xmlns:v="urn:schemas-microsoft-com:vml" Requires="v">
                <p:oleObj spid="_x0000_s14353" name="Equation" r:id="rId3" imgW="2171520" imgH="2400120" progId="Equation.3">
                  <p:embed/>
                </p:oleObj>
              </mc:Choice>
              <mc:Fallback>
                <p:oleObj name="Equation" r:id="rId3" imgW="2171520" imgH="240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602582"/>
                        <a:ext cx="436562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1602582"/>
            <a:ext cx="44958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25</a:t>
            </a:fld>
            <a:endParaRPr lang="en-US" altLang="tr-TR"/>
          </a:p>
        </p:txBody>
      </p:sp>
      <p:sp>
        <p:nvSpPr>
          <p:cNvPr id="6" name="Rectangle 5"/>
          <p:cNvSpPr/>
          <p:nvPr/>
        </p:nvSpPr>
        <p:spPr>
          <a:xfrm>
            <a:off x="5403155" y="5085184"/>
            <a:ext cx="2798395" cy="830997"/>
          </a:xfrm>
          <a:prstGeom prst="rect">
            <a:avLst/>
          </a:prstGeom>
        </p:spPr>
        <p:txBody>
          <a:bodyPr wrap="none">
            <a:spAutoFit/>
          </a:bodyPr>
          <a:lstStyle/>
          <a:p>
            <a:r>
              <a:rPr lang="tr-TR" sz="2400" dirty="0" smtClean="0">
                <a:solidFill>
                  <a:srgbClr val="FF0000"/>
                </a:solidFill>
                <a:latin typeface="Times New Roman" panose="02020603050405020304" pitchFamily="18" charset="0"/>
                <a:cs typeface="Times New Roman" panose="02020603050405020304" pitchFamily="18" charset="0"/>
              </a:rPr>
              <a:t>Second </a:t>
            </a:r>
            <a:r>
              <a:rPr lang="tr-TR" sz="2400" dirty="0" err="1" smtClean="0">
                <a:solidFill>
                  <a:srgbClr val="FF0000"/>
                </a:solidFill>
                <a:latin typeface="Times New Roman" panose="02020603050405020304" pitchFamily="18" charset="0"/>
                <a:cs typeface="Times New Roman" panose="02020603050405020304" pitchFamily="18" charset="0"/>
              </a:rPr>
              <a:t>order</a:t>
            </a:r>
            <a:endParaRPr lang="tr-TR" sz="2400" dirty="0" smtClean="0">
              <a:solidFill>
                <a:srgbClr val="FF0000"/>
              </a:solidFill>
              <a:latin typeface="Times New Roman" panose="02020603050405020304" pitchFamily="18" charset="0"/>
              <a:cs typeface="Times New Roman" panose="02020603050405020304" pitchFamily="18" charset="0"/>
            </a:endParaRPr>
          </a:p>
          <a:p>
            <a:r>
              <a:rPr lang="tr-TR" sz="2400" dirty="0" err="1" smtClean="0">
                <a:solidFill>
                  <a:srgbClr val="FF0000"/>
                </a:solidFill>
                <a:latin typeface="Times New Roman" panose="02020603050405020304" pitchFamily="18" charset="0"/>
                <a:cs typeface="Times New Roman" panose="02020603050405020304" pitchFamily="18" charset="0"/>
              </a:rPr>
              <a:t>Differential</a:t>
            </a:r>
            <a:r>
              <a:rPr lang="tr-TR" sz="2400" dirty="0" smtClean="0">
                <a:solidFill>
                  <a:srgbClr val="FF0000"/>
                </a:solidFill>
                <a:latin typeface="Times New Roman" panose="02020603050405020304" pitchFamily="18" charset="0"/>
                <a:cs typeface="Times New Roman" panose="02020603050405020304" pitchFamily="18" charset="0"/>
              </a:rPr>
              <a:t> </a:t>
            </a:r>
            <a:r>
              <a:rPr lang="tr-TR" sz="2400" dirty="0" err="1" smtClean="0">
                <a:solidFill>
                  <a:srgbClr val="FF0000"/>
                </a:solidFill>
                <a:latin typeface="Times New Roman" panose="02020603050405020304" pitchFamily="18" charset="0"/>
                <a:cs typeface="Times New Roman" panose="02020603050405020304" pitchFamily="18" charset="0"/>
              </a:rPr>
              <a:t>Equation</a:t>
            </a:r>
            <a:endParaRPr lang="tr-TR"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58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tr-TR" dirty="0" smtClean="0"/>
              <a:t>General Solution</a:t>
            </a:r>
            <a:r>
              <a:rPr lang="tr-TR" altLang="tr-TR" dirty="0" smtClean="0"/>
              <a:t>…</a:t>
            </a:r>
            <a:endParaRPr lang="en-US" altLang="tr-TR" dirty="0" smtClean="0"/>
          </a:p>
        </p:txBody>
      </p:sp>
      <p:sp>
        <p:nvSpPr>
          <p:cNvPr id="2052" name="Content Placeholder 4"/>
          <p:cNvSpPr>
            <a:spLocks noGrp="1"/>
          </p:cNvSpPr>
          <p:nvPr>
            <p:ph idx="1"/>
          </p:nvPr>
        </p:nvSpPr>
        <p:spPr/>
        <p:txBody>
          <a:bodyPr/>
          <a:lstStyle/>
          <a:p>
            <a:pPr algn="ctr" eaLnBrk="1" hangingPunct="1">
              <a:buFont typeface="Wingdings 2" panose="05020102010507070707" pitchFamily="18" charset="2"/>
              <a:buNone/>
            </a:pPr>
            <a:r>
              <a:rPr lang="en-US" altLang="tr-TR" dirty="0" smtClean="0"/>
              <a:t>Let </a:t>
            </a:r>
            <a:r>
              <a:rPr lang="en-US" altLang="tr-TR" dirty="0" err="1" smtClean="0"/>
              <a:t>v</a:t>
            </a:r>
            <a:r>
              <a:rPr lang="en-US" altLang="tr-TR" baseline="-25000" dirty="0" err="1" smtClean="0"/>
              <a:t>C</a:t>
            </a:r>
            <a:r>
              <a:rPr lang="en-US" altLang="tr-TR" dirty="0" smtClean="0"/>
              <a:t>(t) = </a:t>
            </a:r>
            <a:r>
              <a:rPr lang="en-US" altLang="tr-TR" dirty="0" err="1" smtClean="0"/>
              <a:t>Ae</a:t>
            </a:r>
            <a:r>
              <a:rPr lang="en-US" altLang="tr-TR" baseline="30000" dirty="0" err="1" smtClean="0"/>
              <a:t>s</a:t>
            </a:r>
            <a:r>
              <a:rPr lang="en-US" altLang="tr-TR" baseline="30000" dirty="0" err="1" smtClean="0">
                <a:latin typeface="Symbol" panose="05050102010706020507" pitchFamily="18" charset="2"/>
              </a:rPr>
              <a:t>D</a:t>
            </a:r>
            <a:r>
              <a:rPr lang="en-US" altLang="tr-TR" baseline="30000" dirty="0" err="1" smtClean="0"/>
              <a:t>t</a:t>
            </a:r>
            <a:endParaRPr lang="en-US" altLang="tr-TR" baseline="30000" dirty="0" smtClean="0"/>
          </a:p>
        </p:txBody>
      </p:sp>
      <p:graphicFrame>
        <p:nvGraphicFramePr>
          <p:cNvPr id="2050" name="Object 2"/>
          <p:cNvGraphicFramePr>
            <a:graphicFrameLocks noChangeAspect="1"/>
          </p:cNvGraphicFramePr>
          <p:nvPr/>
        </p:nvGraphicFramePr>
        <p:xfrm>
          <a:off x="2160588" y="2743200"/>
          <a:ext cx="5187950" cy="3235325"/>
        </p:xfrm>
        <a:graphic>
          <a:graphicData uri="http://schemas.openxmlformats.org/presentationml/2006/ole">
            <mc:AlternateContent xmlns:mc="http://schemas.openxmlformats.org/markup-compatibility/2006">
              <mc:Choice xmlns:v="urn:schemas-microsoft-com:vml" Requires="v">
                <p:oleObj spid="_x0000_s15376" name="Equation" r:id="rId3" imgW="1955520" imgH="1218960" progId="Equation.3">
                  <p:embed/>
                </p:oleObj>
              </mc:Choice>
              <mc:Fallback>
                <p:oleObj name="Equation" r:id="rId3" imgW="1955520" imgH="1218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2743200"/>
                        <a:ext cx="5187950"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26</a:t>
            </a:fld>
            <a:endParaRPr lang="en-US" altLang="tr-TR"/>
          </a:p>
        </p:txBody>
      </p:sp>
    </p:spTree>
    <p:extLst>
      <p:ext uri="{BB962C8B-B14F-4D97-AF65-F5344CB8AC3E}">
        <p14:creationId xmlns:p14="http://schemas.microsoft.com/office/powerpoint/2010/main" val="528506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3446608484"/>
              </p:ext>
            </p:extLst>
          </p:nvPr>
        </p:nvGraphicFramePr>
        <p:xfrm>
          <a:off x="1129233" y="3501008"/>
          <a:ext cx="4017963" cy="2514600"/>
        </p:xfrm>
        <a:graphic>
          <a:graphicData uri="http://schemas.openxmlformats.org/presentationml/2006/ole">
            <mc:AlternateContent xmlns:mc="http://schemas.openxmlformats.org/markup-compatibility/2006">
              <mc:Choice xmlns:v="urn:schemas-microsoft-com:vml" Requires="v">
                <p:oleObj spid="_x0000_s16416" name="Equation" r:id="rId3" imgW="1663560" imgH="1041120" progId="Equation.3">
                  <p:embed/>
                </p:oleObj>
              </mc:Choice>
              <mc:Fallback>
                <p:oleObj name="Equation" r:id="rId3" imgW="1663560" imgH="1041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233" y="3501008"/>
                        <a:ext cx="40179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829554195"/>
              </p:ext>
            </p:extLst>
          </p:nvPr>
        </p:nvGraphicFramePr>
        <p:xfrm>
          <a:off x="1331640" y="1905000"/>
          <a:ext cx="3613150" cy="1258888"/>
        </p:xfrm>
        <a:graphic>
          <a:graphicData uri="http://schemas.openxmlformats.org/presentationml/2006/ole">
            <mc:AlternateContent xmlns:mc="http://schemas.openxmlformats.org/markup-compatibility/2006">
              <mc:Choice xmlns:v="urn:schemas-microsoft-com:vml" Requires="v">
                <p:oleObj spid="_x0000_s16417" name="Equation" r:id="rId5" imgW="1130040" imgH="393480" progId="Equation.3">
                  <p:embed/>
                </p:oleObj>
              </mc:Choice>
              <mc:Fallback>
                <p:oleObj name="Equation" r:id="rId5" imgW="11300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905000"/>
                        <a:ext cx="361315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itle 3"/>
          <p:cNvSpPr>
            <a:spLocks noGrp="1"/>
          </p:cNvSpPr>
          <p:nvPr>
            <p:ph type="title"/>
          </p:nvPr>
        </p:nvSpPr>
        <p:spPr/>
        <p:txBody>
          <a:bodyPr/>
          <a:lstStyle/>
          <a:p>
            <a:pPr eaLnBrk="1" hangingPunct="1"/>
            <a:r>
              <a:rPr lang="tr-TR" altLang="tr-TR" dirty="0" smtClean="0"/>
              <a:t>…</a:t>
            </a:r>
            <a:r>
              <a:rPr lang="en-US" altLang="tr-TR" dirty="0" smtClean="0"/>
              <a:t>General Solution</a:t>
            </a:r>
            <a:r>
              <a:rPr lang="tr-TR" altLang="tr-TR" dirty="0" smtClean="0"/>
              <a:t>…</a:t>
            </a:r>
            <a:endParaRPr lang="en-US" altLang="tr-TR" dirty="0" smtClean="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27</a:t>
            </a:fld>
            <a:endParaRPr lang="en-US" altLang="tr-TR"/>
          </a:p>
        </p:txBody>
      </p:sp>
      <p:sp>
        <p:nvSpPr>
          <p:cNvPr id="3" name="Rectangle 2"/>
          <p:cNvSpPr/>
          <p:nvPr/>
        </p:nvSpPr>
        <p:spPr>
          <a:xfrm>
            <a:off x="5292080" y="2349778"/>
            <a:ext cx="3076483" cy="461665"/>
          </a:xfrm>
          <a:prstGeom prst="rect">
            <a:avLst/>
          </a:prstGeom>
        </p:spPr>
        <p:txBody>
          <a:bodyPr wrap="none">
            <a:spAutoFit/>
          </a:bodyPr>
          <a:lstStyle/>
          <a:p>
            <a:r>
              <a:rPr lang="tr-TR" sz="2400" dirty="0" err="1" smtClean="0">
                <a:solidFill>
                  <a:srgbClr val="FF0000"/>
                </a:solidFill>
                <a:latin typeface="Times New Roman" panose="02020603050405020304" pitchFamily="18" charset="0"/>
                <a:cs typeface="Times New Roman" panose="02020603050405020304" pitchFamily="18" charset="0"/>
              </a:rPr>
              <a:t>Characteristic</a:t>
            </a:r>
            <a:r>
              <a:rPr lang="tr-TR" sz="2400" dirty="0" smtClean="0">
                <a:solidFill>
                  <a:srgbClr val="FF0000"/>
                </a:solidFill>
                <a:latin typeface="Times New Roman" panose="02020603050405020304" pitchFamily="18" charset="0"/>
                <a:cs typeface="Times New Roman" panose="02020603050405020304" pitchFamily="18" charset="0"/>
              </a:rPr>
              <a:t> </a:t>
            </a:r>
            <a:r>
              <a:rPr lang="tr-TR" sz="2400" dirty="0" err="1" smtClean="0">
                <a:solidFill>
                  <a:srgbClr val="FF0000"/>
                </a:solidFill>
                <a:latin typeface="Times New Roman" panose="02020603050405020304" pitchFamily="18" charset="0"/>
                <a:cs typeface="Times New Roman" panose="02020603050405020304" pitchFamily="18" charset="0"/>
              </a:rPr>
              <a:t>Equation</a:t>
            </a:r>
            <a:endParaRPr lang="tr-TR" sz="2400"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292080" y="4342809"/>
            <a:ext cx="3076483" cy="830997"/>
          </a:xfrm>
          <a:prstGeom prst="rect">
            <a:avLst/>
          </a:prstGeom>
        </p:spPr>
        <p:txBody>
          <a:bodyPr wrap="none">
            <a:spAutoFit/>
          </a:bodyPr>
          <a:lstStyle/>
          <a:p>
            <a:r>
              <a:rPr lang="tr-TR" sz="2400" dirty="0" err="1" smtClean="0">
                <a:solidFill>
                  <a:srgbClr val="FF0000"/>
                </a:solidFill>
                <a:latin typeface="Times New Roman" panose="02020603050405020304" pitchFamily="18" charset="0"/>
                <a:cs typeface="Times New Roman" panose="02020603050405020304" pitchFamily="18" charset="0"/>
              </a:rPr>
              <a:t>Roots</a:t>
            </a:r>
            <a:r>
              <a:rPr lang="tr-TR" sz="2400" dirty="0" smtClean="0">
                <a:solidFill>
                  <a:srgbClr val="FF0000"/>
                </a:solidFill>
                <a:latin typeface="Times New Roman" panose="02020603050405020304" pitchFamily="18" charset="0"/>
                <a:cs typeface="Times New Roman" panose="02020603050405020304" pitchFamily="18" charset="0"/>
              </a:rPr>
              <a:t> of</a:t>
            </a:r>
          </a:p>
          <a:p>
            <a:r>
              <a:rPr lang="tr-TR" sz="2400" dirty="0" err="1" smtClean="0">
                <a:solidFill>
                  <a:srgbClr val="FF0000"/>
                </a:solidFill>
                <a:latin typeface="Times New Roman" panose="02020603050405020304" pitchFamily="18" charset="0"/>
                <a:cs typeface="Times New Roman" panose="02020603050405020304" pitchFamily="18" charset="0"/>
              </a:rPr>
              <a:t>Characteristic</a:t>
            </a:r>
            <a:r>
              <a:rPr lang="tr-TR" sz="2400" dirty="0" smtClean="0">
                <a:solidFill>
                  <a:srgbClr val="FF0000"/>
                </a:solidFill>
                <a:latin typeface="Times New Roman" panose="02020603050405020304" pitchFamily="18" charset="0"/>
                <a:cs typeface="Times New Roman" panose="02020603050405020304" pitchFamily="18" charset="0"/>
              </a:rPr>
              <a:t> </a:t>
            </a:r>
            <a:r>
              <a:rPr lang="tr-TR" sz="2400" dirty="0" err="1" smtClean="0">
                <a:solidFill>
                  <a:srgbClr val="FF0000"/>
                </a:solidFill>
                <a:latin typeface="Times New Roman" panose="02020603050405020304" pitchFamily="18" charset="0"/>
                <a:cs typeface="Times New Roman" panose="02020603050405020304" pitchFamily="18" charset="0"/>
              </a:rPr>
              <a:t>Equation</a:t>
            </a:r>
            <a:endParaRPr lang="tr-TR"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7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1106841928"/>
              </p:ext>
            </p:extLst>
          </p:nvPr>
        </p:nvGraphicFramePr>
        <p:xfrm>
          <a:off x="5868144" y="1651439"/>
          <a:ext cx="1505642" cy="1774881"/>
        </p:xfrm>
        <a:graphic>
          <a:graphicData uri="http://schemas.openxmlformats.org/presentationml/2006/ole">
            <mc:AlternateContent xmlns:mc="http://schemas.openxmlformats.org/markup-compatibility/2006">
              <mc:Choice xmlns:v="urn:schemas-microsoft-com:vml" Requires="v">
                <p:oleObj spid="_x0000_s17458" name="Equation" r:id="rId3" imgW="711000" imgH="838080" progId="Equation.3">
                  <p:embed/>
                </p:oleObj>
              </mc:Choice>
              <mc:Fallback>
                <p:oleObj name="Equation" r:id="rId3" imgW="7110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651439"/>
                        <a:ext cx="1505642" cy="1774881"/>
                      </a:xfrm>
                      <a:prstGeom prst="rect">
                        <a:avLst/>
                      </a:prstGeom>
                      <a:noFill/>
                      <a:ln>
                        <a:noFill/>
                      </a:ln>
                      <a:effec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184479389"/>
              </p:ext>
            </p:extLst>
          </p:nvPr>
        </p:nvGraphicFramePr>
        <p:xfrm>
          <a:off x="1403648" y="1582110"/>
          <a:ext cx="3057159" cy="1406080"/>
        </p:xfrm>
        <a:graphic>
          <a:graphicData uri="http://schemas.openxmlformats.org/presentationml/2006/ole">
            <mc:AlternateContent xmlns:mc="http://schemas.openxmlformats.org/markup-compatibility/2006">
              <mc:Choice xmlns:v="urn:schemas-microsoft-com:vml" Requires="v">
                <p:oleObj spid="_x0000_s17459" name="Equation" r:id="rId5" imgW="1269720" imgH="583920" progId="Equation.3">
                  <p:embed/>
                </p:oleObj>
              </mc:Choice>
              <mc:Fallback>
                <p:oleObj name="Equation" r:id="rId5" imgW="126972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1582110"/>
                        <a:ext cx="3057159" cy="1406080"/>
                      </a:xfrm>
                      <a:prstGeom prst="rect">
                        <a:avLst/>
                      </a:prstGeom>
                      <a:noFill/>
                      <a:ln>
                        <a:noFill/>
                      </a:ln>
                      <a:effectLst/>
                    </p:spPr>
                  </p:pic>
                </p:oleObj>
              </mc:Fallback>
            </mc:AlternateContent>
          </a:graphicData>
        </a:graphic>
      </p:graphicFrame>
      <p:graphicFrame>
        <p:nvGraphicFramePr>
          <p:cNvPr id="4100" name="Object 4"/>
          <p:cNvGraphicFramePr>
            <a:graphicFrameLocks noChangeAspect="1"/>
          </p:cNvGraphicFramePr>
          <p:nvPr>
            <p:extLst>
              <p:ext uri="{D42A27DB-BD31-4B8C-83A1-F6EECF244321}">
                <p14:modId xmlns:p14="http://schemas.microsoft.com/office/powerpoint/2010/main" val="1153826628"/>
              </p:ext>
            </p:extLst>
          </p:nvPr>
        </p:nvGraphicFramePr>
        <p:xfrm>
          <a:off x="1403648" y="3044531"/>
          <a:ext cx="2747453" cy="600369"/>
        </p:xfrm>
        <a:graphic>
          <a:graphicData uri="http://schemas.openxmlformats.org/presentationml/2006/ole">
            <mc:AlternateContent xmlns:mc="http://schemas.openxmlformats.org/markup-compatibility/2006">
              <mc:Choice xmlns:v="urn:schemas-microsoft-com:vml" Requires="v">
                <p:oleObj spid="_x0000_s17460" name="Equation" r:id="rId7" imgW="1104840" imgH="241200" progId="Equation.3">
                  <p:embed/>
                </p:oleObj>
              </mc:Choice>
              <mc:Fallback>
                <p:oleObj name="Equation" r:id="rId7" imgW="11048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3044531"/>
                        <a:ext cx="2747453" cy="600369"/>
                      </a:xfrm>
                      <a:prstGeom prst="rect">
                        <a:avLst/>
                      </a:prstGeom>
                      <a:noFill/>
                      <a:ln>
                        <a:noFill/>
                      </a:ln>
                      <a:effectLst/>
                    </p:spPr>
                  </p:pic>
                </p:oleObj>
              </mc:Fallback>
            </mc:AlternateContent>
          </a:graphicData>
        </a:graphic>
      </p:graphicFrame>
      <p:sp>
        <p:nvSpPr>
          <p:cNvPr id="4101" name="Title 4"/>
          <p:cNvSpPr>
            <a:spLocks noGrp="1"/>
          </p:cNvSpPr>
          <p:nvPr>
            <p:ph type="title"/>
          </p:nvPr>
        </p:nvSpPr>
        <p:spPr/>
        <p:txBody>
          <a:bodyPr/>
          <a:lstStyle/>
          <a:p>
            <a:pPr eaLnBrk="1" hangingPunct="1"/>
            <a:r>
              <a:rPr lang="tr-TR" altLang="tr-TR" dirty="0" smtClean="0"/>
              <a:t>…</a:t>
            </a:r>
            <a:r>
              <a:rPr lang="en-US" altLang="tr-TR" dirty="0" smtClean="0"/>
              <a:t>General Solution</a:t>
            </a:r>
            <a:r>
              <a:rPr lang="tr-TR" altLang="tr-TR" dirty="0" smtClean="0"/>
              <a:t>…</a:t>
            </a:r>
            <a:endParaRPr lang="en-US" altLang="tr-TR" dirty="0" smtClean="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28</a:t>
            </a:fld>
            <a:endParaRPr lang="en-US" altLang="tr-TR"/>
          </a:p>
        </p:txBody>
      </p:sp>
      <p:sp>
        <p:nvSpPr>
          <p:cNvPr id="3" name="Rectangle 2"/>
          <p:cNvSpPr/>
          <p:nvPr/>
        </p:nvSpPr>
        <p:spPr>
          <a:xfrm>
            <a:off x="467544" y="1064104"/>
            <a:ext cx="6441535"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more compact way of expressing the </a:t>
            </a:r>
            <a:r>
              <a:rPr lang="en-US" sz="2400" dirty="0" smtClean="0">
                <a:solidFill>
                  <a:schemeClr val="tx1"/>
                </a:solidFill>
                <a:latin typeface="Times New Roman" panose="02020603050405020304" pitchFamily="18" charset="0"/>
                <a:cs typeface="Times New Roman" panose="02020603050405020304" pitchFamily="18" charset="0"/>
              </a:rPr>
              <a:t>roots</a:t>
            </a:r>
            <a:r>
              <a:rPr lang="tr-TR" sz="2400" dirty="0" smtClean="0">
                <a:solidFill>
                  <a:schemeClr val="tx1"/>
                </a:solidFill>
                <a:latin typeface="Times New Roman" panose="02020603050405020304" pitchFamily="18" charset="0"/>
                <a:cs typeface="Times New Roman" panose="02020603050405020304" pitchFamily="18" charset="0"/>
              </a:rPr>
              <a:t>:</a:t>
            </a:r>
            <a:endParaRPr lang="tr-TR"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467544" y="3551991"/>
            <a:ext cx="8280920" cy="3046988"/>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roots </a:t>
            </a:r>
            <a:r>
              <a:rPr lang="tr-TR" sz="2400" i="1" dirty="0" smtClean="0">
                <a:solidFill>
                  <a:schemeClr val="accent1"/>
                </a:solidFill>
                <a:latin typeface="+mn-lt"/>
              </a:rPr>
              <a:t>s</a:t>
            </a:r>
            <a:r>
              <a:rPr lang="tr-TR" sz="2400" baseline="-25000" dirty="0" smtClean="0">
                <a:solidFill>
                  <a:schemeClr val="accent1"/>
                </a:solidFill>
                <a:latin typeface="+mn-lt"/>
              </a:rPr>
              <a:t>1</a:t>
            </a:r>
            <a:r>
              <a:rPr lang="tr-TR" sz="800" dirty="0" smtClean="0">
                <a:solidFill>
                  <a:schemeClr val="accent1"/>
                </a:solidFill>
                <a:latin typeface="Times-Roman"/>
              </a:rPr>
              <a:t> </a:t>
            </a:r>
            <a:r>
              <a:rPr lang="en-US" sz="2400" dirty="0" smtClean="0">
                <a:solidFill>
                  <a:schemeClr val="tx1"/>
                </a:solidFill>
                <a:latin typeface="Times New Roman" panose="02020603050405020304" pitchFamily="18" charset="0"/>
                <a:cs typeface="Times New Roman" panose="02020603050405020304" pitchFamily="18" charset="0"/>
              </a:rPr>
              <a:t>and </a:t>
            </a:r>
            <a:r>
              <a:rPr lang="tr-TR" sz="2400" i="1" dirty="0" smtClean="0">
                <a:solidFill>
                  <a:schemeClr val="accent1"/>
                </a:solidFill>
                <a:latin typeface="Times New Roman" panose="02020603050405020304" pitchFamily="18" charset="0"/>
                <a:cs typeface="Times New Roman" panose="02020603050405020304" pitchFamily="18" charset="0"/>
              </a:rPr>
              <a:t>s</a:t>
            </a:r>
            <a:r>
              <a:rPr lang="tr-TR" sz="2400" baseline="-25000" dirty="0" smtClean="0">
                <a:solidFill>
                  <a:schemeClr val="accent1"/>
                </a:solidFill>
                <a:latin typeface="Times New Roman" panose="02020603050405020304" pitchFamily="18" charset="0"/>
                <a:cs typeface="Times New Roman" panose="02020603050405020304" pitchFamily="18" charset="0"/>
              </a:rPr>
              <a:t>2</a:t>
            </a:r>
            <a:r>
              <a:rPr lang="tr-TR" sz="2400" baseline="-25000" dirty="0" smtClean="0">
                <a:solidFill>
                  <a:schemeClr val="accent1"/>
                </a:solidFill>
              </a:rPr>
              <a:t> </a:t>
            </a:r>
            <a:r>
              <a:rPr lang="en-US" sz="2400" dirty="0" smtClean="0">
                <a:solidFill>
                  <a:schemeClr val="tx1"/>
                </a:solidFill>
                <a:latin typeface="Times New Roman" panose="02020603050405020304" pitchFamily="18" charset="0"/>
                <a:cs typeface="Times New Roman" panose="02020603050405020304" pitchFamily="18" charset="0"/>
              </a:rPr>
              <a:t>are </a:t>
            </a:r>
            <a:r>
              <a:rPr lang="en-US" sz="2400" dirty="0">
                <a:solidFill>
                  <a:schemeClr val="tx1"/>
                </a:solidFill>
                <a:latin typeface="Times New Roman" panose="02020603050405020304" pitchFamily="18" charset="0"/>
                <a:cs typeface="Times New Roman" panose="02020603050405020304" pitchFamily="18" charset="0"/>
              </a:rPr>
              <a:t>called </a:t>
            </a:r>
            <a:r>
              <a:rPr lang="en-US" sz="2400" dirty="0">
                <a:solidFill>
                  <a:schemeClr val="accent1"/>
                </a:solidFill>
                <a:latin typeface="Times New Roman" panose="02020603050405020304" pitchFamily="18" charset="0"/>
                <a:cs typeface="Times New Roman" panose="02020603050405020304" pitchFamily="18" charset="0"/>
              </a:rPr>
              <a:t>natural frequencies</a:t>
            </a:r>
            <a:r>
              <a:rPr lang="en-US" sz="2400" dirty="0">
                <a:solidFill>
                  <a:schemeClr val="tx1"/>
                </a:solidFill>
                <a:latin typeface="Times New Roman" panose="02020603050405020304" pitchFamily="18" charset="0"/>
                <a:cs typeface="Times New Roman" panose="02020603050405020304" pitchFamily="18" charset="0"/>
              </a:rPr>
              <a:t>, measured </a:t>
            </a:r>
            <a:r>
              <a:rPr lang="en-US" sz="2400" dirty="0" smtClean="0">
                <a:solidFill>
                  <a:schemeClr val="tx1"/>
                </a:solidFill>
                <a:latin typeface="Times New Roman" panose="02020603050405020304" pitchFamily="18" charset="0"/>
                <a:cs typeface="Times New Roman" panose="02020603050405020304" pitchFamily="18" charset="0"/>
              </a:rPr>
              <a:t>in</a:t>
            </a:r>
            <a:r>
              <a:rPr lang="tr-TR"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accent1"/>
                </a:solidFill>
                <a:latin typeface="Times New Roman" panose="02020603050405020304" pitchFamily="18" charset="0"/>
                <a:cs typeface="Times New Roman" panose="02020603050405020304" pitchFamily="18" charset="0"/>
              </a:rPr>
              <a:t>nepers</a:t>
            </a:r>
            <a:r>
              <a:rPr lang="en-US" sz="2400" dirty="0" smtClean="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per second </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solidFill>
                  <a:schemeClr val="accent1"/>
                </a:solidFill>
                <a:latin typeface="Times New Roman" panose="02020603050405020304" pitchFamily="18" charset="0"/>
                <a:cs typeface="Times New Roman" panose="02020603050405020304" pitchFamily="18" charset="0"/>
              </a:rPr>
              <a:t>Np/s</a:t>
            </a:r>
            <a:r>
              <a:rPr lang="en-US" sz="2400" dirty="0">
                <a:solidFill>
                  <a:schemeClr val="tx1"/>
                </a:solidFill>
                <a:latin typeface="Times New Roman" panose="02020603050405020304" pitchFamily="18" charset="0"/>
                <a:cs typeface="Times New Roman" panose="02020603050405020304" pitchFamily="18" charset="0"/>
              </a:rPr>
              <a:t>), </a:t>
            </a:r>
            <a:endParaRPr lang="tr-TR" sz="2400" dirty="0" smtClean="0">
              <a:solidFill>
                <a:schemeClr val="tx1"/>
              </a:solidFill>
              <a:latin typeface="Times New Roman" panose="02020603050405020304" pitchFamily="18" charset="0"/>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kumimoji="1" lang="en-US" sz="2000" dirty="0">
                <a:solidFill>
                  <a:srgbClr val="FF3300"/>
                </a:solidFill>
                <a:latin typeface="+mn-lt"/>
              </a:rPr>
              <a:t>because they are associated with the natural</a:t>
            </a:r>
            <a:r>
              <a:rPr kumimoji="1" lang="tr-TR" sz="2000" dirty="0">
                <a:solidFill>
                  <a:srgbClr val="FF3300"/>
                </a:solidFill>
                <a:latin typeface="+mn-lt"/>
              </a:rPr>
              <a:t> </a:t>
            </a:r>
            <a:r>
              <a:rPr kumimoji="1" lang="en-US" sz="2000" dirty="0">
                <a:solidFill>
                  <a:srgbClr val="FF3300"/>
                </a:solidFill>
                <a:latin typeface="+mn-lt"/>
              </a:rPr>
              <a:t>response of the circuit; </a:t>
            </a:r>
            <a:endParaRPr kumimoji="1" lang="tr-TR" sz="2000" dirty="0">
              <a:solidFill>
                <a:srgbClr val="FF3300"/>
              </a:solidFill>
              <a:latin typeface="+mn-lt"/>
            </a:endParaRPr>
          </a:p>
          <a:p>
            <a:pPr marL="342900" indent="-342900">
              <a:buFont typeface="Arial" panose="020B0604020202020204" pitchFamily="34" charset="0"/>
              <a:buChar char="•"/>
            </a:pPr>
            <a:r>
              <a:rPr lang="tr-TR" sz="2400" dirty="0" smtClean="0">
                <a:solidFill>
                  <a:schemeClr val="accent1"/>
                </a:solidFill>
                <a:latin typeface="+mn-lt"/>
                <a:sym typeface="Symbol" panose="05050102010706020507" pitchFamily="18" charset="2"/>
              </a:rPr>
              <a:t></a:t>
            </a:r>
            <a:r>
              <a:rPr lang="tr-TR" sz="2400" baseline="-25000" dirty="0" smtClean="0">
                <a:solidFill>
                  <a:schemeClr val="accent1"/>
                </a:solidFill>
                <a:latin typeface="+mn-lt"/>
                <a:sym typeface="Symbol" panose="05050102010706020507" pitchFamily="18" charset="2"/>
              </a:rPr>
              <a:t>0</a:t>
            </a:r>
            <a:r>
              <a:rPr lang="tr-TR" sz="2400" dirty="0" smtClean="0"/>
              <a:t> </a:t>
            </a:r>
            <a:r>
              <a:rPr lang="en-US" sz="2400" dirty="0" smtClean="0">
                <a:solidFill>
                  <a:schemeClr val="tx1"/>
                </a:solidFill>
                <a:latin typeface="Times New Roman" panose="02020603050405020304" pitchFamily="18" charset="0"/>
                <a:cs typeface="Times New Roman" panose="02020603050405020304" pitchFamily="18" charset="0"/>
              </a:rPr>
              <a:t>is </a:t>
            </a:r>
            <a:r>
              <a:rPr lang="en-US" sz="2400" dirty="0">
                <a:solidFill>
                  <a:schemeClr val="tx1"/>
                </a:solidFill>
                <a:latin typeface="Times New Roman" panose="02020603050405020304" pitchFamily="18" charset="0"/>
                <a:cs typeface="Times New Roman" panose="02020603050405020304" pitchFamily="18" charset="0"/>
              </a:rPr>
              <a:t>known as the </a:t>
            </a:r>
            <a:r>
              <a:rPr lang="en-US" sz="2400" dirty="0">
                <a:solidFill>
                  <a:schemeClr val="accent1"/>
                </a:solidFill>
                <a:latin typeface="Times New Roman" panose="02020603050405020304" pitchFamily="18" charset="0"/>
                <a:cs typeface="Times New Roman" panose="02020603050405020304" pitchFamily="18" charset="0"/>
              </a:rPr>
              <a:t>resonant frequency </a:t>
            </a:r>
            <a:r>
              <a:rPr lang="en-US" sz="2400" dirty="0" smtClean="0">
                <a:solidFill>
                  <a:schemeClr val="tx1"/>
                </a:solidFill>
                <a:latin typeface="Times New Roman" panose="02020603050405020304" pitchFamily="18" charset="0"/>
                <a:cs typeface="Times New Roman" panose="02020603050405020304" pitchFamily="18" charset="0"/>
              </a:rPr>
              <a:t>or</a:t>
            </a:r>
            <a:r>
              <a:rPr lang="tr-TR"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strictly </a:t>
            </a:r>
            <a:r>
              <a:rPr lang="en-US" sz="2400" dirty="0">
                <a:solidFill>
                  <a:schemeClr val="tx1"/>
                </a:solidFill>
                <a:latin typeface="Times New Roman" panose="02020603050405020304" pitchFamily="18" charset="0"/>
                <a:cs typeface="Times New Roman" panose="02020603050405020304" pitchFamily="18" charset="0"/>
              </a:rPr>
              <a:t>as the </a:t>
            </a:r>
            <a:r>
              <a:rPr lang="en-US" sz="2400" dirty="0">
                <a:solidFill>
                  <a:schemeClr val="accent1"/>
                </a:solidFill>
                <a:latin typeface="Times New Roman" panose="02020603050405020304" pitchFamily="18" charset="0"/>
                <a:cs typeface="Times New Roman" panose="02020603050405020304" pitchFamily="18" charset="0"/>
              </a:rPr>
              <a:t>undamped natural frequency</a:t>
            </a:r>
            <a:r>
              <a:rPr lang="en-US" sz="2400" dirty="0">
                <a:solidFill>
                  <a:schemeClr val="tx1"/>
                </a:solidFill>
                <a:latin typeface="Times New Roman" panose="02020603050405020304" pitchFamily="18" charset="0"/>
                <a:cs typeface="Times New Roman" panose="02020603050405020304" pitchFamily="18" charset="0"/>
              </a:rPr>
              <a:t>, expressed in </a:t>
            </a:r>
            <a:r>
              <a:rPr lang="en-US" sz="2400" dirty="0">
                <a:solidFill>
                  <a:schemeClr val="accent1"/>
                </a:solidFill>
                <a:latin typeface="Times New Roman" panose="02020603050405020304" pitchFamily="18" charset="0"/>
                <a:cs typeface="Times New Roman" panose="02020603050405020304" pitchFamily="18" charset="0"/>
              </a:rPr>
              <a:t>radians </a:t>
            </a:r>
            <a:r>
              <a:rPr lang="en-US" sz="2400" dirty="0" smtClean="0">
                <a:solidFill>
                  <a:schemeClr val="accent1"/>
                </a:solidFill>
                <a:latin typeface="Times New Roman" panose="02020603050405020304" pitchFamily="18" charset="0"/>
                <a:cs typeface="Times New Roman" panose="02020603050405020304" pitchFamily="18" charset="0"/>
              </a:rPr>
              <a:t>per</a:t>
            </a:r>
            <a:r>
              <a:rPr lang="tr-TR" sz="2400" dirty="0" smtClean="0">
                <a:solidFill>
                  <a:schemeClr val="accent1"/>
                </a:solidFill>
                <a:latin typeface="Times New Roman" panose="02020603050405020304" pitchFamily="18" charset="0"/>
                <a:cs typeface="Times New Roman" panose="02020603050405020304" pitchFamily="18" charset="0"/>
              </a:rPr>
              <a:t> </a:t>
            </a:r>
            <a:r>
              <a:rPr lang="en-US" sz="2400" dirty="0" smtClean="0">
                <a:solidFill>
                  <a:schemeClr val="accent1"/>
                </a:solidFill>
                <a:latin typeface="Times New Roman" panose="02020603050405020304" pitchFamily="18" charset="0"/>
                <a:cs typeface="Times New Roman" panose="02020603050405020304" pitchFamily="18" charset="0"/>
              </a:rPr>
              <a:t>second </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solidFill>
                  <a:schemeClr val="accent1"/>
                </a:solidFill>
                <a:latin typeface="Times New Roman" panose="02020603050405020304" pitchFamily="18" charset="0"/>
                <a:cs typeface="Times New Roman" panose="02020603050405020304" pitchFamily="18" charset="0"/>
              </a:rPr>
              <a:t>rad/s</a:t>
            </a:r>
            <a:r>
              <a:rPr lang="en-US" sz="2400" dirty="0">
                <a:solidFill>
                  <a:schemeClr val="tx1"/>
                </a:solidFill>
                <a:latin typeface="Times New Roman" panose="02020603050405020304" pitchFamily="18" charset="0"/>
                <a:cs typeface="Times New Roman" panose="02020603050405020304" pitchFamily="18" charset="0"/>
              </a:rPr>
              <a:t>); </a:t>
            </a:r>
            <a:endParaRPr lang="tr-TR" sz="24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r-TR" sz="2400" dirty="0">
                <a:solidFill>
                  <a:schemeClr val="accent1"/>
                </a:solidFill>
                <a:latin typeface="Symbol" panose="05050102010706020507" pitchFamily="18" charset="2"/>
              </a:rPr>
              <a:t>a</a:t>
            </a:r>
            <a:r>
              <a:rPr lang="tr-TR" sz="2400" dirty="0"/>
              <a:t> </a:t>
            </a:r>
            <a:r>
              <a:rPr lang="en-US" sz="2400" dirty="0" smtClean="0">
                <a:solidFill>
                  <a:schemeClr val="tx1"/>
                </a:solidFill>
                <a:latin typeface="Times New Roman" panose="02020603050405020304" pitchFamily="18" charset="0"/>
                <a:cs typeface="Times New Roman" panose="02020603050405020304" pitchFamily="18" charset="0"/>
              </a:rPr>
              <a:t>is </a:t>
            </a:r>
            <a:r>
              <a:rPr lang="en-US" sz="2400" dirty="0">
                <a:solidFill>
                  <a:schemeClr val="tx1"/>
                </a:solidFill>
                <a:latin typeface="Times New Roman" panose="02020603050405020304" pitchFamily="18" charset="0"/>
                <a:cs typeface="Times New Roman" panose="02020603050405020304" pitchFamily="18" charset="0"/>
              </a:rPr>
              <a:t>the </a:t>
            </a:r>
            <a:r>
              <a:rPr lang="en-US" sz="2400" dirty="0" err="1">
                <a:solidFill>
                  <a:schemeClr val="accent1"/>
                </a:solidFill>
                <a:latin typeface="Times New Roman" panose="02020603050405020304" pitchFamily="18" charset="0"/>
                <a:cs typeface="Times New Roman" panose="02020603050405020304" pitchFamily="18" charset="0"/>
              </a:rPr>
              <a:t>neper</a:t>
            </a:r>
            <a:r>
              <a:rPr lang="en-US" sz="2400" dirty="0">
                <a:solidFill>
                  <a:schemeClr val="accent1"/>
                </a:solidFill>
                <a:latin typeface="Times New Roman" panose="02020603050405020304" pitchFamily="18" charset="0"/>
                <a:cs typeface="Times New Roman" panose="02020603050405020304" pitchFamily="18" charset="0"/>
              </a:rPr>
              <a:t> </a:t>
            </a:r>
            <a:r>
              <a:rPr lang="tr-TR" sz="2400" dirty="0" smtClean="0">
                <a:solidFill>
                  <a:schemeClr val="accent1"/>
                </a:solidFill>
                <a:latin typeface="Times New Roman" panose="02020603050405020304" pitchFamily="18" charset="0"/>
                <a:cs typeface="Times New Roman" panose="02020603050405020304" pitchFamily="18" charset="0"/>
              </a:rPr>
              <a:t>f</a:t>
            </a:r>
            <a:r>
              <a:rPr lang="en-US" sz="2400" dirty="0" err="1" smtClean="0">
                <a:solidFill>
                  <a:schemeClr val="accent1"/>
                </a:solidFill>
                <a:latin typeface="Times New Roman" panose="02020603050405020304" pitchFamily="18" charset="0"/>
                <a:cs typeface="Times New Roman" panose="02020603050405020304" pitchFamily="18" charset="0"/>
              </a:rPr>
              <a:t>requency</a:t>
            </a:r>
            <a:r>
              <a:rPr lang="en-US" sz="2400" dirty="0" smtClean="0">
                <a:solidFill>
                  <a:schemeClr val="accent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or the </a:t>
            </a:r>
            <a:r>
              <a:rPr lang="en-US" sz="2400" dirty="0">
                <a:solidFill>
                  <a:schemeClr val="accent1"/>
                </a:solidFill>
                <a:latin typeface="Times New Roman" panose="02020603050405020304" pitchFamily="18" charset="0"/>
                <a:cs typeface="Times New Roman" panose="02020603050405020304" pitchFamily="18" charset="0"/>
              </a:rPr>
              <a:t>damping factor</a:t>
            </a:r>
            <a:r>
              <a:rPr lang="en-US" sz="2400" dirty="0" smtClean="0">
                <a:solidFill>
                  <a:schemeClr val="tx1"/>
                </a:solidFill>
                <a:latin typeface="Times New Roman" panose="02020603050405020304" pitchFamily="18" charset="0"/>
                <a:cs typeface="Times New Roman" panose="02020603050405020304" pitchFamily="18" charset="0"/>
              </a:rPr>
              <a:t>,</a:t>
            </a:r>
            <a:r>
              <a:rPr lang="tr-TR" sz="2400" dirty="0" smtClean="0">
                <a:solidFill>
                  <a:schemeClr val="tx1"/>
                </a:solidFill>
                <a:latin typeface="Times New Roman" panose="02020603050405020304" pitchFamily="18" charset="0"/>
                <a:cs typeface="Times New Roman" panose="02020603050405020304" pitchFamily="18" charset="0"/>
              </a:rPr>
              <a:t> </a:t>
            </a:r>
            <a:r>
              <a:rPr lang="tr-TR" sz="2400" dirty="0" err="1" smtClean="0">
                <a:solidFill>
                  <a:schemeClr val="tx1"/>
                </a:solidFill>
                <a:latin typeface="Times New Roman" panose="02020603050405020304" pitchFamily="18" charset="0"/>
                <a:cs typeface="Times New Roman" panose="02020603050405020304" pitchFamily="18" charset="0"/>
              </a:rPr>
              <a:t>expressed</a:t>
            </a:r>
            <a:r>
              <a:rPr lang="tr-TR" sz="2400" dirty="0" smtClean="0">
                <a:solidFill>
                  <a:schemeClr val="tx1"/>
                </a:solidFill>
                <a:latin typeface="Times New Roman" panose="02020603050405020304" pitchFamily="18" charset="0"/>
                <a:cs typeface="Times New Roman" panose="02020603050405020304" pitchFamily="18" charset="0"/>
              </a:rPr>
              <a:t> </a:t>
            </a:r>
            <a:r>
              <a:rPr lang="tr-TR" sz="2400" dirty="0">
                <a:solidFill>
                  <a:schemeClr val="tx1"/>
                </a:solidFill>
                <a:latin typeface="Times New Roman" panose="02020603050405020304" pitchFamily="18" charset="0"/>
                <a:cs typeface="Times New Roman" panose="02020603050405020304" pitchFamily="18" charset="0"/>
              </a:rPr>
              <a:t>in </a:t>
            </a:r>
            <a:r>
              <a:rPr lang="tr-TR" sz="2400" dirty="0" err="1">
                <a:solidFill>
                  <a:schemeClr val="accent1"/>
                </a:solidFill>
                <a:latin typeface="Times New Roman" panose="02020603050405020304" pitchFamily="18" charset="0"/>
                <a:cs typeface="Times New Roman" panose="02020603050405020304" pitchFamily="18" charset="0"/>
              </a:rPr>
              <a:t>nepers</a:t>
            </a:r>
            <a:r>
              <a:rPr lang="tr-TR" sz="2400" dirty="0">
                <a:solidFill>
                  <a:schemeClr val="accent1"/>
                </a:solidFill>
                <a:latin typeface="Times New Roman" panose="02020603050405020304" pitchFamily="18" charset="0"/>
                <a:cs typeface="Times New Roman" panose="02020603050405020304" pitchFamily="18" charset="0"/>
              </a:rPr>
              <a:t> </a:t>
            </a:r>
            <a:r>
              <a:rPr lang="tr-TR" sz="2400" dirty="0" err="1">
                <a:solidFill>
                  <a:schemeClr val="accent1"/>
                </a:solidFill>
                <a:latin typeface="Times New Roman" panose="02020603050405020304" pitchFamily="18" charset="0"/>
                <a:cs typeface="Times New Roman" panose="02020603050405020304" pitchFamily="18" charset="0"/>
              </a:rPr>
              <a:t>per</a:t>
            </a:r>
            <a:r>
              <a:rPr lang="tr-TR" sz="2400" dirty="0">
                <a:solidFill>
                  <a:schemeClr val="accent1"/>
                </a:solidFill>
                <a:latin typeface="Times New Roman" panose="02020603050405020304" pitchFamily="18" charset="0"/>
                <a:cs typeface="Times New Roman" panose="02020603050405020304" pitchFamily="18" charset="0"/>
              </a:rPr>
              <a:t> </a:t>
            </a:r>
            <a:r>
              <a:rPr lang="tr-TR" sz="2400" dirty="0" err="1">
                <a:solidFill>
                  <a:schemeClr val="accent1"/>
                </a:solidFill>
                <a:latin typeface="Times New Roman" panose="02020603050405020304" pitchFamily="18" charset="0"/>
                <a:cs typeface="Times New Roman" panose="02020603050405020304" pitchFamily="18" charset="0"/>
              </a:rPr>
              <a:t>second</a:t>
            </a:r>
            <a:r>
              <a:rPr lang="tr-TR"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4290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3600477342"/>
              </p:ext>
            </p:extLst>
          </p:nvPr>
        </p:nvGraphicFramePr>
        <p:xfrm>
          <a:off x="971600" y="1268760"/>
          <a:ext cx="7086600" cy="2286000"/>
        </p:xfrm>
        <a:graphic>
          <a:graphicData uri="http://schemas.openxmlformats.org/presentationml/2006/ole">
            <mc:AlternateContent xmlns:mc="http://schemas.openxmlformats.org/markup-compatibility/2006">
              <mc:Choice xmlns:v="urn:schemas-microsoft-com:vml" Requires="v">
                <p:oleObj spid="_x0000_s18449" name="Equation" r:id="rId3" imgW="2361960" imgH="761760" progId="Equation.3">
                  <p:embed/>
                </p:oleObj>
              </mc:Choice>
              <mc:Fallback>
                <p:oleObj name="Equation" r:id="rId3" imgW="2361960" imgH="761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268760"/>
                        <a:ext cx="7086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Title 2"/>
          <p:cNvSpPr>
            <a:spLocks noGrp="1"/>
          </p:cNvSpPr>
          <p:nvPr>
            <p:ph type="title"/>
          </p:nvPr>
        </p:nvSpPr>
        <p:spPr/>
        <p:txBody>
          <a:bodyPr/>
          <a:lstStyle/>
          <a:p>
            <a:pPr eaLnBrk="1" hangingPunct="1"/>
            <a:r>
              <a:rPr lang="tr-TR" altLang="tr-TR" dirty="0" smtClean="0"/>
              <a:t>….</a:t>
            </a:r>
            <a:r>
              <a:rPr lang="en-US" altLang="tr-TR" dirty="0" smtClean="0"/>
              <a:t>General Solution</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29</a:t>
            </a:fld>
            <a:endParaRPr lang="en-US" altLang="tr-TR"/>
          </a:p>
        </p:txBody>
      </p:sp>
    </p:spTree>
    <p:extLst>
      <p:ext uri="{BB962C8B-B14F-4D97-AF65-F5344CB8AC3E}">
        <p14:creationId xmlns:p14="http://schemas.microsoft.com/office/powerpoint/2010/main" val="264314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tr-TR" smtClean="0"/>
              <a:t>Objective of Lecture</a:t>
            </a:r>
          </a:p>
        </p:txBody>
      </p:sp>
      <p:sp>
        <p:nvSpPr>
          <p:cNvPr id="3" name="Content Placeholder 2"/>
          <p:cNvSpPr>
            <a:spLocks noGrp="1"/>
          </p:cNvSpPr>
          <p:nvPr>
            <p:ph idx="1"/>
          </p:nvPr>
        </p:nvSpPr>
        <p:spPr/>
        <p:txBody>
          <a:bodyPr>
            <a:normAutofit/>
          </a:bodyPr>
          <a:lstStyle/>
          <a:p>
            <a:pPr lvl="0"/>
            <a:r>
              <a:rPr lang="en-US" altLang="tr-TR" dirty="0">
                <a:solidFill>
                  <a:srgbClr val="000000"/>
                </a:solidFill>
              </a:rPr>
              <a:t>Demonstrate how to determine the boundary conditions on the voltages and currents in a 2</a:t>
            </a:r>
            <a:r>
              <a:rPr lang="en-US" altLang="tr-TR" baseline="30000" dirty="0">
                <a:solidFill>
                  <a:srgbClr val="000000"/>
                </a:solidFill>
              </a:rPr>
              <a:t>nd</a:t>
            </a:r>
            <a:r>
              <a:rPr lang="en-US" altLang="tr-TR" dirty="0">
                <a:solidFill>
                  <a:srgbClr val="000000"/>
                </a:solidFill>
              </a:rPr>
              <a:t> order circuit.  </a:t>
            </a:r>
          </a:p>
          <a:p>
            <a:pPr lvl="1"/>
            <a:r>
              <a:rPr lang="en-US" altLang="tr-TR" dirty="0"/>
              <a:t>These boundary conditions will be used when calculating the transient response of the circuit</a:t>
            </a:r>
            <a:r>
              <a:rPr lang="en-US" altLang="tr-TR" dirty="0" smtClean="0"/>
              <a:t>.</a:t>
            </a:r>
            <a:endParaRPr lang="tr-TR" altLang="tr-TR"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a:t>
            </a:fld>
            <a:endParaRPr lang="en-US" altLang="tr-TR"/>
          </a:p>
        </p:txBody>
      </p:sp>
    </p:spTree>
    <p:custDataLst>
      <p:tags r:id="rId1"/>
    </p:custDataLst>
    <p:extLst>
      <p:ext uri="{BB962C8B-B14F-4D97-AF65-F5344CB8AC3E}">
        <p14:creationId xmlns:p14="http://schemas.microsoft.com/office/powerpoint/2010/main" val="2414149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itle 1"/>
          <p:cNvSpPr>
            <a:spLocks noGrp="1"/>
          </p:cNvSpPr>
          <p:nvPr>
            <p:ph type="title"/>
          </p:nvPr>
        </p:nvSpPr>
        <p:spPr/>
        <p:txBody>
          <a:bodyPr/>
          <a:lstStyle/>
          <a:p>
            <a:pPr eaLnBrk="1" hangingPunct="1"/>
            <a:r>
              <a:rPr lang="en-US" altLang="tr-TR" smtClean="0"/>
              <a:t>Solve for Coefficients A</a:t>
            </a:r>
            <a:r>
              <a:rPr lang="en-US" altLang="tr-TR" baseline="-25000" smtClean="0"/>
              <a:t>1</a:t>
            </a:r>
            <a:r>
              <a:rPr lang="en-US" altLang="tr-TR" smtClean="0"/>
              <a:t> and A</a:t>
            </a:r>
            <a:r>
              <a:rPr lang="en-US" altLang="tr-TR" baseline="-25000" smtClean="0"/>
              <a:t>2</a:t>
            </a:r>
          </a:p>
        </p:txBody>
      </p:sp>
      <p:sp>
        <p:nvSpPr>
          <p:cNvPr id="6150" name="Content Placeholder 2"/>
          <p:cNvSpPr>
            <a:spLocks noGrp="1"/>
          </p:cNvSpPr>
          <p:nvPr>
            <p:ph idx="1"/>
          </p:nvPr>
        </p:nvSpPr>
        <p:spPr/>
        <p:txBody>
          <a:bodyPr/>
          <a:lstStyle/>
          <a:p>
            <a:pPr eaLnBrk="1" hangingPunct="1"/>
            <a:r>
              <a:rPr lang="en-US" altLang="tr-TR" dirty="0" smtClean="0"/>
              <a:t>Use the boundary conditions at </a:t>
            </a:r>
            <a:r>
              <a:rPr lang="en-US" altLang="tr-TR" dirty="0" smtClean="0">
                <a:solidFill>
                  <a:schemeClr val="accent1"/>
                </a:solidFill>
              </a:rPr>
              <a:t>t</a:t>
            </a:r>
            <a:r>
              <a:rPr lang="en-US" altLang="tr-TR" baseline="-25000" dirty="0" smtClean="0">
                <a:solidFill>
                  <a:schemeClr val="accent1"/>
                </a:solidFill>
              </a:rPr>
              <a:t>o</a:t>
            </a:r>
            <a:r>
              <a:rPr lang="en-US" altLang="tr-TR" baseline="30000" dirty="0" smtClean="0">
                <a:solidFill>
                  <a:schemeClr val="accent1"/>
                </a:solidFill>
              </a:rPr>
              <a:t>-</a:t>
            </a:r>
            <a:r>
              <a:rPr lang="en-US" altLang="tr-TR" baseline="-25000" dirty="0" smtClean="0"/>
              <a:t> </a:t>
            </a:r>
            <a:r>
              <a:rPr lang="en-US" altLang="tr-TR" dirty="0" smtClean="0"/>
              <a:t>and </a:t>
            </a:r>
            <a:r>
              <a:rPr lang="en-US" altLang="tr-TR" dirty="0" smtClean="0">
                <a:solidFill>
                  <a:schemeClr val="accent1"/>
                </a:solidFill>
              </a:rPr>
              <a:t>t = ∞s </a:t>
            </a:r>
            <a:r>
              <a:rPr lang="en-US" altLang="tr-TR" dirty="0" smtClean="0"/>
              <a:t>to solve for </a:t>
            </a:r>
            <a:r>
              <a:rPr lang="en-US" altLang="tr-TR" dirty="0" smtClean="0">
                <a:solidFill>
                  <a:schemeClr val="accent1"/>
                </a:solidFill>
              </a:rPr>
              <a:t>A1</a:t>
            </a:r>
            <a:r>
              <a:rPr lang="en-US" altLang="tr-TR" dirty="0" smtClean="0"/>
              <a:t> and </a:t>
            </a:r>
            <a:r>
              <a:rPr lang="en-US" altLang="tr-TR" dirty="0" smtClean="0">
                <a:solidFill>
                  <a:schemeClr val="accent1"/>
                </a:solidFill>
              </a:rPr>
              <a:t>A2</a:t>
            </a:r>
            <a:r>
              <a:rPr lang="en-US" altLang="tr-TR" dirty="0" smtClean="0"/>
              <a:t>.</a:t>
            </a:r>
          </a:p>
          <a:p>
            <a:pPr eaLnBrk="1" hangingPunct="1">
              <a:buFont typeface="Wingdings 2" panose="05020102010507070707" pitchFamily="18" charset="2"/>
              <a:buNone/>
            </a:pPr>
            <a:endParaRPr lang="en-US" altLang="tr-TR" dirty="0" smtClean="0"/>
          </a:p>
          <a:p>
            <a:pPr lvl="1" eaLnBrk="1" hangingPunct="1"/>
            <a:r>
              <a:rPr lang="en-US" altLang="tr-TR" dirty="0" smtClean="0"/>
              <a:t>Since the voltage across a capacitor must be a continuous function of time.</a:t>
            </a:r>
          </a:p>
          <a:p>
            <a:pPr eaLnBrk="1" hangingPunct="1">
              <a:buFont typeface="Wingdings 2" panose="05020102010507070707" pitchFamily="18" charset="2"/>
              <a:buNone/>
            </a:pPr>
            <a:endParaRPr lang="en-US" altLang="tr-TR" sz="1800" dirty="0" smtClean="0"/>
          </a:p>
          <a:p>
            <a:pPr eaLnBrk="1" hangingPunct="1">
              <a:buFont typeface="Wingdings 2" panose="05020102010507070707" pitchFamily="18" charset="2"/>
              <a:buNone/>
            </a:pPr>
            <a:endParaRPr lang="en-US" altLang="tr-TR" dirty="0" smtClean="0"/>
          </a:p>
          <a:p>
            <a:pPr lvl="1" eaLnBrk="1" hangingPunct="1"/>
            <a:r>
              <a:rPr lang="en-US" altLang="tr-TR" dirty="0" smtClean="0"/>
              <a:t>Also know that</a:t>
            </a:r>
            <a:endParaRPr lang="en-US" altLang="tr-TR" sz="1800" dirty="0" smtClean="0"/>
          </a:p>
          <a:p>
            <a:pPr eaLnBrk="1" hangingPunct="1">
              <a:buFont typeface="Wingdings 2" panose="05020102010507070707" pitchFamily="18" charset="2"/>
              <a:buNone/>
            </a:pPr>
            <a:r>
              <a:rPr lang="en-US" altLang="tr-TR" dirty="0" smtClean="0"/>
              <a:t>		</a:t>
            </a:r>
          </a:p>
        </p:txBody>
      </p:sp>
      <p:graphicFrame>
        <p:nvGraphicFramePr>
          <p:cNvPr id="6146" name="Object 4"/>
          <p:cNvGraphicFramePr>
            <a:graphicFrameLocks noChangeAspect="1"/>
          </p:cNvGraphicFramePr>
          <p:nvPr>
            <p:extLst>
              <p:ext uri="{D42A27DB-BD31-4B8C-83A1-F6EECF244321}">
                <p14:modId xmlns:p14="http://schemas.microsoft.com/office/powerpoint/2010/main" val="2429491562"/>
              </p:ext>
            </p:extLst>
          </p:nvPr>
        </p:nvGraphicFramePr>
        <p:xfrm>
          <a:off x="3275856" y="2132856"/>
          <a:ext cx="1722438" cy="584200"/>
        </p:xfrm>
        <a:graphic>
          <a:graphicData uri="http://schemas.openxmlformats.org/presentationml/2006/ole">
            <mc:AlternateContent xmlns:mc="http://schemas.openxmlformats.org/markup-compatibility/2006">
              <mc:Choice xmlns:v="urn:schemas-microsoft-com:vml" Requires="v">
                <p:oleObj spid="_x0000_s19506" name="Equation" r:id="rId3" imgW="749160" imgH="253800" progId="Equation.3">
                  <p:embed/>
                </p:oleObj>
              </mc:Choice>
              <mc:Fallback>
                <p:oleObj name="Equation" r:id="rId3" imgW="7491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132856"/>
                        <a:ext cx="172243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6"/>
          <p:cNvGraphicFramePr>
            <a:graphicFrameLocks noChangeAspect="1"/>
          </p:cNvGraphicFramePr>
          <p:nvPr>
            <p:extLst>
              <p:ext uri="{D42A27DB-BD31-4B8C-83A1-F6EECF244321}">
                <p14:modId xmlns:p14="http://schemas.microsoft.com/office/powerpoint/2010/main" val="4050708633"/>
              </p:ext>
            </p:extLst>
          </p:nvPr>
        </p:nvGraphicFramePr>
        <p:xfrm>
          <a:off x="2195736" y="3645024"/>
          <a:ext cx="5305425" cy="1066800"/>
        </p:xfrm>
        <a:graphic>
          <a:graphicData uri="http://schemas.openxmlformats.org/presentationml/2006/ole">
            <mc:AlternateContent xmlns:mc="http://schemas.openxmlformats.org/markup-compatibility/2006">
              <mc:Choice xmlns:v="urn:schemas-microsoft-com:vml" Requires="v">
                <p:oleObj spid="_x0000_s19507" name="Equation" r:id="rId5" imgW="2527200" imgH="507960" progId="Equation.3">
                  <p:embed/>
                </p:oleObj>
              </mc:Choice>
              <mc:Fallback>
                <p:oleObj name="Equation" r:id="rId5" imgW="252720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645024"/>
                        <a:ext cx="53054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7"/>
          <p:cNvGraphicFramePr>
            <a:graphicFrameLocks noChangeAspect="1"/>
          </p:cNvGraphicFramePr>
          <p:nvPr>
            <p:extLst>
              <p:ext uri="{D42A27DB-BD31-4B8C-83A1-F6EECF244321}">
                <p14:modId xmlns:p14="http://schemas.microsoft.com/office/powerpoint/2010/main" val="999221164"/>
              </p:ext>
            </p:extLst>
          </p:nvPr>
        </p:nvGraphicFramePr>
        <p:xfrm>
          <a:off x="1987550" y="5170874"/>
          <a:ext cx="5251450" cy="1295400"/>
        </p:xfrm>
        <a:graphic>
          <a:graphicData uri="http://schemas.openxmlformats.org/presentationml/2006/ole">
            <mc:AlternateContent xmlns:mc="http://schemas.openxmlformats.org/markup-compatibility/2006">
              <mc:Choice xmlns:v="urn:schemas-microsoft-com:vml" Requires="v">
                <p:oleObj spid="_x0000_s19508" name="Equation" r:id="rId7" imgW="2679480" imgH="660240" progId="Equation.3">
                  <p:embed/>
                </p:oleObj>
              </mc:Choice>
              <mc:Fallback>
                <p:oleObj name="Equation" r:id="rId7" imgW="2679480" imgH="660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7550" y="5170874"/>
                        <a:ext cx="52514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30</a:t>
            </a:fld>
            <a:endParaRPr lang="en-US" altLang="tr-TR"/>
          </a:p>
        </p:txBody>
      </p:sp>
    </p:spTree>
    <p:extLst>
      <p:ext uri="{BB962C8B-B14F-4D97-AF65-F5344CB8AC3E}">
        <p14:creationId xmlns:p14="http://schemas.microsoft.com/office/powerpoint/2010/main" val="3844233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Three </a:t>
            </a:r>
            <a:r>
              <a:rPr lang="tr-TR" dirty="0" err="1"/>
              <a:t>types</a:t>
            </a:r>
            <a:r>
              <a:rPr lang="tr-TR" dirty="0"/>
              <a:t> of </a:t>
            </a:r>
            <a:r>
              <a:rPr lang="tr-TR" dirty="0" err="1"/>
              <a:t>solutions</a:t>
            </a:r>
            <a:endParaRPr lang="tr-TR" dirty="0"/>
          </a:p>
        </p:txBody>
      </p:sp>
      <p:sp>
        <p:nvSpPr>
          <p:cNvPr id="3" name="Content Placeholder 2"/>
          <p:cNvSpPr>
            <a:spLocks noGrp="1"/>
          </p:cNvSpPr>
          <p:nvPr>
            <p:ph idx="1"/>
          </p:nvPr>
        </p:nvSpPr>
        <p:spPr/>
        <p:txBody>
          <a:bodyPr/>
          <a:lstStyle/>
          <a:p>
            <a:endParaRPr lang="tr-TR" dirty="0" smtClean="0"/>
          </a:p>
          <a:p>
            <a:endParaRPr lang="tr-TR" dirty="0"/>
          </a:p>
          <a:p>
            <a:r>
              <a:rPr lang="en-US" dirty="0" smtClean="0"/>
              <a:t>From</a:t>
            </a:r>
            <a:r>
              <a:rPr lang="tr-TR" dirty="0" smtClean="0"/>
              <a:t> </a:t>
            </a:r>
            <a:r>
              <a:rPr lang="tr-TR" dirty="0" err="1" smtClean="0"/>
              <a:t>these</a:t>
            </a:r>
            <a:r>
              <a:rPr lang="tr-TR" dirty="0" smtClean="0"/>
              <a:t> </a:t>
            </a:r>
            <a:r>
              <a:rPr lang="tr-TR" dirty="0" err="1" smtClean="0"/>
              <a:t>equations</a:t>
            </a:r>
            <a:r>
              <a:rPr lang="en-US" dirty="0" smtClean="0"/>
              <a:t>, </a:t>
            </a:r>
            <a:r>
              <a:rPr lang="en-US" dirty="0"/>
              <a:t>we can infer that there are three types of solutions</a:t>
            </a:r>
            <a:r>
              <a:rPr lang="en-US" dirty="0" smtClean="0"/>
              <a:t>:</a:t>
            </a:r>
            <a:endParaRPr lang="tr-TR" dirty="0" smtClean="0"/>
          </a:p>
          <a:p>
            <a:pPr lvl="1"/>
            <a:r>
              <a:rPr lang="en-US" dirty="0"/>
              <a:t>If </a:t>
            </a:r>
            <a:r>
              <a:rPr lang="tr-TR" dirty="0"/>
              <a:t> </a:t>
            </a:r>
            <a:r>
              <a:rPr lang="tr-TR" dirty="0">
                <a:solidFill>
                  <a:schemeClr val="accent1"/>
                </a:solidFill>
                <a:latin typeface="Symbol" panose="05050102010706020507" pitchFamily="18" charset="2"/>
              </a:rPr>
              <a:t>a &gt; </a:t>
            </a:r>
            <a:r>
              <a:rPr lang="tr-TR" dirty="0">
                <a:solidFill>
                  <a:schemeClr val="accent1"/>
                </a:solidFill>
                <a:latin typeface="Symbol" panose="05050102010706020507" pitchFamily="18" charset="2"/>
                <a:sym typeface="Symbol" panose="05050102010706020507" pitchFamily="18" charset="2"/>
              </a:rPr>
              <a:t></a:t>
            </a:r>
            <a:r>
              <a:rPr lang="tr-TR" baseline="-25000" dirty="0">
                <a:solidFill>
                  <a:schemeClr val="accent1"/>
                </a:solidFill>
                <a:latin typeface="Symbol" panose="05050102010706020507" pitchFamily="18" charset="2"/>
              </a:rPr>
              <a:t>0 </a:t>
            </a:r>
            <a:r>
              <a:rPr lang="tr-TR" dirty="0"/>
              <a:t>,</a:t>
            </a:r>
            <a:r>
              <a:rPr lang="en-US" dirty="0"/>
              <a:t> </a:t>
            </a:r>
            <a:r>
              <a:rPr lang="en-US" dirty="0" smtClean="0"/>
              <a:t>we have</a:t>
            </a:r>
            <a:r>
              <a:rPr lang="tr-TR" dirty="0" smtClean="0"/>
              <a:t> </a:t>
            </a:r>
            <a:r>
              <a:rPr lang="en-US" dirty="0" smtClean="0"/>
              <a:t>the </a:t>
            </a:r>
            <a:r>
              <a:rPr lang="en-US" dirty="0">
                <a:solidFill>
                  <a:schemeClr val="accent1"/>
                </a:solidFill>
              </a:rPr>
              <a:t>overdamped </a:t>
            </a:r>
            <a:r>
              <a:rPr lang="en-US" dirty="0"/>
              <a:t>case.</a:t>
            </a:r>
          </a:p>
          <a:p>
            <a:pPr lvl="1"/>
            <a:r>
              <a:rPr lang="en-US" dirty="0" smtClean="0"/>
              <a:t>If </a:t>
            </a:r>
            <a:r>
              <a:rPr lang="tr-TR" dirty="0">
                <a:solidFill>
                  <a:schemeClr val="accent1"/>
                </a:solidFill>
                <a:latin typeface="Symbol" panose="05050102010706020507" pitchFamily="18" charset="2"/>
              </a:rPr>
              <a:t>a </a:t>
            </a:r>
            <a:r>
              <a:rPr lang="tr-TR" dirty="0" smtClean="0">
                <a:solidFill>
                  <a:schemeClr val="accent1"/>
                </a:solidFill>
                <a:latin typeface="Symbol" panose="05050102010706020507" pitchFamily="18" charset="2"/>
              </a:rPr>
              <a:t>= </a:t>
            </a:r>
            <a:r>
              <a:rPr lang="tr-TR" dirty="0">
                <a:solidFill>
                  <a:schemeClr val="accent1"/>
                </a:solidFill>
                <a:latin typeface="Symbol" panose="05050102010706020507" pitchFamily="18" charset="2"/>
                <a:sym typeface="Symbol" panose="05050102010706020507" pitchFamily="18" charset="2"/>
              </a:rPr>
              <a:t></a:t>
            </a:r>
            <a:r>
              <a:rPr lang="tr-TR" baseline="-25000" dirty="0">
                <a:solidFill>
                  <a:schemeClr val="accent1"/>
                </a:solidFill>
                <a:latin typeface="Symbol" panose="05050102010706020507" pitchFamily="18" charset="2"/>
              </a:rPr>
              <a:t>0 </a:t>
            </a:r>
            <a:r>
              <a:rPr lang="tr-TR" dirty="0" smtClean="0"/>
              <a:t>, </a:t>
            </a:r>
            <a:r>
              <a:rPr lang="en-US" dirty="0" smtClean="0"/>
              <a:t>we </a:t>
            </a:r>
            <a:r>
              <a:rPr lang="en-US" dirty="0"/>
              <a:t>have the </a:t>
            </a:r>
            <a:r>
              <a:rPr lang="en-US" dirty="0">
                <a:solidFill>
                  <a:schemeClr val="accent1"/>
                </a:solidFill>
              </a:rPr>
              <a:t>critically damped </a:t>
            </a:r>
            <a:r>
              <a:rPr lang="en-US" dirty="0"/>
              <a:t>case.</a:t>
            </a:r>
          </a:p>
          <a:p>
            <a:pPr lvl="1"/>
            <a:r>
              <a:rPr lang="en-US" dirty="0" smtClean="0"/>
              <a:t>If </a:t>
            </a:r>
            <a:r>
              <a:rPr lang="tr-TR" dirty="0">
                <a:solidFill>
                  <a:schemeClr val="accent1"/>
                </a:solidFill>
                <a:latin typeface="Symbol" panose="05050102010706020507" pitchFamily="18" charset="2"/>
              </a:rPr>
              <a:t>a </a:t>
            </a:r>
            <a:r>
              <a:rPr lang="tr-TR" dirty="0" smtClean="0">
                <a:solidFill>
                  <a:schemeClr val="accent1"/>
                </a:solidFill>
                <a:latin typeface="Symbol" panose="05050102010706020507" pitchFamily="18" charset="2"/>
              </a:rPr>
              <a:t>&lt; </a:t>
            </a:r>
            <a:r>
              <a:rPr lang="tr-TR" dirty="0">
                <a:solidFill>
                  <a:schemeClr val="accent1"/>
                </a:solidFill>
                <a:latin typeface="Symbol" panose="05050102010706020507" pitchFamily="18" charset="2"/>
                <a:sym typeface="Symbol" panose="05050102010706020507" pitchFamily="18" charset="2"/>
              </a:rPr>
              <a:t></a:t>
            </a:r>
            <a:r>
              <a:rPr lang="tr-TR" baseline="-25000" dirty="0">
                <a:solidFill>
                  <a:schemeClr val="accent1"/>
                </a:solidFill>
                <a:latin typeface="Symbol" panose="05050102010706020507" pitchFamily="18" charset="2"/>
              </a:rPr>
              <a:t>0 </a:t>
            </a:r>
            <a:r>
              <a:rPr lang="tr-TR" dirty="0"/>
              <a:t>, </a:t>
            </a:r>
            <a:r>
              <a:rPr lang="en-US" dirty="0" smtClean="0"/>
              <a:t>we </a:t>
            </a:r>
            <a:r>
              <a:rPr lang="en-US" dirty="0"/>
              <a:t>have the </a:t>
            </a:r>
            <a:r>
              <a:rPr lang="en-US" dirty="0">
                <a:solidFill>
                  <a:schemeClr val="accent1"/>
                </a:solidFill>
              </a:rPr>
              <a:t>underdamped</a:t>
            </a:r>
            <a:r>
              <a:rPr lang="en-US" i="1" dirty="0"/>
              <a:t> </a:t>
            </a:r>
            <a:r>
              <a:rPr lang="en-US" dirty="0"/>
              <a:t>case</a:t>
            </a:r>
            <a:r>
              <a:rPr lang="en-US" dirty="0" smtClean="0"/>
              <a:t>.</a:t>
            </a:r>
            <a:endParaRPr lang="tr-TR" dirty="0" smtClean="0"/>
          </a:p>
          <a:p>
            <a:r>
              <a:rPr lang="en-US" dirty="0" smtClean="0"/>
              <a:t>We </a:t>
            </a:r>
            <a:r>
              <a:rPr lang="en-US" dirty="0"/>
              <a:t>will consider each of these cases separately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31</a:t>
            </a:fld>
            <a:endParaRPr lang="en-US" altLang="tr-TR"/>
          </a:p>
        </p:txBody>
      </p:sp>
      <p:pic>
        <p:nvPicPr>
          <p:cNvPr id="6" name="Picture 5"/>
          <p:cNvPicPr>
            <a:picLocks noChangeAspect="1"/>
          </p:cNvPicPr>
          <p:nvPr/>
        </p:nvPicPr>
        <p:blipFill>
          <a:blip r:embed="rId2"/>
          <a:stretch>
            <a:fillRect/>
          </a:stretch>
        </p:blipFill>
        <p:spPr>
          <a:xfrm>
            <a:off x="899592" y="1268760"/>
            <a:ext cx="6267704" cy="1008112"/>
          </a:xfrm>
          <a:prstGeom prst="rect">
            <a:avLst/>
          </a:prstGeom>
        </p:spPr>
      </p:pic>
    </p:spTree>
    <p:extLst>
      <p:ext uri="{BB962C8B-B14F-4D97-AF65-F5344CB8AC3E}">
        <p14:creationId xmlns:p14="http://schemas.microsoft.com/office/powerpoint/2010/main" val="604001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lstStyle/>
          <a:p>
            <a:pPr eaLnBrk="1" hangingPunct="1"/>
            <a:r>
              <a:rPr lang="tr-TR" dirty="0"/>
              <a:t>Three </a:t>
            </a:r>
            <a:r>
              <a:rPr lang="tr-TR" dirty="0" err="1"/>
              <a:t>types</a:t>
            </a:r>
            <a:r>
              <a:rPr lang="tr-TR" dirty="0"/>
              <a:t> of </a:t>
            </a:r>
            <a:r>
              <a:rPr lang="tr-TR" dirty="0" err="1" smtClean="0"/>
              <a:t>solutions</a:t>
            </a:r>
            <a:endParaRPr lang="en-US" altLang="tr-TR" dirty="0" smtClean="0"/>
          </a:p>
        </p:txBody>
      </p:sp>
      <p:sp>
        <p:nvSpPr>
          <p:cNvPr id="7172" name="Content Placeholder 2"/>
          <p:cNvSpPr>
            <a:spLocks noGrp="1"/>
          </p:cNvSpPr>
          <p:nvPr>
            <p:ph idx="1"/>
          </p:nvPr>
        </p:nvSpPr>
        <p:spPr/>
        <p:txBody>
          <a:bodyPr/>
          <a:lstStyle/>
          <a:p>
            <a:pPr eaLnBrk="1" hangingPunct="1"/>
            <a:r>
              <a:rPr lang="en-US" altLang="tr-TR" dirty="0"/>
              <a:t>Overdamped </a:t>
            </a:r>
            <a:r>
              <a:rPr lang="en-US" altLang="tr-TR" dirty="0" smtClean="0"/>
              <a:t>Case</a:t>
            </a:r>
            <a:r>
              <a:rPr lang="tr-TR" altLang="tr-TR" dirty="0" smtClean="0"/>
              <a:t> (</a:t>
            </a:r>
            <a:r>
              <a:rPr lang="tr-TR" altLang="tr-TR" dirty="0" smtClean="0">
                <a:latin typeface="Times New Roman" panose="02020603050405020304" pitchFamily="18" charset="0"/>
                <a:cs typeface="Times New Roman" panose="02020603050405020304" pitchFamily="18" charset="0"/>
              </a:rPr>
              <a:t> </a:t>
            </a:r>
            <a:r>
              <a:rPr lang="en-US" altLang="tr-TR" dirty="0" smtClean="0">
                <a:latin typeface="Symbol" panose="05050102010706020507" pitchFamily="18" charset="2"/>
              </a:rPr>
              <a:t>a &gt; w</a:t>
            </a:r>
            <a:r>
              <a:rPr lang="en-US" altLang="tr-TR" baseline="-25000" dirty="0" smtClean="0">
                <a:latin typeface="Symbol" panose="05050102010706020507" pitchFamily="18" charset="2"/>
              </a:rPr>
              <a:t>o</a:t>
            </a:r>
            <a:r>
              <a:rPr lang="tr-TR" altLang="tr-TR" baseline="-25000" dirty="0" smtClean="0">
                <a:latin typeface="Symbol" panose="05050102010706020507" pitchFamily="18" charset="2"/>
              </a:rPr>
              <a:t> </a:t>
            </a:r>
            <a:r>
              <a:rPr lang="tr-TR" altLang="tr-TR" dirty="0" smtClean="0">
                <a:latin typeface="Symbol" panose="05050102010706020507" pitchFamily="18" charset="2"/>
              </a:rPr>
              <a:t>)</a:t>
            </a:r>
            <a:endParaRPr lang="en-US" altLang="tr-TR" dirty="0" smtClean="0">
              <a:latin typeface="Symbol" panose="05050102010706020507" pitchFamily="18" charset="2"/>
            </a:endParaRPr>
          </a:p>
          <a:p>
            <a:pPr lvl="1" eaLnBrk="1" hangingPunct="1"/>
            <a:r>
              <a:rPr lang="en-US" altLang="tr-TR" dirty="0" smtClean="0"/>
              <a:t>implies that </a:t>
            </a:r>
            <a:r>
              <a:rPr lang="en-US" altLang="tr-TR" dirty="0" smtClean="0">
                <a:solidFill>
                  <a:schemeClr val="accent1"/>
                </a:solidFill>
              </a:rPr>
              <a:t>C &gt; 4L/R</a:t>
            </a:r>
            <a:r>
              <a:rPr lang="en-US" altLang="tr-TR" baseline="30000" dirty="0" smtClean="0">
                <a:solidFill>
                  <a:schemeClr val="accent1"/>
                </a:solidFill>
              </a:rPr>
              <a:t>2</a:t>
            </a:r>
            <a:endParaRPr lang="tr-TR" altLang="tr-TR" baseline="30000" dirty="0" smtClean="0">
              <a:solidFill>
                <a:schemeClr val="accent1"/>
              </a:solidFill>
            </a:endParaRPr>
          </a:p>
          <a:p>
            <a:pPr lvl="2" eaLnBrk="1" hangingPunct="1"/>
            <a:r>
              <a:rPr lang="en-US" altLang="tr-TR" dirty="0" smtClean="0">
                <a:solidFill>
                  <a:schemeClr val="accent1"/>
                </a:solidFill>
              </a:rPr>
              <a:t>s</a:t>
            </a:r>
            <a:r>
              <a:rPr lang="en-US" altLang="tr-TR" baseline="-25000" dirty="0" smtClean="0">
                <a:solidFill>
                  <a:schemeClr val="accent1"/>
                </a:solidFill>
              </a:rPr>
              <a:t>1</a:t>
            </a:r>
            <a:r>
              <a:rPr lang="en-US" altLang="tr-TR" dirty="0" smtClean="0"/>
              <a:t> and </a:t>
            </a:r>
            <a:r>
              <a:rPr lang="en-US" altLang="tr-TR" dirty="0" smtClean="0">
                <a:solidFill>
                  <a:schemeClr val="accent1"/>
                </a:solidFill>
              </a:rPr>
              <a:t>s</a:t>
            </a:r>
            <a:r>
              <a:rPr lang="en-US" altLang="tr-TR" baseline="-25000" dirty="0" smtClean="0">
                <a:solidFill>
                  <a:schemeClr val="accent1"/>
                </a:solidFill>
              </a:rPr>
              <a:t>2</a:t>
            </a:r>
            <a:r>
              <a:rPr lang="en-US" altLang="tr-TR" dirty="0" smtClean="0">
                <a:solidFill>
                  <a:schemeClr val="accent1"/>
                </a:solidFill>
              </a:rPr>
              <a:t> </a:t>
            </a:r>
            <a:r>
              <a:rPr lang="en-US" altLang="tr-TR" dirty="0" smtClean="0"/>
              <a:t>are negative and real numbers</a:t>
            </a:r>
            <a:endParaRPr lang="tr-TR" altLang="tr-TR" dirty="0" smtClean="0"/>
          </a:p>
          <a:p>
            <a:pPr lvl="2" eaLnBrk="1" hangingPunct="1"/>
            <a:endParaRPr lang="tr-TR" altLang="tr-TR" dirty="0">
              <a:latin typeface="Symbol" panose="05050102010706020507" pitchFamily="18" charset="2"/>
            </a:endParaRPr>
          </a:p>
          <a:p>
            <a:pPr lvl="0" eaLnBrk="1" hangingPunct="1"/>
            <a:endParaRPr lang="tr-TR" altLang="tr-TR" dirty="0" smtClean="0">
              <a:solidFill>
                <a:srgbClr val="000000"/>
              </a:solidFill>
            </a:endParaRPr>
          </a:p>
          <a:p>
            <a:pPr lvl="0" eaLnBrk="1" hangingPunct="1"/>
            <a:r>
              <a:rPr lang="tr-TR" altLang="tr-TR" dirty="0" err="1" smtClean="0">
                <a:solidFill>
                  <a:srgbClr val="000000"/>
                </a:solidFill>
              </a:rPr>
              <a:t>Critically</a:t>
            </a:r>
            <a:r>
              <a:rPr lang="tr-TR" altLang="tr-TR" dirty="0" smtClean="0">
                <a:solidFill>
                  <a:srgbClr val="000000"/>
                </a:solidFill>
              </a:rPr>
              <a:t> </a:t>
            </a:r>
            <a:r>
              <a:rPr lang="en-US" altLang="tr-TR" dirty="0" smtClean="0">
                <a:solidFill>
                  <a:srgbClr val="000000"/>
                </a:solidFill>
              </a:rPr>
              <a:t>damped </a:t>
            </a:r>
            <a:r>
              <a:rPr lang="en-US" altLang="tr-TR" dirty="0">
                <a:solidFill>
                  <a:srgbClr val="000000"/>
                </a:solidFill>
              </a:rPr>
              <a:t>Case</a:t>
            </a:r>
            <a:r>
              <a:rPr lang="tr-TR" altLang="tr-TR" dirty="0">
                <a:solidFill>
                  <a:srgbClr val="000000"/>
                </a:solidFill>
              </a:rPr>
              <a:t> (</a:t>
            </a:r>
            <a:r>
              <a:rPr lang="tr-TR" altLang="tr-TR" dirty="0">
                <a:solidFill>
                  <a:srgbClr val="000000"/>
                </a:solidFill>
                <a:latin typeface="Times New Roman" panose="02020603050405020304" pitchFamily="18" charset="0"/>
                <a:cs typeface="Times New Roman" panose="02020603050405020304" pitchFamily="18" charset="0"/>
              </a:rPr>
              <a:t> </a:t>
            </a:r>
            <a:r>
              <a:rPr lang="en-US" altLang="tr-TR" dirty="0">
                <a:solidFill>
                  <a:srgbClr val="000000"/>
                </a:solidFill>
                <a:latin typeface="Symbol" panose="05050102010706020507" pitchFamily="18" charset="2"/>
              </a:rPr>
              <a:t>a </a:t>
            </a:r>
            <a:r>
              <a:rPr lang="tr-TR" altLang="tr-TR" dirty="0" smtClean="0">
                <a:solidFill>
                  <a:srgbClr val="000000"/>
                </a:solidFill>
                <a:latin typeface="Symbol" panose="05050102010706020507" pitchFamily="18" charset="2"/>
              </a:rPr>
              <a:t>=</a:t>
            </a:r>
            <a:r>
              <a:rPr lang="en-US" altLang="tr-TR" dirty="0" smtClean="0">
                <a:solidFill>
                  <a:srgbClr val="000000"/>
                </a:solidFill>
                <a:latin typeface="Symbol" panose="05050102010706020507" pitchFamily="18" charset="2"/>
              </a:rPr>
              <a:t> </a:t>
            </a:r>
            <a:r>
              <a:rPr lang="en-US" altLang="tr-TR" dirty="0">
                <a:solidFill>
                  <a:srgbClr val="000000"/>
                </a:solidFill>
                <a:latin typeface="Symbol" panose="05050102010706020507" pitchFamily="18" charset="2"/>
              </a:rPr>
              <a:t>w</a:t>
            </a:r>
            <a:r>
              <a:rPr lang="en-US" altLang="tr-TR" baseline="-25000" dirty="0">
                <a:solidFill>
                  <a:srgbClr val="000000"/>
                </a:solidFill>
                <a:latin typeface="Symbol" panose="05050102010706020507" pitchFamily="18" charset="2"/>
              </a:rPr>
              <a:t>o</a:t>
            </a:r>
            <a:r>
              <a:rPr lang="tr-TR" altLang="tr-TR" baseline="-25000" dirty="0">
                <a:solidFill>
                  <a:srgbClr val="000000"/>
                </a:solidFill>
                <a:latin typeface="Symbol" panose="05050102010706020507" pitchFamily="18" charset="2"/>
              </a:rPr>
              <a:t> </a:t>
            </a:r>
            <a:r>
              <a:rPr lang="tr-TR" altLang="tr-TR" dirty="0">
                <a:solidFill>
                  <a:srgbClr val="000000"/>
                </a:solidFill>
                <a:latin typeface="Symbol" panose="05050102010706020507" pitchFamily="18" charset="2"/>
              </a:rPr>
              <a:t>)</a:t>
            </a:r>
            <a:endParaRPr lang="en-US" altLang="tr-TR" dirty="0">
              <a:solidFill>
                <a:srgbClr val="000000"/>
              </a:solidFill>
              <a:latin typeface="Symbol" panose="05050102010706020507" pitchFamily="18" charset="2"/>
            </a:endParaRPr>
          </a:p>
          <a:p>
            <a:pPr lvl="1" eaLnBrk="1" hangingPunct="1"/>
            <a:r>
              <a:rPr lang="en-US" altLang="tr-TR" dirty="0"/>
              <a:t>implies that </a:t>
            </a:r>
            <a:r>
              <a:rPr lang="en-US" altLang="tr-TR" dirty="0">
                <a:solidFill>
                  <a:schemeClr val="accent1"/>
                </a:solidFill>
              </a:rPr>
              <a:t>C </a:t>
            </a:r>
            <a:r>
              <a:rPr lang="tr-TR" altLang="tr-TR" dirty="0" smtClean="0">
                <a:solidFill>
                  <a:schemeClr val="accent1"/>
                </a:solidFill>
              </a:rPr>
              <a:t>=</a:t>
            </a:r>
            <a:r>
              <a:rPr lang="en-US" altLang="tr-TR" dirty="0" smtClean="0">
                <a:solidFill>
                  <a:schemeClr val="accent1"/>
                </a:solidFill>
              </a:rPr>
              <a:t> </a:t>
            </a:r>
            <a:r>
              <a:rPr lang="en-US" altLang="tr-TR" dirty="0">
                <a:solidFill>
                  <a:schemeClr val="accent1"/>
                </a:solidFill>
              </a:rPr>
              <a:t>4L/R</a:t>
            </a:r>
            <a:r>
              <a:rPr lang="en-US" altLang="tr-TR" baseline="30000" dirty="0">
                <a:solidFill>
                  <a:schemeClr val="accent1"/>
                </a:solidFill>
              </a:rPr>
              <a:t>2</a:t>
            </a:r>
            <a:endParaRPr lang="tr-TR" altLang="tr-TR" baseline="30000" dirty="0">
              <a:solidFill>
                <a:schemeClr val="accent1"/>
              </a:solidFill>
            </a:endParaRPr>
          </a:p>
          <a:p>
            <a:pPr lvl="2" eaLnBrk="1" hangingPunct="1"/>
            <a:r>
              <a:rPr lang="en-US" altLang="tr-TR" dirty="0" smtClean="0"/>
              <a:t>s</a:t>
            </a:r>
            <a:r>
              <a:rPr lang="en-US" altLang="tr-TR" baseline="-25000" dirty="0" smtClean="0"/>
              <a:t>1</a:t>
            </a:r>
            <a:r>
              <a:rPr lang="en-US" altLang="tr-TR" dirty="0" smtClean="0"/>
              <a:t> </a:t>
            </a:r>
            <a:r>
              <a:rPr lang="en-US" altLang="tr-TR" dirty="0"/>
              <a:t>= s</a:t>
            </a:r>
            <a:r>
              <a:rPr lang="en-US" altLang="tr-TR" baseline="-25000" dirty="0"/>
              <a:t>2</a:t>
            </a:r>
            <a:r>
              <a:rPr lang="en-US" altLang="tr-TR" dirty="0"/>
              <a:t> = - </a:t>
            </a:r>
            <a:r>
              <a:rPr lang="en-US" altLang="tr-TR" dirty="0">
                <a:latin typeface="Symbol" panose="05050102010706020507" pitchFamily="18" charset="2"/>
              </a:rPr>
              <a:t>a </a:t>
            </a:r>
            <a:r>
              <a:rPr lang="en-US" altLang="tr-TR" dirty="0"/>
              <a:t>= -R/2L</a:t>
            </a:r>
            <a:endParaRPr lang="tr-TR" altLang="tr-TR" dirty="0">
              <a:solidFill>
                <a:srgbClr val="009900"/>
              </a:solidFill>
            </a:endParaRPr>
          </a:p>
          <a:p>
            <a:pPr lvl="2" eaLnBrk="1" hangingPunct="1"/>
            <a:endParaRPr lang="tr-TR" altLang="tr-TR" dirty="0">
              <a:solidFill>
                <a:srgbClr val="009900"/>
              </a:solidFill>
              <a:latin typeface="Symbol" panose="05050102010706020507" pitchFamily="18" charset="2"/>
            </a:endParaRPr>
          </a:p>
        </p:txBody>
      </p:sp>
      <p:graphicFrame>
        <p:nvGraphicFramePr>
          <p:cNvPr id="7170" name="Object 2"/>
          <p:cNvGraphicFramePr>
            <a:graphicFrameLocks noChangeAspect="1"/>
          </p:cNvGraphicFramePr>
          <p:nvPr>
            <p:extLst>
              <p:ext uri="{D42A27DB-BD31-4B8C-83A1-F6EECF244321}">
                <p14:modId xmlns:p14="http://schemas.microsoft.com/office/powerpoint/2010/main" val="3059250079"/>
              </p:ext>
            </p:extLst>
          </p:nvPr>
        </p:nvGraphicFramePr>
        <p:xfrm>
          <a:off x="1798070" y="2599123"/>
          <a:ext cx="3314700" cy="577850"/>
        </p:xfrm>
        <a:graphic>
          <a:graphicData uri="http://schemas.openxmlformats.org/presentationml/2006/ole">
            <mc:AlternateContent xmlns:mc="http://schemas.openxmlformats.org/markup-compatibility/2006">
              <mc:Choice xmlns:v="urn:schemas-microsoft-com:vml" Requires="v">
                <p:oleObj spid="_x0000_s20512" name="Equation" r:id="rId3" imgW="1384200" imgH="241200" progId="Equation.3">
                  <p:embed/>
                </p:oleObj>
              </mc:Choice>
              <mc:Fallback>
                <p:oleObj name="Equation" r:id="rId3" imgW="13842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070" y="2599123"/>
                        <a:ext cx="33147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32</a:t>
            </a:fld>
            <a:endParaRPr lang="en-US" altLang="tr-TR"/>
          </a:p>
        </p:txBody>
      </p:sp>
      <p:graphicFrame>
        <p:nvGraphicFramePr>
          <p:cNvPr id="6" name="Object 2"/>
          <p:cNvGraphicFramePr>
            <a:graphicFrameLocks noChangeAspect="1"/>
          </p:cNvGraphicFramePr>
          <p:nvPr>
            <p:extLst>
              <p:ext uri="{D42A27DB-BD31-4B8C-83A1-F6EECF244321}">
                <p14:modId xmlns:p14="http://schemas.microsoft.com/office/powerpoint/2010/main" val="2423415540"/>
              </p:ext>
            </p:extLst>
          </p:nvPr>
        </p:nvGraphicFramePr>
        <p:xfrm>
          <a:off x="1540101" y="5229200"/>
          <a:ext cx="3830638" cy="577850"/>
        </p:xfrm>
        <a:graphic>
          <a:graphicData uri="http://schemas.openxmlformats.org/presentationml/2006/ole">
            <mc:AlternateContent xmlns:mc="http://schemas.openxmlformats.org/markup-compatibility/2006">
              <mc:Choice xmlns:v="urn:schemas-microsoft-com:vml" Requires="v">
                <p:oleObj spid="_x0000_s20513" name="Equation" r:id="rId5" imgW="1600200" imgH="241200" progId="Equation.3">
                  <p:embed/>
                </p:oleObj>
              </mc:Choice>
              <mc:Fallback>
                <p:oleObj name="Equation" r:id="rId5" imgW="16002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0101" y="5229200"/>
                        <a:ext cx="38306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6"/>
          <p:cNvGrpSpPr/>
          <p:nvPr/>
        </p:nvGrpSpPr>
        <p:grpSpPr>
          <a:xfrm>
            <a:off x="6495679" y="4140006"/>
            <a:ext cx="2252785" cy="1723169"/>
            <a:chOff x="6495679" y="4140006"/>
            <a:chExt cx="2252785" cy="1723169"/>
          </a:xfrm>
        </p:grpSpPr>
        <p:pic>
          <p:nvPicPr>
            <p:cNvPr id="4" name="Picture 3"/>
            <p:cNvPicPr>
              <a:picLocks noChangeAspect="1"/>
            </p:cNvPicPr>
            <p:nvPr/>
          </p:nvPicPr>
          <p:blipFill>
            <a:blip r:embed="rId7"/>
            <a:stretch>
              <a:fillRect/>
            </a:stretch>
          </p:blipFill>
          <p:spPr>
            <a:xfrm>
              <a:off x="6548493" y="4140006"/>
              <a:ext cx="2199971" cy="1723169"/>
            </a:xfrm>
            <a:prstGeom prst="rect">
              <a:avLst/>
            </a:prstGeom>
          </p:spPr>
        </p:pic>
        <p:sp>
          <p:nvSpPr>
            <p:cNvPr id="5" name="TextBox 4"/>
            <p:cNvSpPr txBox="1"/>
            <p:nvPr/>
          </p:nvSpPr>
          <p:spPr>
            <a:xfrm>
              <a:off x="6495679" y="4146085"/>
              <a:ext cx="288032" cy="215444"/>
            </a:xfrm>
            <a:prstGeom prst="rect">
              <a:avLst/>
            </a:prstGeom>
            <a:solidFill>
              <a:schemeClr val="bg1"/>
            </a:solidFill>
          </p:spPr>
          <p:txBody>
            <a:bodyPr wrap="square" lIns="0" tIns="0" rIns="0" bIns="0" rtlCol="0">
              <a:spAutoFit/>
            </a:bodyPr>
            <a:lstStyle/>
            <a:p>
              <a:r>
                <a:rPr lang="tr-TR" sz="1400" i="1" dirty="0" smtClean="0">
                  <a:latin typeface="Times New Roman" panose="02020603050405020304" pitchFamily="18" charset="0"/>
                  <a:cs typeface="Times New Roman" panose="02020603050405020304" pitchFamily="18" charset="0"/>
                </a:rPr>
                <a:t>v</a:t>
              </a:r>
              <a:r>
                <a:rPr lang="tr-TR" sz="1400" dirty="0" smtClean="0">
                  <a:latin typeface="Times New Roman" panose="02020603050405020304" pitchFamily="18" charset="0"/>
                  <a:cs typeface="Times New Roman" panose="02020603050405020304" pitchFamily="18" charset="0"/>
                </a:rPr>
                <a:t>(</a:t>
              </a:r>
              <a:r>
                <a:rPr lang="tr-TR" sz="1400" i="1" dirty="0" smtClean="0">
                  <a:latin typeface="Times New Roman" panose="02020603050405020304" pitchFamily="18" charset="0"/>
                  <a:cs typeface="Times New Roman" panose="02020603050405020304" pitchFamily="18" charset="0"/>
                </a:rPr>
                <a:t>t</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6444208" y="1484784"/>
            <a:ext cx="2408121" cy="1511107"/>
            <a:chOff x="6444208" y="1484784"/>
            <a:chExt cx="2408121" cy="1511107"/>
          </a:xfrm>
        </p:grpSpPr>
        <p:pic>
          <p:nvPicPr>
            <p:cNvPr id="3" name="Picture 2"/>
            <p:cNvPicPr>
              <a:picLocks noChangeAspect="1"/>
            </p:cNvPicPr>
            <p:nvPr/>
          </p:nvPicPr>
          <p:blipFill>
            <a:blip r:embed="rId8"/>
            <a:stretch>
              <a:fillRect/>
            </a:stretch>
          </p:blipFill>
          <p:spPr>
            <a:xfrm>
              <a:off x="6515304" y="1484784"/>
              <a:ext cx="2337025" cy="1511107"/>
            </a:xfrm>
            <a:prstGeom prst="rect">
              <a:avLst/>
            </a:prstGeom>
          </p:spPr>
        </p:pic>
        <p:sp>
          <p:nvSpPr>
            <p:cNvPr id="11" name="TextBox 10"/>
            <p:cNvSpPr txBox="1"/>
            <p:nvPr/>
          </p:nvSpPr>
          <p:spPr>
            <a:xfrm>
              <a:off x="6444208" y="1493031"/>
              <a:ext cx="288032" cy="215444"/>
            </a:xfrm>
            <a:prstGeom prst="rect">
              <a:avLst/>
            </a:prstGeom>
            <a:solidFill>
              <a:schemeClr val="bg1"/>
            </a:solidFill>
          </p:spPr>
          <p:txBody>
            <a:bodyPr wrap="square" lIns="0" tIns="0" rIns="0" bIns="0" rtlCol="0">
              <a:spAutoFit/>
            </a:bodyPr>
            <a:lstStyle/>
            <a:p>
              <a:r>
                <a:rPr lang="tr-TR" sz="1400" i="1" dirty="0" smtClean="0">
                  <a:latin typeface="Times New Roman" panose="02020603050405020304" pitchFamily="18" charset="0"/>
                  <a:cs typeface="Times New Roman" panose="02020603050405020304" pitchFamily="18" charset="0"/>
                </a:rPr>
                <a:t>v</a:t>
              </a:r>
              <a:r>
                <a:rPr lang="tr-TR" sz="1400" dirty="0" smtClean="0">
                  <a:latin typeface="Times New Roman" panose="02020603050405020304" pitchFamily="18" charset="0"/>
                  <a:cs typeface="Times New Roman" panose="02020603050405020304" pitchFamily="18" charset="0"/>
                </a:rPr>
                <a:t>(</a:t>
              </a:r>
              <a:r>
                <a:rPr lang="tr-TR" sz="1400" i="1" dirty="0" smtClean="0">
                  <a:latin typeface="Times New Roman" panose="02020603050405020304" pitchFamily="18" charset="0"/>
                  <a:cs typeface="Times New Roman" panose="02020603050405020304" pitchFamily="18" charset="0"/>
                </a:rPr>
                <a:t>t</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53216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lstStyle/>
          <a:p>
            <a:pPr eaLnBrk="1" hangingPunct="1"/>
            <a:r>
              <a:rPr lang="tr-TR" dirty="0"/>
              <a:t>Three </a:t>
            </a:r>
            <a:r>
              <a:rPr lang="tr-TR" dirty="0" err="1"/>
              <a:t>types</a:t>
            </a:r>
            <a:r>
              <a:rPr lang="tr-TR" dirty="0"/>
              <a:t> of </a:t>
            </a:r>
            <a:r>
              <a:rPr lang="tr-TR" dirty="0" err="1" smtClean="0"/>
              <a:t>solutions</a:t>
            </a:r>
            <a:endParaRPr lang="en-US" altLang="tr-TR" dirty="0" smtClean="0"/>
          </a:p>
        </p:txBody>
      </p:sp>
      <p:sp>
        <p:nvSpPr>
          <p:cNvPr id="7172" name="Content Placeholder 2"/>
          <p:cNvSpPr>
            <a:spLocks noGrp="1"/>
          </p:cNvSpPr>
          <p:nvPr>
            <p:ph idx="1"/>
          </p:nvPr>
        </p:nvSpPr>
        <p:spPr/>
        <p:txBody>
          <a:bodyPr/>
          <a:lstStyle/>
          <a:p>
            <a:pPr eaLnBrk="1" hangingPunct="1"/>
            <a:r>
              <a:rPr lang="tr-TR" altLang="tr-TR" dirty="0" smtClean="0"/>
              <a:t>Under</a:t>
            </a:r>
            <a:r>
              <a:rPr lang="en-US" altLang="tr-TR" dirty="0" smtClean="0"/>
              <a:t>damped Case</a:t>
            </a:r>
            <a:r>
              <a:rPr lang="tr-TR" altLang="tr-TR" dirty="0" smtClean="0"/>
              <a:t> (</a:t>
            </a:r>
            <a:r>
              <a:rPr lang="tr-TR" altLang="tr-TR" dirty="0" smtClean="0">
                <a:latin typeface="Times New Roman" panose="02020603050405020304" pitchFamily="18" charset="0"/>
                <a:cs typeface="Times New Roman" panose="02020603050405020304" pitchFamily="18" charset="0"/>
              </a:rPr>
              <a:t> </a:t>
            </a:r>
            <a:r>
              <a:rPr lang="en-US" altLang="tr-TR" dirty="0" smtClean="0">
                <a:latin typeface="Symbol" panose="05050102010706020507" pitchFamily="18" charset="2"/>
              </a:rPr>
              <a:t>a </a:t>
            </a:r>
            <a:r>
              <a:rPr lang="tr-TR" altLang="tr-TR" dirty="0" smtClean="0">
                <a:latin typeface="Symbol" panose="05050102010706020507" pitchFamily="18" charset="2"/>
              </a:rPr>
              <a:t>&lt;</a:t>
            </a:r>
            <a:r>
              <a:rPr lang="en-US" altLang="tr-TR" dirty="0" smtClean="0">
                <a:latin typeface="Symbol" panose="05050102010706020507" pitchFamily="18" charset="2"/>
              </a:rPr>
              <a:t> w</a:t>
            </a:r>
            <a:r>
              <a:rPr lang="en-US" altLang="tr-TR" baseline="-25000" dirty="0" smtClean="0">
                <a:latin typeface="Symbol" panose="05050102010706020507" pitchFamily="18" charset="2"/>
              </a:rPr>
              <a:t>o</a:t>
            </a:r>
            <a:r>
              <a:rPr lang="tr-TR" altLang="tr-TR" baseline="-25000" dirty="0" smtClean="0">
                <a:latin typeface="Symbol" panose="05050102010706020507" pitchFamily="18" charset="2"/>
              </a:rPr>
              <a:t> </a:t>
            </a:r>
            <a:r>
              <a:rPr lang="tr-TR" altLang="tr-TR" dirty="0" smtClean="0">
                <a:latin typeface="Symbol" panose="05050102010706020507" pitchFamily="18" charset="2"/>
              </a:rPr>
              <a:t>)</a:t>
            </a:r>
            <a:endParaRPr lang="en-US" altLang="tr-TR" dirty="0" smtClean="0">
              <a:latin typeface="Symbol" panose="05050102010706020507" pitchFamily="18" charset="2"/>
            </a:endParaRPr>
          </a:p>
          <a:p>
            <a:pPr lvl="1" eaLnBrk="1" hangingPunct="1"/>
            <a:r>
              <a:rPr lang="en-US" altLang="tr-TR" dirty="0" smtClean="0"/>
              <a:t>implies that C </a:t>
            </a:r>
            <a:r>
              <a:rPr lang="tr-TR" altLang="tr-TR" dirty="0" smtClean="0"/>
              <a:t>&lt;</a:t>
            </a:r>
            <a:r>
              <a:rPr lang="en-US" altLang="tr-TR" dirty="0" smtClean="0"/>
              <a:t> 4L/R</a:t>
            </a:r>
            <a:r>
              <a:rPr lang="en-US" altLang="tr-TR" baseline="30000" dirty="0" smtClean="0"/>
              <a:t>2</a:t>
            </a:r>
            <a:endParaRPr lang="tr-TR" altLang="tr-TR" baseline="30000" dirty="0" smtClean="0"/>
          </a:p>
          <a:p>
            <a:pPr lvl="2" eaLnBrk="1" hangingPunct="1"/>
            <a:endParaRPr lang="tr-TR" altLang="tr-TR" dirty="0" smtClean="0"/>
          </a:p>
          <a:p>
            <a:pPr lvl="2" eaLnBrk="1" hangingPunct="1"/>
            <a:endParaRPr lang="tr-TR" altLang="tr-TR" dirty="0"/>
          </a:p>
          <a:p>
            <a:pPr lvl="2" eaLnBrk="1" hangingPunct="1"/>
            <a:endParaRPr lang="tr-TR" altLang="tr-TR" dirty="0" smtClean="0"/>
          </a:p>
          <a:p>
            <a:pPr lvl="2" eaLnBrk="1" hangingPunct="1"/>
            <a:endParaRPr lang="tr-TR" altLang="tr-TR" dirty="0"/>
          </a:p>
          <a:p>
            <a:pPr lvl="2" eaLnBrk="1" hangingPunct="1"/>
            <a:endParaRPr lang="tr-TR" altLang="tr-TR" dirty="0" smtClean="0"/>
          </a:p>
          <a:p>
            <a:pPr lvl="2" eaLnBrk="1" hangingPunct="1"/>
            <a:endParaRPr lang="tr-TR" altLang="tr-TR" dirty="0"/>
          </a:p>
          <a:p>
            <a:pPr lvl="2" eaLnBrk="1" hangingPunct="1"/>
            <a:r>
              <a:rPr lang="tr-TR" altLang="tr-TR" dirty="0" smtClean="0"/>
              <a:t>              </a:t>
            </a:r>
            <a:r>
              <a:rPr lang="en-US" altLang="tr-TR" dirty="0" smtClean="0"/>
              <a:t>, </a:t>
            </a:r>
            <a:r>
              <a:rPr lang="en-US" altLang="tr-TR" dirty="0" err="1">
                <a:solidFill>
                  <a:schemeClr val="accent1"/>
                </a:solidFill>
              </a:rPr>
              <a:t>i</a:t>
            </a:r>
            <a:r>
              <a:rPr lang="en-US" altLang="tr-TR" dirty="0"/>
              <a:t> is used by the mathematicians for </a:t>
            </a:r>
            <a:r>
              <a:rPr lang="en-US" altLang="tr-TR" dirty="0" smtClean="0"/>
              <a:t>imaginary </a:t>
            </a:r>
            <a:r>
              <a:rPr lang="en-US" altLang="tr-TR" dirty="0"/>
              <a:t>numbers </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33</a:t>
            </a:fld>
            <a:endParaRPr lang="en-US" altLang="tr-TR"/>
          </a:p>
        </p:txBody>
      </p:sp>
      <p:grpSp>
        <p:nvGrpSpPr>
          <p:cNvPr id="4" name="Group 3"/>
          <p:cNvGrpSpPr/>
          <p:nvPr/>
        </p:nvGrpSpPr>
        <p:grpSpPr>
          <a:xfrm>
            <a:off x="5819056" y="1440980"/>
            <a:ext cx="2736304" cy="1872208"/>
            <a:chOff x="5436096" y="4581128"/>
            <a:chExt cx="2441603" cy="1296144"/>
          </a:xfrm>
        </p:grpSpPr>
        <p:pic>
          <p:nvPicPr>
            <p:cNvPr id="3" name="Picture 2"/>
            <p:cNvPicPr>
              <a:picLocks noChangeAspect="1"/>
            </p:cNvPicPr>
            <p:nvPr/>
          </p:nvPicPr>
          <p:blipFill>
            <a:blip r:embed="rId3"/>
            <a:stretch>
              <a:fillRect/>
            </a:stretch>
          </p:blipFill>
          <p:spPr>
            <a:xfrm>
              <a:off x="5517358" y="4613378"/>
              <a:ext cx="2360341" cy="1263894"/>
            </a:xfrm>
            <a:prstGeom prst="rect">
              <a:avLst/>
            </a:prstGeom>
          </p:spPr>
        </p:pic>
        <p:sp>
          <p:nvSpPr>
            <p:cNvPr id="6" name="TextBox 5"/>
            <p:cNvSpPr txBox="1"/>
            <p:nvPr/>
          </p:nvSpPr>
          <p:spPr>
            <a:xfrm>
              <a:off x="5436096" y="4581128"/>
              <a:ext cx="288032" cy="215444"/>
            </a:xfrm>
            <a:prstGeom prst="rect">
              <a:avLst/>
            </a:prstGeom>
            <a:solidFill>
              <a:schemeClr val="bg1"/>
            </a:solidFill>
          </p:spPr>
          <p:txBody>
            <a:bodyPr wrap="square" lIns="0" tIns="0" rIns="0" bIns="0" rtlCol="0">
              <a:spAutoFit/>
            </a:bodyPr>
            <a:lstStyle/>
            <a:p>
              <a:r>
                <a:rPr lang="tr-TR" sz="1400" i="1" dirty="0" smtClean="0">
                  <a:latin typeface="Times New Roman" panose="02020603050405020304" pitchFamily="18" charset="0"/>
                  <a:cs typeface="Times New Roman" panose="02020603050405020304" pitchFamily="18" charset="0"/>
                </a:rPr>
                <a:t>v</a:t>
              </a:r>
              <a:r>
                <a:rPr lang="tr-TR" sz="1400" dirty="0" smtClean="0">
                  <a:latin typeface="Times New Roman" panose="02020603050405020304" pitchFamily="18" charset="0"/>
                  <a:cs typeface="Times New Roman" panose="02020603050405020304" pitchFamily="18" charset="0"/>
                </a:rPr>
                <a:t>(</a:t>
              </a:r>
              <a:r>
                <a:rPr lang="tr-TR" sz="1400" i="1" dirty="0" smtClean="0">
                  <a:latin typeface="Times New Roman" panose="02020603050405020304" pitchFamily="18" charset="0"/>
                  <a:cs typeface="Times New Roman" panose="02020603050405020304" pitchFamily="18" charset="0"/>
                </a:rPr>
                <a:t>t</a:t>
              </a:r>
              <a:r>
                <a:rPr lang="tr-TR" sz="1400" dirty="0" smtClean="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p:txBody>
        </p:sp>
      </p:grpSp>
      <p:graphicFrame>
        <p:nvGraphicFramePr>
          <p:cNvPr id="9" name="Object 2"/>
          <p:cNvGraphicFramePr>
            <a:graphicFrameLocks noChangeAspect="1"/>
          </p:cNvGraphicFramePr>
          <p:nvPr>
            <p:extLst>
              <p:ext uri="{D42A27DB-BD31-4B8C-83A1-F6EECF244321}">
                <p14:modId xmlns:p14="http://schemas.microsoft.com/office/powerpoint/2010/main" val="1014413783"/>
              </p:ext>
            </p:extLst>
          </p:nvPr>
        </p:nvGraphicFramePr>
        <p:xfrm>
          <a:off x="1475656" y="2348880"/>
          <a:ext cx="4343400" cy="1897063"/>
        </p:xfrm>
        <a:graphic>
          <a:graphicData uri="http://schemas.openxmlformats.org/presentationml/2006/ole">
            <mc:AlternateContent xmlns:mc="http://schemas.openxmlformats.org/markup-compatibility/2006">
              <mc:Choice xmlns:v="urn:schemas-microsoft-com:vml" Requires="v">
                <p:oleObj spid="_x0000_s34843" name="Equation" r:id="rId4" imgW="2006280" imgH="876240" progId="Equation.3">
                  <p:embed/>
                </p:oleObj>
              </mc:Choice>
              <mc:Fallback>
                <p:oleObj name="Equation" r:id="rId4" imgW="2006280" imgH="876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348880"/>
                        <a:ext cx="4343400"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831383830"/>
              </p:ext>
            </p:extLst>
          </p:nvPr>
        </p:nvGraphicFramePr>
        <p:xfrm>
          <a:off x="1619672" y="4869160"/>
          <a:ext cx="1066800" cy="460375"/>
        </p:xfrm>
        <a:graphic>
          <a:graphicData uri="http://schemas.openxmlformats.org/presentationml/2006/ole">
            <mc:AlternateContent xmlns:mc="http://schemas.openxmlformats.org/markup-compatibility/2006">
              <mc:Choice xmlns:v="urn:schemas-microsoft-com:vml" Requires="v">
                <p:oleObj spid="_x0000_s34844" name="Equation" r:id="rId6" imgW="558720" imgH="241200" progId="Equation.DSMT4">
                  <p:embed/>
                </p:oleObj>
              </mc:Choice>
              <mc:Fallback>
                <p:oleObj name="Equation" r:id="rId6" imgW="5587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4869160"/>
                        <a:ext cx="1066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24212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4267744875"/>
              </p:ext>
            </p:extLst>
          </p:nvPr>
        </p:nvGraphicFramePr>
        <p:xfrm>
          <a:off x="611560" y="1188603"/>
          <a:ext cx="8157723" cy="3950568"/>
        </p:xfrm>
        <a:graphic>
          <a:graphicData uri="http://schemas.openxmlformats.org/presentationml/2006/ole">
            <mc:AlternateContent xmlns:mc="http://schemas.openxmlformats.org/markup-compatibility/2006">
              <mc:Choice xmlns:v="urn:schemas-microsoft-com:vml" Requires="v">
                <p:oleObj spid="_x0000_s23605" name="Equation" r:id="rId3" imgW="4038480" imgH="1955520" progId="Equation.3">
                  <p:embed/>
                </p:oleObj>
              </mc:Choice>
              <mc:Fallback>
                <p:oleObj name="Equation" r:id="rId3" imgW="4038480" imgH="1955520" progId="Equation.3">
                  <p:embed/>
                  <p:pic>
                    <p:nvPicPr>
                      <p:cNvPr id="0" name=""/>
                      <p:cNvPicPr>
                        <a:picLocks noChangeAspect="1" noChangeArrowheads="1"/>
                      </p:cNvPicPr>
                      <p:nvPr/>
                    </p:nvPicPr>
                    <p:blipFill>
                      <a:blip r:embed="rId4"/>
                      <a:srcRect/>
                      <a:stretch>
                        <a:fillRect/>
                      </a:stretch>
                    </p:blipFill>
                    <p:spPr bwMode="auto">
                      <a:xfrm>
                        <a:off x="611560" y="1188603"/>
                        <a:ext cx="8157723" cy="3950568"/>
                      </a:xfrm>
                      <a:prstGeom prst="rect">
                        <a:avLst/>
                      </a:prstGeom>
                      <a:noFill/>
                      <a:ln>
                        <a:noFill/>
                      </a:ln>
                      <a:effectLst/>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1424720368"/>
              </p:ext>
            </p:extLst>
          </p:nvPr>
        </p:nvGraphicFramePr>
        <p:xfrm>
          <a:off x="899592" y="5602946"/>
          <a:ext cx="1768624" cy="493054"/>
        </p:xfrm>
        <a:graphic>
          <a:graphicData uri="http://schemas.openxmlformats.org/presentationml/2006/ole">
            <mc:AlternateContent xmlns:mc="http://schemas.openxmlformats.org/markup-compatibility/2006">
              <mc:Choice xmlns:v="urn:schemas-microsoft-com:vml" Requires="v">
                <p:oleObj spid="_x0000_s23606" name="Equation" r:id="rId5" imgW="774360" imgH="215640" progId="Equation.3">
                  <p:embed/>
                </p:oleObj>
              </mc:Choice>
              <mc:Fallback>
                <p:oleObj name="Equation" r:id="rId5" imgW="7743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5602946"/>
                        <a:ext cx="1768624" cy="493054"/>
                      </a:xfrm>
                      <a:prstGeom prst="rect">
                        <a:avLst/>
                      </a:prstGeom>
                      <a:noFill/>
                      <a:ln>
                        <a:noFill/>
                      </a:ln>
                      <a:effec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3050347281"/>
              </p:ext>
            </p:extLst>
          </p:nvPr>
        </p:nvGraphicFramePr>
        <p:xfrm>
          <a:off x="3929063" y="5618163"/>
          <a:ext cx="2166937" cy="477837"/>
        </p:xfrm>
        <a:graphic>
          <a:graphicData uri="http://schemas.openxmlformats.org/presentationml/2006/ole">
            <mc:AlternateContent xmlns:mc="http://schemas.openxmlformats.org/markup-compatibility/2006">
              <mc:Choice xmlns:v="urn:schemas-microsoft-com:vml" Requires="v">
                <p:oleObj spid="_x0000_s23607" name="Equation" r:id="rId7" imgW="977760" imgH="215640" progId="Equation.3">
                  <p:embed/>
                </p:oleObj>
              </mc:Choice>
              <mc:Fallback>
                <p:oleObj name="Equation" r:id="rId7" imgW="977760" imgH="215640" progId="Equation.3">
                  <p:embed/>
                  <p:pic>
                    <p:nvPicPr>
                      <p:cNvPr id="0" name=""/>
                      <p:cNvPicPr>
                        <a:picLocks noChangeAspect="1" noChangeArrowheads="1"/>
                      </p:cNvPicPr>
                      <p:nvPr/>
                    </p:nvPicPr>
                    <p:blipFill>
                      <a:blip r:embed="rId8"/>
                      <a:srcRect/>
                      <a:stretch>
                        <a:fillRect/>
                      </a:stretch>
                    </p:blipFill>
                    <p:spPr bwMode="auto">
                      <a:xfrm>
                        <a:off x="3929063" y="5618163"/>
                        <a:ext cx="2166937" cy="477837"/>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9E5B8E68-6309-48F1-885E-A2493E983B07}" type="slidenum">
              <a:rPr lang="en-US" altLang="tr-TR" smtClean="0"/>
              <a:pPr>
                <a:defRPr/>
              </a:pPr>
              <a:t>34</a:t>
            </a:fld>
            <a:endParaRPr lang="en-US" altLang="tr-TR"/>
          </a:p>
        </p:txBody>
      </p:sp>
      <p:sp>
        <p:nvSpPr>
          <p:cNvPr id="6" name="Title 1"/>
          <p:cNvSpPr txBox="1">
            <a:spLocks/>
          </p:cNvSpPr>
          <p:nvPr/>
        </p:nvSpPr>
        <p:spPr>
          <a:xfrm>
            <a:off x="0" y="0"/>
            <a:ext cx="9144000" cy="765175"/>
          </a:xfrm>
          <a:prstGeom prst="rect">
            <a:avLst/>
          </a:prstGeom>
        </p:spPr>
        <p:txBody>
          <a:bodyPr/>
          <a:lstStyle>
            <a:lvl1pPr algn="ctr" rtl="0" eaLnBrk="0" fontAlgn="base" hangingPunct="0">
              <a:spcBef>
                <a:spcPct val="0"/>
              </a:spcBef>
              <a:spcAft>
                <a:spcPct val="0"/>
              </a:spcAft>
              <a:defRPr kumimoji="1" sz="4000" b="1">
                <a:solidFill>
                  <a:schemeClr val="tx2"/>
                </a:solidFill>
                <a:latin typeface="+mj-lt"/>
                <a:ea typeface="+mj-ea"/>
                <a:cs typeface="+mj-cs"/>
              </a:defRPr>
            </a:lvl1pPr>
            <a:lvl2pPr algn="ctr" rtl="0" eaLnBrk="0" fontAlgn="base" hangingPunct="0">
              <a:spcBef>
                <a:spcPct val="0"/>
              </a:spcBef>
              <a:spcAft>
                <a:spcPct val="0"/>
              </a:spcAft>
              <a:defRPr kumimoji="1" sz="4000" b="1">
                <a:solidFill>
                  <a:schemeClr val="tx2"/>
                </a:solidFill>
                <a:latin typeface="Times New Roman" pitchFamily="18" charset="0"/>
              </a:defRPr>
            </a:lvl2pPr>
            <a:lvl3pPr algn="ctr" rtl="0" eaLnBrk="0" fontAlgn="base" hangingPunct="0">
              <a:spcBef>
                <a:spcPct val="0"/>
              </a:spcBef>
              <a:spcAft>
                <a:spcPct val="0"/>
              </a:spcAft>
              <a:defRPr kumimoji="1" sz="4000" b="1">
                <a:solidFill>
                  <a:schemeClr val="tx2"/>
                </a:solidFill>
                <a:latin typeface="Times New Roman" pitchFamily="18" charset="0"/>
              </a:defRPr>
            </a:lvl3pPr>
            <a:lvl4pPr algn="ctr" rtl="0" eaLnBrk="0" fontAlgn="base" hangingPunct="0">
              <a:spcBef>
                <a:spcPct val="0"/>
              </a:spcBef>
              <a:spcAft>
                <a:spcPct val="0"/>
              </a:spcAft>
              <a:defRPr kumimoji="1" sz="4000" b="1">
                <a:solidFill>
                  <a:schemeClr val="tx2"/>
                </a:solidFill>
                <a:latin typeface="Times New Roman" pitchFamily="18" charset="0"/>
              </a:defRPr>
            </a:lvl4pPr>
            <a:lvl5pPr algn="ctr" rtl="0" eaLnBrk="0" fontAlgn="base" hangingPunct="0">
              <a:spcBef>
                <a:spcPct val="0"/>
              </a:spcBef>
              <a:spcAft>
                <a:spcPct val="0"/>
              </a:spcAft>
              <a:defRPr kumimoji="1" sz="4000" b="1">
                <a:solidFill>
                  <a:schemeClr val="tx2"/>
                </a:solidFill>
                <a:latin typeface="Times New Roman" pitchFamily="18" charset="0"/>
              </a:defRPr>
            </a:lvl5pPr>
            <a:lvl6pPr marL="457200" algn="ctr" rtl="0" fontAlgn="base">
              <a:spcBef>
                <a:spcPct val="0"/>
              </a:spcBef>
              <a:spcAft>
                <a:spcPct val="0"/>
              </a:spcAft>
              <a:defRPr kumimoji="1" sz="4000" b="1">
                <a:solidFill>
                  <a:schemeClr val="tx2"/>
                </a:solidFill>
                <a:latin typeface="Times New Roman" pitchFamily="18" charset="0"/>
              </a:defRPr>
            </a:lvl6pPr>
            <a:lvl7pPr marL="914400" algn="ctr" rtl="0" fontAlgn="base">
              <a:spcBef>
                <a:spcPct val="0"/>
              </a:spcBef>
              <a:spcAft>
                <a:spcPct val="0"/>
              </a:spcAft>
              <a:defRPr kumimoji="1" sz="4000" b="1">
                <a:solidFill>
                  <a:schemeClr val="tx2"/>
                </a:solidFill>
                <a:latin typeface="Times New Roman" pitchFamily="18" charset="0"/>
              </a:defRPr>
            </a:lvl7pPr>
            <a:lvl8pPr marL="1371600" algn="ctr" rtl="0" fontAlgn="base">
              <a:spcBef>
                <a:spcPct val="0"/>
              </a:spcBef>
              <a:spcAft>
                <a:spcPct val="0"/>
              </a:spcAft>
              <a:defRPr kumimoji="1" sz="4000" b="1">
                <a:solidFill>
                  <a:schemeClr val="tx2"/>
                </a:solidFill>
                <a:latin typeface="Times New Roman" pitchFamily="18" charset="0"/>
              </a:defRPr>
            </a:lvl8pPr>
            <a:lvl9pPr marL="1828800" algn="ctr" rtl="0" fontAlgn="base">
              <a:spcBef>
                <a:spcPct val="0"/>
              </a:spcBef>
              <a:spcAft>
                <a:spcPct val="0"/>
              </a:spcAft>
              <a:defRPr kumimoji="1" sz="4000" b="1">
                <a:solidFill>
                  <a:schemeClr val="tx2"/>
                </a:solidFill>
                <a:latin typeface="Times New Roman" pitchFamily="18" charset="0"/>
              </a:defRPr>
            </a:lvl9pPr>
          </a:lstStyle>
          <a:p>
            <a:pPr eaLnBrk="1" hangingPunct="1"/>
            <a:r>
              <a:rPr lang="tr-TR" kern="0" dirty="0" smtClean="0"/>
              <a:t>Three </a:t>
            </a:r>
            <a:r>
              <a:rPr lang="tr-TR" kern="0" dirty="0" err="1" smtClean="0"/>
              <a:t>types</a:t>
            </a:r>
            <a:r>
              <a:rPr lang="tr-TR" kern="0" dirty="0" smtClean="0"/>
              <a:t> of </a:t>
            </a:r>
            <a:r>
              <a:rPr lang="tr-TR" kern="0" dirty="0" err="1" smtClean="0"/>
              <a:t>solutions</a:t>
            </a:r>
            <a:endParaRPr lang="en-US" altLang="tr-TR" kern="0" dirty="0" smtClean="0"/>
          </a:p>
        </p:txBody>
      </p:sp>
    </p:spTree>
    <p:extLst>
      <p:ext uri="{BB962C8B-B14F-4D97-AF65-F5344CB8AC3E}">
        <p14:creationId xmlns:p14="http://schemas.microsoft.com/office/powerpoint/2010/main" val="763723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pPr eaLnBrk="1" hangingPunct="1"/>
            <a:r>
              <a:rPr lang="en-US" altLang="tr-TR" smtClean="0"/>
              <a:t>Angular Frequencies</a:t>
            </a:r>
          </a:p>
        </p:txBody>
      </p:sp>
      <p:sp>
        <p:nvSpPr>
          <p:cNvPr id="7171" name="Content Placeholder 2"/>
          <p:cNvSpPr>
            <a:spLocks noGrp="1"/>
          </p:cNvSpPr>
          <p:nvPr>
            <p:ph idx="1"/>
          </p:nvPr>
        </p:nvSpPr>
        <p:spPr/>
        <p:txBody>
          <a:bodyPr/>
          <a:lstStyle/>
          <a:p>
            <a:pPr eaLnBrk="1" hangingPunct="1">
              <a:defRPr/>
            </a:pPr>
            <a:r>
              <a:rPr lang="tr-TR" dirty="0" smtClean="0"/>
              <a:t> </a:t>
            </a:r>
            <a:r>
              <a:rPr lang="en-US" dirty="0" smtClean="0">
                <a:solidFill>
                  <a:schemeClr val="accent1"/>
                </a:solidFill>
                <a:latin typeface="Symbol" pitchFamily="18" charset="2"/>
              </a:rPr>
              <a:t>w</a:t>
            </a:r>
            <a:r>
              <a:rPr lang="en-US" baseline="-25000" dirty="0" smtClean="0">
                <a:solidFill>
                  <a:schemeClr val="accent1"/>
                </a:solidFill>
              </a:rPr>
              <a:t>o</a:t>
            </a:r>
            <a:r>
              <a:rPr lang="en-US" dirty="0" smtClean="0"/>
              <a:t> is called the </a:t>
            </a:r>
            <a:r>
              <a:rPr lang="en-US" dirty="0" smtClean="0">
                <a:solidFill>
                  <a:schemeClr val="accent1"/>
                </a:solidFill>
              </a:rPr>
              <a:t>undamped natural frequency</a:t>
            </a:r>
          </a:p>
          <a:p>
            <a:pPr lvl="1" eaLnBrk="1" hangingPunct="1">
              <a:defRPr/>
            </a:pPr>
            <a:r>
              <a:rPr lang="en-US" dirty="0" smtClean="0"/>
              <a:t>The frequency at which the energy stored in the capacitor flows to the inductor and then flows back to the capacitor.  </a:t>
            </a:r>
            <a:endParaRPr lang="tr-TR" dirty="0" smtClean="0"/>
          </a:p>
          <a:p>
            <a:pPr lvl="2" eaLnBrk="1" hangingPunct="1">
              <a:defRPr/>
            </a:pPr>
            <a:r>
              <a:rPr lang="en-US" dirty="0" smtClean="0"/>
              <a:t>If </a:t>
            </a:r>
            <a:r>
              <a:rPr lang="en-US" dirty="0" smtClean="0">
                <a:solidFill>
                  <a:schemeClr val="accent1"/>
                </a:solidFill>
              </a:rPr>
              <a:t>R = </a:t>
            </a:r>
            <a:r>
              <a:rPr lang="en-US" dirty="0" smtClean="0">
                <a:solidFill>
                  <a:schemeClr val="accent1"/>
                </a:solidFill>
                <a:latin typeface="+mj-lt"/>
              </a:rPr>
              <a:t>0</a:t>
            </a:r>
            <a:r>
              <a:rPr lang="en-US" dirty="0" smtClean="0">
                <a:solidFill>
                  <a:schemeClr val="accent1"/>
                </a:solidFill>
                <a:latin typeface="Symbol" pitchFamily="18" charset="2"/>
              </a:rPr>
              <a:t>W</a:t>
            </a:r>
            <a:r>
              <a:rPr lang="en-US" dirty="0" smtClean="0"/>
              <a:t>, this will occur forever.</a:t>
            </a:r>
            <a:endParaRPr lang="en-US" dirty="0" smtClean="0">
              <a:latin typeface="Symbol" pitchFamily="18" charset="2"/>
            </a:endParaRPr>
          </a:p>
          <a:p>
            <a:pPr eaLnBrk="1" hangingPunct="1">
              <a:defRPr/>
            </a:pPr>
            <a:r>
              <a:rPr lang="tr-TR" dirty="0" smtClean="0">
                <a:latin typeface="Times New Roman" panose="02020603050405020304" pitchFamily="18" charset="0"/>
                <a:cs typeface="Times New Roman" panose="02020603050405020304" pitchFamily="18" charset="0"/>
              </a:rPr>
              <a:t> </a:t>
            </a:r>
            <a:r>
              <a:rPr lang="en-US" dirty="0" err="1" smtClean="0">
                <a:solidFill>
                  <a:schemeClr val="accent1"/>
                </a:solidFill>
                <a:latin typeface="Symbol" pitchFamily="18" charset="2"/>
              </a:rPr>
              <a:t>w</a:t>
            </a:r>
            <a:r>
              <a:rPr lang="en-US" baseline="-25000" dirty="0" err="1" smtClean="0">
                <a:solidFill>
                  <a:schemeClr val="accent1"/>
                </a:solidFill>
              </a:rPr>
              <a:t>d</a:t>
            </a:r>
            <a:r>
              <a:rPr lang="en-US" dirty="0" smtClean="0"/>
              <a:t> is called the </a:t>
            </a:r>
            <a:r>
              <a:rPr lang="en-US" dirty="0" smtClean="0">
                <a:solidFill>
                  <a:schemeClr val="accent1"/>
                </a:solidFill>
              </a:rPr>
              <a:t>damped natural frequency</a:t>
            </a:r>
          </a:p>
          <a:p>
            <a:pPr lvl="1" eaLnBrk="1" hangingPunct="1">
              <a:defRPr/>
            </a:pPr>
            <a:r>
              <a:rPr lang="en-US" dirty="0" smtClean="0"/>
              <a:t>Since the resistance of </a:t>
            </a:r>
            <a:r>
              <a:rPr lang="en-US" dirty="0" smtClean="0">
                <a:solidFill>
                  <a:schemeClr val="accent1"/>
                </a:solidFill>
              </a:rPr>
              <a:t>R</a:t>
            </a:r>
            <a:r>
              <a:rPr lang="en-US" dirty="0" smtClean="0"/>
              <a:t> is not usually equal to zero, some energy will be dissipated through the resistor as energy is transferred between the inductor and capacitor. </a:t>
            </a:r>
          </a:p>
          <a:p>
            <a:pPr lvl="2" eaLnBrk="1" hangingPunct="1">
              <a:defRPr/>
            </a:pPr>
            <a:r>
              <a:rPr lang="tr-TR" dirty="0" smtClean="0">
                <a:latin typeface="Times New Roman" panose="02020603050405020304" pitchFamily="18" charset="0"/>
                <a:cs typeface="Times New Roman" panose="02020603050405020304" pitchFamily="18" charset="0"/>
              </a:rPr>
              <a:t> </a:t>
            </a:r>
            <a:r>
              <a:rPr lang="en-US" dirty="0" smtClean="0">
                <a:solidFill>
                  <a:schemeClr val="accent1"/>
                </a:solidFill>
                <a:latin typeface="Symbol" pitchFamily="18" charset="2"/>
              </a:rPr>
              <a:t>a</a:t>
            </a:r>
            <a:r>
              <a:rPr lang="en-US" dirty="0" smtClean="0"/>
              <a:t> determined the rate of the damping response.</a:t>
            </a:r>
          </a:p>
          <a:p>
            <a:pPr eaLnBrk="1" hangingPunct="1">
              <a:buFont typeface="Wingdings 2" panose="05020102010507070707" pitchFamily="18" charset="2"/>
              <a:buNone/>
              <a:defRPr/>
            </a:pPr>
            <a:endParaRPr lang="en-US" dirty="0" smtClean="0">
              <a:latin typeface="Symbol" pitchFamily="18" charset="2"/>
            </a:endParaRP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35</a:t>
            </a:fld>
            <a:endParaRPr lang="en-US" altLang="tr-TR"/>
          </a:p>
        </p:txBody>
      </p:sp>
    </p:spTree>
    <p:extLst>
      <p:ext uri="{BB962C8B-B14F-4D97-AF65-F5344CB8AC3E}">
        <p14:creationId xmlns:p14="http://schemas.microsoft.com/office/powerpoint/2010/main" val="204648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076326"/>
            <a:ext cx="8064896" cy="54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9E5B8E68-6309-48F1-885E-A2493E983B07}" type="slidenum">
              <a:rPr lang="en-US" altLang="tr-TR" smtClean="0"/>
              <a:pPr>
                <a:defRPr/>
              </a:pPr>
              <a:t>36</a:t>
            </a:fld>
            <a:endParaRPr lang="en-US" altLang="tr-TR"/>
          </a:p>
        </p:txBody>
      </p:sp>
      <p:sp>
        <p:nvSpPr>
          <p:cNvPr id="4" name="Title 1"/>
          <p:cNvSpPr txBox="1">
            <a:spLocks/>
          </p:cNvSpPr>
          <p:nvPr/>
        </p:nvSpPr>
        <p:spPr>
          <a:xfrm>
            <a:off x="0" y="0"/>
            <a:ext cx="9144000" cy="765175"/>
          </a:xfrm>
          <a:prstGeom prst="rect">
            <a:avLst/>
          </a:prstGeom>
        </p:spPr>
        <p:txBody>
          <a:bodyPr/>
          <a:lstStyle>
            <a:lvl1pPr algn="ctr" rtl="0" eaLnBrk="0" fontAlgn="base" hangingPunct="0">
              <a:spcBef>
                <a:spcPct val="0"/>
              </a:spcBef>
              <a:spcAft>
                <a:spcPct val="0"/>
              </a:spcAft>
              <a:defRPr kumimoji="1" sz="4000" b="1">
                <a:solidFill>
                  <a:schemeClr val="tx2"/>
                </a:solidFill>
                <a:latin typeface="+mj-lt"/>
                <a:ea typeface="+mj-ea"/>
                <a:cs typeface="+mj-cs"/>
              </a:defRPr>
            </a:lvl1pPr>
            <a:lvl2pPr algn="ctr" rtl="0" eaLnBrk="0" fontAlgn="base" hangingPunct="0">
              <a:spcBef>
                <a:spcPct val="0"/>
              </a:spcBef>
              <a:spcAft>
                <a:spcPct val="0"/>
              </a:spcAft>
              <a:defRPr kumimoji="1" sz="4000" b="1">
                <a:solidFill>
                  <a:schemeClr val="tx2"/>
                </a:solidFill>
                <a:latin typeface="Times New Roman" pitchFamily="18" charset="0"/>
              </a:defRPr>
            </a:lvl2pPr>
            <a:lvl3pPr algn="ctr" rtl="0" eaLnBrk="0" fontAlgn="base" hangingPunct="0">
              <a:spcBef>
                <a:spcPct val="0"/>
              </a:spcBef>
              <a:spcAft>
                <a:spcPct val="0"/>
              </a:spcAft>
              <a:defRPr kumimoji="1" sz="4000" b="1">
                <a:solidFill>
                  <a:schemeClr val="tx2"/>
                </a:solidFill>
                <a:latin typeface="Times New Roman" pitchFamily="18" charset="0"/>
              </a:defRPr>
            </a:lvl3pPr>
            <a:lvl4pPr algn="ctr" rtl="0" eaLnBrk="0" fontAlgn="base" hangingPunct="0">
              <a:spcBef>
                <a:spcPct val="0"/>
              </a:spcBef>
              <a:spcAft>
                <a:spcPct val="0"/>
              </a:spcAft>
              <a:defRPr kumimoji="1" sz="4000" b="1">
                <a:solidFill>
                  <a:schemeClr val="tx2"/>
                </a:solidFill>
                <a:latin typeface="Times New Roman" pitchFamily="18" charset="0"/>
              </a:defRPr>
            </a:lvl4pPr>
            <a:lvl5pPr algn="ctr" rtl="0" eaLnBrk="0" fontAlgn="base" hangingPunct="0">
              <a:spcBef>
                <a:spcPct val="0"/>
              </a:spcBef>
              <a:spcAft>
                <a:spcPct val="0"/>
              </a:spcAft>
              <a:defRPr kumimoji="1" sz="4000" b="1">
                <a:solidFill>
                  <a:schemeClr val="tx2"/>
                </a:solidFill>
                <a:latin typeface="Times New Roman" pitchFamily="18" charset="0"/>
              </a:defRPr>
            </a:lvl5pPr>
            <a:lvl6pPr marL="457200" algn="ctr" rtl="0" fontAlgn="base">
              <a:spcBef>
                <a:spcPct val="0"/>
              </a:spcBef>
              <a:spcAft>
                <a:spcPct val="0"/>
              </a:spcAft>
              <a:defRPr kumimoji="1" sz="4000" b="1">
                <a:solidFill>
                  <a:schemeClr val="tx2"/>
                </a:solidFill>
                <a:latin typeface="Times New Roman" pitchFamily="18" charset="0"/>
              </a:defRPr>
            </a:lvl6pPr>
            <a:lvl7pPr marL="914400" algn="ctr" rtl="0" fontAlgn="base">
              <a:spcBef>
                <a:spcPct val="0"/>
              </a:spcBef>
              <a:spcAft>
                <a:spcPct val="0"/>
              </a:spcAft>
              <a:defRPr kumimoji="1" sz="4000" b="1">
                <a:solidFill>
                  <a:schemeClr val="tx2"/>
                </a:solidFill>
                <a:latin typeface="Times New Roman" pitchFamily="18" charset="0"/>
              </a:defRPr>
            </a:lvl7pPr>
            <a:lvl8pPr marL="1371600" algn="ctr" rtl="0" fontAlgn="base">
              <a:spcBef>
                <a:spcPct val="0"/>
              </a:spcBef>
              <a:spcAft>
                <a:spcPct val="0"/>
              </a:spcAft>
              <a:defRPr kumimoji="1" sz="4000" b="1">
                <a:solidFill>
                  <a:schemeClr val="tx2"/>
                </a:solidFill>
                <a:latin typeface="Times New Roman" pitchFamily="18" charset="0"/>
              </a:defRPr>
            </a:lvl8pPr>
            <a:lvl9pPr marL="1828800" algn="ctr" rtl="0" fontAlgn="base">
              <a:spcBef>
                <a:spcPct val="0"/>
              </a:spcBef>
              <a:spcAft>
                <a:spcPct val="0"/>
              </a:spcAft>
              <a:defRPr kumimoji="1" sz="4000" b="1">
                <a:solidFill>
                  <a:schemeClr val="tx2"/>
                </a:solidFill>
                <a:latin typeface="Times New Roman" pitchFamily="18" charset="0"/>
              </a:defRPr>
            </a:lvl9pPr>
          </a:lstStyle>
          <a:p>
            <a:pPr eaLnBrk="1" hangingPunct="1"/>
            <a:r>
              <a:rPr lang="tr-TR" kern="0" dirty="0" smtClean="0"/>
              <a:t>Three </a:t>
            </a:r>
            <a:r>
              <a:rPr lang="tr-TR" kern="0" dirty="0" err="1" smtClean="0"/>
              <a:t>types</a:t>
            </a:r>
            <a:r>
              <a:rPr lang="tr-TR" kern="0" dirty="0" smtClean="0"/>
              <a:t> of </a:t>
            </a:r>
            <a:r>
              <a:rPr lang="tr-TR" kern="0" dirty="0" err="1" smtClean="0"/>
              <a:t>solutions</a:t>
            </a:r>
            <a:endParaRPr lang="en-US" altLang="tr-TR" kern="0" dirty="0" smtClean="0"/>
          </a:p>
        </p:txBody>
      </p:sp>
    </p:spTree>
    <p:extLst>
      <p:ext uri="{BB962C8B-B14F-4D97-AF65-F5344CB8AC3E}">
        <p14:creationId xmlns:p14="http://schemas.microsoft.com/office/powerpoint/2010/main" val="427157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tr-TR" smtClean="0"/>
              <a:t>Properties of RLC network</a:t>
            </a:r>
          </a:p>
        </p:txBody>
      </p:sp>
      <p:sp>
        <p:nvSpPr>
          <p:cNvPr id="29699" name="Content Placeholder 2"/>
          <p:cNvSpPr>
            <a:spLocks noGrp="1"/>
          </p:cNvSpPr>
          <p:nvPr>
            <p:ph idx="1"/>
          </p:nvPr>
        </p:nvSpPr>
        <p:spPr/>
        <p:txBody>
          <a:bodyPr>
            <a:normAutofit/>
          </a:bodyPr>
          <a:lstStyle/>
          <a:p>
            <a:pPr eaLnBrk="1" hangingPunct="1">
              <a:defRPr/>
            </a:pPr>
            <a:r>
              <a:rPr lang="en-US" dirty="0" smtClean="0"/>
              <a:t>Behavior of RLC network is described as damping, which is a gradual loss of the initial stored energy</a:t>
            </a:r>
          </a:p>
          <a:p>
            <a:pPr lvl="1" eaLnBrk="1" hangingPunct="1">
              <a:defRPr/>
            </a:pPr>
            <a:r>
              <a:rPr lang="en-US" dirty="0" smtClean="0"/>
              <a:t>The resistor </a:t>
            </a:r>
            <a:r>
              <a:rPr lang="en-US" dirty="0" smtClean="0">
                <a:solidFill>
                  <a:schemeClr val="accent1"/>
                </a:solidFill>
              </a:rPr>
              <a:t>R</a:t>
            </a:r>
            <a:r>
              <a:rPr lang="en-US" dirty="0" smtClean="0"/>
              <a:t> causes the loss</a:t>
            </a:r>
          </a:p>
          <a:p>
            <a:pPr lvl="1" eaLnBrk="1" hangingPunct="1">
              <a:defRPr/>
            </a:pPr>
            <a:r>
              <a:rPr lang="tr-TR" dirty="0" smtClean="0">
                <a:latin typeface="Times New Roman" panose="02020603050405020304" pitchFamily="18" charset="0"/>
                <a:cs typeface="Times New Roman" panose="02020603050405020304" pitchFamily="18" charset="0"/>
              </a:rPr>
              <a:t> </a:t>
            </a:r>
            <a:r>
              <a:rPr lang="en-US" dirty="0" smtClean="0">
                <a:solidFill>
                  <a:schemeClr val="accent1"/>
                </a:solidFill>
                <a:latin typeface="Symbol" pitchFamily="18" charset="2"/>
              </a:rPr>
              <a:t>a</a:t>
            </a:r>
            <a:r>
              <a:rPr lang="en-US" dirty="0" smtClean="0"/>
              <a:t> determined the rate of the damping response</a:t>
            </a:r>
          </a:p>
          <a:p>
            <a:pPr lvl="2" eaLnBrk="1" hangingPunct="1">
              <a:defRPr/>
            </a:pPr>
            <a:r>
              <a:rPr lang="en-US" dirty="0" smtClean="0"/>
              <a:t>If </a:t>
            </a:r>
            <a:r>
              <a:rPr lang="en-US" dirty="0" smtClean="0">
                <a:solidFill>
                  <a:schemeClr val="accent1"/>
                </a:solidFill>
              </a:rPr>
              <a:t>R = </a:t>
            </a:r>
            <a:r>
              <a:rPr lang="en-US" dirty="0" smtClean="0">
                <a:solidFill>
                  <a:schemeClr val="accent1"/>
                </a:solidFill>
                <a:latin typeface="+mj-lt"/>
              </a:rPr>
              <a:t>0</a:t>
            </a:r>
            <a:r>
              <a:rPr lang="en-US" dirty="0" smtClean="0"/>
              <a:t>, the circuit is loss-less and energy is shifted back and forth between the inductor and capacitor forever at the natural frequency.  </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37</a:t>
            </a:fld>
            <a:endParaRPr lang="en-US" altLang="tr-TR"/>
          </a:p>
        </p:txBody>
      </p:sp>
    </p:spTree>
    <p:extLst>
      <p:ext uri="{BB962C8B-B14F-4D97-AF65-F5344CB8AC3E}">
        <p14:creationId xmlns:p14="http://schemas.microsoft.com/office/powerpoint/2010/main" val="41016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tr-TR" smtClean="0"/>
              <a:t>Properties of RLC network</a:t>
            </a:r>
          </a:p>
        </p:txBody>
      </p:sp>
      <p:sp>
        <p:nvSpPr>
          <p:cNvPr id="33795" name="Content Placeholder 2"/>
          <p:cNvSpPr>
            <a:spLocks noGrp="1"/>
          </p:cNvSpPr>
          <p:nvPr>
            <p:ph idx="1"/>
          </p:nvPr>
        </p:nvSpPr>
        <p:spPr/>
        <p:txBody>
          <a:bodyPr>
            <a:normAutofit lnSpcReduction="10000"/>
          </a:bodyPr>
          <a:lstStyle/>
          <a:p>
            <a:pPr lvl="1" eaLnBrk="1" hangingPunct="1">
              <a:defRPr/>
            </a:pPr>
            <a:r>
              <a:rPr lang="en-US" sz="2600" dirty="0"/>
              <a:t>Oscillatory response of a </a:t>
            </a:r>
            <a:r>
              <a:rPr lang="en-US" sz="2600" dirty="0" err="1"/>
              <a:t>lossy</a:t>
            </a:r>
            <a:r>
              <a:rPr lang="en-US" sz="2600" dirty="0"/>
              <a:t> RLC network is possible because the energy  in the inductor and capacitor can be transferred from one component to the other.</a:t>
            </a:r>
          </a:p>
          <a:p>
            <a:pPr lvl="2" eaLnBrk="1" hangingPunct="1">
              <a:defRPr/>
            </a:pPr>
            <a:r>
              <a:rPr lang="en-US" sz="2200" dirty="0">
                <a:solidFill>
                  <a:srgbClr val="009900"/>
                </a:solidFill>
              </a:rPr>
              <a:t>Underdamped response is a damped oscillation, which is called ringing. </a:t>
            </a:r>
          </a:p>
          <a:p>
            <a:pPr eaLnBrk="1" hangingPunct="1"/>
            <a:r>
              <a:rPr lang="en-US" altLang="tr-TR" dirty="0" smtClean="0"/>
              <a:t>Critically damped circuits reach the final steady state in the shortest amount of time as compared to overdamped and underdamped circuits.</a:t>
            </a:r>
          </a:p>
          <a:p>
            <a:pPr lvl="1" eaLnBrk="1" hangingPunct="1"/>
            <a:r>
              <a:rPr lang="en-US" altLang="tr-TR" dirty="0" smtClean="0"/>
              <a:t>However, the initial change of an overdamped or underdamped circuit may be greater than that obtained using a critically damped circuit.</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38</a:t>
            </a:fld>
            <a:endParaRPr lang="en-US" altLang="tr-TR"/>
          </a:p>
        </p:txBody>
      </p:sp>
    </p:spTree>
    <p:extLst>
      <p:ext uri="{BB962C8B-B14F-4D97-AF65-F5344CB8AC3E}">
        <p14:creationId xmlns:p14="http://schemas.microsoft.com/office/powerpoint/2010/main" val="1716447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itle 1"/>
          <p:cNvSpPr>
            <a:spLocks noGrp="1"/>
          </p:cNvSpPr>
          <p:nvPr>
            <p:ph type="title"/>
          </p:nvPr>
        </p:nvSpPr>
        <p:spPr/>
        <p:txBody>
          <a:bodyPr/>
          <a:lstStyle/>
          <a:p>
            <a:pPr eaLnBrk="1" hangingPunct="1"/>
            <a:r>
              <a:rPr lang="en-US" altLang="tr-TR" smtClean="0"/>
              <a:t>Set of Solutions when t &gt; t</a:t>
            </a:r>
            <a:r>
              <a:rPr lang="en-US" altLang="tr-TR" baseline="-25000" smtClean="0"/>
              <a:t>o</a:t>
            </a:r>
            <a:endParaRPr lang="en-US" altLang="tr-TR" smtClean="0"/>
          </a:p>
        </p:txBody>
      </p:sp>
      <p:sp>
        <p:nvSpPr>
          <p:cNvPr id="11270" name="Content Placeholder 2"/>
          <p:cNvSpPr>
            <a:spLocks noGrp="1"/>
          </p:cNvSpPr>
          <p:nvPr>
            <p:ph idx="1"/>
          </p:nvPr>
        </p:nvSpPr>
        <p:spPr/>
        <p:txBody>
          <a:bodyPr/>
          <a:lstStyle/>
          <a:p>
            <a:pPr eaLnBrk="1" hangingPunct="1"/>
            <a:r>
              <a:rPr lang="en-US" altLang="tr-TR" dirty="0" smtClean="0"/>
              <a:t>There are three different solutions which depend on the magnitudes of the coefficients of the            and the          terms.  </a:t>
            </a:r>
          </a:p>
          <a:p>
            <a:pPr lvl="1" eaLnBrk="1" hangingPunct="1"/>
            <a:endParaRPr lang="tr-TR" altLang="tr-TR" dirty="0" smtClean="0"/>
          </a:p>
          <a:p>
            <a:pPr lvl="1" eaLnBrk="1" hangingPunct="1"/>
            <a:r>
              <a:rPr lang="en-US" altLang="tr-TR" dirty="0" smtClean="0"/>
              <a:t>To determine which one to use, you need to calculate the natural angular frequency of the series RLC network and the term </a:t>
            </a:r>
            <a:r>
              <a:rPr lang="en-US" altLang="tr-TR" dirty="0" smtClean="0">
                <a:solidFill>
                  <a:schemeClr val="accent1"/>
                </a:solidFill>
                <a:latin typeface="Symbol" panose="05050102010706020507" pitchFamily="18" charset="2"/>
              </a:rPr>
              <a:t>a</a:t>
            </a:r>
            <a:r>
              <a:rPr lang="en-US" altLang="tr-TR" dirty="0" smtClean="0"/>
              <a:t>.</a:t>
            </a:r>
          </a:p>
        </p:txBody>
      </p:sp>
      <p:graphicFrame>
        <p:nvGraphicFramePr>
          <p:cNvPr id="11266" name="Object 2"/>
          <p:cNvGraphicFramePr>
            <a:graphicFrameLocks noChangeAspect="1"/>
          </p:cNvGraphicFramePr>
          <p:nvPr>
            <p:extLst>
              <p:ext uri="{D42A27DB-BD31-4B8C-83A1-F6EECF244321}">
                <p14:modId xmlns:p14="http://schemas.microsoft.com/office/powerpoint/2010/main" val="1626774723"/>
              </p:ext>
            </p:extLst>
          </p:nvPr>
        </p:nvGraphicFramePr>
        <p:xfrm>
          <a:off x="5724128" y="4293096"/>
          <a:ext cx="1688976" cy="2026771"/>
        </p:xfrm>
        <a:graphic>
          <a:graphicData uri="http://schemas.openxmlformats.org/presentationml/2006/ole">
            <mc:AlternateContent xmlns:mc="http://schemas.openxmlformats.org/markup-compatibility/2006">
              <mc:Choice xmlns:v="urn:schemas-microsoft-com:vml" Requires="v">
                <p:oleObj spid="_x0000_s24626" name="Equation" r:id="rId3" imgW="698400" imgH="838080" progId="Equation.3">
                  <p:embed/>
                </p:oleObj>
              </mc:Choice>
              <mc:Fallback>
                <p:oleObj name="Equation" r:id="rId3" imgW="6984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293096"/>
                        <a:ext cx="1688976" cy="2026771"/>
                      </a:xfrm>
                      <a:prstGeom prst="rect">
                        <a:avLst/>
                      </a:prstGeom>
                      <a:noFill/>
                      <a:ln>
                        <a:noFill/>
                      </a:ln>
                      <a:effectLst/>
                    </p:spPr>
                  </p:pic>
                </p:oleObj>
              </mc:Fallback>
            </mc:AlternateContent>
          </a:graphicData>
        </a:graphic>
      </p:graphicFrame>
      <p:graphicFrame>
        <p:nvGraphicFramePr>
          <p:cNvPr id="11267" name="Object 3"/>
          <p:cNvGraphicFramePr>
            <a:graphicFrameLocks noChangeAspect="1"/>
          </p:cNvGraphicFramePr>
          <p:nvPr>
            <p:extLst>
              <p:ext uri="{D42A27DB-BD31-4B8C-83A1-F6EECF244321}">
                <p14:modId xmlns:p14="http://schemas.microsoft.com/office/powerpoint/2010/main" val="1483759388"/>
              </p:ext>
            </p:extLst>
          </p:nvPr>
        </p:nvGraphicFramePr>
        <p:xfrm>
          <a:off x="3938757" y="2230182"/>
          <a:ext cx="685800" cy="457200"/>
        </p:xfrm>
        <a:graphic>
          <a:graphicData uri="http://schemas.openxmlformats.org/presentationml/2006/ole">
            <mc:AlternateContent xmlns:mc="http://schemas.openxmlformats.org/markup-compatibility/2006">
              <mc:Choice xmlns:v="urn:schemas-microsoft-com:vml" Requires="v">
                <p:oleObj spid="_x0000_s24627" name="Equation" r:id="rId5" imgW="342720" imgH="228600" progId="Equation.3">
                  <p:embed/>
                </p:oleObj>
              </mc:Choice>
              <mc:Fallback>
                <p:oleObj name="Equation" r:id="rId5" imgW="3427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757" y="2230182"/>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4"/>
          <p:cNvGraphicFramePr>
            <a:graphicFrameLocks noChangeAspect="1"/>
          </p:cNvGraphicFramePr>
          <p:nvPr>
            <p:extLst>
              <p:ext uri="{D42A27DB-BD31-4B8C-83A1-F6EECF244321}">
                <p14:modId xmlns:p14="http://schemas.microsoft.com/office/powerpoint/2010/main" val="4059514160"/>
              </p:ext>
            </p:extLst>
          </p:nvPr>
        </p:nvGraphicFramePr>
        <p:xfrm>
          <a:off x="1403648" y="2097626"/>
          <a:ext cx="838200" cy="722313"/>
        </p:xfrm>
        <a:graphic>
          <a:graphicData uri="http://schemas.openxmlformats.org/presentationml/2006/ole">
            <mc:AlternateContent xmlns:mc="http://schemas.openxmlformats.org/markup-compatibility/2006">
              <mc:Choice xmlns:v="urn:schemas-microsoft-com:vml" Requires="v">
                <p:oleObj spid="_x0000_s24628" name="Equation" r:id="rId7" imgW="457200" imgH="393480" progId="Equation.3">
                  <p:embed/>
                </p:oleObj>
              </mc:Choice>
              <mc:Fallback>
                <p:oleObj name="Equation" r:id="rId7" imgW="4572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097626"/>
                        <a:ext cx="8382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39</a:t>
            </a:fld>
            <a:endParaRPr lang="en-US" altLang="tr-TR"/>
          </a:p>
        </p:txBody>
      </p:sp>
    </p:spTree>
    <p:extLst>
      <p:ext uri="{BB962C8B-B14F-4D97-AF65-F5344CB8AC3E}">
        <p14:creationId xmlns:p14="http://schemas.microsoft.com/office/powerpoint/2010/main" val="83378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tr-TR" smtClean="0"/>
              <a:t>2</a:t>
            </a:r>
            <a:r>
              <a:rPr lang="en-US" altLang="tr-TR" baseline="30000" smtClean="0"/>
              <a:t>nd</a:t>
            </a:r>
            <a:r>
              <a:rPr lang="en-US" altLang="tr-TR" smtClean="0"/>
              <a:t> Order Circuits</a:t>
            </a:r>
          </a:p>
        </p:txBody>
      </p:sp>
      <p:sp>
        <p:nvSpPr>
          <p:cNvPr id="7171" name="Content Placeholder 2"/>
          <p:cNvSpPr>
            <a:spLocks noGrp="1"/>
          </p:cNvSpPr>
          <p:nvPr>
            <p:ph idx="1"/>
          </p:nvPr>
        </p:nvSpPr>
        <p:spPr/>
        <p:txBody>
          <a:bodyPr/>
          <a:lstStyle/>
          <a:p>
            <a:r>
              <a:rPr lang="en-US" altLang="tr-TR" dirty="0"/>
              <a:t>A </a:t>
            </a:r>
            <a:r>
              <a:rPr lang="en-US" altLang="tr-TR" dirty="0">
                <a:solidFill>
                  <a:schemeClr val="accent1"/>
                </a:solidFill>
              </a:rPr>
              <a:t>second-order circuit </a:t>
            </a:r>
            <a:r>
              <a:rPr lang="en-US" altLang="tr-TR" dirty="0"/>
              <a:t>is characterized by a </a:t>
            </a:r>
            <a:r>
              <a:rPr lang="en-US" altLang="tr-TR" dirty="0">
                <a:solidFill>
                  <a:schemeClr val="accent1"/>
                </a:solidFill>
              </a:rPr>
              <a:t>second-order </a:t>
            </a:r>
            <a:r>
              <a:rPr lang="en-US" altLang="tr-TR" dirty="0" smtClean="0">
                <a:solidFill>
                  <a:schemeClr val="accent1"/>
                </a:solidFill>
              </a:rPr>
              <a:t>differential</a:t>
            </a:r>
            <a:r>
              <a:rPr lang="tr-TR" altLang="tr-TR" dirty="0" smtClean="0">
                <a:solidFill>
                  <a:schemeClr val="accent1"/>
                </a:solidFill>
              </a:rPr>
              <a:t> </a:t>
            </a:r>
            <a:r>
              <a:rPr lang="en-US" altLang="tr-TR" dirty="0" smtClean="0">
                <a:solidFill>
                  <a:schemeClr val="accent1"/>
                </a:solidFill>
              </a:rPr>
              <a:t>equation</a:t>
            </a:r>
            <a:r>
              <a:rPr lang="en-US" altLang="tr-TR" dirty="0"/>
              <a:t>. </a:t>
            </a:r>
            <a:endParaRPr lang="tr-TR" altLang="tr-TR" dirty="0" smtClean="0"/>
          </a:p>
          <a:p>
            <a:pPr lvl="1"/>
            <a:r>
              <a:rPr lang="en-US" altLang="tr-TR" dirty="0" smtClean="0"/>
              <a:t>The circuit will contain at least one resistor and the equivalent of two energy storage elements</a:t>
            </a:r>
          </a:p>
          <a:p>
            <a:pPr lvl="2"/>
            <a:r>
              <a:rPr lang="en-US" altLang="tr-TR" dirty="0" smtClean="0"/>
              <a:t>2 capacitors, 2 inductors, or a capacitor and an inductor</a:t>
            </a:r>
          </a:p>
        </p:txBody>
      </p:sp>
      <p:pic>
        <p:nvPicPr>
          <p:cNvPr id="2" name="Picture 1"/>
          <p:cNvPicPr>
            <a:picLocks noChangeAspect="1"/>
          </p:cNvPicPr>
          <p:nvPr/>
        </p:nvPicPr>
        <p:blipFill>
          <a:blip r:embed="rId2"/>
          <a:stretch>
            <a:fillRect/>
          </a:stretch>
        </p:blipFill>
        <p:spPr>
          <a:xfrm>
            <a:off x="1547664" y="3761148"/>
            <a:ext cx="1981440" cy="2653920"/>
          </a:xfrm>
          <a:prstGeom prst="rect">
            <a:avLst/>
          </a:prstGeom>
        </p:spPr>
      </p:pic>
      <p:pic>
        <p:nvPicPr>
          <p:cNvPr id="3" name="Picture 2"/>
          <p:cNvPicPr>
            <a:picLocks noChangeAspect="1"/>
          </p:cNvPicPr>
          <p:nvPr/>
        </p:nvPicPr>
        <p:blipFill>
          <a:blip r:embed="rId3"/>
          <a:stretch>
            <a:fillRect/>
          </a:stretch>
        </p:blipFill>
        <p:spPr>
          <a:xfrm>
            <a:off x="4932040" y="3587942"/>
            <a:ext cx="1950480" cy="2824640"/>
          </a:xfrm>
          <a:prstGeom prst="rect">
            <a:avLst/>
          </a:prstGeom>
        </p:spPr>
      </p:pic>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4</a:t>
            </a:fld>
            <a:endParaRPr lang="en-US" altLang="tr-TR"/>
          </a:p>
        </p:txBody>
      </p:sp>
    </p:spTree>
    <p:extLst>
      <p:ext uri="{BB962C8B-B14F-4D97-AF65-F5344CB8AC3E}">
        <p14:creationId xmlns:p14="http://schemas.microsoft.com/office/powerpoint/2010/main" val="740842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itle 1"/>
          <p:cNvSpPr>
            <a:spLocks noGrp="1"/>
          </p:cNvSpPr>
          <p:nvPr>
            <p:ph type="title"/>
          </p:nvPr>
        </p:nvSpPr>
        <p:spPr/>
        <p:txBody>
          <a:bodyPr/>
          <a:lstStyle/>
          <a:p>
            <a:pPr eaLnBrk="1" hangingPunct="1"/>
            <a:r>
              <a:rPr lang="en-US" altLang="tr-TR" smtClean="0"/>
              <a:t>Transient Solutions when t &gt; t</a:t>
            </a:r>
            <a:r>
              <a:rPr lang="en-US" altLang="tr-TR" baseline="-25000" smtClean="0"/>
              <a:t>o</a:t>
            </a:r>
            <a:endParaRPr lang="en-US" altLang="tr-TR" smtClean="0"/>
          </a:p>
        </p:txBody>
      </p:sp>
      <p:sp>
        <p:nvSpPr>
          <p:cNvPr id="12295" name="Content Placeholder 2"/>
          <p:cNvSpPr>
            <a:spLocks noGrp="1"/>
          </p:cNvSpPr>
          <p:nvPr>
            <p:ph idx="1"/>
          </p:nvPr>
        </p:nvSpPr>
        <p:spPr/>
        <p:txBody>
          <a:bodyPr/>
          <a:lstStyle/>
          <a:p>
            <a:pPr eaLnBrk="1" hangingPunct="1"/>
            <a:r>
              <a:rPr lang="en-US" altLang="tr-TR" sz="2800" dirty="0" smtClean="0"/>
              <a:t>Overdamped response (</a:t>
            </a:r>
            <a:r>
              <a:rPr lang="en-US" altLang="tr-TR" sz="2800" dirty="0" smtClean="0">
                <a:latin typeface="Symbol" panose="05050102010706020507" pitchFamily="18" charset="2"/>
              </a:rPr>
              <a:t>a</a:t>
            </a:r>
            <a:r>
              <a:rPr lang="en-US" altLang="tr-TR" sz="2800" dirty="0" smtClean="0"/>
              <a:t> &gt; </a:t>
            </a:r>
            <a:r>
              <a:rPr lang="en-US" altLang="tr-TR" sz="2800" dirty="0" smtClean="0">
                <a:latin typeface="Symbol" panose="05050102010706020507" pitchFamily="18" charset="2"/>
              </a:rPr>
              <a:t>w</a:t>
            </a:r>
            <a:r>
              <a:rPr lang="en-US" altLang="tr-TR" sz="2800" baseline="-25000" dirty="0" smtClean="0"/>
              <a:t>o</a:t>
            </a:r>
            <a:r>
              <a:rPr lang="en-US" altLang="tr-TR" sz="2800" dirty="0" smtClean="0"/>
              <a:t>)</a:t>
            </a:r>
          </a:p>
          <a:p>
            <a:pPr eaLnBrk="1" hangingPunct="1">
              <a:buFont typeface="Wingdings 2" panose="05020102010507070707" pitchFamily="18" charset="2"/>
              <a:buNone/>
            </a:pPr>
            <a:r>
              <a:rPr lang="en-US" altLang="tr-TR" sz="2800" dirty="0" smtClean="0"/>
              <a:t>    </a:t>
            </a:r>
          </a:p>
          <a:p>
            <a:pPr eaLnBrk="1" hangingPunct="1"/>
            <a:endParaRPr lang="en-US" altLang="tr-TR" sz="2800" dirty="0" smtClean="0"/>
          </a:p>
          <a:p>
            <a:pPr eaLnBrk="1" hangingPunct="1"/>
            <a:endParaRPr lang="en-US" altLang="tr-TR" sz="2800" dirty="0" smtClean="0"/>
          </a:p>
          <a:p>
            <a:pPr eaLnBrk="1" hangingPunct="1"/>
            <a:r>
              <a:rPr lang="en-US" altLang="tr-TR" sz="2800" dirty="0" smtClean="0"/>
              <a:t>Critically damped response (</a:t>
            </a:r>
            <a:r>
              <a:rPr lang="en-US" altLang="tr-TR" sz="2800" dirty="0" smtClean="0">
                <a:latin typeface="Symbol" panose="05050102010706020507" pitchFamily="18" charset="2"/>
              </a:rPr>
              <a:t>a</a:t>
            </a:r>
            <a:r>
              <a:rPr lang="en-US" altLang="tr-TR" sz="2800" dirty="0" smtClean="0"/>
              <a:t> = </a:t>
            </a:r>
            <a:r>
              <a:rPr lang="en-US" altLang="tr-TR" sz="2800" dirty="0" smtClean="0">
                <a:latin typeface="Symbol" panose="05050102010706020507" pitchFamily="18" charset="2"/>
              </a:rPr>
              <a:t>w</a:t>
            </a:r>
            <a:r>
              <a:rPr lang="en-US" altLang="tr-TR" sz="2800" baseline="-25000" dirty="0" smtClean="0"/>
              <a:t>o</a:t>
            </a:r>
            <a:r>
              <a:rPr lang="en-US" altLang="tr-TR" sz="2800" dirty="0" smtClean="0"/>
              <a:t>)</a:t>
            </a:r>
          </a:p>
          <a:p>
            <a:pPr eaLnBrk="1" hangingPunct="1">
              <a:buFont typeface="Wingdings 2" panose="05020102010507070707" pitchFamily="18" charset="2"/>
              <a:buNone/>
            </a:pPr>
            <a:endParaRPr lang="en-US" altLang="tr-TR" sz="2800" dirty="0" smtClean="0"/>
          </a:p>
          <a:p>
            <a:pPr eaLnBrk="1" hangingPunct="1">
              <a:buFont typeface="Wingdings 2" panose="05020102010507070707" pitchFamily="18" charset="2"/>
              <a:buNone/>
            </a:pPr>
            <a:endParaRPr lang="en-US" altLang="tr-TR" sz="2800" dirty="0" smtClean="0"/>
          </a:p>
          <a:p>
            <a:pPr eaLnBrk="1" hangingPunct="1"/>
            <a:r>
              <a:rPr lang="en-US" altLang="tr-TR" sz="2800" dirty="0" smtClean="0"/>
              <a:t>Underdamped response (</a:t>
            </a:r>
            <a:r>
              <a:rPr lang="en-US" altLang="tr-TR" sz="2800" dirty="0" smtClean="0">
                <a:latin typeface="Symbol" panose="05050102010706020507" pitchFamily="18" charset="2"/>
              </a:rPr>
              <a:t>a</a:t>
            </a:r>
            <a:r>
              <a:rPr lang="en-US" altLang="tr-TR" sz="2800" dirty="0" smtClean="0"/>
              <a:t> &lt; </a:t>
            </a:r>
            <a:r>
              <a:rPr lang="en-US" altLang="tr-TR" sz="2800" dirty="0" smtClean="0">
                <a:latin typeface="Symbol" panose="05050102010706020507" pitchFamily="18" charset="2"/>
              </a:rPr>
              <a:t>w</a:t>
            </a:r>
            <a:r>
              <a:rPr lang="en-US" altLang="tr-TR" sz="2800" baseline="-25000" dirty="0" smtClean="0"/>
              <a:t>o</a:t>
            </a:r>
            <a:r>
              <a:rPr lang="en-US" altLang="tr-TR" sz="2800" dirty="0" smtClean="0"/>
              <a:t>)</a:t>
            </a:r>
          </a:p>
          <a:p>
            <a:pPr marL="0" indent="0" eaLnBrk="1" hangingPunct="1">
              <a:buNone/>
            </a:pPr>
            <a:r>
              <a:rPr lang="tr-TR" altLang="tr-TR" sz="1400" dirty="0" smtClean="0"/>
              <a:t> </a:t>
            </a:r>
          </a:p>
          <a:p>
            <a:pPr marL="358775" indent="0" eaLnBrk="1" hangingPunct="1">
              <a:buNone/>
            </a:pPr>
            <a:r>
              <a:rPr lang="tr-TR" altLang="tr-TR" sz="2400" dirty="0"/>
              <a:t> </a:t>
            </a:r>
            <a:endParaRPr lang="en-US" altLang="tr-TR" sz="2400" dirty="0" smtClean="0"/>
          </a:p>
        </p:txBody>
      </p:sp>
      <p:graphicFrame>
        <p:nvGraphicFramePr>
          <p:cNvPr id="12290" name="Object 2"/>
          <p:cNvGraphicFramePr>
            <a:graphicFrameLocks noChangeAspect="1"/>
          </p:cNvGraphicFramePr>
          <p:nvPr>
            <p:extLst>
              <p:ext uri="{D42A27DB-BD31-4B8C-83A1-F6EECF244321}">
                <p14:modId xmlns:p14="http://schemas.microsoft.com/office/powerpoint/2010/main" val="1164430472"/>
              </p:ext>
            </p:extLst>
          </p:nvPr>
        </p:nvGraphicFramePr>
        <p:xfrm>
          <a:off x="5576888" y="1317345"/>
          <a:ext cx="2992438" cy="1811338"/>
        </p:xfrm>
        <a:graphic>
          <a:graphicData uri="http://schemas.openxmlformats.org/presentationml/2006/ole">
            <mc:AlternateContent xmlns:mc="http://schemas.openxmlformats.org/markup-compatibility/2006">
              <mc:Choice xmlns:v="urn:schemas-microsoft-com:vml" Requires="v">
                <p:oleObj spid="_x0000_s25670" name="Equation" r:id="rId3" imgW="1384200" imgH="838080" progId="Equation.DSMT4">
                  <p:embed/>
                </p:oleObj>
              </mc:Choice>
              <mc:Fallback>
                <p:oleObj name="Equation" r:id="rId3" imgW="138420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317345"/>
                        <a:ext cx="2992438" cy="1811338"/>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p:cNvGraphicFramePr>
            <a:graphicFrameLocks noChangeAspect="1"/>
          </p:cNvGraphicFramePr>
          <p:nvPr>
            <p:extLst>
              <p:ext uri="{D42A27DB-BD31-4B8C-83A1-F6EECF244321}">
                <p14:modId xmlns:p14="http://schemas.microsoft.com/office/powerpoint/2010/main" val="1353709934"/>
              </p:ext>
            </p:extLst>
          </p:nvPr>
        </p:nvGraphicFramePr>
        <p:xfrm>
          <a:off x="5278438" y="3884483"/>
          <a:ext cx="3290888" cy="547688"/>
        </p:xfrm>
        <a:graphic>
          <a:graphicData uri="http://schemas.openxmlformats.org/presentationml/2006/ole">
            <mc:AlternateContent xmlns:mc="http://schemas.openxmlformats.org/markup-compatibility/2006">
              <mc:Choice xmlns:v="urn:schemas-microsoft-com:vml" Requires="v">
                <p:oleObj spid="_x0000_s25671" name="Equation" r:id="rId5" imgW="1447560" imgH="241200" progId="Equation.3">
                  <p:embed/>
                </p:oleObj>
              </mc:Choice>
              <mc:Fallback>
                <p:oleObj name="Equation" r:id="rId5" imgW="14475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438" y="3884483"/>
                        <a:ext cx="3290888" cy="547688"/>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5"/>
          <p:cNvGraphicFramePr>
            <a:graphicFrameLocks noChangeAspect="1"/>
          </p:cNvGraphicFramePr>
          <p:nvPr>
            <p:extLst>
              <p:ext uri="{D42A27DB-BD31-4B8C-83A1-F6EECF244321}">
                <p14:modId xmlns:p14="http://schemas.microsoft.com/office/powerpoint/2010/main" val="2417960967"/>
              </p:ext>
            </p:extLst>
          </p:nvPr>
        </p:nvGraphicFramePr>
        <p:xfrm>
          <a:off x="1115616" y="1663828"/>
          <a:ext cx="2332008" cy="505620"/>
        </p:xfrm>
        <a:graphic>
          <a:graphicData uri="http://schemas.openxmlformats.org/presentationml/2006/ole">
            <mc:AlternateContent xmlns:mc="http://schemas.openxmlformats.org/markup-compatibility/2006">
              <mc:Choice xmlns:v="urn:schemas-microsoft-com:vml" Requires="v">
                <p:oleObj spid="_x0000_s25672" name="Equation" r:id="rId7" imgW="1054080" imgH="228600" progId="Equation.3">
                  <p:embed/>
                </p:oleObj>
              </mc:Choice>
              <mc:Fallback>
                <p:oleObj name="Equation" r:id="rId7" imgW="10540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1663828"/>
                        <a:ext cx="2332008" cy="505620"/>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40</a:t>
            </a:fld>
            <a:endParaRPr lang="en-US" altLang="tr-TR"/>
          </a:p>
        </p:txBody>
      </p:sp>
      <p:graphicFrame>
        <p:nvGraphicFramePr>
          <p:cNvPr id="9" name="Object 4"/>
          <p:cNvGraphicFramePr>
            <a:graphicFrameLocks noChangeAspect="1"/>
          </p:cNvGraphicFramePr>
          <p:nvPr>
            <p:extLst>
              <p:ext uri="{D42A27DB-BD31-4B8C-83A1-F6EECF244321}">
                <p14:modId xmlns:p14="http://schemas.microsoft.com/office/powerpoint/2010/main" val="992631401"/>
              </p:ext>
            </p:extLst>
          </p:nvPr>
        </p:nvGraphicFramePr>
        <p:xfrm>
          <a:off x="2347914" y="5325652"/>
          <a:ext cx="6221412" cy="1125537"/>
        </p:xfrm>
        <a:graphic>
          <a:graphicData uri="http://schemas.openxmlformats.org/presentationml/2006/ole">
            <mc:AlternateContent xmlns:mc="http://schemas.openxmlformats.org/markup-compatibility/2006">
              <mc:Choice xmlns:v="urn:schemas-microsoft-com:vml" Requires="v">
                <p:oleObj spid="_x0000_s25673" name="Equation" r:id="rId9" imgW="2946240" imgH="533160" progId="Equation.3">
                  <p:embed/>
                </p:oleObj>
              </mc:Choice>
              <mc:Fallback>
                <p:oleObj name="Equation" r:id="rId9" imgW="2946240" imgH="533160" progId="Equation.3">
                  <p:embed/>
                  <p:pic>
                    <p:nvPicPr>
                      <p:cNvPr id="0" name=""/>
                      <p:cNvPicPr>
                        <a:picLocks noChangeAspect="1" noChangeArrowheads="1"/>
                      </p:cNvPicPr>
                      <p:nvPr/>
                    </p:nvPicPr>
                    <p:blipFill>
                      <a:blip r:embed="rId10"/>
                      <a:srcRect/>
                      <a:stretch>
                        <a:fillRect/>
                      </a:stretch>
                    </p:blipFill>
                    <p:spPr bwMode="auto">
                      <a:xfrm>
                        <a:off x="2347914" y="5325652"/>
                        <a:ext cx="6221412" cy="1125537"/>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56089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tr-TR" smtClean="0"/>
              <a:t>Find Coefficients</a:t>
            </a:r>
          </a:p>
        </p:txBody>
      </p:sp>
      <p:sp>
        <p:nvSpPr>
          <p:cNvPr id="34819" name="Content Placeholder 2"/>
          <p:cNvSpPr>
            <a:spLocks noGrp="1"/>
          </p:cNvSpPr>
          <p:nvPr>
            <p:ph idx="1"/>
          </p:nvPr>
        </p:nvSpPr>
        <p:spPr/>
        <p:txBody>
          <a:bodyPr/>
          <a:lstStyle/>
          <a:p>
            <a:pPr eaLnBrk="1" hangingPunct="1"/>
            <a:r>
              <a:rPr lang="en-US" altLang="tr-TR" dirty="0" smtClean="0"/>
              <a:t>After you have selected the form for the solution based upon the values of </a:t>
            </a:r>
            <a:r>
              <a:rPr lang="en-US" altLang="tr-TR" dirty="0" smtClean="0">
                <a:solidFill>
                  <a:schemeClr val="accent1"/>
                </a:solidFill>
                <a:latin typeface="Symbol" panose="05050102010706020507" pitchFamily="18" charset="2"/>
              </a:rPr>
              <a:t>w</a:t>
            </a:r>
            <a:r>
              <a:rPr lang="en-US" altLang="tr-TR" baseline="-25000" dirty="0" smtClean="0">
                <a:solidFill>
                  <a:schemeClr val="accent1"/>
                </a:solidFill>
              </a:rPr>
              <a:t>o</a:t>
            </a:r>
            <a:r>
              <a:rPr lang="en-US" altLang="tr-TR" dirty="0" smtClean="0">
                <a:solidFill>
                  <a:schemeClr val="accent1"/>
                </a:solidFill>
              </a:rPr>
              <a:t> </a:t>
            </a:r>
            <a:r>
              <a:rPr lang="en-US" altLang="tr-TR" dirty="0" smtClean="0"/>
              <a:t>and </a:t>
            </a:r>
            <a:r>
              <a:rPr lang="en-US" altLang="tr-TR" dirty="0" smtClean="0">
                <a:solidFill>
                  <a:schemeClr val="accent1"/>
                </a:solidFill>
                <a:latin typeface="Symbol" panose="05050102010706020507" pitchFamily="18" charset="2"/>
              </a:rPr>
              <a:t>a</a:t>
            </a:r>
            <a:endParaRPr lang="en-US" altLang="tr-TR" dirty="0" smtClean="0">
              <a:solidFill>
                <a:schemeClr val="accent1"/>
              </a:solidFill>
            </a:endParaRPr>
          </a:p>
          <a:p>
            <a:pPr lvl="1" eaLnBrk="1" hangingPunct="1"/>
            <a:r>
              <a:rPr lang="en-US" altLang="tr-TR" dirty="0" smtClean="0"/>
              <a:t>Solve for the coefficients in the equation by evaluating the equation at </a:t>
            </a:r>
            <a:r>
              <a:rPr lang="en-US" altLang="tr-TR" dirty="0" smtClean="0">
                <a:solidFill>
                  <a:schemeClr val="accent1"/>
                </a:solidFill>
              </a:rPr>
              <a:t>t = t</a:t>
            </a:r>
            <a:r>
              <a:rPr lang="en-US" altLang="tr-TR" baseline="-25000" dirty="0" smtClean="0">
                <a:solidFill>
                  <a:schemeClr val="accent1"/>
                </a:solidFill>
              </a:rPr>
              <a:t>o</a:t>
            </a:r>
            <a:r>
              <a:rPr lang="en-US" altLang="tr-TR" baseline="30000" dirty="0" smtClean="0">
                <a:solidFill>
                  <a:schemeClr val="accent1"/>
                </a:solidFill>
              </a:rPr>
              <a:t>-</a:t>
            </a:r>
            <a:r>
              <a:rPr lang="en-US" altLang="tr-TR" dirty="0" smtClean="0">
                <a:solidFill>
                  <a:schemeClr val="accent1"/>
                </a:solidFill>
              </a:rPr>
              <a:t> </a:t>
            </a:r>
            <a:r>
              <a:rPr lang="en-US" altLang="tr-TR" dirty="0" smtClean="0"/>
              <a:t>and </a:t>
            </a:r>
            <a:r>
              <a:rPr lang="en-US" altLang="tr-TR" dirty="0" smtClean="0">
                <a:solidFill>
                  <a:schemeClr val="accent1"/>
                </a:solidFill>
              </a:rPr>
              <a:t>t = ∞s </a:t>
            </a:r>
            <a:r>
              <a:rPr lang="en-US" altLang="tr-TR" dirty="0" smtClean="0"/>
              <a:t>using the initial and final boundary conditions for the voltage across the capacitor.</a:t>
            </a:r>
            <a:endParaRPr lang="tr-TR" altLang="tr-TR" dirty="0" smtClean="0"/>
          </a:p>
          <a:p>
            <a:pPr lvl="2" eaLnBrk="1" hangingPunct="1">
              <a:defRPr/>
            </a:pPr>
            <a:r>
              <a:rPr lang="en-US" altLang="tr-TR" dirty="0" err="1">
                <a:solidFill>
                  <a:srgbClr val="009900"/>
                </a:solidFill>
              </a:rPr>
              <a:t>v</a:t>
            </a:r>
            <a:r>
              <a:rPr lang="en-US" altLang="tr-TR" baseline="-25000" dirty="0" err="1">
                <a:solidFill>
                  <a:srgbClr val="009900"/>
                </a:solidFill>
              </a:rPr>
              <a:t>C</a:t>
            </a:r>
            <a:r>
              <a:rPr lang="en-US" altLang="tr-TR" dirty="0">
                <a:solidFill>
                  <a:srgbClr val="009900"/>
                </a:solidFill>
              </a:rPr>
              <a:t>(t</a:t>
            </a:r>
            <a:r>
              <a:rPr lang="en-US" altLang="tr-TR" baseline="-25000" dirty="0">
                <a:solidFill>
                  <a:srgbClr val="009900"/>
                </a:solidFill>
              </a:rPr>
              <a:t>o</a:t>
            </a:r>
            <a:r>
              <a:rPr lang="en-US" altLang="tr-TR" baseline="30000" dirty="0">
                <a:solidFill>
                  <a:srgbClr val="009900"/>
                </a:solidFill>
              </a:rPr>
              <a:t>-</a:t>
            </a:r>
            <a:r>
              <a:rPr lang="en-US" altLang="tr-TR" dirty="0">
                <a:solidFill>
                  <a:srgbClr val="009900"/>
                </a:solidFill>
              </a:rPr>
              <a:t>) = Vs</a:t>
            </a:r>
          </a:p>
          <a:p>
            <a:pPr lvl="2" eaLnBrk="1" hangingPunct="1">
              <a:defRPr/>
            </a:pPr>
            <a:r>
              <a:rPr lang="en-US" altLang="tr-TR" dirty="0" err="1">
                <a:solidFill>
                  <a:srgbClr val="009900"/>
                </a:solidFill>
              </a:rPr>
              <a:t>v</a:t>
            </a:r>
            <a:r>
              <a:rPr lang="en-US" altLang="tr-TR" baseline="-25000" dirty="0" err="1">
                <a:solidFill>
                  <a:srgbClr val="009900"/>
                </a:solidFill>
              </a:rPr>
              <a:t>C</a:t>
            </a:r>
            <a:r>
              <a:rPr lang="en-US" altLang="tr-TR" dirty="0">
                <a:solidFill>
                  <a:srgbClr val="009900"/>
                </a:solidFill>
              </a:rPr>
              <a:t>(∞s) = </a:t>
            </a:r>
            <a:r>
              <a:rPr lang="tr-TR" altLang="tr-TR" dirty="0" smtClean="0">
                <a:solidFill>
                  <a:srgbClr val="009900"/>
                </a:solidFill>
              </a:rPr>
              <a:t>0 </a:t>
            </a:r>
            <a:r>
              <a:rPr lang="en-US" altLang="tr-TR" dirty="0" smtClean="0">
                <a:solidFill>
                  <a:srgbClr val="009900"/>
                </a:solidFill>
              </a:rPr>
              <a:t>V</a:t>
            </a:r>
            <a:endParaRPr lang="en-US" altLang="tr-TR" dirty="0">
              <a:solidFill>
                <a:srgbClr val="009900"/>
              </a:solidFill>
            </a:endParaRP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41</a:t>
            </a:fld>
            <a:endParaRPr lang="en-US" altLang="tr-TR"/>
          </a:p>
        </p:txBody>
      </p:sp>
    </p:spTree>
    <p:extLst>
      <p:ext uri="{BB962C8B-B14F-4D97-AF65-F5344CB8AC3E}">
        <p14:creationId xmlns:p14="http://schemas.microsoft.com/office/powerpoint/2010/main" val="32795690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pPr eaLnBrk="1" hangingPunct="1"/>
            <a:r>
              <a:rPr lang="en-US" altLang="tr-TR" smtClean="0"/>
              <a:t>Other Voltages and Currents</a:t>
            </a:r>
          </a:p>
        </p:txBody>
      </p:sp>
      <p:sp>
        <p:nvSpPr>
          <p:cNvPr id="13316" name="Content Placeholder 2"/>
          <p:cNvSpPr>
            <a:spLocks noGrp="1"/>
          </p:cNvSpPr>
          <p:nvPr>
            <p:ph idx="1"/>
          </p:nvPr>
        </p:nvSpPr>
        <p:spPr/>
        <p:txBody>
          <a:bodyPr/>
          <a:lstStyle/>
          <a:p>
            <a:pPr eaLnBrk="1" hangingPunct="1"/>
            <a:r>
              <a:rPr lang="en-US" altLang="tr-TR" dirty="0" smtClean="0"/>
              <a:t>Once the voltage across the capacitor is known, the following equations for the case where </a:t>
            </a:r>
            <a:r>
              <a:rPr lang="en-US" altLang="tr-TR" dirty="0" smtClean="0">
                <a:solidFill>
                  <a:schemeClr val="accent1"/>
                </a:solidFill>
              </a:rPr>
              <a:t>t &gt; t</a:t>
            </a:r>
            <a:r>
              <a:rPr lang="en-US" altLang="tr-TR" baseline="-25000" dirty="0" smtClean="0">
                <a:solidFill>
                  <a:schemeClr val="accent1"/>
                </a:solidFill>
              </a:rPr>
              <a:t>o </a:t>
            </a:r>
            <a:r>
              <a:rPr lang="en-US" altLang="tr-TR" dirty="0" smtClean="0"/>
              <a:t>can be used to find:</a:t>
            </a:r>
          </a:p>
          <a:p>
            <a:pPr eaLnBrk="1" hangingPunct="1">
              <a:buFont typeface="Wingdings 2" panose="05020102010507070707" pitchFamily="18" charset="2"/>
              <a:buNone/>
            </a:pPr>
            <a:endParaRPr lang="en-US" altLang="tr-TR" dirty="0" smtClean="0"/>
          </a:p>
        </p:txBody>
      </p:sp>
      <p:graphicFrame>
        <p:nvGraphicFramePr>
          <p:cNvPr id="13314" name="Object 2"/>
          <p:cNvGraphicFramePr>
            <a:graphicFrameLocks noChangeAspect="1"/>
          </p:cNvGraphicFramePr>
          <p:nvPr>
            <p:extLst>
              <p:ext uri="{D42A27DB-BD31-4B8C-83A1-F6EECF244321}">
                <p14:modId xmlns:p14="http://schemas.microsoft.com/office/powerpoint/2010/main" val="51087986"/>
              </p:ext>
            </p:extLst>
          </p:nvPr>
        </p:nvGraphicFramePr>
        <p:xfrm>
          <a:off x="4139952" y="2780928"/>
          <a:ext cx="3656012" cy="3097213"/>
        </p:xfrm>
        <a:graphic>
          <a:graphicData uri="http://schemas.openxmlformats.org/presentationml/2006/ole">
            <mc:AlternateContent xmlns:mc="http://schemas.openxmlformats.org/markup-compatibility/2006">
              <mc:Choice xmlns:v="urn:schemas-microsoft-com:vml" Requires="v">
                <p:oleObj spid="_x0000_s26641" name="Equation" r:id="rId3" imgW="1498320" imgH="1269720" progId="Equation.3">
                  <p:embed/>
                </p:oleObj>
              </mc:Choice>
              <mc:Fallback>
                <p:oleObj name="Equation" r:id="rId3" imgW="1498320" imgH="1269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780928"/>
                        <a:ext cx="3656012"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42</a:t>
            </a:fld>
            <a:endParaRPr lang="en-US" altLang="tr-TR"/>
          </a:p>
        </p:txBody>
      </p:sp>
    </p:spTree>
    <p:extLst>
      <p:ext uri="{BB962C8B-B14F-4D97-AF65-F5344CB8AC3E}">
        <p14:creationId xmlns:p14="http://schemas.microsoft.com/office/powerpoint/2010/main" val="1144515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tr-TR" smtClean="0"/>
              <a:t>Solutions when t &lt; t</a:t>
            </a:r>
            <a:r>
              <a:rPr lang="en-US" altLang="tr-TR" baseline="-25000" smtClean="0"/>
              <a:t>o</a:t>
            </a:r>
            <a:endParaRPr lang="en-US" altLang="tr-TR" smtClean="0"/>
          </a:p>
        </p:txBody>
      </p:sp>
      <p:sp>
        <p:nvSpPr>
          <p:cNvPr id="3" name="Content Placeholder 2"/>
          <p:cNvSpPr>
            <a:spLocks noGrp="1"/>
          </p:cNvSpPr>
          <p:nvPr>
            <p:ph idx="1"/>
          </p:nvPr>
        </p:nvSpPr>
        <p:spPr/>
        <p:txBody>
          <a:bodyPr/>
          <a:lstStyle/>
          <a:p>
            <a:pPr eaLnBrk="1" hangingPunct="1">
              <a:defRPr/>
            </a:pPr>
            <a:r>
              <a:rPr lang="en-US" dirty="0" smtClean="0"/>
              <a:t>The initial conditions of all of the components are the solutions for all times </a:t>
            </a:r>
            <a:r>
              <a:rPr lang="en-US" dirty="0" smtClean="0">
                <a:solidFill>
                  <a:schemeClr val="accent1"/>
                </a:solidFill>
              </a:rPr>
              <a:t>-∞s &lt; t &lt; t</a:t>
            </a:r>
            <a:r>
              <a:rPr lang="en-US" baseline="-25000" dirty="0" smtClean="0">
                <a:solidFill>
                  <a:schemeClr val="accent1"/>
                </a:solidFill>
              </a:rPr>
              <a:t>o</a:t>
            </a:r>
            <a:r>
              <a:rPr lang="en-US" dirty="0" smtClean="0"/>
              <a:t>.</a:t>
            </a:r>
          </a:p>
          <a:p>
            <a:pPr lvl="1" eaLnBrk="1" hangingPunct="1">
              <a:defRPr/>
            </a:pPr>
            <a:r>
              <a:rPr lang="en-US" dirty="0" err="1" smtClean="0"/>
              <a:t>v</a:t>
            </a:r>
            <a:r>
              <a:rPr lang="en-US" baseline="-25000" dirty="0" err="1" smtClean="0"/>
              <a:t>C</a:t>
            </a:r>
            <a:r>
              <a:rPr lang="en-US" dirty="0" smtClean="0"/>
              <a:t>(t) = Vs</a:t>
            </a:r>
          </a:p>
          <a:p>
            <a:pPr lvl="1" eaLnBrk="1" hangingPunct="1">
              <a:defRPr/>
            </a:pPr>
            <a:r>
              <a:rPr lang="en-US" dirty="0" err="1" smtClean="0"/>
              <a:t>i</a:t>
            </a:r>
            <a:r>
              <a:rPr lang="en-US" baseline="-25000" dirty="0" err="1" smtClean="0"/>
              <a:t>C</a:t>
            </a:r>
            <a:r>
              <a:rPr lang="en-US" dirty="0" smtClean="0"/>
              <a:t>(t) = </a:t>
            </a:r>
            <a:r>
              <a:rPr lang="en-US" dirty="0" smtClean="0">
                <a:latin typeface="+mj-lt"/>
              </a:rPr>
              <a:t>0</a:t>
            </a:r>
            <a:r>
              <a:rPr lang="tr-TR" dirty="0" smtClean="0">
                <a:latin typeface="+mj-lt"/>
              </a:rPr>
              <a:t> </a:t>
            </a:r>
            <a:r>
              <a:rPr lang="en-US" dirty="0" smtClean="0"/>
              <a:t>A</a:t>
            </a:r>
          </a:p>
          <a:p>
            <a:pPr lvl="1" eaLnBrk="1" hangingPunct="1">
              <a:buFont typeface="Wingdings 2" panose="05020102010507070707" pitchFamily="18" charset="2"/>
              <a:buNone/>
              <a:defRPr/>
            </a:pPr>
            <a:endParaRPr lang="en-US" dirty="0" smtClean="0"/>
          </a:p>
          <a:p>
            <a:pPr lvl="1" eaLnBrk="1" hangingPunct="1">
              <a:defRPr/>
            </a:pPr>
            <a:r>
              <a:rPr lang="en-US" dirty="0" err="1" smtClean="0"/>
              <a:t>v</a:t>
            </a:r>
            <a:r>
              <a:rPr lang="en-US" baseline="-25000" dirty="0" err="1" smtClean="0"/>
              <a:t>L</a:t>
            </a:r>
            <a:r>
              <a:rPr lang="en-US" dirty="0" smtClean="0"/>
              <a:t>(t) = </a:t>
            </a:r>
            <a:r>
              <a:rPr lang="en-US" dirty="0" smtClean="0">
                <a:latin typeface="+mj-lt"/>
              </a:rPr>
              <a:t>0</a:t>
            </a:r>
            <a:r>
              <a:rPr lang="tr-TR" dirty="0" smtClean="0">
                <a:latin typeface="+mj-lt"/>
              </a:rPr>
              <a:t> </a:t>
            </a:r>
            <a:r>
              <a:rPr lang="en-US" dirty="0" smtClean="0"/>
              <a:t>V</a:t>
            </a:r>
          </a:p>
          <a:p>
            <a:pPr lvl="1" eaLnBrk="1" hangingPunct="1">
              <a:defRPr/>
            </a:pPr>
            <a:r>
              <a:rPr lang="en-US" dirty="0" err="1" smtClean="0"/>
              <a:t>i</a:t>
            </a:r>
            <a:r>
              <a:rPr lang="en-US" baseline="-25000" dirty="0" err="1" smtClean="0"/>
              <a:t>L</a:t>
            </a:r>
            <a:r>
              <a:rPr lang="en-US" dirty="0" smtClean="0"/>
              <a:t>(t) = </a:t>
            </a:r>
            <a:r>
              <a:rPr lang="en-US" dirty="0" smtClean="0">
                <a:latin typeface="+mj-lt"/>
              </a:rPr>
              <a:t>0</a:t>
            </a:r>
            <a:r>
              <a:rPr lang="tr-TR" dirty="0" smtClean="0">
                <a:latin typeface="+mj-lt"/>
              </a:rPr>
              <a:t> </a:t>
            </a:r>
            <a:r>
              <a:rPr lang="en-US" dirty="0" smtClean="0"/>
              <a:t>A</a:t>
            </a:r>
          </a:p>
          <a:p>
            <a:pPr lvl="1" eaLnBrk="1" hangingPunct="1">
              <a:defRPr/>
            </a:pPr>
            <a:endParaRPr lang="en-US" dirty="0" smtClean="0"/>
          </a:p>
          <a:p>
            <a:pPr lvl="1" eaLnBrk="1" hangingPunct="1">
              <a:defRPr/>
            </a:pPr>
            <a:r>
              <a:rPr lang="en-US" dirty="0" err="1" smtClean="0"/>
              <a:t>v</a:t>
            </a:r>
            <a:r>
              <a:rPr lang="en-US" baseline="-25000" dirty="0" err="1" smtClean="0"/>
              <a:t>R</a:t>
            </a:r>
            <a:r>
              <a:rPr lang="en-US" dirty="0" smtClean="0"/>
              <a:t>(t) = </a:t>
            </a:r>
            <a:r>
              <a:rPr lang="en-US" dirty="0" smtClean="0">
                <a:latin typeface="+mj-lt"/>
              </a:rPr>
              <a:t>0</a:t>
            </a:r>
            <a:r>
              <a:rPr lang="tr-TR" dirty="0" smtClean="0">
                <a:latin typeface="+mj-lt"/>
              </a:rPr>
              <a:t> </a:t>
            </a:r>
            <a:r>
              <a:rPr lang="en-US" dirty="0" smtClean="0"/>
              <a:t>V</a:t>
            </a:r>
          </a:p>
          <a:p>
            <a:pPr lvl="1" eaLnBrk="1" hangingPunct="1">
              <a:defRPr/>
            </a:pPr>
            <a:r>
              <a:rPr lang="en-US" dirty="0" err="1" smtClean="0"/>
              <a:t>i</a:t>
            </a:r>
            <a:r>
              <a:rPr lang="en-US" baseline="-25000" dirty="0" err="1" smtClean="0"/>
              <a:t>R</a:t>
            </a:r>
            <a:r>
              <a:rPr lang="en-US" dirty="0" smtClean="0"/>
              <a:t>(t) = </a:t>
            </a:r>
            <a:r>
              <a:rPr lang="en-US" dirty="0" smtClean="0">
                <a:latin typeface="+mj-lt"/>
              </a:rPr>
              <a:t>0</a:t>
            </a:r>
            <a:r>
              <a:rPr lang="tr-TR" dirty="0" smtClean="0">
                <a:latin typeface="+mj-lt"/>
              </a:rPr>
              <a:t> </a:t>
            </a:r>
            <a:r>
              <a:rPr lang="en-US" dirty="0" smtClean="0"/>
              <a:t>A</a:t>
            </a:r>
          </a:p>
          <a:p>
            <a:pPr lvl="1" eaLnBrk="1" hangingPunct="1">
              <a:buFont typeface="Wingdings 2" panose="05020102010507070707" pitchFamily="18" charset="2"/>
              <a:buNone/>
              <a:defRPr/>
            </a:pPr>
            <a:endParaRPr lang="en-US" dirty="0" smtClean="0"/>
          </a:p>
          <a:p>
            <a:pPr eaLnBrk="1" hangingPunct="1">
              <a:buFont typeface="Wingdings 2" panose="05020102010507070707" pitchFamily="18" charset="2"/>
              <a:buNone/>
              <a:defRPr/>
            </a:pP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43</a:t>
            </a:fld>
            <a:endParaRPr lang="en-US" altLang="tr-TR"/>
          </a:p>
        </p:txBody>
      </p:sp>
    </p:spTree>
    <p:extLst>
      <p:ext uri="{BB962C8B-B14F-4D97-AF65-F5344CB8AC3E}">
        <p14:creationId xmlns:p14="http://schemas.microsoft.com/office/powerpoint/2010/main" val="2994543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tr-TR" smtClean="0"/>
              <a:t>Summary</a:t>
            </a:r>
          </a:p>
        </p:txBody>
      </p:sp>
      <p:sp>
        <p:nvSpPr>
          <p:cNvPr id="3" name="Content Placeholder 2"/>
          <p:cNvSpPr>
            <a:spLocks noGrp="1"/>
          </p:cNvSpPr>
          <p:nvPr>
            <p:ph idx="1"/>
          </p:nvPr>
        </p:nvSpPr>
        <p:spPr/>
        <p:txBody>
          <a:bodyPr>
            <a:normAutofit fontScale="92500" lnSpcReduction="20000"/>
          </a:bodyPr>
          <a:lstStyle/>
          <a:p>
            <a:pPr eaLnBrk="1" hangingPunct="1">
              <a:defRPr/>
            </a:pPr>
            <a:r>
              <a:rPr lang="en-US" dirty="0" smtClean="0"/>
              <a:t>The set of solutions when </a:t>
            </a:r>
            <a:r>
              <a:rPr lang="en-US" dirty="0" smtClean="0">
                <a:solidFill>
                  <a:schemeClr val="accent1"/>
                </a:solidFill>
              </a:rPr>
              <a:t>t &gt; t</a:t>
            </a:r>
            <a:r>
              <a:rPr lang="en-US" baseline="-25000" dirty="0" smtClean="0">
                <a:solidFill>
                  <a:schemeClr val="accent1"/>
                </a:solidFill>
              </a:rPr>
              <a:t>o </a:t>
            </a:r>
            <a:r>
              <a:rPr lang="en-US" dirty="0" smtClean="0"/>
              <a:t>for the voltage across the capacitor in a RLC network in series was obtained.</a:t>
            </a:r>
          </a:p>
          <a:p>
            <a:pPr lvl="1" eaLnBrk="1" hangingPunct="1">
              <a:defRPr/>
            </a:pPr>
            <a:r>
              <a:rPr lang="en-US" dirty="0" smtClean="0"/>
              <a:t>Selection of equations is determine by comparing the natural frequency </a:t>
            </a:r>
            <a:r>
              <a:rPr lang="en-US" dirty="0" err="1" smtClean="0">
                <a:solidFill>
                  <a:schemeClr val="accent1"/>
                </a:solidFill>
                <a:latin typeface="Symbol" pitchFamily="18" charset="2"/>
              </a:rPr>
              <a:t>w</a:t>
            </a:r>
            <a:r>
              <a:rPr lang="en-US" baseline="-25000" dirty="0" err="1" smtClean="0">
                <a:solidFill>
                  <a:schemeClr val="accent1"/>
                </a:solidFill>
              </a:rPr>
              <a:t>o</a:t>
            </a:r>
            <a:r>
              <a:rPr lang="en-US" dirty="0" smtClean="0">
                <a:latin typeface="Symbol" pitchFamily="18" charset="2"/>
              </a:rPr>
              <a:t> </a:t>
            </a:r>
            <a:r>
              <a:rPr lang="en-US" dirty="0" smtClean="0"/>
              <a:t>to </a:t>
            </a:r>
            <a:r>
              <a:rPr lang="en-US" dirty="0" smtClean="0">
                <a:solidFill>
                  <a:schemeClr val="accent1"/>
                </a:solidFill>
                <a:latin typeface="Symbol" pitchFamily="18" charset="2"/>
              </a:rPr>
              <a:t>a</a:t>
            </a:r>
            <a:r>
              <a:rPr lang="en-US" dirty="0" smtClean="0">
                <a:latin typeface="Symbol" pitchFamily="18" charset="2"/>
              </a:rPr>
              <a:t>.</a:t>
            </a:r>
          </a:p>
          <a:p>
            <a:pPr lvl="1" eaLnBrk="1" hangingPunct="1">
              <a:defRPr/>
            </a:pPr>
            <a:r>
              <a:rPr lang="en-US" dirty="0" smtClean="0"/>
              <a:t>Coefficients are found by evaluating the equation and its first derivation at </a:t>
            </a:r>
            <a:r>
              <a:rPr lang="en-US" dirty="0" smtClean="0">
                <a:solidFill>
                  <a:schemeClr val="accent1"/>
                </a:solidFill>
              </a:rPr>
              <a:t>t = t</a:t>
            </a:r>
            <a:r>
              <a:rPr lang="en-US" baseline="-25000" dirty="0" smtClean="0">
                <a:solidFill>
                  <a:schemeClr val="accent1"/>
                </a:solidFill>
              </a:rPr>
              <a:t>o</a:t>
            </a:r>
            <a:r>
              <a:rPr lang="en-US" baseline="30000" dirty="0" smtClean="0">
                <a:solidFill>
                  <a:schemeClr val="accent1"/>
                </a:solidFill>
              </a:rPr>
              <a:t>-</a:t>
            </a:r>
            <a:r>
              <a:rPr lang="en-US" dirty="0" smtClean="0">
                <a:solidFill>
                  <a:schemeClr val="accent1"/>
                </a:solidFill>
              </a:rPr>
              <a:t> </a:t>
            </a:r>
            <a:r>
              <a:rPr lang="en-US" dirty="0" smtClean="0"/>
              <a:t>and </a:t>
            </a:r>
            <a:r>
              <a:rPr lang="en-US" dirty="0" smtClean="0">
                <a:solidFill>
                  <a:schemeClr val="accent1"/>
                </a:solidFill>
              </a:rPr>
              <a:t>t = ∞s</a:t>
            </a:r>
            <a:r>
              <a:rPr lang="en-US" dirty="0" smtClean="0"/>
              <a:t>.</a:t>
            </a:r>
            <a:endParaRPr lang="en-US" dirty="0" smtClean="0">
              <a:latin typeface="Symbol" pitchFamily="18" charset="2"/>
            </a:endParaRPr>
          </a:p>
          <a:p>
            <a:pPr lvl="1" eaLnBrk="1" hangingPunct="1">
              <a:defRPr/>
            </a:pPr>
            <a:r>
              <a:rPr lang="en-US" dirty="0" smtClean="0"/>
              <a:t>The voltage across the capacitor is equal to the initial condition when </a:t>
            </a:r>
            <a:r>
              <a:rPr lang="en-US" dirty="0" smtClean="0">
                <a:solidFill>
                  <a:schemeClr val="accent1"/>
                </a:solidFill>
              </a:rPr>
              <a:t>t &lt; t</a:t>
            </a:r>
            <a:r>
              <a:rPr lang="en-US" baseline="-25000" dirty="0" smtClean="0">
                <a:solidFill>
                  <a:schemeClr val="accent1"/>
                </a:solidFill>
              </a:rPr>
              <a:t>o</a:t>
            </a:r>
            <a:endParaRPr lang="en-US" dirty="0" smtClean="0">
              <a:solidFill>
                <a:schemeClr val="accent1"/>
              </a:solidFill>
            </a:endParaRPr>
          </a:p>
          <a:p>
            <a:pPr eaLnBrk="1" hangingPunct="1">
              <a:defRPr/>
            </a:pPr>
            <a:r>
              <a:rPr lang="en-US" dirty="0" smtClean="0"/>
              <a:t>Using the relationships between current and voltage, the current through the capacitor and the voltages and currents for the inductor and resistor can be calculated.</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44</a:t>
            </a:fld>
            <a:endParaRPr lang="en-US" altLang="tr-TR"/>
          </a:p>
        </p:txBody>
      </p:sp>
    </p:spTree>
    <p:extLst>
      <p:ext uri="{BB962C8B-B14F-4D97-AF65-F5344CB8AC3E}">
        <p14:creationId xmlns:p14="http://schemas.microsoft.com/office/powerpoint/2010/main" val="9200131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eaLnBrk="1" hangingPunct="1"/>
            <a:r>
              <a:rPr lang="en-US" sz="3200" dirty="0"/>
              <a:t>Source-Free RLC Circuit</a:t>
            </a:r>
            <a:r>
              <a:rPr lang="tr-TR" sz="3200" dirty="0"/>
              <a:t>-</a:t>
            </a:r>
            <a:r>
              <a:rPr lang="en-US" altLang="tr-TR" sz="3200" dirty="0"/>
              <a:t>Parallel RLC </a:t>
            </a:r>
            <a:r>
              <a:rPr lang="en-US" altLang="tr-TR" sz="3200" dirty="0" smtClean="0"/>
              <a:t>Network</a:t>
            </a:r>
          </a:p>
        </p:txBody>
      </p:sp>
      <p:sp>
        <p:nvSpPr>
          <p:cNvPr id="3" name="Content Placeholder 2"/>
          <p:cNvSpPr>
            <a:spLocks noGrp="1"/>
          </p:cNvSpPr>
          <p:nvPr>
            <p:ph idx="1"/>
          </p:nvPr>
        </p:nvSpPr>
        <p:spPr/>
        <p:txBody>
          <a:bodyPr>
            <a:normAutofit lnSpcReduction="10000"/>
          </a:bodyPr>
          <a:lstStyle/>
          <a:p>
            <a:pPr eaLnBrk="1" hangingPunct="1">
              <a:defRPr/>
            </a:pPr>
            <a:r>
              <a:rPr lang="en-US" altLang="tr-TR" dirty="0"/>
              <a:t>Objective of </a:t>
            </a:r>
            <a:r>
              <a:rPr lang="en-US" altLang="tr-TR" dirty="0" smtClean="0"/>
              <a:t>Lecture</a:t>
            </a:r>
            <a:endParaRPr lang="tr-TR" altLang="tr-TR" dirty="0" smtClean="0"/>
          </a:p>
          <a:p>
            <a:pPr lvl="1" eaLnBrk="1" hangingPunct="1">
              <a:defRPr/>
            </a:pPr>
            <a:r>
              <a:rPr lang="tr-TR" dirty="0" smtClean="0"/>
              <a:t>D</a:t>
            </a:r>
            <a:r>
              <a:rPr lang="en-US" dirty="0" err="1" smtClean="0"/>
              <a:t>erive</a:t>
            </a:r>
            <a:r>
              <a:rPr lang="en-US" dirty="0" smtClean="0"/>
              <a:t> the equations that relate the voltages across and currents flowing through a resistor, an inductor, and a capacitor in </a:t>
            </a:r>
            <a:r>
              <a:rPr lang="tr-TR" dirty="0" err="1" smtClean="0"/>
              <a:t>parallel</a:t>
            </a:r>
            <a:r>
              <a:rPr lang="en-US" dirty="0" smtClean="0"/>
              <a:t> as:</a:t>
            </a:r>
          </a:p>
          <a:p>
            <a:pPr lvl="2" eaLnBrk="1" hangingPunct="1">
              <a:defRPr/>
            </a:pPr>
            <a:r>
              <a:rPr lang="en-US" dirty="0" smtClean="0"/>
              <a:t>the unit step function associated with voltage or current source changes from 1 to 0 or</a:t>
            </a:r>
          </a:p>
          <a:p>
            <a:pPr lvl="2" eaLnBrk="1" hangingPunct="1">
              <a:defRPr/>
            </a:pPr>
            <a:r>
              <a:rPr lang="en-US" dirty="0" smtClean="0"/>
              <a:t>a switch disconnects a voltage or current source into the circuit.</a:t>
            </a:r>
          </a:p>
          <a:p>
            <a:pPr lvl="1" eaLnBrk="1" hangingPunct="1">
              <a:defRPr/>
            </a:pPr>
            <a:r>
              <a:rPr lang="en-US" dirty="0" smtClean="0"/>
              <a:t>Describe the solution to the 2</a:t>
            </a:r>
            <a:r>
              <a:rPr lang="en-US" baseline="30000" dirty="0" smtClean="0"/>
              <a:t>nd</a:t>
            </a:r>
            <a:r>
              <a:rPr lang="en-US" dirty="0" smtClean="0"/>
              <a:t> order equations when the condition is:</a:t>
            </a:r>
          </a:p>
          <a:p>
            <a:pPr lvl="2" eaLnBrk="1" hangingPunct="1">
              <a:defRPr/>
            </a:pPr>
            <a:r>
              <a:rPr lang="en-US" dirty="0" smtClean="0"/>
              <a:t>Overdamped</a:t>
            </a:r>
          </a:p>
          <a:p>
            <a:pPr lvl="2" eaLnBrk="1" hangingPunct="1">
              <a:defRPr/>
            </a:pPr>
            <a:r>
              <a:rPr lang="en-US" dirty="0" smtClean="0"/>
              <a:t>Critically Damped</a:t>
            </a:r>
          </a:p>
          <a:p>
            <a:pPr lvl="2" eaLnBrk="1" hangingPunct="1">
              <a:defRPr/>
            </a:pPr>
            <a:r>
              <a:rPr lang="en-US" dirty="0" smtClean="0"/>
              <a:t>Underdamped</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45</a:t>
            </a:fld>
            <a:endParaRPr lang="en-US" altLang="tr-TR"/>
          </a:p>
        </p:txBody>
      </p:sp>
    </p:spTree>
    <p:custDataLst>
      <p:tags r:id="rId1"/>
    </p:custDataLst>
    <p:extLst>
      <p:ext uri="{BB962C8B-B14F-4D97-AF65-F5344CB8AC3E}">
        <p14:creationId xmlns:p14="http://schemas.microsoft.com/office/powerpoint/2010/main" val="23562870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tr-TR" smtClean="0"/>
              <a:t>RLC Network</a:t>
            </a:r>
          </a:p>
        </p:txBody>
      </p:sp>
      <p:sp>
        <p:nvSpPr>
          <p:cNvPr id="39939" name="Content Placeholder 2"/>
          <p:cNvSpPr>
            <a:spLocks noGrp="1"/>
          </p:cNvSpPr>
          <p:nvPr>
            <p:ph idx="1"/>
          </p:nvPr>
        </p:nvSpPr>
        <p:spPr/>
        <p:txBody>
          <a:bodyPr/>
          <a:lstStyle/>
          <a:p>
            <a:pPr eaLnBrk="1" hangingPunct="1"/>
            <a:r>
              <a:rPr lang="en-US" altLang="tr-TR" dirty="0" smtClean="0"/>
              <a:t>A parallel RLC network where the current source is switched out of the circuit at </a:t>
            </a:r>
            <a:r>
              <a:rPr lang="en-US" altLang="tr-TR" dirty="0" smtClean="0">
                <a:solidFill>
                  <a:schemeClr val="accent1"/>
                </a:solidFill>
              </a:rPr>
              <a:t>t = t</a:t>
            </a:r>
            <a:r>
              <a:rPr lang="en-US" altLang="tr-TR" baseline="-25000" dirty="0" smtClean="0">
                <a:solidFill>
                  <a:schemeClr val="accent1"/>
                </a:solidFill>
              </a:rPr>
              <a:t>o</a:t>
            </a:r>
            <a:r>
              <a:rPr lang="en-US" altLang="tr-TR" dirty="0" smtClean="0"/>
              <a:t>.</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1279"/>
            <a:ext cx="73342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46</a:t>
            </a:fld>
            <a:endParaRPr lang="en-US" altLang="tr-TR"/>
          </a:p>
        </p:txBody>
      </p:sp>
    </p:spTree>
    <p:extLst>
      <p:ext uri="{BB962C8B-B14F-4D97-AF65-F5344CB8AC3E}">
        <p14:creationId xmlns:p14="http://schemas.microsoft.com/office/powerpoint/2010/main" val="4082898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p:txBody>
          <a:bodyPr/>
          <a:lstStyle/>
          <a:p>
            <a:pPr eaLnBrk="1" hangingPunct="1"/>
            <a:r>
              <a:rPr lang="en-US" altLang="tr-TR" smtClean="0"/>
              <a:t>Boundary Conditions</a:t>
            </a:r>
          </a:p>
        </p:txBody>
      </p:sp>
      <p:sp>
        <p:nvSpPr>
          <p:cNvPr id="3" name="Content Placeholder 2"/>
          <p:cNvSpPr>
            <a:spLocks noGrp="1"/>
          </p:cNvSpPr>
          <p:nvPr>
            <p:ph idx="1"/>
          </p:nvPr>
        </p:nvSpPr>
        <p:spPr/>
        <p:txBody>
          <a:bodyPr>
            <a:normAutofit fontScale="92500"/>
          </a:bodyPr>
          <a:lstStyle/>
          <a:p>
            <a:pPr eaLnBrk="1" hangingPunct="1">
              <a:defRPr/>
            </a:pPr>
            <a:r>
              <a:rPr lang="en-US" dirty="0" smtClean="0"/>
              <a:t>You must determine the initial condition of the inductor and capacitor at </a:t>
            </a:r>
            <a:r>
              <a:rPr lang="en-US" dirty="0" smtClean="0">
                <a:solidFill>
                  <a:schemeClr val="accent1"/>
                </a:solidFill>
              </a:rPr>
              <a:t>t &lt; t</a:t>
            </a:r>
            <a:r>
              <a:rPr lang="en-US" baseline="-25000" dirty="0" smtClean="0">
                <a:solidFill>
                  <a:schemeClr val="accent1"/>
                </a:solidFill>
              </a:rPr>
              <a:t>o</a:t>
            </a:r>
            <a:r>
              <a:rPr lang="en-US" dirty="0" smtClean="0">
                <a:solidFill>
                  <a:schemeClr val="accent1"/>
                </a:solidFill>
              </a:rPr>
              <a:t> </a:t>
            </a:r>
            <a:r>
              <a:rPr lang="en-US" dirty="0" smtClean="0"/>
              <a:t>and then find the final conditions at </a:t>
            </a:r>
            <a:r>
              <a:rPr lang="en-US" dirty="0" smtClean="0">
                <a:solidFill>
                  <a:schemeClr val="accent1"/>
                </a:solidFill>
              </a:rPr>
              <a:t>t = ∞s</a:t>
            </a:r>
            <a:r>
              <a:rPr lang="en-US" dirty="0" smtClean="0"/>
              <a:t>.</a:t>
            </a:r>
          </a:p>
          <a:p>
            <a:pPr lvl="1" eaLnBrk="1" hangingPunct="1">
              <a:defRPr/>
            </a:pPr>
            <a:r>
              <a:rPr lang="en-US" dirty="0" smtClean="0"/>
              <a:t>Since the voltage source has a magnitude of </a:t>
            </a:r>
            <a:r>
              <a:rPr lang="en-US" dirty="0" smtClean="0">
                <a:solidFill>
                  <a:schemeClr val="accent1"/>
                </a:solidFill>
              </a:rPr>
              <a:t>0V</a:t>
            </a:r>
            <a:r>
              <a:rPr lang="en-US" dirty="0" smtClean="0"/>
              <a:t> at </a:t>
            </a:r>
            <a:r>
              <a:rPr lang="en-US" dirty="0" smtClean="0">
                <a:solidFill>
                  <a:schemeClr val="accent1"/>
                </a:solidFill>
              </a:rPr>
              <a:t>t &lt; t</a:t>
            </a:r>
            <a:r>
              <a:rPr lang="en-US" baseline="-25000" dirty="0" smtClean="0">
                <a:solidFill>
                  <a:schemeClr val="accent1"/>
                </a:solidFill>
              </a:rPr>
              <a:t>o</a:t>
            </a:r>
            <a:endParaRPr lang="en-US" dirty="0" smtClean="0">
              <a:solidFill>
                <a:schemeClr val="accent1"/>
              </a:solidFill>
            </a:endParaRPr>
          </a:p>
          <a:p>
            <a:pPr lvl="2" eaLnBrk="1" hangingPunct="1">
              <a:defRPr/>
            </a:pPr>
            <a:r>
              <a:rPr lang="en-US" dirty="0" err="1" smtClean="0"/>
              <a:t>i</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Is</a:t>
            </a:r>
            <a:r>
              <a:rPr lang="en-US" dirty="0" smtClean="0"/>
              <a:t> and v(t</a:t>
            </a:r>
            <a:r>
              <a:rPr lang="en-US" baseline="-25000" dirty="0" smtClean="0"/>
              <a:t>o</a:t>
            </a:r>
            <a:r>
              <a:rPr lang="en-US" baseline="30000" dirty="0" smtClean="0"/>
              <a:t>-</a:t>
            </a:r>
            <a:r>
              <a:rPr lang="en-US" dirty="0" smtClean="0"/>
              <a:t>) = </a:t>
            </a:r>
            <a:r>
              <a:rPr lang="en-US" dirty="0" err="1" smtClean="0"/>
              <a:t>v</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V </a:t>
            </a:r>
          </a:p>
          <a:p>
            <a:pPr lvl="2" eaLnBrk="1" hangingPunct="1">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a:t>
            </a:r>
          </a:p>
          <a:p>
            <a:pPr lvl="1" eaLnBrk="1" hangingPunct="1">
              <a:defRPr/>
            </a:pPr>
            <a:r>
              <a:rPr lang="en-US" dirty="0" smtClean="0"/>
              <a:t>Once the steady state is reached after the voltage source has a magnitude of </a:t>
            </a:r>
            <a:r>
              <a:rPr lang="en-US" dirty="0" smtClean="0">
                <a:solidFill>
                  <a:schemeClr val="accent1"/>
                </a:solidFill>
              </a:rPr>
              <a:t>Vs</a:t>
            </a:r>
            <a:r>
              <a:rPr lang="en-US" dirty="0" smtClean="0"/>
              <a:t> at </a:t>
            </a:r>
            <a:r>
              <a:rPr lang="en-US" dirty="0" smtClean="0">
                <a:solidFill>
                  <a:schemeClr val="accent1"/>
                </a:solidFill>
              </a:rPr>
              <a:t>t &gt; t</a:t>
            </a:r>
            <a:r>
              <a:rPr lang="en-US" baseline="-25000" dirty="0" smtClean="0">
                <a:solidFill>
                  <a:schemeClr val="accent1"/>
                </a:solidFill>
              </a:rPr>
              <a:t>o</a:t>
            </a:r>
            <a:r>
              <a:rPr lang="en-US" dirty="0" smtClean="0"/>
              <a:t>, replace the capacitor with an open circuit and the inductor with a short circuit.</a:t>
            </a:r>
          </a:p>
          <a:p>
            <a:pPr lvl="2" eaLnBrk="1" hangingPunct="1">
              <a:defRPr/>
            </a:pPr>
            <a:r>
              <a:rPr lang="en-US" dirty="0" err="1" smtClean="0"/>
              <a:t>i</a:t>
            </a:r>
            <a:r>
              <a:rPr lang="en-US" baseline="-25000" dirty="0" err="1" smtClean="0"/>
              <a:t>L</a:t>
            </a:r>
            <a:r>
              <a:rPr lang="en-US" dirty="0" smtClean="0"/>
              <a:t>(∞s) = </a:t>
            </a:r>
            <a:r>
              <a:rPr lang="en-US" dirty="0" smtClean="0">
                <a:latin typeface="+mj-lt"/>
              </a:rPr>
              <a:t>0</a:t>
            </a:r>
            <a:r>
              <a:rPr lang="en-US" dirty="0" smtClean="0"/>
              <a:t>A and v(∞s) = </a:t>
            </a:r>
            <a:r>
              <a:rPr lang="en-US" dirty="0" err="1" smtClean="0"/>
              <a:t>v</a:t>
            </a:r>
            <a:r>
              <a:rPr lang="en-US" baseline="-25000" dirty="0" err="1" smtClean="0"/>
              <a:t>C</a:t>
            </a:r>
            <a:r>
              <a:rPr lang="en-US" dirty="0" smtClean="0"/>
              <a:t>(∞s) = </a:t>
            </a:r>
            <a:r>
              <a:rPr lang="en-US" dirty="0" smtClean="0">
                <a:latin typeface="+mj-lt"/>
              </a:rPr>
              <a:t>0</a:t>
            </a:r>
            <a:r>
              <a:rPr lang="tr-TR" dirty="0" smtClean="0">
                <a:latin typeface="+mj-lt"/>
              </a:rPr>
              <a:t> </a:t>
            </a:r>
            <a:r>
              <a:rPr lang="en-US" dirty="0" smtClean="0"/>
              <a:t>V </a:t>
            </a:r>
          </a:p>
          <a:p>
            <a:pPr lvl="2" eaLnBrk="1" hangingPunct="1">
              <a:defRPr/>
            </a:pPr>
            <a:r>
              <a:rPr lang="en-US" dirty="0" err="1" smtClean="0"/>
              <a:t>v</a:t>
            </a:r>
            <a:r>
              <a:rPr lang="en-US" baseline="-25000" dirty="0" err="1" smtClean="0"/>
              <a:t>L</a:t>
            </a:r>
            <a:r>
              <a:rPr lang="en-US" dirty="0" smtClean="0"/>
              <a:t>(∞s) = </a:t>
            </a:r>
            <a:r>
              <a:rPr lang="en-US" dirty="0" smtClean="0">
                <a:latin typeface="+mj-lt"/>
              </a:rPr>
              <a:t>0</a:t>
            </a:r>
            <a:r>
              <a:rPr lang="en-US" dirty="0" smtClean="0"/>
              <a:t>V and </a:t>
            </a:r>
            <a:r>
              <a:rPr lang="en-US" dirty="0" err="1" smtClean="0"/>
              <a:t>i</a:t>
            </a:r>
            <a:r>
              <a:rPr lang="en-US" baseline="-25000" dirty="0" err="1" smtClean="0"/>
              <a:t>C</a:t>
            </a:r>
            <a:r>
              <a:rPr lang="en-US" dirty="0" smtClean="0"/>
              <a:t>(∞s) = </a:t>
            </a:r>
            <a:r>
              <a:rPr lang="en-US" dirty="0" smtClean="0">
                <a:latin typeface="+mj-lt"/>
              </a:rPr>
              <a:t>0</a:t>
            </a:r>
            <a:r>
              <a:rPr lang="tr-TR" dirty="0" smtClean="0">
                <a:latin typeface="+mj-lt"/>
              </a:rPr>
              <a:t> </a:t>
            </a:r>
            <a:r>
              <a:rPr lang="en-US" dirty="0" smtClean="0"/>
              <a:t>A</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47</a:t>
            </a:fld>
            <a:endParaRPr lang="en-US" altLang="tr-TR"/>
          </a:p>
        </p:txBody>
      </p:sp>
    </p:spTree>
    <p:extLst>
      <p:ext uri="{BB962C8B-B14F-4D97-AF65-F5344CB8AC3E}">
        <p14:creationId xmlns:p14="http://schemas.microsoft.com/office/powerpoint/2010/main" val="34585788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tr-TR" smtClean="0"/>
              <a:t>Selection of Parameter</a:t>
            </a:r>
          </a:p>
        </p:txBody>
      </p:sp>
      <p:sp>
        <p:nvSpPr>
          <p:cNvPr id="3" name="Content Placeholder 2"/>
          <p:cNvSpPr>
            <a:spLocks noGrp="1"/>
          </p:cNvSpPr>
          <p:nvPr>
            <p:ph idx="1"/>
          </p:nvPr>
        </p:nvSpPr>
        <p:spPr/>
        <p:txBody>
          <a:bodyPr>
            <a:normAutofit lnSpcReduction="10000"/>
          </a:bodyPr>
          <a:lstStyle/>
          <a:p>
            <a:pPr eaLnBrk="1" hangingPunct="1">
              <a:defRPr/>
            </a:pPr>
            <a:r>
              <a:rPr lang="en-US" dirty="0" smtClean="0"/>
              <a:t>Initial Conditions</a:t>
            </a:r>
          </a:p>
          <a:p>
            <a:pPr lvl="1" eaLnBrk="1" hangingPunct="1">
              <a:defRPr/>
            </a:pPr>
            <a:r>
              <a:rPr lang="en-US" dirty="0" err="1" smtClean="0">
                <a:solidFill>
                  <a:srgbClr val="FF0000"/>
                </a:solidFill>
              </a:rPr>
              <a:t>i</a:t>
            </a:r>
            <a:r>
              <a:rPr lang="en-US" baseline="-25000" dirty="0" err="1" smtClean="0">
                <a:solidFill>
                  <a:srgbClr val="FF0000"/>
                </a:solidFill>
              </a:rPr>
              <a:t>L</a:t>
            </a:r>
            <a:r>
              <a:rPr lang="en-US" dirty="0" smtClean="0">
                <a:solidFill>
                  <a:srgbClr val="FF0000"/>
                </a:solidFill>
              </a:rPr>
              <a:t>(t</a:t>
            </a:r>
            <a:r>
              <a:rPr lang="en-US" baseline="-25000" dirty="0" smtClean="0">
                <a:solidFill>
                  <a:srgbClr val="FF0000"/>
                </a:solidFill>
              </a:rPr>
              <a:t>o</a:t>
            </a:r>
            <a:r>
              <a:rPr lang="en-US" baseline="30000" dirty="0" smtClean="0">
                <a:solidFill>
                  <a:srgbClr val="FF0000"/>
                </a:solidFill>
              </a:rPr>
              <a:t>-</a:t>
            </a:r>
            <a:r>
              <a:rPr lang="en-US" dirty="0" smtClean="0">
                <a:solidFill>
                  <a:srgbClr val="FF0000"/>
                </a:solidFill>
              </a:rPr>
              <a:t>) = Is </a:t>
            </a:r>
            <a:r>
              <a:rPr lang="en-US" dirty="0" smtClean="0"/>
              <a:t>and v(t</a:t>
            </a:r>
            <a:r>
              <a:rPr lang="en-US" baseline="-25000" dirty="0" smtClean="0"/>
              <a:t>o</a:t>
            </a:r>
            <a:r>
              <a:rPr lang="en-US" baseline="30000" dirty="0" smtClean="0"/>
              <a:t>-</a:t>
            </a:r>
            <a:r>
              <a:rPr lang="en-US" dirty="0" smtClean="0"/>
              <a:t>) = </a:t>
            </a:r>
            <a:r>
              <a:rPr lang="en-US" dirty="0" err="1" smtClean="0"/>
              <a:t>v</a:t>
            </a:r>
            <a:r>
              <a:rPr lang="en-US" baseline="-25000" dirty="0" err="1" smtClean="0"/>
              <a:t>C</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V </a:t>
            </a:r>
          </a:p>
          <a:p>
            <a:pPr lvl="1" eaLnBrk="1" hangingPunct="1">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0V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A</a:t>
            </a:r>
          </a:p>
          <a:p>
            <a:pPr eaLnBrk="1" hangingPunct="1">
              <a:defRPr/>
            </a:pPr>
            <a:r>
              <a:rPr lang="en-US" dirty="0" smtClean="0"/>
              <a:t>Final Conditions</a:t>
            </a:r>
          </a:p>
          <a:p>
            <a:pPr lvl="1" eaLnBrk="1" hangingPunct="1">
              <a:defRPr/>
            </a:pPr>
            <a:r>
              <a:rPr lang="en-US" dirty="0" err="1" smtClean="0">
                <a:solidFill>
                  <a:srgbClr val="FF0000"/>
                </a:solidFill>
              </a:rPr>
              <a:t>i</a:t>
            </a:r>
            <a:r>
              <a:rPr lang="en-US" baseline="-25000" dirty="0" err="1" smtClean="0">
                <a:solidFill>
                  <a:srgbClr val="FF0000"/>
                </a:solidFill>
              </a:rPr>
              <a:t>L</a:t>
            </a:r>
            <a:r>
              <a:rPr lang="en-US" dirty="0" smtClean="0">
                <a:solidFill>
                  <a:srgbClr val="FF0000"/>
                </a:solidFill>
              </a:rPr>
              <a:t>(∞s) = 0A </a:t>
            </a:r>
            <a:r>
              <a:rPr lang="en-US" dirty="0" smtClean="0"/>
              <a:t>and v(∞s) = </a:t>
            </a:r>
            <a:r>
              <a:rPr lang="en-US" dirty="0" err="1" smtClean="0"/>
              <a:t>v</a:t>
            </a:r>
            <a:r>
              <a:rPr lang="en-US" baseline="-25000" dirty="0" err="1" smtClean="0"/>
              <a:t>C</a:t>
            </a:r>
            <a:r>
              <a:rPr lang="en-US" dirty="0" smtClean="0"/>
              <a:t>(∞s) = </a:t>
            </a:r>
            <a:r>
              <a:rPr lang="tr-TR" dirty="0" smtClean="0"/>
              <a:t>0 </a:t>
            </a:r>
            <a:r>
              <a:rPr lang="en-US" dirty="0" smtClean="0"/>
              <a:t>V</a:t>
            </a:r>
          </a:p>
          <a:p>
            <a:pPr lvl="1" eaLnBrk="1" hangingPunct="1">
              <a:defRPr/>
            </a:pPr>
            <a:r>
              <a:rPr lang="en-US" dirty="0" err="1" smtClean="0"/>
              <a:t>v</a:t>
            </a:r>
            <a:r>
              <a:rPr lang="en-US" baseline="-25000" dirty="0" err="1" smtClean="0"/>
              <a:t>L</a:t>
            </a:r>
            <a:r>
              <a:rPr lang="en-US" dirty="0" smtClean="0"/>
              <a:t>(∞s) = 0V and </a:t>
            </a:r>
            <a:r>
              <a:rPr lang="en-US" dirty="0" err="1" smtClean="0"/>
              <a:t>i</a:t>
            </a:r>
            <a:r>
              <a:rPr lang="en-US" baseline="-25000" dirty="0" err="1" smtClean="0"/>
              <a:t>C</a:t>
            </a:r>
            <a:r>
              <a:rPr lang="en-US" dirty="0" smtClean="0"/>
              <a:t>(∞s) = 0</a:t>
            </a:r>
            <a:r>
              <a:rPr lang="tr-TR" dirty="0" smtClean="0"/>
              <a:t> </a:t>
            </a:r>
            <a:r>
              <a:rPr lang="en-US" dirty="0" smtClean="0"/>
              <a:t>A</a:t>
            </a:r>
          </a:p>
          <a:p>
            <a:pPr lvl="1" eaLnBrk="1" hangingPunct="1">
              <a:buFont typeface="Wingdings 2" panose="05020102010507070707" pitchFamily="18" charset="2"/>
              <a:buNone/>
              <a:defRPr/>
            </a:pPr>
            <a:endParaRPr lang="en-US" dirty="0" smtClean="0"/>
          </a:p>
          <a:p>
            <a:pPr eaLnBrk="1" hangingPunct="1">
              <a:defRPr/>
            </a:pPr>
            <a:r>
              <a:rPr lang="en-US" dirty="0" smtClean="0"/>
              <a:t>Since the current through the inductor is the only parameter that has a non-zero boundary condition, the first set of solutions will be for </a:t>
            </a:r>
            <a:r>
              <a:rPr lang="en-US" dirty="0" err="1" smtClean="0">
                <a:solidFill>
                  <a:schemeClr val="accent1"/>
                </a:solidFill>
              </a:rPr>
              <a:t>i</a:t>
            </a:r>
            <a:r>
              <a:rPr lang="en-US" baseline="-25000" dirty="0" err="1" smtClean="0">
                <a:solidFill>
                  <a:schemeClr val="accent1"/>
                </a:solidFill>
              </a:rPr>
              <a:t>L</a:t>
            </a:r>
            <a:r>
              <a:rPr lang="en-US" dirty="0" smtClean="0">
                <a:solidFill>
                  <a:schemeClr val="accent1"/>
                </a:solidFill>
              </a:rPr>
              <a:t>(t)</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48</a:t>
            </a:fld>
            <a:endParaRPr lang="en-US" altLang="tr-TR"/>
          </a:p>
        </p:txBody>
      </p:sp>
    </p:spTree>
    <p:extLst>
      <p:ext uri="{BB962C8B-B14F-4D97-AF65-F5344CB8AC3E}">
        <p14:creationId xmlns:p14="http://schemas.microsoft.com/office/powerpoint/2010/main" val="2306256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4"/>
          <p:cNvSpPr>
            <a:spLocks noGrp="1"/>
          </p:cNvSpPr>
          <p:nvPr>
            <p:ph type="title"/>
          </p:nvPr>
        </p:nvSpPr>
        <p:spPr/>
        <p:txBody>
          <a:bodyPr/>
          <a:lstStyle/>
          <a:p>
            <a:pPr eaLnBrk="1" hangingPunct="1"/>
            <a:r>
              <a:rPr lang="en-US" altLang="tr-TR" smtClean="0"/>
              <a:t>Kirchoff’s Current Law</a:t>
            </a: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739900"/>
            <a:ext cx="4470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8" name="Object 7"/>
          <p:cNvGraphicFramePr>
            <a:graphicFrameLocks noGrp="1" noChangeAspect="1"/>
          </p:cNvGraphicFramePr>
          <p:nvPr>
            <p:ph idx="1"/>
            <p:extLst>
              <p:ext uri="{D42A27DB-BD31-4B8C-83A1-F6EECF244321}">
                <p14:modId xmlns:p14="http://schemas.microsoft.com/office/powerpoint/2010/main" val="786391589"/>
              </p:ext>
            </p:extLst>
          </p:nvPr>
        </p:nvGraphicFramePr>
        <p:xfrm>
          <a:off x="539552" y="1739900"/>
          <a:ext cx="4298950" cy="4629150"/>
        </p:xfrm>
        <a:graphic>
          <a:graphicData uri="http://schemas.openxmlformats.org/presentationml/2006/ole">
            <mc:AlternateContent xmlns:mc="http://schemas.openxmlformats.org/markup-compatibility/2006">
              <mc:Choice xmlns:v="urn:schemas-microsoft-com:vml" Requires="v">
                <p:oleObj spid="_x0000_s27665" name="Equation" r:id="rId4" imgW="1981080" imgH="2133360" progId="Equation.3">
                  <p:embed/>
                </p:oleObj>
              </mc:Choice>
              <mc:Fallback>
                <p:oleObj name="Equation" r:id="rId4" imgW="1981080" imgH="2133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739900"/>
                        <a:ext cx="429895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49</a:t>
            </a:fld>
            <a:endParaRPr lang="en-US" altLang="tr-TR"/>
          </a:p>
        </p:txBody>
      </p:sp>
    </p:spTree>
    <p:extLst>
      <p:ext uri="{BB962C8B-B14F-4D97-AF65-F5344CB8AC3E}">
        <p14:creationId xmlns:p14="http://schemas.microsoft.com/office/powerpoint/2010/main" val="2206566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tr-TR" dirty="0" smtClean="0"/>
              <a:t>Boundary Conditions</a:t>
            </a:r>
          </a:p>
        </p:txBody>
      </p:sp>
      <p:sp>
        <p:nvSpPr>
          <p:cNvPr id="8195" name="Content Placeholder 2"/>
          <p:cNvSpPr>
            <a:spLocks noGrp="1"/>
          </p:cNvSpPr>
          <p:nvPr>
            <p:ph idx="1"/>
          </p:nvPr>
        </p:nvSpPr>
        <p:spPr/>
        <p:txBody>
          <a:bodyPr/>
          <a:lstStyle/>
          <a:p>
            <a:r>
              <a:rPr lang="en-US" altLang="tr-TR" dirty="0" smtClean="0"/>
              <a:t>Steady state</a:t>
            </a:r>
          </a:p>
          <a:p>
            <a:pPr lvl="1"/>
            <a:r>
              <a:rPr lang="en-US" altLang="tr-TR" dirty="0" smtClean="0"/>
              <a:t>For step response functions </a:t>
            </a:r>
            <a:r>
              <a:rPr lang="en-US" altLang="tr-TR" dirty="0" smtClean="0">
                <a:solidFill>
                  <a:schemeClr val="accent1"/>
                </a:solidFill>
              </a:rPr>
              <a:t>u(t- t</a:t>
            </a:r>
            <a:r>
              <a:rPr lang="en-US" altLang="tr-TR" baseline="-25000" dirty="0" smtClean="0">
                <a:solidFill>
                  <a:schemeClr val="accent1"/>
                </a:solidFill>
              </a:rPr>
              <a:t>o</a:t>
            </a:r>
            <a:r>
              <a:rPr lang="en-US" altLang="tr-TR" dirty="0" smtClean="0">
                <a:solidFill>
                  <a:schemeClr val="accent1"/>
                </a:solidFill>
              </a:rPr>
              <a:t>) </a:t>
            </a:r>
            <a:r>
              <a:rPr lang="en-US" altLang="tr-TR" dirty="0" smtClean="0"/>
              <a:t>for all times between</a:t>
            </a:r>
          </a:p>
          <a:p>
            <a:pPr lvl="1">
              <a:buFont typeface="Wingdings 2" panose="05020102010507070707" pitchFamily="18" charset="2"/>
              <a:buNone/>
            </a:pPr>
            <a:r>
              <a:rPr lang="en-US" altLang="tr-TR" dirty="0" smtClean="0"/>
              <a:t>	</a:t>
            </a:r>
            <a:r>
              <a:rPr lang="en-US" altLang="tr-TR" dirty="0" smtClean="0">
                <a:solidFill>
                  <a:schemeClr val="accent1"/>
                </a:solidFill>
              </a:rPr>
              <a:t>t = +/- ∞ </a:t>
            </a:r>
            <a:r>
              <a:rPr lang="en-US" altLang="tr-TR" dirty="0" smtClean="0"/>
              <a:t>except for some time period after </a:t>
            </a:r>
            <a:r>
              <a:rPr lang="en-US" altLang="tr-TR" dirty="0" smtClean="0">
                <a:solidFill>
                  <a:schemeClr val="accent1"/>
                </a:solidFill>
              </a:rPr>
              <a:t>t =  t</a:t>
            </a:r>
            <a:r>
              <a:rPr lang="en-US" altLang="tr-TR" baseline="-25000" dirty="0" smtClean="0">
                <a:solidFill>
                  <a:schemeClr val="accent1"/>
                </a:solidFill>
              </a:rPr>
              <a:t>o</a:t>
            </a:r>
            <a:endParaRPr lang="en-US" altLang="tr-TR" dirty="0" smtClean="0">
              <a:solidFill>
                <a:schemeClr val="accent1"/>
              </a:solidFill>
            </a:endParaRPr>
          </a:p>
          <a:p>
            <a:pPr lvl="2"/>
            <a:r>
              <a:rPr lang="en-US" altLang="tr-TR" dirty="0" smtClean="0"/>
              <a:t>Capacitors are open</a:t>
            </a:r>
            <a:r>
              <a:rPr lang="tr-TR" altLang="tr-TR" dirty="0" smtClean="0"/>
              <a:t> </a:t>
            </a:r>
            <a:r>
              <a:rPr lang="en-US" altLang="tr-TR" dirty="0"/>
              <a:t>circuits</a:t>
            </a:r>
          </a:p>
          <a:p>
            <a:pPr lvl="2"/>
            <a:r>
              <a:rPr lang="en-US" altLang="tr-TR" dirty="0" smtClean="0"/>
              <a:t>Inductors are short circuits</a:t>
            </a:r>
          </a:p>
          <a:p>
            <a:r>
              <a:rPr lang="en-US" altLang="tr-TR" dirty="0" smtClean="0"/>
              <a:t>During the transition at the step </a:t>
            </a:r>
            <a:r>
              <a:rPr lang="en-US" altLang="tr-TR" dirty="0" smtClean="0">
                <a:solidFill>
                  <a:schemeClr val="accent1"/>
                </a:solidFill>
              </a:rPr>
              <a:t>t = t</a:t>
            </a:r>
            <a:r>
              <a:rPr lang="en-US" altLang="tr-TR" baseline="-25000" dirty="0" smtClean="0">
                <a:solidFill>
                  <a:schemeClr val="accent1"/>
                </a:solidFill>
              </a:rPr>
              <a:t>o</a:t>
            </a:r>
          </a:p>
          <a:p>
            <a:pPr lvl="1"/>
            <a:r>
              <a:rPr lang="en-US" altLang="tr-TR" dirty="0" smtClean="0"/>
              <a:t>Voltage across a capacitor is continuous</a:t>
            </a:r>
          </a:p>
          <a:p>
            <a:pPr lvl="2"/>
            <a:r>
              <a:rPr lang="en-US" altLang="tr-TR" dirty="0" err="1" smtClean="0">
                <a:solidFill>
                  <a:schemeClr val="accent1"/>
                </a:solidFill>
              </a:rPr>
              <a:t>v</a:t>
            </a:r>
            <a:r>
              <a:rPr lang="en-US" altLang="tr-TR" baseline="-25000" dirty="0" err="1" smtClean="0">
                <a:solidFill>
                  <a:schemeClr val="accent1"/>
                </a:solidFill>
              </a:rPr>
              <a:t>C</a:t>
            </a:r>
            <a:r>
              <a:rPr lang="en-US" altLang="tr-TR" dirty="0" smtClean="0">
                <a:solidFill>
                  <a:schemeClr val="accent1"/>
                </a:solidFill>
              </a:rPr>
              <a:t>(t</a:t>
            </a:r>
            <a:r>
              <a:rPr lang="en-US" altLang="tr-TR" baseline="-25000" dirty="0" smtClean="0">
                <a:solidFill>
                  <a:schemeClr val="accent1"/>
                </a:solidFill>
              </a:rPr>
              <a:t>o </a:t>
            </a:r>
            <a:r>
              <a:rPr lang="en-US" altLang="tr-TR" baseline="30000" dirty="0" smtClean="0">
                <a:solidFill>
                  <a:schemeClr val="accent1"/>
                </a:solidFill>
              </a:rPr>
              <a:t>+</a:t>
            </a:r>
            <a:r>
              <a:rPr lang="en-US" altLang="tr-TR" dirty="0" smtClean="0">
                <a:solidFill>
                  <a:schemeClr val="accent1"/>
                </a:solidFill>
              </a:rPr>
              <a:t>) = </a:t>
            </a:r>
            <a:r>
              <a:rPr lang="en-US" altLang="tr-TR" dirty="0" err="1" smtClean="0">
                <a:solidFill>
                  <a:schemeClr val="accent1"/>
                </a:solidFill>
              </a:rPr>
              <a:t>v</a:t>
            </a:r>
            <a:r>
              <a:rPr lang="en-US" altLang="tr-TR" baseline="-25000" dirty="0" err="1" smtClean="0">
                <a:solidFill>
                  <a:schemeClr val="accent1"/>
                </a:solidFill>
              </a:rPr>
              <a:t>C</a:t>
            </a:r>
            <a:r>
              <a:rPr lang="en-US" altLang="tr-TR" baseline="-25000" dirty="0" smtClean="0">
                <a:solidFill>
                  <a:schemeClr val="accent1"/>
                </a:solidFill>
              </a:rPr>
              <a:t> </a:t>
            </a:r>
            <a:r>
              <a:rPr lang="en-US" altLang="tr-TR" dirty="0" smtClean="0">
                <a:solidFill>
                  <a:schemeClr val="accent1"/>
                </a:solidFill>
              </a:rPr>
              <a:t>(t</a:t>
            </a:r>
            <a:r>
              <a:rPr lang="en-US" altLang="tr-TR" baseline="-25000" dirty="0" smtClean="0">
                <a:solidFill>
                  <a:schemeClr val="accent1"/>
                </a:solidFill>
              </a:rPr>
              <a:t>o </a:t>
            </a:r>
            <a:r>
              <a:rPr lang="en-US" altLang="tr-TR" baseline="30000" dirty="0" smtClean="0">
                <a:solidFill>
                  <a:schemeClr val="accent1"/>
                </a:solidFill>
              </a:rPr>
              <a:t>-</a:t>
            </a:r>
            <a:r>
              <a:rPr lang="en-US" altLang="tr-TR" dirty="0" smtClean="0">
                <a:solidFill>
                  <a:schemeClr val="accent1"/>
                </a:solidFill>
              </a:rPr>
              <a:t>)</a:t>
            </a:r>
          </a:p>
          <a:p>
            <a:pPr lvl="1"/>
            <a:r>
              <a:rPr lang="en-US" altLang="tr-TR" dirty="0" smtClean="0"/>
              <a:t>Current through an inductor is continuous</a:t>
            </a:r>
          </a:p>
          <a:p>
            <a:pPr lvl="2"/>
            <a:r>
              <a:rPr lang="en-US" altLang="tr-TR" dirty="0" err="1" smtClean="0">
                <a:solidFill>
                  <a:schemeClr val="accent1"/>
                </a:solidFill>
              </a:rPr>
              <a:t>i</a:t>
            </a:r>
            <a:r>
              <a:rPr lang="en-US" altLang="tr-TR" baseline="-25000" dirty="0" err="1" smtClean="0">
                <a:solidFill>
                  <a:schemeClr val="accent1"/>
                </a:solidFill>
              </a:rPr>
              <a:t>L</a:t>
            </a:r>
            <a:r>
              <a:rPr lang="en-US" altLang="tr-TR" dirty="0" smtClean="0">
                <a:solidFill>
                  <a:schemeClr val="accent1"/>
                </a:solidFill>
              </a:rPr>
              <a:t>(t</a:t>
            </a:r>
            <a:r>
              <a:rPr lang="en-US" altLang="tr-TR" baseline="-25000" dirty="0" smtClean="0">
                <a:solidFill>
                  <a:schemeClr val="accent1"/>
                </a:solidFill>
              </a:rPr>
              <a:t>o </a:t>
            </a:r>
            <a:r>
              <a:rPr lang="en-US" altLang="tr-TR" baseline="30000" dirty="0" smtClean="0">
                <a:solidFill>
                  <a:schemeClr val="accent1"/>
                </a:solidFill>
              </a:rPr>
              <a:t>+</a:t>
            </a:r>
            <a:r>
              <a:rPr lang="en-US" altLang="tr-TR" dirty="0" smtClean="0">
                <a:solidFill>
                  <a:schemeClr val="accent1"/>
                </a:solidFill>
              </a:rPr>
              <a:t>) = </a:t>
            </a:r>
            <a:r>
              <a:rPr lang="en-US" altLang="tr-TR" dirty="0" err="1" smtClean="0">
                <a:solidFill>
                  <a:schemeClr val="accent1"/>
                </a:solidFill>
              </a:rPr>
              <a:t>i</a:t>
            </a:r>
            <a:r>
              <a:rPr lang="en-US" altLang="tr-TR" baseline="-25000" dirty="0" err="1" smtClean="0">
                <a:solidFill>
                  <a:schemeClr val="accent1"/>
                </a:solidFill>
              </a:rPr>
              <a:t>L</a:t>
            </a:r>
            <a:r>
              <a:rPr lang="en-US" altLang="tr-TR" dirty="0" smtClean="0">
                <a:solidFill>
                  <a:schemeClr val="accent1"/>
                </a:solidFill>
              </a:rPr>
              <a:t>(t</a:t>
            </a:r>
            <a:r>
              <a:rPr lang="en-US" altLang="tr-TR" baseline="-25000" dirty="0" smtClean="0">
                <a:solidFill>
                  <a:schemeClr val="accent1"/>
                </a:solidFill>
              </a:rPr>
              <a:t>o </a:t>
            </a:r>
            <a:r>
              <a:rPr lang="en-US" altLang="tr-TR" baseline="30000" dirty="0" smtClean="0">
                <a:solidFill>
                  <a:schemeClr val="accent1"/>
                </a:solidFill>
              </a:rPr>
              <a:t>-</a:t>
            </a:r>
            <a:r>
              <a:rPr lang="en-US" altLang="tr-TR" dirty="0" smtClean="0">
                <a:solidFill>
                  <a:schemeClr val="accent1"/>
                </a:solidFill>
              </a:rPr>
              <a:t>)</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a:t>
            </a:fld>
            <a:endParaRPr lang="en-US" altLang="tr-TR"/>
          </a:p>
        </p:txBody>
      </p:sp>
    </p:spTree>
    <p:extLst>
      <p:ext uri="{BB962C8B-B14F-4D97-AF65-F5344CB8AC3E}">
        <p14:creationId xmlns:p14="http://schemas.microsoft.com/office/powerpoint/2010/main" val="36015431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3"/>
          <p:cNvSpPr>
            <a:spLocks noGrp="1"/>
          </p:cNvSpPr>
          <p:nvPr>
            <p:ph type="title"/>
          </p:nvPr>
        </p:nvSpPr>
        <p:spPr/>
        <p:txBody>
          <a:bodyPr/>
          <a:lstStyle/>
          <a:p>
            <a:pPr eaLnBrk="1" hangingPunct="1"/>
            <a:r>
              <a:rPr lang="en-US" altLang="tr-TR" smtClean="0"/>
              <a:t>General Solution</a:t>
            </a:r>
          </a:p>
        </p:txBody>
      </p:sp>
      <p:graphicFrame>
        <p:nvGraphicFramePr>
          <p:cNvPr id="15362" name="Object 2"/>
          <p:cNvGraphicFramePr>
            <a:graphicFrameLocks noChangeAspect="1"/>
          </p:cNvGraphicFramePr>
          <p:nvPr>
            <p:extLst>
              <p:ext uri="{D42A27DB-BD31-4B8C-83A1-F6EECF244321}">
                <p14:modId xmlns:p14="http://schemas.microsoft.com/office/powerpoint/2010/main" val="1640760419"/>
              </p:ext>
            </p:extLst>
          </p:nvPr>
        </p:nvGraphicFramePr>
        <p:xfrm>
          <a:off x="1670842" y="3356992"/>
          <a:ext cx="4538663" cy="2514600"/>
        </p:xfrm>
        <a:graphic>
          <a:graphicData uri="http://schemas.openxmlformats.org/presentationml/2006/ole">
            <mc:AlternateContent xmlns:mc="http://schemas.openxmlformats.org/markup-compatibility/2006">
              <mc:Choice xmlns:v="urn:schemas-microsoft-com:vml" Requires="v">
                <p:oleObj spid="_x0000_s28704" name="Equation" r:id="rId3" imgW="1879560" imgH="1041120" progId="Equation.3">
                  <p:embed/>
                </p:oleObj>
              </mc:Choice>
              <mc:Fallback>
                <p:oleObj name="Equation" r:id="rId3" imgW="1879560" imgH="1041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842" y="3356992"/>
                        <a:ext cx="45386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790723659"/>
              </p:ext>
            </p:extLst>
          </p:nvPr>
        </p:nvGraphicFramePr>
        <p:xfrm>
          <a:off x="1971674" y="1560177"/>
          <a:ext cx="3937000" cy="1258888"/>
        </p:xfrm>
        <a:graphic>
          <a:graphicData uri="http://schemas.openxmlformats.org/presentationml/2006/ole">
            <mc:AlternateContent xmlns:mc="http://schemas.openxmlformats.org/markup-compatibility/2006">
              <mc:Choice xmlns:v="urn:schemas-microsoft-com:vml" Requires="v">
                <p:oleObj spid="_x0000_s28705" name="Equation" r:id="rId5" imgW="1231560" imgH="393480" progId="Equation.3">
                  <p:embed/>
                </p:oleObj>
              </mc:Choice>
              <mc:Fallback>
                <p:oleObj name="Equation" r:id="rId5" imgW="12315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674" y="1560177"/>
                        <a:ext cx="393700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50</a:t>
            </a:fld>
            <a:endParaRPr lang="en-US" altLang="tr-TR"/>
          </a:p>
        </p:txBody>
      </p:sp>
    </p:spTree>
    <p:extLst>
      <p:ext uri="{BB962C8B-B14F-4D97-AF65-F5344CB8AC3E}">
        <p14:creationId xmlns:p14="http://schemas.microsoft.com/office/powerpoint/2010/main" val="38435629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5959475" y="838200"/>
          <a:ext cx="1797050" cy="2155825"/>
        </p:xfrm>
        <a:graphic>
          <a:graphicData uri="http://schemas.openxmlformats.org/presentationml/2006/ole">
            <mc:AlternateContent xmlns:mc="http://schemas.openxmlformats.org/markup-compatibility/2006">
              <mc:Choice xmlns:v="urn:schemas-microsoft-com:vml" Requires="v">
                <p:oleObj spid="_x0000_s29740" name="Equation" r:id="rId3" imgW="698400" imgH="838080" progId="Equation.3">
                  <p:embed/>
                </p:oleObj>
              </mc:Choice>
              <mc:Fallback>
                <p:oleObj name="Equation" r:id="rId3" imgW="6984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9475" y="838200"/>
                        <a:ext cx="17970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3"/>
          <p:cNvGraphicFramePr>
            <a:graphicFrameLocks noChangeAspect="1"/>
          </p:cNvGraphicFramePr>
          <p:nvPr/>
        </p:nvGraphicFramePr>
        <p:xfrm>
          <a:off x="1371600" y="1066800"/>
          <a:ext cx="3644900" cy="1676400"/>
        </p:xfrm>
        <a:graphic>
          <a:graphicData uri="http://schemas.openxmlformats.org/presentationml/2006/ole">
            <mc:AlternateContent xmlns:mc="http://schemas.openxmlformats.org/markup-compatibility/2006">
              <mc:Choice xmlns:v="urn:schemas-microsoft-com:vml" Requires="v">
                <p:oleObj spid="_x0000_s29741" name="Equation" r:id="rId5" imgW="1269720" imgH="583920" progId="Equation.3">
                  <p:embed/>
                </p:oleObj>
              </mc:Choice>
              <mc:Fallback>
                <p:oleObj name="Equation" r:id="rId5" imgW="126972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066800"/>
                        <a:ext cx="36449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4"/>
          <p:cNvGraphicFramePr>
            <a:graphicFrameLocks noChangeAspect="1"/>
          </p:cNvGraphicFramePr>
          <p:nvPr/>
        </p:nvGraphicFramePr>
        <p:xfrm>
          <a:off x="2590800" y="3352800"/>
          <a:ext cx="3857625" cy="842963"/>
        </p:xfrm>
        <a:graphic>
          <a:graphicData uri="http://schemas.openxmlformats.org/presentationml/2006/ole">
            <mc:AlternateContent xmlns:mc="http://schemas.openxmlformats.org/markup-compatibility/2006">
              <mc:Choice xmlns:v="urn:schemas-microsoft-com:vml" Requires="v">
                <p:oleObj spid="_x0000_s29742" name="Equation" r:id="rId7" imgW="1104840" imgH="241200" progId="Equation.3">
                  <p:embed/>
                </p:oleObj>
              </mc:Choice>
              <mc:Fallback>
                <p:oleObj name="Equation" r:id="rId7" imgW="11048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352800"/>
                        <a:ext cx="3857625"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TextBox 4"/>
          <p:cNvSpPr txBox="1">
            <a:spLocks noChangeArrowheads="1"/>
          </p:cNvSpPr>
          <p:nvPr/>
        </p:nvSpPr>
        <p:spPr bwMode="auto">
          <a:xfrm>
            <a:off x="1066800" y="4876800"/>
            <a:ext cx="708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z="2000">
                <a:latin typeface="Constantia" panose="02030602050306030303" pitchFamily="18" charset="0"/>
              </a:rPr>
              <a:t>Note that the equation for the natural frequency of the RLC circuit is the same whether the components are in series or in parallel.</a:t>
            </a:r>
          </a:p>
        </p:txBody>
      </p:sp>
      <p:sp>
        <p:nvSpPr>
          <p:cNvPr id="2" name="Slide Number Placeholder 1"/>
          <p:cNvSpPr>
            <a:spLocks noGrp="1"/>
          </p:cNvSpPr>
          <p:nvPr>
            <p:ph type="sldNum" sz="quarter" idx="10"/>
          </p:nvPr>
        </p:nvSpPr>
        <p:spPr/>
        <p:txBody>
          <a:bodyPr/>
          <a:lstStyle/>
          <a:p>
            <a:pPr>
              <a:defRPr/>
            </a:pPr>
            <a:fld id="{9E5B8E68-6309-48F1-885E-A2493E983B07}" type="slidenum">
              <a:rPr lang="en-US" altLang="tr-TR" smtClean="0"/>
              <a:pPr>
                <a:defRPr/>
              </a:pPr>
              <a:t>51</a:t>
            </a:fld>
            <a:endParaRPr lang="en-US" altLang="tr-TR"/>
          </a:p>
        </p:txBody>
      </p:sp>
    </p:spTree>
    <p:extLst>
      <p:ext uri="{BB962C8B-B14F-4D97-AF65-F5344CB8AC3E}">
        <p14:creationId xmlns:p14="http://schemas.microsoft.com/office/powerpoint/2010/main" val="40154512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pPr eaLnBrk="1" hangingPunct="1"/>
            <a:r>
              <a:rPr lang="tr-TR" dirty="0"/>
              <a:t>Three </a:t>
            </a:r>
            <a:r>
              <a:rPr lang="tr-TR" dirty="0" err="1"/>
              <a:t>types</a:t>
            </a:r>
            <a:r>
              <a:rPr lang="tr-TR" dirty="0"/>
              <a:t> of </a:t>
            </a:r>
            <a:r>
              <a:rPr lang="tr-TR" dirty="0" err="1" smtClean="0"/>
              <a:t>solutions</a:t>
            </a:r>
            <a:endParaRPr lang="en-US" altLang="tr-TR" dirty="0" smtClean="0"/>
          </a:p>
        </p:txBody>
      </p:sp>
      <p:sp>
        <p:nvSpPr>
          <p:cNvPr id="17412" name="Content Placeholder 2"/>
          <p:cNvSpPr>
            <a:spLocks noGrp="1"/>
          </p:cNvSpPr>
          <p:nvPr>
            <p:ph idx="1"/>
          </p:nvPr>
        </p:nvSpPr>
        <p:spPr/>
        <p:txBody>
          <a:bodyPr/>
          <a:lstStyle/>
          <a:p>
            <a:pPr eaLnBrk="1" hangingPunct="1"/>
            <a:r>
              <a:rPr lang="en-US" altLang="tr-TR" dirty="0"/>
              <a:t>Overdamped </a:t>
            </a:r>
            <a:r>
              <a:rPr lang="en-US" altLang="tr-TR" dirty="0" smtClean="0"/>
              <a:t>Case</a:t>
            </a:r>
            <a:r>
              <a:rPr lang="tr-TR" altLang="tr-TR" dirty="0" smtClean="0"/>
              <a:t> (</a:t>
            </a:r>
            <a:r>
              <a:rPr lang="en-US" altLang="tr-TR" dirty="0" smtClean="0">
                <a:latin typeface="Symbol" panose="05050102010706020507" pitchFamily="18" charset="2"/>
              </a:rPr>
              <a:t>a &gt; w</a:t>
            </a:r>
            <a:r>
              <a:rPr lang="en-US" altLang="tr-TR" baseline="-25000" dirty="0" smtClean="0">
                <a:latin typeface="Symbol" panose="05050102010706020507" pitchFamily="18" charset="2"/>
              </a:rPr>
              <a:t>o</a:t>
            </a:r>
            <a:r>
              <a:rPr lang="tr-TR" altLang="tr-TR" baseline="-25000" dirty="0" smtClean="0">
                <a:latin typeface="Symbol" panose="05050102010706020507" pitchFamily="18" charset="2"/>
              </a:rPr>
              <a:t> </a:t>
            </a:r>
            <a:r>
              <a:rPr lang="tr-TR" altLang="tr-TR" dirty="0" smtClean="0">
                <a:latin typeface="Symbol" panose="05050102010706020507" pitchFamily="18" charset="2"/>
              </a:rPr>
              <a:t>)</a:t>
            </a:r>
            <a:endParaRPr lang="en-US" altLang="tr-TR" dirty="0" smtClean="0">
              <a:latin typeface="Symbol" panose="05050102010706020507" pitchFamily="18" charset="2"/>
            </a:endParaRPr>
          </a:p>
          <a:p>
            <a:pPr lvl="1" eaLnBrk="1" hangingPunct="1"/>
            <a:r>
              <a:rPr lang="en-US" altLang="tr-TR" dirty="0" smtClean="0"/>
              <a:t>implies that L &gt; 4R</a:t>
            </a:r>
            <a:r>
              <a:rPr lang="en-US" altLang="tr-TR" baseline="30000" dirty="0" smtClean="0"/>
              <a:t>2</a:t>
            </a:r>
            <a:r>
              <a:rPr lang="en-US" altLang="tr-TR" dirty="0" smtClean="0"/>
              <a:t>C</a:t>
            </a:r>
            <a:endParaRPr lang="tr-TR" altLang="tr-TR" dirty="0" smtClean="0"/>
          </a:p>
          <a:p>
            <a:pPr lvl="2" eaLnBrk="1" hangingPunct="1"/>
            <a:r>
              <a:rPr lang="en-US" altLang="tr-TR" dirty="0" smtClean="0"/>
              <a:t>s</a:t>
            </a:r>
            <a:r>
              <a:rPr lang="en-US" altLang="tr-TR" baseline="-25000" dirty="0" smtClean="0"/>
              <a:t>1</a:t>
            </a:r>
            <a:r>
              <a:rPr lang="en-US" altLang="tr-TR" dirty="0" smtClean="0"/>
              <a:t> and s</a:t>
            </a:r>
            <a:r>
              <a:rPr lang="en-US" altLang="tr-TR" baseline="-25000" dirty="0" smtClean="0"/>
              <a:t>2</a:t>
            </a:r>
            <a:r>
              <a:rPr lang="en-US" altLang="tr-TR" dirty="0" smtClean="0"/>
              <a:t> are negative and real numbers</a:t>
            </a:r>
            <a:endParaRPr lang="en-US" altLang="tr-TR" dirty="0" smtClean="0">
              <a:latin typeface="Symbol" panose="05050102010706020507" pitchFamily="18" charset="2"/>
            </a:endParaRPr>
          </a:p>
        </p:txBody>
      </p:sp>
      <p:graphicFrame>
        <p:nvGraphicFramePr>
          <p:cNvPr id="17410" name="Object 2"/>
          <p:cNvGraphicFramePr>
            <a:graphicFrameLocks noChangeAspect="1"/>
          </p:cNvGraphicFramePr>
          <p:nvPr>
            <p:extLst>
              <p:ext uri="{D42A27DB-BD31-4B8C-83A1-F6EECF244321}">
                <p14:modId xmlns:p14="http://schemas.microsoft.com/office/powerpoint/2010/main" val="3083479542"/>
              </p:ext>
            </p:extLst>
          </p:nvPr>
        </p:nvGraphicFramePr>
        <p:xfrm>
          <a:off x="1259632" y="2780928"/>
          <a:ext cx="6419850" cy="2828925"/>
        </p:xfrm>
        <a:graphic>
          <a:graphicData uri="http://schemas.openxmlformats.org/presentationml/2006/ole">
            <mc:AlternateContent xmlns:mc="http://schemas.openxmlformats.org/markup-compatibility/2006">
              <mc:Choice xmlns:v="urn:schemas-microsoft-com:vml" Requires="v">
                <p:oleObj spid="_x0000_s30737" name="Equation" r:id="rId3" imgW="2247840" imgH="990360" progId="Equation.3">
                  <p:embed/>
                </p:oleObj>
              </mc:Choice>
              <mc:Fallback>
                <p:oleObj name="Equation" r:id="rId3" imgW="224784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780928"/>
                        <a:ext cx="64198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52</a:t>
            </a:fld>
            <a:endParaRPr lang="en-US" altLang="tr-TR"/>
          </a:p>
        </p:txBody>
      </p:sp>
    </p:spTree>
    <p:extLst>
      <p:ext uri="{BB962C8B-B14F-4D97-AF65-F5344CB8AC3E}">
        <p14:creationId xmlns:p14="http://schemas.microsoft.com/office/powerpoint/2010/main" val="132253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pPr eaLnBrk="1" hangingPunct="1"/>
            <a:r>
              <a:rPr lang="tr-TR" dirty="0"/>
              <a:t>Three </a:t>
            </a:r>
            <a:r>
              <a:rPr lang="tr-TR" dirty="0" err="1"/>
              <a:t>types</a:t>
            </a:r>
            <a:r>
              <a:rPr lang="tr-TR" dirty="0"/>
              <a:t> of </a:t>
            </a:r>
            <a:r>
              <a:rPr lang="tr-TR" dirty="0" err="1" smtClean="0"/>
              <a:t>solutions</a:t>
            </a:r>
            <a:endParaRPr lang="en-US" altLang="tr-TR" dirty="0" smtClean="0"/>
          </a:p>
        </p:txBody>
      </p:sp>
      <p:sp>
        <p:nvSpPr>
          <p:cNvPr id="18436" name="Content Placeholder 2"/>
          <p:cNvSpPr>
            <a:spLocks noGrp="1"/>
          </p:cNvSpPr>
          <p:nvPr>
            <p:ph idx="1"/>
          </p:nvPr>
        </p:nvSpPr>
        <p:spPr/>
        <p:txBody>
          <a:bodyPr/>
          <a:lstStyle/>
          <a:p>
            <a:pPr eaLnBrk="1" hangingPunct="1"/>
            <a:r>
              <a:rPr lang="en-US" altLang="tr-TR" dirty="0"/>
              <a:t>Critically Damped </a:t>
            </a:r>
            <a:r>
              <a:rPr lang="en-US" altLang="tr-TR" dirty="0" smtClean="0"/>
              <a:t>Case</a:t>
            </a:r>
            <a:r>
              <a:rPr lang="tr-TR" altLang="tr-TR" dirty="0" smtClean="0"/>
              <a:t> ( </a:t>
            </a:r>
            <a:r>
              <a:rPr lang="en-US" altLang="tr-TR" dirty="0" smtClean="0">
                <a:latin typeface="Symbol" panose="05050102010706020507" pitchFamily="18" charset="2"/>
              </a:rPr>
              <a:t>a = w</a:t>
            </a:r>
            <a:r>
              <a:rPr lang="en-US" altLang="tr-TR" baseline="-25000" dirty="0" smtClean="0">
                <a:latin typeface="Symbol" panose="05050102010706020507" pitchFamily="18" charset="2"/>
              </a:rPr>
              <a:t>o</a:t>
            </a:r>
            <a:r>
              <a:rPr lang="tr-TR" altLang="tr-TR" baseline="-25000" dirty="0" smtClean="0">
                <a:latin typeface="Symbol" panose="05050102010706020507" pitchFamily="18" charset="2"/>
              </a:rPr>
              <a:t> </a:t>
            </a:r>
            <a:r>
              <a:rPr lang="tr-TR" altLang="tr-TR" dirty="0" smtClean="0">
                <a:latin typeface="Symbol" panose="05050102010706020507" pitchFamily="18" charset="2"/>
              </a:rPr>
              <a:t>)</a:t>
            </a:r>
            <a:endParaRPr lang="en-US" altLang="tr-TR" dirty="0" smtClean="0">
              <a:latin typeface="Symbol" panose="05050102010706020507" pitchFamily="18" charset="2"/>
            </a:endParaRPr>
          </a:p>
          <a:p>
            <a:pPr lvl="1" eaLnBrk="1" hangingPunct="1"/>
            <a:r>
              <a:rPr lang="en-US" altLang="tr-TR" dirty="0" smtClean="0"/>
              <a:t>implies that L = 4R</a:t>
            </a:r>
            <a:r>
              <a:rPr lang="en-US" altLang="tr-TR" baseline="30000" dirty="0" smtClean="0"/>
              <a:t>2</a:t>
            </a:r>
            <a:r>
              <a:rPr lang="en-US" altLang="tr-TR" dirty="0" smtClean="0"/>
              <a:t>C</a:t>
            </a:r>
            <a:endParaRPr lang="tr-TR" altLang="tr-TR" baseline="30000" dirty="0"/>
          </a:p>
          <a:p>
            <a:pPr lvl="2" eaLnBrk="1" hangingPunct="1"/>
            <a:r>
              <a:rPr lang="en-US" altLang="tr-TR" dirty="0" smtClean="0"/>
              <a:t>s</a:t>
            </a:r>
            <a:r>
              <a:rPr lang="en-US" altLang="tr-TR" baseline="-25000" dirty="0" smtClean="0"/>
              <a:t>1</a:t>
            </a:r>
            <a:r>
              <a:rPr lang="en-US" altLang="tr-TR" dirty="0" smtClean="0"/>
              <a:t> = s</a:t>
            </a:r>
            <a:r>
              <a:rPr lang="en-US" altLang="tr-TR" baseline="-25000" dirty="0" smtClean="0"/>
              <a:t>2</a:t>
            </a:r>
            <a:r>
              <a:rPr lang="en-US" altLang="tr-TR" dirty="0" smtClean="0"/>
              <a:t> = - </a:t>
            </a:r>
            <a:r>
              <a:rPr lang="en-US" altLang="tr-TR" dirty="0" smtClean="0">
                <a:latin typeface="Symbol" panose="05050102010706020507" pitchFamily="18" charset="2"/>
              </a:rPr>
              <a:t>a </a:t>
            </a:r>
            <a:r>
              <a:rPr lang="en-US" altLang="tr-TR" dirty="0" smtClean="0"/>
              <a:t>= -1/2RC</a:t>
            </a:r>
            <a:endParaRPr lang="en-US" altLang="tr-TR" dirty="0" smtClean="0">
              <a:latin typeface="Symbol" panose="05050102010706020507" pitchFamily="18" charset="2"/>
            </a:endParaRPr>
          </a:p>
          <a:p>
            <a:pPr eaLnBrk="1" hangingPunct="1"/>
            <a:endParaRPr lang="en-US" altLang="tr-TR" dirty="0" smtClean="0"/>
          </a:p>
        </p:txBody>
      </p:sp>
      <p:graphicFrame>
        <p:nvGraphicFramePr>
          <p:cNvPr id="18434" name="Object 2"/>
          <p:cNvGraphicFramePr>
            <a:graphicFrameLocks noChangeAspect="1"/>
          </p:cNvGraphicFramePr>
          <p:nvPr>
            <p:extLst>
              <p:ext uri="{D42A27DB-BD31-4B8C-83A1-F6EECF244321}">
                <p14:modId xmlns:p14="http://schemas.microsoft.com/office/powerpoint/2010/main" val="675028130"/>
              </p:ext>
            </p:extLst>
          </p:nvPr>
        </p:nvGraphicFramePr>
        <p:xfrm>
          <a:off x="1835696" y="2984898"/>
          <a:ext cx="5735637" cy="839787"/>
        </p:xfrm>
        <a:graphic>
          <a:graphicData uri="http://schemas.openxmlformats.org/presentationml/2006/ole">
            <mc:AlternateContent xmlns:mc="http://schemas.openxmlformats.org/markup-compatibility/2006">
              <mc:Choice xmlns:v="urn:schemas-microsoft-com:vml" Requires="v">
                <p:oleObj spid="_x0000_s31761" name="Equation" r:id="rId3" imgW="1562040" imgH="228600" progId="Equation.3">
                  <p:embed/>
                </p:oleObj>
              </mc:Choice>
              <mc:Fallback>
                <p:oleObj name="Equation" r:id="rId3" imgW="15620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984898"/>
                        <a:ext cx="57356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53</a:t>
            </a:fld>
            <a:endParaRPr lang="en-US" altLang="tr-TR"/>
          </a:p>
        </p:txBody>
      </p:sp>
    </p:spTree>
    <p:extLst>
      <p:ext uri="{BB962C8B-B14F-4D97-AF65-F5344CB8AC3E}">
        <p14:creationId xmlns:p14="http://schemas.microsoft.com/office/powerpoint/2010/main" val="37863637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pPr eaLnBrk="1" hangingPunct="1"/>
            <a:r>
              <a:rPr lang="tr-TR" dirty="0"/>
              <a:t>Three </a:t>
            </a:r>
            <a:r>
              <a:rPr lang="tr-TR" dirty="0" err="1"/>
              <a:t>types</a:t>
            </a:r>
            <a:r>
              <a:rPr lang="tr-TR" dirty="0"/>
              <a:t> of </a:t>
            </a:r>
            <a:r>
              <a:rPr lang="tr-TR" dirty="0" err="1" smtClean="0"/>
              <a:t>solutions</a:t>
            </a:r>
            <a:endParaRPr lang="en-US" altLang="tr-TR" dirty="0" smtClean="0"/>
          </a:p>
        </p:txBody>
      </p:sp>
      <p:sp>
        <p:nvSpPr>
          <p:cNvPr id="19460" name="Content Placeholder 2"/>
          <p:cNvSpPr>
            <a:spLocks noGrp="1"/>
          </p:cNvSpPr>
          <p:nvPr>
            <p:ph idx="1"/>
          </p:nvPr>
        </p:nvSpPr>
        <p:spPr/>
        <p:txBody>
          <a:bodyPr/>
          <a:lstStyle/>
          <a:p>
            <a:pPr eaLnBrk="1" hangingPunct="1"/>
            <a:r>
              <a:rPr lang="en-US" altLang="tr-TR" dirty="0"/>
              <a:t>Underdamped </a:t>
            </a:r>
            <a:r>
              <a:rPr lang="en-US" altLang="tr-TR" dirty="0" smtClean="0"/>
              <a:t>Case</a:t>
            </a:r>
            <a:r>
              <a:rPr lang="tr-TR" altLang="tr-TR" dirty="0" smtClean="0"/>
              <a:t> ( </a:t>
            </a:r>
            <a:r>
              <a:rPr lang="en-US" altLang="tr-TR" dirty="0" smtClean="0">
                <a:latin typeface="Symbol" panose="05050102010706020507" pitchFamily="18" charset="2"/>
              </a:rPr>
              <a:t>a &lt; w</a:t>
            </a:r>
            <a:r>
              <a:rPr lang="en-US" altLang="tr-TR" baseline="-25000" dirty="0" smtClean="0">
                <a:latin typeface="Symbol" panose="05050102010706020507" pitchFamily="18" charset="2"/>
              </a:rPr>
              <a:t>o</a:t>
            </a:r>
            <a:r>
              <a:rPr lang="tr-TR" altLang="tr-TR" baseline="-25000" dirty="0" smtClean="0">
                <a:latin typeface="Symbol" panose="05050102010706020507" pitchFamily="18" charset="2"/>
              </a:rPr>
              <a:t> </a:t>
            </a:r>
            <a:r>
              <a:rPr lang="tr-TR" altLang="tr-TR" dirty="0" smtClean="0">
                <a:latin typeface="Symbol" panose="05050102010706020507" pitchFamily="18" charset="2"/>
              </a:rPr>
              <a:t>)</a:t>
            </a:r>
            <a:endParaRPr lang="en-US" altLang="tr-TR" dirty="0" smtClean="0">
              <a:latin typeface="Symbol" panose="05050102010706020507" pitchFamily="18" charset="2"/>
            </a:endParaRPr>
          </a:p>
          <a:p>
            <a:pPr lvl="1" eaLnBrk="1" hangingPunct="1"/>
            <a:r>
              <a:rPr lang="en-US" altLang="tr-TR" dirty="0" smtClean="0"/>
              <a:t>implies that L &lt; 4R</a:t>
            </a:r>
            <a:r>
              <a:rPr lang="en-US" altLang="tr-TR" baseline="30000" dirty="0" smtClean="0"/>
              <a:t>2</a:t>
            </a:r>
            <a:r>
              <a:rPr lang="en-US" altLang="tr-TR" dirty="0" smtClean="0"/>
              <a:t>C</a:t>
            </a:r>
            <a:endParaRPr lang="en-US" altLang="tr-TR" baseline="30000" dirty="0" smtClean="0"/>
          </a:p>
          <a:p>
            <a:pPr lvl="1" eaLnBrk="1" hangingPunct="1">
              <a:buFont typeface="Wingdings 2" panose="05020102010507070707" pitchFamily="18" charset="2"/>
              <a:buNone/>
            </a:pPr>
            <a:r>
              <a:rPr lang="en-US" altLang="tr-TR" baseline="30000" dirty="0" smtClean="0"/>
              <a:t>	</a:t>
            </a:r>
            <a:endParaRPr lang="en-US" altLang="tr-TR" dirty="0" smtClean="0">
              <a:latin typeface="Symbol" panose="05050102010706020507" pitchFamily="18" charset="2"/>
            </a:endParaRPr>
          </a:p>
          <a:p>
            <a:pPr eaLnBrk="1" hangingPunct="1"/>
            <a:endParaRPr lang="en-US" altLang="tr-TR" dirty="0" smtClean="0"/>
          </a:p>
        </p:txBody>
      </p:sp>
      <p:graphicFrame>
        <p:nvGraphicFramePr>
          <p:cNvPr id="19458" name="Object 2"/>
          <p:cNvGraphicFramePr>
            <a:graphicFrameLocks noChangeAspect="1"/>
          </p:cNvGraphicFramePr>
          <p:nvPr>
            <p:extLst>
              <p:ext uri="{D42A27DB-BD31-4B8C-83A1-F6EECF244321}">
                <p14:modId xmlns:p14="http://schemas.microsoft.com/office/powerpoint/2010/main" val="2829357694"/>
              </p:ext>
            </p:extLst>
          </p:nvPr>
        </p:nvGraphicFramePr>
        <p:xfrm>
          <a:off x="1349978" y="2636912"/>
          <a:ext cx="5883275" cy="2944813"/>
        </p:xfrm>
        <a:graphic>
          <a:graphicData uri="http://schemas.openxmlformats.org/presentationml/2006/ole">
            <mc:AlternateContent xmlns:mc="http://schemas.openxmlformats.org/markup-compatibility/2006">
              <mc:Choice xmlns:v="urn:schemas-microsoft-com:vml" Requires="v">
                <p:oleObj spid="_x0000_s32787" name="Equation" r:id="rId3" imgW="2717640" imgH="1358640" progId="Equation.3">
                  <p:embed/>
                </p:oleObj>
              </mc:Choice>
              <mc:Fallback>
                <p:oleObj name="Equation" r:id="rId3" imgW="2717640" imgH="1358640" progId="Equation.3">
                  <p:embed/>
                  <p:pic>
                    <p:nvPicPr>
                      <p:cNvPr id="0" name=""/>
                      <p:cNvPicPr>
                        <a:picLocks noChangeAspect="1" noChangeArrowheads="1"/>
                      </p:cNvPicPr>
                      <p:nvPr/>
                    </p:nvPicPr>
                    <p:blipFill>
                      <a:blip r:embed="rId4"/>
                      <a:srcRect/>
                      <a:stretch>
                        <a:fillRect/>
                      </a:stretch>
                    </p:blipFill>
                    <p:spPr bwMode="auto">
                      <a:xfrm>
                        <a:off x="1349978" y="2636912"/>
                        <a:ext cx="5883275"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54</a:t>
            </a:fld>
            <a:endParaRPr lang="en-US" altLang="tr-TR"/>
          </a:p>
        </p:txBody>
      </p:sp>
    </p:spTree>
    <p:extLst>
      <p:ext uri="{BB962C8B-B14F-4D97-AF65-F5344CB8AC3E}">
        <p14:creationId xmlns:p14="http://schemas.microsoft.com/office/powerpoint/2010/main" val="8796921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eaLnBrk="1" hangingPunct="1"/>
            <a:r>
              <a:rPr lang="en-US" altLang="tr-TR" smtClean="0"/>
              <a:t>Other Voltages and Currents</a:t>
            </a:r>
          </a:p>
        </p:txBody>
      </p:sp>
      <p:sp>
        <p:nvSpPr>
          <p:cNvPr id="20484" name="Content Placeholder 2"/>
          <p:cNvSpPr>
            <a:spLocks noGrp="1"/>
          </p:cNvSpPr>
          <p:nvPr>
            <p:ph idx="1"/>
          </p:nvPr>
        </p:nvSpPr>
        <p:spPr/>
        <p:txBody>
          <a:bodyPr/>
          <a:lstStyle/>
          <a:p>
            <a:pPr eaLnBrk="1" hangingPunct="1"/>
            <a:r>
              <a:rPr lang="en-US" altLang="tr-TR" smtClean="0"/>
              <a:t>Once current through the inductor is known:</a:t>
            </a:r>
          </a:p>
          <a:p>
            <a:pPr eaLnBrk="1" hangingPunct="1">
              <a:buFont typeface="Wingdings 2" panose="05020102010507070707" pitchFamily="18" charset="2"/>
              <a:buNone/>
            </a:pPr>
            <a:endParaRPr lang="en-US" altLang="tr-TR" smtClean="0"/>
          </a:p>
        </p:txBody>
      </p:sp>
      <p:graphicFrame>
        <p:nvGraphicFramePr>
          <p:cNvPr id="20482" name="Object 2"/>
          <p:cNvGraphicFramePr>
            <a:graphicFrameLocks noChangeAspect="1"/>
          </p:cNvGraphicFramePr>
          <p:nvPr>
            <p:extLst>
              <p:ext uri="{D42A27DB-BD31-4B8C-83A1-F6EECF244321}">
                <p14:modId xmlns:p14="http://schemas.microsoft.com/office/powerpoint/2010/main" val="2915419784"/>
              </p:ext>
            </p:extLst>
          </p:nvPr>
        </p:nvGraphicFramePr>
        <p:xfrm>
          <a:off x="2411760" y="2260997"/>
          <a:ext cx="3065463" cy="3127375"/>
        </p:xfrm>
        <a:graphic>
          <a:graphicData uri="http://schemas.openxmlformats.org/presentationml/2006/ole">
            <mc:AlternateContent xmlns:mc="http://schemas.openxmlformats.org/markup-compatibility/2006">
              <mc:Choice xmlns:v="urn:schemas-microsoft-com:vml" Requires="v">
                <p:oleObj spid="_x0000_s33809" name="Equation" r:id="rId3" imgW="1244520" imgH="1269720" progId="Equation.3">
                  <p:embed/>
                </p:oleObj>
              </mc:Choice>
              <mc:Fallback>
                <p:oleObj name="Equation" r:id="rId3" imgW="1244520" imgH="1269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260997"/>
                        <a:ext cx="3065463"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55</a:t>
            </a:fld>
            <a:endParaRPr lang="en-US" altLang="tr-TR"/>
          </a:p>
        </p:txBody>
      </p:sp>
    </p:spTree>
    <p:extLst>
      <p:ext uri="{BB962C8B-B14F-4D97-AF65-F5344CB8AC3E}">
        <p14:creationId xmlns:p14="http://schemas.microsoft.com/office/powerpoint/2010/main" val="1022413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tr-TR" smtClean="0"/>
              <a:t>Summary</a:t>
            </a:r>
          </a:p>
        </p:txBody>
      </p:sp>
      <p:sp>
        <p:nvSpPr>
          <p:cNvPr id="3" name="Content Placeholder 2"/>
          <p:cNvSpPr>
            <a:spLocks noGrp="1"/>
          </p:cNvSpPr>
          <p:nvPr>
            <p:ph idx="1"/>
          </p:nvPr>
        </p:nvSpPr>
        <p:spPr/>
        <p:txBody>
          <a:bodyPr>
            <a:normAutofit fontScale="92500" lnSpcReduction="20000"/>
          </a:bodyPr>
          <a:lstStyle/>
          <a:p>
            <a:pPr eaLnBrk="1" hangingPunct="1">
              <a:defRPr/>
            </a:pPr>
            <a:r>
              <a:rPr lang="en-US" dirty="0" smtClean="0"/>
              <a:t>The set of solutions when </a:t>
            </a:r>
            <a:r>
              <a:rPr lang="en-US" dirty="0" smtClean="0">
                <a:solidFill>
                  <a:schemeClr val="accent1"/>
                </a:solidFill>
              </a:rPr>
              <a:t>t &gt; t</a:t>
            </a:r>
            <a:r>
              <a:rPr lang="en-US" baseline="-25000" dirty="0" smtClean="0">
                <a:solidFill>
                  <a:schemeClr val="accent1"/>
                </a:solidFill>
              </a:rPr>
              <a:t>o </a:t>
            </a:r>
            <a:r>
              <a:rPr lang="en-US" dirty="0" smtClean="0"/>
              <a:t>for the current through the inductor in a RLC network in parallel was obtained.</a:t>
            </a:r>
          </a:p>
          <a:p>
            <a:pPr lvl="1" eaLnBrk="1" hangingPunct="1">
              <a:defRPr/>
            </a:pPr>
            <a:r>
              <a:rPr lang="en-US" dirty="0" smtClean="0"/>
              <a:t>Selection of equations is determine by comparing the natural frequency </a:t>
            </a:r>
            <a:r>
              <a:rPr lang="en-US" dirty="0" err="1" smtClean="0">
                <a:solidFill>
                  <a:schemeClr val="accent1"/>
                </a:solidFill>
                <a:latin typeface="Symbol" pitchFamily="18" charset="2"/>
              </a:rPr>
              <a:t>w</a:t>
            </a:r>
            <a:r>
              <a:rPr lang="en-US" baseline="-25000" dirty="0" err="1" smtClean="0">
                <a:solidFill>
                  <a:schemeClr val="accent1"/>
                </a:solidFill>
              </a:rPr>
              <a:t>o</a:t>
            </a:r>
            <a:r>
              <a:rPr lang="en-US" dirty="0" smtClean="0">
                <a:solidFill>
                  <a:schemeClr val="accent1"/>
                </a:solidFill>
                <a:latin typeface="Symbol" pitchFamily="18" charset="2"/>
              </a:rPr>
              <a:t> </a:t>
            </a:r>
            <a:r>
              <a:rPr lang="en-US" dirty="0" smtClean="0"/>
              <a:t>to </a:t>
            </a:r>
            <a:r>
              <a:rPr lang="en-US" dirty="0" smtClean="0">
                <a:solidFill>
                  <a:schemeClr val="accent1"/>
                </a:solidFill>
                <a:latin typeface="Symbol" pitchFamily="18" charset="2"/>
              </a:rPr>
              <a:t>a</a:t>
            </a:r>
            <a:r>
              <a:rPr lang="en-US" dirty="0" smtClean="0">
                <a:latin typeface="Symbol" pitchFamily="18" charset="2"/>
              </a:rPr>
              <a:t>.</a:t>
            </a:r>
          </a:p>
          <a:p>
            <a:pPr lvl="1" eaLnBrk="1" hangingPunct="1">
              <a:defRPr/>
            </a:pPr>
            <a:r>
              <a:rPr lang="en-US" dirty="0" smtClean="0"/>
              <a:t>Coefficients are found by evaluating the equation and its first derivation at </a:t>
            </a:r>
            <a:r>
              <a:rPr lang="en-US" dirty="0" smtClean="0">
                <a:solidFill>
                  <a:schemeClr val="accent1"/>
                </a:solidFill>
              </a:rPr>
              <a:t>t = t</a:t>
            </a:r>
            <a:r>
              <a:rPr lang="en-US" baseline="-25000" dirty="0" smtClean="0">
                <a:solidFill>
                  <a:schemeClr val="accent1"/>
                </a:solidFill>
              </a:rPr>
              <a:t>o</a:t>
            </a:r>
            <a:r>
              <a:rPr lang="en-US" baseline="30000" dirty="0" smtClean="0">
                <a:solidFill>
                  <a:schemeClr val="accent1"/>
                </a:solidFill>
              </a:rPr>
              <a:t>-</a:t>
            </a:r>
            <a:r>
              <a:rPr lang="en-US" dirty="0" smtClean="0">
                <a:solidFill>
                  <a:schemeClr val="accent1"/>
                </a:solidFill>
              </a:rPr>
              <a:t> </a:t>
            </a:r>
            <a:r>
              <a:rPr lang="en-US" dirty="0" smtClean="0"/>
              <a:t>and </a:t>
            </a:r>
            <a:r>
              <a:rPr lang="en-US" dirty="0" smtClean="0">
                <a:solidFill>
                  <a:schemeClr val="accent1"/>
                </a:solidFill>
              </a:rPr>
              <a:t>t = ∞s</a:t>
            </a:r>
            <a:r>
              <a:rPr lang="en-US" dirty="0" smtClean="0"/>
              <a:t>.</a:t>
            </a:r>
            <a:endParaRPr lang="en-US" dirty="0" smtClean="0">
              <a:latin typeface="Symbol" pitchFamily="18" charset="2"/>
            </a:endParaRPr>
          </a:p>
          <a:p>
            <a:pPr lvl="1" eaLnBrk="1" hangingPunct="1">
              <a:defRPr/>
            </a:pPr>
            <a:r>
              <a:rPr lang="en-US" dirty="0" smtClean="0"/>
              <a:t>The current through the inductor is equal to the initial condition when </a:t>
            </a:r>
            <a:r>
              <a:rPr lang="en-US" dirty="0" smtClean="0">
                <a:solidFill>
                  <a:schemeClr val="accent1"/>
                </a:solidFill>
              </a:rPr>
              <a:t>t &lt; t</a:t>
            </a:r>
            <a:r>
              <a:rPr lang="en-US" baseline="-25000" dirty="0" smtClean="0">
                <a:solidFill>
                  <a:schemeClr val="accent1"/>
                </a:solidFill>
              </a:rPr>
              <a:t>o</a:t>
            </a:r>
            <a:endParaRPr lang="en-US" dirty="0" smtClean="0">
              <a:solidFill>
                <a:schemeClr val="accent1"/>
              </a:solidFill>
            </a:endParaRPr>
          </a:p>
          <a:p>
            <a:pPr eaLnBrk="1" hangingPunct="1">
              <a:defRPr/>
            </a:pPr>
            <a:r>
              <a:rPr lang="en-US" dirty="0" smtClean="0"/>
              <a:t>Using the relationships between current and voltage, the voltage across the inductor  and the voltages and currents for the capacitor and resistor can be calculated.</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56</a:t>
            </a:fld>
            <a:endParaRPr lang="en-US" altLang="tr-TR"/>
          </a:p>
        </p:txBody>
      </p:sp>
    </p:spTree>
    <p:extLst>
      <p:ext uri="{BB962C8B-B14F-4D97-AF65-F5344CB8AC3E}">
        <p14:creationId xmlns:p14="http://schemas.microsoft.com/office/powerpoint/2010/main" val="3927549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Summary of Relevant Equations for Source-Free RLC Circuits</a:t>
            </a:r>
            <a:endParaRPr lang="tr-TR" sz="2400" dirty="0"/>
          </a:p>
        </p:txBody>
      </p:sp>
      <p:pic>
        <p:nvPicPr>
          <p:cNvPr id="5" name="Content Placeholder 4"/>
          <p:cNvPicPr>
            <a:picLocks noGrp="1" noChangeAspect="1"/>
          </p:cNvPicPr>
          <p:nvPr>
            <p:ph idx="1"/>
          </p:nvPr>
        </p:nvPicPr>
        <p:blipFill rotWithShape="1">
          <a:blip r:embed="rId3"/>
          <a:srcRect l="1668" t="5990" r="2412"/>
          <a:stretch/>
        </p:blipFill>
        <p:spPr>
          <a:xfrm>
            <a:off x="395536" y="1556792"/>
            <a:ext cx="8449918" cy="3600400"/>
          </a:xfrm>
          <a:prstGeom prst="rect">
            <a:avLst/>
          </a:prstGeom>
        </p:spPr>
      </p:pic>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57</a:t>
            </a:fld>
            <a:endParaRPr lang="en-US" altLang="tr-TR"/>
          </a:p>
        </p:txBody>
      </p:sp>
      <p:graphicFrame>
        <p:nvGraphicFramePr>
          <p:cNvPr id="6" name="Object 3"/>
          <p:cNvGraphicFramePr>
            <a:graphicFrameLocks noChangeAspect="1"/>
          </p:cNvGraphicFramePr>
          <p:nvPr>
            <p:extLst>
              <p:ext uri="{D42A27DB-BD31-4B8C-83A1-F6EECF244321}">
                <p14:modId xmlns:p14="http://schemas.microsoft.com/office/powerpoint/2010/main" val="1365957012"/>
              </p:ext>
            </p:extLst>
          </p:nvPr>
        </p:nvGraphicFramePr>
        <p:xfrm>
          <a:off x="7020272" y="4731861"/>
          <a:ext cx="694778" cy="193689"/>
        </p:xfrm>
        <a:graphic>
          <a:graphicData uri="http://schemas.openxmlformats.org/presentationml/2006/ole">
            <mc:AlternateContent xmlns:mc="http://schemas.openxmlformats.org/markup-compatibility/2006">
              <mc:Choice xmlns:v="urn:schemas-microsoft-com:vml" Requires="v">
                <p:oleObj spid="_x0000_s46090" name="Equation" r:id="rId4" imgW="774360" imgH="215640" progId="Equation.3">
                  <p:embed/>
                </p:oleObj>
              </mc:Choice>
              <mc:Fallback>
                <p:oleObj name="Equation" r:id="rId4" imgW="77436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4731861"/>
                        <a:ext cx="694778" cy="193689"/>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723650573"/>
              </p:ext>
            </p:extLst>
          </p:nvPr>
        </p:nvGraphicFramePr>
        <p:xfrm>
          <a:off x="7884368" y="4731861"/>
          <a:ext cx="878361" cy="193689"/>
        </p:xfrm>
        <a:graphic>
          <a:graphicData uri="http://schemas.openxmlformats.org/presentationml/2006/ole">
            <mc:AlternateContent xmlns:mc="http://schemas.openxmlformats.org/markup-compatibility/2006">
              <mc:Choice xmlns:v="urn:schemas-microsoft-com:vml" Requires="v">
                <p:oleObj spid="_x0000_s46091" name="Equation" r:id="rId6" imgW="977760" imgH="215640" progId="Equation.3">
                  <p:embed/>
                </p:oleObj>
              </mc:Choice>
              <mc:Fallback>
                <p:oleObj name="Equation" r:id="rId6" imgW="977760" imgH="215640" progId="Equation.3">
                  <p:embed/>
                  <p:pic>
                    <p:nvPicPr>
                      <p:cNvPr id="0" name=""/>
                      <p:cNvPicPr>
                        <a:picLocks noChangeAspect="1" noChangeArrowheads="1"/>
                      </p:cNvPicPr>
                      <p:nvPr/>
                    </p:nvPicPr>
                    <p:blipFill>
                      <a:blip r:embed="rId7"/>
                      <a:srcRect/>
                      <a:stretch>
                        <a:fillRect/>
                      </a:stretch>
                    </p:blipFill>
                    <p:spPr bwMode="auto">
                      <a:xfrm>
                        <a:off x="7884368" y="4731861"/>
                        <a:ext cx="878361" cy="19368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413976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Step Response</a:t>
            </a:r>
            <a:r>
              <a:rPr lang="tr-TR" dirty="0"/>
              <a:t>-</a:t>
            </a:r>
            <a:r>
              <a:rPr lang="en-US" altLang="tr-TR" dirty="0"/>
              <a:t>Series RLC </a:t>
            </a:r>
            <a:r>
              <a:rPr lang="en-US" altLang="tr-TR" dirty="0" smtClean="0"/>
              <a:t>Network</a:t>
            </a:r>
          </a:p>
        </p:txBody>
      </p:sp>
      <p:sp>
        <p:nvSpPr>
          <p:cNvPr id="3" name="Content Placeholder 2"/>
          <p:cNvSpPr>
            <a:spLocks noGrp="1"/>
          </p:cNvSpPr>
          <p:nvPr>
            <p:ph idx="1"/>
          </p:nvPr>
        </p:nvSpPr>
        <p:spPr/>
        <p:txBody>
          <a:bodyPr>
            <a:normAutofit/>
          </a:bodyPr>
          <a:lstStyle/>
          <a:p>
            <a:pPr fontAlgn="auto">
              <a:spcAft>
                <a:spcPts val="0"/>
              </a:spcAft>
              <a:defRPr/>
            </a:pPr>
            <a:r>
              <a:rPr lang="en-US" altLang="tr-TR" dirty="0"/>
              <a:t>Objective of </a:t>
            </a:r>
            <a:r>
              <a:rPr lang="en-US" altLang="tr-TR" dirty="0" smtClean="0"/>
              <a:t>Lecture</a:t>
            </a:r>
            <a:endParaRPr lang="tr-TR" altLang="tr-TR" dirty="0" smtClean="0"/>
          </a:p>
          <a:p>
            <a:pPr lvl="1" fontAlgn="auto">
              <a:spcAft>
                <a:spcPts val="0"/>
              </a:spcAft>
              <a:defRPr/>
            </a:pPr>
            <a:r>
              <a:rPr lang="en-US" dirty="0" smtClean="0"/>
              <a:t>Derive the equations that relate the voltages across a resistor, an inductor, and a capacitor in series as:</a:t>
            </a:r>
          </a:p>
          <a:p>
            <a:pPr marL="1250442" lvl="2" indent="-457200" fontAlgn="auto">
              <a:spcAft>
                <a:spcPts val="0"/>
              </a:spcAft>
              <a:defRPr/>
            </a:pPr>
            <a:r>
              <a:rPr lang="en-US" dirty="0" smtClean="0"/>
              <a:t>the unit step function associated with voltage or current source changes from 0 to 1 or</a:t>
            </a:r>
          </a:p>
          <a:p>
            <a:pPr marL="1250442" lvl="2" indent="-457200" fontAlgn="auto">
              <a:spcAft>
                <a:spcPts val="0"/>
              </a:spcAft>
              <a:defRPr/>
            </a:pPr>
            <a:r>
              <a:rPr lang="en-US" dirty="0" smtClean="0"/>
              <a:t>a switch connects a voltage or current source into the circuit.</a:t>
            </a:r>
          </a:p>
          <a:p>
            <a:pPr lvl="1" fontAlgn="auto">
              <a:spcAft>
                <a:spcPts val="0"/>
              </a:spcAft>
              <a:defRPr/>
            </a:pPr>
            <a:r>
              <a:rPr lang="en-US" dirty="0" smtClean="0"/>
              <a:t>Describe the solution to the 2</a:t>
            </a:r>
            <a:r>
              <a:rPr lang="en-US" baseline="30000" dirty="0" smtClean="0"/>
              <a:t>nd</a:t>
            </a:r>
            <a:r>
              <a:rPr lang="en-US" dirty="0" smtClean="0"/>
              <a:t> order equations when the condition is:</a:t>
            </a:r>
          </a:p>
          <a:p>
            <a:pPr marL="1250442" lvl="2" indent="-457200" fontAlgn="auto">
              <a:spcAft>
                <a:spcPts val="0"/>
              </a:spcAft>
              <a:defRPr/>
            </a:pPr>
            <a:r>
              <a:rPr lang="en-US" dirty="0" err="1" smtClean="0"/>
              <a:t>Overdamped</a:t>
            </a:r>
            <a:endParaRPr lang="en-US" dirty="0" smtClean="0"/>
          </a:p>
          <a:p>
            <a:pPr marL="1250442" lvl="2" indent="-457200" fontAlgn="auto">
              <a:spcAft>
                <a:spcPts val="0"/>
              </a:spcAft>
              <a:defRPr/>
            </a:pPr>
            <a:r>
              <a:rPr lang="en-US" dirty="0" smtClean="0"/>
              <a:t>Critically Damped</a:t>
            </a:r>
          </a:p>
          <a:p>
            <a:pPr marL="1250442" lvl="2" indent="-457200" fontAlgn="auto">
              <a:spcAft>
                <a:spcPts val="0"/>
              </a:spcAft>
              <a:defRPr/>
            </a:pPr>
            <a:r>
              <a:rPr lang="en-US" dirty="0" err="1" smtClean="0"/>
              <a:t>Underdamped</a:t>
            </a:r>
            <a:endParaRPr lang="en-US" dirty="0" smtClean="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58</a:t>
            </a:fld>
            <a:endParaRPr lang="en-US" altLang="tr-TR"/>
          </a:p>
        </p:txBody>
      </p:sp>
    </p:spTree>
    <p:extLst>
      <p:ext uri="{BB962C8B-B14F-4D97-AF65-F5344CB8AC3E}">
        <p14:creationId xmlns:p14="http://schemas.microsoft.com/office/powerpoint/2010/main" val="22763593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tr-TR" smtClean="0"/>
              <a:t>Series RLC Network</a:t>
            </a:r>
          </a:p>
        </p:txBody>
      </p:sp>
      <p:sp>
        <p:nvSpPr>
          <p:cNvPr id="17411" name="Content Placeholder 2"/>
          <p:cNvSpPr>
            <a:spLocks noGrp="1"/>
          </p:cNvSpPr>
          <p:nvPr>
            <p:ph idx="1"/>
          </p:nvPr>
        </p:nvSpPr>
        <p:spPr/>
        <p:txBody>
          <a:bodyPr/>
          <a:lstStyle/>
          <a:p>
            <a:r>
              <a:rPr lang="en-US" altLang="tr-TR" smtClean="0"/>
              <a:t>With a step function voltage source.</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24485"/>
            <a:ext cx="74485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59</a:t>
            </a:fld>
            <a:endParaRPr lang="en-US" altLang="tr-TR"/>
          </a:p>
        </p:txBody>
      </p:sp>
    </p:spTree>
    <p:extLst>
      <p:ext uri="{BB962C8B-B14F-4D97-AF65-F5344CB8AC3E}">
        <p14:creationId xmlns:p14="http://schemas.microsoft.com/office/powerpoint/2010/main" val="36116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tr-TR" smtClean="0"/>
              <a:t>Initial Condition</a:t>
            </a:r>
          </a:p>
        </p:txBody>
      </p:sp>
      <p:sp>
        <p:nvSpPr>
          <p:cNvPr id="3" name="Content Placeholder 2"/>
          <p:cNvSpPr>
            <a:spLocks noGrp="1"/>
          </p:cNvSpPr>
          <p:nvPr>
            <p:ph idx="1"/>
          </p:nvPr>
        </p:nvSpPr>
        <p:spPr/>
        <p:txBody>
          <a:bodyPr>
            <a:normAutofit fontScale="92500" lnSpcReduction="10000"/>
          </a:bodyPr>
          <a:lstStyle/>
          <a:p>
            <a:pPr fontAlgn="auto">
              <a:spcAft>
                <a:spcPts val="0"/>
              </a:spcAft>
              <a:defRPr/>
            </a:pPr>
            <a:r>
              <a:rPr lang="en-US" dirty="0" smtClean="0"/>
              <a:t>Redraw the circuit at </a:t>
            </a:r>
            <a:r>
              <a:rPr lang="en-US" dirty="0" smtClean="0">
                <a:solidFill>
                  <a:schemeClr val="accent1"/>
                </a:solidFill>
              </a:rPr>
              <a:t>t &lt; t</a:t>
            </a:r>
            <a:r>
              <a:rPr lang="en-US" baseline="-25000" dirty="0" smtClean="0">
                <a:solidFill>
                  <a:schemeClr val="accent1"/>
                </a:solidFill>
              </a:rPr>
              <a:t>o</a:t>
            </a:r>
          </a:p>
          <a:p>
            <a:pPr fontAlgn="auto">
              <a:spcAft>
                <a:spcPts val="0"/>
              </a:spcAft>
              <a:defRPr/>
            </a:pPr>
            <a:r>
              <a:rPr lang="en-US" dirty="0" smtClean="0"/>
              <a:t>Determine the value of all voltage and current sources at </a:t>
            </a:r>
            <a:r>
              <a:rPr lang="en-US" dirty="0" smtClean="0">
                <a:solidFill>
                  <a:schemeClr val="accent1"/>
                </a:solidFill>
              </a:rPr>
              <a:t>t&lt; t</a:t>
            </a:r>
            <a:r>
              <a:rPr lang="en-US" baseline="-25000" dirty="0" smtClean="0">
                <a:solidFill>
                  <a:schemeClr val="accent1"/>
                </a:solidFill>
              </a:rPr>
              <a:t>o</a:t>
            </a:r>
          </a:p>
          <a:p>
            <a:pPr fontAlgn="auto">
              <a:spcAft>
                <a:spcPts val="0"/>
              </a:spcAft>
              <a:defRPr/>
            </a:pPr>
            <a:r>
              <a:rPr lang="en-US" dirty="0" smtClean="0"/>
              <a:t>Make the appropriate substitutions for the energy storage devices.</a:t>
            </a:r>
          </a:p>
          <a:p>
            <a:pPr marL="850392" lvl="1" indent="-457200" fontAlgn="auto">
              <a:spcAft>
                <a:spcPts val="0"/>
              </a:spcAft>
              <a:defRPr/>
            </a:pPr>
            <a:r>
              <a:rPr lang="en-US" dirty="0" smtClean="0"/>
              <a:t>Substitute an open circuit (∞</a:t>
            </a:r>
            <a:r>
              <a:rPr lang="en-US" dirty="0" smtClean="0">
                <a:latin typeface="Symbol" pitchFamily="18" charset="2"/>
              </a:rPr>
              <a:t>W</a:t>
            </a:r>
            <a:r>
              <a:rPr lang="en-US" dirty="0" smtClean="0"/>
              <a:t> resistor) for all capacitors.</a:t>
            </a:r>
          </a:p>
          <a:p>
            <a:pPr marL="1239012" lvl="2" indent="-342900" fontAlgn="auto">
              <a:spcAft>
                <a:spcPts val="0"/>
              </a:spcAft>
              <a:defRPr/>
            </a:pPr>
            <a:r>
              <a:rPr lang="en-US" dirty="0" smtClean="0"/>
              <a:t>Note: </a:t>
            </a:r>
            <a:r>
              <a:rPr lang="en-US" dirty="0" smtClean="0">
                <a:solidFill>
                  <a:schemeClr val="accent1"/>
                </a:solidFill>
              </a:rPr>
              <a:t>I</a:t>
            </a:r>
            <a:r>
              <a:rPr lang="en-US" baseline="-25000" dirty="0" smtClean="0">
                <a:solidFill>
                  <a:schemeClr val="accent1"/>
                </a:solidFill>
              </a:rPr>
              <a:t>C</a:t>
            </a:r>
            <a:r>
              <a:rPr lang="en-US" dirty="0" smtClean="0">
                <a:solidFill>
                  <a:schemeClr val="accent1"/>
                </a:solidFill>
              </a:rPr>
              <a:t>(t &lt; t</a:t>
            </a:r>
            <a:r>
              <a:rPr lang="en-US" baseline="-25000" dirty="0" smtClean="0">
                <a:solidFill>
                  <a:schemeClr val="accent1"/>
                </a:solidFill>
              </a:rPr>
              <a:t>o </a:t>
            </a:r>
            <a:r>
              <a:rPr lang="en-US" dirty="0" smtClean="0">
                <a:solidFill>
                  <a:schemeClr val="accent1"/>
                </a:solidFill>
              </a:rPr>
              <a:t>) = </a:t>
            </a:r>
            <a:r>
              <a:rPr lang="en-US" dirty="0" smtClean="0">
                <a:solidFill>
                  <a:schemeClr val="accent1"/>
                </a:solidFill>
                <a:latin typeface="+mj-lt"/>
              </a:rPr>
              <a:t>0</a:t>
            </a:r>
            <a:r>
              <a:rPr lang="en-US" dirty="0" smtClean="0">
                <a:solidFill>
                  <a:schemeClr val="accent1"/>
                </a:solidFill>
              </a:rPr>
              <a:t>A</a:t>
            </a:r>
            <a:r>
              <a:rPr lang="en-US" dirty="0" smtClean="0"/>
              <a:t>.</a:t>
            </a:r>
          </a:p>
          <a:p>
            <a:pPr marL="850392" lvl="1" indent="-457200" fontAlgn="auto">
              <a:spcAft>
                <a:spcPts val="0"/>
              </a:spcAft>
              <a:defRPr/>
            </a:pPr>
            <a:r>
              <a:rPr lang="en-US" dirty="0" smtClean="0"/>
              <a:t>Substitute an short circuit (</a:t>
            </a:r>
            <a:r>
              <a:rPr lang="en-US" dirty="0" smtClean="0">
                <a:latin typeface="+mj-lt"/>
              </a:rPr>
              <a:t>0</a:t>
            </a:r>
            <a:r>
              <a:rPr lang="en-US" dirty="0" smtClean="0">
                <a:latin typeface="Symbol" pitchFamily="18" charset="2"/>
              </a:rPr>
              <a:t>W</a:t>
            </a:r>
            <a:r>
              <a:rPr lang="en-US" dirty="0" smtClean="0"/>
              <a:t> resistor) for all inductors.</a:t>
            </a:r>
          </a:p>
          <a:p>
            <a:pPr marL="1239012" lvl="2" indent="-342900" fontAlgn="auto">
              <a:spcAft>
                <a:spcPts val="0"/>
              </a:spcAft>
              <a:defRPr/>
            </a:pPr>
            <a:r>
              <a:rPr lang="en-US" dirty="0" smtClean="0"/>
              <a:t>Note: </a:t>
            </a:r>
            <a:r>
              <a:rPr lang="en-US" dirty="0" smtClean="0">
                <a:solidFill>
                  <a:schemeClr val="accent1"/>
                </a:solidFill>
              </a:rPr>
              <a:t>V</a:t>
            </a:r>
            <a:r>
              <a:rPr lang="en-US" baseline="-25000" dirty="0" smtClean="0">
                <a:solidFill>
                  <a:schemeClr val="accent1"/>
                </a:solidFill>
              </a:rPr>
              <a:t>L</a:t>
            </a:r>
            <a:r>
              <a:rPr lang="en-US" dirty="0" smtClean="0">
                <a:solidFill>
                  <a:schemeClr val="accent1"/>
                </a:solidFill>
              </a:rPr>
              <a:t>(t &lt; t</a:t>
            </a:r>
            <a:r>
              <a:rPr lang="en-US" baseline="-25000" dirty="0" smtClean="0">
                <a:solidFill>
                  <a:schemeClr val="accent1"/>
                </a:solidFill>
              </a:rPr>
              <a:t>o </a:t>
            </a:r>
            <a:r>
              <a:rPr lang="en-US" dirty="0" smtClean="0">
                <a:solidFill>
                  <a:schemeClr val="accent1"/>
                </a:solidFill>
              </a:rPr>
              <a:t>) = </a:t>
            </a:r>
            <a:r>
              <a:rPr lang="en-US" dirty="0" smtClean="0">
                <a:solidFill>
                  <a:schemeClr val="accent1"/>
                </a:solidFill>
                <a:latin typeface="+mj-lt"/>
              </a:rPr>
              <a:t>0</a:t>
            </a:r>
            <a:r>
              <a:rPr lang="en-US" dirty="0" smtClean="0">
                <a:solidFill>
                  <a:schemeClr val="accent1"/>
                </a:solidFill>
              </a:rPr>
              <a:t>V</a:t>
            </a:r>
            <a:r>
              <a:rPr lang="en-US" dirty="0" smtClean="0"/>
              <a:t>.</a:t>
            </a:r>
          </a:p>
          <a:p>
            <a:pPr fontAlgn="auto">
              <a:spcAft>
                <a:spcPts val="0"/>
              </a:spcAft>
              <a:defRPr/>
            </a:pPr>
            <a:r>
              <a:rPr lang="en-US" dirty="0" smtClean="0"/>
              <a:t>Calculate </a:t>
            </a:r>
            <a:r>
              <a:rPr lang="en-US" dirty="0" smtClean="0">
                <a:solidFill>
                  <a:schemeClr val="accent1"/>
                </a:solidFill>
              </a:rPr>
              <a:t>V</a:t>
            </a:r>
            <a:r>
              <a:rPr lang="en-US" baseline="-25000" dirty="0" smtClean="0">
                <a:solidFill>
                  <a:schemeClr val="accent1"/>
                </a:solidFill>
              </a:rPr>
              <a:t>C</a:t>
            </a:r>
            <a:r>
              <a:rPr lang="en-US" dirty="0" smtClean="0">
                <a:solidFill>
                  <a:schemeClr val="accent1"/>
                </a:solidFill>
              </a:rPr>
              <a:t>(t &lt; t</a:t>
            </a:r>
            <a:r>
              <a:rPr lang="en-US" baseline="-25000" dirty="0" smtClean="0">
                <a:solidFill>
                  <a:schemeClr val="accent1"/>
                </a:solidFill>
              </a:rPr>
              <a:t>o </a:t>
            </a:r>
            <a:r>
              <a:rPr lang="en-US" dirty="0" smtClean="0">
                <a:solidFill>
                  <a:schemeClr val="accent1"/>
                </a:solidFill>
              </a:rPr>
              <a:t>) </a:t>
            </a:r>
            <a:r>
              <a:rPr lang="en-US" dirty="0" smtClean="0"/>
              <a:t>and </a:t>
            </a:r>
            <a:r>
              <a:rPr lang="en-US" dirty="0" smtClean="0">
                <a:solidFill>
                  <a:schemeClr val="accent1"/>
                </a:solidFill>
              </a:rPr>
              <a:t>I</a:t>
            </a:r>
            <a:r>
              <a:rPr lang="en-US" baseline="-25000" dirty="0" smtClean="0">
                <a:solidFill>
                  <a:schemeClr val="accent1"/>
                </a:solidFill>
              </a:rPr>
              <a:t>L</a:t>
            </a:r>
            <a:r>
              <a:rPr lang="en-US" dirty="0" smtClean="0">
                <a:solidFill>
                  <a:schemeClr val="accent1"/>
                </a:solidFill>
              </a:rPr>
              <a:t>(t &lt; t</a:t>
            </a:r>
            <a:r>
              <a:rPr lang="en-US" baseline="-25000" dirty="0" smtClean="0">
                <a:solidFill>
                  <a:schemeClr val="accent1"/>
                </a:solidFill>
              </a:rPr>
              <a:t>o </a:t>
            </a:r>
            <a:r>
              <a:rPr lang="en-US" dirty="0" smtClean="0">
                <a:solidFill>
                  <a:schemeClr val="accent1"/>
                </a:solidFill>
              </a:rPr>
              <a:t>)</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a:t>
            </a:fld>
            <a:endParaRPr lang="en-US" altLang="tr-TR"/>
          </a:p>
        </p:txBody>
      </p:sp>
    </p:spTree>
    <p:extLst>
      <p:ext uri="{BB962C8B-B14F-4D97-AF65-F5344CB8AC3E}">
        <p14:creationId xmlns:p14="http://schemas.microsoft.com/office/powerpoint/2010/main" val="34745332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altLang="tr-TR" smtClean="0"/>
              <a:t>Boundary Conditions</a:t>
            </a:r>
          </a:p>
        </p:txBody>
      </p:sp>
      <p:sp>
        <p:nvSpPr>
          <p:cNvPr id="3" name="Content Placeholder 2"/>
          <p:cNvSpPr>
            <a:spLocks noGrp="1"/>
          </p:cNvSpPr>
          <p:nvPr>
            <p:ph idx="1"/>
          </p:nvPr>
        </p:nvSpPr>
        <p:spPr>
          <a:xfrm>
            <a:off x="395536" y="1124745"/>
            <a:ext cx="8352928" cy="5256583"/>
          </a:xfrm>
        </p:spPr>
        <p:txBody>
          <a:bodyPr>
            <a:normAutofit fontScale="92500"/>
          </a:bodyPr>
          <a:lstStyle/>
          <a:p>
            <a:pPr fontAlgn="auto">
              <a:spcAft>
                <a:spcPts val="0"/>
              </a:spcAft>
              <a:defRPr/>
            </a:pPr>
            <a:r>
              <a:rPr lang="en-US" dirty="0" smtClean="0"/>
              <a:t>You must determine the initial condition of the inductor and capacitor at </a:t>
            </a:r>
            <a:r>
              <a:rPr lang="en-US" dirty="0" smtClean="0">
                <a:solidFill>
                  <a:schemeClr val="accent1"/>
                </a:solidFill>
              </a:rPr>
              <a:t>t &lt; t</a:t>
            </a:r>
            <a:r>
              <a:rPr lang="en-US" baseline="-25000" dirty="0" smtClean="0">
                <a:solidFill>
                  <a:schemeClr val="accent1"/>
                </a:solidFill>
              </a:rPr>
              <a:t>o</a:t>
            </a:r>
            <a:r>
              <a:rPr lang="en-US" dirty="0" smtClean="0">
                <a:solidFill>
                  <a:schemeClr val="accent1"/>
                </a:solidFill>
              </a:rPr>
              <a:t> </a:t>
            </a:r>
            <a:r>
              <a:rPr lang="en-US" dirty="0" smtClean="0"/>
              <a:t>and then find the final conditions at </a:t>
            </a:r>
            <a:r>
              <a:rPr lang="en-US" dirty="0" smtClean="0">
                <a:solidFill>
                  <a:schemeClr val="accent1"/>
                </a:solidFill>
              </a:rPr>
              <a:t>t = ∞s</a:t>
            </a:r>
            <a:r>
              <a:rPr lang="en-US" dirty="0" smtClean="0"/>
              <a:t>.</a:t>
            </a:r>
          </a:p>
          <a:p>
            <a:pPr marL="907542" lvl="1" indent="-514350" fontAlgn="auto">
              <a:spcAft>
                <a:spcPts val="0"/>
              </a:spcAft>
              <a:defRPr/>
            </a:pPr>
            <a:r>
              <a:rPr lang="en-US" dirty="0" smtClean="0"/>
              <a:t>Since the voltage source has a magnitude of </a:t>
            </a:r>
            <a:r>
              <a:rPr lang="en-US" dirty="0" smtClean="0">
                <a:solidFill>
                  <a:schemeClr val="accent1"/>
                </a:solidFill>
              </a:rPr>
              <a:t>0V</a:t>
            </a:r>
            <a:r>
              <a:rPr lang="en-US" dirty="0" smtClean="0"/>
              <a:t> at </a:t>
            </a:r>
            <a:r>
              <a:rPr lang="en-US" dirty="0" smtClean="0">
                <a:solidFill>
                  <a:schemeClr val="accent1"/>
                </a:solidFill>
              </a:rPr>
              <a:t>t&lt; t</a:t>
            </a:r>
            <a:r>
              <a:rPr lang="en-US" baseline="-25000" dirty="0" smtClean="0">
                <a:solidFill>
                  <a:schemeClr val="accent1"/>
                </a:solidFill>
              </a:rPr>
              <a:t>o</a:t>
            </a:r>
            <a:endParaRPr lang="en-US" dirty="0" smtClean="0">
              <a:solidFill>
                <a:schemeClr val="accent1"/>
              </a:solidFill>
            </a:endParaRPr>
          </a:p>
          <a:p>
            <a:pPr marL="1353312" lvl="2" indent="-457200" fontAlgn="auto">
              <a:spcAft>
                <a:spcPts val="0"/>
              </a:spcAft>
              <a:defRPr/>
            </a:pPr>
            <a:r>
              <a:rPr lang="en-US" dirty="0" err="1" smtClean="0"/>
              <a:t>i</a:t>
            </a:r>
            <a:r>
              <a:rPr lang="en-US" dirty="0" smtClean="0"/>
              <a:t>(t</a:t>
            </a:r>
            <a:r>
              <a:rPr lang="en-US" baseline="-25000" dirty="0" smtClean="0"/>
              <a:t>o</a:t>
            </a:r>
            <a:r>
              <a:rPr lang="en-US" baseline="30000" dirty="0" smtClean="0"/>
              <a:t>-</a:t>
            </a:r>
            <a:r>
              <a:rPr lang="en-US" dirty="0" smtClean="0"/>
              <a:t>) = </a:t>
            </a:r>
            <a:r>
              <a:rPr lang="en-US" dirty="0" err="1" smtClean="0"/>
              <a:t>i</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 and </a:t>
            </a:r>
            <a:r>
              <a:rPr lang="en-US" dirty="0" err="1" smtClean="0"/>
              <a:t>v</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V </a:t>
            </a:r>
          </a:p>
          <a:p>
            <a:pPr marL="1353312" lvl="2" indent="-457200" fontAlgn="auto">
              <a:spcAft>
                <a:spcPts val="0"/>
              </a:spcAft>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a:t>
            </a:r>
          </a:p>
          <a:p>
            <a:pPr marL="907542" lvl="1" indent="-514350" fontAlgn="auto">
              <a:spcAft>
                <a:spcPts val="0"/>
              </a:spcAft>
              <a:defRPr/>
            </a:pPr>
            <a:r>
              <a:rPr lang="en-US" dirty="0" smtClean="0"/>
              <a:t>Once the steady state is reached after the voltage source has a magnitude of </a:t>
            </a:r>
            <a:r>
              <a:rPr lang="en-US" dirty="0" smtClean="0">
                <a:solidFill>
                  <a:schemeClr val="accent1"/>
                </a:solidFill>
              </a:rPr>
              <a:t>Vs</a:t>
            </a:r>
            <a:r>
              <a:rPr lang="en-US" dirty="0" smtClean="0"/>
              <a:t> at </a:t>
            </a:r>
            <a:r>
              <a:rPr lang="en-US" dirty="0" smtClean="0">
                <a:solidFill>
                  <a:schemeClr val="accent1"/>
                </a:solidFill>
              </a:rPr>
              <a:t>t &gt; t</a:t>
            </a:r>
            <a:r>
              <a:rPr lang="en-US" baseline="-25000" dirty="0" smtClean="0">
                <a:solidFill>
                  <a:schemeClr val="accent1"/>
                </a:solidFill>
              </a:rPr>
              <a:t>o</a:t>
            </a:r>
            <a:r>
              <a:rPr lang="en-US" dirty="0" smtClean="0"/>
              <a:t>, replace the capacitor with an open circuit and the inductor with a short circuit.</a:t>
            </a:r>
          </a:p>
          <a:p>
            <a:pPr marL="1353312" lvl="2" indent="-457200" fontAlgn="auto">
              <a:spcAft>
                <a:spcPts val="0"/>
              </a:spcAft>
              <a:defRPr/>
            </a:pPr>
            <a:r>
              <a:rPr lang="en-US" dirty="0" err="1" smtClean="0"/>
              <a:t>i</a:t>
            </a:r>
            <a:r>
              <a:rPr lang="en-US" dirty="0" smtClean="0"/>
              <a:t>(∞s) = </a:t>
            </a:r>
            <a:r>
              <a:rPr lang="en-US" dirty="0" err="1" smtClean="0"/>
              <a:t>i</a:t>
            </a:r>
            <a:r>
              <a:rPr lang="en-US" baseline="-25000" dirty="0" err="1" smtClean="0"/>
              <a:t>L</a:t>
            </a:r>
            <a:r>
              <a:rPr lang="en-US" dirty="0" smtClean="0"/>
              <a:t>(∞s) = 0</a:t>
            </a:r>
            <a:r>
              <a:rPr lang="tr-TR" dirty="0" smtClean="0"/>
              <a:t> </a:t>
            </a:r>
            <a:r>
              <a:rPr lang="en-US" dirty="0" smtClean="0"/>
              <a:t>A and </a:t>
            </a:r>
            <a:r>
              <a:rPr lang="en-US" dirty="0" err="1" smtClean="0"/>
              <a:t>v</a:t>
            </a:r>
            <a:r>
              <a:rPr lang="en-US" baseline="-25000" dirty="0" err="1" smtClean="0"/>
              <a:t>C</a:t>
            </a:r>
            <a:r>
              <a:rPr lang="en-US" dirty="0" smtClean="0"/>
              <a:t>(∞s) = Vs </a:t>
            </a:r>
          </a:p>
          <a:p>
            <a:pPr marL="1353312" lvl="2" indent="-457200" fontAlgn="auto">
              <a:spcAft>
                <a:spcPts val="0"/>
              </a:spcAft>
              <a:defRPr/>
            </a:pPr>
            <a:r>
              <a:rPr lang="en-US" dirty="0" err="1" smtClean="0"/>
              <a:t>v</a:t>
            </a:r>
            <a:r>
              <a:rPr lang="en-US" baseline="-25000" dirty="0" err="1" smtClean="0"/>
              <a:t>L</a:t>
            </a:r>
            <a:r>
              <a:rPr lang="en-US" dirty="0" smtClean="0"/>
              <a:t>(∞s) = 0</a:t>
            </a:r>
            <a:r>
              <a:rPr lang="tr-TR" dirty="0" smtClean="0"/>
              <a:t> </a:t>
            </a:r>
            <a:r>
              <a:rPr lang="en-US" dirty="0" smtClean="0"/>
              <a:t>V and </a:t>
            </a:r>
            <a:r>
              <a:rPr lang="en-US" dirty="0" err="1" smtClean="0"/>
              <a:t>i</a:t>
            </a:r>
            <a:r>
              <a:rPr lang="en-US" baseline="-25000" dirty="0" err="1" smtClean="0"/>
              <a:t>C</a:t>
            </a:r>
            <a:r>
              <a:rPr lang="en-US" dirty="0" smtClean="0"/>
              <a:t>(∞s) = 0</a:t>
            </a:r>
            <a:r>
              <a:rPr lang="tr-TR" dirty="0" smtClean="0"/>
              <a:t> </a:t>
            </a:r>
            <a:r>
              <a:rPr lang="en-US" dirty="0" smtClean="0"/>
              <a:t>A</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60</a:t>
            </a:fld>
            <a:endParaRPr lang="en-US" altLang="tr-TR"/>
          </a:p>
        </p:txBody>
      </p:sp>
    </p:spTree>
    <p:extLst>
      <p:ext uri="{BB962C8B-B14F-4D97-AF65-F5344CB8AC3E}">
        <p14:creationId xmlns:p14="http://schemas.microsoft.com/office/powerpoint/2010/main" val="18590323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tr-TR" smtClean="0"/>
              <a:t>Selection of Parameter</a:t>
            </a:r>
          </a:p>
        </p:txBody>
      </p:sp>
      <p:sp>
        <p:nvSpPr>
          <p:cNvPr id="3" name="Content Placeholder 2"/>
          <p:cNvSpPr>
            <a:spLocks noGrp="1"/>
          </p:cNvSpPr>
          <p:nvPr>
            <p:ph idx="1"/>
          </p:nvPr>
        </p:nvSpPr>
        <p:spPr/>
        <p:txBody>
          <a:bodyPr>
            <a:normAutofit lnSpcReduction="10000"/>
          </a:bodyPr>
          <a:lstStyle/>
          <a:p>
            <a:pPr fontAlgn="auto">
              <a:spcAft>
                <a:spcPts val="0"/>
              </a:spcAft>
              <a:defRPr/>
            </a:pPr>
            <a:r>
              <a:rPr lang="en-US" dirty="0" smtClean="0"/>
              <a:t>Initial Conditions</a:t>
            </a:r>
          </a:p>
          <a:p>
            <a:pPr marL="850392" lvl="1" indent="-457200" fontAlgn="auto">
              <a:spcAft>
                <a:spcPts val="0"/>
              </a:spcAft>
              <a:defRPr/>
            </a:pPr>
            <a:r>
              <a:rPr lang="en-US" dirty="0" err="1" smtClean="0"/>
              <a:t>i</a:t>
            </a:r>
            <a:r>
              <a:rPr lang="en-US" dirty="0" smtClean="0"/>
              <a:t>(t</a:t>
            </a:r>
            <a:r>
              <a:rPr lang="en-US" baseline="-25000" dirty="0" smtClean="0"/>
              <a:t>o</a:t>
            </a:r>
            <a:r>
              <a:rPr lang="en-US" baseline="30000" dirty="0" smtClean="0"/>
              <a:t>-</a:t>
            </a:r>
            <a:r>
              <a:rPr lang="en-US" dirty="0" smtClean="0"/>
              <a:t>) = </a:t>
            </a:r>
            <a:r>
              <a:rPr lang="en-US" dirty="0" err="1" smtClean="0"/>
              <a:t>i</a:t>
            </a:r>
            <a:r>
              <a:rPr lang="en-US" baseline="-25000" dirty="0" err="1" smtClean="0"/>
              <a:t>L</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A and </a:t>
            </a:r>
            <a:r>
              <a:rPr lang="en-US" dirty="0" err="1" smtClean="0">
                <a:solidFill>
                  <a:srgbClr val="FF0000"/>
                </a:solidFill>
              </a:rPr>
              <a:t>v</a:t>
            </a:r>
            <a:r>
              <a:rPr lang="en-US" baseline="-25000" dirty="0" err="1" smtClean="0">
                <a:solidFill>
                  <a:srgbClr val="FF0000"/>
                </a:solidFill>
              </a:rPr>
              <a:t>C</a:t>
            </a:r>
            <a:r>
              <a:rPr lang="en-US" dirty="0" smtClean="0">
                <a:solidFill>
                  <a:srgbClr val="FF0000"/>
                </a:solidFill>
              </a:rPr>
              <a:t>(t</a:t>
            </a:r>
            <a:r>
              <a:rPr lang="en-US" baseline="-25000" dirty="0" smtClean="0">
                <a:solidFill>
                  <a:srgbClr val="FF0000"/>
                </a:solidFill>
              </a:rPr>
              <a:t>o</a:t>
            </a:r>
            <a:r>
              <a:rPr lang="en-US" baseline="30000" dirty="0" smtClean="0">
                <a:solidFill>
                  <a:srgbClr val="FF0000"/>
                </a:solidFill>
              </a:rPr>
              <a:t>-</a:t>
            </a:r>
            <a:r>
              <a:rPr lang="en-US" dirty="0" smtClean="0">
                <a:solidFill>
                  <a:srgbClr val="FF0000"/>
                </a:solidFill>
              </a:rPr>
              <a:t>) = 0</a:t>
            </a:r>
            <a:r>
              <a:rPr lang="tr-TR" dirty="0" smtClean="0">
                <a:solidFill>
                  <a:srgbClr val="FF0000"/>
                </a:solidFill>
              </a:rPr>
              <a:t> </a:t>
            </a:r>
            <a:r>
              <a:rPr lang="en-US" dirty="0" smtClean="0">
                <a:solidFill>
                  <a:srgbClr val="FF0000"/>
                </a:solidFill>
              </a:rPr>
              <a:t>V </a:t>
            </a:r>
          </a:p>
          <a:p>
            <a:pPr marL="850392" lvl="1" indent="-457200" fontAlgn="auto">
              <a:spcAft>
                <a:spcPts val="0"/>
              </a:spcAft>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A</a:t>
            </a:r>
          </a:p>
          <a:p>
            <a:pPr fontAlgn="auto">
              <a:spcAft>
                <a:spcPts val="0"/>
              </a:spcAft>
              <a:defRPr/>
            </a:pPr>
            <a:r>
              <a:rPr lang="en-US" dirty="0" smtClean="0"/>
              <a:t>Final Conditions</a:t>
            </a:r>
          </a:p>
          <a:p>
            <a:pPr marL="850392" lvl="1" indent="-457200" fontAlgn="auto">
              <a:spcAft>
                <a:spcPts val="0"/>
              </a:spcAft>
              <a:defRPr/>
            </a:pPr>
            <a:r>
              <a:rPr lang="en-US" dirty="0" err="1" smtClean="0"/>
              <a:t>i</a:t>
            </a:r>
            <a:r>
              <a:rPr lang="en-US" dirty="0" smtClean="0"/>
              <a:t>(∞s) = </a:t>
            </a:r>
            <a:r>
              <a:rPr lang="en-US" dirty="0" err="1" smtClean="0"/>
              <a:t>i</a:t>
            </a:r>
            <a:r>
              <a:rPr lang="en-US" baseline="-25000" dirty="0" err="1" smtClean="0"/>
              <a:t>L</a:t>
            </a:r>
            <a:r>
              <a:rPr lang="en-US" dirty="0" smtClean="0"/>
              <a:t>(∞s) = 0</a:t>
            </a:r>
            <a:r>
              <a:rPr lang="tr-TR" dirty="0" smtClean="0"/>
              <a:t> </a:t>
            </a:r>
            <a:r>
              <a:rPr lang="en-US" dirty="0" smtClean="0"/>
              <a:t>A and </a:t>
            </a:r>
            <a:r>
              <a:rPr lang="en-US" dirty="0" err="1" smtClean="0">
                <a:solidFill>
                  <a:srgbClr val="FF0000"/>
                </a:solidFill>
              </a:rPr>
              <a:t>v</a:t>
            </a:r>
            <a:r>
              <a:rPr lang="en-US" baseline="-25000" dirty="0" err="1" smtClean="0">
                <a:solidFill>
                  <a:srgbClr val="FF0000"/>
                </a:solidFill>
              </a:rPr>
              <a:t>C</a:t>
            </a:r>
            <a:r>
              <a:rPr lang="en-US" dirty="0" smtClean="0">
                <a:solidFill>
                  <a:srgbClr val="FF0000"/>
                </a:solidFill>
              </a:rPr>
              <a:t>(∞s) = Vs </a:t>
            </a:r>
          </a:p>
          <a:p>
            <a:pPr marL="850392" lvl="1" indent="-457200" fontAlgn="auto">
              <a:spcAft>
                <a:spcPts val="0"/>
              </a:spcAft>
              <a:defRPr/>
            </a:pPr>
            <a:r>
              <a:rPr lang="en-US" dirty="0" err="1" smtClean="0"/>
              <a:t>v</a:t>
            </a:r>
            <a:r>
              <a:rPr lang="en-US" baseline="-25000" dirty="0" err="1" smtClean="0"/>
              <a:t>L</a:t>
            </a:r>
            <a:r>
              <a:rPr lang="en-US" dirty="0" smtClean="0"/>
              <a:t>(∞s) = 0</a:t>
            </a:r>
            <a:r>
              <a:rPr lang="tr-TR" dirty="0" smtClean="0"/>
              <a:t> </a:t>
            </a:r>
            <a:r>
              <a:rPr lang="en-US" dirty="0" smtClean="0"/>
              <a:t>V and </a:t>
            </a:r>
            <a:r>
              <a:rPr lang="en-US" dirty="0" err="1" smtClean="0"/>
              <a:t>i</a:t>
            </a:r>
            <a:r>
              <a:rPr lang="en-US" baseline="-25000" dirty="0" err="1" smtClean="0"/>
              <a:t>C</a:t>
            </a:r>
            <a:r>
              <a:rPr lang="en-US" dirty="0" smtClean="0"/>
              <a:t>(∞s) = 0</a:t>
            </a:r>
            <a:r>
              <a:rPr lang="tr-TR" dirty="0" smtClean="0"/>
              <a:t> </a:t>
            </a:r>
            <a:r>
              <a:rPr lang="en-US" dirty="0" smtClean="0"/>
              <a:t>A</a:t>
            </a:r>
          </a:p>
          <a:p>
            <a:pPr marL="850392" lvl="1" indent="-457200" fontAlgn="auto">
              <a:spcAft>
                <a:spcPts val="0"/>
              </a:spcAft>
              <a:defRPr/>
            </a:pPr>
            <a:endParaRPr lang="en-US" dirty="0" smtClean="0"/>
          </a:p>
          <a:p>
            <a:pPr fontAlgn="auto">
              <a:spcAft>
                <a:spcPts val="0"/>
              </a:spcAft>
              <a:defRPr/>
            </a:pPr>
            <a:r>
              <a:rPr lang="en-US" dirty="0" smtClean="0"/>
              <a:t>Since the voltage across the capacitor is the only parameter that has a non-zero boundary condition, the first set of solutions will be for </a:t>
            </a:r>
            <a:r>
              <a:rPr lang="en-US" dirty="0" err="1" smtClean="0">
                <a:solidFill>
                  <a:schemeClr val="accent1"/>
                </a:solidFill>
              </a:rPr>
              <a:t>v</a:t>
            </a:r>
            <a:r>
              <a:rPr lang="en-US" baseline="-25000" dirty="0" err="1" smtClean="0">
                <a:solidFill>
                  <a:schemeClr val="accent1"/>
                </a:solidFill>
              </a:rPr>
              <a:t>C</a:t>
            </a:r>
            <a:r>
              <a:rPr lang="en-US" dirty="0" smtClean="0">
                <a:solidFill>
                  <a:schemeClr val="accent1"/>
                </a:solidFill>
              </a:rPr>
              <a:t>(t)</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61</a:t>
            </a:fld>
            <a:endParaRPr lang="en-US" altLang="tr-TR"/>
          </a:p>
        </p:txBody>
      </p:sp>
    </p:spTree>
    <p:extLst>
      <p:ext uri="{BB962C8B-B14F-4D97-AF65-F5344CB8AC3E}">
        <p14:creationId xmlns:p14="http://schemas.microsoft.com/office/powerpoint/2010/main" val="2973272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7"/>
          <p:cNvSpPr>
            <a:spLocks noGrp="1"/>
          </p:cNvSpPr>
          <p:nvPr>
            <p:ph type="title"/>
          </p:nvPr>
        </p:nvSpPr>
        <p:spPr/>
        <p:txBody>
          <a:bodyPr/>
          <a:lstStyle/>
          <a:p>
            <a:r>
              <a:rPr lang="en-US" altLang="tr-TR" smtClean="0"/>
              <a:t>Kirchhoff’s Voltage Law</a:t>
            </a:r>
          </a:p>
        </p:txBody>
      </p:sp>
      <p:pic>
        <p:nvPicPr>
          <p:cNvPr id="10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556792"/>
            <a:ext cx="4853756" cy="208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3"/>
          <p:cNvGraphicFramePr>
            <a:graphicFrameLocks noGrp="1" noChangeAspect="1"/>
          </p:cNvGraphicFramePr>
          <p:nvPr>
            <p:ph idx="1"/>
            <p:extLst>
              <p:ext uri="{D42A27DB-BD31-4B8C-83A1-F6EECF244321}">
                <p14:modId xmlns:p14="http://schemas.microsoft.com/office/powerpoint/2010/main" val="1427721492"/>
              </p:ext>
            </p:extLst>
          </p:nvPr>
        </p:nvGraphicFramePr>
        <p:xfrm>
          <a:off x="467544" y="1268760"/>
          <a:ext cx="4951040" cy="4563606"/>
        </p:xfrm>
        <a:graphic>
          <a:graphicData uri="http://schemas.openxmlformats.org/presentationml/2006/ole">
            <mc:AlternateContent xmlns:mc="http://schemas.openxmlformats.org/markup-compatibility/2006">
              <mc:Choice xmlns:v="urn:schemas-microsoft-com:vml" Requires="v">
                <p:oleObj spid="_x0000_s35853" name="Equation" r:id="rId4" imgW="2603160" imgH="2400120" progId="Equation.3">
                  <p:embed/>
                </p:oleObj>
              </mc:Choice>
              <mc:Fallback>
                <p:oleObj name="Equation" r:id="rId4" imgW="2603160" imgH="2400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268760"/>
                        <a:ext cx="4951040" cy="4563606"/>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62</a:t>
            </a:fld>
            <a:endParaRPr lang="en-US" altLang="tr-TR"/>
          </a:p>
        </p:txBody>
      </p:sp>
    </p:spTree>
    <p:extLst>
      <p:ext uri="{BB962C8B-B14F-4D97-AF65-F5344CB8AC3E}">
        <p14:creationId xmlns:p14="http://schemas.microsoft.com/office/powerpoint/2010/main" val="15551986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altLang="tr-TR" smtClean="0"/>
              <a:t>Set of Solutions when t &gt; t</a:t>
            </a:r>
            <a:r>
              <a:rPr lang="en-US" altLang="tr-TR" baseline="-25000" smtClean="0"/>
              <a:t>o</a:t>
            </a:r>
            <a:endParaRPr lang="en-US" altLang="tr-TR" smtClean="0"/>
          </a:p>
        </p:txBody>
      </p:sp>
      <p:sp>
        <p:nvSpPr>
          <p:cNvPr id="2052" name="Content Placeholder 2"/>
          <p:cNvSpPr>
            <a:spLocks noGrp="1"/>
          </p:cNvSpPr>
          <p:nvPr>
            <p:ph idx="1"/>
          </p:nvPr>
        </p:nvSpPr>
        <p:spPr/>
        <p:txBody>
          <a:bodyPr/>
          <a:lstStyle/>
          <a:p>
            <a:r>
              <a:rPr lang="en-US" altLang="tr-TR" dirty="0" smtClean="0"/>
              <a:t>Similar to the solutions for the natural response, there are three different solutions.  </a:t>
            </a:r>
            <a:endParaRPr lang="tr-TR" altLang="tr-TR" dirty="0"/>
          </a:p>
          <a:p>
            <a:r>
              <a:rPr lang="en-US" altLang="tr-TR" dirty="0" smtClean="0"/>
              <a:t>To determine which one to use, you need to calculate the natural angular frequency of the series RLC network and the term </a:t>
            </a:r>
            <a:r>
              <a:rPr lang="en-US" altLang="tr-TR" dirty="0" smtClean="0">
                <a:solidFill>
                  <a:schemeClr val="accent1"/>
                </a:solidFill>
                <a:latin typeface="Symbol" panose="05050102010706020507" pitchFamily="18" charset="2"/>
              </a:rPr>
              <a:t>a</a:t>
            </a:r>
            <a:r>
              <a:rPr lang="en-US" altLang="tr-TR" dirty="0" smtClean="0"/>
              <a:t>.</a:t>
            </a:r>
          </a:p>
        </p:txBody>
      </p:sp>
      <p:graphicFrame>
        <p:nvGraphicFramePr>
          <p:cNvPr id="2050" name="Object 2"/>
          <p:cNvGraphicFramePr>
            <a:graphicFrameLocks noChangeAspect="1"/>
          </p:cNvGraphicFramePr>
          <p:nvPr/>
        </p:nvGraphicFramePr>
        <p:xfrm>
          <a:off x="3505200" y="3886200"/>
          <a:ext cx="1905000" cy="2286000"/>
        </p:xfrm>
        <a:graphic>
          <a:graphicData uri="http://schemas.openxmlformats.org/presentationml/2006/ole">
            <mc:AlternateContent xmlns:mc="http://schemas.openxmlformats.org/markup-compatibility/2006">
              <mc:Choice xmlns:v="urn:schemas-microsoft-com:vml" Requires="v">
                <p:oleObj spid="_x0000_s36877" name="Equation" r:id="rId3" imgW="698400" imgH="838080" progId="Equation.3">
                  <p:embed/>
                </p:oleObj>
              </mc:Choice>
              <mc:Fallback>
                <p:oleObj name="Equation" r:id="rId3" imgW="6984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86200"/>
                        <a:ext cx="1905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63</a:t>
            </a:fld>
            <a:endParaRPr lang="en-US" altLang="tr-TR"/>
          </a:p>
        </p:txBody>
      </p:sp>
    </p:spTree>
    <p:extLst>
      <p:ext uri="{BB962C8B-B14F-4D97-AF65-F5344CB8AC3E}">
        <p14:creationId xmlns:p14="http://schemas.microsoft.com/office/powerpoint/2010/main" val="18182108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itle 1"/>
          <p:cNvSpPr>
            <a:spLocks noGrp="1"/>
          </p:cNvSpPr>
          <p:nvPr>
            <p:ph type="title"/>
          </p:nvPr>
        </p:nvSpPr>
        <p:spPr/>
        <p:txBody>
          <a:bodyPr/>
          <a:lstStyle/>
          <a:p>
            <a:r>
              <a:rPr lang="en-US" altLang="tr-TR" smtClean="0"/>
              <a:t>Transient Solutions when t &gt; t</a:t>
            </a:r>
            <a:r>
              <a:rPr lang="en-US" altLang="tr-TR" baseline="-25000" smtClean="0"/>
              <a:t>o</a:t>
            </a:r>
            <a:endParaRPr lang="en-US" altLang="tr-TR" smtClean="0"/>
          </a:p>
        </p:txBody>
      </p:sp>
      <p:sp>
        <p:nvSpPr>
          <p:cNvPr id="3078" name="Content Placeholder 2"/>
          <p:cNvSpPr>
            <a:spLocks noGrp="1"/>
          </p:cNvSpPr>
          <p:nvPr>
            <p:ph idx="1"/>
          </p:nvPr>
        </p:nvSpPr>
        <p:spPr/>
        <p:txBody>
          <a:bodyPr/>
          <a:lstStyle/>
          <a:p>
            <a:r>
              <a:rPr lang="en-US" altLang="tr-TR" sz="2800" dirty="0" smtClean="0"/>
              <a:t>Overdamped response (</a:t>
            </a:r>
            <a:r>
              <a:rPr lang="en-US" altLang="tr-TR" sz="2800" dirty="0" smtClean="0">
                <a:solidFill>
                  <a:schemeClr val="accent1"/>
                </a:solidFill>
                <a:latin typeface="Symbol" panose="05050102010706020507" pitchFamily="18" charset="2"/>
              </a:rPr>
              <a:t>a</a:t>
            </a:r>
            <a:r>
              <a:rPr lang="en-US" altLang="tr-TR" sz="2800" dirty="0" smtClean="0">
                <a:solidFill>
                  <a:schemeClr val="accent1"/>
                </a:solidFill>
              </a:rPr>
              <a:t> &gt; </a:t>
            </a:r>
            <a:r>
              <a:rPr lang="en-US" altLang="tr-TR" sz="2800" dirty="0" smtClean="0">
                <a:solidFill>
                  <a:schemeClr val="accent1"/>
                </a:solidFill>
                <a:latin typeface="Symbol" panose="05050102010706020507" pitchFamily="18" charset="2"/>
              </a:rPr>
              <a:t>w</a:t>
            </a:r>
            <a:r>
              <a:rPr lang="en-US" altLang="tr-TR" sz="2800" baseline="-25000" dirty="0" smtClean="0">
                <a:solidFill>
                  <a:schemeClr val="accent1"/>
                </a:solidFill>
              </a:rPr>
              <a:t>o</a:t>
            </a:r>
            <a:r>
              <a:rPr lang="en-US" altLang="tr-TR" sz="2800" dirty="0" smtClean="0"/>
              <a:t>)</a:t>
            </a:r>
          </a:p>
          <a:p>
            <a:pPr>
              <a:buFont typeface="Wingdings 2" panose="05020102010507070707" pitchFamily="18" charset="2"/>
              <a:buNone/>
            </a:pPr>
            <a:r>
              <a:rPr lang="en-US" altLang="tr-TR" sz="2800" dirty="0" smtClean="0"/>
              <a:t>    where </a:t>
            </a:r>
            <a:r>
              <a:rPr lang="en-US" altLang="tr-TR" sz="2800" dirty="0" smtClean="0">
                <a:solidFill>
                  <a:schemeClr val="accent1"/>
                </a:solidFill>
              </a:rPr>
              <a:t>t-t</a:t>
            </a:r>
            <a:r>
              <a:rPr lang="en-US" altLang="tr-TR" sz="2800" baseline="-25000" dirty="0" smtClean="0">
                <a:solidFill>
                  <a:schemeClr val="accent1"/>
                </a:solidFill>
              </a:rPr>
              <a:t>o</a:t>
            </a:r>
            <a:r>
              <a:rPr lang="en-US" altLang="tr-TR" sz="2800" dirty="0" smtClean="0">
                <a:solidFill>
                  <a:schemeClr val="accent1"/>
                </a:solidFill>
              </a:rPr>
              <a:t> = </a:t>
            </a:r>
            <a:r>
              <a:rPr lang="en-US" altLang="tr-TR" sz="2800" dirty="0" smtClean="0">
                <a:solidFill>
                  <a:schemeClr val="accent1"/>
                </a:solidFill>
                <a:latin typeface="Symbol" panose="05050102010706020507" pitchFamily="18" charset="2"/>
              </a:rPr>
              <a:t>D</a:t>
            </a:r>
            <a:r>
              <a:rPr lang="en-US" altLang="tr-TR" sz="2800" dirty="0" smtClean="0">
                <a:solidFill>
                  <a:schemeClr val="accent1"/>
                </a:solidFill>
              </a:rPr>
              <a:t>t</a:t>
            </a:r>
          </a:p>
          <a:p>
            <a:endParaRPr lang="tr-TR" altLang="tr-TR" sz="2800" dirty="0" smtClean="0"/>
          </a:p>
          <a:p>
            <a:endParaRPr lang="en-US" altLang="tr-TR" sz="2800" dirty="0" smtClean="0"/>
          </a:p>
          <a:p>
            <a:r>
              <a:rPr lang="en-US" altLang="tr-TR" sz="2800" dirty="0" smtClean="0"/>
              <a:t>Critically damped response (</a:t>
            </a:r>
            <a:r>
              <a:rPr lang="en-US" altLang="tr-TR" sz="2800" dirty="0" smtClean="0">
                <a:solidFill>
                  <a:schemeClr val="accent1"/>
                </a:solidFill>
                <a:latin typeface="Symbol" panose="05050102010706020507" pitchFamily="18" charset="2"/>
              </a:rPr>
              <a:t>a</a:t>
            </a:r>
            <a:r>
              <a:rPr lang="en-US" altLang="tr-TR" sz="2800" dirty="0" smtClean="0">
                <a:solidFill>
                  <a:schemeClr val="accent1"/>
                </a:solidFill>
              </a:rPr>
              <a:t> = </a:t>
            </a:r>
            <a:r>
              <a:rPr lang="en-US" altLang="tr-TR" sz="2800" dirty="0" smtClean="0">
                <a:solidFill>
                  <a:schemeClr val="accent1"/>
                </a:solidFill>
                <a:latin typeface="Symbol" panose="05050102010706020507" pitchFamily="18" charset="2"/>
              </a:rPr>
              <a:t>w</a:t>
            </a:r>
            <a:r>
              <a:rPr lang="en-US" altLang="tr-TR" sz="2800" baseline="-25000" dirty="0" smtClean="0">
                <a:solidFill>
                  <a:schemeClr val="accent1"/>
                </a:solidFill>
              </a:rPr>
              <a:t>o</a:t>
            </a:r>
            <a:r>
              <a:rPr lang="en-US" altLang="tr-TR" sz="2800" dirty="0" smtClean="0"/>
              <a:t>)</a:t>
            </a:r>
          </a:p>
          <a:p>
            <a:pPr>
              <a:buFont typeface="Wingdings 2" panose="05020102010507070707" pitchFamily="18" charset="2"/>
              <a:buNone/>
            </a:pPr>
            <a:endParaRPr lang="en-US" altLang="tr-TR" sz="2800" dirty="0" smtClean="0"/>
          </a:p>
          <a:p>
            <a:pPr>
              <a:buFont typeface="Wingdings 2" panose="05020102010507070707" pitchFamily="18" charset="2"/>
              <a:buNone/>
            </a:pPr>
            <a:endParaRPr lang="en-US" altLang="tr-TR" sz="2800" dirty="0" smtClean="0"/>
          </a:p>
          <a:p>
            <a:r>
              <a:rPr lang="en-US" altLang="tr-TR" sz="2800" dirty="0" smtClean="0"/>
              <a:t>Underdamped response (</a:t>
            </a:r>
            <a:r>
              <a:rPr lang="en-US" altLang="tr-TR" sz="2800" dirty="0" smtClean="0">
                <a:solidFill>
                  <a:schemeClr val="accent1"/>
                </a:solidFill>
                <a:latin typeface="Symbol" panose="05050102010706020507" pitchFamily="18" charset="2"/>
              </a:rPr>
              <a:t>a</a:t>
            </a:r>
            <a:r>
              <a:rPr lang="en-US" altLang="tr-TR" sz="2800" dirty="0" smtClean="0">
                <a:solidFill>
                  <a:schemeClr val="accent1"/>
                </a:solidFill>
              </a:rPr>
              <a:t> &lt; </a:t>
            </a:r>
            <a:r>
              <a:rPr lang="en-US" altLang="tr-TR" sz="2800" dirty="0" smtClean="0">
                <a:solidFill>
                  <a:schemeClr val="accent1"/>
                </a:solidFill>
                <a:latin typeface="Symbol" panose="05050102010706020507" pitchFamily="18" charset="2"/>
              </a:rPr>
              <a:t>w</a:t>
            </a:r>
            <a:r>
              <a:rPr lang="en-US" altLang="tr-TR" sz="2800" baseline="-25000" dirty="0" smtClean="0">
                <a:solidFill>
                  <a:schemeClr val="accent1"/>
                </a:solidFill>
              </a:rPr>
              <a:t>o</a:t>
            </a:r>
            <a:r>
              <a:rPr lang="en-US" altLang="tr-TR" sz="2800" dirty="0" smtClean="0"/>
              <a:t>)</a:t>
            </a:r>
          </a:p>
          <a:p>
            <a:endParaRPr lang="en-US" altLang="tr-TR" sz="2800" dirty="0" smtClean="0"/>
          </a:p>
        </p:txBody>
      </p:sp>
      <p:graphicFrame>
        <p:nvGraphicFramePr>
          <p:cNvPr id="3074" name="Object 2"/>
          <p:cNvGraphicFramePr>
            <a:graphicFrameLocks noChangeAspect="1"/>
          </p:cNvGraphicFramePr>
          <p:nvPr>
            <p:extLst>
              <p:ext uri="{D42A27DB-BD31-4B8C-83A1-F6EECF244321}">
                <p14:modId xmlns:p14="http://schemas.microsoft.com/office/powerpoint/2010/main" val="1041313699"/>
              </p:ext>
            </p:extLst>
          </p:nvPr>
        </p:nvGraphicFramePr>
        <p:xfrm>
          <a:off x="5606801" y="1413220"/>
          <a:ext cx="2992438" cy="1811338"/>
        </p:xfrm>
        <a:graphic>
          <a:graphicData uri="http://schemas.openxmlformats.org/presentationml/2006/ole">
            <mc:AlternateContent xmlns:mc="http://schemas.openxmlformats.org/markup-compatibility/2006">
              <mc:Choice xmlns:v="urn:schemas-microsoft-com:vml" Requires="v">
                <p:oleObj spid="_x0000_s37926" name="Equation" r:id="rId4" imgW="1384200" imgH="838080" progId="Equation.3">
                  <p:embed/>
                </p:oleObj>
              </mc:Choice>
              <mc:Fallback>
                <p:oleObj name="Equation" r:id="rId4" imgW="138420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6801" y="1413220"/>
                        <a:ext cx="2992438" cy="1811338"/>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2287937176"/>
              </p:ext>
            </p:extLst>
          </p:nvPr>
        </p:nvGraphicFramePr>
        <p:xfrm>
          <a:off x="5311656" y="3824685"/>
          <a:ext cx="3290888" cy="547688"/>
        </p:xfrm>
        <a:graphic>
          <a:graphicData uri="http://schemas.openxmlformats.org/presentationml/2006/ole">
            <mc:AlternateContent xmlns:mc="http://schemas.openxmlformats.org/markup-compatibility/2006">
              <mc:Choice xmlns:v="urn:schemas-microsoft-com:vml" Requires="v">
                <p:oleObj spid="_x0000_s37927" name="Equation" r:id="rId6" imgW="1447560" imgH="241200" progId="Equation.3">
                  <p:embed/>
                </p:oleObj>
              </mc:Choice>
              <mc:Fallback>
                <p:oleObj name="Equation" r:id="rId6" imgW="144756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1656" y="3824685"/>
                        <a:ext cx="3290888" cy="547688"/>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extLst>
              <p:ext uri="{D42A27DB-BD31-4B8C-83A1-F6EECF244321}">
                <p14:modId xmlns:p14="http://schemas.microsoft.com/office/powerpoint/2010/main" val="1994777154"/>
              </p:ext>
            </p:extLst>
          </p:nvPr>
        </p:nvGraphicFramePr>
        <p:xfrm>
          <a:off x="2136527" y="5349833"/>
          <a:ext cx="6462712" cy="1125537"/>
        </p:xfrm>
        <a:graphic>
          <a:graphicData uri="http://schemas.openxmlformats.org/presentationml/2006/ole">
            <mc:AlternateContent xmlns:mc="http://schemas.openxmlformats.org/markup-compatibility/2006">
              <mc:Choice xmlns:v="urn:schemas-microsoft-com:vml" Requires="v">
                <p:oleObj spid="_x0000_s37928" name="Equation" r:id="rId8" imgW="3060360" imgH="533160" progId="Equation.3">
                  <p:embed/>
                </p:oleObj>
              </mc:Choice>
              <mc:Fallback>
                <p:oleObj name="Equation" r:id="rId8" imgW="3060360" imgH="533160" progId="Equation.3">
                  <p:embed/>
                  <p:pic>
                    <p:nvPicPr>
                      <p:cNvPr id="0" name=""/>
                      <p:cNvPicPr>
                        <a:picLocks noChangeAspect="1" noChangeArrowheads="1"/>
                      </p:cNvPicPr>
                      <p:nvPr/>
                    </p:nvPicPr>
                    <p:blipFill>
                      <a:blip r:embed="rId9"/>
                      <a:srcRect/>
                      <a:stretch>
                        <a:fillRect/>
                      </a:stretch>
                    </p:blipFill>
                    <p:spPr bwMode="auto">
                      <a:xfrm>
                        <a:off x="2136527" y="5349833"/>
                        <a:ext cx="6462712" cy="1125537"/>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64</a:t>
            </a:fld>
            <a:endParaRPr lang="en-US" altLang="tr-TR"/>
          </a:p>
        </p:txBody>
      </p:sp>
    </p:spTree>
    <p:extLst>
      <p:ext uri="{BB962C8B-B14F-4D97-AF65-F5344CB8AC3E}">
        <p14:creationId xmlns:p14="http://schemas.microsoft.com/office/powerpoint/2010/main" val="35727381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t>Steady State Solutions when t &gt; t</a:t>
            </a:r>
            <a:r>
              <a:rPr lang="en-US" baseline="-25000" dirty="0" smtClean="0"/>
              <a:t>o</a:t>
            </a:r>
            <a:endParaRPr lang="en-US" dirty="0"/>
          </a:p>
        </p:txBody>
      </p:sp>
      <p:sp>
        <p:nvSpPr>
          <p:cNvPr id="20483" name="Content Placeholder 2"/>
          <p:cNvSpPr>
            <a:spLocks noGrp="1"/>
          </p:cNvSpPr>
          <p:nvPr>
            <p:ph idx="1"/>
          </p:nvPr>
        </p:nvSpPr>
        <p:spPr/>
        <p:txBody>
          <a:bodyPr/>
          <a:lstStyle/>
          <a:p>
            <a:r>
              <a:rPr lang="en-US" altLang="tr-TR" smtClean="0"/>
              <a:t>The final condition of the voltages across the capacitor is the steady state solution.</a:t>
            </a:r>
          </a:p>
          <a:p>
            <a:pPr lvl="1"/>
            <a:r>
              <a:rPr lang="en-US" altLang="tr-TR" smtClean="0"/>
              <a:t>v</a:t>
            </a:r>
            <a:r>
              <a:rPr lang="en-US" altLang="tr-TR" baseline="-25000" smtClean="0"/>
              <a:t>C</a:t>
            </a:r>
            <a:r>
              <a:rPr lang="en-US" altLang="tr-TR" smtClean="0"/>
              <a:t>(∞s) = Vs </a:t>
            </a:r>
          </a:p>
          <a:p>
            <a:pPr>
              <a:buFont typeface="Wingdings 2" panose="05020102010507070707" pitchFamily="18" charset="2"/>
              <a:buNone/>
            </a:pPr>
            <a:endParaRPr lang="en-US" altLang="tr-TR" smtClean="0"/>
          </a:p>
        </p:txBody>
      </p:sp>
      <p:sp>
        <p:nvSpPr>
          <p:cNvPr id="3" name="Slide Number Placeholder 2"/>
          <p:cNvSpPr>
            <a:spLocks noGrp="1"/>
          </p:cNvSpPr>
          <p:nvPr>
            <p:ph type="sldNum" sz="quarter" idx="10"/>
          </p:nvPr>
        </p:nvSpPr>
        <p:spPr/>
        <p:txBody>
          <a:bodyPr/>
          <a:lstStyle/>
          <a:p>
            <a:pPr>
              <a:defRPr/>
            </a:pPr>
            <a:fld id="{5BB0A890-0CB7-4EBC-83D8-5DA0E8DCA3D8}" type="slidenum">
              <a:rPr lang="en-US" altLang="tr-TR" smtClean="0"/>
              <a:pPr>
                <a:defRPr/>
              </a:pPr>
              <a:t>65</a:t>
            </a:fld>
            <a:endParaRPr lang="en-US" altLang="tr-TR"/>
          </a:p>
        </p:txBody>
      </p:sp>
    </p:spTree>
    <p:extLst>
      <p:ext uri="{BB962C8B-B14F-4D97-AF65-F5344CB8AC3E}">
        <p14:creationId xmlns:p14="http://schemas.microsoft.com/office/powerpoint/2010/main" val="37728170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itle 1"/>
          <p:cNvSpPr>
            <a:spLocks noGrp="1"/>
          </p:cNvSpPr>
          <p:nvPr>
            <p:ph type="title"/>
          </p:nvPr>
        </p:nvSpPr>
        <p:spPr/>
        <p:txBody>
          <a:bodyPr/>
          <a:lstStyle/>
          <a:p>
            <a:r>
              <a:rPr lang="en-US" altLang="tr-TR" smtClean="0"/>
              <a:t>Complete Solution when t &gt; t</a:t>
            </a:r>
            <a:r>
              <a:rPr lang="en-US" altLang="tr-TR" baseline="-25000" smtClean="0"/>
              <a:t>o</a:t>
            </a:r>
            <a:endParaRPr lang="en-US" altLang="tr-TR" smtClean="0"/>
          </a:p>
        </p:txBody>
      </p:sp>
      <p:sp>
        <p:nvSpPr>
          <p:cNvPr id="4103" name="Content Placeholder 2"/>
          <p:cNvSpPr>
            <a:spLocks noGrp="1"/>
          </p:cNvSpPr>
          <p:nvPr>
            <p:ph idx="1"/>
          </p:nvPr>
        </p:nvSpPr>
        <p:spPr/>
        <p:txBody>
          <a:bodyPr/>
          <a:lstStyle/>
          <a:p>
            <a:r>
              <a:rPr lang="en-US" altLang="tr-TR" dirty="0" smtClean="0"/>
              <a:t>Overdamped response</a:t>
            </a:r>
          </a:p>
          <a:p>
            <a:pPr>
              <a:buFont typeface="Wingdings 2" panose="05020102010507070707" pitchFamily="18" charset="2"/>
              <a:buNone/>
            </a:pPr>
            <a:endParaRPr lang="en-US" altLang="tr-TR" dirty="0" smtClean="0"/>
          </a:p>
          <a:p>
            <a:r>
              <a:rPr lang="en-US" altLang="tr-TR" dirty="0" smtClean="0"/>
              <a:t>Critically damped response</a:t>
            </a:r>
          </a:p>
          <a:p>
            <a:pPr>
              <a:buFont typeface="Wingdings 2" panose="05020102010507070707" pitchFamily="18" charset="2"/>
              <a:buNone/>
            </a:pPr>
            <a:endParaRPr lang="en-US" altLang="tr-TR" dirty="0" smtClean="0"/>
          </a:p>
          <a:p>
            <a:r>
              <a:rPr lang="en-US" altLang="tr-TR" dirty="0" smtClean="0"/>
              <a:t>Underdamped response</a:t>
            </a:r>
          </a:p>
          <a:p>
            <a:endParaRPr lang="en-US" altLang="tr-TR" dirty="0" smtClean="0"/>
          </a:p>
        </p:txBody>
      </p:sp>
      <p:graphicFrame>
        <p:nvGraphicFramePr>
          <p:cNvPr id="4098" name="Object 2"/>
          <p:cNvGraphicFramePr>
            <a:graphicFrameLocks noChangeAspect="1"/>
          </p:cNvGraphicFramePr>
          <p:nvPr>
            <p:extLst>
              <p:ext uri="{D42A27DB-BD31-4B8C-83A1-F6EECF244321}">
                <p14:modId xmlns:p14="http://schemas.microsoft.com/office/powerpoint/2010/main" val="3035961487"/>
              </p:ext>
            </p:extLst>
          </p:nvPr>
        </p:nvGraphicFramePr>
        <p:xfrm>
          <a:off x="1341352" y="1659762"/>
          <a:ext cx="4614863" cy="663575"/>
        </p:xfrm>
        <a:graphic>
          <a:graphicData uri="http://schemas.openxmlformats.org/presentationml/2006/ole">
            <mc:AlternateContent xmlns:mc="http://schemas.openxmlformats.org/markup-compatibility/2006">
              <mc:Choice xmlns:v="urn:schemas-microsoft-com:vml" Requires="v">
                <p:oleObj spid="_x0000_s38966" name="Equation" r:id="rId3" imgW="1676160" imgH="241200" progId="Equation.3">
                  <p:embed/>
                </p:oleObj>
              </mc:Choice>
              <mc:Fallback>
                <p:oleObj name="Equation" r:id="rId3" imgW="16761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352" y="1659762"/>
                        <a:ext cx="4614863"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4041872829"/>
              </p:ext>
            </p:extLst>
          </p:nvPr>
        </p:nvGraphicFramePr>
        <p:xfrm>
          <a:off x="1291347" y="2873921"/>
          <a:ext cx="4714875" cy="654050"/>
        </p:xfrm>
        <a:graphic>
          <a:graphicData uri="http://schemas.openxmlformats.org/presentationml/2006/ole">
            <mc:AlternateContent xmlns:mc="http://schemas.openxmlformats.org/markup-compatibility/2006">
              <mc:Choice xmlns:v="urn:schemas-microsoft-com:vml" Requires="v">
                <p:oleObj spid="_x0000_s38967" name="Equation" r:id="rId5" imgW="1739880" imgH="241200" progId="Equation.3">
                  <p:embed/>
                </p:oleObj>
              </mc:Choice>
              <mc:Fallback>
                <p:oleObj name="Equation" r:id="rId5" imgW="17398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1347" y="2873921"/>
                        <a:ext cx="4714875"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4"/>
          <p:cNvGraphicFramePr>
            <a:graphicFrameLocks noChangeAspect="1"/>
          </p:cNvGraphicFramePr>
          <p:nvPr>
            <p:extLst>
              <p:ext uri="{D42A27DB-BD31-4B8C-83A1-F6EECF244321}">
                <p14:modId xmlns:p14="http://schemas.microsoft.com/office/powerpoint/2010/main" val="1093597837"/>
              </p:ext>
            </p:extLst>
          </p:nvPr>
        </p:nvGraphicFramePr>
        <p:xfrm>
          <a:off x="1138552" y="4088733"/>
          <a:ext cx="7635875" cy="1346200"/>
        </p:xfrm>
        <a:graphic>
          <a:graphicData uri="http://schemas.openxmlformats.org/presentationml/2006/ole">
            <mc:AlternateContent xmlns:mc="http://schemas.openxmlformats.org/markup-compatibility/2006">
              <mc:Choice xmlns:v="urn:schemas-microsoft-com:vml" Requires="v">
                <p:oleObj spid="_x0000_s38968" name="Equation" r:id="rId7" imgW="3022560" imgH="533160" progId="Equation.3">
                  <p:embed/>
                </p:oleObj>
              </mc:Choice>
              <mc:Fallback>
                <p:oleObj name="Equation" r:id="rId7" imgW="3022560" imgH="533160" progId="Equation.3">
                  <p:embed/>
                  <p:pic>
                    <p:nvPicPr>
                      <p:cNvPr id="0" name=""/>
                      <p:cNvPicPr>
                        <a:picLocks noChangeAspect="1" noChangeArrowheads="1"/>
                      </p:cNvPicPr>
                      <p:nvPr/>
                    </p:nvPicPr>
                    <p:blipFill>
                      <a:blip r:embed="rId8"/>
                      <a:srcRect/>
                      <a:stretch>
                        <a:fillRect/>
                      </a:stretch>
                    </p:blipFill>
                    <p:spPr bwMode="auto">
                      <a:xfrm>
                        <a:off x="1138552" y="4088733"/>
                        <a:ext cx="7635875"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5"/>
          <p:cNvGraphicFramePr>
            <a:graphicFrameLocks noChangeAspect="1"/>
          </p:cNvGraphicFramePr>
          <p:nvPr>
            <p:extLst>
              <p:ext uri="{D42A27DB-BD31-4B8C-83A1-F6EECF244321}">
                <p14:modId xmlns:p14="http://schemas.microsoft.com/office/powerpoint/2010/main" val="151721045"/>
              </p:ext>
            </p:extLst>
          </p:nvPr>
        </p:nvGraphicFramePr>
        <p:xfrm>
          <a:off x="1138552" y="5794503"/>
          <a:ext cx="2284413" cy="495300"/>
        </p:xfrm>
        <a:graphic>
          <a:graphicData uri="http://schemas.openxmlformats.org/presentationml/2006/ole">
            <mc:AlternateContent xmlns:mc="http://schemas.openxmlformats.org/markup-compatibility/2006">
              <mc:Choice xmlns:v="urn:schemas-microsoft-com:vml" Requires="v">
                <p:oleObj spid="_x0000_s38969" name="Equation" r:id="rId9" imgW="1054080" imgH="228600" progId="Equation.3">
                  <p:embed/>
                </p:oleObj>
              </mc:Choice>
              <mc:Fallback>
                <p:oleObj name="Equation" r:id="rId9" imgW="10540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552" y="5794503"/>
                        <a:ext cx="22844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66</a:t>
            </a:fld>
            <a:endParaRPr lang="en-US" altLang="tr-TR"/>
          </a:p>
        </p:txBody>
      </p:sp>
    </p:spTree>
    <p:extLst>
      <p:ext uri="{BB962C8B-B14F-4D97-AF65-F5344CB8AC3E}">
        <p14:creationId xmlns:p14="http://schemas.microsoft.com/office/powerpoint/2010/main" val="17091998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r>
              <a:rPr lang="en-US" altLang="tr-TR" smtClean="0"/>
              <a:t>Other Voltages and Currents</a:t>
            </a:r>
          </a:p>
        </p:txBody>
      </p:sp>
      <p:sp>
        <p:nvSpPr>
          <p:cNvPr id="5124" name="Content Placeholder 2"/>
          <p:cNvSpPr>
            <a:spLocks noGrp="1"/>
          </p:cNvSpPr>
          <p:nvPr>
            <p:ph idx="1"/>
          </p:nvPr>
        </p:nvSpPr>
        <p:spPr/>
        <p:txBody>
          <a:bodyPr/>
          <a:lstStyle/>
          <a:p>
            <a:r>
              <a:rPr lang="en-US" altLang="tr-TR" dirty="0" smtClean="0"/>
              <a:t>Once the voltage across the capacitor is known, the following equations for the case where </a:t>
            </a:r>
            <a:r>
              <a:rPr lang="en-US" altLang="tr-TR" dirty="0" smtClean="0">
                <a:solidFill>
                  <a:schemeClr val="accent1"/>
                </a:solidFill>
              </a:rPr>
              <a:t>t &gt; t</a:t>
            </a:r>
            <a:r>
              <a:rPr lang="en-US" altLang="tr-TR" baseline="-25000" dirty="0" smtClean="0">
                <a:solidFill>
                  <a:schemeClr val="accent1"/>
                </a:solidFill>
              </a:rPr>
              <a:t>o </a:t>
            </a:r>
            <a:r>
              <a:rPr lang="en-US" altLang="tr-TR" dirty="0" smtClean="0"/>
              <a:t>can be used to find:</a:t>
            </a:r>
          </a:p>
          <a:p>
            <a:pPr>
              <a:buFont typeface="Wingdings 2" panose="05020102010507070707" pitchFamily="18" charset="2"/>
              <a:buNone/>
            </a:pPr>
            <a:endParaRPr lang="en-US" altLang="tr-TR" dirty="0" smtClean="0"/>
          </a:p>
        </p:txBody>
      </p:sp>
      <p:graphicFrame>
        <p:nvGraphicFramePr>
          <p:cNvPr id="5122" name="Object 2"/>
          <p:cNvGraphicFramePr>
            <a:graphicFrameLocks noChangeAspect="1"/>
          </p:cNvGraphicFramePr>
          <p:nvPr>
            <p:extLst>
              <p:ext uri="{D42A27DB-BD31-4B8C-83A1-F6EECF244321}">
                <p14:modId xmlns:p14="http://schemas.microsoft.com/office/powerpoint/2010/main" val="3667417098"/>
              </p:ext>
            </p:extLst>
          </p:nvPr>
        </p:nvGraphicFramePr>
        <p:xfrm>
          <a:off x="2987824" y="2708920"/>
          <a:ext cx="3656012" cy="3097213"/>
        </p:xfrm>
        <a:graphic>
          <a:graphicData uri="http://schemas.openxmlformats.org/presentationml/2006/ole">
            <mc:AlternateContent xmlns:mc="http://schemas.openxmlformats.org/markup-compatibility/2006">
              <mc:Choice xmlns:v="urn:schemas-microsoft-com:vml" Requires="v">
                <p:oleObj spid="_x0000_s39949" name="Equation" r:id="rId3" imgW="1498320" imgH="1269720" progId="Equation.3">
                  <p:embed/>
                </p:oleObj>
              </mc:Choice>
              <mc:Fallback>
                <p:oleObj name="Equation" r:id="rId3" imgW="1498320" imgH="1269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708920"/>
                        <a:ext cx="3656012"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67</a:t>
            </a:fld>
            <a:endParaRPr lang="en-US" altLang="tr-TR"/>
          </a:p>
        </p:txBody>
      </p:sp>
    </p:spTree>
    <p:extLst>
      <p:ext uri="{BB962C8B-B14F-4D97-AF65-F5344CB8AC3E}">
        <p14:creationId xmlns:p14="http://schemas.microsoft.com/office/powerpoint/2010/main" val="9476700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tr-TR" smtClean="0"/>
              <a:t>Summary</a:t>
            </a:r>
          </a:p>
        </p:txBody>
      </p:sp>
      <p:sp>
        <p:nvSpPr>
          <p:cNvPr id="3" name="Content Placeholder 2"/>
          <p:cNvSpPr>
            <a:spLocks noGrp="1"/>
          </p:cNvSpPr>
          <p:nvPr>
            <p:ph idx="1"/>
          </p:nvPr>
        </p:nvSpPr>
        <p:spPr/>
        <p:txBody>
          <a:bodyPr>
            <a:normAutofit fontScale="85000" lnSpcReduction="10000"/>
          </a:bodyPr>
          <a:lstStyle/>
          <a:p>
            <a:pPr fontAlgn="auto">
              <a:spcAft>
                <a:spcPts val="0"/>
              </a:spcAft>
              <a:defRPr/>
            </a:pPr>
            <a:r>
              <a:rPr lang="en-US" dirty="0" smtClean="0"/>
              <a:t>The set of solutions when </a:t>
            </a:r>
            <a:r>
              <a:rPr lang="en-US" dirty="0" smtClean="0">
                <a:solidFill>
                  <a:schemeClr val="accent1"/>
                </a:solidFill>
              </a:rPr>
              <a:t>t &gt; t</a:t>
            </a:r>
            <a:r>
              <a:rPr lang="en-US" baseline="-25000" dirty="0" smtClean="0">
                <a:solidFill>
                  <a:schemeClr val="accent1"/>
                </a:solidFill>
              </a:rPr>
              <a:t>o </a:t>
            </a:r>
            <a:r>
              <a:rPr lang="en-US" dirty="0" smtClean="0"/>
              <a:t>for the voltage across the capacitor in a RLC network in series was obtained.</a:t>
            </a:r>
          </a:p>
          <a:p>
            <a:pPr marL="850392" lvl="1" indent="-457200" fontAlgn="auto">
              <a:spcAft>
                <a:spcPts val="0"/>
              </a:spcAft>
              <a:defRPr/>
            </a:pPr>
            <a:r>
              <a:rPr lang="en-US" dirty="0" smtClean="0"/>
              <a:t>The final condition for the voltage across the capacitor is the steady state solution.</a:t>
            </a:r>
          </a:p>
          <a:p>
            <a:pPr marL="850392" lvl="1" indent="-457200" fontAlgn="auto">
              <a:spcAft>
                <a:spcPts val="0"/>
              </a:spcAft>
              <a:defRPr/>
            </a:pPr>
            <a:r>
              <a:rPr lang="en-US" dirty="0" smtClean="0"/>
              <a:t>Selection of equations is determine by comparing the natural frequency </a:t>
            </a:r>
            <a:r>
              <a:rPr lang="en-US" dirty="0" err="1" smtClean="0">
                <a:solidFill>
                  <a:schemeClr val="accent1"/>
                </a:solidFill>
                <a:latin typeface="Symbol" pitchFamily="18" charset="2"/>
              </a:rPr>
              <a:t>w</a:t>
            </a:r>
            <a:r>
              <a:rPr lang="en-US" baseline="-25000" dirty="0" err="1" smtClean="0">
                <a:solidFill>
                  <a:schemeClr val="accent1"/>
                </a:solidFill>
              </a:rPr>
              <a:t>o</a:t>
            </a:r>
            <a:r>
              <a:rPr lang="en-US" dirty="0" smtClean="0">
                <a:latin typeface="Symbol" pitchFamily="18" charset="2"/>
              </a:rPr>
              <a:t> </a:t>
            </a:r>
            <a:r>
              <a:rPr lang="en-US" dirty="0" smtClean="0"/>
              <a:t>to </a:t>
            </a:r>
            <a:r>
              <a:rPr lang="en-US" dirty="0" smtClean="0">
                <a:solidFill>
                  <a:schemeClr val="accent1"/>
                </a:solidFill>
                <a:latin typeface="Symbol" pitchFamily="18" charset="2"/>
              </a:rPr>
              <a:t>a</a:t>
            </a:r>
            <a:r>
              <a:rPr lang="en-US" dirty="0" smtClean="0">
                <a:latin typeface="Symbol" pitchFamily="18" charset="2"/>
              </a:rPr>
              <a:t>.</a:t>
            </a:r>
          </a:p>
          <a:p>
            <a:pPr marL="850392" lvl="1" indent="-457200" fontAlgn="auto">
              <a:spcAft>
                <a:spcPts val="0"/>
              </a:spcAft>
              <a:defRPr/>
            </a:pPr>
            <a:r>
              <a:rPr lang="en-US" dirty="0" smtClean="0"/>
              <a:t>Coefficients are found by evaluating the equation and its first derivation at </a:t>
            </a:r>
            <a:r>
              <a:rPr lang="en-US" dirty="0" smtClean="0">
                <a:solidFill>
                  <a:schemeClr val="accent1"/>
                </a:solidFill>
              </a:rPr>
              <a:t>t = t</a:t>
            </a:r>
            <a:r>
              <a:rPr lang="en-US" baseline="-25000" dirty="0" smtClean="0">
                <a:solidFill>
                  <a:schemeClr val="accent1"/>
                </a:solidFill>
              </a:rPr>
              <a:t>o</a:t>
            </a:r>
            <a:r>
              <a:rPr lang="en-US" baseline="30000" dirty="0" smtClean="0">
                <a:solidFill>
                  <a:schemeClr val="accent1"/>
                </a:solidFill>
              </a:rPr>
              <a:t>-</a:t>
            </a:r>
            <a:r>
              <a:rPr lang="en-US" dirty="0" smtClean="0">
                <a:solidFill>
                  <a:schemeClr val="accent1"/>
                </a:solidFill>
              </a:rPr>
              <a:t> </a:t>
            </a:r>
            <a:r>
              <a:rPr lang="en-US" dirty="0" smtClean="0"/>
              <a:t>and </a:t>
            </a:r>
            <a:r>
              <a:rPr lang="en-US" dirty="0" smtClean="0">
                <a:solidFill>
                  <a:schemeClr val="accent1"/>
                </a:solidFill>
              </a:rPr>
              <a:t>t = ∞s</a:t>
            </a:r>
            <a:r>
              <a:rPr lang="en-US" dirty="0" smtClean="0"/>
              <a:t>.</a:t>
            </a:r>
            <a:endParaRPr lang="en-US" dirty="0" smtClean="0">
              <a:latin typeface="Symbol" pitchFamily="18" charset="2"/>
            </a:endParaRPr>
          </a:p>
          <a:p>
            <a:pPr marL="850392" lvl="1" indent="-457200" fontAlgn="auto">
              <a:spcAft>
                <a:spcPts val="0"/>
              </a:spcAft>
              <a:defRPr/>
            </a:pPr>
            <a:r>
              <a:rPr lang="en-US" dirty="0" smtClean="0"/>
              <a:t>The voltage across the capacitor is equal to the initial condition when </a:t>
            </a:r>
            <a:r>
              <a:rPr lang="en-US" dirty="0" smtClean="0">
                <a:solidFill>
                  <a:schemeClr val="accent1"/>
                </a:solidFill>
              </a:rPr>
              <a:t>t &lt; t</a:t>
            </a:r>
            <a:r>
              <a:rPr lang="en-US" baseline="-25000" dirty="0" smtClean="0">
                <a:solidFill>
                  <a:schemeClr val="accent1"/>
                </a:solidFill>
              </a:rPr>
              <a:t>o</a:t>
            </a:r>
            <a:endParaRPr lang="en-US" dirty="0" smtClean="0">
              <a:solidFill>
                <a:schemeClr val="accent1"/>
              </a:solidFill>
            </a:endParaRPr>
          </a:p>
          <a:p>
            <a:pPr fontAlgn="auto">
              <a:spcAft>
                <a:spcPts val="0"/>
              </a:spcAft>
              <a:defRPr/>
            </a:pPr>
            <a:r>
              <a:rPr lang="en-US" dirty="0" smtClean="0"/>
              <a:t>Using the relationships between current and voltage, the current through the capacitor and the voltages and currents for the inductor and resistor can be calculated.</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68</a:t>
            </a:fld>
            <a:endParaRPr lang="en-US" altLang="tr-TR"/>
          </a:p>
        </p:txBody>
      </p:sp>
    </p:spTree>
    <p:extLst>
      <p:ext uri="{BB962C8B-B14F-4D97-AF65-F5344CB8AC3E}">
        <p14:creationId xmlns:p14="http://schemas.microsoft.com/office/powerpoint/2010/main" val="20065692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Step </a:t>
            </a:r>
            <a:r>
              <a:rPr lang="en-US" dirty="0" smtClean="0"/>
              <a:t>Response</a:t>
            </a:r>
            <a:r>
              <a:rPr lang="tr-TR" dirty="0" smtClean="0"/>
              <a:t>-</a:t>
            </a:r>
            <a:r>
              <a:rPr lang="en-US" altLang="tr-TR" dirty="0"/>
              <a:t>Parallel RLC </a:t>
            </a:r>
            <a:r>
              <a:rPr lang="en-US" altLang="tr-TR" dirty="0" smtClean="0"/>
              <a:t>Network</a:t>
            </a:r>
          </a:p>
        </p:txBody>
      </p:sp>
      <p:sp>
        <p:nvSpPr>
          <p:cNvPr id="3" name="Content Placeholder 2"/>
          <p:cNvSpPr>
            <a:spLocks noGrp="1"/>
          </p:cNvSpPr>
          <p:nvPr>
            <p:ph idx="1"/>
          </p:nvPr>
        </p:nvSpPr>
        <p:spPr/>
        <p:txBody>
          <a:bodyPr>
            <a:normAutofit/>
          </a:bodyPr>
          <a:lstStyle/>
          <a:p>
            <a:pPr fontAlgn="auto">
              <a:spcAft>
                <a:spcPts val="0"/>
              </a:spcAft>
              <a:defRPr/>
            </a:pPr>
            <a:r>
              <a:rPr lang="en-US" altLang="tr-TR" dirty="0"/>
              <a:t>Objective of Lecture </a:t>
            </a:r>
            <a:endParaRPr lang="tr-TR" altLang="tr-TR" dirty="0" smtClean="0"/>
          </a:p>
          <a:p>
            <a:pPr lvl="1" fontAlgn="auto">
              <a:spcAft>
                <a:spcPts val="0"/>
              </a:spcAft>
              <a:defRPr/>
            </a:pPr>
            <a:r>
              <a:rPr lang="en-US" dirty="0" smtClean="0"/>
              <a:t>Derive the equations that relate the voltages across a resistor, an inductor, and a capacitor in parallel as:</a:t>
            </a:r>
          </a:p>
          <a:p>
            <a:pPr marL="1250442" lvl="2" indent="-457200" fontAlgn="auto">
              <a:spcAft>
                <a:spcPts val="0"/>
              </a:spcAft>
              <a:defRPr/>
            </a:pPr>
            <a:r>
              <a:rPr lang="en-US" dirty="0" smtClean="0"/>
              <a:t>the unit step function associated with voltage or current source changes from 0 to 1 or</a:t>
            </a:r>
          </a:p>
          <a:p>
            <a:pPr marL="1250442" lvl="2" indent="-457200" fontAlgn="auto">
              <a:spcAft>
                <a:spcPts val="0"/>
              </a:spcAft>
              <a:defRPr/>
            </a:pPr>
            <a:r>
              <a:rPr lang="en-US" dirty="0" smtClean="0"/>
              <a:t>a switch connects a voltage or current source into the circuit.</a:t>
            </a:r>
          </a:p>
          <a:p>
            <a:pPr lvl="1" fontAlgn="auto">
              <a:spcAft>
                <a:spcPts val="0"/>
              </a:spcAft>
              <a:defRPr/>
            </a:pPr>
            <a:r>
              <a:rPr lang="en-US" dirty="0" smtClean="0"/>
              <a:t>Describe the solution to the 2</a:t>
            </a:r>
            <a:r>
              <a:rPr lang="en-US" baseline="30000" dirty="0" smtClean="0"/>
              <a:t>nd</a:t>
            </a:r>
            <a:r>
              <a:rPr lang="en-US" dirty="0" smtClean="0"/>
              <a:t> order equations when the condition is:</a:t>
            </a:r>
          </a:p>
          <a:p>
            <a:pPr marL="1250442" lvl="2" indent="-457200" fontAlgn="auto">
              <a:spcAft>
                <a:spcPts val="0"/>
              </a:spcAft>
              <a:defRPr/>
            </a:pPr>
            <a:r>
              <a:rPr lang="en-US" dirty="0" err="1" smtClean="0"/>
              <a:t>Overdamped</a:t>
            </a:r>
            <a:endParaRPr lang="en-US" dirty="0" smtClean="0"/>
          </a:p>
          <a:p>
            <a:pPr marL="1250442" lvl="2" indent="-457200" fontAlgn="auto">
              <a:spcAft>
                <a:spcPts val="0"/>
              </a:spcAft>
              <a:defRPr/>
            </a:pPr>
            <a:r>
              <a:rPr lang="en-US" dirty="0" smtClean="0"/>
              <a:t>Critically Damped</a:t>
            </a:r>
          </a:p>
          <a:p>
            <a:pPr marL="1250442" lvl="2" indent="-457200" fontAlgn="auto">
              <a:spcAft>
                <a:spcPts val="0"/>
              </a:spcAft>
              <a:defRPr/>
            </a:pPr>
            <a:r>
              <a:rPr lang="en-US" dirty="0" err="1" smtClean="0"/>
              <a:t>Underdamped</a:t>
            </a:r>
            <a:endParaRPr lang="en-US" dirty="0" smtClean="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69</a:t>
            </a:fld>
            <a:endParaRPr lang="en-US" altLang="tr-TR"/>
          </a:p>
        </p:txBody>
      </p:sp>
    </p:spTree>
    <p:extLst>
      <p:ext uri="{BB962C8B-B14F-4D97-AF65-F5344CB8AC3E}">
        <p14:creationId xmlns:p14="http://schemas.microsoft.com/office/powerpoint/2010/main" val="1717112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tr-TR" smtClean="0"/>
              <a:t>Final Condition</a:t>
            </a:r>
          </a:p>
        </p:txBody>
      </p:sp>
      <p:sp>
        <p:nvSpPr>
          <p:cNvPr id="3" name="Content Placeholder 2"/>
          <p:cNvSpPr>
            <a:spLocks noGrp="1"/>
          </p:cNvSpPr>
          <p:nvPr>
            <p:ph idx="1"/>
          </p:nvPr>
        </p:nvSpPr>
        <p:spPr/>
        <p:txBody>
          <a:bodyPr>
            <a:normAutofit fontScale="92500" lnSpcReduction="10000"/>
          </a:bodyPr>
          <a:lstStyle/>
          <a:p>
            <a:pPr fontAlgn="auto">
              <a:spcAft>
                <a:spcPts val="0"/>
              </a:spcAft>
              <a:defRPr/>
            </a:pPr>
            <a:r>
              <a:rPr lang="en-US" dirty="0" smtClean="0"/>
              <a:t>Redraw the circuit at </a:t>
            </a:r>
            <a:r>
              <a:rPr lang="en-US" dirty="0" smtClean="0">
                <a:solidFill>
                  <a:schemeClr val="accent1"/>
                </a:solidFill>
              </a:rPr>
              <a:t>t =</a:t>
            </a:r>
            <a:r>
              <a:rPr lang="tr-TR" dirty="0" smtClean="0">
                <a:solidFill>
                  <a:schemeClr val="accent1"/>
                </a:solidFill>
              </a:rPr>
              <a:t> </a:t>
            </a:r>
            <a:r>
              <a:rPr lang="en-US" dirty="0" smtClean="0">
                <a:solidFill>
                  <a:schemeClr val="accent1"/>
                </a:solidFill>
              </a:rPr>
              <a:t>∞ </a:t>
            </a:r>
            <a:r>
              <a:rPr lang="en-US" dirty="0" smtClean="0"/>
              <a:t>s</a:t>
            </a:r>
            <a:endParaRPr lang="en-US" baseline="-25000" dirty="0" smtClean="0"/>
          </a:p>
          <a:p>
            <a:pPr fontAlgn="auto">
              <a:spcAft>
                <a:spcPts val="0"/>
              </a:spcAft>
              <a:defRPr/>
            </a:pPr>
            <a:r>
              <a:rPr lang="en-US" dirty="0" smtClean="0"/>
              <a:t>Determine the value of all voltage and current sources at </a:t>
            </a:r>
            <a:r>
              <a:rPr lang="en-US" dirty="0" smtClean="0">
                <a:solidFill>
                  <a:schemeClr val="accent1"/>
                </a:solidFill>
              </a:rPr>
              <a:t>t =</a:t>
            </a:r>
            <a:r>
              <a:rPr lang="tr-TR" dirty="0" smtClean="0">
                <a:solidFill>
                  <a:schemeClr val="accent1"/>
                </a:solidFill>
              </a:rPr>
              <a:t> </a:t>
            </a:r>
            <a:r>
              <a:rPr lang="en-US" dirty="0" smtClean="0">
                <a:solidFill>
                  <a:schemeClr val="accent1"/>
                </a:solidFill>
              </a:rPr>
              <a:t>∞ </a:t>
            </a:r>
            <a:r>
              <a:rPr lang="en-US" dirty="0" smtClean="0"/>
              <a:t>s</a:t>
            </a:r>
            <a:endParaRPr lang="en-US" baseline="-25000" dirty="0" smtClean="0"/>
          </a:p>
          <a:p>
            <a:pPr fontAlgn="auto">
              <a:spcAft>
                <a:spcPts val="0"/>
              </a:spcAft>
              <a:defRPr/>
            </a:pPr>
            <a:r>
              <a:rPr lang="en-US" dirty="0" smtClean="0"/>
              <a:t>Make the appropriate substitutions for the energy storage devices.</a:t>
            </a:r>
          </a:p>
          <a:p>
            <a:pPr marL="850392" lvl="1" indent="-457200" fontAlgn="auto">
              <a:spcAft>
                <a:spcPts val="0"/>
              </a:spcAft>
              <a:defRPr/>
            </a:pPr>
            <a:r>
              <a:rPr lang="en-US" dirty="0" smtClean="0"/>
              <a:t>Substitute an open circuit (</a:t>
            </a:r>
            <a:r>
              <a:rPr lang="en-US" dirty="0" smtClean="0">
                <a:solidFill>
                  <a:schemeClr val="accent1"/>
                </a:solidFill>
              </a:rPr>
              <a:t>∞</a:t>
            </a:r>
            <a:r>
              <a:rPr lang="en-US" dirty="0" smtClean="0">
                <a:solidFill>
                  <a:schemeClr val="accent1"/>
                </a:solidFill>
                <a:latin typeface="Symbol" pitchFamily="18" charset="2"/>
              </a:rPr>
              <a:t>W</a:t>
            </a:r>
            <a:r>
              <a:rPr lang="en-US" dirty="0" smtClean="0">
                <a:solidFill>
                  <a:schemeClr val="accent1"/>
                </a:solidFill>
              </a:rPr>
              <a:t> resistor</a:t>
            </a:r>
            <a:r>
              <a:rPr lang="en-US" dirty="0" smtClean="0"/>
              <a:t>) for all capacitors.</a:t>
            </a:r>
          </a:p>
          <a:p>
            <a:pPr marL="1239012" lvl="2" indent="-342900" fontAlgn="auto">
              <a:spcAft>
                <a:spcPts val="0"/>
              </a:spcAft>
              <a:defRPr/>
            </a:pPr>
            <a:r>
              <a:rPr lang="en-US" dirty="0" smtClean="0"/>
              <a:t>Note: </a:t>
            </a:r>
            <a:r>
              <a:rPr lang="en-US" dirty="0" err="1" smtClean="0">
                <a:solidFill>
                  <a:schemeClr val="accent1"/>
                </a:solidFill>
              </a:rPr>
              <a:t>i</a:t>
            </a:r>
            <a:r>
              <a:rPr lang="en-US" baseline="-25000" dirty="0" err="1" smtClean="0">
                <a:solidFill>
                  <a:schemeClr val="accent1"/>
                </a:solidFill>
              </a:rPr>
              <a:t>C</a:t>
            </a:r>
            <a:r>
              <a:rPr lang="en-US" dirty="0" smtClean="0">
                <a:solidFill>
                  <a:schemeClr val="accent1"/>
                </a:solidFill>
              </a:rPr>
              <a:t>(t =∞ s) = </a:t>
            </a:r>
            <a:r>
              <a:rPr lang="en-US" dirty="0" smtClean="0">
                <a:solidFill>
                  <a:schemeClr val="accent1"/>
                </a:solidFill>
                <a:latin typeface="+mj-lt"/>
              </a:rPr>
              <a:t>0</a:t>
            </a:r>
            <a:r>
              <a:rPr lang="en-US" dirty="0" smtClean="0">
                <a:solidFill>
                  <a:schemeClr val="accent1"/>
                </a:solidFill>
              </a:rPr>
              <a:t>A</a:t>
            </a:r>
            <a:r>
              <a:rPr lang="en-US" dirty="0" smtClean="0"/>
              <a:t>.</a:t>
            </a:r>
          </a:p>
          <a:p>
            <a:pPr marL="850392" lvl="1" indent="-457200" fontAlgn="auto">
              <a:spcAft>
                <a:spcPts val="0"/>
              </a:spcAft>
              <a:defRPr/>
            </a:pPr>
            <a:r>
              <a:rPr lang="en-US" dirty="0" smtClean="0"/>
              <a:t>Substitute an short circuit (</a:t>
            </a:r>
            <a:r>
              <a:rPr lang="en-US" dirty="0" smtClean="0">
                <a:solidFill>
                  <a:schemeClr val="accent1"/>
                </a:solidFill>
                <a:latin typeface="+mj-lt"/>
              </a:rPr>
              <a:t>0</a:t>
            </a:r>
            <a:r>
              <a:rPr lang="en-US" dirty="0" smtClean="0">
                <a:solidFill>
                  <a:schemeClr val="accent1"/>
                </a:solidFill>
                <a:latin typeface="Symbol" pitchFamily="18" charset="2"/>
              </a:rPr>
              <a:t>W</a:t>
            </a:r>
            <a:r>
              <a:rPr lang="en-US" dirty="0" smtClean="0">
                <a:solidFill>
                  <a:schemeClr val="accent1"/>
                </a:solidFill>
              </a:rPr>
              <a:t> resistor</a:t>
            </a:r>
            <a:r>
              <a:rPr lang="en-US" dirty="0" smtClean="0"/>
              <a:t>) for all inductors.</a:t>
            </a:r>
          </a:p>
          <a:p>
            <a:pPr marL="1239012" lvl="2" indent="-342900" fontAlgn="auto">
              <a:spcAft>
                <a:spcPts val="0"/>
              </a:spcAft>
              <a:defRPr/>
            </a:pPr>
            <a:r>
              <a:rPr lang="en-US" dirty="0" smtClean="0"/>
              <a:t>Note: </a:t>
            </a:r>
            <a:r>
              <a:rPr lang="en-US" dirty="0" err="1" smtClean="0">
                <a:solidFill>
                  <a:schemeClr val="accent1"/>
                </a:solidFill>
              </a:rPr>
              <a:t>v</a:t>
            </a:r>
            <a:r>
              <a:rPr lang="en-US" baseline="-25000" dirty="0" err="1" smtClean="0">
                <a:solidFill>
                  <a:schemeClr val="accent1"/>
                </a:solidFill>
              </a:rPr>
              <a:t>L</a:t>
            </a:r>
            <a:r>
              <a:rPr lang="en-US" dirty="0" smtClean="0">
                <a:solidFill>
                  <a:schemeClr val="accent1"/>
                </a:solidFill>
              </a:rPr>
              <a:t>(t =∞ s) = </a:t>
            </a:r>
            <a:r>
              <a:rPr lang="en-US" dirty="0" smtClean="0">
                <a:solidFill>
                  <a:schemeClr val="accent1"/>
                </a:solidFill>
                <a:latin typeface="+mj-lt"/>
              </a:rPr>
              <a:t>0</a:t>
            </a:r>
            <a:r>
              <a:rPr lang="en-US" dirty="0" smtClean="0">
                <a:solidFill>
                  <a:schemeClr val="accent1"/>
                </a:solidFill>
              </a:rPr>
              <a:t>V</a:t>
            </a:r>
            <a:r>
              <a:rPr lang="en-US" dirty="0" smtClean="0"/>
              <a:t>.</a:t>
            </a:r>
          </a:p>
          <a:p>
            <a:pPr fontAlgn="auto">
              <a:spcAft>
                <a:spcPts val="0"/>
              </a:spcAft>
              <a:defRPr/>
            </a:pPr>
            <a:r>
              <a:rPr lang="en-US" dirty="0" smtClean="0"/>
              <a:t>Calculate </a:t>
            </a:r>
            <a:r>
              <a:rPr lang="en-US" dirty="0" err="1" smtClean="0">
                <a:solidFill>
                  <a:schemeClr val="accent1"/>
                </a:solidFill>
              </a:rPr>
              <a:t>v</a:t>
            </a:r>
            <a:r>
              <a:rPr lang="en-US" baseline="-25000" dirty="0" err="1" smtClean="0">
                <a:solidFill>
                  <a:schemeClr val="accent1"/>
                </a:solidFill>
              </a:rPr>
              <a:t>C</a:t>
            </a:r>
            <a:r>
              <a:rPr lang="en-US" dirty="0" smtClean="0">
                <a:solidFill>
                  <a:schemeClr val="accent1"/>
                </a:solidFill>
              </a:rPr>
              <a:t>(t =∞ s) </a:t>
            </a:r>
            <a:r>
              <a:rPr lang="en-US" dirty="0" smtClean="0"/>
              <a:t>and </a:t>
            </a:r>
            <a:r>
              <a:rPr lang="en-US" dirty="0" err="1" smtClean="0">
                <a:solidFill>
                  <a:schemeClr val="accent1"/>
                </a:solidFill>
              </a:rPr>
              <a:t>i</a:t>
            </a:r>
            <a:r>
              <a:rPr lang="en-US" baseline="-25000" dirty="0" err="1" smtClean="0">
                <a:solidFill>
                  <a:schemeClr val="accent1"/>
                </a:solidFill>
              </a:rPr>
              <a:t>L</a:t>
            </a:r>
            <a:r>
              <a:rPr lang="en-US" dirty="0" smtClean="0">
                <a:solidFill>
                  <a:schemeClr val="accent1"/>
                </a:solidFill>
              </a:rPr>
              <a:t>(t =∞ s)</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a:t>
            </a:fld>
            <a:endParaRPr lang="en-US" altLang="tr-TR"/>
          </a:p>
        </p:txBody>
      </p:sp>
    </p:spTree>
    <p:extLst>
      <p:ext uri="{BB962C8B-B14F-4D97-AF65-F5344CB8AC3E}">
        <p14:creationId xmlns:p14="http://schemas.microsoft.com/office/powerpoint/2010/main" val="15512080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tr-TR" smtClean="0"/>
              <a:t>Parallel RLC Network</a:t>
            </a:r>
          </a:p>
        </p:txBody>
      </p:sp>
      <p:sp>
        <p:nvSpPr>
          <p:cNvPr id="24579" name="Content Placeholder 2"/>
          <p:cNvSpPr>
            <a:spLocks noGrp="1"/>
          </p:cNvSpPr>
          <p:nvPr>
            <p:ph idx="1"/>
          </p:nvPr>
        </p:nvSpPr>
        <p:spPr/>
        <p:txBody>
          <a:bodyPr/>
          <a:lstStyle/>
          <a:p>
            <a:r>
              <a:rPr lang="en-US" altLang="tr-TR" dirty="0" smtClean="0"/>
              <a:t>With a current source switched into the circuit at </a:t>
            </a:r>
            <a:r>
              <a:rPr lang="en-US" altLang="tr-TR" dirty="0" smtClean="0">
                <a:solidFill>
                  <a:schemeClr val="accent1"/>
                </a:solidFill>
              </a:rPr>
              <a:t>t= t</a:t>
            </a:r>
            <a:r>
              <a:rPr lang="en-US" altLang="tr-TR" baseline="-25000" dirty="0" smtClean="0">
                <a:solidFill>
                  <a:schemeClr val="accent1"/>
                </a:solidFill>
              </a:rPr>
              <a:t>o</a:t>
            </a:r>
            <a:r>
              <a:rPr lang="en-US" altLang="tr-TR" dirty="0" smtClean="0"/>
              <a:t>.</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772477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70</a:t>
            </a:fld>
            <a:endParaRPr lang="en-US" altLang="tr-TR"/>
          </a:p>
        </p:txBody>
      </p:sp>
    </p:spTree>
    <p:extLst>
      <p:ext uri="{BB962C8B-B14F-4D97-AF65-F5344CB8AC3E}">
        <p14:creationId xmlns:p14="http://schemas.microsoft.com/office/powerpoint/2010/main" val="37958642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altLang="tr-TR" smtClean="0"/>
              <a:t>Boundary Conditions</a:t>
            </a:r>
          </a:p>
        </p:txBody>
      </p:sp>
      <p:sp>
        <p:nvSpPr>
          <p:cNvPr id="3" name="Content Placeholder 2"/>
          <p:cNvSpPr>
            <a:spLocks noGrp="1"/>
          </p:cNvSpPr>
          <p:nvPr>
            <p:ph idx="1"/>
          </p:nvPr>
        </p:nvSpPr>
        <p:spPr/>
        <p:txBody>
          <a:bodyPr>
            <a:normAutofit fontScale="92500"/>
          </a:bodyPr>
          <a:lstStyle/>
          <a:p>
            <a:pPr fontAlgn="auto">
              <a:spcAft>
                <a:spcPts val="0"/>
              </a:spcAft>
              <a:defRPr/>
            </a:pPr>
            <a:r>
              <a:rPr lang="en-US" dirty="0" smtClean="0"/>
              <a:t>You must determine the initial condition of the inductor and capacitor at </a:t>
            </a:r>
            <a:r>
              <a:rPr lang="en-US" dirty="0" smtClean="0">
                <a:solidFill>
                  <a:schemeClr val="accent1"/>
                </a:solidFill>
              </a:rPr>
              <a:t>t &lt; t</a:t>
            </a:r>
            <a:r>
              <a:rPr lang="en-US" baseline="-25000" dirty="0" smtClean="0">
                <a:solidFill>
                  <a:schemeClr val="accent1"/>
                </a:solidFill>
              </a:rPr>
              <a:t>o</a:t>
            </a:r>
            <a:r>
              <a:rPr lang="en-US" dirty="0" smtClean="0">
                <a:solidFill>
                  <a:schemeClr val="accent1"/>
                </a:solidFill>
              </a:rPr>
              <a:t> </a:t>
            </a:r>
            <a:r>
              <a:rPr lang="en-US" dirty="0" smtClean="0"/>
              <a:t>and then find the final conditions at </a:t>
            </a:r>
            <a:r>
              <a:rPr lang="en-US" dirty="0" smtClean="0">
                <a:solidFill>
                  <a:schemeClr val="accent1"/>
                </a:solidFill>
              </a:rPr>
              <a:t>t = ∞s</a:t>
            </a:r>
            <a:r>
              <a:rPr lang="en-US" dirty="0" smtClean="0"/>
              <a:t>.</a:t>
            </a:r>
          </a:p>
          <a:p>
            <a:pPr marL="850392" lvl="1" indent="-457200" fontAlgn="auto">
              <a:spcAft>
                <a:spcPts val="0"/>
              </a:spcAft>
              <a:defRPr/>
            </a:pPr>
            <a:r>
              <a:rPr lang="en-US" dirty="0" smtClean="0"/>
              <a:t>Since the voltage source has a magnitude of </a:t>
            </a:r>
            <a:r>
              <a:rPr lang="en-US" dirty="0" smtClean="0">
                <a:solidFill>
                  <a:schemeClr val="accent1"/>
                </a:solidFill>
              </a:rPr>
              <a:t>0V</a:t>
            </a:r>
            <a:r>
              <a:rPr lang="en-US" dirty="0" smtClean="0"/>
              <a:t> at </a:t>
            </a:r>
            <a:r>
              <a:rPr lang="en-US" dirty="0" smtClean="0">
                <a:solidFill>
                  <a:schemeClr val="accent1"/>
                </a:solidFill>
              </a:rPr>
              <a:t>t&lt; t</a:t>
            </a:r>
            <a:r>
              <a:rPr lang="en-US" baseline="-25000" dirty="0" smtClean="0">
                <a:solidFill>
                  <a:schemeClr val="accent1"/>
                </a:solidFill>
              </a:rPr>
              <a:t>o</a:t>
            </a:r>
            <a:endParaRPr lang="en-US" dirty="0" smtClean="0">
              <a:solidFill>
                <a:schemeClr val="accent1"/>
              </a:solidFill>
            </a:endParaRPr>
          </a:p>
          <a:p>
            <a:pPr marL="1239012" lvl="2" indent="-342900" fontAlgn="auto">
              <a:spcAft>
                <a:spcPts val="0"/>
              </a:spcAft>
              <a:defRPr/>
            </a:pPr>
            <a:r>
              <a:rPr lang="en-US" dirty="0" err="1" smtClean="0"/>
              <a:t>i</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 and v(t</a:t>
            </a:r>
            <a:r>
              <a:rPr lang="en-US" baseline="-25000" dirty="0" smtClean="0"/>
              <a:t>o</a:t>
            </a:r>
            <a:r>
              <a:rPr lang="en-US" baseline="30000" dirty="0" smtClean="0"/>
              <a:t>-</a:t>
            </a:r>
            <a:r>
              <a:rPr lang="en-US" dirty="0" smtClean="0"/>
              <a:t>) = </a:t>
            </a:r>
            <a:r>
              <a:rPr lang="en-US" dirty="0" err="1" smtClean="0"/>
              <a:t>v</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V </a:t>
            </a:r>
          </a:p>
          <a:p>
            <a:pPr marL="1239012" lvl="2" indent="-342900" fontAlgn="auto">
              <a:spcAft>
                <a:spcPts val="0"/>
              </a:spcAft>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a:t>
            </a:r>
            <a:r>
              <a:rPr lang="en-US" dirty="0" smtClean="0">
                <a:latin typeface="+mj-lt"/>
              </a:rPr>
              <a:t>0</a:t>
            </a:r>
            <a:r>
              <a:rPr lang="tr-TR" dirty="0" smtClean="0">
                <a:latin typeface="+mj-lt"/>
              </a:rPr>
              <a:t> </a:t>
            </a:r>
            <a:r>
              <a:rPr lang="en-US" dirty="0" smtClean="0"/>
              <a:t>A</a:t>
            </a:r>
          </a:p>
          <a:p>
            <a:pPr marL="850392" lvl="1" indent="-457200" fontAlgn="auto">
              <a:spcAft>
                <a:spcPts val="0"/>
              </a:spcAft>
              <a:defRPr/>
            </a:pPr>
            <a:r>
              <a:rPr lang="en-US" dirty="0" smtClean="0"/>
              <a:t>Once the steady state is reached after the voltage source has a magnitude of </a:t>
            </a:r>
            <a:r>
              <a:rPr lang="en-US" dirty="0" smtClean="0">
                <a:solidFill>
                  <a:schemeClr val="accent1"/>
                </a:solidFill>
              </a:rPr>
              <a:t>Vs</a:t>
            </a:r>
            <a:r>
              <a:rPr lang="en-US" dirty="0" smtClean="0"/>
              <a:t> at </a:t>
            </a:r>
            <a:r>
              <a:rPr lang="en-US" dirty="0" smtClean="0">
                <a:solidFill>
                  <a:schemeClr val="accent1"/>
                </a:solidFill>
              </a:rPr>
              <a:t>t &gt; t</a:t>
            </a:r>
            <a:r>
              <a:rPr lang="en-US" baseline="-25000" dirty="0" smtClean="0">
                <a:solidFill>
                  <a:schemeClr val="accent1"/>
                </a:solidFill>
              </a:rPr>
              <a:t>o</a:t>
            </a:r>
            <a:r>
              <a:rPr lang="en-US" dirty="0" smtClean="0"/>
              <a:t>, replace the capacitor with an open circuit and the inductor with a short circuit.</a:t>
            </a:r>
          </a:p>
          <a:p>
            <a:pPr marL="1239012" lvl="2" indent="-342900" fontAlgn="auto">
              <a:spcAft>
                <a:spcPts val="0"/>
              </a:spcAft>
              <a:defRPr/>
            </a:pPr>
            <a:r>
              <a:rPr lang="en-US" dirty="0" err="1" smtClean="0"/>
              <a:t>i</a:t>
            </a:r>
            <a:r>
              <a:rPr lang="en-US" baseline="-25000" dirty="0" err="1" smtClean="0"/>
              <a:t>L</a:t>
            </a:r>
            <a:r>
              <a:rPr lang="en-US" dirty="0" smtClean="0"/>
              <a:t>(∞s) = Is and v(∞s) = </a:t>
            </a:r>
            <a:r>
              <a:rPr lang="en-US" dirty="0" err="1" smtClean="0"/>
              <a:t>v</a:t>
            </a:r>
            <a:r>
              <a:rPr lang="en-US" baseline="-25000" dirty="0" err="1" smtClean="0"/>
              <a:t>C</a:t>
            </a:r>
            <a:r>
              <a:rPr lang="en-US" dirty="0" smtClean="0"/>
              <a:t>(∞s) = 0</a:t>
            </a:r>
            <a:r>
              <a:rPr lang="tr-TR" dirty="0" smtClean="0"/>
              <a:t> </a:t>
            </a:r>
            <a:r>
              <a:rPr lang="en-US" dirty="0" smtClean="0"/>
              <a:t>V </a:t>
            </a:r>
          </a:p>
          <a:p>
            <a:pPr marL="1239012" lvl="2" indent="-342900" fontAlgn="auto">
              <a:spcAft>
                <a:spcPts val="0"/>
              </a:spcAft>
              <a:defRPr/>
            </a:pPr>
            <a:r>
              <a:rPr lang="en-US" dirty="0" err="1" smtClean="0"/>
              <a:t>v</a:t>
            </a:r>
            <a:r>
              <a:rPr lang="en-US" baseline="-25000" dirty="0" err="1" smtClean="0"/>
              <a:t>L</a:t>
            </a:r>
            <a:r>
              <a:rPr lang="en-US" dirty="0" smtClean="0"/>
              <a:t>(∞s) = 0</a:t>
            </a:r>
            <a:r>
              <a:rPr lang="tr-TR" dirty="0" smtClean="0"/>
              <a:t> </a:t>
            </a:r>
            <a:r>
              <a:rPr lang="en-US" dirty="0" smtClean="0"/>
              <a:t>V and </a:t>
            </a:r>
            <a:r>
              <a:rPr lang="en-US" dirty="0" err="1" smtClean="0"/>
              <a:t>i</a:t>
            </a:r>
            <a:r>
              <a:rPr lang="en-US" baseline="-25000" dirty="0" err="1" smtClean="0"/>
              <a:t>C</a:t>
            </a:r>
            <a:r>
              <a:rPr lang="en-US" dirty="0" smtClean="0"/>
              <a:t>(∞s) = 0</a:t>
            </a:r>
            <a:r>
              <a:rPr lang="tr-TR" dirty="0" smtClean="0"/>
              <a:t> </a:t>
            </a:r>
            <a:r>
              <a:rPr lang="en-US" dirty="0" smtClean="0"/>
              <a:t>A</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71</a:t>
            </a:fld>
            <a:endParaRPr lang="en-US" altLang="tr-TR"/>
          </a:p>
        </p:txBody>
      </p:sp>
    </p:spTree>
    <p:extLst>
      <p:ext uri="{BB962C8B-B14F-4D97-AF65-F5344CB8AC3E}">
        <p14:creationId xmlns:p14="http://schemas.microsoft.com/office/powerpoint/2010/main" val="3988076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tr-TR" smtClean="0"/>
              <a:t>Selection of Parameter</a:t>
            </a:r>
          </a:p>
        </p:txBody>
      </p:sp>
      <p:sp>
        <p:nvSpPr>
          <p:cNvPr id="3" name="Content Placeholder 2"/>
          <p:cNvSpPr>
            <a:spLocks noGrp="1"/>
          </p:cNvSpPr>
          <p:nvPr>
            <p:ph idx="1"/>
          </p:nvPr>
        </p:nvSpPr>
        <p:spPr/>
        <p:txBody>
          <a:bodyPr>
            <a:normAutofit lnSpcReduction="10000"/>
          </a:bodyPr>
          <a:lstStyle/>
          <a:p>
            <a:pPr fontAlgn="auto">
              <a:spcAft>
                <a:spcPts val="0"/>
              </a:spcAft>
              <a:defRPr/>
            </a:pPr>
            <a:r>
              <a:rPr lang="en-US" dirty="0" smtClean="0"/>
              <a:t>Initial Conditions</a:t>
            </a:r>
          </a:p>
          <a:p>
            <a:pPr marL="850392" lvl="1" indent="-457200" fontAlgn="auto">
              <a:spcAft>
                <a:spcPts val="0"/>
              </a:spcAft>
              <a:defRPr/>
            </a:pPr>
            <a:r>
              <a:rPr lang="en-US" dirty="0" err="1" smtClean="0">
                <a:solidFill>
                  <a:srgbClr val="FF0000"/>
                </a:solidFill>
              </a:rPr>
              <a:t>i</a:t>
            </a:r>
            <a:r>
              <a:rPr lang="en-US" baseline="-25000" dirty="0" err="1" smtClean="0">
                <a:solidFill>
                  <a:srgbClr val="FF0000"/>
                </a:solidFill>
              </a:rPr>
              <a:t>L</a:t>
            </a:r>
            <a:r>
              <a:rPr lang="en-US" dirty="0" smtClean="0">
                <a:solidFill>
                  <a:srgbClr val="FF0000"/>
                </a:solidFill>
              </a:rPr>
              <a:t>(t</a:t>
            </a:r>
            <a:r>
              <a:rPr lang="en-US" baseline="-25000" dirty="0" smtClean="0">
                <a:solidFill>
                  <a:srgbClr val="FF0000"/>
                </a:solidFill>
              </a:rPr>
              <a:t>o</a:t>
            </a:r>
            <a:r>
              <a:rPr lang="en-US" baseline="30000" dirty="0" smtClean="0">
                <a:solidFill>
                  <a:srgbClr val="FF0000"/>
                </a:solidFill>
              </a:rPr>
              <a:t>-</a:t>
            </a:r>
            <a:r>
              <a:rPr lang="en-US" dirty="0" smtClean="0">
                <a:solidFill>
                  <a:srgbClr val="FF0000"/>
                </a:solidFill>
              </a:rPr>
              <a:t>) = 0</a:t>
            </a:r>
            <a:r>
              <a:rPr lang="tr-TR" dirty="0" smtClean="0">
                <a:solidFill>
                  <a:srgbClr val="FF0000"/>
                </a:solidFill>
              </a:rPr>
              <a:t> </a:t>
            </a:r>
            <a:r>
              <a:rPr lang="en-US" dirty="0" smtClean="0">
                <a:solidFill>
                  <a:srgbClr val="FF0000"/>
                </a:solidFill>
              </a:rPr>
              <a:t>A </a:t>
            </a:r>
            <a:r>
              <a:rPr lang="en-US" dirty="0" smtClean="0"/>
              <a:t>and v(t</a:t>
            </a:r>
            <a:r>
              <a:rPr lang="en-US" baseline="-25000" dirty="0" smtClean="0"/>
              <a:t>o</a:t>
            </a:r>
            <a:r>
              <a:rPr lang="en-US" baseline="30000" dirty="0" smtClean="0"/>
              <a:t>-</a:t>
            </a:r>
            <a:r>
              <a:rPr lang="en-US" dirty="0" smtClean="0"/>
              <a:t>) = </a:t>
            </a:r>
            <a:r>
              <a:rPr lang="en-US" dirty="0" err="1" smtClean="0"/>
              <a:t>v</a:t>
            </a:r>
            <a:r>
              <a:rPr lang="en-US" baseline="-25000" dirty="0" err="1" smtClean="0"/>
              <a:t>C</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V </a:t>
            </a:r>
          </a:p>
          <a:p>
            <a:pPr marL="850392" lvl="1" indent="-457200" fontAlgn="auto">
              <a:spcAft>
                <a:spcPts val="0"/>
              </a:spcAft>
              <a:defRPr/>
            </a:pPr>
            <a:r>
              <a:rPr lang="en-US" dirty="0" err="1" smtClean="0"/>
              <a:t>v</a:t>
            </a:r>
            <a:r>
              <a:rPr lang="en-US" baseline="-25000" dirty="0" err="1" smtClean="0"/>
              <a:t>L</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V and </a:t>
            </a:r>
            <a:r>
              <a:rPr lang="en-US" dirty="0" err="1" smtClean="0"/>
              <a:t>i</a:t>
            </a:r>
            <a:r>
              <a:rPr lang="en-US" baseline="-25000" dirty="0" err="1" smtClean="0"/>
              <a:t>C</a:t>
            </a:r>
            <a:r>
              <a:rPr lang="en-US" dirty="0" smtClean="0"/>
              <a:t>(t</a:t>
            </a:r>
            <a:r>
              <a:rPr lang="en-US" baseline="-25000" dirty="0" smtClean="0"/>
              <a:t>o</a:t>
            </a:r>
            <a:r>
              <a:rPr lang="en-US" baseline="30000" dirty="0" smtClean="0"/>
              <a:t>-</a:t>
            </a:r>
            <a:r>
              <a:rPr lang="en-US" dirty="0" smtClean="0"/>
              <a:t>) = 0</a:t>
            </a:r>
            <a:r>
              <a:rPr lang="tr-TR" dirty="0" smtClean="0"/>
              <a:t> </a:t>
            </a:r>
            <a:r>
              <a:rPr lang="en-US" dirty="0" smtClean="0"/>
              <a:t>A</a:t>
            </a:r>
          </a:p>
          <a:p>
            <a:pPr fontAlgn="auto">
              <a:spcAft>
                <a:spcPts val="0"/>
              </a:spcAft>
              <a:defRPr/>
            </a:pPr>
            <a:r>
              <a:rPr lang="en-US" dirty="0" smtClean="0"/>
              <a:t>Final Conditions</a:t>
            </a:r>
          </a:p>
          <a:p>
            <a:pPr marL="850392" lvl="1" indent="-457200" fontAlgn="auto">
              <a:spcAft>
                <a:spcPts val="0"/>
              </a:spcAft>
              <a:defRPr/>
            </a:pPr>
            <a:r>
              <a:rPr lang="en-US" dirty="0" err="1" smtClean="0">
                <a:solidFill>
                  <a:srgbClr val="FF0000"/>
                </a:solidFill>
              </a:rPr>
              <a:t>i</a:t>
            </a:r>
            <a:r>
              <a:rPr lang="en-US" baseline="-25000" dirty="0" err="1" smtClean="0">
                <a:solidFill>
                  <a:srgbClr val="FF0000"/>
                </a:solidFill>
              </a:rPr>
              <a:t>L</a:t>
            </a:r>
            <a:r>
              <a:rPr lang="en-US" dirty="0" smtClean="0">
                <a:solidFill>
                  <a:srgbClr val="FF0000"/>
                </a:solidFill>
              </a:rPr>
              <a:t>(∞s) = Is </a:t>
            </a:r>
            <a:r>
              <a:rPr lang="en-US" dirty="0" smtClean="0"/>
              <a:t>and v(∞s) = </a:t>
            </a:r>
            <a:r>
              <a:rPr lang="en-US" dirty="0" err="1" smtClean="0"/>
              <a:t>v</a:t>
            </a:r>
            <a:r>
              <a:rPr lang="en-US" baseline="-25000" dirty="0" err="1" smtClean="0"/>
              <a:t>C</a:t>
            </a:r>
            <a:r>
              <a:rPr lang="en-US" dirty="0" smtClean="0"/>
              <a:t>(∞s) = </a:t>
            </a:r>
            <a:r>
              <a:rPr lang="tr-TR" dirty="0" smtClean="0"/>
              <a:t>0 </a:t>
            </a:r>
            <a:r>
              <a:rPr lang="en-US" dirty="0" smtClean="0"/>
              <a:t>V</a:t>
            </a:r>
          </a:p>
          <a:p>
            <a:pPr marL="850392" lvl="1" indent="-457200" fontAlgn="auto">
              <a:spcAft>
                <a:spcPts val="0"/>
              </a:spcAft>
              <a:defRPr/>
            </a:pPr>
            <a:r>
              <a:rPr lang="en-US" dirty="0" err="1" smtClean="0"/>
              <a:t>v</a:t>
            </a:r>
            <a:r>
              <a:rPr lang="en-US" baseline="-25000" dirty="0" err="1" smtClean="0"/>
              <a:t>L</a:t>
            </a:r>
            <a:r>
              <a:rPr lang="en-US" dirty="0" smtClean="0"/>
              <a:t>(∞s) = 0</a:t>
            </a:r>
            <a:r>
              <a:rPr lang="tr-TR" dirty="0" smtClean="0"/>
              <a:t> </a:t>
            </a:r>
            <a:r>
              <a:rPr lang="en-US" dirty="0" smtClean="0"/>
              <a:t>V and </a:t>
            </a:r>
            <a:r>
              <a:rPr lang="en-US" dirty="0" err="1" smtClean="0"/>
              <a:t>i</a:t>
            </a:r>
            <a:r>
              <a:rPr lang="en-US" baseline="-25000" dirty="0" err="1" smtClean="0"/>
              <a:t>C</a:t>
            </a:r>
            <a:r>
              <a:rPr lang="en-US" dirty="0" smtClean="0"/>
              <a:t>(∞s) = 0</a:t>
            </a:r>
            <a:r>
              <a:rPr lang="tr-TR" dirty="0" smtClean="0"/>
              <a:t> </a:t>
            </a:r>
            <a:r>
              <a:rPr lang="en-US" dirty="0" smtClean="0"/>
              <a:t>A</a:t>
            </a:r>
          </a:p>
          <a:p>
            <a:pPr marL="850392" lvl="1" indent="-457200" fontAlgn="auto">
              <a:spcAft>
                <a:spcPts val="0"/>
              </a:spcAft>
              <a:defRPr/>
            </a:pPr>
            <a:endParaRPr lang="en-US" dirty="0" smtClean="0"/>
          </a:p>
          <a:p>
            <a:pPr fontAlgn="auto">
              <a:spcAft>
                <a:spcPts val="0"/>
              </a:spcAft>
              <a:defRPr/>
            </a:pPr>
            <a:r>
              <a:rPr lang="en-US" dirty="0" smtClean="0"/>
              <a:t>Since the current through the inductor is the only parameter that has a non-zero boundary condition, the first set of solutions will be for </a:t>
            </a:r>
            <a:r>
              <a:rPr lang="en-US" dirty="0" err="1" smtClean="0">
                <a:solidFill>
                  <a:schemeClr val="accent1"/>
                </a:solidFill>
              </a:rPr>
              <a:t>i</a:t>
            </a:r>
            <a:r>
              <a:rPr lang="en-US" baseline="-25000" dirty="0" err="1" smtClean="0">
                <a:solidFill>
                  <a:schemeClr val="accent1"/>
                </a:solidFill>
              </a:rPr>
              <a:t>L</a:t>
            </a:r>
            <a:r>
              <a:rPr lang="en-US" dirty="0" smtClean="0">
                <a:solidFill>
                  <a:schemeClr val="accent1"/>
                </a:solidFill>
              </a:rPr>
              <a:t>(t)</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72</a:t>
            </a:fld>
            <a:endParaRPr lang="en-US" altLang="tr-TR"/>
          </a:p>
        </p:txBody>
      </p:sp>
    </p:spTree>
    <p:extLst>
      <p:ext uri="{BB962C8B-B14F-4D97-AF65-F5344CB8AC3E}">
        <p14:creationId xmlns:p14="http://schemas.microsoft.com/office/powerpoint/2010/main" val="13954723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4"/>
          <p:cNvSpPr>
            <a:spLocks noGrp="1"/>
          </p:cNvSpPr>
          <p:nvPr>
            <p:ph type="title"/>
          </p:nvPr>
        </p:nvSpPr>
        <p:spPr/>
        <p:txBody>
          <a:bodyPr/>
          <a:lstStyle/>
          <a:p>
            <a:r>
              <a:rPr lang="en-US" altLang="tr-TR" smtClean="0"/>
              <a:t>Kirchhoff’s Current Law</a:t>
            </a:r>
          </a:p>
        </p:txBody>
      </p:sp>
      <p:graphicFrame>
        <p:nvGraphicFramePr>
          <p:cNvPr id="6146" name="Object 5"/>
          <p:cNvGraphicFramePr>
            <a:graphicFrameLocks noGrp="1" noChangeAspect="1"/>
          </p:cNvGraphicFramePr>
          <p:nvPr>
            <p:ph idx="1"/>
            <p:extLst>
              <p:ext uri="{D42A27DB-BD31-4B8C-83A1-F6EECF244321}">
                <p14:modId xmlns:p14="http://schemas.microsoft.com/office/powerpoint/2010/main" val="442556172"/>
              </p:ext>
            </p:extLst>
          </p:nvPr>
        </p:nvGraphicFramePr>
        <p:xfrm>
          <a:off x="667621" y="1412776"/>
          <a:ext cx="3908425" cy="4953000"/>
        </p:xfrm>
        <a:graphic>
          <a:graphicData uri="http://schemas.openxmlformats.org/presentationml/2006/ole">
            <mc:AlternateContent xmlns:mc="http://schemas.openxmlformats.org/markup-compatibility/2006">
              <mc:Choice xmlns:v="urn:schemas-microsoft-com:vml" Requires="v">
                <p:oleObj spid="_x0000_s40974" name="Equation" r:id="rId3" imgW="2044440" imgH="2590560" progId="Equation.3">
                  <p:embed/>
                </p:oleObj>
              </mc:Choice>
              <mc:Fallback>
                <p:oleObj name="Equation" r:id="rId3" imgW="2044440" imgH="259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21" y="1412776"/>
                        <a:ext cx="39084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4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1412776"/>
            <a:ext cx="4875748" cy="144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73</a:t>
            </a:fld>
            <a:endParaRPr lang="en-US" altLang="tr-TR"/>
          </a:p>
        </p:txBody>
      </p:sp>
    </p:spTree>
    <p:extLst>
      <p:ext uri="{BB962C8B-B14F-4D97-AF65-F5344CB8AC3E}">
        <p14:creationId xmlns:p14="http://schemas.microsoft.com/office/powerpoint/2010/main" val="3997438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lstStyle/>
          <a:p>
            <a:r>
              <a:rPr lang="en-US" altLang="tr-TR" smtClean="0"/>
              <a:t>Set of Solutions when t &gt; t</a:t>
            </a:r>
            <a:r>
              <a:rPr lang="en-US" altLang="tr-TR" baseline="-25000" smtClean="0"/>
              <a:t>o</a:t>
            </a:r>
          </a:p>
        </p:txBody>
      </p:sp>
      <p:sp>
        <p:nvSpPr>
          <p:cNvPr id="7172" name="Content Placeholder 2"/>
          <p:cNvSpPr>
            <a:spLocks noGrp="1"/>
          </p:cNvSpPr>
          <p:nvPr>
            <p:ph idx="1"/>
          </p:nvPr>
        </p:nvSpPr>
        <p:spPr/>
        <p:txBody>
          <a:bodyPr/>
          <a:lstStyle/>
          <a:p>
            <a:r>
              <a:rPr lang="en-US" altLang="tr-TR" dirty="0" smtClean="0"/>
              <a:t>Similar to the solutions for the natural response, there are three different solutions.  </a:t>
            </a:r>
            <a:endParaRPr lang="tr-TR" altLang="tr-TR" dirty="0" smtClean="0"/>
          </a:p>
          <a:p>
            <a:r>
              <a:rPr lang="en-US" altLang="tr-TR" dirty="0" smtClean="0"/>
              <a:t>To determine which one to use, you need to calculate the natural angular frequency of the parallel RLC network and the term </a:t>
            </a:r>
            <a:r>
              <a:rPr lang="en-US" altLang="tr-TR" dirty="0" smtClean="0">
                <a:solidFill>
                  <a:schemeClr val="accent1"/>
                </a:solidFill>
                <a:latin typeface="Symbol" panose="05050102010706020507" pitchFamily="18" charset="2"/>
              </a:rPr>
              <a:t>a</a:t>
            </a:r>
            <a:r>
              <a:rPr lang="en-US" altLang="tr-TR" dirty="0" smtClean="0"/>
              <a:t>.</a:t>
            </a:r>
          </a:p>
        </p:txBody>
      </p:sp>
      <p:graphicFrame>
        <p:nvGraphicFramePr>
          <p:cNvPr id="7170" name="Object 2"/>
          <p:cNvGraphicFramePr>
            <a:graphicFrameLocks noChangeAspect="1"/>
          </p:cNvGraphicFramePr>
          <p:nvPr/>
        </p:nvGraphicFramePr>
        <p:xfrm>
          <a:off x="3505200" y="3886200"/>
          <a:ext cx="1905000" cy="2286000"/>
        </p:xfrm>
        <a:graphic>
          <a:graphicData uri="http://schemas.openxmlformats.org/presentationml/2006/ole">
            <mc:AlternateContent xmlns:mc="http://schemas.openxmlformats.org/markup-compatibility/2006">
              <mc:Choice xmlns:v="urn:schemas-microsoft-com:vml" Requires="v">
                <p:oleObj spid="_x0000_s41998" name="Equation" r:id="rId3" imgW="698400" imgH="838080" progId="Equation.3">
                  <p:embed/>
                </p:oleObj>
              </mc:Choice>
              <mc:Fallback>
                <p:oleObj name="Equation" r:id="rId3" imgW="6984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86200"/>
                        <a:ext cx="1905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74</a:t>
            </a:fld>
            <a:endParaRPr lang="en-US" altLang="tr-TR"/>
          </a:p>
        </p:txBody>
      </p:sp>
    </p:spTree>
    <p:extLst>
      <p:ext uri="{BB962C8B-B14F-4D97-AF65-F5344CB8AC3E}">
        <p14:creationId xmlns:p14="http://schemas.microsoft.com/office/powerpoint/2010/main" val="18029025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itle 1"/>
          <p:cNvSpPr>
            <a:spLocks noGrp="1"/>
          </p:cNvSpPr>
          <p:nvPr>
            <p:ph type="title"/>
          </p:nvPr>
        </p:nvSpPr>
        <p:spPr/>
        <p:txBody>
          <a:bodyPr/>
          <a:lstStyle/>
          <a:p>
            <a:r>
              <a:rPr lang="en-US" altLang="tr-TR" smtClean="0"/>
              <a:t>Transient Solutions when t &gt; t</a:t>
            </a:r>
            <a:r>
              <a:rPr lang="en-US" altLang="tr-TR" baseline="-25000" smtClean="0"/>
              <a:t>o</a:t>
            </a:r>
            <a:endParaRPr lang="en-US" altLang="tr-TR" smtClean="0"/>
          </a:p>
        </p:txBody>
      </p:sp>
      <p:sp>
        <p:nvSpPr>
          <p:cNvPr id="8199" name="Content Placeholder 2"/>
          <p:cNvSpPr>
            <a:spLocks noGrp="1"/>
          </p:cNvSpPr>
          <p:nvPr>
            <p:ph idx="1"/>
          </p:nvPr>
        </p:nvSpPr>
        <p:spPr/>
        <p:txBody>
          <a:bodyPr/>
          <a:lstStyle/>
          <a:p>
            <a:r>
              <a:rPr lang="en-US" altLang="tr-TR" sz="2800" dirty="0" smtClean="0"/>
              <a:t>Overdamped response</a:t>
            </a:r>
          </a:p>
          <a:p>
            <a:endParaRPr lang="en-US" altLang="tr-TR" sz="2800" dirty="0" smtClean="0"/>
          </a:p>
          <a:p>
            <a:r>
              <a:rPr lang="en-US" altLang="tr-TR" sz="2800" dirty="0" smtClean="0"/>
              <a:t>Critically damped response</a:t>
            </a:r>
          </a:p>
          <a:p>
            <a:endParaRPr lang="en-US" altLang="tr-TR" sz="2800" dirty="0" smtClean="0"/>
          </a:p>
          <a:p>
            <a:r>
              <a:rPr lang="en-US" altLang="tr-TR" sz="2800" dirty="0" smtClean="0"/>
              <a:t>Underdamped response</a:t>
            </a:r>
          </a:p>
          <a:p>
            <a:endParaRPr lang="en-US" altLang="tr-TR" sz="2800" dirty="0" smtClean="0"/>
          </a:p>
          <a:p>
            <a:pPr>
              <a:buFont typeface="Wingdings 2" panose="05020102010507070707" pitchFamily="18" charset="2"/>
              <a:buNone/>
            </a:pPr>
            <a:endParaRPr lang="en-US" altLang="tr-TR" sz="2800" dirty="0" smtClean="0"/>
          </a:p>
          <a:p>
            <a:pPr indent="14288">
              <a:buFont typeface="Wingdings 2" panose="05020102010507070707" pitchFamily="18" charset="2"/>
              <a:buNone/>
            </a:pPr>
            <a:endParaRPr lang="tr-TR" altLang="tr-TR" sz="2800" dirty="0" smtClean="0"/>
          </a:p>
          <a:p>
            <a:pPr indent="14288">
              <a:buFont typeface="Wingdings 2" panose="05020102010507070707" pitchFamily="18" charset="2"/>
              <a:buNone/>
            </a:pPr>
            <a:r>
              <a:rPr lang="en-US" altLang="tr-TR" sz="2800" dirty="0" smtClean="0"/>
              <a:t>where</a:t>
            </a:r>
          </a:p>
          <a:p>
            <a:endParaRPr lang="en-US" altLang="tr-TR" sz="2800" dirty="0" smtClean="0"/>
          </a:p>
        </p:txBody>
      </p:sp>
      <p:graphicFrame>
        <p:nvGraphicFramePr>
          <p:cNvPr id="8194" name="Object 2"/>
          <p:cNvGraphicFramePr>
            <a:graphicFrameLocks noChangeAspect="1"/>
          </p:cNvGraphicFramePr>
          <p:nvPr>
            <p:extLst>
              <p:ext uri="{D42A27DB-BD31-4B8C-83A1-F6EECF244321}">
                <p14:modId xmlns:p14="http://schemas.microsoft.com/office/powerpoint/2010/main" val="1179477430"/>
              </p:ext>
            </p:extLst>
          </p:nvPr>
        </p:nvGraphicFramePr>
        <p:xfrm>
          <a:off x="4832389" y="1369811"/>
          <a:ext cx="3889375" cy="660400"/>
        </p:xfrm>
        <a:graphic>
          <a:graphicData uri="http://schemas.openxmlformats.org/presentationml/2006/ole">
            <mc:AlternateContent xmlns:mc="http://schemas.openxmlformats.org/markup-compatibility/2006">
              <mc:Choice xmlns:v="urn:schemas-microsoft-com:vml" Requires="v">
                <p:oleObj spid="_x0000_s43066" name="Equation" r:id="rId3" imgW="1346040" imgH="228600" progId="Equation.3">
                  <p:embed/>
                </p:oleObj>
              </mc:Choice>
              <mc:Fallback>
                <p:oleObj name="Equation" r:id="rId3" imgW="13460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389" y="1369811"/>
                        <a:ext cx="3889375" cy="660400"/>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088084394"/>
              </p:ext>
            </p:extLst>
          </p:nvPr>
        </p:nvGraphicFramePr>
        <p:xfrm>
          <a:off x="4900652" y="2543572"/>
          <a:ext cx="3821112" cy="619125"/>
        </p:xfrm>
        <a:graphic>
          <a:graphicData uri="http://schemas.openxmlformats.org/presentationml/2006/ole">
            <mc:AlternateContent xmlns:mc="http://schemas.openxmlformats.org/markup-compatibility/2006">
              <mc:Choice xmlns:v="urn:schemas-microsoft-com:vml" Requires="v">
                <p:oleObj spid="_x0000_s43067" name="Equation" r:id="rId5" imgW="1409400" imgH="228600" progId="Equation.3">
                  <p:embed/>
                </p:oleObj>
              </mc:Choice>
              <mc:Fallback>
                <p:oleObj name="Equation" r:id="rId5" imgW="1409400" imgH="228600" progId="Equation.3">
                  <p:embed/>
                  <p:pic>
                    <p:nvPicPr>
                      <p:cNvPr id="0" name=""/>
                      <p:cNvPicPr>
                        <a:picLocks noChangeAspect="1" noChangeArrowheads="1"/>
                      </p:cNvPicPr>
                      <p:nvPr/>
                    </p:nvPicPr>
                    <p:blipFill>
                      <a:blip r:embed="rId6"/>
                      <a:srcRect/>
                      <a:stretch>
                        <a:fillRect/>
                      </a:stretch>
                    </p:blipFill>
                    <p:spPr bwMode="auto">
                      <a:xfrm>
                        <a:off x="4900652" y="2543572"/>
                        <a:ext cx="3821112" cy="61912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p:cNvGraphicFramePr>
            <a:graphicFrameLocks noChangeAspect="1"/>
          </p:cNvGraphicFramePr>
          <p:nvPr>
            <p:extLst>
              <p:ext uri="{D42A27DB-BD31-4B8C-83A1-F6EECF244321}">
                <p14:modId xmlns:p14="http://schemas.microsoft.com/office/powerpoint/2010/main" val="3125170104"/>
              </p:ext>
            </p:extLst>
          </p:nvPr>
        </p:nvGraphicFramePr>
        <p:xfrm>
          <a:off x="1087477" y="3824685"/>
          <a:ext cx="7634287" cy="1346200"/>
        </p:xfrm>
        <a:graphic>
          <a:graphicData uri="http://schemas.openxmlformats.org/presentationml/2006/ole">
            <mc:AlternateContent xmlns:mc="http://schemas.openxmlformats.org/markup-compatibility/2006">
              <mc:Choice xmlns:v="urn:schemas-microsoft-com:vml" Requires="v">
                <p:oleObj spid="_x0000_s43068" name="Equation" r:id="rId7" imgW="3022560" imgH="533160" progId="Equation.3">
                  <p:embed/>
                </p:oleObj>
              </mc:Choice>
              <mc:Fallback>
                <p:oleObj name="Equation" r:id="rId7" imgW="3022560" imgH="533160" progId="Equation.3">
                  <p:embed/>
                  <p:pic>
                    <p:nvPicPr>
                      <p:cNvPr id="0" name=""/>
                      <p:cNvPicPr>
                        <a:picLocks noChangeAspect="1" noChangeArrowheads="1"/>
                      </p:cNvPicPr>
                      <p:nvPr/>
                    </p:nvPicPr>
                    <p:blipFill>
                      <a:blip r:embed="rId8"/>
                      <a:srcRect/>
                      <a:stretch>
                        <a:fillRect/>
                      </a:stretch>
                    </p:blipFill>
                    <p:spPr bwMode="auto">
                      <a:xfrm>
                        <a:off x="1087477" y="3824685"/>
                        <a:ext cx="7634287" cy="13462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2076148399"/>
              </p:ext>
            </p:extLst>
          </p:nvPr>
        </p:nvGraphicFramePr>
        <p:xfrm>
          <a:off x="1979712" y="5301208"/>
          <a:ext cx="1650876" cy="606444"/>
        </p:xfrm>
        <a:graphic>
          <a:graphicData uri="http://schemas.openxmlformats.org/presentationml/2006/ole">
            <mc:AlternateContent xmlns:mc="http://schemas.openxmlformats.org/markup-compatibility/2006">
              <mc:Choice xmlns:v="urn:schemas-microsoft-com:vml" Requires="v">
                <p:oleObj spid="_x0000_s43069" name="Equation" r:id="rId9" imgW="622080" imgH="228600" progId="Equation.3">
                  <p:embed/>
                </p:oleObj>
              </mc:Choice>
              <mc:Fallback>
                <p:oleObj name="Equation" r:id="rId9" imgW="6220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5301208"/>
                        <a:ext cx="1650876" cy="606444"/>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75</a:t>
            </a:fld>
            <a:endParaRPr lang="en-US" altLang="tr-TR"/>
          </a:p>
        </p:txBody>
      </p:sp>
    </p:spTree>
    <p:extLst>
      <p:ext uri="{BB962C8B-B14F-4D97-AF65-F5344CB8AC3E}">
        <p14:creationId xmlns:p14="http://schemas.microsoft.com/office/powerpoint/2010/main" val="1129509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lstStyle/>
          <a:p>
            <a:r>
              <a:rPr lang="en-US" altLang="tr-TR" smtClean="0"/>
              <a:t>Other Voltages and Currents</a:t>
            </a:r>
          </a:p>
        </p:txBody>
      </p:sp>
      <p:sp>
        <p:nvSpPr>
          <p:cNvPr id="9220" name="Content Placeholder 2"/>
          <p:cNvSpPr>
            <a:spLocks noGrp="1"/>
          </p:cNvSpPr>
          <p:nvPr>
            <p:ph idx="1"/>
          </p:nvPr>
        </p:nvSpPr>
        <p:spPr/>
        <p:txBody>
          <a:bodyPr/>
          <a:lstStyle/>
          <a:p>
            <a:r>
              <a:rPr lang="en-US" altLang="tr-TR" smtClean="0"/>
              <a:t>Once the current through the inductor is known:</a:t>
            </a:r>
          </a:p>
          <a:p>
            <a:pPr>
              <a:buFont typeface="Wingdings 2" panose="05020102010507070707" pitchFamily="18" charset="2"/>
              <a:buNone/>
            </a:pPr>
            <a:endParaRPr lang="en-US" altLang="tr-TR" smtClean="0"/>
          </a:p>
        </p:txBody>
      </p:sp>
      <p:graphicFrame>
        <p:nvGraphicFramePr>
          <p:cNvPr id="9218" name="Object 2"/>
          <p:cNvGraphicFramePr>
            <a:graphicFrameLocks noChangeAspect="1"/>
          </p:cNvGraphicFramePr>
          <p:nvPr>
            <p:extLst>
              <p:ext uri="{D42A27DB-BD31-4B8C-83A1-F6EECF244321}">
                <p14:modId xmlns:p14="http://schemas.microsoft.com/office/powerpoint/2010/main" val="2138467819"/>
              </p:ext>
            </p:extLst>
          </p:nvPr>
        </p:nvGraphicFramePr>
        <p:xfrm>
          <a:off x="2915816" y="2083938"/>
          <a:ext cx="3065463" cy="3127375"/>
        </p:xfrm>
        <a:graphic>
          <a:graphicData uri="http://schemas.openxmlformats.org/presentationml/2006/ole">
            <mc:AlternateContent xmlns:mc="http://schemas.openxmlformats.org/markup-compatibility/2006">
              <mc:Choice xmlns:v="urn:schemas-microsoft-com:vml" Requires="v">
                <p:oleObj spid="_x0000_s44046" name="Equation" r:id="rId3" imgW="1244520" imgH="1269720" progId="Equation.3">
                  <p:embed/>
                </p:oleObj>
              </mc:Choice>
              <mc:Fallback>
                <p:oleObj name="Equation" r:id="rId3" imgW="1244520" imgH="1269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083938"/>
                        <a:ext cx="3065463"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76</a:t>
            </a:fld>
            <a:endParaRPr lang="en-US" altLang="tr-TR"/>
          </a:p>
        </p:txBody>
      </p:sp>
    </p:spTree>
    <p:extLst>
      <p:ext uri="{BB962C8B-B14F-4D97-AF65-F5344CB8AC3E}">
        <p14:creationId xmlns:p14="http://schemas.microsoft.com/office/powerpoint/2010/main" val="12965681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p:txBody>
          <a:bodyPr/>
          <a:lstStyle/>
          <a:p>
            <a:r>
              <a:rPr lang="en-US" altLang="tr-TR" smtClean="0"/>
              <a:t>Complete Solution when t &gt; t</a:t>
            </a:r>
            <a:r>
              <a:rPr lang="en-US" altLang="tr-TR" baseline="-25000" smtClean="0"/>
              <a:t>o</a:t>
            </a:r>
            <a:endParaRPr lang="en-US" altLang="tr-TR" smtClean="0"/>
          </a:p>
        </p:txBody>
      </p:sp>
      <p:sp>
        <p:nvSpPr>
          <p:cNvPr id="10246" name="Content Placeholder 2"/>
          <p:cNvSpPr>
            <a:spLocks noGrp="1"/>
          </p:cNvSpPr>
          <p:nvPr>
            <p:ph idx="1"/>
          </p:nvPr>
        </p:nvSpPr>
        <p:spPr/>
        <p:txBody>
          <a:bodyPr/>
          <a:lstStyle/>
          <a:p>
            <a:r>
              <a:rPr lang="en-US" altLang="tr-TR" smtClean="0"/>
              <a:t>Overdamped response</a:t>
            </a:r>
          </a:p>
          <a:p>
            <a:endParaRPr lang="en-US" altLang="tr-TR" smtClean="0"/>
          </a:p>
          <a:p>
            <a:r>
              <a:rPr lang="en-US" altLang="tr-TR" smtClean="0"/>
              <a:t>Critically damped response</a:t>
            </a:r>
          </a:p>
          <a:p>
            <a:endParaRPr lang="en-US" altLang="tr-TR" smtClean="0"/>
          </a:p>
          <a:p>
            <a:r>
              <a:rPr lang="en-US" altLang="tr-TR" smtClean="0"/>
              <a:t>Underdamped response</a:t>
            </a:r>
          </a:p>
          <a:p>
            <a:endParaRPr lang="en-US" altLang="tr-TR" smtClean="0"/>
          </a:p>
        </p:txBody>
      </p:sp>
      <p:graphicFrame>
        <p:nvGraphicFramePr>
          <p:cNvPr id="10242" name="Object 2"/>
          <p:cNvGraphicFramePr>
            <a:graphicFrameLocks noChangeAspect="1"/>
          </p:cNvGraphicFramePr>
          <p:nvPr>
            <p:extLst>
              <p:ext uri="{D42A27DB-BD31-4B8C-83A1-F6EECF244321}">
                <p14:modId xmlns:p14="http://schemas.microsoft.com/office/powerpoint/2010/main" val="1961670123"/>
              </p:ext>
            </p:extLst>
          </p:nvPr>
        </p:nvGraphicFramePr>
        <p:xfrm>
          <a:off x="3707904" y="1701800"/>
          <a:ext cx="4660900" cy="660400"/>
        </p:xfrm>
        <a:graphic>
          <a:graphicData uri="http://schemas.openxmlformats.org/presentationml/2006/ole">
            <mc:AlternateContent xmlns:mc="http://schemas.openxmlformats.org/markup-compatibility/2006">
              <mc:Choice xmlns:v="urn:schemas-microsoft-com:vml" Requires="v">
                <p:oleObj spid="_x0000_s45094" name="Equation" r:id="rId3" imgW="1612800" imgH="228600" progId="Equation.3">
                  <p:embed/>
                </p:oleObj>
              </mc:Choice>
              <mc:Fallback>
                <p:oleObj name="Equation" r:id="rId3" imgW="1612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701800"/>
                        <a:ext cx="46609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3858335073"/>
              </p:ext>
            </p:extLst>
          </p:nvPr>
        </p:nvGraphicFramePr>
        <p:xfrm>
          <a:off x="3823791" y="2886074"/>
          <a:ext cx="4545013" cy="619125"/>
        </p:xfrm>
        <a:graphic>
          <a:graphicData uri="http://schemas.openxmlformats.org/presentationml/2006/ole">
            <mc:AlternateContent xmlns:mc="http://schemas.openxmlformats.org/markup-compatibility/2006">
              <mc:Choice xmlns:v="urn:schemas-microsoft-com:vml" Requires="v">
                <p:oleObj spid="_x0000_s45095" name="Equation" r:id="rId5" imgW="1676160" imgH="228600" progId="Equation.3">
                  <p:embed/>
                </p:oleObj>
              </mc:Choice>
              <mc:Fallback>
                <p:oleObj name="Equation" r:id="rId5" imgW="16761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791" y="2886074"/>
                        <a:ext cx="4545013"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445237403"/>
              </p:ext>
            </p:extLst>
          </p:nvPr>
        </p:nvGraphicFramePr>
        <p:xfrm>
          <a:off x="971600" y="4253706"/>
          <a:ext cx="7634287" cy="1347787"/>
        </p:xfrm>
        <a:graphic>
          <a:graphicData uri="http://schemas.openxmlformats.org/presentationml/2006/ole">
            <mc:AlternateContent xmlns:mc="http://schemas.openxmlformats.org/markup-compatibility/2006">
              <mc:Choice xmlns:v="urn:schemas-microsoft-com:vml" Requires="v">
                <p:oleObj spid="_x0000_s45096" name="Equation" r:id="rId7" imgW="3022560" imgH="533160" progId="Equation.3">
                  <p:embed/>
                </p:oleObj>
              </mc:Choice>
              <mc:Fallback>
                <p:oleObj name="Equation" r:id="rId7" imgW="3022560" imgH="533160" progId="Equation.3">
                  <p:embed/>
                  <p:pic>
                    <p:nvPicPr>
                      <p:cNvPr id="0" name=""/>
                      <p:cNvPicPr>
                        <a:picLocks noChangeAspect="1" noChangeArrowheads="1"/>
                      </p:cNvPicPr>
                      <p:nvPr/>
                    </p:nvPicPr>
                    <p:blipFill>
                      <a:blip r:embed="rId8"/>
                      <a:srcRect/>
                      <a:stretch>
                        <a:fillRect/>
                      </a:stretch>
                    </p:blipFill>
                    <p:spPr bwMode="auto">
                      <a:xfrm>
                        <a:off x="971600" y="4253706"/>
                        <a:ext cx="7634287"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77</a:t>
            </a:fld>
            <a:endParaRPr lang="en-US" altLang="tr-TR"/>
          </a:p>
        </p:txBody>
      </p:sp>
    </p:spTree>
    <p:extLst>
      <p:ext uri="{BB962C8B-B14F-4D97-AF65-F5344CB8AC3E}">
        <p14:creationId xmlns:p14="http://schemas.microsoft.com/office/powerpoint/2010/main" val="933771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tr-TR" dirty="0" smtClean="0"/>
              <a:t>Summary</a:t>
            </a:r>
          </a:p>
        </p:txBody>
      </p:sp>
      <p:sp>
        <p:nvSpPr>
          <p:cNvPr id="3" name="Content Placeholder 2"/>
          <p:cNvSpPr>
            <a:spLocks noGrp="1"/>
          </p:cNvSpPr>
          <p:nvPr>
            <p:ph idx="1"/>
          </p:nvPr>
        </p:nvSpPr>
        <p:spPr/>
        <p:txBody>
          <a:bodyPr>
            <a:normAutofit fontScale="85000" lnSpcReduction="10000"/>
          </a:bodyPr>
          <a:lstStyle/>
          <a:p>
            <a:pPr fontAlgn="auto">
              <a:spcAft>
                <a:spcPts val="0"/>
              </a:spcAft>
              <a:defRPr/>
            </a:pPr>
            <a:r>
              <a:rPr lang="en-US" dirty="0" smtClean="0"/>
              <a:t>The set of solutions when </a:t>
            </a:r>
            <a:r>
              <a:rPr lang="en-US" dirty="0" smtClean="0">
                <a:solidFill>
                  <a:schemeClr val="accent1"/>
                </a:solidFill>
              </a:rPr>
              <a:t>t &gt; t</a:t>
            </a:r>
            <a:r>
              <a:rPr lang="en-US" baseline="-25000" dirty="0" smtClean="0">
                <a:solidFill>
                  <a:schemeClr val="accent1"/>
                </a:solidFill>
              </a:rPr>
              <a:t>o </a:t>
            </a:r>
            <a:r>
              <a:rPr lang="en-US" dirty="0" smtClean="0"/>
              <a:t>for the current through the inductor in a RLC network in parallel was obtained.</a:t>
            </a:r>
          </a:p>
          <a:p>
            <a:pPr marL="850392" lvl="1" indent="-457200" fontAlgn="auto">
              <a:spcAft>
                <a:spcPts val="0"/>
              </a:spcAft>
              <a:defRPr/>
            </a:pPr>
            <a:r>
              <a:rPr lang="en-US" dirty="0" smtClean="0"/>
              <a:t>The final condition for the current through the inductor is the steady state solution.</a:t>
            </a:r>
          </a:p>
          <a:p>
            <a:pPr marL="850392" lvl="1" indent="-457200" fontAlgn="auto">
              <a:spcAft>
                <a:spcPts val="0"/>
              </a:spcAft>
              <a:defRPr/>
            </a:pPr>
            <a:r>
              <a:rPr lang="en-US" dirty="0" smtClean="0"/>
              <a:t>Selection of equations is determine by comparing the natural frequency </a:t>
            </a:r>
            <a:r>
              <a:rPr lang="en-US" dirty="0" err="1" smtClean="0">
                <a:solidFill>
                  <a:schemeClr val="accent1"/>
                </a:solidFill>
                <a:latin typeface="Symbol" pitchFamily="18" charset="2"/>
              </a:rPr>
              <a:t>w</a:t>
            </a:r>
            <a:r>
              <a:rPr lang="en-US" baseline="-25000" dirty="0" err="1" smtClean="0">
                <a:solidFill>
                  <a:schemeClr val="accent1"/>
                </a:solidFill>
              </a:rPr>
              <a:t>o</a:t>
            </a:r>
            <a:r>
              <a:rPr lang="en-US" dirty="0" smtClean="0">
                <a:solidFill>
                  <a:schemeClr val="accent1"/>
                </a:solidFill>
                <a:latin typeface="Symbol" pitchFamily="18" charset="2"/>
              </a:rPr>
              <a:t> </a:t>
            </a:r>
            <a:r>
              <a:rPr lang="en-US" dirty="0" smtClean="0"/>
              <a:t>to </a:t>
            </a:r>
            <a:r>
              <a:rPr lang="en-US" dirty="0" smtClean="0">
                <a:solidFill>
                  <a:schemeClr val="accent1"/>
                </a:solidFill>
                <a:latin typeface="Symbol" pitchFamily="18" charset="2"/>
              </a:rPr>
              <a:t>a</a:t>
            </a:r>
            <a:r>
              <a:rPr lang="en-US" dirty="0" smtClean="0">
                <a:latin typeface="Symbol" pitchFamily="18" charset="2"/>
              </a:rPr>
              <a:t>.</a:t>
            </a:r>
          </a:p>
          <a:p>
            <a:pPr marL="850392" lvl="1" indent="-457200" fontAlgn="auto">
              <a:spcAft>
                <a:spcPts val="0"/>
              </a:spcAft>
              <a:defRPr/>
            </a:pPr>
            <a:r>
              <a:rPr lang="en-US" dirty="0" smtClean="0"/>
              <a:t>Coefficients are found by evaluating the equation and its first derivation at </a:t>
            </a:r>
            <a:r>
              <a:rPr lang="en-US" dirty="0" smtClean="0">
                <a:solidFill>
                  <a:schemeClr val="accent1"/>
                </a:solidFill>
              </a:rPr>
              <a:t>t = t</a:t>
            </a:r>
            <a:r>
              <a:rPr lang="en-US" baseline="-25000" dirty="0" smtClean="0">
                <a:solidFill>
                  <a:schemeClr val="accent1"/>
                </a:solidFill>
              </a:rPr>
              <a:t>o</a:t>
            </a:r>
            <a:r>
              <a:rPr lang="en-US" baseline="30000" dirty="0" smtClean="0">
                <a:solidFill>
                  <a:schemeClr val="accent1"/>
                </a:solidFill>
              </a:rPr>
              <a:t>-</a:t>
            </a:r>
            <a:r>
              <a:rPr lang="en-US" dirty="0" smtClean="0">
                <a:solidFill>
                  <a:schemeClr val="accent1"/>
                </a:solidFill>
              </a:rPr>
              <a:t> </a:t>
            </a:r>
            <a:r>
              <a:rPr lang="en-US" dirty="0" smtClean="0"/>
              <a:t>and </a:t>
            </a:r>
            <a:r>
              <a:rPr lang="en-US" dirty="0" smtClean="0">
                <a:solidFill>
                  <a:schemeClr val="accent1"/>
                </a:solidFill>
              </a:rPr>
              <a:t>t = ∞s</a:t>
            </a:r>
            <a:r>
              <a:rPr lang="en-US" dirty="0" smtClean="0"/>
              <a:t>.</a:t>
            </a:r>
            <a:endParaRPr lang="en-US" dirty="0" smtClean="0">
              <a:latin typeface="Symbol" pitchFamily="18" charset="2"/>
            </a:endParaRPr>
          </a:p>
          <a:p>
            <a:pPr marL="850392" lvl="1" indent="-457200" fontAlgn="auto">
              <a:spcAft>
                <a:spcPts val="0"/>
              </a:spcAft>
              <a:defRPr/>
            </a:pPr>
            <a:r>
              <a:rPr lang="en-US" dirty="0" smtClean="0"/>
              <a:t>The current through the inductor is equal to the initial condition when </a:t>
            </a:r>
            <a:r>
              <a:rPr lang="en-US" dirty="0" smtClean="0">
                <a:solidFill>
                  <a:schemeClr val="accent1"/>
                </a:solidFill>
              </a:rPr>
              <a:t>t &lt; t</a:t>
            </a:r>
            <a:r>
              <a:rPr lang="en-US" baseline="-25000" dirty="0" smtClean="0">
                <a:solidFill>
                  <a:schemeClr val="accent1"/>
                </a:solidFill>
              </a:rPr>
              <a:t>o</a:t>
            </a:r>
            <a:endParaRPr lang="en-US" dirty="0" smtClean="0">
              <a:solidFill>
                <a:schemeClr val="accent1"/>
              </a:solidFill>
            </a:endParaRPr>
          </a:p>
          <a:p>
            <a:pPr fontAlgn="auto">
              <a:spcAft>
                <a:spcPts val="0"/>
              </a:spcAft>
              <a:defRPr/>
            </a:pPr>
            <a:r>
              <a:rPr lang="en-US" dirty="0" smtClean="0"/>
              <a:t>Using the relationships between current and voltage, the voltage across the inductor  and the voltages and currents for the capacitor and resistor can be calculated.</a:t>
            </a:r>
          </a:p>
        </p:txBody>
      </p:sp>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78</a:t>
            </a:fld>
            <a:endParaRPr lang="en-US" altLang="tr-TR"/>
          </a:p>
        </p:txBody>
      </p:sp>
    </p:spTree>
    <p:extLst>
      <p:ext uri="{BB962C8B-B14F-4D97-AF65-F5344CB8AC3E}">
        <p14:creationId xmlns:p14="http://schemas.microsoft.com/office/powerpoint/2010/main" val="24242456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Duality</a:t>
            </a:r>
            <a:endParaRPr lang="en-US" dirty="0"/>
          </a:p>
        </p:txBody>
      </p:sp>
      <p:sp>
        <p:nvSpPr>
          <p:cNvPr id="3" name="Content Placeholder 2"/>
          <p:cNvSpPr>
            <a:spLocks noGrp="1"/>
          </p:cNvSpPr>
          <p:nvPr>
            <p:ph idx="1"/>
          </p:nvPr>
        </p:nvSpPr>
        <p:spPr/>
        <p:txBody>
          <a:bodyPr/>
          <a:lstStyle/>
          <a:p>
            <a:r>
              <a:rPr lang="tr-TR" dirty="0" err="1"/>
              <a:t>Objective</a:t>
            </a:r>
            <a:r>
              <a:rPr lang="tr-TR" dirty="0"/>
              <a:t> of </a:t>
            </a:r>
            <a:r>
              <a:rPr lang="tr-TR" dirty="0" err="1"/>
              <a:t>Lecture</a:t>
            </a:r>
            <a:endParaRPr lang="tr-TR" dirty="0"/>
          </a:p>
          <a:p>
            <a:pPr lvl="1"/>
            <a:r>
              <a:rPr lang="en-US" dirty="0" smtClean="0"/>
              <a:t>Introduce the concept of duality.</a:t>
            </a:r>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79</a:t>
            </a:fld>
            <a:endParaRPr lang="en-US" altLang="tr-TR"/>
          </a:p>
        </p:txBody>
      </p:sp>
    </p:spTree>
    <p:extLst>
      <p:ext uri="{BB962C8B-B14F-4D97-AF65-F5344CB8AC3E}">
        <p14:creationId xmlns:p14="http://schemas.microsoft.com/office/powerpoint/2010/main" val="1545384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smtClean="0"/>
              <a:t>Example </a:t>
            </a:r>
            <a:r>
              <a:rPr lang="tr-TR" altLang="tr-TR" dirty="0"/>
              <a:t>0</a:t>
            </a:r>
            <a:r>
              <a:rPr lang="en-US" altLang="tr-TR" dirty="0" smtClean="0"/>
              <a:t>1</a:t>
            </a:r>
            <a:r>
              <a:rPr lang="tr-TR" altLang="tr-TR" dirty="0" smtClean="0"/>
              <a:t>…</a:t>
            </a:r>
            <a:endParaRPr lang="tr-TR" dirty="0"/>
          </a:p>
        </p:txBody>
      </p:sp>
      <p:sp>
        <p:nvSpPr>
          <p:cNvPr id="3" name="Content Placeholder 2"/>
          <p:cNvSpPr>
            <a:spLocks noGrp="1"/>
          </p:cNvSpPr>
          <p:nvPr>
            <p:ph idx="1"/>
          </p:nvPr>
        </p:nvSpPr>
        <p:spPr/>
        <p:txBody>
          <a:bodyPr/>
          <a:lstStyle/>
          <a:p>
            <a:r>
              <a:rPr lang="en-US" dirty="0"/>
              <a:t>The switch in </a:t>
            </a:r>
            <a:r>
              <a:rPr lang="tr-TR" dirty="0" err="1" smtClean="0"/>
              <a:t>the</a:t>
            </a:r>
            <a:r>
              <a:rPr lang="tr-TR" dirty="0" smtClean="0"/>
              <a:t> </a:t>
            </a:r>
            <a:r>
              <a:rPr lang="tr-TR" dirty="0" err="1" smtClean="0"/>
              <a:t>circuit</a:t>
            </a:r>
            <a:r>
              <a:rPr lang="tr-TR" dirty="0" smtClean="0"/>
              <a:t> </a:t>
            </a:r>
            <a:r>
              <a:rPr lang="en-US" dirty="0" smtClean="0"/>
              <a:t>has </a:t>
            </a:r>
            <a:r>
              <a:rPr lang="en-US" dirty="0"/>
              <a:t>been closed for a long time. It is open </a:t>
            </a:r>
            <a:r>
              <a:rPr lang="en-US" dirty="0" smtClean="0"/>
              <a:t>at</a:t>
            </a:r>
            <a:r>
              <a:rPr lang="tr-TR" dirty="0" smtClean="0"/>
              <a:t> </a:t>
            </a:r>
            <a:r>
              <a:rPr lang="tr-TR" i="1" dirty="0">
                <a:solidFill>
                  <a:schemeClr val="accent1"/>
                </a:solidFill>
              </a:rPr>
              <a:t>t </a:t>
            </a:r>
            <a:r>
              <a:rPr lang="tr-TR" dirty="0" smtClean="0">
                <a:solidFill>
                  <a:schemeClr val="accent1"/>
                </a:solidFill>
              </a:rPr>
              <a:t>= </a:t>
            </a:r>
            <a:r>
              <a:rPr lang="tr-TR" i="1" dirty="0" smtClean="0">
                <a:solidFill>
                  <a:schemeClr val="accent1"/>
                </a:solidFill>
              </a:rPr>
              <a:t>t</a:t>
            </a:r>
            <a:r>
              <a:rPr lang="tr-TR" baseline="-25000" dirty="0" smtClean="0">
                <a:solidFill>
                  <a:schemeClr val="accent1"/>
                </a:solidFill>
              </a:rPr>
              <a:t>0</a:t>
            </a:r>
            <a:r>
              <a:rPr lang="tr-TR" dirty="0" smtClean="0"/>
              <a:t>.</a:t>
            </a:r>
          </a:p>
          <a:p>
            <a:pPr lvl="1"/>
            <a:r>
              <a:rPr lang="tr-TR" dirty="0" err="1" smtClean="0"/>
              <a:t>Find</a:t>
            </a:r>
            <a:r>
              <a:rPr lang="tr-TR" dirty="0" smtClean="0"/>
              <a:t> </a:t>
            </a:r>
            <a:r>
              <a:rPr lang="tr-TR" dirty="0" err="1" smtClean="0"/>
              <a:t>the</a:t>
            </a:r>
            <a:r>
              <a:rPr lang="tr-TR" dirty="0" smtClean="0"/>
              <a:t> </a:t>
            </a:r>
            <a:r>
              <a:rPr lang="en-US" altLang="tr-TR" dirty="0"/>
              <a:t>Boundary </a:t>
            </a:r>
            <a:r>
              <a:rPr lang="en-US" altLang="tr-TR" dirty="0" smtClean="0"/>
              <a:t>Conditions</a:t>
            </a:r>
            <a:endParaRPr lang="tr-TR" altLang="tr-TR" dirty="0" smtClean="0"/>
          </a:p>
          <a:p>
            <a:pPr lvl="2"/>
            <a:r>
              <a:rPr lang="tr-TR" altLang="tr-TR" dirty="0" err="1" smtClean="0"/>
              <a:t>i</a:t>
            </a:r>
            <a:r>
              <a:rPr lang="tr-TR" altLang="tr-TR" baseline="-25000" dirty="0" err="1" smtClean="0"/>
              <a:t>L</a:t>
            </a:r>
            <a:r>
              <a:rPr lang="tr-TR" altLang="tr-TR" dirty="0" smtClean="0"/>
              <a:t>, </a:t>
            </a:r>
            <a:r>
              <a:rPr lang="tr-TR" altLang="tr-TR" dirty="0" err="1" smtClean="0"/>
              <a:t>v</a:t>
            </a:r>
            <a:r>
              <a:rPr lang="tr-TR" altLang="tr-TR" baseline="-25000" dirty="0" err="1" smtClean="0"/>
              <a:t>L</a:t>
            </a:r>
            <a:r>
              <a:rPr lang="tr-TR" altLang="tr-TR" dirty="0" smtClean="0"/>
              <a:t>, </a:t>
            </a:r>
            <a:r>
              <a:rPr lang="tr-TR" altLang="tr-TR" dirty="0" err="1" smtClean="0"/>
              <a:t>i</a:t>
            </a:r>
            <a:r>
              <a:rPr lang="tr-TR" altLang="tr-TR" baseline="-25000" dirty="0" err="1" smtClean="0"/>
              <a:t>C</a:t>
            </a:r>
            <a:r>
              <a:rPr lang="tr-TR" altLang="tr-TR" dirty="0" smtClean="0"/>
              <a:t>, </a:t>
            </a:r>
            <a:r>
              <a:rPr lang="tr-TR" altLang="tr-TR" dirty="0" err="1" smtClean="0"/>
              <a:t>v</a:t>
            </a:r>
            <a:r>
              <a:rPr lang="tr-TR" altLang="tr-TR" baseline="-25000" dirty="0" err="1" smtClean="0"/>
              <a:t>C</a:t>
            </a:r>
            <a:endParaRPr lang="tr-TR"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8</a:t>
            </a:fld>
            <a:endParaRPr lang="en-US" altLang="tr-T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106369" cy="256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6972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Parallelism Between Components</a:t>
            </a:r>
            <a:endParaRPr lang="en-US" dirty="0"/>
          </a:p>
        </p:txBody>
      </p:sp>
      <p:sp>
        <p:nvSpPr>
          <p:cNvPr id="3" name="Content Placeholder 2"/>
          <p:cNvSpPr>
            <a:spLocks noGrp="1"/>
          </p:cNvSpPr>
          <p:nvPr>
            <p:ph idx="1"/>
          </p:nvPr>
        </p:nvSpPr>
        <p:spPr/>
        <p:txBody>
          <a:bodyPr/>
          <a:lstStyle/>
          <a:p>
            <a:r>
              <a:rPr lang="en-US" sz="2400" dirty="0" smtClean="0"/>
              <a:t>Two circuits are said to be duals of one another if they are described by the same characterizing equations with the dual pairs interchanged.</a:t>
            </a:r>
            <a:endParaRPr lang="en-US" sz="2400" dirty="0"/>
          </a:p>
        </p:txBody>
      </p:sp>
      <p:graphicFrame>
        <p:nvGraphicFramePr>
          <p:cNvPr id="4" name="Content Placeholder 3"/>
          <p:cNvGraphicFramePr>
            <a:graphicFrameLocks/>
          </p:cNvGraphicFramePr>
          <p:nvPr>
            <p:extLst>
              <p:ext uri="{D42A27DB-BD31-4B8C-83A1-F6EECF244321}">
                <p14:modId xmlns:p14="http://schemas.microsoft.com/office/powerpoint/2010/main" val="3094902723"/>
              </p:ext>
            </p:extLst>
          </p:nvPr>
        </p:nvGraphicFramePr>
        <p:xfrm>
          <a:off x="518864" y="2492896"/>
          <a:ext cx="8229600" cy="3931920"/>
        </p:xfrm>
        <a:graphic>
          <a:graphicData uri="http://schemas.openxmlformats.org/drawingml/2006/table">
            <a:tbl>
              <a:tblPr firstRow="1" bandRow="1">
                <a:tableStyleId>{5C22544A-7EE6-4342-B048-85BDC9FD1C3A}</a:tableStyleId>
              </a:tblPr>
              <a:tblGrid>
                <a:gridCol w="4114800"/>
                <a:gridCol w="4114800"/>
              </a:tblGrid>
              <a:tr h="142240">
                <a:tc gridSpan="2">
                  <a:txBody>
                    <a:bodyPr/>
                    <a:lstStyle/>
                    <a:p>
                      <a:pPr algn="ctr"/>
                      <a:r>
                        <a:rPr lang="en-US" dirty="0" smtClean="0">
                          <a:solidFill>
                            <a:srgbClr val="FFC000"/>
                          </a:solidFill>
                        </a:rPr>
                        <a:t>Dual Pairs</a:t>
                      </a:r>
                      <a:endParaRPr lang="en-US" dirty="0">
                        <a:solidFill>
                          <a:srgbClr val="FFC000"/>
                        </a:solidFill>
                      </a:endParaRPr>
                    </a:p>
                  </a:txBody>
                  <a:tcPr/>
                </a:tc>
                <a:tc hMerge="1">
                  <a:txBody>
                    <a:bodyPr/>
                    <a:lstStyle/>
                    <a:p>
                      <a:endParaRPr lang="en-US" dirty="0"/>
                    </a:p>
                  </a:txBody>
                  <a:tcPr/>
                </a:tc>
              </a:tr>
              <a:tr h="370840">
                <a:tc>
                  <a:txBody>
                    <a:bodyPr/>
                    <a:lstStyle/>
                    <a:p>
                      <a:pPr algn="ctr"/>
                      <a:r>
                        <a:rPr lang="en-US" sz="2000" b="1" dirty="0" smtClean="0"/>
                        <a:t>Resistance</a:t>
                      </a:r>
                      <a:r>
                        <a:rPr lang="en-US" sz="2000" b="1" baseline="0" dirty="0" smtClean="0"/>
                        <a:t> (R)</a:t>
                      </a:r>
                      <a:endParaRPr lang="en-US" sz="2000" b="1" dirty="0"/>
                    </a:p>
                  </a:txBody>
                  <a:tcPr/>
                </a:tc>
                <a:tc>
                  <a:txBody>
                    <a:bodyPr/>
                    <a:lstStyle/>
                    <a:p>
                      <a:pPr algn="ctr"/>
                      <a:r>
                        <a:rPr lang="en-US" sz="2000" b="1" dirty="0" smtClean="0"/>
                        <a:t>Conductance (G)</a:t>
                      </a:r>
                      <a:endParaRPr lang="en-US" sz="2000" b="1" dirty="0"/>
                    </a:p>
                  </a:txBody>
                  <a:tcPr/>
                </a:tc>
              </a:tr>
              <a:tr h="370840">
                <a:tc>
                  <a:txBody>
                    <a:bodyPr/>
                    <a:lstStyle/>
                    <a:p>
                      <a:pPr algn="ctr"/>
                      <a:r>
                        <a:rPr lang="en-US" sz="2000" b="1" dirty="0" smtClean="0"/>
                        <a:t>Inductance (L)</a:t>
                      </a:r>
                      <a:endParaRPr lang="en-US" sz="2000" b="1" dirty="0"/>
                    </a:p>
                  </a:txBody>
                  <a:tcPr/>
                </a:tc>
                <a:tc>
                  <a:txBody>
                    <a:bodyPr/>
                    <a:lstStyle/>
                    <a:p>
                      <a:pPr algn="ctr"/>
                      <a:r>
                        <a:rPr lang="en-US" sz="2000" b="1" dirty="0" smtClean="0"/>
                        <a:t>Capacitance (C)</a:t>
                      </a:r>
                      <a:endParaRPr lang="en-US" sz="2000" b="1" dirty="0"/>
                    </a:p>
                  </a:txBody>
                  <a:tcPr/>
                </a:tc>
              </a:tr>
              <a:tr h="370840">
                <a:tc>
                  <a:txBody>
                    <a:bodyPr/>
                    <a:lstStyle/>
                    <a:p>
                      <a:pPr algn="ctr"/>
                      <a:r>
                        <a:rPr lang="en-US" sz="2000" b="1" dirty="0" smtClean="0"/>
                        <a:t>Voltage (v)</a:t>
                      </a:r>
                      <a:endParaRPr lang="en-US" sz="2000" b="1" dirty="0"/>
                    </a:p>
                  </a:txBody>
                  <a:tcPr/>
                </a:tc>
                <a:tc>
                  <a:txBody>
                    <a:bodyPr/>
                    <a:lstStyle/>
                    <a:p>
                      <a:pPr algn="ctr"/>
                      <a:r>
                        <a:rPr lang="en-US" sz="2000" b="1" dirty="0" smtClean="0"/>
                        <a:t>Current (</a:t>
                      </a:r>
                      <a:r>
                        <a:rPr lang="en-US" sz="2000" b="1" dirty="0" err="1" smtClean="0"/>
                        <a:t>i</a:t>
                      </a:r>
                      <a:r>
                        <a:rPr lang="en-US" sz="2000" b="1" dirty="0" smtClean="0"/>
                        <a:t>)</a:t>
                      </a:r>
                      <a:endParaRPr lang="en-US" sz="2000" b="1" dirty="0"/>
                    </a:p>
                  </a:txBody>
                  <a:tcPr/>
                </a:tc>
              </a:tr>
              <a:tr h="370840">
                <a:tc>
                  <a:txBody>
                    <a:bodyPr/>
                    <a:lstStyle/>
                    <a:p>
                      <a:pPr algn="ctr"/>
                      <a:r>
                        <a:rPr lang="en-US" sz="2000" b="1" dirty="0" smtClean="0"/>
                        <a:t>Voltage Source</a:t>
                      </a:r>
                      <a:endParaRPr lang="en-US" sz="2000" b="1" dirty="0"/>
                    </a:p>
                  </a:txBody>
                  <a:tcPr/>
                </a:tc>
                <a:tc>
                  <a:txBody>
                    <a:bodyPr/>
                    <a:lstStyle/>
                    <a:p>
                      <a:pPr algn="ctr"/>
                      <a:r>
                        <a:rPr lang="en-US" sz="2000" b="1" dirty="0" smtClean="0"/>
                        <a:t>Current Source</a:t>
                      </a:r>
                      <a:endParaRPr lang="en-US" sz="2000" b="1" dirty="0"/>
                    </a:p>
                  </a:txBody>
                  <a:tcPr/>
                </a:tc>
              </a:tr>
              <a:tr h="370840">
                <a:tc>
                  <a:txBody>
                    <a:bodyPr/>
                    <a:lstStyle/>
                    <a:p>
                      <a:pPr algn="ctr"/>
                      <a:r>
                        <a:rPr lang="en-US" sz="2000" b="1" dirty="0" smtClean="0"/>
                        <a:t>Node</a:t>
                      </a:r>
                      <a:endParaRPr lang="en-US" sz="2000" b="1" dirty="0"/>
                    </a:p>
                  </a:txBody>
                  <a:tcPr/>
                </a:tc>
                <a:tc>
                  <a:txBody>
                    <a:bodyPr/>
                    <a:lstStyle/>
                    <a:p>
                      <a:pPr algn="ctr"/>
                      <a:r>
                        <a:rPr lang="en-US" sz="2000" b="1" dirty="0" smtClean="0"/>
                        <a:t>Mesh/Loop</a:t>
                      </a:r>
                      <a:endParaRPr lang="en-US" sz="2000" b="1" dirty="0"/>
                    </a:p>
                  </a:txBody>
                  <a:tcPr/>
                </a:tc>
              </a:tr>
              <a:tr h="370840">
                <a:tc>
                  <a:txBody>
                    <a:bodyPr/>
                    <a:lstStyle/>
                    <a:p>
                      <a:pPr algn="ctr"/>
                      <a:r>
                        <a:rPr lang="en-US" sz="2000" b="1" dirty="0" smtClean="0"/>
                        <a:t>Series Path</a:t>
                      </a:r>
                      <a:endParaRPr lang="en-US" sz="2000" b="1" dirty="0"/>
                    </a:p>
                  </a:txBody>
                  <a:tcPr/>
                </a:tc>
                <a:tc>
                  <a:txBody>
                    <a:bodyPr/>
                    <a:lstStyle/>
                    <a:p>
                      <a:pPr algn="ctr"/>
                      <a:r>
                        <a:rPr lang="en-US" sz="2000" b="1" dirty="0" smtClean="0"/>
                        <a:t>Parallel</a:t>
                      </a:r>
                      <a:r>
                        <a:rPr lang="en-US" sz="2000" b="1" baseline="0" dirty="0" smtClean="0"/>
                        <a:t> Path</a:t>
                      </a:r>
                      <a:endParaRPr lang="en-US" sz="2000" b="1" dirty="0"/>
                    </a:p>
                  </a:txBody>
                  <a:tcPr/>
                </a:tc>
              </a:tr>
              <a:tr h="370840">
                <a:tc>
                  <a:txBody>
                    <a:bodyPr/>
                    <a:lstStyle/>
                    <a:p>
                      <a:pPr algn="ctr"/>
                      <a:r>
                        <a:rPr lang="en-US" sz="2000" b="1" dirty="0" smtClean="0"/>
                        <a:t>Open Circuit</a:t>
                      </a:r>
                      <a:endParaRPr lang="en-US" sz="2000" b="1" dirty="0"/>
                    </a:p>
                  </a:txBody>
                  <a:tcPr/>
                </a:tc>
                <a:tc>
                  <a:txBody>
                    <a:bodyPr/>
                    <a:lstStyle/>
                    <a:p>
                      <a:pPr algn="ctr"/>
                      <a:r>
                        <a:rPr lang="en-US" sz="2000" b="1" dirty="0" smtClean="0"/>
                        <a:t>Short Circuit</a:t>
                      </a:r>
                      <a:endParaRPr lang="en-US" sz="2000" b="1" dirty="0"/>
                    </a:p>
                  </a:txBody>
                  <a:tcPr/>
                </a:tc>
              </a:tr>
              <a:tr h="370840">
                <a:tc>
                  <a:txBody>
                    <a:bodyPr/>
                    <a:lstStyle/>
                    <a:p>
                      <a:pPr algn="ctr"/>
                      <a:r>
                        <a:rPr lang="en-US" sz="2000" b="1" dirty="0" smtClean="0"/>
                        <a:t>KVL</a:t>
                      </a:r>
                      <a:endParaRPr lang="en-US" sz="2000" b="1" dirty="0"/>
                    </a:p>
                  </a:txBody>
                  <a:tcPr/>
                </a:tc>
                <a:tc>
                  <a:txBody>
                    <a:bodyPr/>
                    <a:lstStyle/>
                    <a:p>
                      <a:pPr algn="ctr"/>
                      <a:r>
                        <a:rPr lang="en-US" sz="2000" b="1" dirty="0" smtClean="0"/>
                        <a:t>KCL</a:t>
                      </a:r>
                      <a:endParaRPr lang="en-US" sz="2000" b="1" dirty="0"/>
                    </a:p>
                  </a:txBody>
                  <a:tcPr/>
                </a:tc>
              </a:tr>
              <a:tr h="370840">
                <a:tc>
                  <a:txBody>
                    <a:bodyPr/>
                    <a:lstStyle/>
                    <a:p>
                      <a:pPr algn="ctr"/>
                      <a:r>
                        <a:rPr lang="en-US" sz="2000" b="1" dirty="0" err="1" smtClean="0"/>
                        <a:t>Thévenin</a:t>
                      </a:r>
                      <a:endParaRPr lang="en-US" sz="2000" b="1" dirty="0"/>
                    </a:p>
                  </a:txBody>
                  <a:tcPr/>
                </a:tc>
                <a:tc>
                  <a:txBody>
                    <a:bodyPr/>
                    <a:lstStyle/>
                    <a:p>
                      <a:pPr algn="ctr"/>
                      <a:r>
                        <a:rPr lang="en-US" sz="2000" b="1" dirty="0" smtClean="0"/>
                        <a:t>Norton</a:t>
                      </a:r>
                      <a:endParaRPr lang="en-US" sz="2000" b="1" dirty="0"/>
                    </a:p>
                  </a:txBody>
                  <a:tcPr/>
                </a:tc>
              </a:tr>
            </a:tbl>
          </a:graphicData>
        </a:graphic>
      </p:graphicFrame>
      <p:sp>
        <p:nvSpPr>
          <p:cNvPr id="5" name="Slide Number Placeholder 4"/>
          <p:cNvSpPr>
            <a:spLocks noGrp="1"/>
          </p:cNvSpPr>
          <p:nvPr>
            <p:ph type="sldNum" sz="quarter" idx="10"/>
          </p:nvPr>
        </p:nvSpPr>
        <p:spPr/>
        <p:txBody>
          <a:bodyPr/>
          <a:lstStyle/>
          <a:p>
            <a:pPr>
              <a:defRPr/>
            </a:pPr>
            <a:fld id="{5BB0A890-0CB7-4EBC-83D8-5DA0E8DCA3D8}" type="slidenum">
              <a:rPr lang="en-US" altLang="tr-TR" smtClean="0"/>
              <a:pPr>
                <a:defRPr/>
              </a:pPr>
              <a:t>80</a:t>
            </a:fld>
            <a:endParaRPr lang="en-US" altLang="tr-TR"/>
          </a:p>
        </p:txBody>
      </p:sp>
    </p:spTree>
    <p:extLst>
      <p:ext uri="{BB962C8B-B14F-4D97-AF65-F5344CB8AC3E}">
        <p14:creationId xmlns:p14="http://schemas.microsoft.com/office/powerpoint/2010/main" val="19062801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755576" y="2763206"/>
            <a:ext cx="7776864" cy="3686648"/>
          </a:xfrm>
          <a:prstGeom prst="rect">
            <a:avLst/>
          </a:prstGeom>
          <a:noFill/>
          <a:ln w="9525">
            <a:noFill/>
            <a:miter lim="800000"/>
            <a:headEnd/>
            <a:tailEnd/>
          </a:ln>
        </p:spPr>
      </p:pic>
      <p:sp>
        <p:nvSpPr>
          <p:cNvPr id="8" name="TextBox 7"/>
          <p:cNvSpPr txBox="1"/>
          <p:nvPr/>
        </p:nvSpPr>
        <p:spPr>
          <a:xfrm>
            <a:off x="4643777" y="1005593"/>
            <a:ext cx="2971800" cy="1477328"/>
          </a:xfrm>
          <a:prstGeom prst="rect">
            <a:avLst/>
          </a:prstGeom>
          <a:noFill/>
        </p:spPr>
        <p:txBody>
          <a:bodyPr wrap="square" rtlCol="0">
            <a:spAutoFit/>
          </a:bodyPr>
          <a:lstStyle/>
          <a:p>
            <a:r>
              <a:rPr lang="en-US" dirty="0" smtClean="0">
                <a:solidFill>
                  <a:schemeClr val="tx1"/>
                </a:solidFill>
              </a:rPr>
              <a:t>V</a:t>
            </a:r>
            <a:r>
              <a:rPr lang="en-US" baseline="-25000" dirty="0" smtClean="0">
                <a:solidFill>
                  <a:schemeClr val="tx1"/>
                </a:solidFill>
              </a:rPr>
              <a:t>C1</a:t>
            </a:r>
            <a:r>
              <a:rPr lang="en-US" dirty="0" smtClean="0">
                <a:solidFill>
                  <a:schemeClr val="tx1"/>
                </a:solidFill>
              </a:rPr>
              <a:t>(t) = 5V[1-e</a:t>
            </a:r>
            <a:r>
              <a:rPr lang="en-US" baseline="30000" dirty="0" smtClean="0">
                <a:solidFill>
                  <a:schemeClr val="tx1"/>
                </a:solidFill>
              </a:rPr>
              <a:t>–(t-10s)/</a:t>
            </a:r>
            <a:r>
              <a:rPr lang="en-US" baseline="30000" dirty="0" smtClean="0">
                <a:solidFill>
                  <a:schemeClr val="tx1"/>
                </a:solidFill>
                <a:latin typeface="Symbol" pitchFamily="18" charset="2"/>
              </a:rPr>
              <a:t>t</a:t>
            </a:r>
            <a:r>
              <a:rPr lang="en-US" dirty="0" smtClean="0">
                <a:solidFill>
                  <a:schemeClr val="tx1"/>
                </a:solidFill>
              </a:rPr>
              <a:t>]</a:t>
            </a:r>
          </a:p>
          <a:p>
            <a:endParaRPr lang="en-US" dirty="0" smtClean="0">
              <a:solidFill>
                <a:schemeClr val="tx1"/>
              </a:solidFill>
              <a:latin typeface="Symbol" pitchFamily="18" charset="2"/>
            </a:endParaRPr>
          </a:p>
          <a:p>
            <a:r>
              <a:rPr lang="en-US" dirty="0" smtClean="0">
                <a:solidFill>
                  <a:schemeClr val="tx1"/>
                </a:solidFill>
                <a:latin typeface="Symbol" pitchFamily="18" charset="2"/>
              </a:rPr>
              <a:t>t</a:t>
            </a:r>
            <a:r>
              <a:rPr lang="en-US" dirty="0" smtClean="0">
                <a:solidFill>
                  <a:schemeClr val="tx1"/>
                </a:solidFill>
              </a:rPr>
              <a:t> = RC = 2s</a:t>
            </a:r>
          </a:p>
          <a:p>
            <a:endParaRPr lang="en-US" dirty="0" smtClean="0">
              <a:solidFill>
                <a:schemeClr val="tx1"/>
              </a:solidFill>
            </a:endParaRPr>
          </a:p>
          <a:p>
            <a:r>
              <a:rPr lang="en-US" dirty="0" smtClean="0">
                <a:solidFill>
                  <a:schemeClr val="tx1"/>
                </a:solidFill>
              </a:rPr>
              <a:t>V</a:t>
            </a:r>
            <a:r>
              <a:rPr lang="en-US" baseline="-25000" dirty="0">
                <a:solidFill>
                  <a:schemeClr val="tx1"/>
                </a:solidFill>
              </a:rPr>
              <a:t>C</a:t>
            </a:r>
            <a:r>
              <a:rPr lang="en-US" baseline="-25000" dirty="0" smtClean="0">
                <a:solidFill>
                  <a:schemeClr val="tx1"/>
                </a:solidFill>
              </a:rPr>
              <a:t>1</a:t>
            </a:r>
            <a:r>
              <a:rPr lang="en-US" dirty="0" smtClean="0">
                <a:solidFill>
                  <a:schemeClr val="tx1"/>
                </a:solidFill>
              </a:rPr>
              <a:t>(t) = 5V[1-e</a:t>
            </a:r>
            <a:r>
              <a:rPr lang="en-US" baseline="30000" dirty="0" smtClean="0">
                <a:solidFill>
                  <a:schemeClr val="tx1"/>
                </a:solidFill>
              </a:rPr>
              <a:t>–(t-10s)/2s</a:t>
            </a:r>
            <a:r>
              <a:rPr lang="en-US" dirty="0" smtClean="0">
                <a:solidFill>
                  <a:schemeClr val="tx1"/>
                </a:solidFill>
              </a:rPr>
              <a:t>]</a:t>
            </a:r>
            <a:endParaRPr lang="en-US" dirty="0">
              <a:solidFill>
                <a:schemeClr val="tx1"/>
              </a:solidFill>
            </a:endParaRPr>
          </a:p>
        </p:txBody>
      </p:sp>
      <p:pic>
        <p:nvPicPr>
          <p:cNvPr id="2" name="Picture 3"/>
          <p:cNvPicPr>
            <a:picLocks noChangeAspect="1" noChangeArrowheads="1"/>
          </p:cNvPicPr>
          <p:nvPr/>
        </p:nvPicPr>
        <p:blipFill>
          <a:blip r:embed="rId3" cstate="print"/>
          <a:srcRect/>
          <a:stretch>
            <a:fillRect/>
          </a:stretch>
        </p:blipFill>
        <p:spPr bwMode="auto">
          <a:xfrm>
            <a:off x="457200" y="764704"/>
            <a:ext cx="3505200" cy="2403266"/>
          </a:xfrm>
          <a:prstGeom prst="rect">
            <a:avLst/>
          </a:prstGeom>
          <a:noFill/>
          <a:ln w="9525">
            <a:noFill/>
            <a:miter lim="800000"/>
            <a:headEnd/>
            <a:tailEnd/>
          </a:ln>
        </p:spPr>
      </p:pic>
      <p:sp>
        <p:nvSpPr>
          <p:cNvPr id="3" name="Slide Number Placeholder 2"/>
          <p:cNvSpPr>
            <a:spLocks noGrp="1"/>
          </p:cNvSpPr>
          <p:nvPr>
            <p:ph type="sldNum" sz="quarter" idx="10"/>
          </p:nvPr>
        </p:nvSpPr>
        <p:spPr/>
        <p:txBody>
          <a:bodyPr/>
          <a:lstStyle/>
          <a:p>
            <a:pPr>
              <a:defRPr/>
            </a:pPr>
            <a:fld id="{9E5B8E68-6309-48F1-885E-A2493E983B07}" type="slidenum">
              <a:rPr lang="en-US" altLang="tr-TR" smtClean="0"/>
              <a:pPr>
                <a:defRPr/>
              </a:pPr>
              <a:t>81</a:t>
            </a:fld>
            <a:endParaRPr lang="en-US" altLang="tr-TR"/>
          </a:p>
        </p:txBody>
      </p:sp>
    </p:spTree>
    <p:extLst>
      <p:ext uri="{BB962C8B-B14F-4D97-AF65-F5344CB8AC3E}">
        <p14:creationId xmlns:p14="http://schemas.microsoft.com/office/powerpoint/2010/main" val="42709221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5576" y="2542710"/>
            <a:ext cx="7776864" cy="3902695"/>
          </a:xfrm>
          <a:prstGeom prst="rect">
            <a:avLst/>
          </a:prstGeom>
          <a:noFill/>
          <a:ln w="9525">
            <a:noFill/>
            <a:miter lim="800000"/>
            <a:headEnd/>
            <a:tailEnd/>
          </a:ln>
        </p:spPr>
      </p:pic>
      <p:sp>
        <p:nvSpPr>
          <p:cNvPr id="4" name="TextBox 3"/>
          <p:cNvSpPr txBox="1"/>
          <p:nvPr/>
        </p:nvSpPr>
        <p:spPr>
          <a:xfrm>
            <a:off x="4572000" y="986162"/>
            <a:ext cx="3600400" cy="1477328"/>
          </a:xfrm>
          <a:prstGeom prst="rect">
            <a:avLst/>
          </a:prstGeom>
          <a:noFill/>
        </p:spPr>
        <p:txBody>
          <a:bodyPr wrap="square" rtlCol="0">
            <a:spAutoFit/>
          </a:bodyPr>
          <a:lstStyle/>
          <a:p>
            <a:r>
              <a:rPr lang="en-US" dirty="0" smtClean="0">
                <a:solidFill>
                  <a:schemeClr val="tx1"/>
                </a:solidFill>
              </a:rPr>
              <a:t>I</a:t>
            </a:r>
            <a:r>
              <a:rPr lang="en-US" baseline="-25000" dirty="0">
                <a:solidFill>
                  <a:schemeClr val="tx1"/>
                </a:solidFill>
              </a:rPr>
              <a:t>L</a:t>
            </a:r>
            <a:r>
              <a:rPr lang="en-US" baseline="-25000" dirty="0" smtClean="0">
                <a:solidFill>
                  <a:schemeClr val="tx1"/>
                </a:solidFill>
              </a:rPr>
              <a:t>1</a:t>
            </a:r>
            <a:r>
              <a:rPr lang="en-US" dirty="0" smtClean="0">
                <a:solidFill>
                  <a:schemeClr val="tx1"/>
                </a:solidFill>
              </a:rPr>
              <a:t>(t) = 5A[1-e</a:t>
            </a:r>
            <a:r>
              <a:rPr lang="en-US" baseline="30000" dirty="0" smtClean="0">
                <a:solidFill>
                  <a:schemeClr val="tx1"/>
                </a:solidFill>
              </a:rPr>
              <a:t>–(t-10s)/</a:t>
            </a:r>
            <a:r>
              <a:rPr lang="en-US" baseline="30000" dirty="0" smtClean="0">
                <a:solidFill>
                  <a:schemeClr val="tx1"/>
                </a:solidFill>
                <a:latin typeface="Symbol" pitchFamily="18" charset="2"/>
              </a:rPr>
              <a:t>t</a:t>
            </a:r>
            <a:r>
              <a:rPr lang="en-US" dirty="0" smtClean="0">
                <a:solidFill>
                  <a:schemeClr val="tx1"/>
                </a:solidFill>
              </a:rPr>
              <a:t>]</a:t>
            </a:r>
          </a:p>
          <a:p>
            <a:endParaRPr lang="en-US" dirty="0" smtClean="0">
              <a:solidFill>
                <a:schemeClr val="tx1"/>
              </a:solidFill>
              <a:latin typeface="Symbol" pitchFamily="18" charset="2"/>
            </a:endParaRPr>
          </a:p>
          <a:p>
            <a:r>
              <a:rPr lang="en-US" dirty="0" smtClean="0">
                <a:solidFill>
                  <a:schemeClr val="tx1"/>
                </a:solidFill>
                <a:latin typeface="Symbol" pitchFamily="18" charset="2"/>
              </a:rPr>
              <a:t>t</a:t>
            </a:r>
            <a:r>
              <a:rPr lang="en-US" dirty="0" smtClean="0">
                <a:solidFill>
                  <a:schemeClr val="tx1"/>
                </a:solidFill>
              </a:rPr>
              <a:t> = L1/R1 = L1G1</a:t>
            </a:r>
          </a:p>
          <a:p>
            <a:endParaRPr lang="en-US" dirty="0">
              <a:solidFill>
                <a:schemeClr val="tx1"/>
              </a:solidFill>
            </a:endParaRPr>
          </a:p>
          <a:p>
            <a:r>
              <a:rPr lang="en-US" dirty="0" smtClean="0">
                <a:solidFill>
                  <a:schemeClr val="tx1"/>
                </a:solidFill>
              </a:rPr>
              <a:t>I</a:t>
            </a:r>
            <a:r>
              <a:rPr lang="en-US" baseline="-25000" dirty="0" smtClean="0">
                <a:solidFill>
                  <a:schemeClr val="tx1"/>
                </a:solidFill>
              </a:rPr>
              <a:t>L1</a:t>
            </a:r>
            <a:r>
              <a:rPr lang="en-US" dirty="0" smtClean="0">
                <a:solidFill>
                  <a:schemeClr val="tx1"/>
                </a:solidFill>
              </a:rPr>
              <a:t>(t) = 5A[1-e</a:t>
            </a:r>
            <a:r>
              <a:rPr lang="en-US" baseline="30000" dirty="0" smtClean="0">
                <a:solidFill>
                  <a:schemeClr val="tx1"/>
                </a:solidFill>
              </a:rPr>
              <a:t>–(t-10s)/2s</a:t>
            </a:r>
            <a:r>
              <a:rPr lang="en-US" dirty="0" smtClean="0">
                <a:solidFill>
                  <a:schemeClr val="tx1"/>
                </a:solidFill>
              </a:rPr>
              <a:t>]</a:t>
            </a:r>
            <a:endParaRPr lang="en-US" dirty="0">
              <a:solidFill>
                <a:schemeClr val="tx1"/>
              </a:solidFill>
            </a:endParaRPr>
          </a:p>
        </p:txBody>
      </p:sp>
      <p:pic>
        <p:nvPicPr>
          <p:cNvPr id="3" name="Picture 3"/>
          <p:cNvPicPr>
            <a:picLocks noChangeAspect="1" noChangeArrowheads="1"/>
          </p:cNvPicPr>
          <p:nvPr/>
        </p:nvPicPr>
        <p:blipFill>
          <a:blip r:embed="rId3" cstate="print"/>
          <a:srcRect/>
          <a:stretch>
            <a:fillRect/>
          </a:stretch>
        </p:blipFill>
        <p:spPr bwMode="auto">
          <a:xfrm>
            <a:off x="539552" y="1414817"/>
            <a:ext cx="3810000" cy="172380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9E5B8E68-6309-48F1-885E-A2493E983B07}" type="slidenum">
              <a:rPr lang="en-US" altLang="tr-TR" smtClean="0"/>
              <a:pPr>
                <a:defRPr/>
              </a:pPr>
              <a:t>82</a:t>
            </a:fld>
            <a:endParaRPr lang="en-US" altLang="tr-TR"/>
          </a:p>
        </p:txBody>
      </p:sp>
    </p:spTree>
    <p:extLst>
      <p:ext uri="{BB962C8B-B14F-4D97-AF65-F5344CB8AC3E}">
        <p14:creationId xmlns:p14="http://schemas.microsoft.com/office/powerpoint/2010/main" val="34354633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Construct Dual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Place a node at the center of each mesh of the circuit.</a:t>
            </a:r>
          </a:p>
          <a:p>
            <a:r>
              <a:rPr lang="en-US" dirty="0" smtClean="0"/>
              <a:t>Place a reference node (ground) outside of the circuit.</a:t>
            </a:r>
          </a:p>
          <a:p>
            <a:r>
              <a:rPr lang="en-US" dirty="0" smtClean="0"/>
              <a:t>Draw lines between nodes such that each line crosses an element.</a:t>
            </a:r>
          </a:p>
          <a:p>
            <a:r>
              <a:rPr lang="en-US" dirty="0" smtClean="0"/>
              <a:t>Replace the element by its dual pair.</a:t>
            </a:r>
          </a:p>
          <a:p>
            <a:r>
              <a:rPr lang="en-US" dirty="0" smtClean="0"/>
              <a:t>Determine the polarity of the voltage source and direction of the current source.</a:t>
            </a:r>
            <a:endParaRPr lang="tr-TR" dirty="0" smtClean="0"/>
          </a:p>
          <a:p>
            <a:pPr lvl="1"/>
            <a:r>
              <a:rPr lang="en-US" dirty="0" smtClean="0"/>
              <a:t>A voltage source that produces a positive mesh current has as its dual a current source that forces current to flow from the reference ground to the node associated with that mesh. </a:t>
            </a:r>
            <a:endParaRPr lang="en-US"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83</a:t>
            </a:fld>
            <a:endParaRPr lang="en-US" altLang="tr-TR"/>
          </a:p>
        </p:txBody>
      </p:sp>
    </p:spTree>
    <p:extLst>
      <p:ext uri="{BB962C8B-B14F-4D97-AF65-F5344CB8AC3E}">
        <p14:creationId xmlns:p14="http://schemas.microsoft.com/office/powerpoint/2010/main" val="25224961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Example</a:t>
            </a:r>
            <a:r>
              <a:rPr lang="tr-TR" dirty="0" smtClean="0"/>
              <a:t> 05</a:t>
            </a:r>
            <a:endParaRPr lang="tr-TR" dirty="0"/>
          </a:p>
        </p:txBody>
      </p:sp>
      <p:sp>
        <p:nvSpPr>
          <p:cNvPr id="3" name="Content Placeholder 2"/>
          <p:cNvSpPr>
            <a:spLocks noGrp="1"/>
          </p:cNvSpPr>
          <p:nvPr>
            <p:ph idx="1"/>
          </p:nvPr>
        </p:nvSpPr>
        <p:spPr/>
        <p:txBody>
          <a:bodyPr/>
          <a:lstStyle/>
          <a:p>
            <a:r>
              <a:rPr lang="en-US" dirty="0" smtClean="0"/>
              <a:t>Circuit</a:t>
            </a:r>
            <a:r>
              <a:rPr lang="tr-TR" dirty="0" smtClean="0"/>
              <a:t>:</a:t>
            </a:r>
          </a:p>
          <a:p>
            <a:endParaRPr lang="tr-TR" dirty="0"/>
          </a:p>
          <a:p>
            <a:endParaRPr lang="tr-TR" dirty="0" smtClean="0"/>
          </a:p>
          <a:p>
            <a:endParaRPr lang="tr-TR" dirty="0"/>
          </a:p>
          <a:p>
            <a:r>
              <a:rPr lang="tr-TR" dirty="0" err="1" smtClean="0"/>
              <a:t>Its</a:t>
            </a:r>
            <a:r>
              <a:rPr lang="tr-TR" dirty="0" smtClean="0"/>
              <a:t> </a:t>
            </a:r>
            <a:r>
              <a:rPr lang="tr-TR" dirty="0" err="1" smtClean="0"/>
              <a:t>dual</a:t>
            </a:r>
            <a:r>
              <a:rPr lang="tr-TR" dirty="0" smtClean="0"/>
              <a:t>:</a:t>
            </a:r>
            <a:endParaRPr lang="tr-TR"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84</a:t>
            </a:fld>
            <a:endParaRPr lang="en-US" altLang="tr-TR"/>
          </a:p>
        </p:txBody>
      </p:sp>
      <p:pic>
        <p:nvPicPr>
          <p:cNvPr id="5" name="Picture 2"/>
          <p:cNvPicPr>
            <a:picLocks noChangeAspect="1" noChangeArrowheads="1"/>
          </p:cNvPicPr>
          <p:nvPr/>
        </p:nvPicPr>
        <p:blipFill>
          <a:blip r:embed="rId2" cstate="print"/>
          <a:srcRect/>
          <a:stretch>
            <a:fillRect/>
          </a:stretch>
        </p:blipFill>
        <p:spPr bwMode="auto">
          <a:xfrm>
            <a:off x="971600" y="1556792"/>
            <a:ext cx="7604353" cy="20145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cstate="print"/>
          <a:srcRect/>
          <a:stretch>
            <a:fillRect/>
          </a:stretch>
        </p:blipFill>
        <p:spPr bwMode="auto">
          <a:xfrm>
            <a:off x="1178538" y="4074229"/>
            <a:ext cx="7601129" cy="209082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096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principle of duality means that the solution to one circuit can be applied to multiple other circuits that can be described using the same set of equations in which the variables have been interchanged.</a:t>
            </a:r>
            <a:endParaRPr lang="en-US" dirty="0"/>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85</a:t>
            </a:fld>
            <a:endParaRPr lang="en-US" altLang="tr-TR"/>
          </a:p>
        </p:txBody>
      </p:sp>
    </p:spTree>
    <p:extLst>
      <p:ext uri="{BB962C8B-B14F-4D97-AF65-F5344CB8AC3E}">
        <p14:creationId xmlns:p14="http://schemas.microsoft.com/office/powerpoint/2010/main" val="35906406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5BB0A890-0CB7-4EBC-83D8-5DA0E8DCA3D8}" type="slidenum">
              <a:rPr lang="en-US" altLang="tr-TR" smtClean="0"/>
              <a:pPr>
                <a:defRPr/>
              </a:pPr>
              <a:t>86</a:t>
            </a:fld>
            <a:endParaRPr lang="en-US" altLang="tr-TR"/>
          </a:p>
        </p:txBody>
      </p:sp>
    </p:spTree>
    <p:extLst>
      <p:ext uri="{BB962C8B-B14F-4D97-AF65-F5344CB8AC3E}">
        <p14:creationId xmlns:p14="http://schemas.microsoft.com/office/powerpoint/2010/main" val="2146418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lang="tr-TR" altLang="tr-TR" dirty="0" smtClean="0"/>
              <a:t>…</a:t>
            </a:r>
            <a:r>
              <a:rPr lang="en-US" altLang="tr-TR" dirty="0" smtClean="0"/>
              <a:t>Example </a:t>
            </a:r>
            <a:r>
              <a:rPr lang="tr-TR" altLang="tr-TR" dirty="0" smtClean="0"/>
              <a:t>0</a:t>
            </a:r>
            <a:r>
              <a:rPr lang="en-US" altLang="tr-TR" dirty="0" smtClean="0"/>
              <a:t>1</a:t>
            </a:r>
            <a:r>
              <a:rPr lang="tr-TR" altLang="tr-TR" dirty="0" smtClean="0"/>
              <a:t>…</a:t>
            </a:r>
            <a:endParaRPr lang="en-US" altLang="tr-TR" dirty="0" smtClean="0"/>
          </a:p>
        </p:txBody>
      </p:sp>
      <p:sp>
        <p:nvSpPr>
          <p:cNvPr id="12291" name="Content Placeholder 3"/>
          <p:cNvSpPr>
            <a:spLocks noGrp="1"/>
          </p:cNvSpPr>
          <p:nvPr>
            <p:ph idx="1"/>
          </p:nvPr>
        </p:nvSpPr>
        <p:spPr/>
        <p:txBody>
          <a:bodyPr/>
          <a:lstStyle/>
          <a:p>
            <a:r>
              <a:rPr lang="tr-TR" altLang="tr-TR" sz="2800" dirty="0" smtClean="0"/>
              <a:t>At </a:t>
            </a:r>
            <a:r>
              <a:rPr lang="tr-TR" altLang="tr-TR" sz="2800" dirty="0" err="1" smtClean="0"/>
              <a:t>the</a:t>
            </a:r>
            <a:r>
              <a:rPr lang="tr-TR" altLang="tr-TR" sz="2800" dirty="0" smtClean="0"/>
              <a:t> i</a:t>
            </a:r>
            <a:r>
              <a:rPr lang="en-US" altLang="tr-TR" sz="2800" dirty="0" err="1" smtClean="0"/>
              <a:t>nitial</a:t>
            </a:r>
            <a:r>
              <a:rPr lang="en-US" altLang="tr-TR" sz="2800" dirty="0" smtClean="0"/>
              <a:t> </a:t>
            </a:r>
            <a:r>
              <a:rPr lang="tr-TR" altLang="tr-TR" sz="2800" dirty="0" smtClean="0"/>
              <a:t>c</a:t>
            </a:r>
            <a:r>
              <a:rPr lang="en-US" altLang="tr-TR" sz="2800" dirty="0" err="1" smtClean="0"/>
              <a:t>ondition</a:t>
            </a:r>
            <a:r>
              <a:rPr lang="tr-TR" altLang="tr-TR" sz="2800" dirty="0" smtClean="0"/>
              <a:t> t</a:t>
            </a:r>
            <a:r>
              <a:rPr lang="en-US" altLang="tr-TR" sz="2800" dirty="0" smtClean="0"/>
              <a:t>he circuit is:</a:t>
            </a:r>
            <a:endParaRPr lang="tr-TR" altLang="tr-TR" sz="2800" dirty="0" smtClean="0"/>
          </a:p>
          <a:p>
            <a:endParaRPr lang="tr-TR" altLang="tr-TR" sz="2800" dirty="0"/>
          </a:p>
          <a:p>
            <a:endParaRPr lang="tr-TR" altLang="tr-TR" sz="2800" dirty="0" smtClean="0"/>
          </a:p>
          <a:p>
            <a:endParaRPr lang="tr-TR" altLang="tr-TR" sz="2800" dirty="0"/>
          </a:p>
          <a:p>
            <a:endParaRPr lang="tr-TR" altLang="tr-TR" sz="2800" dirty="0" smtClean="0"/>
          </a:p>
          <a:p>
            <a:endParaRPr lang="tr-TR" altLang="tr-TR" sz="2800" dirty="0" smtClean="0"/>
          </a:p>
          <a:p>
            <a:endParaRPr lang="tr-TR" altLang="tr-TR" sz="2800" dirty="0"/>
          </a:p>
          <a:p>
            <a:endParaRPr lang="tr-TR" altLang="tr-TR" sz="2800" dirty="0" smtClean="0"/>
          </a:p>
          <a:p>
            <a:endParaRPr lang="tr-TR" altLang="tr-TR" sz="2800" dirty="0"/>
          </a:p>
          <a:p>
            <a:pPr marL="457200" lvl="1" indent="0" fontAlgn="auto">
              <a:spcAft>
                <a:spcPts val="0"/>
              </a:spcAft>
              <a:buNone/>
              <a:defRPr/>
            </a:pPr>
            <a:r>
              <a:rPr lang="en-US" sz="2000" dirty="0" err="1">
                <a:solidFill>
                  <a:schemeClr val="accent1"/>
                </a:solidFill>
              </a:rPr>
              <a:t>i</a:t>
            </a:r>
            <a:r>
              <a:rPr lang="en-US" sz="2000" baseline="-25000" dirty="0" err="1">
                <a:solidFill>
                  <a:schemeClr val="accent1"/>
                </a:solidFill>
              </a:rPr>
              <a:t>L</a:t>
            </a:r>
            <a:r>
              <a:rPr lang="en-US" sz="2000" dirty="0">
                <a:solidFill>
                  <a:schemeClr val="accent1"/>
                </a:solidFill>
              </a:rPr>
              <a:t> (-∞) = </a:t>
            </a:r>
            <a:r>
              <a:rPr lang="en-US" sz="2000" dirty="0" err="1">
                <a:solidFill>
                  <a:schemeClr val="accent1"/>
                </a:solidFill>
              </a:rPr>
              <a:t>i</a:t>
            </a:r>
            <a:r>
              <a:rPr lang="en-US" sz="2000" baseline="-25000" dirty="0" err="1">
                <a:solidFill>
                  <a:schemeClr val="accent1"/>
                </a:solidFill>
              </a:rPr>
              <a:t>L</a:t>
            </a:r>
            <a:r>
              <a:rPr lang="en-US" sz="2000" dirty="0">
                <a:solidFill>
                  <a:schemeClr val="accent1"/>
                </a:solidFill>
              </a:rPr>
              <a:t> (t</a:t>
            </a:r>
            <a:r>
              <a:rPr lang="en-US" sz="2000" baseline="-25000" dirty="0">
                <a:solidFill>
                  <a:schemeClr val="accent1"/>
                </a:solidFill>
              </a:rPr>
              <a:t>o</a:t>
            </a:r>
            <a:r>
              <a:rPr lang="en-US" sz="2000" baseline="30000" dirty="0">
                <a:solidFill>
                  <a:schemeClr val="accent1"/>
                </a:solidFill>
              </a:rPr>
              <a:t>-</a:t>
            </a:r>
            <a:r>
              <a:rPr lang="en-US" sz="2000" dirty="0">
                <a:solidFill>
                  <a:schemeClr val="accent1"/>
                </a:solidFill>
              </a:rPr>
              <a:t>) = </a:t>
            </a:r>
            <a:r>
              <a:rPr lang="en-US" sz="2000" dirty="0" smtClean="0">
                <a:solidFill>
                  <a:schemeClr val="accent1"/>
                </a:solidFill>
              </a:rPr>
              <a:t>0</a:t>
            </a:r>
            <a:r>
              <a:rPr lang="tr-TR" sz="2000" dirty="0" smtClean="0">
                <a:solidFill>
                  <a:schemeClr val="accent1"/>
                </a:solidFill>
              </a:rPr>
              <a:t> </a:t>
            </a:r>
            <a:r>
              <a:rPr lang="en-US" sz="2000" dirty="0" smtClean="0">
                <a:solidFill>
                  <a:schemeClr val="accent1"/>
                </a:solidFill>
              </a:rPr>
              <a:t>A</a:t>
            </a:r>
            <a:r>
              <a:rPr lang="tr-TR" sz="2000" dirty="0" smtClean="0">
                <a:solidFill>
                  <a:schemeClr val="accent1"/>
                </a:solidFill>
              </a:rPr>
              <a:t>		</a:t>
            </a:r>
            <a:r>
              <a:rPr lang="en-US" sz="2000" dirty="0" err="1" smtClean="0">
                <a:solidFill>
                  <a:schemeClr val="accent1"/>
                </a:solidFill>
              </a:rPr>
              <a:t>v</a:t>
            </a:r>
            <a:r>
              <a:rPr lang="en-US" sz="2000" baseline="-25000" dirty="0" err="1" smtClean="0">
                <a:solidFill>
                  <a:schemeClr val="accent1"/>
                </a:solidFill>
              </a:rPr>
              <a:t>L</a:t>
            </a:r>
            <a:r>
              <a:rPr lang="en-US" sz="2000" dirty="0" smtClean="0">
                <a:solidFill>
                  <a:schemeClr val="accent1"/>
                </a:solidFill>
              </a:rPr>
              <a:t> </a:t>
            </a:r>
            <a:r>
              <a:rPr lang="en-US" sz="2000" dirty="0">
                <a:solidFill>
                  <a:schemeClr val="accent1"/>
                </a:solidFill>
              </a:rPr>
              <a:t>(-∞) = </a:t>
            </a:r>
            <a:r>
              <a:rPr lang="en-US" sz="2000" dirty="0" err="1">
                <a:solidFill>
                  <a:schemeClr val="accent1"/>
                </a:solidFill>
              </a:rPr>
              <a:t>v</a:t>
            </a:r>
            <a:r>
              <a:rPr lang="en-US" sz="2000" baseline="-25000" dirty="0" err="1">
                <a:solidFill>
                  <a:schemeClr val="accent1"/>
                </a:solidFill>
              </a:rPr>
              <a:t>L</a:t>
            </a:r>
            <a:r>
              <a:rPr lang="en-US" sz="2000" dirty="0">
                <a:solidFill>
                  <a:schemeClr val="accent1"/>
                </a:solidFill>
              </a:rPr>
              <a:t> (t</a:t>
            </a:r>
            <a:r>
              <a:rPr lang="en-US" sz="2000" baseline="-25000" dirty="0">
                <a:solidFill>
                  <a:schemeClr val="accent1"/>
                </a:solidFill>
              </a:rPr>
              <a:t>o</a:t>
            </a:r>
            <a:r>
              <a:rPr lang="en-US" sz="2000" baseline="30000" dirty="0">
                <a:solidFill>
                  <a:schemeClr val="accent1"/>
                </a:solidFill>
              </a:rPr>
              <a:t>-</a:t>
            </a:r>
            <a:r>
              <a:rPr lang="en-US" sz="2000" dirty="0">
                <a:solidFill>
                  <a:schemeClr val="accent1"/>
                </a:solidFill>
              </a:rPr>
              <a:t>) = </a:t>
            </a:r>
            <a:r>
              <a:rPr lang="en-US" sz="2000" dirty="0" smtClean="0">
                <a:solidFill>
                  <a:schemeClr val="accent1"/>
                </a:solidFill>
              </a:rPr>
              <a:t>0</a:t>
            </a:r>
            <a:r>
              <a:rPr lang="tr-TR" sz="2000" dirty="0" smtClean="0">
                <a:solidFill>
                  <a:schemeClr val="accent1"/>
                </a:solidFill>
              </a:rPr>
              <a:t> </a:t>
            </a:r>
            <a:r>
              <a:rPr lang="en-US" sz="2000" dirty="0" smtClean="0">
                <a:solidFill>
                  <a:schemeClr val="accent1"/>
                </a:solidFill>
              </a:rPr>
              <a:t>V </a:t>
            </a:r>
            <a:endParaRPr lang="en-US" sz="2000" baseline="-25000" dirty="0">
              <a:solidFill>
                <a:schemeClr val="accent1"/>
              </a:solidFill>
            </a:endParaRPr>
          </a:p>
          <a:p>
            <a:pPr marL="457200" lvl="1" indent="0" fontAlgn="auto">
              <a:spcAft>
                <a:spcPts val="0"/>
              </a:spcAft>
              <a:buNone/>
              <a:defRPr/>
            </a:pPr>
            <a:r>
              <a:rPr lang="en-US" sz="2000" dirty="0" err="1" smtClean="0">
                <a:solidFill>
                  <a:schemeClr val="accent1"/>
                </a:solidFill>
              </a:rPr>
              <a:t>i</a:t>
            </a:r>
            <a:r>
              <a:rPr lang="en-US" sz="2000" baseline="-25000" dirty="0" err="1" smtClean="0">
                <a:solidFill>
                  <a:schemeClr val="accent1"/>
                </a:solidFill>
              </a:rPr>
              <a:t>C</a:t>
            </a:r>
            <a:r>
              <a:rPr lang="en-US" sz="2000" dirty="0" smtClean="0">
                <a:solidFill>
                  <a:schemeClr val="accent1"/>
                </a:solidFill>
              </a:rPr>
              <a:t> </a:t>
            </a:r>
            <a:r>
              <a:rPr lang="en-US" sz="2000" dirty="0">
                <a:solidFill>
                  <a:schemeClr val="accent1"/>
                </a:solidFill>
              </a:rPr>
              <a:t>(-∞) = </a:t>
            </a:r>
            <a:r>
              <a:rPr lang="en-US" sz="2000" dirty="0" err="1">
                <a:solidFill>
                  <a:schemeClr val="accent1"/>
                </a:solidFill>
              </a:rPr>
              <a:t>i</a:t>
            </a:r>
            <a:r>
              <a:rPr lang="en-US" sz="2000" baseline="-25000" dirty="0" err="1">
                <a:solidFill>
                  <a:schemeClr val="accent1"/>
                </a:solidFill>
              </a:rPr>
              <a:t>C</a:t>
            </a:r>
            <a:r>
              <a:rPr lang="en-US" sz="2000" dirty="0">
                <a:solidFill>
                  <a:schemeClr val="accent1"/>
                </a:solidFill>
              </a:rPr>
              <a:t> (t</a:t>
            </a:r>
            <a:r>
              <a:rPr lang="en-US" sz="2000" baseline="-25000" dirty="0">
                <a:solidFill>
                  <a:schemeClr val="accent1"/>
                </a:solidFill>
              </a:rPr>
              <a:t>o</a:t>
            </a:r>
            <a:r>
              <a:rPr lang="en-US" sz="2000" baseline="30000" dirty="0">
                <a:solidFill>
                  <a:schemeClr val="accent1"/>
                </a:solidFill>
              </a:rPr>
              <a:t>-</a:t>
            </a:r>
            <a:r>
              <a:rPr lang="en-US" sz="2000" dirty="0">
                <a:solidFill>
                  <a:schemeClr val="accent1"/>
                </a:solidFill>
              </a:rPr>
              <a:t>) = </a:t>
            </a:r>
            <a:r>
              <a:rPr lang="en-US" sz="2000" dirty="0" smtClean="0">
                <a:solidFill>
                  <a:schemeClr val="accent1"/>
                </a:solidFill>
              </a:rPr>
              <a:t>0</a:t>
            </a:r>
            <a:r>
              <a:rPr lang="tr-TR" sz="2000" dirty="0" smtClean="0">
                <a:solidFill>
                  <a:schemeClr val="accent1"/>
                </a:solidFill>
              </a:rPr>
              <a:t> </a:t>
            </a:r>
            <a:r>
              <a:rPr lang="en-US" sz="2000" dirty="0" smtClean="0">
                <a:solidFill>
                  <a:schemeClr val="accent1"/>
                </a:solidFill>
              </a:rPr>
              <a:t>A </a:t>
            </a:r>
            <a:r>
              <a:rPr lang="tr-TR" sz="2000" dirty="0" smtClean="0">
                <a:solidFill>
                  <a:schemeClr val="accent1"/>
                </a:solidFill>
              </a:rPr>
              <a:t>		</a:t>
            </a:r>
            <a:r>
              <a:rPr lang="en-US" sz="2000" dirty="0" err="1" smtClean="0">
                <a:solidFill>
                  <a:schemeClr val="accent1"/>
                </a:solidFill>
              </a:rPr>
              <a:t>v</a:t>
            </a:r>
            <a:r>
              <a:rPr lang="en-US" sz="2000" baseline="-25000" dirty="0" err="1" smtClean="0">
                <a:solidFill>
                  <a:schemeClr val="accent1"/>
                </a:solidFill>
              </a:rPr>
              <a:t>C</a:t>
            </a:r>
            <a:r>
              <a:rPr lang="en-US" sz="2000" dirty="0" smtClean="0">
                <a:solidFill>
                  <a:schemeClr val="accent1"/>
                </a:solidFill>
              </a:rPr>
              <a:t> </a:t>
            </a:r>
            <a:r>
              <a:rPr lang="en-US" sz="2000" dirty="0">
                <a:solidFill>
                  <a:schemeClr val="accent1"/>
                </a:solidFill>
              </a:rPr>
              <a:t>(-∞) = </a:t>
            </a:r>
            <a:r>
              <a:rPr lang="en-US" sz="2000" dirty="0" err="1">
                <a:solidFill>
                  <a:schemeClr val="accent1"/>
                </a:solidFill>
              </a:rPr>
              <a:t>v</a:t>
            </a:r>
            <a:r>
              <a:rPr lang="en-US" sz="2000" baseline="-25000" dirty="0" err="1">
                <a:solidFill>
                  <a:schemeClr val="accent1"/>
                </a:solidFill>
              </a:rPr>
              <a:t>C</a:t>
            </a:r>
            <a:r>
              <a:rPr lang="en-US" sz="2000" dirty="0">
                <a:solidFill>
                  <a:schemeClr val="accent1"/>
                </a:solidFill>
              </a:rPr>
              <a:t> (t</a:t>
            </a:r>
            <a:r>
              <a:rPr lang="en-US" sz="2000" baseline="-25000" dirty="0">
                <a:solidFill>
                  <a:schemeClr val="accent1"/>
                </a:solidFill>
              </a:rPr>
              <a:t>o</a:t>
            </a:r>
            <a:r>
              <a:rPr lang="en-US" sz="2000" baseline="30000" dirty="0">
                <a:solidFill>
                  <a:schemeClr val="accent1"/>
                </a:solidFill>
              </a:rPr>
              <a:t>-</a:t>
            </a:r>
            <a:r>
              <a:rPr lang="en-US" sz="2000" dirty="0">
                <a:solidFill>
                  <a:schemeClr val="accent1"/>
                </a:solidFill>
              </a:rPr>
              <a:t>) = [R</a:t>
            </a:r>
            <a:r>
              <a:rPr lang="en-US" sz="2000" baseline="-25000" dirty="0">
                <a:solidFill>
                  <a:schemeClr val="accent1"/>
                </a:solidFill>
              </a:rPr>
              <a:t>2</a:t>
            </a:r>
            <a:r>
              <a:rPr lang="en-US" sz="2000" dirty="0">
                <a:solidFill>
                  <a:schemeClr val="accent1"/>
                </a:solidFill>
              </a:rPr>
              <a:t>/(R</a:t>
            </a:r>
            <a:r>
              <a:rPr lang="en-US" sz="2000" baseline="-25000" dirty="0">
                <a:solidFill>
                  <a:schemeClr val="accent1"/>
                </a:solidFill>
              </a:rPr>
              <a:t>1</a:t>
            </a:r>
            <a:r>
              <a:rPr lang="en-US" sz="2000" dirty="0">
                <a:solidFill>
                  <a:schemeClr val="accent1"/>
                </a:solidFill>
              </a:rPr>
              <a:t>+R</a:t>
            </a:r>
            <a:r>
              <a:rPr lang="en-US" sz="2000" baseline="-25000" dirty="0">
                <a:solidFill>
                  <a:schemeClr val="accent1"/>
                </a:solidFill>
              </a:rPr>
              <a:t>2</a:t>
            </a:r>
            <a:r>
              <a:rPr lang="en-US" sz="2000" dirty="0">
                <a:solidFill>
                  <a:schemeClr val="accent1"/>
                </a:solidFill>
              </a:rPr>
              <a:t>)]</a:t>
            </a:r>
            <a:r>
              <a:rPr lang="en-US" sz="2000" dirty="0" smtClean="0">
                <a:solidFill>
                  <a:schemeClr val="accent1"/>
                </a:solidFill>
              </a:rPr>
              <a:t>V</a:t>
            </a:r>
            <a:r>
              <a:rPr lang="tr-TR" sz="2000" dirty="0" smtClean="0">
                <a:solidFill>
                  <a:schemeClr val="accent1"/>
                </a:solidFill>
              </a:rPr>
              <a:t>1</a:t>
            </a:r>
            <a:endParaRPr lang="en-US" sz="2000" baseline="-25000" dirty="0">
              <a:solidFill>
                <a:schemeClr val="accent1"/>
              </a:solidFill>
            </a:endParaRPr>
          </a:p>
          <a:p>
            <a:endParaRPr lang="en-US" altLang="tr-TR" dirty="0"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137" y="1658076"/>
            <a:ext cx="5441111" cy="195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BB0A890-0CB7-4EBC-83D8-5DA0E8DCA3D8}" type="slidenum">
              <a:rPr lang="en-US" altLang="tr-TR" smtClean="0"/>
              <a:pPr>
                <a:defRPr/>
              </a:pPr>
              <a:t>9</a:t>
            </a:fld>
            <a:endParaRPr lang="en-US" altLang="tr-T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888" y="3573016"/>
            <a:ext cx="5428360" cy="192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5580112" y="4390309"/>
            <a:ext cx="1080120" cy="646331"/>
          </a:xfrm>
          <a:prstGeom prst="rect">
            <a:avLst/>
          </a:prstGeom>
          <a:solidFill>
            <a:srgbClr val="00B0F0">
              <a:alpha val="20000"/>
            </a:srgbClr>
          </a:solidFill>
          <a:ln>
            <a:noFill/>
          </a:ln>
        </p:spPr>
        <p:txBody>
          <a:bodyPr wrap="squar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tr-TR" altLang="tr-TR" dirty="0" smtClean="0">
              <a:solidFill>
                <a:srgbClr val="FF0000"/>
              </a:solidFill>
            </a:endParaRPr>
          </a:p>
          <a:p>
            <a:r>
              <a:rPr lang="en-US" altLang="tr-TR" dirty="0" smtClean="0">
                <a:solidFill>
                  <a:srgbClr val="FF0000"/>
                </a:solidFill>
              </a:rPr>
              <a:t>∞</a:t>
            </a:r>
            <a:r>
              <a:rPr lang="en-US" altLang="tr-TR" dirty="0">
                <a:solidFill>
                  <a:srgbClr val="FF0000"/>
                </a:solidFill>
                <a:latin typeface="Symbol" panose="05050102010706020507" pitchFamily="18" charset="2"/>
              </a:rPr>
              <a:t>W</a:t>
            </a:r>
          </a:p>
        </p:txBody>
      </p:sp>
    </p:spTree>
    <p:extLst>
      <p:ext uri="{BB962C8B-B14F-4D97-AF65-F5344CB8AC3E}">
        <p14:creationId xmlns:p14="http://schemas.microsoft.com/office/powerpoint/2010/main" val="331478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2,-718356495,C:\Kath\Courses\ECE2004\Online\Lectures\Natural Response Series RLC Circuit.ppc"/>
</p:tagLst>
</file>

<file path=ppt/tags/tag2.xml><?xml version="1.0" encoding="utf-8"?>
<p:tagLst xmlns:a="http://schemas.openxmlformats.org/drawingml/2006/main" xmlns:r="http://schemas.openxmlformats.org/officeDocument/2006/relationships" xmlns:p="http://schemas.openxmlformats.org/presentationml/2006/main">
  <p:tag name="PPSNARRATION" val="2,-718356495,C:\Kath\Courses\ECE2004\Online\Lectures\Natural Response Series RLC Circuit.ppc"/>
</p:tagLst>
</file>

<file path=ppt/tags/tag3.xml><?xml version="1.0" encoding="utf-8"?>
<p:tagLst xmlns:a="http://schemas.openxmlformats.org/drawingml/2006/main" xmlns:r="http://schemas.openxmlformats.org/officeDocument/2006/relationships" xmlns:p="http://schemas.openxmlformats.org/presentationml/2006/main">
  <p:tag name="PPSNARRATION" val="2,-718356495,C:\Kath\Courses\ECE2004\Online\Lectures\Natural Response Series RLC Circuit.ppc"/>
</p:tagLst>
</file>

<file path=ppt/theme/theme1.xml><?xml version="1.0" encoding="utf-8"?>
<a:theme xmlns:a="http://schemas.openxmlformats.org/drawingml/2006/main" name="Bahcesehir master slide">
  <a:themeElements>
    <a:clrScheme name="Bahcesehir master slid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Bahcesehir master slid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bg2"/>
            </a:solidFill>
            <a:effectLst/>
            <a:latin typeface="Arial" charset="0"/>
          </a:defRPr>
        </a:defPPr>
      </a:lstStyle>
    </a:lnDef>
  </a:objectDefaults>
  <a:extraClrSchemeLst>
    <a:extraClrScheme>
      <a:clrScheme name="Bahcesehir master slide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Bahcesehir master slid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Bahcesehir master slid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14680</TotalTime>
  <Words>4048</Words>
  <Application>Microsoft Office PowerPoint</Application>
  <PresentationFormat>Letter Paper (8.5x11 in)</PresentationFormat>
  <Paragraphs>588</Paragraphs>
  <Slides>86</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4" baseType="lpstr">
      <vt:lpstr>Arial</vt:lpstr>
      <vt:lpstr>Constantia</vt:lpstr>
      <vt:lpstr>Symbol</vt:lpstr>
      <vt:lpstr>Times New Roman</vt:lpstr>
      <vt:lpstr>Times-Roman</vt:lpstr>
      <vt:lpstr>Wingdings 2</vt:lpstr>
      <vt:lpstr>Bahcesehir master slide</vt:lpstr>
      <vt:lpstr>Equation</vt:lpstr>
      <vt:lpstr>BLM1612 - Circuit Theory</vt:lpstr>
      <vt:lpstr>2nd Order Circuits</vt:lpstr>
      <vt:lpstr>Objective of Lecture</vt:lpstr>
      <vt:lpstr>2nd Order Circuits</vt:lpstr>
      <vt:lpstr>Boundary Conditions</vt:lpstr>
      <vt:lpstr>Initial Condition</vt:lpstr>
      <vt:lpstr>Final Condition</vt:lpstr>
      <vt:lpstr>Example 01…</vt:lpstr>
      <vt:lpstr>…Example 01…</vt:lpstr>
      <vt:lpstr>…Example 01…</vt:lpstr>
      <vt:lpstr>…Example 01</vt:lpstr>
      <vt:lpstr>Example 02…</vt:lpstr>
      <vt:lpstr>…Example 02</vt:lpstr>
      <vt:lpstr>Example 03…</vt:lpstr>
      <vt:lpstr>…Example 03…</vt:lpstr>
      <vt:lpstr>…Example 03</vt:lpstr>
      <vt:lpstr>Example 04…</vt:lpstr>
      <vt:lpstr>…Example 04…</vt:lpstr>
      <vt:lpstr>…Example 04</vt:lpstr>
      <vt:lpstr>Summary</vt:lpstr>
      <vt:lpstr>Source-Free RLC Circuit-Series RLC Network</vt:lpstr>
      <vt:lpstr>Series RLC Network</vt:lpstr>
      <vt:lpstr>Boundary Conditions</vt:lpstr>
      <vt:lpstr>Selection of Parameter</vt:lpstr>
      <vt:lpstr>Kirchhoff’s Voltage Law</vt:lpstr>
      <vt:lpstr>General Solution…</vt:lpstr>
      <vt:lpstr>…General Solution…</vt:lpstr>
      <vt:lpstr>…General Solution…</vt:lpstr>
      <vt:lpstr>….General Solution</vt:lpstr>
      <vt:lpstr>Solve for Coefficients A1 and A2</vt:lpstr>
      <vt:lpstr>Three types of solutions</vt:lpstr>
      <vt:lpstr>Three types of solutions</vt:lpstr>
      <vt:lpstr>Three types of solutions</vt:lpstr>
      <vt:lpstr>PowerPoint Presentation</vt:lpstr>
      <vt:lpstr>Angular Frequencies</vt:lpstr>
      <vt:lpstr>PowerPoint Presentation</vt:lpstr>
      <vt:lpstr>Properties of RLC network</vt:lpstr>
      <vt:lpstr>Properties of RLC network</vt:lpstr>
      <vt:lpstr>Set of Solutions when t &gt; to</vt:lpstr>
      <vt:lpstr>Transient Solutions when t &gt; to</vt:lpstr>
      <vt:lpstr>Find Coefficients</vt:lpstr>
      <vt:lpstr>Other Voltages and Currents</vt:lpstr>
      <vt:lpstr>Solutions when t &lt; to</vt:lpstr>
      <vt:lpstr>Summary</vt:lpstr>
      <vt:lpstr>Source-Free RLC Circuit-Parallel RLC Network</vt:lpstr>
      <vt:lpstr>RLC Network</vt:lpstr>
      <vt:lpstr>Boundary Conditions</vt:lpstr>
      <vt:lpstr>Selection of Parameter</vt:lpstr>
      <vt:lpstr>Kirchoff’s Current Law</vt:lpstr>
      <vt:lpstr>General Solution</vt:lpstr>
      <vt:lpstr>PowerPoint Presentation</vt:lpstr>
      <vt:lpstr>Three types of solutions</vt:lpstr>
      <vt:lpstr>Three types of solutions</vt:lpstr>
      <vt:lpstr>Three types of solutions</vt:lpstr>
      <vt:lpstr>Other Voltages and Currents</vt:lpstr>
      <vt:lpstr>Summary</vt:lpstr>
      <vt:lpstr>Summary of Relevant Equations for Source-Free RLC Circuits</vt:lpstr>
      <vt:lpstr>Step Response-Series RLC Network</vt:lpstr>
      <vt:lpstr>Series RLC Network</vt:lpstr>
      <vt:lpstr>Boundary Conditions</vt:lpstr>
      <vt:lpstr>Selection of Parameter</vt:lpstr>
      <vt:lpstr>Kirchhoff’s Voltage Law</vt:lpstr>
      <vt:lpstr>Set of Solutions when t &gt; to</vt:lpstr>
      <vt:lpstr>Transient Solutions when t &gt; to</vt:lpstr>
      <vt:lpstr>Steady State Solutions when t &gt; to</vt:lpstr>
      <vt:lpstr>Complete Solution when t &gt; to</vt:lpstr>
      <vt:lpstr>Other Voltages and Currents</vt:lpstr>
      <vt:lpstr>Summary</vt:lpstr>
      <vt:lpstr>Step Response-Parallel RLC Network</vt:lpstr>
      <vt:lpstr>Parallel RLC Network</vt:lpstr>
      <vt:lpstr>Boundary Conditions</vt:lpstr>
      <vt:lpstr>Selection of Parameter</vt:lpstr>
      <vt:lpstr>Kirchhoff’s Current Law</vt:lpstr>
      <vt:lpstr>Set of Solutions when t &gt; to</vt:lpstr>
      <vt:lpstr>Transient Solutions when t &gt; to</vt:lpstr>
      <vt:lpstr>Other Voltages and Currents</vt:lpstr>
      <vt:lpstr>Complete Solution when t &gt; to</vt:lpstr>
      <vt:lpstr>Summary</vt:lpstr>
      <vt:lpstr>Duality</vt:lpstr>
      <vt:lpstr>Parallelism Between Components</vt:lpstr>
      <vt:lpstr>PowerPoint Presentation</vt:lpstr>
      <vt:lpstr>PowerPoint Presentation</vt:lpstr>
      <vt:lpstr>To Construct Dual Circuits</vt:lpstr>
      <vt:lpstr>Example 05</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UTP Cable Connectors</dc:title>
  <dc:creator>N AYDIN</dc:creator>
  <cp:lastModifiedBy>NAYDIN</cp:lastModifiedBy>
  <cp:revision>748</cp:revision>
  <dcterms:created xsi:type="dcterms:W3CDTF">2004-11-05T11:30:37Z</dcterms:created>
  <dcterms:modified xsi:type="dcterms:W3CDTF">2019-04-24T14:15:57Z</dcterms:modified>
</cp:coreProperties>
</file>