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425" autoAdjust="0"/>
  </p:normalViewPr>
  <p:slideViewPr>
    <p:cSldViewPr snapToGrid="0" snapToObjects="1">
      <p:cViewPr varScale="1">
        <p:scale>
          <a:sx n="74" d="100"/>
          <a:sy n="74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BD5C-69BB-8B4A-BBA1-645555D5D7B4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9CEE-666C-394E-87EA-CB77830AB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gamma-ray imaging in nuclear security application, 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We wish to localize threat source in the environment to prevent terrorist activity, like dirty bomb detonation.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can also use it to map radionuclide distribution to tell the radiation background in certain area, like Cs-137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leakage</a:t>
            </a:r>
            <a:r>
              <a:rPr lang="en-US" baseline="0" dirty="0" smtClean="0"/>
              <a:t> in Fukushima</a:t>
            </a:r>
            <a:r>
              <a:rPr lang="en-US" altLang="zh-CN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Compton imaging also</a:t>
            </a:r>
            <a:r>
              <a:rPr lang="en-US" baseline="0" dirty="0" smtClean="0"/>
              <a:t> has application in astrophysics study. It can be used to image the activity of a star.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3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talked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scattering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X-ray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CT.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X-ray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image.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gonna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endParaRPr lang="en-US" dirty="0" smtClean="0"/>
          </a:p>
          <a:p>
            <a:r>
              <a:rPr lang="en-US" dirty="0" smtClean="0"/>
              <a:t>Here’s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compton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kinematics.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scattered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gamma-ray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scattering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angle.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: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scattered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E’.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trying to find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gamma-ray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symbols,</a:t>
            </a:r>
            <a:r>
              <a:rPr lang="en-US" baseline="0" dirty="0" smtClean="0"/>
              <a:t> colored with blue, are the known information: Total energy and scattered energy. So we can calculate the scattering angle theta through Compton kinematics. Then, with the information on the location of interactions, a cone surface can be reconstructed to represent the possible location of the source. So each interaction sequence gives us a cone surface like this. With more and more events detected, the source location can be reconstructed more accurately.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back projection.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challenge in making a Compton imager? So</a:t>
            </a:r>
            <a:r>
              <a:rPr lang="en-US" baseline="0" dirty="0" smtClean="0"/>
              <a:t> first, only the detectors that are able to provide excellent energy and 3D position resolution can be used. For energy resolution concern, detector crystal that are commonly used are </a:t>
            </a:r>
            <a:r>
              <a:rPr lang="en-US" baseline="0" dirty="0" err="1" smtClean="0"/>
              <a:t>HPGe</a:t>
            </a:r>
            <a:r>
              <a:rPr lang="en-US" baseline="0" dirty="0" smtClean="0"/>
              <a:t> and CZT. They are expensive!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have a 3d position resolution, we need to </a:t>
            </a:r>
            <a:r>
              <a:rPr lang="en-US" baseline="0" dirty="0" err="1" smtClean="0"/>
              <a:t>pixellated</a:t>
            </a:r>
            <a:r>
              <a:rPr lang="en-US" baseline="0" dirty="0" smtClean="0"/>
              <a:t> the readout. The complex readout electronics after the </a:t>
            </a:r>
            <a:r>
              <a:rPr lang="en-US" baseline="0" dirty="0" err="1" smtClean="0"/>
              <a:t>pixellation</a:t>
            </a:r>
            <a:r>
              <a:rPr lang="en-US" baseline="0" dirty="0" smtClean="0"/>
              <a:t> is another challenge. For example, in the </a:t>
            </a:r>
            <a:r>
              <a:rPr lang="en-US" baseline="0" dirty="0" err="1" smtClean="0"/>
              <a:t>pixellated</a:t>
            </a:r>
            <a:r>
              <a:rPr lang="en-US" baseline="0" dirty="0" smtClean="0"/>
              <a:t> CZT detectors, more than 100 readout are within an area of 2cm by 2cm.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event</a:t>
            </a:r>
            <a:r>
              <a:rPr lang="en-US" baseline="0" dirty="0" smtClean="0"/>
              <a:t> reconstruction, you might ask how do you know where the gamma-ray first fit in the detector. Why not the other way around? To be honest, I don’t know, either. But Each scat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compton</a:t>
            </a:r>
            <a:r>
              <a:rPr lang="en-US" dirty="0" smtClean="0"/>
              <a:t>,</a:t>
            </a:r>
            <a:r>
              <a:rPr lang="en-US" baseline="0" dirty="0" smtClean="0"/>
              <a:t> pair, and photoelectric effect cross section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CEE-666C-394E-87EA-CB77830ABC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152F-2632-CA4D-8928-BF03FADD6E8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5C0E-F9C2-9A45-B432-82DF2FE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9452"/>
            <a:ext cx="7772400" cy="18659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r>
              <a:rPr lang="en-US" dirty="0" smtClean="0"/>
              <a:t>-ray imaging in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Nuclear Security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Compton Imaging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Yigong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John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5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Compton kinematics</a:t>
            </a:r>
          </a:p>
          <a:p>
            <a:r>
              <a:rPr lang="en-US" dirty="0" smtClean="0"/>
              <a:t>Image reconstruction</a:t>
            </a:r>
          </a:p>
          <a:p>
            <a:r>
              <a:rPr lang="en-US" dirty="0" smtClean="0"/>
              <a:t>Challenges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threat source in the environment</a:t>
            </a:r>
          </a:p>
          <a:p>
            <a:pPr lvl="1"/>
            <a:r>
              <a:rPr lang="en-US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bomb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 radionuclide distribution</a:t>
            </a:r>
          </a:p>
          <a:p>
            <a:pPr lvl="1"/>
            <a:r>
              <a:rPr lang="en-US" dirty="0" smtClean="0"/>
              <a:t>Cs-137 in Fukushima</a:t>
            </a:r>
          </a:p>
          <a:p>
            <a:endParaRPr lang="en-US" dirty="0" smtClean="0"/>
          </a:p>
          <a:p>
            <a:r>
              <a:rPr lang="en-US" dirty="0" smtClean="0"/>
              <a:t>Astrophysics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60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Kinematics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Known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E’</a:t>
            </a:r>
          </a:p>
          <a:p>
            <a:pPr lvl="1"/>
            <a:r>
              <a:rPr lang="en-US" altLang="zh-CN" dirty="0" err="1" smtClean="0"/>
              <a:t>E_tot</a:t>
            </a:r>
            <a:r>
              <a:rPr lang="en-US" altLang="zh-CN" dirty="0" smtClean="0"/>
              <a:t> = E’ + </a:t>
            </a:r>
            <a:r>
              <a:rPr lang="en-US" altLang="zh-CN" dirty="0" err="1" smtClean="0"/>
              <a:t>E_dep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3D positions of the interactions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Unknown:</a:t>
            </a:r>
          </a:p>
          <a:p>
            <a:pPr lvl="1"/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gamma-ray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708" y="5007859"/>
            <a:ext cx="29458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E’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E_tot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θ</a:t>
            </a:r>
            <a:r>
              <a:rPr lang="en-US" altLang="zh-CN" sz="3200" dirty="0" smtClean="0"/>
              <a:t>)</a:t>
            </a:r>
            <a:endParaRPr lang="en-US" sz="3200" dirty="0"/>
          </a:p>
        </p:txBody>
      </p:sp>
      <p:pic>
        <p:nvPicPr>
          <p:cNvPr id="10" name="Content Placeholder 9" descr="Compton-scattering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85" b="-31085"/>
          <a:stretch>
            <a:fillRect/>
          </a:stretch>
        </p:blipFill>
        <p:spPr>
          <a:xfrm>
            <a:off x="333720" y="140604"/>
            <a:ext cx="4411368" cy="5269837"/>
          </a:xfrm>
        </p:spPr>
      </p:pic>
    </p:spTree>
    <p:extLst>
      <p:ext uri="{BB962C8B-B14F-4D97-AF65-F5344CB8AC3E}">
        <p14:creationId xmlns:p14="http://schemas.microsoft.com/office/powerpoint/2010/main" val="216294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cones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71" b="-21671"/>
          <a:stretch>
            <a:fillRect/>
          </a:stretch>
        </p:blipFill>
        <p:spPr/>
      </p:pic>
      <p:cxnSp>
        <p:nvCxnSpPr>
          <p:cNvPr id="9" name="Straight Arrow Connector 8"/>
          <p:cNvCxnSpPr>
            <a:endCxn id="19" idx="3"/>
          </p:cNvCxnSpPr>
          <p:nvPr/>
        </p:nvCxnSpPr>
        <p:spPr>
          <a:xfrm flipV="1">
            <a:off x="2497768" y="2661227"/>
            <a:ext cx="850036" cy="103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8205" y="3794832"/>
            <a:ext cx="1712489" cy="564517"/>
          </a:xfrm>
          <a:prstGeom prst="line">
            <a:avLst/>
          </a:prstGeom>
          <a:ln w="28575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11720" y="2449153"/>
            <a:ext cx="246397" cy="248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51371" y="3642406"/>
            <a:ext cx="246397" cy="248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834533" y="3890866"/>
            <a:ext cx="516162" cy="16019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5125" y="3083998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E_tot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7804" y="2075411"/>
            <a:ext cx="35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</a:t>
            </a:r>
            <a:endParaRPr lang="en-US" dirty="0"/>
          </a:p>
        </p:txBody>
      </p:sp>
      <p:cxnSp>
        <p:nvCxnSpPr>
          <p:cNvPr id="27" name="Straight Connector 26"/>
          <p:cNvCxnSpPr>
            <a:stCxn id="20" idx="3"/>
          </p:cNvCxnSpPr>
          <p:nvPr/>
        </p:nvCxnSpPr>
        <p:spPr>
          <a:xfrm flipH="1">
            <a:off x="638205" y="3854480"/>
            <a:ext cx="1649250" cy="16382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8453" y="5833775"/>
            <a:ext cx="3384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g(</a:t>
            </a:r>
            <a:r>
              <a:rPr lang="en-US" altLang="zh-CN" sz="3200" dirty="0" err="1" smtClean="0"/>
              <a:t>E_tot</a:t>
            </a:r>
            <a:r>
              <a:rPr lang="en-US" altLang="zh-CN" sz="3200" dirty="0" smtClean="0"/>
              <a:t>, E’)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48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resolution</a:t>
            </a:r>
          </a:p>
          <a:p>
            <a:pPr lvl="1"/>
            <a:r>
              <a:rPr lang="en-US" dirty="0" smtClean="0"/>
              <a:t>High Purity Germanium</a:t>
            </a:r>
          </a:p>
          <a:p>
            <a:pPr lvl="1"/>
            <a:r>
              <a:rPr lang="en-US" dirty="0" err="1" smtClean="0"/>
              <a:t>CdZnTe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571500" indent="-457200"/>
            <a:r>
              <a:rPr lang="en-US" dirty="0" smtClean="0"/>
              <a:t>Position resolution</a:t>
            </a:r>
          </a:p>
          <a:p>
            <a:pPr lvl="1"/>
            <a:r>
              <a:rPr lang="en-US" dirty="0" smtClean="0"/>
              <a:t>Complex readout electronics</a:t>
            </a:r>
          </a:p>
          <a:p>
            <a:pPr lvl="2"/>
            <a:r>
              <a:rPr lang="en-US" dirty="0" smtClean="0"/>
              <a:t>100+ readouts within 2cm by 2cm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42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interactions</a:t>
            </a:r>
          </a:p>
          <a:p>
            <a:pPr lvl="1"/>
            <a:r>
              <a:rPr lang="en-US" dirty="0" smtClean="0"/>
              <a:t>Sequence reconstruction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Insert picture on sequence reconstruction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20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sensitivity for Energy &gt; 150 </a:t>
            </a:r>
            <a:r>
              <a:rPr lang="en-US" dirty="0" err="1" smtClean="0"/>
              <a:t>keV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Insert cross section comparison plot.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03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547</Words>
  <Application>Microsoft Macintosh PowerPoint</Application>
  <PresentationFormat>On-screen Show (4:3)</PresentationFormat>
  <Paragraphs>78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Gamma-ray imaging in  Nuclear Security –  Compton Imaging</vt:lpstr>
      <vt:lpstr>Outline</vt:lpstr>
      <vt:lpstr>Motivation</vt:lpstr>
      <vt:lpstr>Compton Kinematics</vt:lpstr>
      <vt:lpstr>Image reconstruction</vt:lpstr>
      <vt:lpstr>Challenges</vt:lpstr>
      <vt:lpstr>Challenges</vt:lpstr>
      <vt:lpstr>Challenges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Gamma-ray imaging in Nuclear security –  Compton Imaging</dc:title>
  <dc:creator>一弓 张</dc:creator>
  <cp:lastModifiedBy>一弓 张</cp:lastModifiedBy>
  <cp:revision>28</cp:revision>
  <dcterms:created xsi:type="dcterms:W3CDTF">2013-12-08T07:48:52Z</dcterms:created>
  <dcterms:modified xsi:type="dcterms:W3CDTF">2013-12-08T20:40:17Z</dcterms:modified>
</cp:coreProperties>
</file>