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76"/>
    <p:restoredTop sz="94669"/>
  </p:normalViewPr>
  <p:slideViewPr>
    <p:cSldViewPr snapToGrid="0" snapToObjects="1">
      <p:cViewPr>
        <p:scale>
          <a:sx n="72" d="100"/>
          <a:sy n="72" d="100"/>
        </p:scale>
        <p:origin x="536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ata.cityofnewyork.us/City-Government/Borough-Boundaries/tqmj-j8zm" TargetMode="External"/><Relationship Id="rId3" Type="http://schemas.openxmlformats.org/officeDocument/2006/relationships/hyperlink" Target="https://cocl.us/new_york_datase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433756"/>
            <a:ext cx="8679915" cy="28057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tx1"/>
                </a:solidFill>
              </a:rPr>
              <a:t/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/>
            </a:r>
            <a:br>
              <a:rPr lang="it-IT" sz="4000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>IBM CAPSTONE PROJECT – </a:t>
            </a:r>
            <a:r>
              <a:rPr lang="en" sz="4000" b="1" dirty="0">
                <a:solidFill>
                  <a:schemeClr val="tx1"/>
                </a:solidFill>
              </a:rPr>
              <a:t>The Battle of Neighborhoods: </a:t>
            </a:r>
            <a:r>
              <a:rPr lang="en" b="1" dirty="0"/>
              <a:t/>
            </a:r>
            <a:br>
              <a:rPr lang="en" b="1" dirty="0"/>
            </a:br>
            <a:r>
              <a:rPr lang="en-US" sz="3600" b="1" dirty="0" smtClean="0">
                <a:solidFill>
                  <a:schemeClr val="tx1"/>
                </a:solidFill>
              </a:rPr>
              <a:t> Chinese restaurants in New York City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solidFill>
                  <a:schemeClr val="tx1"/>
                </a:solidFill>
              </a:rPr>
              <a:t>Background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and more Chinese restaurants in NYC</a:t>
            </a:r>
            <a:r>
              <a:rPr lang="en" dirty="0" smtClean="0"/>
              <a:t>:</a:t>
            </a:r>
            <a:endParaRPr lang="en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number of Chinese immigrants has risen sharply in NYC.</a:t>
            </a:r>
            <a:endParaRPr lang="en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U.S. is currently home to more than 40,000 Chinese restaurants </a:t>
            </a:r>
            <a:r>
              <a:rPr lang="en" dirty="0" smtClean="0"/>
              <a:t>Record-low </a:t>
            </a:r>
            <a:r>
              <a:rPr lang="en" dirty="0"/>
              <a:t>sales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need to enjoy Chinese cuisine is on the </a:t>
            </a:r>
            <a:r>
              <a:rPr lang="en-US" dirty="0" smtClean="0"/>
              <a:t>rise.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What is / are the best location(s) for Italian cuisine in New York City?</a:t>
            </a:r>
          </a:p>
          <a:p>
            <a:r>
              <a:rPr lang="en-US" dirty="0"/>
              <a:t>2. In what Neighborhood and/or borough should I open an Italian restaurant to have the best chance of being successful?</a:t>
            </a:r>
          </a:p>
          <a:p>
            <a:r>
              <a:rPr lang="en-US" dirty="0"/>
              <a:t>3. Where would I go in New York City to have the best Italian food?</a:t>
            </a:r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 err="1">
                <a:solidFill>
                  <a:schemeClr val="tx1"/>
                </a:solidFill>
              </a:rPr>
              <a:t>Methodology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Data: </a:t>
            </a:r>
          </a:p>
          <a:p>
            <a:pPr lvl="1"/>
            <a:r>
              <a:rPr lang="en-US" dirty="0" smtClean="0"/>
              <a:t>New </a:t>
            </a:r>
            <a:r>
              <a:rPr lang="en-US" dirty="0"/>
              <a:t>York City data containing neighborhood boundaries will be obtained from the data source: 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data.cityofnewyork.us/City-Government/Borough-Boundaries/tqmj-j8zm</a:t>
            </a:r>
            <a:endParaRPr lang="en-US" dirty="0" smtClean="0"/>
          </a:p>
          <a:p>
            <a:pPr lvl="1"/>
            <a:r>
              <a:rPr lang="en-US" dirty="0"/>
              <a:t>All data related to locations and quality of Italian restaurants will be obtained via the </a:t>
            </a:r>
            <a:r>
              <a:rPr lang="en-US" dirty="0" err="1"/>
              <a:t>FourSquare</a:t>
            </a:r>
            <a:r>
              <a:rPr lang="en-US" dirty="0"/>
              <a:t> API utilized via the Request library in Python.</a:t>
            </a:r>
          </a:p>
          <a:p>
            <a:pPr lvl="1"/>
            <a:r>
              <a:rPr lang="en-US" dirty="0"/>
              <a:t>New York City data containing the neighborhoods and boroughs, latitudes, and longitudes will be obtained from the data source: </a:t>
            </a:r>
            <a:r>
              <a:rPr lang="en-US" dirty="0">
                <a:hlinkClick r:id="rId3"/>
              </a:rPr>
              <a:t>https://cocl.us/new_york_dataset</a:t>
            </a:r>
            <a:endParaRPr lang="en-US" dirty="0"/>
          </a:p>
          <a:p>
            <a:endParaRPr lang="en-US" dirty="0"/>
          </a:p>
          <a:p>
            <a:r>
              <a:rPr lang="en" dirty="0" err="1" smtClean="0"/>
              <a:t>Mehodology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 smtClean="0"/>
              <a:t>Collect</a:t>
            </a:r>
            <a:r>
              <a:rPr lang="en-US" dirty="0" smtClean="0"/>
              <a:t>,clean and extract</a:t>
            </a:r>
            <a:r>
              <a:rPr lang="en" dirty="0" smtClean="0"/>
              <a:t> </a:t>
            </a:r>
            <a:r>
              <a:rPr lang="en-US" dirty="0" smtClean="0"/>
              <a:t>useful </a:t>
            </a:r>
            <a:r>
              <a:rPr lang="en" dirty="0" smtClean="0"/>
              <a:t>Data</a:t>
            </a:r>
            <a:r>
              <a:rPr lang="en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Data visualization</a:t>
            </a:r>
            <a:r>
              <a:rPr lang="en" dirty="0" smtClean="0"/>
              <a:t>;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2DAE3342-9DFC-49D4-B09C-25E310769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E49E0D20-8423-4612-99A5-14AEF8F6BB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57C2C108-5A30-48CA-9203-56747AEB7B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="" xmlns:a16="http://schemas.microsoft.com/office/drawing/2014/main" id="{1A343912-2EFC-408E-A862-5C9BF108DC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="" xmlns:a16="http://schemas.microsoft.com/office/drawing/2014/main" id="{AA50D1CF-9DAE-4CF6-B829-E66CEE9D57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="" xmlns:a16="http://schemas.microsoft.com/office/drawing/2014/main" id="{FE5799A4-0568-433E-BF41-752CF516AC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="" xmlns:a16="http://schemas.microsoft.com/office/drawing/2014/main" id="{CDBB86ED-F16F-4C28-BDD5-72D771176F7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="" xmlns:a16="http://schemas.microsoft.com/office/drawing/2014/main" id="{3347939E-8B76-4CFC-B2EC-63A7E22783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="" xmlns:a16="http://schemas.microsoft.com/office/drawing/2014/main" id="{FA1DD132-02E4-4CD3-B496-BFF924558A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="" xmlns:a16="http://schemas.microsoft.com/office/drawing/2014/main" id="{710BDA52-A7D7-4E4E-9F36-EC8F983EAF1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="" xmlns:a16="http://schemas.microsoft.com/office/drawing/2014/main" id="{B1BDF852-319F-42B8-9A50-7C9A9387CD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="" xmlns:a16="http://schemas.microsoft.com/office/drawing/2014/main" id="{3AACE376-C01E-4F1F-91B7-39D0274BFE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="" xmlns:a16="http://schemas.microsoft.com/office/drawing/2014/main" id="{7F612F4C-050E-459D-9771-ED088374A5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="" xmlns:a16="http://schemas.microsoft.com/office/drawing/2014/main" id="{94E4211B-3E41-4905-8F4E-76811B9E57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="" xmlns:a16="http://schemas.microsoft.com/office/drawing/2014/main" id="{6AEC87EE-0CB8-43DE-8FEB-4586A92E80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="" xmlns:a16="http://schemas.microsoft.com/office/drawing/2014/main" id="{277C1C5D-7BDC-47E4-8B81-C3C4AE949B4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="" xmlns:a16="http://schemas.microsoft.com/office/drawing/2014/main" id="{7A2A6EF8-9768-4478-9CD3-DFA547CEFC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="" xmlns:a16="http://schemas.microsoft.com/office/drawing/2014/main" id="{1FD9091C-E8FA-4ADA-937F-A74426ED1B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="" xmlns:a16="http://schemas.microsoft.com/office/drawing/2014/main" id="{B69923E7-63C4-47CE-956E-09D384D4FE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="" xmlns:a16="http://schemas.microsoft.com/office/drawing/2014/main" id="{A2576784-872E-494C-A041-0E346226B7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B54F73D8-62C2-4127-9D19-01219BBB99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CFD8CA02-9BE5-4B82-8129-6EF6184024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="" xmlns:a16="http://schemas.microsoft.com/office/drawing/2014/main" id="{01515E68-030C-4313-B300-35253163D3F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id="{1937725F-1DDF-4225-937E-106DBB047F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="" xmlns:a16="http://schemas.microsoft.com/office/drawing/2014/main" id="{DA04DBF5-8916-4A95-8F12-870B9CFB92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073762E0-2DD8-45BD-9EB6-CA5154A510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="" xmlns:a16="http://schemas.microsoft.com/office/drawing/2014/main" id="{B9FD3837-AEE7-4B5B-82B3-3951DE1B68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="" xmlns:a16="http://schemas.microsoft.com/office/drawing/2014/main" id="{F778B3BD-7B76-4989-BB6C-F50B089C344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="" xmlns:a16="http://schemas.microsoft.com/office/drawing/2014/main" id="{DC77AAC1-76D2-46B0-AE46-91C8C3AC578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="" xmlns:a16="http://schemas.microsoft.com/office/drawing/2014/main" id="{1BB54049-1401-43CD-A970-1E026BD5CB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="" xmlns:a16="http://schemas.microsoft.com/office/drawing/2014/main" id="{55EDB9E9-84DE-4BC8-9D3C-A02B90B962D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="" xmlns:a16="http://schemas.microsoft.com/office/drawing/2014/main" id="{2C96582F-8723-44BC-BDC1-62D8FBDE3DD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="" xmlns:a16="http://schemas.microsoft.com/office/drawing/2014/main" id="{DC381B08-A485-45D0-8C29-C2AB10B04B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="" xmlns:a16="http://schemas.microsoft.com/office/drawing/2014/main" id="{DBB2158D-DAF7-4689-A44E-3E5032B886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="" xmlns:a16="http://schemas.microsoft.com/office/drawing/2014/main" id="{5AC96EEC-F774-41C8-8679-C1217EC5E1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="" xmlns:a16="http://schemas.microsoft.com/office/drawing/2014/main" id="{ED08285C-CDBB-4DD6-A69D-4432B668AE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="" xmlns:a16="http://schemas.microsoft.com/office/drawing/2014/main" id="{87BB7B9B-327A-4D4D-AB93-11CB044ACA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="" xmlns:a16="http://schemas.microsoft.com/office/drawing/2014/main" id="{360F57D7-4501-41A6-BA54-99E121136F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="" xmlns:a16="http://schemas.microsoft.com/office/drawing/2014/main" id="{C37AD4AC-CE9F-4C58-A4E2-D48E2FA8218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="" xmlns:a16="http://schemas.microsoft.com/office/drawing/2014/main" id="{15EE3167-7FBB-48A3-8450-E72B525E8B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="" xmlns:a16="http://schemas.microsoft.com/office/drawing/2014/main" id="{C23095D8-5DD6-4F0A-BD74-ED5FB47F933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="" xmlns:a16="http://schemas.microsoft.com/office/drawing/2014/main" id="{2A1F0E1B-819A-4255-B8AF-081106162B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="" xmlns:a16="http://schemas.microsoft.com/office/drawing/2014/main" id="{B167A410-29E3-4850-BEDC-B1362187FB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="" xmlns:a16="http://schemas.microsoft.com/office/drawing/2014/main" id="{C809901A-3E02-4D2E-93C9-3F527EE975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="" xmlns:a16="http://schemas.microsoft.com/office/drawing/2014/main" id="{6CD60056-ABC2-4076-B99B-A10B08D5F04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="" xmlns:a16="http://schemas.microsoft.com/office/drawing/2014/main" id="{D47EAB90-DF6D-419E-92FC-8F9B900DA3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4" name="Isosceles Triangle 39">
              <a:extLst>
                <a:ext uri="{FF2B5EF4-FFF2-40B4-BE49-F238E27FC236}">
                  <a16:creationId xmlns="" xmlns:a16="http://schemas.microsoft.com/office/drawing/2014/main" id="{631BC384-797E-4F79-A628-36053708BCE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91972066-EBE9-40A7-9650-AF6A838AC7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595" y="4293388"/>
            <a:ext cx="3917042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 dirty="0" smtClean="0"/>
              <a:t>Results</a:t>
            </a:r>
            <a:endParaRPr lang="en-US" sz="3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445" y="270921"/>
            <a:ext cx="6244082" cy="321063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488"/>
            <a:ext cx="5322562" cy="30284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3" y="3229218"/>
            <a:ext cx="5829833" cy="27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689" y="0"/>
            <a:ext cx="5944345" cy="396587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682" y="4387478"/>
            <a:ext cx="8086090" cy="23072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65094" cy="319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24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London neighborhoods in order to recommend venues and the current average price of real estate where homebuyers can make a real estate investment.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 smtClean="0">
                <a:solidFill>
                  <a:schemeClr val="tx1"/>
                </a:solidFill>
              </a:rPr>
              <a:t>Conclusion</a:t>
            </a:r>
            <a:r>
              <a:rPr lang="it-IT" b="1" dirty="0" smtClean="0">
                <a:solidFill>
                  <a:schemeClr val="tx1"/>
                </a:solidFill>
              </a:rPr>
              <a:t>/</a:t>
            </a:r>
            <a:br>
              <a:rPr lang="it-IT" b="1" dirty="0" smtClean="0">
                <a:solidFill>
                  <a:schemeClr val="tx1"/>
                </a:solidFill>
              </a:rPr>
            </a:br>
            <a:r>
              <a:rPr lang="it-IT" b="1" dirty="0" err="1" smtClean="0">
                <a:solidFill>
                  <a:schemeClr val="tx1"/>
                </a:solidFill>
              </a:rPr>
              <a:t>Discussion</a:t>
            </a:r>
            <a:r>
              <a:rPr lang="it-IT" b="1" dirty="0" smtClean="0">
                <a:solidFill>
                  <a:schemeClr val="tx1"/>
                </a:solidFill>
              </a:rPr>
              <a:t>: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855" y="360218"/>
            <a:ext cx="7467600" cy="5691590"/>
          </a:xfrm>
        </p:spPr>
        <p:txBody>
          <a:bodyPr/>
          <a:lstStyle/>
          <a:p>
            <a:r>
              <a:rPr lang="en-US" dirty="0"/>
              <a:t>Based on likes, I will recommend </a:t>
            </a:r>
            <a:r>
              <a:rPr lang="en-US" dirty="0" err="1"/>
              <a:t>Buddhakam</a:t>
            </a:r>
            <a:r>
              <a:rPr lang="en-US" dirty="0"/>
              <a:t> in Manhattan to be the best location for Chinese cuisine.</a:t>
            </a:r>
          </a:p>
          <a:p>
            <a:r>
              <a:rPr lang="en-US" dirty="0"/>
              <a:t>Based on the number of Chinese </a:t>
            </a:r>
            <a:r>
              <a:rPr lang="en-US" dirty="0" err="1"/>
              <a:t>resturants</a:t>
            </a:r>
            <a:r>
              <a:rPr lang="en-US" dirty="0"/>
              <a:t>, I will recommend Brooklyn and Queen to be the area to try different new Chinese food.</a:t>
            </a:r>
          </a:p>
          <a:p>
            <a:r>
              <a:rPr lang="en-US" dirty="0"/>
              <a:t>Based on density on the map and also ratings, I will recommend opening a restaurant in Manhattan as the area has the highest average tips and less competitive than Brooklyn and Queen.</a:t>
            </a:r>
          </a:p>
          <a:p>
            <a:r>
              <a:rPr lang="en-US" dirty="0"/>
              <a:t>We definitely have bias in this research since we will be only using Foursquare. To get a more comprehensive </a:t>
            </a:r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theme1.xml><?xml version="1.0" encoding="utf-8"?>
<a:theme xmlns:a="http://schemas.openxmlformats.org/drawingml/2006/main" name="Atlante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252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 Light</vt:lpstr>
      <vt:lpstr>Rockwell</vt:lpstr>
      <vt:lpstr>Wingdings</vt:lpstr>
      <vt:lpstr>Atlante</vt:lpstr>
      <vt:lpstr>  IBM CAPSTONE PROJECT – The Battle of Neighborhoods:   Chinese restaurants in New York City</vt:lpstr>
      <vt:lpstr>Background</vt:lpstr>
      <vt:lpstr>Business Problem</vt:lpstr>
      <vt:lpstr>Data and Methodology</vt:lpstr>
      <vt:lpstr>Results</vt:lpstr>
      <vt:lpstr>Results</vt:lpstr>
      <vt:lpstr>Solution</vt:lpstr>
      <vt:lpstr>Conclusion/ Discussion: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IBM CAPSTONE PROJECT – The Battle of Neighborhoods:  Clustering Analysis of London Real Estate Market</dc:title>
  <dc:creator>Utente di Microsoft Office</dc:creator>
  <cp:lastModifiedBy>Yichun Hu</cp:lastModifiedBy>
  <cp:revision>8</cp:revision>
  <dcterms:created xsi:type="dcterms:W3CDTF">2018-12-16T14:33:35Z</dcterms:created>
  <dcterms:modified xsi:type="dcterms:W3CDTF">2020-05-26T10:55:14Z</dcterms:modified>
</cp:coreProperties>
</file>