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玩转 UnitTest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玩转 UnitTest</a:t>
            </a:r>
          </a:p>
          <a:p>
            <a:pPr/>
            <a:r>
              <a:t>基础篇</a:t>
            </a:r>
          </a:p>
        </p:txBody>
      </p:sp>
      <p:sp>
        <p:nvSpPr>
          <p:cNvPr id="120" name="易海门"/>
          <p:cNvSpPr txBox="1"/>
          <p:nvPr>
            <p:ph type="subTitle" sz="quarter" idx="1"/>
          </p:nvPr>
        </p:nvSpPr>
        <p:spPr>
          <a:xfrm>
            <a:off x="1270000" y="7445281"/>
            <a:ext cx="10464800" cy="1130301"/>
          </a:xfrm>
          <a:prstGeom prst="rect">
            <a:avLst/>
          </a:prstGeom>
        </p:spPr>
        <p:txBody>
          <a:bodyPr/>
          <a:lstStyle/>
          <a:p>
            <a:pPr/>
            <a:r>
              <a:t>易海门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三种类型测试：…"/>
          <p:cNvSpPr txBox="1"/>
          <p:nvPr/>
        </p:nvSpPr>
        <p:spPr>
          <a:xfrm>
            <a:off x="1826851" y="1429059"/>
            <a:ext cx="2332635" cy="241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三种类型测试：</a:t>
            </a:r>
          </a:p>
          <a:p>
            <a:pPr algn="l"/>
          </a:p>
          <a:p>
            <a:pPr algn="l">
              <a:defRPr b="0" sz="1800"/>
            </a:pPr>
            <a:r>
              <a:t>1、正向测试</a:t>
            </a:r>
          </a:p>
          <a:p>
            <a:pPr algn="l">
              <a:defRPr b="0" sz="1800"/>
            </a:pPr>
          </a:p>
          <a:p>
            <a:pPr algn="l">
              <a:defRPr b="0" sz="1800"/>
            </a:pPr>
            <a:r>
              <a:t>2、反向测试</a:t>
            </a:r>
          </a:p>
          <a:p>
            <a:pPr algn="l">
              <a:defRPr b="0" sz="1800"/>
            </a:pPr>
          </a:p>
          <a:p>
            <a:pPr algn="l">
              <a:defRPr b="0" sz="1800"/>
            </a:pPr>
            <a:r>
              <a:t>3、异常测试</a:t>
            </a:r>
          </a:p>
        </p:txBody>
      </p:sp>
      <p:sp>
        <p:nvSpPr>
          <p:cNvPr id="146" name="单测遵循的3As模式…"/>
          <p:cNvSpPr txBox="1"/>
          <p:nvPr/>
        </p:nvSpPr>
        <p:spPr>
          <a:xfrm>
            <a:off x="6360779" y="1504827"/>
            <a:ext cx="2874570" cy="1494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单测遵循的3As模式</a:t>
            </a:r>
          </a:p>
          <a:p>
            <a:pPr algn="l">
              <a:defRPr b="0" sz="1800"/>
            </a:pPr>
            <a:r>
              <a:t>1、Arrange - Given</a:t>
            </a:r>
          </a:p>
          <a:p>
            <a:pPr algn="l">
              <a:defRPr b="0" sz="1800"/>
            </a:pPr>
            <a:r>
              <a:t>2、Act - When</a:t>
            </a:r>
          </a:p>
          <a:p>
            <a:pPr algn="l">
              <a:defRPr b="0" sz="1800"/>
            </a:pPr>
            <a:r>
              <a:t>3、Assert - Then</a:t>
            </a:r>
          </a:p>
        </p:txBody>
      </p:sp>
      <p:sp>
        <p:nvSpPr>
          <p:cNvPr id="147" name="需求分析，拆分任务，记录测试用例…"/>
          <p:cNvSpPr txBox="1"/>
          <p:nvPr/>
        </p:nvSpPr>
        <p:spPr>
          <a:xfrm>
            <a:off x="1561101" y="4931991"/>
            <a:ext cx="5075835" cy="242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需求分析，拆分任务，记录测试用例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333333"/>
              </a:buClr>
              <a:buSzPct val="145000"/>
              <a:buFont typeface="ArialUnicodeMS"/>
              <a:buChar char="•"/>
              <a:defRPr b="0" sz="18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mom 是回文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333333"/>
              </a:buClr>
              <a:buSzPct val="145000"/>
              <a:buFont typeface="ArialUnicodeMS"/>
              <a:buChar char="•"/>
              <a:defRPr b="0" sz="18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momu 不是回文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333333"/>
              </a:buClr>
              <a:buSzPct val="145000"/>
              <a:buFont typeface="ArialUnicodeMS"/>
              <a:buChar char="•"/>
              <a:defRPr b="0" sz="18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dad 是回文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333333"/>
              </a:buClr>
              <a:buSzPct val="145000"/>
              <a:buFont typeface="ArialUnicodeMS"/>
              <a:buChar char="•"/>
              <a:defRPr b="0" sz="18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空字符串不是回文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333333"/>
              </a:buClr>
              <a:buSzPct val="145000"/>
              <a:buFont typeface="ArialUnicodeMS"/>
              <a:buChar char="•"/>
              <a:defRPr b="0" sz="18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两个空格串不是回文</a:t>
            </a:r>
          </a:p>
          <a:p>
            <a:pPr marL="457200" indent="-317500" algn="just" defTabSz="457200">
              <a:lnSpc>
                <a:spcPts val="4400"/>
              </a:lnSpc>
              <a:buClr>
                <a:srgbClr val="333333"/>
              </a:buClr>
              <a:buSzPct val="145000"/>
              <a:buFont typeface="ArialUnicodeMS"/>
              <a:buChar char="•"/>
              <a:defRPr b="0" sz="18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不传参，抛出参数非法异常</a:t>
            </a:r>
          </a:p>
        </p:txBody>
      </p:sp>
      <p:sp>
        <p:nvSpPr>
          <p:cNvPr id="148" name="Red - Green - Refactor Workflow…"/>
          <p:cNvSpPr txBox="1"/>
          <p:nvPr/>
        </p:nvSpPr>
        <p:spPr>
          <a:xfrm>
            <a:off x="7139123" y="4968695"/>
            <a:ext cx="4884689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600"/>
              </a:lnSpc>
              <a:def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Red - Green - Refactor Workflow</a:t>
            </a:r>
          </a:p>
          <a:p>
            <a:pPr marL="457200" indent="-317500" algn="l" defTabSz="457200">
              <a:lnSpc>
                <a:spcPts val="4400"/>
              </a:lnSpc>
              <a:buClr>
                <a:srgbClr val="333333"/>
              </a:buClr>
              <a:buSzPct val="100000"/>
              <a:buFont typeface="ArialUnicodeMS"/>
              <a:buAutoNum type="arabicPeriod" startAt="1"/>
              <a:defRPr b="0" sz="18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编写测试用例；</a:t>
            </a:r>
          </a:p>
          <a:p>
            <a:pPr marL="457200" indent="-317500" algn="l" defTabSz="457200">
              <a:lnSpc>
                <a:spcPts val="4400"/>
              </a:lnSpc>
              <a:buClr>
                <a:srgbClr val="333333"/>
              </a:buClr>
              <a:buSzPct val="100000"/>
              <a:buFont typeface="ArialUnicodeMS"/>
              <a:buAutoNum type="arabicPeriod" startAt="1"/>
              <a:defRPr b="0" sz="18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运行测试，无法通过；</a:t>
            </a:r>
          </a:p>
          <a:p>
            <a:pPr marL="457200" indent="-317500" algn="l" defTabSz="457200">
              <a:lnSpc>
                <a:spcPts val="4400"/>
              </a:lnSpc>
              <a:buClr>
                <a:srgbClr val="333333"/>
              </a:buClr>
              <a:buSzPct val="100000"/>
              <a:buFont typeface="ArialUnicodeMS"/>
              <a:buAutoNum type="arabicPeriod" startAt="1"/>
              <a:defRPr b="0" sz="18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实现函数，测试用例通过；</a:t>
            </a:r>
          </a:p>
          <a:p>
            <a:pPr marL="457200" indent="-317500" algn="l" defTabSz="457200">
              <a:lnSpc>
                <a:spcPts val="4400"/>
              </a:lnSpc>
              <a:buClr>
                <a:srgbClr val="333333"/>
              </a:buClr>
              <a:buSzPct val="100000"/>
              <a:buFont typeface="ArialUnicodeMS"/>
              <a:buAutoNum type="arabicPeriod" startAt="1"/>
              <a:defRPr b="0" sz="18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优化代码，完成开发；</a:t>
            </a:r>
          </a:p>
          <a:p>
            <a:pPr marL="457200" indent="-317500" algn="l" defTabSz="457200">
              <a:lnSpc>
                <a:spcPts val="4400"/>
              </a:lnSpc>
              <a:buClr>
                <a:srgbClr val="333333"/>
              </a:buClr>
              <a:buSzPct val="100000"/>
              <a:buFont typeface="ArialUnicodeMS"/>
              <a:buAutoNum type="arabicPeriod" startAt="1"/>
              <a:defRPr b="0" sz="18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重复上述步骤。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2"/>
      <p:bldP build="whole" bldLvl="1" animBg="1" rev="0" advAuto="0" spid="145" grpId="1"/>
      <p:bldP build="whole" bldLvl="1" animBg="1" rev="0" advAuto="0" spid="147" grpId="3"/>
      <p:bldP build="whole" bldLvl="1" animBg="1" rev="0" advAuto="0" spid="148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7750" y="2870200"/>
            <a:ext cx="8369300" cy="40132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编写一个正向测试"/>
          <p:cNvSpPr txBox="1"/>
          <p:nvPr/>
        </p:nvSpPr>
        <p:spPr>
          <a:xfrm>
            <a:off x="5226050" y="1617579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编写一个正向测试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4100" y="2254250"/>
            <a:ext cx="8356600" cy="52451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反馈信息"/>
          <p:cNvSpPr txBox="1"/>
          <p:nvPr/>
        </p:nvSpPr>
        <p:spPr>
          <a:xfrm>
            <a:off x="5835650" y="85085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反馈信息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5050" y="2495550"/>
            <a:ext cx="8394700" cy="4762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实现代码"/>
          <p:cNvSpPr txBox="1"/>
          <p:nvPr/>
        </p:nvSpPr>
        <p:spPr>
          <a:xfrm>
            <a:off x="5835650" y="1013048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实现代码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二、为异步函数编写测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二、为异步函数编写测试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解决一个问题？"/>
          <p:cNvSpPr txBox="1"/>
          <p:nvPr/>
        </p:nvSpPr>
        <p:spPr>
          <a:xfrm>
            <a:off x="5378450" y="1800217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解决一个问题？</a:t>
            </a:r>
          </a:p>
        </p:txBody>
      </p:sp>
      <p:sp>
        <p:nvSpPr>
          <p:cNvPr id="162" name="由于异步函数的结果不会立刻返回，所以在测试中需要有一个东西来证明回调函数或 Promise 对象返回了结果；"/>
          <p:cNvSpPr txBox="1"/>
          <p:nvPr/>
        </p:nvSpPr>
        <p:spPr>
          <a:xfrm>
            <a:off x="1460153" y="3697542"/>
            <a:ext cx="1008449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3900"/>
              </a:lnSpc>
              <a:defRPr b="0" sz="18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由于异步函数的结果不会立刻返回，所以在测试中需要有一个东西来证明回调函数或 Promise 对象返回了结果；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400" y="2108200"/>
            <a:ext cx="8382000" cy="553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针对回调的异步函数测试"/>
          <p:cNvSpPr txBox="1"/>
          <p:nvPr/>
        </p:nvSpPr>
        <p:spPr>
          <a:xfrm>
            <a:off x="4645190" y="1145750"/>
            <a:ext cx="3467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针对回调的异步函数测试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5050" y="2108200"/>
            <a:ext cx="8394700" cy="553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向为同步函数编写测试一样"/>
          <p:cNvSpPr txBox="1"/>
          <p:nvPr/>
        </p:nvSpPr>
        <p:spPr>
          <a:xfrm>
            <a:off x="4616449" y="998303"/>
            <a:ext cx="3771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向为同步函数编写测试一样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4100" y="3797300"/>
            <a:ext cx="8356600" cy="21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神奇通过测试"/>
          <p:cNvSpPr txBox="1"/>
          <p:nvPr/>
        </p:nvSpPr>
        <p:spPr>
          <a:xfrm>
            <a:off x="5530850" y="1647069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神奇通过测试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5850" y="2171700"/>
            <a:ext cx="8293100" cy="541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加一个标识"/>
          <p:cNvSpPr txBox="1"/>
          <p:nvPr/>
        </p:nvSpPr>
        <p:spPr>
          <a:xfrm>
            <a:off x="5683250" y="821367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加一个标识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内  容…"/>
          <p:cNvSpPr txBox="1"/>
          <p:nvPr>
            <p:ph type="subTitle" sz="half" idx="1"/>
          </p:nvPr>
        </p:nvSpPr>
        <p:spPr>
          <a:xfrm>
            <a:off x="1270000" y="2799716"/>
            <a:ext cx="10464800" cy="4154168"/>
          </a:xfrm>
          <a:prstGeom prst="rect">
            <a:avLst/>
          </a:prstGeom>
        </p:spPr>
        <p:txBody>
          <a:bodyPr/>
          <a:lstStyle/>
          <a:p>
            <a:pPr/>
            <a:r>
              <a:t>内  容</a:t>
            </a:r>
          </a:p>
          <a:p>
            <a:pPr/>
          </a:p>
          <a:p>
            <a:pPr algn="l">
              <a:defRPr sz="3500"/>
            </a:pPr>
            <a:r>
              <a:t>1、为同步函数编写测试</a:t>
            </a:r>
          </a:p>
          <a:p>
            <a:pPr algn="l">
              <a:defRPr sz="3500"/>
            </a:pPr>
            <a:r>
              <a:t>2、为异步函数编写测试</a:t>
            </a:r>
          </a:p>
          <a:p>
            <a:pPr algn="l">
              <a:defRPr sz="3500"/>
            </a:pPr>
            <a:r>
              <a:t>3、处理代码中的依赖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针对Promise的异步函数测试"/>
          <p:cNvSpPr txBox="1"/>
          <p:nvPr/>
        </p:nvSpPr>
        <p:spPr>
          <a:xfrm>
            <a:off x="4313441" y="930282"/>
            <a:ext cx="40535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针对Promise的异步函数测试</a:t>
            </a:r>
          </a:p>
        </p:txBody>
      </p:sp>
      <p:pic>
        <p:nvPicPr>
          <p:cNvPr id="17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3150" y="3492500"/>
            <a:ext cx="5778500" cy="276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1、使用 done 和 Promise 组合…"/>
          <p:cNvSpPr txBox="1"/>
          <p:nvPr/>
        </p:nvSpPr>
        <p:spPr>
          <a:xfrm>
            <a:off x="3678636" y="3810000"/>
            <a:ext cx="6110834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07950" marR="6051550" algn="l" defTabSz="457200">
              <a:lnSpc>
                <a:spcPts val="5900"/>
              </a:lnSpc>
              <a:defRPr b="0" sz="28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1、使用 done 和 Promise 组合</a:t>
            </a:r>
          </a:p>
          <a:p>
            <a:pPr marL="107950" marR="6051550" algn="l" defTabSz="457200">
              <a:lnSpc>
                <a:spcPts val="5900"/>
              </a:lnSpc>
              <a:defRPr b="0" sz="28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2、返回 Promise</a:t>
            </a:r>
          </a:p>
          <a:p>
            <a:pPr marL="107950" marR="6051550" algn="l" defTabSz="457200">
              <a:lnSpc>
                <a:spcPts val="5900"/>
              </a:lnSpc>
              <a:defRPr b="0" sz="28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3、使用 async await</a:t>
            </a:r>
          </a:p>
          <a:p>
            <a:pPr marL="107950" marR="6051550" algn="l" defTabSz="457200">
              <a:lnSpc>
                <a:spcPts val="5900"/>
              </a:lnSpc>
              <a:defRPr b="0" sz="28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4、使用 async await 和 Promise 组合</a:t>
            </a:r>
          </a:p>
        </p:txBody>
      </p:sp>
      <p:sp>
        <p:nvSpPr>
          <p:cNvPr id="180" name="四种方法"/>
          <p:cNvSpPr txBox="1"/>
          <p:nvPr/>
        </p:nvSpPr>
        <p:spPr>
          <a:xfrm>
            <a:off x="5835650" y="1829707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四种方法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3690" y="3334556"/>
            <a:ext cx="9837420" cy="308448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await async 与 Promise 组合"/>
          <p:cNvSpPr txBox="1"/>
          <p:nvPr/>
        </p:nvSpPr>
        <p:spPr>
          <a:xfrm>
            <a:off x="4402328" y="1381664"/>
            <a:ext cx="42001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await async 与 Promise 组合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三、处理函数依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三、处理函数依赖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需要解决的问题是"/>
          <p:cNvSpPr txBox="1"/>
          <p:nvPr/>
        </p:nvSpPr>
        <p:spPr>
          <a:xfrm>
            <a:off x="5276850" y="1446993"/>
            <a:ext cx="2451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500"/>
              </a:lnSpc>
              <a:defRPr sz="23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需要解决的问题是</a:t>
            </a:r>
          </a:p>
        </p:txBody>
      </p:sp>
      <p:sp>
        <p:nvSpPr>
          <p:cNvPr id="188" name="功能代码使用良好的设计，对依赖进行解耦，尽可能去除依赖；…"/>
          <p:cNvSpPr txBox="1"/>
          <p:nvPr/>
        </p:nvSpPr>
        <p:spPr>
          <a:xfrm>
            <a:off x="848419" y="3943349"/>
            <a:ext cx="11307962" cy="186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4300"/>
              </a:lnSpc>
              <a:buClr>
                <a:srgbClr val="333333"/>
              </a:buClr>
              <a:buSzPct val="100000"/>
              <a:buFont typeface="ArialUnicodeMS"/>
              <a:buAutoNum type="arabicPeriod" startAt="1"/>
              <a:defRPr b="0" sz="16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功能代码使用良好的设计，对依赖进行解耦，尽可能去除依赖；</a:t>
            </a:r>
            <a:br/>
          </a:p>
          <a:p>
            <a:pPr marL="457200" indent="-317500" algn="l" defTabSz="457200">
              <a:lnSpc>
                <a:spcPts val="4300"/>
              </a:lnSpc>
              <a:buClr>
                <a:srgbClr val="333333"/>
              </a:buClr>
              <a:buSzPct val="100000"/>
              <a:buFont typeface="ArialUnicodeMS"/>
              <a:buAutoNum type="arabicPeriod" startAt="1"/>
              <a:defRPr b="0" sz="16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实在去除不了的依赖，如内部依赖，通过依赖注入构建松耦合的代码。</a:t>
            </a:r>
            <a:br/>
          </a:p>
          <a:p>
            <a:pPr marL="457200" indent="-317500" algn="l" defTabSz="457200">
              <a:lnSpc>
                <a:spcPts val="4300"/>
              </a:lnSpc>
              <a:buClr>
                <a:srgbClr val="333333"/>
              </a:buClr>
              <a:buSzPct val="100000"/>
              <a:buFont typeface="ArialUnicodeMS"/>
              <a:buAutoNum type="arabicPeriod" startAt="1"/>
              <a:defRPr b="0" sz="16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编写测试时还可以使用一些技术去替代依赖对象，我们称这些技术为测试替身（Dummy、Fake、Stub、Mock和Spy）。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什么是替身？…"/>
          <p:cNvSpPr txBox="1"/>
          <p:nvPr/>
        </p:nvSpPr>
        <p:spPr>
          <a:xfrm>
            <a:off x="1385999" y="1552999"/>
            <a:ext cx="240030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600"/>
              </a:lnSpc>
              <a:def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什么是替身？</a:t>
            </a:r>
          </a:p>
          <a:p>
            <a:pPr algn="l" defTabSz="457200">
              <a:lnSpc>
                <a:spcPts val="3900"/>
              </a:lnSpc>
              <a:defRPr b="0" sz="18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代替真正依赖的对象。</a:t>
            </a:r>
          </a:p>
        </p:txBody>
      </p:sp>
      <p:sp>
        <p:nvSpPr>
          <p:cNvPr id="191" name="什么是依赖注入？…"/>
          <p:cNvSpPr txBox="1"/>
          <p:nvPr/>
        </p:nvSpPr>
        <p:spPr>
          <a:xfrm>
            <a:off x="5689815" y="1552999"/>
            <a:ext cx="605790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600"/>
              </a:lnSpc>
              <a:def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什么是依赖注入？</a:t>
            </a:r>
          </a:p>
          <a:p>
            <a:pPr algn="l" defTabSz="457200">
              <a:lnSpc>
                <a:spcPts val="3900"/>
              </a:lnSpc>
              <a:defRPr b="0" sz="1800"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作为一个参数传递给函数的，而不是直接在函数中引用的。</a:t>
            </a:r>
          </a:p>
        </p:txBody>
      </p:sp>
      <p:sp>
        <p:nvSpPr>
          <p:cNvPr id="192" name="交互测试与经验测试"/>
          <p:cNvSpPr txBox="1"/>
          <p:nvPr/>
        </p:nvSpPr>
        <p:spPr>
          <a:xfrm>
            <a:off x="4962488" y="4793386"/>
            <a:ext cx="2857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600"/>
              </a:lnSpc>
              <a:def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交互测试与经验测试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3"/>
      <p:bldP build="whole" bldLvl="1" animBg="1" rev="0" advAuto="0" spid="191" grpId="2"/>
      <p:bldP build="whole" bldLvl="1" animBg="1" rev="0" advAuto="0" spid="19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7750" y="2222500"/>
            <a:ext cx="8369300" cy="530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原型代码"/>
          <p:cNvSpPr txBox="1"/>
          <p:nvPr/>
        </p:nvSpPr>
        <p:spPr>
          <a:xfrm>
            <a:off x="5835650" y="121947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原型代码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模块化设计"/>
          <p:cNvSpPr txBox="1"/>
          <p:nvPr/>
        </p:nvSpPr>
        <p:spPr>
          <a:xfrm>
            <a:off x="5683250" y="101875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模块化设计</a:t>
            </a:r>
          </a:p>
        </p:txBody>
      </p:sp>
      <p:pic>
        <p:nvPicPr>
          <p:cNvPr id="19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400" y="1962351"/>
            <a:ext cx="8382000" cy="748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8700" y="2057400"/>
            <a:ext cx="8407400" cy="563880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使用测试替身处理依赖"/>
          <p:cNvSpPr txBox="1"/>
          <p:nvPr/>
        </p:nvSpPr>
        <p:spPr>
          <a:xfrm>
            <a:off x="4921250" y="889388"/>
            <a:ext cx="31623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600"/>
              </a:lnSpc>
              <a:def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使用测试替身处理依赖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交互测试"/>
          <p:cNvSpPr txBox="1"/>
          <p:nvPr/>
        </p:nvSpPr>
        <p:spPr>
          <a:xfrm>
            <a:off x="5835650" y="1180941"/>
            <a:ext cx="13335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600"/>
              </a:lnSpc>
              <a:def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交互测试</a:t>
            </a:r>
          </a:p>
        </p:txBody>
      </p:sp>
      <p:pic>
        <p:nvPicPr>
          <p:cNvPr id="20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8700" y="2217330"/>
            <a:ext cx="8407400" cy="570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为什么要做一场这样的分享？"/>
          <p:cNvSpPr txBox="1"/>
          <p:nvPr>
            <p:ph type="ctrTitle"/>
          </p:nvPr>
        </p:nvSpPr>
        <p:spPr>
          <a:xfrm>
            <a:off x="1270000" y="4265587"/>
            <a:ext cx="10464800" cy="1222426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为什么要做一场这样的分享？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将来我还想做：…"/>
          <p:cNvSpPr txBox="1"/>
          <p:nvPr/>
        </p:nvSpPr>
        <p:spPr>
          <a:xfrm>
            <a:off x="3780231" y="2474952"/>
            <a:ext cx="5444338" cy="1854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将来我还想做：</a:t>
            </a:r>
          </a:p>
          <a:p>
            <a:pPr/>
          </a:p>
          <a:p>
            <a:pPr algn="l">
              <a:defRPr sz="1800"/>
            </a:pPr>
            <a:r>
              <a:t>1、关于 Node.js 的单元测试策略</a:t>
            </a:r>
          </a:p>
          <a:p>
            <a:pPr algn="l">
              <a:defRPr sz="1800"/>
            </a:pPr>
            <a:r>
              <a:t>2、关于 React 的单元测试策略</a:t>
            </a:r>
          </a:p>
          <a:p>
            <a:pPr algn="l">
              <a:defRPr sz="1800"/>
            </a:pPr>
            <a:r>
              <a:t>3、集成自动化测试，如用 NightMare 或 Puppeteer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回     顾"/>
          <p:cNvSpPr txBox="1"/>
          <p:nvPr/>
        </p:nvSpPr>
        <p:spPr>
          <a:xfrm>
            <a:off x="5928614" y="1004005"/>
            <a:ext cx="11475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回     顾</a:t>
            </a:r>
          </a:p>
        </p:txBody>
      </p:sp>
      <p:sp>
        <p:nvSpPr>
          <p:cNvPr id="209" name="1、什么是测试？…"/>
          <p:cNvSpPr txBox="1"/>
          <p:nvPr/>
        </p:nvSpPr>
        <p:spPr>
          <a:xfrm>
            <a:off x="1472864" y="2163789"/>
            <a:ext cx="4775455" cy="462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defRPr b="0" sz="1800"/>
            </a:pPr>
            <a:r>
              <a:t>1、什么是测试？</a:t>
            </a:r>
          </a:p>
          <a:p>
            <a:pPr lvl="1" algn="l">
              <a:defRPr b="0" sz="1800"/>
            </a:pPr>
            <a:r>
              <a:t>2、为甚要进行测试</a:t>
            </a:r>
          </a:p>
          <a:p>
            <a:pPr lvl="1" algn="l">
              <a:defRPr b="0" sz="1800"/>
            </a:pPr>
            <a:r>
              <a:t>3、TDD是什么？怎么玩？</a:t>
            </a:r>
          </a:p>
          <a:p>
            <a:pPr lvl="1" algn="l">
              <a:defRPr b="0" sz="1800"/>
            </a:pPr>
            <a:r>
              <a:t>4、单元测试需要符合什么原则？</a:t>
            </a:r>
          </a:p>
          <a:p>
            <a:pPr lvl="1" algn="l">
              <a:defRPr b="0" sz="1800"/>
            </a:pPr>
            <a:r>
              <a:t>5、什么是测试替身？怎么用？</a:t>
            </a:r>
          </a:p>
          <a:p>
            <a:pPr lvl="1" algn="l">
              <a:defRPr b="0" sz="1800"/>
            </a:pPr>
            <a:r>
              <a:t>6、哪三种类型的测试？</a:t>
            </a:r>
          </a:p>
          <a:p>
            <a:pPr lvl="1" algn="l">
              <a:defRPr b="0" sz="1800"/>
            </a:pPr>
            <a:r>
              <a:t>7、3AS模式是什么？</a:t>
            </a:r>
          </a:p>
          <a:p>
            <a:pPr lvl="1" algn="l">
              <a:defRPr b="0" sz="1800"/>
            </a:pPr>
            <a:r>
              <a:t>8、测试套件和用例的名称改写成什么样？</a:t>
            </a:r>
          </a:p>
          <a:p>
            <a:pPr lvl="1" algn="l">
              <a:defRPr b="0" sz="1800"/>
            </a:pPr>
            <a:r>
              <a:t>9、测试覆盖率报告是否可靠？</a:t>
            </a:r>
          </a:p>
          <a:p>
            <a:pPr lvl="1" algn="l">
              <a:defRPr b="0" sz="1800"/>
            </a:pPr>
            <a:r>
              <a:t>10、为异步函数写测试需要解决什么问题？</a:t>
            </a:r>
          </a:p>
          <a:p>
            <a:pPr lvl="1" algn="l">
              <a:defRPr b="0" sz="1800"/>
            </a:pPr>
            <a:r>
              <a:t>11、什么是 Spike 技术？</a:t>
            </a:r>
            <a:br/>
            <a:r>
              <a:t>12、怎么处理函数中的依赖？</a:t>
            </a:r>
          </a:p>
          <a:p>
            <a:pPr lvl="1" algn="l">
              <a:defRPr b="0" sz="1800"/>
            </a:pPr>
            <a:r>
              <a:t>13、为什么需要模块化代码？</a:t>
            </a:r>
          </a:p>
          <a:p>
            <a:pPr lvl="1" algn="l">
              <a:defRPr b="0" sz="1800"/>
            </a:pPr>
            <a:r>
              <a:t>14、什么是交互测试？什么是经验测试？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谢   谢…"/>
          <p:cNvSpPr txBox="1"/>
          <p:nvPr>
            <p:ph type="title"/>
          </p:nvPr>
        </p:nvSpPr>
        <p:spPr>
          <a:xfrm>
            <a:off x="1358900" y="1473200"/>
            <a:ext cx="10464800" cy="2721832"/>
          </a:xfrm>
          <a:prstGeom prst="rect">
            <a:avLst/>
          </a:prstGeom>
        </p:spPr>
        <p:txBody>
          <a:bodyPr/>
          <a:lstStyle/>
          <a:p>
            <a:pPr defTabSz="519937">
              <a:defRPr sz="5518"/>
            </a:pPr>
            <a:r>
              <a:t>谢   谢</a:t>
            </a:r>
          </a:p>
          <a:p>
            <a:pPr defTabSz="519937">
              <a:defRPr sz="5518"/>
            </a:pPr>
          </a:p>
          <a:p>
            <a:pPr defTabSz="519937">
              <a:defRPr sz="4183"/>
            </a:pPr>
            <a:r>
              <a:t>▼公众号▼</a:t>
            </a:r>
          </a:p>
        </p:txBody>
      </p:sp>
      <p:pic>
        <p:nvPicPr>
          <p:cNvPr id="212" name="qrcode_for_gh_da4fadf136c1_258.jpg" descr="qrcode_for_gh_da4fadf136c1_25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9386" y="4195089"/>
            <a:ext cx="4063828" cy="4063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大学没学"/>
          <p:cNvSpPr txBox="1"/>
          <p:nvPr/>
        </p:nvSpPr>
        <p:spPr>
          <a:xfrm>
            <a:off x="2119992" y="2183579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大学没学</a:t>
            </a:r>
          </a:p>
        </p:txBody>
      </p:sp>
      <p:sp>
        <p:nvSpPr>
          <p:cNvPr id="127" name="老师没讲"/>
          <p:cNvSpPr txBox="1"/>
          <p:nvPr/>
        </p:nvSpPr>
        <p:spPr>
          <a:xfrm>
            <a:off x="5358118" y="2826642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老师没讲</a:t>
            </a:r>
          </a:p>
        </p:txBody>
      </p:sp>
      <p:sp>
        <p:nvSpPr>
          <p:cNvPr id="128" name="公司不要求"/>
          <p:cNvSpPr txBox="1"/>
          <p:nvPr/>
        </p:nvSpPr>
        <p:spPr>
          <a:xfrm>
            <a:off x="2345252" y="461645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公司不要求</a:t>
            </a:r>
          </a:p>
        </p:txBody>
      </p:sp>
      <p:sp>
        <p:nvSpPr>
          <p:cNvPr id="129" name="时间紧，任务重"/>
          <p:cNvSpPr txBox="1"/>
          <p:nvPr/>
        </p:nvSpPr>
        <p:spPr>
          <a:xfrm>
            <a:off x="6390130" y="5038343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时间紧，任务重</a:t>
            </a:r>
          </a:p>
        </p:txBody>
      </p:sp>
      <p:sp>
        <p:nvSpPr>
          <p:cNvPr id="130" name="道理都懂，但不会写"/>
          <p:cNvSpPr txBox="1"/>
          <p:nvPr/>
        </p:nvSpPr>
        <p:spPr>
          <a:xfrm>
            <a:off x="3578736" y="6527555"/>
            <a:ext cx="2857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道理都懂，但不会写</a:t>
            </a:r>
          </a:p>
        </p:txBody>
      </p:sp>
      <p:sp>
        <p:nvSpPr>
          <p:cNvPr id="131" name="缺乏理论知识"/>
          <p:cNvSpPr txBox="1"/>
          <p:nvPr/>
        </p:nvSpPr>
        <p:spPr>
          <a:xfrm>
            <a:off x="8046487" y="7515448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缺乏理论知识</a:t>
            </a:r>
          </a:p>
        </p:txBody>
      </p:sp>
      <p:sp>
        <p:nvSpPr>
          <p:cNvPr id="132" name="没有好的模板代码"/>
          <p:cNvSpPr txBox="1"/>
          <p:nvPr/>
        </p:nvSpPr>
        <p:spPr>
          <a:xfrm>
            <a:off x="7859644" y="3386940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没有好的模板代码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2"/>
      <p:bldP build="whole" bldLvl="1" animBg="1" rev="0" advAuto="0" spid="126" grpId="1"/>
      <p:bldP build="whole" bldLvl="1" animBg="1" rev="0" advAuto="0" spid="129" grpId="5"/>
      <p:bldP build="whole" bldLvl="1" animBg="1" rev="0" advAuto="0" spid="130" grpId="6"/>
      <p:bldP build="whole" bldLvl="1" animBg="1" rev="0" advAuto="0" spid="131" grpId="7"/>
      <p:bldP build="whole" bldLvl="1" animBg="1" rev="0" advAuto="0" spid="132" grpId="4"/>
      <p:bldP build="whole" bldLvl="1" animBg="1" rev="0" advAuto="0" spid="128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该怎么入门呢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该怎么入门呢？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1、什么是测试？…"/>
          <p:cNvSpPr txBox="1"/>
          <p:nvPr/>
        </p:nvSpPr>
        <p:spPr>
          <a:xfrm>
            <a:off x="1566654" y="2257259"/>
            <a:ext cx="9871492" cy="2909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1、什么是测试？</a:t>
            </a:r>
          </a:p>
          <a:p>
            <a:pPr algn="l"/>
          </a:p>
          <a:p>
            <a:pPr algn="l"/>
            <a:r>
              <a:t>2、为什么要测试？</a:t>
            </a:r>
          </a:p>
          <a:p>
            <a:pPr algn="l"/>
          </a:p>
          <a:p>
            <a:pPr algn="l"/>
            <a:r>
              <a:t>3、有哪些测试？</a:t>
            </a:r>
          </a:p>
          <a:p>
            <a:pPr algn="l"/>
          </a:p>
          <a:p>
            <a:pPr algn="l"/>
            <a:r>
              <a:t>4、单元测试中的一个单元指的是什么？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5、单元测试有几种常用方法论？…"/>
          <p:cNvSpPr txBox="1"/>
          <p:nvPr/>
        </p:nvSpPr>
        <p:spPr>
          <a:xfrm>
            <a:off x="1566654" y="2168790"/>
            <a:ext cx="9871492" cy="2909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5、单元测试有几种常用方法论？</a:t>
            </a:r>
          </a:p>
          <a:p>
            <a:pPr algn="l"/>
          </a:p>
          <a:p>
            <a:pPr algn="l"/>
            <a:r>
              <a:t>6、写好单元测试的原则 - F.I.R.S.T</a:t>
            </a:r>
          </a:p>
          <a:p>
            <a:pPr algn="l"/>
          </a:p>
          <a:p>
            <a:pPr algn="l"/>
            <a:r>
              <a:t>7、如何覆盖全部场景？</a:t>
            </a:r>
          </a:p>
          <a:p>
            <a:pPr algn="l"/>
          </a:p>
          <a:p>
            <a:pPr algn="l"/>
            <a:r>
              <a:t>8、Test Double 是什么？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一、为同步函数编写测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一、为同步函数编写测试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金丝雀测试"/>
          <p:cNvSpPr txBox="1"/>
          <p:nvPr>
            <p:ph type="title"/>
          </p:nvPr>
        </p:nvSpPr>
        <p:spPr>
          <a:xfrm>
            <a:off x="1270000" y="910886"/>
            <a:ext cx="10464800" cy="3302001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金丝雀测试</a:t>
            </a:r>
          </a:p>
        </p:txBody>
      </p:sp>
      <p:pic>
        <p:nvPicPr>
          <p:cNvPr id="14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400" y="3979059"/>
            <a:ext cx="8382000" cy="450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