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024" r:id="rId2"/>
    <p:sldId id="3020" r:id="rId3"/>
    <p:sldId id="3025" r:id="rId4"/>
    <p:sldId id="3026" r:id="rId5"/>
    <p:sldId id="3028" r:id="rId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B0F1"/>
    <a:srgbClr val="C2E6F9"/>
    <a:srgbClr val="999999"/>
    <a:srgbClr val="333333"/>
    <a:srgbClr val="666666"/>
    <a:srgbClr val="E9F7FE"/>
    <a:srgbClr val="CBCBCB"/>
    <a:srgbClr val="BBE7FB"/>
    <a:srgbClr val="CCCCCC"/>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69" autoAdjust="0"/>
    <p:restoredTop sz="89661" autoAdjust="0"/>
  </p:normalViewPr>
  <p:slideViewPr>
    <p:cSldViewPr snapToGrid="0" snapToObjects="1">
      <p:cViewPr varScale="1">
        <p:scale>
          <a:sx n="54" d="100"/>
          <a:sy n="54" d="100"/>
        </p:scale>
        <p:origin x="328" y="872"/>
      </p:cViewPr>
      <p:guideLst/>
    </p:cSldViewPr>
  </p:slideViewPr>
  <p:notesTextViewPr>
    <p:cViewPr>
      <p:scale>
        <a:sx n="170" d="100"/>
        <a:sy n="170" d="100"/>
      </p:scale>
      <p:origin x="0" y="0"/>
    </p:cViewPr>
  </p:notesTextViewPr>
  <p:sorterViewPr>
    <p:cViewPr varScale="1">
      <p:scale>
        <a:sx n="100" d="100"/>
        <a:sy n="100" d="100"/>
      </p:scale>
      <p:origin x="0" y="0"/>
    </p:cViewPr>
  </p:sorterViewPr>
  <p:notesViewPr>
    <p:cSldViewPr snapToGrid="0" snapToObjects="1" showGuides="1">
      <p:cViewPr varScale="1">
        <p:scale>
          <a:sx n="106" d="100"/>
          <a:sy n="106" d="100"/>
        </p:scale>
        <p:origin x="323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han Bao" userId="S::yihan.bao@un.org::47b85c9d-91ad-4aef-b720-cfc51f4f1666" providerId="AD" clId="Web-{43CF5FEF-A39B-4A2F-BF5B-055ADD07A8DF}"/>
    <pc:docChg chg="modSld">
      <pc:chgData name="Yihan Bao" userId="S::yihan.bao@un.org::47b85c9d-91ad-4aef-b720-cfc51f4f1666" providerId="AD" clId="Web-{43CF5FEF-A39B-4A2F-BF5B-055ADD07A8DF}" dt="2019-04-26T15:25:47.702" v="1" actId="1076"/>
      <pc:docMkLst>
        <pc:docMk/>
      </pc:docMkLst>
      <pc:sldChg chg="modSp">
        <pc:chgData name="Yihan Bao" userId="S::yihan.bao@un.org::47b85c9d-91ad-4aef-b720-cfc51f4f1666" providerId="AD" clId="Web-{43CF5FEF-A39B-4A2F-BF5B-055ADD07A8DF}" dt="2019-04-26T15:25:47.702" v="1" actId="1076"/>
        <pc:sldMkLst>
          <pc:docMk/>
          <pc:sldMk cId="2323143283" sldId="3004"/>
        </pc:sldMkLst>
        <pc:grpChg chg="mod">
          <ac:chgData name="Yihan Bao" userId="S::yihan.bao@un.org::47b85c9d-91ad-4aef-b720-cfc51f4f1666" providerId="AD" clId="Web-{43CF5FEF-A39B-4A2F-BF5B-055ADD07A8DF}" dt="2019-04-26T15:25:47.702" v="1" actId="1076"/>
          <ac:grpSpMkLst>
            <pc:docMk/>
            <pc:sldMk cId="2323143283" sldId="3004"/>
            <ac:grpSpMk id="18" creationId="{3294F352-E317-D747-AF81-32ECD6B1743C}"/>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17D310-0C4F-4B4C-B025-B4A6F8DB9521}" type="datetimeFigureOut">
              <a:rPr lang="en-US" smtClean="0"/>
              <a:t>4/29/19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B1BD57-0140-5543-8501-12A1D34515F5}" type="slidenum">
              <a:rPr lang="en-US" smtClean="0"/>
              <a:t>‹#›</a:t>
            </a:fld>
            <a:endParaRPr lang="en-US"/>
          </a:p>
        </p:txBody>
      </p:sp>
    </p:spTree>
    <p:extLst>
      <p:ext uri="{BB962C8B-B14F-4D97-AF65-F5344CB8AC3E}">
        <p14:creationId xmlns:p14="http://schemas.microsoft.com/office/powerpoint/2010/main" val="40610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4/29/19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17013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69701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403334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04814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989290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24791D-B5FE-9B4D-B1E7-8A3A949C4363}"/>
              </a:ext>
            </a:extLst>
          </p:cNvPr>
          <p:cNvSpPr/>
          <p:nvPr userDrawn="1"/>
        </p:nvSpPr>
        <p:spPr>
          <a:xfrm>
            <a:off x="0" y="12898205"/>
            <a:ext cx="24377650" cy="817795"/>
          </a:xfrm>
          <a:prstGeom prst="rect">
            <a:avLst/>
          </a:prstGeom>
          <a:solidFill>
            <a:srgbClr val="00B0F1"/>
          </a:solidFill>
          <a:ln>
            <a:solidFill>
              <a:srgbClr val="00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B85A41-C48B-5B40-8AD3-28F8FCBCC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98932" y="13064786"/>
            <a:ext cx="1397977" cy="484632"/>
          </a:xfrm>
          <a:prstGeom prst="rect">
            <a:avLst/>
          </a:prstGeom>
        </p:spPr>
      </p:pic>
    </p:spTree>
    <p:extLst>
      <p:ext uri="{BB962C8B-B14F-4D97-AF65-F5344CB8AC3E}">
        <p14:creationId xmlns:p14="http://schemas.microsoft.com/office/powerpoint/2010/main" val="1090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188824" y="0"/>
            <a:ext cx="12188825" cy="13715999"/>
          </a:xfrm>
          <a:solidFill>
            <a:schemeClr val="bg1">
              <a:lumMod val="95000"/>
            </a:schemeClr>
          </a:solidFill>
        </p:spPr>
        <p:txBody>
          <a:bodyPr>
            <a:normAutofit/>
          </a:bodyPr>
          <a:lstStyle>
            <a:lvl1pPr>
              <a:defRPr sz="2800"/>
            </a:lvl1pPr>
          </a:lstStyle>
          <a:p>
            <a:endParaRPr lang="en-US"/>
          </a:p>
        </p:txBody>
      </p:sp>
      <p:sp>
        <p:nvSpPr>
          <p:cNvPr id="2" name="TextBox 1">
            <a:extLst>
              <a:ext uri="{FF2B5EF4-FFF2-40B4-BE49-F238E27FC236}">
                <a16:creationId xmlns:a16="http://schemas.microsoft.com/office/drawing/2014/main" id="{9B2A5128-501F-DA4E-B1EE-826D298D8C2F}"/>
              </a:ext>
            </a:extLst>
          </p:cNvPr>
          <p:cNvSpPr txBox="1"/>
          <p:nvPr userDrawn="1"/>
        </p:nvSpPr>
        <p:spPr>
          <a:xfrm>
            <a:off x="7170821" y="13379116"/>
            <a:ext cx="184731" cy="646331"/>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970104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Oval 4"/>
          <p:cNvSpPr/>
          <p:nvPr userDrawn="1"/>
        </p:nvSpPr>
        <p:spPr>
          <a:xfrm rot="16200000">
            <a:off x="22199868" y="666271"/>
            <a:ext cx="521207" cy="523914"/>
          </a:xfrm>
          <a:prstGeom prst="ellipse">
            <a:avLst/>
          </a:prstGeom>
          <a:solidFill>
            <a:srgbClr val="00B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ontserrat" charset="0"/>
            </a:endParaRP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2126377" y="695411"/>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bg1"/>
                </a:solidFill>
                <a:latin typeface="Montserrat Light" charset="0"/>
                <a:ea typeface="Montserrat Light" charset="0"/>
                <a:cs typeface="Montserrat Light" charset="0"/>
              </a:rPr>
              <a:pPr algn="ctr"/>
              <a:t>‹#›</a:t>
            </a:fld>
            <a:r>
              <a:rPr lang="id-ID" sz="1800" b="0" i="0" dirty="0">
                <a:solidFill>
                  <a:schemeClr val="bg1"/>
                </a:solidFill>
                <a:latin typeface="Montserrat Light" charset="0"/>
                <a:ea typeface="Montserrat Light" charset="0"/>
                <a:cs typeface="Montserrat Light" charset="0"/>
              </a:rPr>
              <a:t>  </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877" r:id="rId1"/>
    <p:sldLayoutId id="2147483901" r:id="rId2"/>
    <p:sldLayoutId id="2147483959" r:id="rId3"/>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unite.un.org/emerging-tech/text_classificatio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unite.un.org/emerging-tech/d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157525" y="11326463"/>
            <a:ext cx="4099199" cy="461665"/>
          </a:xfrm>
          <a:prstGeom prst="rect">
            <a:avLst/>
          </a:prstGeom>
          <a:noFill/>
        </p:spPr>
        <p:txBody>
          <a:bodyPr wrap="square" rtlCol="0">
            <a:spAutoFit/>
          </a:bodyPr>
          <a:lstStyle/>
          <a:p>
            <a:pPr algn="ctr"/>
            <a:r>
              <a:rPr lang="en-US" sz="2400" spc="600" dirty="0">
                <a:solidFill>
                  <a:schemeClr val="bg2"/>
                </a:solidFill>
                <a:latin typeface="Montserrat" charset="0"/>
                <a:ea typeface="Montserrat" charset="0"/>
                <a:cs typeface="Montserrat" charset="0"/>
              </a:rPr>
              <a:t>LEARN MORE</a:t>
            </a:r>
            <a:endParaRPr lang="en-US" sz="4000" spc="600" dirty="0">
              <a:solidFill>
                <a:schemeClr val="bg2"/>
              </a:solidFill>
              <a:latin typeface="Montserrat" charset="0"/>
              <a:ea typeface="Montserrat" charset="0"/>
              <a:cs typeface="Montserrat" charset="0"/>
            </a:endParaRPr>
          </a:p>
        </p:txBody>
      </p:sp>
      <p:pic>
        <p:nvPicPr>
          <p:cNvPr id="5" name="Picture Placeholder 4">
            <a:extLst>
              <a:ext uri="{FF2B5EF4-FFF2-40B4-BE49-F238E27FC236}">
                <a16:creationId xmlns:a16="http://schemas.microsoft.com/office/drawing/2014/main" id="{6A9F2E6B-EC64-6345-95CF-C0D1EF55D06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5815" r="5815"/>
          <a:stretch>
            <a:fillRect/>
          </a:stretch>
        </p:blipFill>
        <p:spPr/>
      </p:pic>
      <p:sp>
        <p:nvSpPr>
          <p:cNvPr id="7" name="TextBox 6">
            <a:extLst>
              <a:ext uri="{FF2B5EF4-FFF2-40B4-BE49-F238E27FC236}">
                <a16:creationId xmlns:a16="http://schemas.microsoft.com/office/drawing/2014/main" id="{8EAAAE05-6A03-DA47-A41F-84936231E048}"/>
              </a:ext>
            </a:extLst>
          </p:cNvPr>
          <p:cNvSpPr txBox="1"/>
          <p:nvPr/>
        </p:nvSpPr>
        <p:spPr>
          <a:xfrm>
            <a:off x="-753716" y="5982326"/>
            <a:ext cx="13533014" cy="2123658"/>
          </a:xfrm>
          <a:prstGeom prst="rect">
            <a:avLst/>
          </a:prstGeom>
          <a:noFill/>
        </p:spPr>
        <p:txBody>
          <a:bodyPr wrap="square" rtlCol="0">
            <a:spAutoFit/>
          </a:bodyPr>
          <a:lstStyle/>
          <a:p>
            <a:pPr algn="ctr"/>
            <a:r>
              <a:rPr lang="en-US" sz="6600" spc="600" dirty="0">
                <a:solidFill>
                  <a:srgbClr val="333333"/>
                </a:solidFill>
                <a:latin typeface="Montserrat" charset="0"/>
                <a:ea typeface="Montserrat" charset="0"/>
                <a:cs typeface="Montserrat" charset="0"/>
              </a:rPr>
              <a:t>TECHNOLOGY</a:t>
            </a:r>
          </a:p>
          <a:p>
            <a:pPr algn="ctr"/>
            <a:r>
              <a:rPr lang="en-US" sz="6600" spc="600" dirty="0">
                <a:solidFill>
                  <a:srgbClr val="333333"/>
                </a:solidFill>
                <a:latin typeface="Montserrat" charset="0"/>
                <a:ea typeface="Montserrat" charset="0"/>
                <a:cs typeface="Montserrat" charset="0"/>
              </a:rPr>
              <a:t>PILOT</a:t>
            </a:r>
            <a:endParaRPr lang="en-US" sz="9600" spc="600" dirty="0">
              <a:solidFill>
                <a:srgbClr val="333333"/>
              </a:solidFill>
              <a:latin typeface="Montserrat" charset="0"/>
              <a:ea typeface="Montserrat" charset="0"/>
              <a:cs typeface="Montserrat" charset="0"/>
            </a:endParaRPr>
          </a:p>
        </p:txBody>
      </p:sp>
      <p:sp>
        <p:nvSpPr>
          <p:cNvPr id="8" name="TextBox 7">
            <a:extLst>
              <a:ext uri="{FF2B5EF4-FFF2-40B4-BE49-F238E27FC236}">
                <a16:creationId xmlns:a16="http://schemas.microsoft.com/office/drawing/2014/main" id="{DA763E23-CD79-3F4F-83A4-67C3D369F034}"/>
              </a:ext>
            </a:extLst>
          </p:cNvPr>
          <p:cNvSpPr txBox="1"/>
          <p:nvPr/>
        </p:nvSpPr>
        <p:spPr>
          <a:xfrm>
            <a:off x="5158562" y="5522188"/>
            <a:ext cx="1944764" cy="338554"/>
          </a:xfrm>
          <a:prstGeom prst="rect">
            <a:avLst/>
          </a:prstGeom>
          <a:noFill/>
        </p:spPr>
        <p:txBody>
          <a:bodyPr wrap="none" rtlCol="0">
            <a:spAutoFit/>
          </a:bodyPr>
          <a:lstStyle/>
          <a:p>
            <a:pPr algn="ctr"/>
            <a:r>
              <a:rPr lang="en-US" sz="1600" spc="1200" dirty="0">
                <a:solidFill>
                  <a:srgbClr val="333333"/>
                </a:solidFill>
                <a:latin typeface="Montserrat" charset="0"/>
                <a:ea typeface="Montserrat" charset="0"/>
                <a:cs typeface="Montserrat" charset="0"/>
              </a:rPr>
              <a:t>UNISDR</a:t>
            </a:r>
          </a:p>
        </p:txBody>
      </p:sp>
    </p:spTree>
    <p:extLst>
      <p:ext uri="{BB962C8B-B14F-4D97-AF65-F5344CB8AC3E}">
        <p14:creationId xmlns:p14="http://schemas.microsoft.com/office/powerpoint/2010/main" val="40410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17445" y="5848973"/>
            <a:ext cx="4796139" cy="6127608"/>
            <a:chOff x="2251309" y="8237880"/>
            <a:chExt cx="4796139" cy="6127608"/>
          </a:xfrm>
        </p:grpSpPr>
        <p:sp>
          <p:nvSpPr>
            <p:cNvPr id="22" name="TextBox 21"/>
            <p:cNvSpPr txBox="1"/>
            <p:nvPr/>
          </p:nvSpPr>
          <p:spPr>
            <a:xfrm>
              <a:off x="2251309" y="9246907"/>
              <a:ext cx="4796139" cy="5118581"/>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Provides a web Prevention Classification Tool to automatically classifying the online articles for Office of Disaster Risk Reduction, aiming at improving the efficiency of tagging articles.</a:t>
              </a:r>
            </a:p>
            <a:p>
              <a:pPr algn="ctr">
                <a:lnSpc>
                  <a:spcPct val="150000"/>
                </a:lnSpc>
              </a:pPr>
              <a:endParaRPr lang="en-US" sz="2000" dirty="0">
                <a:latin typeface="Montserrat Light" charset="0"/>
                <a:ea typeface="Montserrat Light" charset="0"/>
                <a:cs typeface="Montserrat Light" charset="0"/>
              </a:endParaRPr>
            </a:p>
            <a:p>
              <a:pPr algn="ctr">
                <a:lnSpc>
                  <a:spcPct val="150000"/>
                </a:lnSpc>
              </a:pPr>
              <a:r>
                <a:rPr lang="en-US" sz="2000" dirty="0">
                  <a:latin typeface="Montserrat Light" charset="0"/>
                  <a:ea typeface="Montserrat Light" charset="0"/>
                  <a:cs typeface="Montserrat Light" charset="0"/>
                </a:rPr>
                <a:t>Use machine learning and natural language understanding techniques to revolutionize how people classifying textual data.</a:t>
              </a:r>
            </a:p>
          </p:txBody>
        </p:sp>
        <p:sp>
          <p:nvSpPr>
            <p:cNvPr id="23" name="TextBox 22"/>
            <p:cNvSpPr txBox="1"/>
            <p:nvPr/>
          </p:nvSpPr>
          <p:spPr>
            <a:xfrm>
              <a:off x="3480630" y="8237880"/>
              <a:ext cx="233749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UNISDR</a:t>
              </a:r>
              <a:endParaRPr lang="en-US" sz="4800" b="1" spc="600" dirty="0">
                <a:solidFill>
                  <a:schemeClr val="tx2"/>
                </a:solidFill>
                <a:latin typeface="Montserrat" charset="0"/>
                <a:ea typeface="Montserrat" charset="0"/>
                <a:cs typeface="Montserrat" charset="0"/>
              </a:endParaRPr>
            </a:p>
          </p:txBody>
        </p:sp>
      </p:grpSp>
      <p:pic>
        <p:nvPicPr>
          <p:cNvPr id="3" name="Graphic 2" descr="Head with gears">
            <a:extLst>
              <a:ext uri="{FF2B5EF4-FFF2-40B4-BE49-F238E27FC236}">
                <a16:creationId xmlns:a16="http://schemas.microsoft.com/office/drawing/2014/main" id="{B285D319-F613-3B41-A9AD-0FE30B1F11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60355" y="4107667"/>
            <a:ext cx="1710322" cy="1710322"/>
          </a:xfrm>
          <a:prstGeom prst="rect">
            <a:avLst/>
          </a:prstGeom>
        </p:spPr>
      </p:pic>
    </p:spTree>
    <p:extLst>
      <p:ext uri="{BB962C8B-B14F-4D97-AF65-F5344CB8AC3E}">
        <p14:creationId xmlns:p14="http://schemas.microsoft.com/office/powerpoint/2010/main" val="154882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27009" y="1847206"/>
            <a:ext cx="10723631" cy="1107996"/>
          </a:xfrm>
          <a:prstGeom prst="rect">
            <a:avLst/>
          </a:prstGeom>
          <a:noFill/>
        </p:spPr>
        <p:txBody>
          <a:bodyPr wrap="square" rtlCol="0">
            <a:spAutoFit/>
          </a:bodyPr>
          <a:lstStyle/>
          <a:p>
            <a:pPr algn="ctr"/>
            <a:r>
              <a:rPr lang="en-US" sz="6600" spc="600" dirty="0">
                <a:solidFill>
                  <a:srgbClr val="333333"/>
                </a:solidFill>
                <a:latin typeface="Montserrat" charset="0"/>
                <a:ea typeface="Montserrat" charset="0"/>
                <a:cs typeface="Montserrat" charset="0"/>
              </a:rPr>
              <a:t>HIGH LEVEL DESIGN</a:t>
            </a:r>
            <a:endParaRPr lang="en-US" sz="9600" spc="600" dirty="0">
              <a:solidFill>
                <a:srgbClr val="333333"/>
              </a:solidFill>
              <a:latin typeface="Montserrat" charset="0"/>
              <a:ea typeface="Montserrat" charset="0"/>
              <a:cs typeface="Montserrat" charset="0"/>
            </a:endParaRPr>
          </a:p>
        </p:txBody>
      </p:sp>
      <p:sp>
        <p:nvSpPr>
          <p:cNvPr id="8" name="TextBox 7"/>
          <p:cNvSpPr txBox="1"/>
          <p:nvPr/>
        </p:nvSpPr>
        <p:spPr>
          <a:xfrm>
            <a:off x="7706076" y="1265633"/>
            <a:ext cx="8930923" cy="338554"/>
          </a:xfrm>
          <a:prstGeom prst="rect">
            <a:avLst/>
          </a:prstGeom>
          <a:noFill/>
        </p:spPr>
        <p:txBody>
          <a:bodyPr wrap="square" rtlCol="0">
            <a:spAutoFit/>
          </a:bodyPr>
          <a:lstStyle/>
          <a:p>
            <a:pPr algn="ctr"/>
            <a:r>
              <a:rPr lang="en-US" sz="1600" spc="1200" dirty="0">
                <a:solidFill>
                  <a:srgbClr val="333333"/>
                </a:solidFill>
                <a:latin typeface="Montserrat" charset="0"/>
                <a:ea typeface="Montserrat" charset="0"/>
                <a:cs typeface="Montserrat" charset="0"/>
              </a:rPr>
              <a:t>ABSTRACT ARCHITECTURE</a:t>
            </a:r>
          </a:p>
        </p:txBody>
      </p:sp>
      <p:grpSp>
        <p:nvGrpSpPr>
          <p:cNvPr id="46" name="Group 45">
            <a:extLst>
              <a:ext uri="{FF2B5EF4-FFF2-40B4-BE49-F238E27FC236}">
                <a16:creationId xmlns:a16="http://schemas.microsoft.com/office/drawing/2014/main" id="{EE53442A-47D1-8E4A-B415-56D112D70885}"/>
              </a:ext>
            </a:extLst>
          </p:cNvPr>
          <p:cNvGrpSpPr/>
          <p:nvPr/>
        </p:nvGrpSpPr>
        <p:grpSpPr>
          <a:xfrm>
            <a:off x="5326380" y="7310400"/>
            <a:ext cx="9518343" cy="1259911"/>
            <a:chOff x="12009584" y="6134580"/>
            <a:chExt cx="9518343" cy="1259911"/>
          </a:xfrm>
        </p:grpSpPr>
        <p:sp>
          <p:nvSpPr>
            <p:cNvPr id="47" name="TextBox 46">
              <a:extLst>
                <a:ext uri="{FF2B5EF4-FFF2-40B4-BE49-F238E27FC236}">
                  <a16:creationId xmlns:a16="http://schemas.microsoft.com/office/drawing/2014/main" id="{5CCEF579-1B9B-8641-8213-FBED8509EC48}"/>
                </a:ext>
              </a:extLst>
            </p:cNvPr>
            <p:cNvSpPr txBox="1"/>
            <p:nvPr/>
          </p:nvSpPr>
          <p:spPr>
            <a:xfrm>
              <a:off x="12009584" y="6134580"/>
              <a:ext cx="4423006" cy="523220"/>
            </a:xfrm>
            <a:prstGeom prst="rect">
              <a:avLst/>
            </a:prstGeom>
            <a:noFill/>
          </p:spPr>
          <p:txBody>
            <a:bodyPr wrap="none" rtlCol="0">
              <a:spAutoFit/>
            </a:bodyPr>
            <a:lstStyle/>
            <a:p>
              <a:r>
                <a:rPr lang="en-US" sz="2800" spc="600" dirty="0">
                  <a:solidFill>
                    <a:schemeClr val="tx2"/>
                  </a:solidFill>
                  <a:latin typeface="Montserrat" charset="0"/>
                  <a:ea typeface="Montserrat" charset="0"/>
                  <a:cs typeface="Montserrat" charset="0"/>
                </a:rPr>
                <a:t>Prediction Stage</a:t>
              </a:r>
            </a:p>
          </p:txBody>
        </p:sp>
        <p:sp>
          <p:nvSpPr>
            <p:cNvPr id="48" name="TextBox 47">
              <a:extLst>
                <a:ext uri="{FF2B5EF4-FFF2-40B4-BE49-F238E27FC236}">
                  <a16:creationId xmlns:a16="http://schemas.microsoft.com/office/drawing/2014/main" id="{4AD42678-1ABA-094D-8399-5063BF05BEAE}"/>
                </a:ext>
              </a:extLst>
            </p:cNvPr>
            <p:cNvSpPr txBox="1"/>
            <p:nvPr/>
          </p:nvSpPr>
          <p:spPr>
            <a:xfrm>
              <a:off x="12009584" y="6605108"/>
              <a:ext cx="9518343" cy="789383"/>
            </a:xfrm>
            <a:prstGeom prst="rect">
              <a:avLst/>
            </a:prstGeom>
            <a:noFill/>
          </p:spPr>
          <p:txBody>
            <a:bodyPr wrap="square" rtlCol="0">
              <a:spAutoFit/>
            </a:bodyPr>
            <a:lstStyle/>
            <a:p>
              <a:pPr algn="just">
                <a:lnSpc>
                  <a:spcPct val="150000"/>
                </a:lnSpc>
              </a:pPr>
              <a:r>
                <a:rPr lang="en-US" sz="1600" dirty="0">
                  <a:latin typeface="Montserrat Light" charset="0"/>
                  <a:ea typeface="Montserrat Light" charset="0"/>
                  <a:cs typeface="Montserrat Light" charset="0"/>
                </a:rPr>
                <a:t>Prediction process is to use the trained models</a:t>
              </a:r>
            </a:p>
            <a:p>
              <a:pPr algn="just">
                <a:lnSpc>
                  <a:spcPct val="150000"/>
                </a:lnSpc>
              </a:pPr>
              <a:r>
                <a:rPr lang="en-US" sz="1600" dirty="0">
                  <a:latin typeface="Montserrat Light" charset="0"/>
                  <a:ea typeface="Montserrat Light" charset="0"/>
                  <a:cs typeface="Montserrat Light" charset="0"/>
                </a:rPr>
                <a:t>to predict the new dataset's label.</a:t>
              </a:r>
            </a:p>
          </p:txBody>
        </p:sp>
      </p:grpSp>
      <p:sp>
        <p:nvSpPr>
          <p:cNvPr id="49" name="TextBox 48">
            <a:extLst>
              <a:ext uri="{FF2B5EF4-FFF2-40B4-BE49-F238E27FC236}">
                <a16:creationId xmlns:a16="http://schemas.microsoft.com/office/drawing/2014/main" id="{13D16BC2-B59F-9048-81B8-D77844754900}"/>
              </a:ext>
            </a:extLst>
          </p:cNvPr>
          <p:cNvSpPr txBox="1"/>
          <p:nvPr/>
        </p:nvSpPr>
        <p:spPr>
          <a:xfrm>
            <a:off x="7814382" y="5687691"/>
            <a:ext cx="6699270" cy="523220"/>
          </a:xfrm>
          <a:prstGeom prst="rect">
            <a:avLst/>
          </a:prstGeom>
          <a:noFill/>
        </p:spPr>
        <p:txBody>
          <a:bodyPr wrap="none" rtlCol="0">
            <a:spAutoFit/>
          </a:bodyPr>
          <a:lstStyle/>
          <a:p>
            <a:r>
              <a:rPr lang="en-US" sz="2800" spc="600" dirty="0">
                <a:solidFill>
                  <a:schemeClr val="tx2"/>
                </a:solidFill>
                <a:latin typeface="Montserrat" charset="0"/>
                <a:ea typeface="Montserrat" charset="0"/>
                <a:cs typeface="Montserrat" charset="0"/>
              </a:rPr>
              <a:t>TEXT CLASSIFICATION API</a:t>
            </a:r>
          </a:p>
        </p:txBody>
      </p:sp>
      <p:sp>
        <p:nvSpPr>
          <p:cNvPr id="50" name="TextBox 49">
            <a:extLst>
              <a:ext uri="{FF2B5EF4-FFF2-40B4-BE49-F238E27FC236}">
                <a16:creationId xmlns:a16="http://schemas.microsoft.com/office/drawing/2014/main" id="{B2D3D325-BE96-7B42-92EB-9CB4BD57A19B}"/>
              </a:ext>
            </a:extLst>
          </p:cNvPr>
          <p:cNvSpPr txBox="1"/>
          <p:nvPr/>
        </p:nvSpPr>
        <p:spPr>
          <a:xfrm>
            <a:off x="7814382" y="6158219"/>
            <a:ext cx="9518343" cy="419987"/>
          </a:xfrm>
          <a:prstGeom prst="rect">
            <a:avLst/>
          </a:prstGeom>
          <a:noFill/>
        </p:spPr>
        <p:txBody>
          <a:bodyPr wrap="square" rtlCol="0">
            <a:spAutoFit/>
          </a:bodyPr>
          <a:lstStyle/>
          <a:p>
            <a:pPr algn="just">
              <a:lnSpc>
                <a:spcPct val="150000"/>
              </a:lnSpc>
            </a:pPr>
            <a:r>
              <a:rPr lang="en-US" sz="1600" dirty="0">
                <a:latin typeface="Montserrat Light" charset="0"/>
                <a:ea typeface="Montserrat Light" charset="0"/>
                <a:cs typeface="Montserrat Light" charset="0"/>
              </a:rPr>
              <a:t>This layer provided security and standardized endpoints for interface communication.</a:t>
            </a:r>
          </a:p>
        </p:txBody>
      </p:sp>
      <p:cxnSp>
        <p:nvCxnSpPr>
          <p:cNvPr id="54" name="Straight Connector 53">
            <a:extLst>
              <a:ext uri="{FF2B5EF4-FFF2-40B4-BE49-F238E27FC236}">
                <a16:creationId xmlns:a16="http://schemas.microsoft.com/office/drawing/2014/main" id="{56C746FE-8132-3F4D-B971-7E3577757EED}"/>
              </a:ext>
            </a:extLst>
          </p:cNvPr>
          <p:cNvCxnSpPr>
            <a:cxnSpLocks/>
          </p:cNvCxnSpPr>
          <p:nvPr/>
        </p:nvCxnSpPr>
        <p:spPr>
          <a:xfrm>
            <a:off x="6827009" y="5368067"/>
            <a:ext cx="980999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F05FD8-0D7F-FD46-9D69-70B98A7D0A93}"/>
              </a:ext>
            </a:extLst>
          </p:cNvPr>
          <p:cNvCxnSpPr>
            <a:cxnSpLocks/>
          </p:cNvCxnSpPr>
          <p:nvPr/>
        </p:nvCxnSpPr>
        <p:spPr>
          <a:xfrm>
            <a:off x="4206240" y="6990777"/>
            <a:ext cx="15167241"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4C25ACC1-90B5-1D4B-B31A-3C0DCDCA3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97161" y="3953512"/>
            <a:ext cx="1097280" cy="1097280"/>
          </a:xfrm>
          <a:prstGeom prst="rect">
            <a:avLst/>
          </a:prstGeom>
        </p:spPr>
      </p:pic>
      <p:grpSp>
        <p:nvGrpSpPr>
          <p:cNvPr id="73" name="Group 72">
            <a:extLst>
              <a:ext uri="{FF2B5EF4-FFF2-40B4-BE49-F238E27FC236}">
                <a16:creationId xmlns:a16="http://schemas.microsoft.com/office/drawing/2014/main" id="{8667028A-6911-5443-BB4C-C549BB3C127D}"/>
              </a:ext>
            </a:extLst>
          </p:cNvPr>
          <p:cNvGrpSpPr/>
          <p:nvPr/>
        </p:nvGrpSpPr>
        <p:grpSpPr>
          <a:xfrm>
            <a:off x="12791468" y="7301897"/>
            <a:ext cx="5053659" cy="1629243"/>
            <a:chOff x="12009584" y="6134580"/>
            <a:chExt cx="5053659" cy="1629243"/>
          </a:xfrm>
        </p:grpSpPr>
        <p:sp>
          <p:nvSpPr>
            <p:cNvPr id="74" name="TextBox 73">
              <a:extLst>
                <a:ext uri="{FF2B5EF4-FFF2-40B4-BE49-F238E27FC236}">
                  <a16:creationId xmlns:a16="http://schemas.microsoft.com/office/drawing/2014/main" id="{816DD030-0DC0-4943-BF29-2BECE3694620}"/>
                </a:ext>
              </a:extLst>
            </p:cNvPr>
            <p:cNvSpPr txBox="1"/>
            <p:nvPr/>
          </p:nvSpPr>
          <p:spPr>
            <a:xfrm>
              <a:off x="12009584" y="6134580"/>
              <a:ext cx="3887603" cy="523220"/>
            </a:xfrm>
            <a:prstGeom prst="rect">
              <a:avLst/>
            </a:prstGeom>
            <a:noFill/>
          </p:spPr>
          <p:txBody>
            <a:bodyPr wrap="none" rtlCol="0">
              <a:spAutoFit/>
            </a:bodyPr>
            <a:lstStyle/>
            <a:p>
              <a:r>
                <a:rPr lang="en-US" sz="2800" spc="600" dirty="0">
                  <a:solidFill>
                    <a:schemeClr val="tx2"/>
                  </a:solidFill>
                  <a:latin typeface="Montserrat" charset="0"/>
                  <a:ea typeface="Montserrat" charset="0"/>
                  <a:cs typeface="Montserrat" charset="0"/>
                </a:rPr>
                <a:t>Training Stage</a:t>
              </a:r>
            </a:p>
          </p:txBody>
        </p:sp>
        <p:sp>
          <p:nvSpPr>
            <p:cNvPr id="75" name="TextBox 74">
              <a:extLst>
                <a:ext uri="{FF2B5EF4-FFF2-40B4-BE49-F238E27FC236}">
                  <a16:creationId xmlns:a16="http://schemas.microsoft.com/office/drawing/2014/main" id="{2900DD2D-BD76-9D46-9E22-92D03D870C2C}"/>
                </a:ext>
              </a:extLst>
            </p:cNvPr>
            <p:cNvSpPr txBox="1"/>
            <p:nvPr/>
          </p:nvSpPr>
          <p:spPr>
            <a:xfrm>
              <a:off x="12009584" y="6605108"/>
              <a:ext cx="5053659" cy="1158715"/>
            </a:xfrm>
            <a:prstGeom prst="rect">
              <a:avLst/>
            </a:prstGeom>
            <a:noFill/>
          </p:spPr>
          <p:txBody>
            <a:bodyPr wrap="square" rtlCol="0">
              <a:spAutoFit/>
            </a:bodyPr>
            <a:lstStyle/>
            <a:p>
              <a:pPr algn="just">
                <a:lnSpc>
                  <a:spcPct val="150000"/>
                </a:lnSpc>
              </a:pPr>
              <a:r>
                <a:rPr lang="en-US" sz="1600" dirty="0">
                  <a:latin typeface="Montserrat Light" charset="0"/>
                  <a:ea typeface="Montserrat Light" charset="0"/>
                  <a:cs typeface="Montserrat Light" charset="0"/>
                </a:rPr>
                <a:t>Training models procedure is used to retrain the models when new data is coming and adjust the parameters to improve the accuracy.</a:t>
              </a:r>
            </a:p>
          </p:txBody>
        </p:sp>
      </p:grpSp>
      <p:pic>
        <p:nvPicPr>
          <p:cNvPr id="81" name="Graphic 80">
            <a:extLst>
              <a:ext uri="{FF2B5EF4-FFF2-40B4-BE49-F238E27FC236}">
                <a16:creationId xmlns:a16="http://schemas.microsoft.com/office/drawing/2014/main" id="{4BA48671-80D0-DF43-9FA1-B756555709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512" y="7352627"/>
            <a:ext cx="822960" cy="822960"/>
          </a:xfrm>
          <a:prstGeom prst="rect">
            <a:avLst/>
          </a:prstGeom>
        </p:spPr>
      </p:pic>
      <p:pic>
        <p:nvPicPr>
          <p:cNvPr id="25" name="Graphic 24">
            <a:extLst>
              <a:ext uri="{FF2B5EF4-FFF2-40B4-BE49-F238E27FC236}">
                <a16:creationId xmlns:a16="http://schemas.microsoft.com/office/drawing/2014/main" id="{D04E9213-CE75-9046-9EBB-B9A9B487A5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54262" y="5683956"/>
            <a:ext cx="822960" cy="822960"/>
          </a:xfrm>
          <a:prstGeom prst="rect">
            <a:avLst/>
          </a:prstGeom>
        </p:spPr>
      </p:pic>
      <p:pic>
        <p:nvPicPr>
          <p:cNvPr id="10" name="Graphic 9" descr="Document">
            <a:extLst>
              <a:ext uri="{FF2B5EF4-FFF2-40B4-BE49-F238E27FC236}">
                <a16:creationId xmlns:a16="http://schemas.microsoft.com/office/drawing/2014/main" id="{5CB5BE6C-4F0F-3A44-A9E2-3DC71399E7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75460" y="3896371"/>
            <a:ext cx="1097280" cy="1097280"/>
          </a:xfrm>
          <a:prstGeom prst="rect">
            <a:avLst/>
          </a:prstGeom>
        </p:spPr>
      </p:pic>
      <p:pic>
        <p:nvPicPr>
          <p:cNvPr id="12" name="Graphic 11" descr="Head with gears">
            <a:extLst>
              <a:ext uri="{FF2B5EF4-FFF2-40B4-BE49-F238E27FC236}">
                <a16:creationId xmlns:a16="http://schemas.microsoft.com/office/drawing/2014/main" id="{F7A25A26-54A8-9642-BBF7-7D97EB9B96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597407" y="7368356"/>
            <a:ext cx="1092607" cy="1092607"/>
          </a:xfrm>
          <a:prstGeom prst="rect">
            <a:avLst/>
          </a:prstGeom>
        </p:spPr>
      </p:pic>
      <p:pic>
        <p:nvPicPr>
          <p:cNvPr id="7" name="Graphic 6" descr="Gears">
            <a:extLst>
              <a:ext uri="{FF2B5EF4-FFF2-40B4-BE49-F238E27FC236}">
                <a16:creationId xmlns:a16="http://schemas.microsoft.com/office/drawing/2014/main" id="{35647B36-E5D3-474A-B7AE-417DE330D80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74832" y="9236672"/>
            <a:ext cx="914400" cy="914400"/>
          </a:xfrm>
          <a:prstGeom prst="rect">
            <a:avLst/>
          </a:prstGeom>
        </p:spPr>
      </p:pic>
      <p:pic>
        <p:nvPicPr>
          <p:cNvPr id="11" name="Graphic 10" descr="Database">
            <a:extLst>
              <a:ext uri="{FF2B5EF4-FFF2-40B4-BE49-F238E27FC236}">
                <a16:creationId xmlns:a16="http://schemas.microsoft.com/office/drawing/2014/main" id="{D4C312E4-3701-BE48-82C9-755C569E474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76000" y="9236672"/>
            <a:ext cx="914400" cy="914400"/>
          </a:xfrm>
          <a:prstGeom prst="rect">
            <a:avLst/>
          </a:prstGeom>
        </p:spPr>
      </p:pic>
      <p:pic>
        <p:nvPicPr>
          <p:cNvPr id="14" name="Graphic 13" descr="Magnifying glass">
            <a:extLst>
              <a:ext uri="{FF2B5EF4-FFF2-40B4-BE49-F238E27FC236}">
                <a16:creationId xmlns:a16="http://schemas.microsoft.com/office/drawing/2014/main" id="{9609B49F-E18A-B74B-AFA0-C07FFDBFA59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195851" y="9243997"/>
            <a:ext cx="914400" cy="914400"/>
          </a:xfrm>
          <a:prstGeom prst="rect">
            <a:avLst/>
          </a:prstGeom>
        </p:spPr>
      </p:pic>
      <p:sp>
        <p:nvSpPr>
          <p:cNvPr id="27" name="TextBox 26">
            <a:extLst>
              <a:ext uri="{FF2B5EF4-FFF2-40B4-BE49-F238E27FC236}">
                <a16:creationId xmlns:a16="http://schemas.microsoft.com/office/drawing/2014/main" id="{95F9902F-38F5-FB4D-B6C0-DF5095030FA2}"/>
              </a:ext>
            </a:extLst>
          </p:cNvPr>
          <p:cNvSpPr txBox="1"/>
          <p:nvPr/>
        </p:nvSpPr>
        <p:spPr>
          <a:xfrm>
            <a:off x="5366275" y="10266932"/>
            <a:ext cx="1181820" cy="420051"/>
          </a:xfrm>
          <a:prstGeom prst="rect">
            <a:avLst/>
          </a:prstGeom>
          <a:noFill/>
        </p:spPr>
        <p:txBody>
          <a:bodyPr wrap="square" rtlCol="0">
            <a:spAutoFit/>
          </a:bodyPr>
          <a:lstStyle/>
          <a:p>
            <a:pPr algn="just">
              <a:lnSpc>
                <a:spcPct val="150000"/>
              </a:lnSpc>
            </a:pPr>
            <a:r>
              <a:rPr lang="en-US" sz="1600" dirty="0">
                <a:latin typeface="Montserrat Light" charset="0"/>
                <a:ea typeface="Montserrat Light" charset="0"/>
                <a:cs typeface="Montserrat Light" charset="0"/>
              </a:rPr>
              <a:t>Data</a:t>
            </a:r>
          </a:p>
        </p:txBody>
      </p:sp>
      <p:sp>
        <p:nvSpPr>
          <p:cNvPr id="28" name="TextBox 27">
            <a:extLst>
              <a:ext uri="{FF2B5EF4-FFF2-40B4-BE49-F238E27FC236}">
                <a16:creationId xmlns:a16="http://schemas.microsoft.com/office/drawing/2014/main" id="{6F54343D-6ABD-7A4D-8541-FA3A0C58F4A5}"/>
              </a:ext>
            </a:extLst>
          </p:cNvPr>
          <p:cNvSpPr txBox="1"/>
          <p:nvPr/>
        </p:nvSpPr>
        <p:spPr>
          <a:xfrm>
            <a:off x="6674832" y="10266931"/>
            <a:ext cx="1181820" cy="420051"/>
          </a:xfrm>
          <a:prstGeom prst="rect">
            <a:avLst/>
          </a:prstGeom>
          <a:noFill/>
        </p:spPr>
        <p:txBody>
          <a:bodyPr wrap="square" rtlCol="0">
            <a:spAutoFit/>
          </a:bodyPr>
          <a:lstStyle/>
          <a:p>
            <a:pPr algn="just">
              <a:lnSpc>
                <a:spcPct val="150000"/>
              </a:lnSpc>
            </a:pPr>
            <a:r>
              <a:rPr lang="en-US" sz="1600" dirty="0">
                <a:latin typeface="Montserrat Light" charset="0"/>
                <a:ea typeface="Montserrat Light" charset="0"/>
                <a:cs typeface="Montserrat Light" charset="0"/>
              </a:rPr>
              <a:t>Models</a:t>
            </a:r>
          </a:p>
        </p:txBody>
      </p:sp>
      <p:sp>
        <p:nvSpPr>
          <p:cNvPr id="29" name="TextBox 28">
            <a:extLst>
              <a:ext uri="{FF2B5EF4-FFF2-40B4-BE49-F238E27FC236}">
                <a16:creationId xmlns:a16="http://schemas.microsoft.com/office/drawing/2014/main" id="{9C9A7D25-D8E8-5644-87DC-A000BD35236D}"/>
              </a:ext>
            </a:extLst>
          </p:cNvPr>
          <p:cNvSpPr txBox="1"/>
          <p:nvPr/>
        </p:nvSpPr>
        <p:spPr>
          <a:xfrm>
            <a:off x="8195851" y="10246486"/>
            <a:ext cx="1181820" cy="420051"/>
          </a:xfrm>
          <a:prstGeom prst="rect">
            <a:avLst/>
          </a:prstGeom>
          <a:noFill/>
        </p:spPr>
        <p:txBody>
          <a:bodyPr wrap="square" rtlCol="0">
            <a:spAutoFit/>
          </a:bodyPr>
          <a:lstStyle/>
          <a:p>
            <a:pPr algn="just">
              <a:lnSpc>
                <a:spcPct val="150000"/>
              </a:lnSpc>
            </a:pPr>
            <a:r>
              <a:rPr lang="en-US" sz="1600" dirty="0">
                <a:latin typeface="Montserrat Light" charset="0"/>
                <a:ea typeface="Montserrat Light" charset="0"/>
                <a:cs typeface="Montserrat Light" charset="0"/>
              </a:rPr>
              <a:t>Labels</a:t>
            </a:r>
          </a:p>
        </p:txBody>
      </p:sp>
      <p:sp>
        <p:nvSpPr>
          <p:cNvPr id="16" name="Rectangle 15">
            <a:extLst>
              <a:ext uri="{FF2B5EF4-FFF2-40B4-BE49-F238E27FC236}">
                <a16:creationId xmlns:a16="http://schemas.microsoft.com/office/drawing/2014/main" id="{2500A6F2-5AE3-D047-9714-2D578007A416}"/>
              </a:ext>
            </a:extLst>
          </p:cNvPr>
          <p:cNvSpPr/>
          <p:nvPr/>
        </p:nvSpPr>
        <p:spPr>
          <a:xfrm flipV="1">
            <a:off x="11424099" y="10703186"/>
            <a:ext cx="6887963" cy="646331"/>
          </a:xfrm>
          <a:prstGeom prst="rect">
            <a:avLst/>
          </a:prstGeom>
        </p:spPr>
        <p:txBody>
          <a:bodyPr wrap="square">
            <a:spAutoFit/>
          </a:bodyPr>
          <a:lstStyle/>
          <a:p>
            <a:r>
              <a:rPr lang="en-US" dirty="0">
                <a:solidFill>
                  <a:srgbClr val="000000"/>
                </a:solidFill>
                <a:latin typeface="Times" pitchFamily="2" charset="0"/>
              </a:rPr>
              <a:t> </a:t>
            </a:r>
            <a:endParaRPr lang="en-US" dirty="0"/>
          </a:p>
        </p:txBody>
      </p:sp>
      <p:cxnSp>
        <p:nvCxnSpPr>
          <p:cNvPr id="32" name="Straight Connector 31">
            <a:extLst>
              <a:ext uri="{FF2B5EF4-FFF2-40B4-BE49-F238E27FC236}">
                <a16:creationId xmlns:a16="http://schemas.microsoft.com/office/drawing/2014/main" id="{2D084497-93F5-1749-9941-96F26B26D80F}"/>
              </a:ext>
            </a:extLst>
          </p:cNvPr>
          <p:cNvCxnSpPr>
            <a:cxnSpLocks/>
          </p:cNvCxnSpPr>
          <p:nvPr/>
        </p:nvCxnSpPr>
        <p:spPr>
          <a:xfrm>
            <a:off x="12082913" y="9236672"/>
            <a:ext cx="7290568"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8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A033AC-635F-EC45-AD03-57F654F8A59C}"/>
              </a:ext>
            </a:extLst>
          </p:cNvPr>
          <p:cNvPicPr>
            <a:picLocks noChangeAspect="1"/>
          </p:cNvPicPr>
          <p:nvPr/>
        </p:nvPicPr>
        <p:blipFill rotWithShape="1">
          <a:blip r:embed="rId3">
            <a:extLst>
              <a:ext uri="{28A0092B-C50C-407E-A947-70E740481C1C}">
                <a14:useLocalDpi xmlns:a14="http://schemas.microsoft.com/office/drawing/2010/main" val="0"/>
              </a:ext>
            </a:extLst>
          </a:blip>
          <a:srcRect l="15578" r="-1" b="-1"/>
          <a:stretch/>
        </p:blipFill>
        <p:spPr>
          <a:xfrm>
            <a:off x="20" y="10"/>
            <a:ext cx="24377630" cy="13715990"/>
          </a:xfrm>
          <a:prstGeom prst="rect">
            <a:avLst/>
          </a:prstGeom>
        </p:spPr>
      </p:pic>
    </p:spTree>
    <p:extLst>
      <p:ext uri="{BB962C8B-B14F-4D97-AF65-F5344CB8AC3E}">
        <p14:creationId xmlns:p14="http://schemas.microsoft.com/office/powerpoint/2010/main" val="87160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27009" y="1847206"/>
            <a:ext cx="10723631" cy="1107996"/>
          </a:xfrm>
          <a:prstGeom prst="rect">
            <a:avLst/>
          </a:prstGeom>
          <a:noFill/>
        </p:spPr>
        <p:txBody>
          <a:bodyPr wrap="square" rtlCol="0">
            <a:spAutoFit/>
          </a:bodyPr>
          <a:lstStyle/>
          <a:p>
            <a:pPr algn="ctr"/>
            <a:r>
              <a:rPr lang="en-US" sz="6600" spc="600" dirty="0">
                <a:solidFill>
                  <a:srgbClr val="333333"/>
                </a:solidFill>
                <a:latin typeface="Montserrat" charset="0"/>
                <a:ea typeface="Montserrat" charset="0"/>
                <a:cs typeface="Montserrat" charset="0"/>
              </a:rPr>
              <a:t>FURTHER READING</a:t>
            </a:r>
            <a:endParaRPr lang="en-US" sz="9600" spc="600" dirty="0">
              <a:solidFill>
                <a:srgbClr val="333333"/>
              </a:solidFill>
              <a:latin typeface="Montserrat" charset="0"/>
              <a:ea typeface="Montserrat" charset="0"/>
              <a:cs typeface="Montserrat" charset="0"/>
            </a:endParaRPr>
          </a:p>
        </p:txBody>
      </p:sp>
      <p:sp>
        <p:nvSpPr>
          <p:cNvPr id="8" name="TextBox 7"/>
          <p:cNvSpPr txBox="1"/>
          <p:nvPr/>
        </p:nvSpPr>
        <p:spPr>
          <a:xfrm>
            <a:off x="7655215" y="1361167"/>
            <a:ext cx="8930923" cy="338554"/>
          </a:xfrm>
          <a:prstGeom prst="rect">
            <a:avLst/>
          </a:prstGeom>
          <a:noFill/>
        </p:spPr>
        <p:txBody>
          <a:bodyPr wrap="square" rtlCol="0">
            <a:spAutoFit/>
          </a:bodyPr>
          <a:lstStyle/>
          <a:p>
            <a:pPr algn="ctr"/>
            <a:r>
              <a:rPr lang="en-US" sz="1600" spc="1200" dirty="0">
                <a:solidFill>
                  <a:srgbClr val="333333"/>
                </a:solidFill>
                <a:latin typeface="Montserrat" charset="0"/>
                <a:ea typeface="Montserrat" charset="0"/>
                <a:cs typeface="Montserrat" charset="0"/>
              </a:rPr>
              <a:t>DELVE DEEPER</a:t>
            </a:r>
          </a:p>
        </p:txBody>
      </p:sp>
      <p:grpSp>
        <p:nvGrpSpPr>
          <p:cNvPr id="2" name="Group 1"/>
          <p:cNvGrpSpPr/>
          <p:nvPr/>
        </p:nvGrpSpPr>
        <p:grpSpPr>
          <a:xfrm>
            <a:off x="3695892" y="4309397"/>
            <a:ext cx="17072722" cy="1695857"/>
            <a:chOff x="3276792" y="4309397"/>
            <a:chExt cx="17072722" cy="1695857"/>
          </a:xfrm>
        </p:grpSpPr>
        <p:sp>
          <p:nvSpPr>
            <p:cNvPr id="9" name="TextBox 8"/>
            <p:cNvSpPr txBox="1"/>
            <p:nvPr/>
          </p:nvSpPr>
          <p:spPr>
            <a:xfrm>
              <a:off x="4103022" y="5041657"/>
              <a:ext cx="16246492" cy="963597"/>
            </a:xfrm>
            <a:prstGeom prst="rect">
              <a:avLst/>
            </a:prstGeom>
            <a:noFill/>
          </p:spPr>
          <p:txBody>
            <a:bodyPr wrap="square" rtlCol="0">
              <a:spAutoFit/>
            </a:bodyPr>
            <a:lstStyle/>
            <a:p>
              <a:pPr algn="just">
                <a:lnSpc>
                  <a:spcPct val="150000"/>
                </a:lnSpc>
              </a:pPr>
              <a:r>
                <a:rPr lang="en-US" sz="2000" dirty="0">
                  <a:solidFill>
                    <a:srgbClr val="999999"/>
                  </a:solidFill>
                  <a:latin typeface="Montserrat Light" charset="0"/>
                  <a:ea typeface="Montserrat Light" charset="0"/>
                  <a:cs typeface="Montserrat Light" charset="0"/>
                </a:rPr>
                <a:t>A Text Classification specific paper was created to understand the various aspects of the technology, how it is being used and how the United Nations could potentially use it. This is available at </a:t>
              </a:r>
              <a:r>
                <a:rPr lang="en-US" sz="2000" dirty="0">
                  <a:solidFill>
                    <a:srgbClr val="999999"/>
                  </a:solidFill>
                  <a:latin typeface="Montserrat Light" charset="0"/>
                  <a:ea typeface="Montserrat Light" charset="0"/>
                  <a:cs typeface="Montserrat Light" charset="0"/>
                  <a:hlinkClick r:id="rId3"/>
                </a:rPr>
                <a:t>https://unite.un.org/emerging-tech/text_classification/</a:t>
              </a:r>
              <a:endParaRPr lang="en-US" sz="2000" dirty="0">
                <a:solidFill>
                  <a:srgbClr val="999999"/>
                </a:solidFill>
                <a:latin typeface="Montserrat Light" charset="0"/>
                <a:ea typeface="Montserrat Light" charset="0"/>
                <a:cs typeface="Montserrat Light" charset="0"/>
              </a:endParaRPr>
            </a:p>
          </p:txBody>
        </p:sp>
        <p:sp>
          <p:nvSpPr>
            <p:cNvPr id="6" name="TextBox 5"/>
            <p:cNvSpPr txBox="1"/>
            <p:nvPr/>
          </p:nvSpPr>
          <p:spPr>
            <a:xfrm>
              <a:off x="4103022" y="4309397"/>
              <a:ext cx="5960286" cy="584775"/>
            </a:xfrm>
            <a:prstGeom prst="rect">
              <a:avLst/>
            </a:prstGeom>
            <a:noFill/>
          </p:spPr>
          <p:txBody>
            <a:bodyPr wrap="none" rtlCol="0">
              <a:spAutoFit/>
            </a:bodyPr>
            <a:lstStyle/>
            <a:p>
              <a:r>
                <a:rPr lang="en-US" sz="3200" spc="600" dirty="0">
                  <a:solidFill>
                    <a:srgbClr val="333333"/>
                  </a:solidFill>
                  <a:latin typeface="Montserrat" charset="0"/>
                  <a:ea typeface="Montserrat" charset="0"/>
                  <a:cs typeface="Montserrat" charset="0"/>
                </a:rPr>
                <a:t>TECHNOLOGY PAPER</a:t>
              </a:r>
              <a:endParaRPr lang="en-US" sz="4800" spc="600" dirty="0">
                <a:solidFill>
                  <a:srgbClr val="333333"/>
                </a:solidFill>
                <a:latin typeface="Montserrat" charset="0"/>
                <a:ea typeface="Montserrat" charset="0"/>
                <a:cs typeface="Montserrat" charset="0"/>
              </a:endParaRPr>
            </a:p>
          </p:txBody>
        </p:sp>
        <p:sp>
          <p:nvSpPr>
            <p:cNvPr id="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B0F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0" name="Group 9"/>
          <p:cNvGrpSpPr/>
          <p:nvPr/>
        </p:nvGrpSpPr>
        <p:grpSpPr>
          <a:xfrm>
            <a:off x="3695892" y="6858000"/>
            <a:ext cx="17381028" cy="2157522"/>
            <a:chOff x="3276792" y="4309397"/>
            <a:chExt cx="17381028" cy="2157522"/>
          </a:xfrm>
        </p:grpSpPr>
        <p:sp>
          <p:nvSpPr>
            <p:cNvPr id="11" name="TextBox 10"/>
            <p:cNvSpPr txBox="1"/>
            <p:nvPr/>
          </p:nvSpPr>
          <p:spPr>
            <a:xfrm>
              <a:off x="4103022" y="5041657"/>
              <a:ext cx="16554798" cy="1425262"/>
            </a:xfrm>
            <a:prstGeom prst="rect">
              <a:avLst/>
            </a:prstGeom>
            <a:noFill/>
          </p:spPr>
          <p:txBody>
            <a:bodyPr wrap="square" rtlCol="0">
              <a:spAutoFit/>
            </a:bodyPr>
            <a:lstStyle/>
            <a:p>
              <a:pPr algn="just">
                <a:lnSpc>
                  <a:spcPct val="150000"/>
                </a:lnSpc>
              </a:pPr>
              <a:r>
                <a:rPr lang="en-US" sz="2000" dirty="0">
                  <a:solidFill>
                    <a:srgbClr val="999999"/>
                  </a:solidFill>
                  <a:latin typeface="Montserrat Light" charset="0"/>
                  <a:ea typeface="Montserrat Light" charset="0"/>
                  <a:cs typeface="Montserrat Light" charset="0"/>
                </a:rPr>
                <a:t>A concise and informative collection of key points from the Technology Paper. Presenting in a visually appealing way the benefits, drawbacks and uses of Text Classification. Use case suitability guide is included. This is available at </a:t>
              </a:r>
              <a:r>
                <a:rPr lang="en-US" sz="2000" dirty="0">
                  <a:solidFill>
                    <a:srgbClr val="999999"/>
                  </a:solidFill>
                  <a:latin typeface="Montserrat Light" charset="0"/>
                  <a:ea typeface="Montserrat Light" charset="0"/>
                  <a:cs typeface="Montserrat Light" charset="0"/>
                  <a:hlinkClick r:id="rId4"/>
                </a:rPr>
                <a:t>https://unite.un.org/emerging-tech/text_classification/</a:t>
              </a:r>
              <a:endParaRPr lang="en-US" sz="2000" dirty="0">
                <a:solidFill>
                  <a:srgbClr val="999999"/>
                </a:solidFill>
                <a:latin typeface="Montserrat Light" charset="0"/>
                <a:ea typeface="Montserrat Light" charset="0"/>
                <a:cs typeface="Montserrat Light" charset="0"/>
              </a:endParaRPr>
            </a:p>
          </p:txBody>
        </p:sp>
        <p:sp>
          <p:nvSpPr>
            <p:cNvPr id="12" name="TextBox 11"/>
            <p:cNvSpPr txBox="1"/>
            <p:nvPr/>
          </p:nvSpPr>
          <p:spPr>
            <a:xfrm>
              <a:off x="4103022" y="4309397"/>
              <a:ext cx="3275256" cy="584775"/>
            </a:xfrm>
            <a:prstGeom prst="rect">
              <a:avLst/>
            </a:prstGeom>
            <a:noFill/>
          </p:spPr>
          <p:txBody>
            <a:bodyPr wrap="none" rtlCol="0">
              <a:spAutoFit/>
            </a:bodyPr>
            <a:lstStyle/>
            <a:p>
              <a:r>
                <a:rPr lang="en-US" sz="3200" spc="600" dirty="0">
                  <a:solidFill>
                    <a:srgbClr val="333333"/>
                  </a:solidFill>
                  <a:latin typeface="Montserrat" charset="0"/>
                  <a:ea typeface="Montserrat" charset="0"/>
                  <a:cs typeface="Montserrat" charset="0"/>
                </a:rPr>
                <a:t>BROCHURE</a:t>
              </a:r>
              <a:endParaRPr lang="en-US" sz="4800" spc="600" dirty="0">
                <a:solidFill>
                  <a:srgbClr val="333333"/>
                </a:solidFill>
                <a:latin typeface="Montserrat" charset="0"/>
                <a:ea typeface="Montserrat" charset="0"/>
                <a:cs typeface="Montserrat" charset="0"/>
              </a:endParaRPr>
            </a:p>
          </p:txBody>
        </p:sp>
        <p:sp>
          <p:nvSpPr>
            <p:cNvPr id="13"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B0F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4" name="Group 13"/>
          <p:cNvGrpSpPr/>
          <p:nvPr/>
        </p:nvGrpSpPr>
        <p:grpSpPr>
          <a:xfrm>
            <a:off x="3695892" y="9432723"/>
            <a:ext cx="17072722" cy="2619187"/>
            <a:chOff x="3276792" y="4309397"/>
            <a:chExt cx="17072722" cy="2619187"/>
          </a:xfrm>
        </p:grpSpPr>
        <p:sp>
          <p:nvSpPr>
            <p:cNvPr id="15" name="TextBox 14"/>
            <p:cNvSpPr txBox="1"/>
            <p:nvPr/>
          </p:nvSpPr>
          <p:spPr>
            <a:xfrm>
              <a:off x="4103022" y="5041657"/>
              <a:ext cx="16246492" cy="1886927"/>
            </a:xfrm>
            <a:prstGeom prst="rect">
              <a:avLst/>
            </a:prstGeom>
            <a:noFill/>
          </p:spPr>
          <p:txBody>
            <a:bodyPr wrap="square" rtlCol="0">
              <a:spAutoFit/>
            </a:bodyPr>
            <a:lstStyle/>
            <a:p>
              <a:pPr algn="just">
                <a:lnSpc>
                  <a:spcPct val="150000"/>
                </a:lnSpc>
              </a:pPr>
              <a:r>
                <a:rPr lang="en-US" sz="2000" dirty="0">
                  <a:solidFill>
                    <a:srgbClr val="999999"/>
                  </a:solidFill>
                  <a:latin typeface="Montserrat Light" charset="0"/>
                  <a:ea typeface="Montserrat Light" charset="0"/>
                  <a:cs typeface="Montserrat Light" charset="0"/>
                </a:rPr>
                <a:t>Two technology specific tutorials for those who wish to go hands on. The first tutorial focuses on building a single label text classification model using Microsoft Machine Learning Studio, and the second tutorial focuses on building a multi-label text classification models using Python programming languages and also ETT’s own python packages. This is available at  </a:t>
              </a:r>
              <a:r>
                <a:rPr lang="en-US" sz="2000" dirty="0">
                  <a:solidFill>
                    <a:srgbClr val="999999"/>
                  </a:solidFill>
                  <a:latin typeface="Montserrat Light" charset="0"/>
                  <a:ea typeface="Montserrat Light" charset="0"/>
                  <a:cs typeface="Montserrat Light" charset="0"/>
                  <a:hlinkClick r:id="rId4"/>
                </a:rPr>
                <a:t>https://unite.un.org/emerging-tech/text_classification/</a:t>
              </a:r>
              <a:endParaRPr lang="en-US" sz="2000" dirty="0">
                <a:solidFill>
                  <a:srgbClr val="999999"/>
                </a:solidFill>
                <a:latin typeface="Montserrat Light" charset="0"/>
                <a:ea typeface="Montserrat Light" charset="0"/>
                <a:cs typeface="Montserrat Light" charset="0"/>
              </a:endParaRPr>
            </a:p>
          </p:txBody>
        </p:sp>
        <p:sp>
          <p:nvSpPr>
            <p:cNvPr id="16" name="TextBox 15"/>
            <p:cNvSpPr txBox="1"/>
            <p:nvPr/>
          </p:nvSpPr>
          <p:spPr>
            <a:xfrm>
              <a:off x="4103022" y="4309397"/>
              <a:ext cx="3227165" cy="584775"/>
            </a:xfrm>
            <a:prstGeom prst="rect">
              <a:avLst/>
            </a:prstGeom>
            <a:noFill/>
          </p:spPr>
          <p:txBody>
            <a:bodyPr wrap="none" rtlCol="0">
              <a:spAutoFit/>
            </a:bodyPr>
            <a:lstStyle/>
            <a:p>
              <a:r>
                <a:rPr lang="en-US" sz="3200" spc="600" dirty="0">
                  <a:solidFill>
                    <a:srgbClr val="333333"/>
                  </a:solidFill>
                  <a:latin typeface="Montserrat" charset="0"/>
                  <a:ea typeface="Montserrat" charset="0"/>
                  <a:cs typeface="Montserrat" charset="0"/>
                </a:rPr>
                <a:t>TUTORIALS</a:t>
              </a:r>
              <a:endParaRPr lang="en-US" sz="4800" spc="600" dirty="0">
                <a:solidFill>
                  <a:srgbClr val="333333"/>
                </a:solidFill>
                <a:latin typeface="Montserrat" charset="0"/>
                <a:ea typeface="Montserrat" charset="0"/>
                <a:cs typeface="Montserrat" charset="0"/>
              </a:endParaRPr>
            </a:p>
          </p:txBody>
        </p:sp>
        <p:sp>
          <p:nvSpPr>
            <p:cNvPr id="1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B0F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3447818816"/>
      </p:ext>
    </p:extLst>
  </p:cSld>
  <p:clrMapOvr>
    <a:masterClrMapping/>
  </p:clrMapOvr>
</p:sld>
</file>

<file path=ppt/theme/theme1.xml><?xml version="1.0" encoding="utf-8"?>
<a:theme xmlns:a="http://schemas.openxmlformats.org/drawingml/2006/main" name="Default Theme">
  <a:themeElements>
    <a:clrScheme name="Neue Light">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302</Words>
  <Application>Microsoft Macintosh PowerPoint</Application>
  <PresentationFormat>Custom</PresentationFormat>
  <Paragraphs>34</Paragraphs>
  <Slides>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Lato Light</vt:lpstr>
      <vt:lpstr>Arial</vt:lpstr>
      <vt:lpstr>Calibri</vt:lpstr>
      <vt:lpstr>Calibri Light</vt:lpstr>
      <vt:lpstr>Gill Sans</vt:lpstr>
      <vt:lpstr>Montserrat</vt:lpstr>
      <vt:lpstr>Montserrat Hairline</vt:lpstr>
      <vt:lpstr>Montserrat Light</vt:lpstr>
      <vt:lpstr>Times</vt:lpstr>
      <vt:lpstr>Default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Bao</dc:creator>
  <cp:lastModifiedBy>Yihan Bao</cp:lastModifiedBy>
  <cp:revision>9</cp:revision>
  <dcterms:created xsi:type="dcterms:W3CDTF">2019-04-25T21:24:16Z</dcterms:created>
  <dcterms:modified xsi:type="dcterms:W3CDTF">2019-04-29T22:06:17Z</dcterms:modified>
</cp:coreProperties>
</file>