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8" r:id="rId3"/>
  </p:sldMasterIdLst>
  <p:notesMasterIdLst>
    <p:notesMasterId r:id="rId5"/>
  </p:notesMasterIdLst>
  <p:sldIdLst>
    <p:sldId id="257" r:id="rId4"/>
    <p:sldId id="286" r:id="rId6"/>
    <p:sldId id="340" r:id="rId7"/>
    <p:sldId id="415" r:id="rId8"/>
    <p:sldId id="395" r:id="rId9"/>
    <p:sldId id="341" r:id="rId10"/>
    <p:sldId id="342" r:id="rId11"/>
    <p:sldId id="379" r:id="rId12"/>
    <p:sldId id="343" r:id="rId13"/>
    <p:sldId id="445" r:id="rId14"/>
    <p:sldId id="380" r:id="rId15"/>
    <p:sldId id="284" r:id="rId16"/>
    <p:sldId id="346" r:id="rId17"/>
    <p:sldId id="416" r:id="rId18"/>
    <p:sldId id="354" r:id="rId19"/>
    <p:sldId id="355" r:id="rId20"/>
    <p:sldId id="435" r:id="rId21"/>
    <p:sldId id="382" r:id="rId22"/>
    <p:sldId id="347" r:id="rId23"/>
    <p:sldId id="383" r:id="rId24"/>
    <p:sldId id="414" r:id="rId25"/>
    <p:sldId id="384" r:id="rId26"/>
    <p:sldId id="385" r:id="rId27"/>
    <p:sldId id="370" r:id="rId28"/>
    <p:sldId id="444" r:id="rId29"/>
    <p:sldId id="266"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2" userDrawn="1">
          <p15:clr>
            <a:srgbClr val="A4A3A4"/>
          </p15:clr>
        </p15:guide>
        <p15:guide id="2" pos="3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城昊 贾" initials="城贾"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C4994"/>
    <a:srgbClr val="AE13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79924" autoAdjust="0"/>
  </p:normalViewPr>
  <p:slideViewPr>
    <p:cSldViewPr snapToGrid="0" showGuides="1">
      <p:cViewPr varScale="1">
        <p:scale>
          <a:sx n="103" d="100"/>
          <a:sy n="103" d="100"/>
        </p:scale>
        <p:origin x="92" y="196"/>
      </p:cViewPr>
      <p:guideLst>
        <p:guide orient="horz" pos="2072"/>
        <p:guide pos="389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13.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90204" pitchFamily="34" charset="0"/>
                <a:ea typeface="华文中宋" panose="02010600040101010101" charset="-122"/>
              </a:defRPr>
            </a:lvl1pPr>
            <a:lvl2pPr marL="742950" indent="-285750">
              <a:defRPr sz="2000" b="1">
                <a:solidFill>
                  <a:schemeClr val="tx1"/>
                </a:solidFill>
                <a:latin typeface="Arial" panose="020B0604020202090204" pitchFamily="34" charset="0"/>
                <a:ea typeface="华文中宋" panose="02010600040101010101" charset="-122"/>
              </a:defRPr>
            </a:lvl2pPr>
            <a:lvl3pPr marL="1143000" indent="-228600">
              <a:defRPr sz="2000" b="1">
                <a:solidFill>
                  <a:schemeClr val="tx1"/>
                </a:solidFill>
                <a:latin typeface="Arial" panose="020B0604020202090204" pitchFamily="34" charset="0"/>
                <a:ea typeface="华文中宋" panose="02010600040101010101" charset="-122"/>
              </a:defRPr>
            </a:lvl3pPr>
            <a:lvl4pPr marL="1600200" indent="-228600">
              <a:defRPr sz="2000" b="1">
                <a:solidFill>
                  <a:schemeClr val="tx1"/>
                </a:solidFill>
                <a:latin typeface="Arial" panose="020B0604020202090204" pitchFamily="34" charset="0"/>
                <a:ea typeface="华文中宋" panose="02010600040101010101" charset="-122"/>
              </a:defRPr>
            </a:lvl4pPr>
            <a:lvl5pPr marL="2057400" indent="-228600">
              <a:defRPr sz="2000" b="1">
                <a:solidFill>
                  <a:schemeClr val="tx1"/>
                </a:solidFill>
                <a:latin typeface="Arial" panose="020B0604020202090204" pitchFamily="34" charset="0"/>
                <a:ea typeface="华文中宋" panose="02010600040101010101" charset="-122"/>
              </a:defRPr>
            </a:lvl5pPr>
            <a:lvl6pPr marL="2514600" indent="-228600" eaLnBrk="0" fontAlgn="base" hangingPunct="0">
              <a:spcBef>
                <a:spcPct val="0"/>
              </a:spcBef>
              <a:spcAft>
                <a:spcPct val="0"/>
              </a:spcAft>
              <a:defRPr sz="2000" b="1">
                <a:solidFill>
                  <a:schemeClr val="tx1"/>
                </a:solidFill>
                <a:latin typeface="Arial" panose="020B0604020202090204" pitchFamily="34" charset="0"/>
                <a:ea typeface="华文中宋" panose="02010600040101010101" charset="-122"/>
              </a:defRPr>
            </a:lvl6pPr>
            <a:lvl7pPr marL="2971800" indent="-228600" eaLnBrk="0" fontAlgn="base" hangingPunct="0">
              <a:spcBef>
                <a:spcPct val="0"/>
              </a:spcBef>
              <a:spcAft>
                <a:spcPct val="0"/>
              </a:spcAft>
              <a:defRPr sz="2000" b="1">
                <a:solidFill>
                  <a:schemeClr val="tx1"/>
                </a:solidFill>
                <a:latin typeface="Arial" panose="020B0604020202090204" pitchFamily="34" charset="0"/>
                <a:ea typeface="华文中宋" panose="02010600040101010101" charset="-122"/>
              </a:defRPr>
            </a:lvl7pPr>
            <a:lvl8pPr marL="3429000" indent="-228600" eaLnBrk="0" fontAlgn="base" hangingPunct="0">
              <a:spcBef>
                <a:spcPct val="0"/>
              </a:spcBef>
              <a:spcAft>
                <a:spcPct val="0"/>
              </a:spcAft>
              <a:defRPr sz="2000" b="1">
                <a:solidFill>
                  <a:schemeClr val="tx1"/>
                </a:solidFill>
                <a:latin typeface="Arial" panose="020B0604020202090204" pitchFamily="34" charset="0"/>
                <a:ea typeface="华文中宋" panose="02010600040101010101" charset="-122"/>
              </a:defRPr>
            </a:lvl8pPr>
            <a:lvl9pPr marL="3886200" indent="-228600" eaLnBrk="0" fontAlgn="base" hangingPunct="0">
              <a:spcBef>
                <a:spcPct val="0"/>
              </a:spcBef>
              <a:spcAft>
                <a:spcPct val="0"/>
              </a:spcAft>
              <a:defRPr sz="2000" b="1">
                <a:solidFill>
                  <a:schemeClr val="tx1"/>
                </a:solidFill>
                <a:latin typeface="Arial" panose="020B0604020202090204" pitchFamily="34" charset="0"/>
                <a:ea typeface="华文中宋" panose="02010600040101010101"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90204" pitchFamily="34" charset="0"/>
                <a:ea typeface="宋体"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90204" pitchFamily="34" charset="0"/>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为了不向大家推送重复的框架代码</a:t>
            </a:r>
            <a:r>
              <a:rPr lang="en-US" altLang="zh-CN"/>
              <a:t>,</a:t>
            </a:r>
            <a:r>
              <a:rPr lang="zh-CN" altLang="en-US"/>
              <a:t>大家在定义这些函数的时候需要重新</a:t>
            </a:r>
            <a:r>
              <a:rPr lang="zh-CN" altLang="en-US"/>
              <a:t>声明</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//tcp_cb封装了一系列控制信息</a:t>
            </a:r>
            <a:endParaRPr lang="zh-CN" altLang="en-US"/>
          </a:p>
          <a:p>
            <a:r>
              <a:rPr lang="zh-CN" altLang="en-US"/>
              <a:t>//tcp_sock用于表示和管理一个TCP连接的整个生命周期和状态，而tcp_cb主要用于处理单个TCP数据包</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spect="1" noChangeArrowheads="1"/>
          </p:cNvSpPr>
          <p:nvPr/>
        </p:nvSpPr>
        <p:spPr bwMode="auto">
          <a:xfrm>
            <a:off x="304800" y="1635125"/>
            <a:ext cx="2516400" cy="2514600"/>
          </a:xfrm>
          <a:prstGeom prst="ellipse">
            <a:avLst/>
          </a:prstGeom>
          <a:noFill/>
          <a:ln w="12700">
            <a:solidFill>
              <a:schemeClr val="accent1">
                <a:lumMod val="60000"/>
                <a:lumOff val="40000"/>
              </a:schemeClr>
            </a:solidFill>
            <a:round/>
          </a:ln>
          <a:extLst>
            <a:ext uri="{909E8E84-426E-40DD-AFC4-6F175D3DCCD1}">
              <a14:hiddenFill xmlns:a14="http://schemas.microsoft.com/office/drawing/2010/main">
                <a:solidFill>
                  <a:srgbClr val="00B050"/>
                </a:solidFill>
              </a14:hiddenFill>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a:latin typeface="Arial" panose="020B0604020202090204" pitchFamily="34" charset="0"/>
            </a:endParaRPr>
          </a:p>
        </p:txBody>
      </p:sp>
      <p:pic>
        <p:nvPicPr>
          <p:cNvPr id="8" name="Picture 11" descr="NJ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928" y="226065"/>
            <a:ext cx="230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 y="6092830"/>
            <a:ext cx="12156016" cy="285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1268418"/>
            <a:ext cx="12156017" cy="285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89442" name="Rectangle 2" descr="作者"/>
          <p:cNvSpPr>
            <a:spLocks noGrp="1" noChangeArrowheads="1"/>
          </p:cNvSpPr>
          <p:nvPr>
            <p:ph type="subTitle" idx="1" hasCustomPrompt="1"/>
          </p:nvPr>
        </p:nvSpPr>
        <p:spPr>
          <a:xfrm>
            <a:off x="2628845" y="3882242"/>
            <a:ext cx="6913033" cy="642927"/>
          </a:xfrm>
        </p:spPr>
        <p:txBody>
          <a:bodyPr anchor="b"/>
          <a:lstStyle>
            <a:lvl1pPr marL="0" indent="0" algn="ctr">
              <a:buFont typeface="Wingdings" panose="05000000000000000000" charset="0"/>
              <a:buNone/>
              <a:defRPr sz="2600" b="0" i="0" baseline="0">
                <a:latin typeface="Times New Roman" panose="02020603050405020304" pitchFamily="18" charset="0"/>
                <a:ea typeface="微软雅黑 Light" panose="020B0502040204020203" pitchFamily="34" charset="-122"/>
              </a:defRPr>
            </a:lvl1pPr>
          </a:lstStyle>
          <a:p>
            <a:pPr lvl="0"/>
            <a:r>
              <a:rPr lang="zh-CN" altLang="en-US" noProof="0" dirty="0"/>
              <a:t>单击此处编辑作者信息</a:t>
            </a:r>
            <a:endParaRPr lang="zh-CN" altLang="en-US" noProof="0" dirty="0"/>
          </a:p>
        </p:txBody>
      </p:sp>
      <p:sp>
        <p:nvSpPr>
          <p:cNvPr id="189449" name="Rectangle 9"/>
          <p:cNvSpPr>
            <a:spLocks noGrp="1" noChangeArrowheads="1"/>
          </p:cNvSpPr>
          <p:nvPr>
            <p:ph type="ctrTitle" hasCustomPrompt="1"/>
          </p:nvPr>
        </p:nvSpPr>
        <p:spPr>
          <a:xfrm>
            <a:off x="1158873" y="2162969"/>
            <a:ext cx="9874251" cy="1600200"/>
          </a:xfrm>
        </p:spPr>
        <p:txBody>
          <a:bodyPr anchor="ctr"/>
          <a:lstStyle>
            <a:lvl1pPr>
              <a:defRPr sz="3600" baseline="0">
                <a:latin typeface="Times New Roman" panose="02020603050405020304" pitchFamily="18" charset="0"/>
                <a:ea typeface="微软雅黑 Light" panose="020B0502040204020203" pitchFamily="34" charset="-122"/>
              </a:defRPr>
            </a:lvl1pPr>
          </a:lstStyle>
          <a:p>
            <a:pPr lvl="0"/>
            <a:r>
              <a:rPr lang="zh-CN" altLang="en-US" noProof="0" dirty="0"/>
              <a:t>单击此处编辑标题</a:t>
            </a:r>
            <a:endParaRPr lang="zh-CN" altLang="en-US" noProof="0" dirty="0"/>
          </a:p>
        </p:txBody>
      </p:sp>
      <p:sp>
        <p:nvSpPr>
          <p:cNvPr id="17" name="Rectangle 2"/>
          <p:cNvSpPr txBox="1">
            <a:spLocks noChangeArrowheads="1"/>
          </p:cNvSpPr>
          <p:nvPr userDrawn="1"/>
        </p:nvSpPr>
        <p:spPr bwMode="auto">
          <a:xfrm>
            <a:off x="2735096" y="5478947"/>
            <a:ext cx="6913033" cy="64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accent1"/>
              </a:buClr>
              <a:buSzPct val="70000"/>
              <a:buFont typeface="Wingdings" panose="05000000000000000000" charset="0"/>
              <a:buNone/>
              <a:defRPr kumimoji="1" lang="en-US" altLang="zh-CN" sz="2600" b="0" i="0" baseline="0">
                <a:solidFill>
                  <a:schemeClr val="tx1"/>
                </a:solidFill>
                <a:latin typeface="Times New Roman" panose="02020603050405020304" pitchFamily="18" charset="0"/>
                <a:ea typeface="微软雅黑 Light" panose="020B0502040204020203" pitchFamily="34" charset="-122"/>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kumimoji="1" lang="en-US" altLang="zh-CN" sz="2400" baseline="0">
                <a:solidFill>
                  <a:schemeClr val="tx1"/>
                </a:solidFill>
                <a:latin typeface="Times New Roman" panose="02020603050405020304" pitchFamily="18" charset="0"/>
                <a:ea typeface="微软雅黑 Light" panose="020B0502040204020203" pitchFamily="34" charset="-122"/>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lang="en-US" altLang="zh-CN" sz="2000" baseline="0">
                <a:solidFill>
                  <a:schemeClr val="tx1"/>
                </a:solidFill>
                <a:latin typeface="Times New Roman" panose="02020603050405020304" pitchFamily="18" charset="0"/>
                <a:ea typeface="微软雅黑 Light" panose="020B0502040204020203" pitchFamily="34" charset="-122"/>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umimoji="1" lang="en-US" altLang="zh-CN" baseline="0">
                <a:solidFill>
                  <a:schemeClr val="tx1"/>
                </a:solidFill>
                <a:latin typeface="Times New Roman" panose="02020603050405020304" pitchFamily="18" charset="0"/>
                <a:ea typeface="微软雅黑 Light" panose="020B0502040204020203" pitchFamily="34"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lang="zh-CN" altLang="en-US" sz="1600" baseline="0">
                <a:solidFill>
                  <a:schemeClr val="tx1"/>
                </a:solidFill>
                <a:latin typeface="Times New Roman" panose="02020603050405020304" pitchFamily="18" charset="0"/>
                <a:ea typeface="微软雅黑 Light" panose="020B0502040204020203" pitchFamily="34" charset="-122"/>
              </a:defRPr>
            </a:lvl5pPr>
            <a:lvl6pPr marL="25273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9pPr>
          </a:lstStyle>
          <a:p>
            <a:fld id="{2599E07F-611F-D14C-8868-722800EC8C30}" type="datetime4">
              <a:rPr lang="en-US" altLang="zh-CN" sz="2400" kern="0" smtClean="0"/>
            </a:fld>
            <a:endParaRPr lang="zh-CN" altLang="en-US" sz="2400" kern="0" dirty="0"/>
          </a:p>
        </p:txBody>
      </p:sp>
      <p:sp>
        <p:nvSpPr>
          <p:cNvPr id="1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
        <p:nvSpPr>
          <p:cNvPr id="15" name="Rectangle 9"/>
          <p:cNvSpPr>
            <a:spLocks noGrp="1" noChangeArrowheads="1"/>
          </p:cNvSpPr>
          <p:nvPr>
            <p:ph type="sldNum" sz="quarter" idx="12"/>
          </p:nvPr>
        </p:nvSpPr>
        <p:spPr>
          <a:xfrm>
            <a:off x="10236204" y="6284913"/>
            <a:ext cx="1244600" cy="457200"/>
          </a:xfrm>
        </p:spPr>
        <p:txBody>
          <a:bodyPr/>
          <a:lstStyle>
            <a:lvl1pPr>
              <a:defRPr/>
            </a:lvl1pPr>
          </a:lstStyle>
          <a:p>
            <a:pPr>
              <a:defRPr/>
            </a:pPr>
            <a:fld id="{0EA040EC-C001-4BB8-B610-1D7D6A10781E}" type="slidenum">
              <a:rPr lang="en-US" altLang="zh-CN"/>
            </a:fld>
            <a:endParaRPr lang="en-US" altLang="zh-CN"/>
          </a:p>
        </p:txBody>
      </p:sp>
      <p:sp>
        <p:nvSpPr>
          <p:cNvPr id="5" name="Rectangle 7"/>
          <p:cNvSpPr>
            <a:spLocks noChangeArrowheads="1"/>
          </p:cNvSpPr>
          <p:nvPr/>
        </p:nvSpPr>
        <p:spPr bwMode="hidden">
          <a:xfrm>
            <a:off x="-17145" y="2397125"/>
            <a:ext cx="12192635" cy="1143000"/>
          </a:xfrm>
          <a:prstGeom prst="rect">
            <a:avLst/>
          </a:prstGeom>
          <a:solidFill>
            <a:schemeClr val="accent2">
              <a:alpha val="23000"/>
            </a:schemeClr>
          </a:solidFill>
          <a:ln w="12700" cmpd="sng">
            <a:noFill/>
            <a:prstDash val="sysDot"/>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结束">
    <p:spTree>
      <p:nvGrpSpPr>
        <p:cNvPr id="1" name=""/>
        <p:cNvGrpSpPr/>
        <p:nvPr/>
      </p:nvGrpSpPr>
      <p:grpSpPr>
        <a:xfrm>
          <a:off x="0" y="0"/>
          <a:ext cx="0" cy="0"/>
          <a:chOff x="0" y="0"/>
          <a:chExt cx="0" cy="0"/>
        </a:xfrm>
      </p:grpSpPr>
      <p:sp>
        <p:nvSpPr>
          <p:cNvPr id="4" name="Oval 6"/>
          <p:cNvSpPr>
            <a:spLocks noChangeAspect="1" noChangeArrowheads="1"/>
          </p:cNvSpPr>
          <p:nvPr/>
        </p:nvSpPr>
        <p:spPr bwMode="auto">
          <a:xfrm>
            <a:off x="304800" y="1635125"/>
            <a:ext cx="2516400" cy="2514600"/>
          </a:xfrm>
          <a:prstGeom prst="ellipse">
            <a:avLst/>
          </a:prstGeom>
          <a:noFill/>
          <a:ln w="127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a:latin typeface="Arial" panose="020B0604020202090204" pitchFamily="34" charset="0"/>
            </a:endParaRPr>
          </a:p>
        </p:txBody>
      </p:sp>
      <p:sp>
        <p:nvSpPr>
          <p:cNvPr id="5" name="Rectangle 7"/>
          <p:cNvSpPr>
            <a:spLocks noChangeArrowheads="1"/>
          </p:cNvSpPr>
          <p:nvPr/>
        </p:nvSpPr>
        <p:spPr bwMode="hidden">
          <a:xfrm>
            <a:off x="-17015" y="2397125"/>
            <a:ext cx="62992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sp>
        <p:nvSpPr>
          <p:cNvPr id="6" name="Rectangle 8"/>
          <p:cNvSpPr>
            <a:spLocks noChangeArrowheads="1"/>
          </p:cNvSpPr>
          <p:nvPr/>
        </p:nvSpPr>
        <p:spPr bwMode="hidden">
          <a:xfrm>
            <a:off x="5283199" y="2397125"/>
            <a:ext cx="6872821"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pic>
        <p:nvPicPr>
          <p:cNvPr id="8" name="Picture 11" descr="NJ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928" y="207650"/>
            <a:ext cx="230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 y="6092830"/>
            <a:ext cx="12156016"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5" y="1259992"/>
            <a:ext cx="12156017"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txBox="1">
            <a:spLocks noChangeArrowheads="1"/>
          </p:cNvSpPr>
          <p:nvPr userDrawn="1"/>
        </p:nvSpPr>
        <p:spPr bwMode="auto">
          <a:xfrm>
            <a:off x="2646831" y="4518827"/>
            <a:ext cx="6913033" cy="64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accent1"/>
              </a:buClr>
              <a:buSzPct val="70000"/>
              <a:buFont typeface="Wingdings" panose="05000000000000000000" charset="0"/>
              <a:buNone/>
              <a:defRPr kumimoji="1" lang="en-US" altLang="zh-CN" sz="2600" b="0" i="0" baseline="0">
                <a:solidFill>
                  <a:schemeClr val="tx1"/>
                </a:solidFill>
                <a:latin typeface="Times New Roman" panose="02020603050405020304" pitchFamily="18" charset="0"/>
                <a:ea typeface="微软雅黑 Light" panose="020B0502040204020203" pitchFamily="34" charset="-122"/>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kumimoji="1" lang="en-US" altLang="zh-CN" sz="2400" baseline="0">
                <a:solidFill>
                  <a:schemeClr val="tx1"/>
                </a:solidFill>
                <a:latin typeface="Times New Roman" panose="02020603050405020304" pitchFamily="18" charset="0"/>
                <a:ea typeface="微软雅黑 Light" panose="020B0502040204020203" pitchFamily="34" charset="-122"/>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lang="en-US" altLang="zh-CN" sz="2000" baseline="0">
                <a:solidFill>
                  <a:schemeClr val="tx1"/>
                </a:solidFill>
                <a:latin typeface="Times New Roman" panose="02020603050405020304" pitchFamily="18" charset="0"/>
                <a:ea typeface="微软雅黑 Light" panose="020B0502040204020203" pitchFamily="34" charset="-122"/>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umimoji="1" lang="en-US" altLang="zh-CN" baseline="0">
                <a:solidFill>
                  <a:schemeClr val="tx1"/>
                </a:solidFill>
                <a:latin typeface="Times New Roman" panose="02020603050405020304" pitchFamily="18" charset="0"/>
                <a:ea typeface="微软雅黑 Light" panose="020B0502040204020203" pitchFamily="34"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lang="zh-CN" altLang="en-US" sz="1600" baseline="0">
                <a:solidFill>
                  <a:schemeClr val="tx1"/>
                </a:solidFill>
                <a:latin typeface="Times New Roman" panose="02020603050405020304" pitchFamily="18" charset="0"/>
                <a:ea typeface="微软雅黑 Light" panose="020B0502040204020203" pitchFamily="34" charset="-122"/>
              </a:defRPr>
            </a:lvl5pPr>
            <a:lvl6pPr marL="25273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9pPr>
          </a:lstStyle>
          <a:p>
            <a:fld id="{2599E07F-611F-D14C-8868-722800EC8C30}" type="datetime4">
              <a:rPr lang="en-US" altLang="zh-CN" sz="2400" kern="0" smtClean="0"/>
            </a:fld>
            <a:endParaRPr lang="zh-CN" altLang="en-US" sz="2400" kern="0" dirty="0"/>
          </a:p>
        </p:txBody>
      </p:sp>
      <p:sp>
        <p:nvSpPr>
          <p:cNvPr id="1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
        <p:nvSpPr>
          <p:cNvPr id="15" name="矩形 6"/>
          <p:cNvSpPr/>
          <p:nvPr userDrawn="1"/>
        </p:nvSpPr>
        <p:spPr>
          <a:xfrm>
            <a:off x="1631504" y="2583904"/>
            <a:ext cx="8738048" cy="769441"/>
          </a:xfrm>
          <a:prstGeom prst="rect">
            <a:avLst/>
          </a:prstGeom>
          <a:noFill/>
        </p:spPr>
        <p:txBody>
          <a:bodyPr wrap="square" lIns="91440" tIns="45720" rIns="91440" bIns="45720">
            <a:spAutoFit/>
          </a:bodyPr>
          <a:lstStyle/>
          <a:p>
            <a:pPr algn="ctr"/>
            <a:r>
              <a:rPr lang="en-US" altLang="zh-CN" sz="4400" dirty="0">
                <a:ln w="0"/>
                <a:effectLst/>
              </a:rPr>
              <a:t>Thank you!</a:t>
            </a:r>
            <a:endParaRPr lang="en-US" altLang="zh-CN" sz="4400" dirty="0">
              <a:ln w="0"/>
              <a:effectLst/>
            </a:endParaRPr>
          </a:p>
        </p:txBody>
      </p:sp>
      <p:sp>
        <p:nvSpPr>
          <p:cNvPr id="19" name="矩形 6"/>
          <p:cNvSpPr/>
          <p:nvPr userDrawn="1"/>
        </p:nvSpPr>
        <p:spPr>
          <a:xfrm>
            <a:off x="1703639" y="3685084"/>
            <a:ext cx="8593778" cy="646331"/>
          </a:xfrm>
          <a:prstGeom prst="rect">
            <a:avLst/>
          </a:prstGeom>
          <a:noFill/>
        </p:spPr>
        <p:txBody>
          <a:bodyPr wrap="square" lIns="91440" tIns="45720" rIns="91440" bIns="45720">
            <a:spAutoFit/>
          </a:bodyPr>
          <a:lstStyle/>
          <a:p>
            <a:pPr algn="ctr"/>
            <a:r>
              <a:rPr lang="en-US" altLang="zh-CN" sz="3600" dirty="0">
                <a:ln w="0"/>
                <a:effectLst/>
              </a:rPr>
              <a:t>Q&amp;A</a:t>
            </a:r>
            <a:endParaRPr lang="en-US" altLang="zh-CN" sz="3600" dirty="0">
              <a:ln w="0"/>
              <a:effectLst/>
            </a:endParaRPr>
          </a:p>
        </p:txBody>
      </p:sp>
      <p:sp>
        <p:nvSpPr>
          <p:cNvPr id="20" name="Rectangle 9"/>
          <p:cNvSpPr>
            <a:spLocks noGrp="1" noChangeArrowheads="1"/>
          </p:cNvSpPr>
          <p:nvPr>
            <p:ph type="sldNum" sz="quarter" idx="12"/>
          </p:nvPr>
        </p:nvSpPr>
        <p:spPr>
          <a:xfrm>
            <a:off x="10236204" y="6284913"/>
            <a:ext cx="1244600" cy="457200"/>
          </a:xfrm>
        </p:spPr>
        <p:txBody>
          <a:bodyPr/>
          <a:lstStyle>
            <a:lvl1pPr>
              <a:defRPr/>
            </a:lvl1pPr>
          </a:lstStyle>
          <a:p>
            <a:pPr>
              <a:defRPr/>
            </a:pPr>
            <a:fld id="{0EA040EC-C001-4BB8-B610-1D7D6A10781E}"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baseline="0">
                <a:latin typeface="Times New Roman" panose="02020603050405020304" pitchFamily="18" charset="0"/>
                <a:ea typeface="微软雅黑 Light" panose="020B0502040204020203" pitchFamily="34" charset="-122"/>
              </a:defRPr>
            </a:lvl1pPr>
          </a:lstStyle>
          <a:p>
            <a:r>
              <a:rPr lang="zh-CN" altLang="en-US" dirty="0"/>
              <a:t>单击此处编辑标题</a:t>
            </a:r>
            <a:endParaRPr lang="zh-CN" altLang="en-US" dirty="0"/>
          </a:p>
        </p:txBody>
      </p:sp>
      <p:sp>
        <p:nvSpPr>
          <p:cNvPr id="3" name="内容占位符 2"/>
          <p:cNvSpPr>
            <a:spLocks noGrp="1"/>
          </p:cNvSpPr>
          <p:nvPr>
            <p:ph idx="1" hasCustomPrompt="1"/>
          </p:nvPr>
        </p:nvSpPr>
        <p:spPr/>
        <p:txBody>
          <a:bodyPr/>
          <a:lstStyle>
            <a:lvl1pPr>
              <a:lnSpc>
                <a:spcPct val="120000"/>
              </a:lnSpc>
              <a:spcBef>
                <a:spcPts val="600"/>
              </a:spcBef>
              <a:spcAft>
                <a:spcPts val="600"/>
              </a:spcAft>
              <a:defRPr sz="2400" baseline="0">
                <a:latin typeface="Times New Roman" panose="02020603050405020304" pitchFamily="18" charset="0"/>
                <a:ea typeface="微软雅黑 Light" panose="020B0502040204020203" pitchFamily="34" charset="-122"/>
              </a:defRPr>
            </a:lvl1pPr>
            <a:lvl2pPr>
              <a:lnSpc>
                <a:spcPct val="120000"/>
              </a:lnSpc>
              <a:spcBef>
                <a:spcPts val="600"/>
              </a:spcBef>
              <a:spcAft>
                <a:spcPts val="600"/>
              </a:spcAft>
              <a:defRPr sz="2200" baseline="0">
                <a:latin typeface="Times New Roman" panose="02020603050405020304" pitchFamily="18" charset="0"/>
                <a:ea typeface="微软雅黑 Light" panose="020B0502040204020203" pitchFamily="34" charset="-122"/>
              </a:defRPr>
            </a:lvl2pPr>
            <a:lvl3pPr>
              <a:lnSpc>
                <a:spcPct val="120000"/>
              </a:lnSpc>
              <a:spcBef>
                <a:spcPts val="600"/>
              </a:spcBef>
              <a:spcAft>
                <a:spcPts val="600"/>
              </a:spcAft>
              <a:defRPr sz="2000" baseline="0">
                <a:latin typeface="Times New Roman" panose="02020603050405020304" pitchFamily="18" charset="0"/>
                <a:ea typeface="微软雅黑 Light" panose="020B0502040204020203" pitchFamily="34" charset="-122"/>
              </a:defRPr>
            </a:lvl3pPr>
            <a:lvl4pPr>
              <a:lnSpc>
                <a:spcPct val="120000"/>
              </a:lnSpc>
              <a:spcBef>
                <a:spcPts val="600"/>
              </a:spcBef>
              <a:spcAft>
                <a:spcPts val="600"/>
              </a:spcAft>
              <a:defRPr sz="1800" baseline="0">
                <a:latin typeface="Times New Roman" panose="02020603050405020304" pitchFamily="18" charset="0"/>
                <a:ea typeface="微软雅黑 Light" panose="020B0502040204020203" pitchFamily="34" charset="-122"/>
              </a:defRPr>
            </a:lvl4pPr>
            <a:lvl5pPr>
              <a:lnSpc>
                <a:spcPct val="120000"/>
              </a:lnSpc>
              <a:spcBef>
                <a:spcPts val="600"/>
              </a:spcBef>
              <a:spcAft>
                <a:spcPts val="600"/>
              </a:spcAft>
              <a:defRPr sz="1600" baseline="0">
                <a:latin typeface="Times New Roman" panose="02020603050405020304" pitchFamily="18" charset="0"/>
                <a:ea typeface="微软雅黑 Light" panose="020B0502040204020203" pitchFamily="34" charset="-122"/>
              </a:defRPr>
            </a:lvl5pPr>
          </a:lstStyle>
          <a:p>
            <a:pPr lvl="0"/>
            <a:r>
              <a:rPr lang="zh-CN" altLang="en-US" dirty="0"/>
              <a:t>单击此处编辑内容</a:t>
            </a:r>
            <a:endParaRPr lang="en-US" altLang="zh-CN" dirty="0"/>
          </a:p>
          <a:p>
            <a:pPr lvl="1"/>
            <a:r>
              <a:rPr lang="zh-CN" altLang="en-US" dirty="0"/>
              <a:t>二级</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6" name="Rectangle 9"/>
          <p:cNvSpPr>
            <a:spLocks noGrp="1" noChangeArrowheads="1"/>
          </p:cNvSpPr>
          <p:nvPr>
            <p:ph type="sldNum" sz="quarter" idx="12"/>
          </p:nvPr>
        </p:nvSpPr>
        <p:spPr>
          <a:xfrm>
            <a:off x="10236204" y="6284913"/>
            <a:ext cx="1244600" cy="457200"/>
          </a:xfrm>
        </p:spPr>
        <p:txBody>
          <a:bodyPr/>
          <a:lstStyle>
            <a:lvl1pPr>
              <a:defRPr/>
            </a:lvl1pPr>
          </a:lstStyle>
          <a:p>
            <a:pPr>
              <a:defRPr/>
            </a:pPr>
            <a:fld id="{0EA040EC-C001-4BB8-B610-1D7D6A10781E}"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1796" y="2536402"/>
            <a:ext cx="10363200" cy="1362075"/>
          </a:xfrm>
        </p:spPr>
        <p:txBody>
          <a:bodyPr anchor="b"/>
          <a:lstStyle>
            <a:lvl1pPr algn="l">
              <a:defRPr sz="4000" b="1" cap="all"/>
            </a:lvl1pPr>
          </a:lstStyle>
          <a:p>
            <a:r>
              <a:rPr lang="zh-CN" altLang="en-US" dirty="0"/>
              <a:t>单击此处编辑</a:t>
            </a:r>
            <a:r>
              <a:rPr lang="zh-CN" altLang="en-US" dirty="0"/>
              <a:t>节标题</a:t>
            </a:r>
            <a:endParaRPr lang="zh-CN" altLang="en-US" dirty="0"/>
          </a:p>
        </p:txBody>
      </p:sp>
      <p:sp>
        <p:nvSpPr>
          <p:cNvPr id="3" name="文本占位符 2"/>
          <p:cNvSpPr>
            <a:spLocks noGrp="1"/>
          </p:cNvSpPr>
          <p:nvPr>
            <p:ph type="body" idx="1" hasCustomPrompt="1"/>
          </p:nvPr>
        </p:nvSpPr>
        <p:spPr>
          <a:xfrm>
            <a:off x="911796" y="3898477"/>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单击此处编辑副标题</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34E2E505-B581-443C-A846-570AA6A7D772}" type="slidenum">
              <a:rPr lang="en-US" altLang="zh-CN"/>
            </a:fld>
            <a:endParaRPr lang="en-US" altLang="zh-CN"/>
          </a:p>
        </p:txBody>
      </p:sp>
      <p:sp>
        <p:nvSpPr>
          <p:cNvPr id="7"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altLang="en-US" dirty="0"/>
              <a:t>单击此处编辑标题</a:t>
            </a:r>
            <a:endParaRPr lang="zh-CN" altLang="en-US" dirty="0"/>
          </a:p>
        </p:txBody>
      </p:sp>
      <p:sp>
        <p:nvSpPr>
          <p:cNvPr id="3" name="内容占位符 2"/>
          <p:cNvSpPr>
            <a:spLocks noGrp="1"/>
          </p:cNvSpPr>
          <p:nvPr>
            <p:ph sz="half" idx="1" hasCustomPrompt="1"/>
          </p:nvPr>
        </p:nvSpPr>
        <p:spPr>
          <a:xfrm>
            <a:off x="624420" y="1484313"/>
            <a:ext cx="5325533" cy="439261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a:t>单击此处编辑内容</a:t>
            </a:r>
            <a:endParaRPr lang="en-US" altLang="zh-CN" dirty="0"/>
          </a:p>
          <a:p>
            <a:pPr lvl="1"/>
            <a:r>
              <a:rPr lang="zh-CN" altLang="en-US" dirty="0"/>
              <a:t>二级</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内容占位符 3"/>
          <p:cNvSpPr>
            <a:spLocks noGrp="1"/>
          </p:cNvSpPr>
          <p:nvPr>
            <p:ph sz="half" idx="2" hasCustomPrompt="1"/>
          </p:nvPr>
        </p:nvSpPr>
        <p:spPr>
          <a:xfrm>
            <a:off x="6153154" y="1484313"/>
            <a:ext cx="5327649" cy="439261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a:t>单击此处编辑内容</a:t>
            </a:r>
            <a:endParaRPr lang="en-US" altLang="zh-CN" dirty="0"/>
          </a:p>
          <a:p>
            <a:pPr lvl="1"/>
            <a:r>
              <a:rPr lang="zh-CN" altLang="en-US" dirty="0"/>
              <a:t>二级</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Rectangle 9"/>
          <p:cNvSpPr>
            <a:spLocks noGrp="1" noChangeArrowheads="1"/>
          </p:cNvSpPr>
          <p:nvPr>
            <p:ph type="sldNum" sz="quarter" idx="12"/>
          </p:nvPr>
        </p:nvSpPr>
        <p:spPr/>
        <p:txBody>
          <a:bodyPr/>
          <a:lstStyle>
            <a:lvl1pPr>
              <a:defRPr/>
            </a:lvl1pPr>
          </a:lstStyle>
          <a:p>
            <a:pPr>
              <a:defRPr/>
            </a:pPr>
            <a:fld id="{A904FEAD-3B04-4D5C-A25D-601E653F1C96}" type="slidenum">
              <a:rPr lang="en-US" altLang="zh-CN"/>
            </a:fld>
            <a:endParaRPr lang="en-US" altLang="zh-CN"/>
          </a:p>
        </p:txBody>
      </p:sp>
      <p:sp>
        <p:nvSpPr>
          <p:cNvPr id="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文字（左右）">
    <p:spTree>
      <p:nvGrpSpPr>
        <p:cNvPr id="1" name=""/>
        <p:cNvGrpSpPr/>
        <p:nvPr/>
      </p:nvGrpSpPr>
      <p:grpSpPr>
        <a:xfrm>
          <a:off x="0" y="0"/>
          <a:ext cx="0" cy="0"/>
          <a:chOff x="0" y="0"/>
          <a:chExt cx="0" cy="0"/>
        </a:xfrm>
      </p:grpSpPr>
      <p:sp>
        <p:nvSpPr>
          <p:cNvPr id="7" name="Rectangle 9"/>
          <p:cNvSpPr>
            <a:spLocks noGrp="1" noChangeArrowheads="1"/>
          </p:cNvSpPr>
          <p:nvPr>
            <p:ph type="sldNum" sz="quarter" idx="12"/>
          </p:nvPr>
        </p:nvSpPr>
        <p:spPr/>
        <p:txBody>
          <a:bodyPr/>
          <a:lstStyle>
            <a:lvl1pPr>
              <a:defRPr/>
            </a:lvl1pPr>
          </a:lstStyle>
          <a:p>
            <a:pPr>
              <a:defRPr/>
            </a:pPr>
            <a:fld id="{7C4D7558-5BBC-4940-A05F-8A5B234BED51}" type="slidenum">
              <a:rPr lang="en-US" altLang="zh-CN"/>
            </a:fld>
            <a:endParaRPr lang="en-US" altLang="zh-CN"/>
          </a:p>
        </p:txBody>
      </p:sp>
      <p:sp>
        <p:nvSpPr>
          <p:cNvPr id="13"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
        <p:nvSpPr>
          <p:cNvPr id="17" name="Picture Placeholder 16"/>
          <p:cNvSpPr>
            <a:spLocks noGrp="1"/>
          </p:cNvSpPr>
          <p:nvPr>
            <p:ph type="pic" sz="quarter" idx="13" hasCustomPrompt="1"/>
          </p:nvPr>
        </p:nvSpPr>
        <p:spPr>
          <a:xfrm>
            <a:off x="982663" y="1557339"/>
            <a:ext cx="5184775" cy="3878794"/>
          </a:xfrm>
        </p:spPr>
        <p:txBody>
          <a:bodyPr anchor="b"/>
          <a:lstStyle>
            <a:lvl1pPr marL="0" indent="0" algn="ctr">
              <a:buNone/>
              <a:defRPr/>
            </a:lvl1pPr>
          </a:lstStyle>
          <a:p>
            <a:r>
              <a:rPr lang="en-US" dirty="0"/>
              <a:t>单击添加图片</a:t>
            </a:r>
            <a:endParaRPr lang="en-US" dirty="0"/>
          </a:p>
        </p:txBody>
      </p:sp>
      <p:sp>
        <p:nvSpPr>
          <p:cNvPr id="19" name="Text Placeholder 18"/>
          <p:cNvSpPr>
            <a:spLocks noGrp="1"/>
          </p:cNvSpPr>
          <p:nvPr>
            <p:ph type="body" sz="quarter" idx="14" hasCustomPrompt="1"/>
          </p:nvPr>
        </p:nvSpPr>
        <p:spPr>
          <a:xfrm>
            <a:off x="6384032" y="1557338"/>
            <a:ext cx="5096772" cy="4319587"/>
          </a:xfrm>
        </p:spPr>
        <p:txBody>
          <a:bodyPr/>
          <a:lstStyle>
            <a:lvl1pPr>
              <a:defRPr/>
            </a:lvl1pPr>
            <a:lvl2pPr>
              <a:defRPr sz="2600"/>
            </a:lvl2pPr>
            <a:lvl3pPr>
              <a:defRPr sz="2200"/>
            </a:lvl3pPr>
            <a:lvl4pPr>
              <a:defRPr sz="2000"/>
            </a:lvl4pPr>
            <a:lvl5pPr>
              <a:defRPr sz="1800"/>
            </a:lvl5pPr>
          </a:lstStyle>
          <a:p>
            <a:pPr lvl="0"/>
            <a:r>
              <a:rPr lang="en-US" dirty="0" err="1"/>
              <a:t>单击此处编辑内容</a:t>
            </a:r>
            <a:endParaRPr lang="en-US" dirty="0"/>
          </a:p>
          <a:p>
            <a:pPr lvl="1"/>
            <a:r>
              <a:rPr lang="en-US" dirty="0" err="1"/>
              <a:t>二级</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6" name="Text Placeholder 25"/>
          <p:cNvSpPr>
            <a:spLocks noGrp="1"/>
          </p:cNvSpPr>
          <p:nvPr>
            <p:ph type="body" sz="quarter" idx="15" hasCustomPrompt="1"/>
          </p:nvPr>
        </p:nvSpPr>
        <p:spPr>
          <a:xfrm>
            <a:off x="982663" y="5435600"/>
            <a:ext cx="5184775" cy="441325"/>
          </a:xfrm>
        </p:spPr>
        <p:txBody>
          <a:bodyPr/>
          <a:lstStyle>
            <a:lvl1pPr marL="0" indent="0" algn="ctr">
              <a:buNone/>
              <a:defRPr sz="1800">
                <a:solidFill>
                  <a:schemeClr val="tx2">
                    <a:lumMod val="75000"/>
                    <a:lumOff val="25000"/>
                  </a:schemeClr>
                </a:solidFill>
              </a:defRPr>
            </a:lvl1pPr>
            <a:lvl2pPr marL="448945" indent="0">
              <a:buNone/>
              <a:defRPr/>
            </a:lvl2pPr>
            <a:lvl3pPr marL="890905" indent="0">
              <a:buNone/>
              <a:defRPr/>
            </a:lvl3pPr>
            <a:lvl4pPr marL="1295400" indent="0">
              <a:buNone/>
              <a:defRPr/>
            </a:lvl4pPr>
            <a:lvl5pPr marL="1682750" indent="0">
              <a:buNone/>
              <a:defRPr/>
            </a:lvl5pPr>
          </a:lstStyle>
          <a:p>
            <a:pPr lvl="0"/>
            <a:r>
              <a:rPr lang="en-US" dirty="0"/>
              <a:t>单击编辑图片标题</a:t>
            </a:r>
            <a:endParaRPr lang="en-US" dirty="0"/>
          </a:p>
        </p:txBody>
      </p:sp>
      <p:sp>
        <p:nvSpPr>
          <p:cNvPr id="10" name="标题 1"/>
          <p:cNvSpPr>
            <a:spLocks noGrp="1"/>
          </p:cNvSpPr>
          <p:nvPr>
            <p:ph type="title" hasCustomPrompt="1"/>
          </p:nvPr>
        </p:nvSpPr>
        <p:spPr>
          <a:xfrm>
            <a:off x="1390654" y="404813"/>
            <a:ext cx="8079500" cy="576262"/>
          </a:xfrm>
        </p:spPr>
        <p:txBody>
          <a:bodyPr/>
          <a:lstStyle>
            <a:lvl1pPr algn="l">
              <a:defRPr baseline="0">
                <a:latin typeface="Times New Roman" panose="02020603050405020304" pitchFamily="18" charset="0"/>
                <a:ea typeface="微软雅黑 Light" panose="020B0502040204020203" pitchFamily="34" charset="-122"/>
              </a:defRPr>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文字（上下）">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EBBCC2F-0419-4E08-A1B2-FC01F8B70299}" type="slidenum">
              <a:rPr lang="en-US" altLang="zh-CN" smtClean="0"/>
            </a:fld>
            <a:endParaRPr lang="en-US" altLang="zh-CN"/>
          </a:p>
        </p:txBody>
      </p:sp>
      <p:sp>
        <p:nvSpPr>
          <p:cNvPr id="9" name="Picture Placeholder 8"/>
          <p:cNvSpPr>
            <a:spLocks noGrp="1"/>
          </p:cNvSpPr>
          <p:nvPr>
            <p:ph type="pic" sz="quarter" idx="12" hasCustomPrompt="1"/>
          </p:nvPr>
        </p:nvSpPr>
        <p:spPr>
          <a:xfrm>
            <a:off x="1390654" y="1557338"/>
            <a:ext cx="9169396" cy="2016125"/>
          </a:xfrm>
        </p:spPr>
        <p:txBody>
          <a:bodyPr/>
          <a:lstStyle>
            <a:lvl1pPr marL="0" indent="0" algn="ctr">
              <a:buNone/>
              <a:defRPr/>
            </a:lvl1pPr>
          </a:lstStyle>
          <a:p>
            <a:r>
              <a:rPr lang="en-US" dirty="0" err="1"/>
              <a:t>单击添加图片</a:t>
            </a:r>
            <a:endParaRPr lang="en-US" dirty="0"/>
          </a:p>
        </p:txBody>
      </p:sp>
      <p:sp>
        <p:nvSpPr>
          <p:cNvPr id="12" name="Text Placeholder 18"/>
          <p:cNvSpPr>
            <a:spLocks noGrp="1"/>
          </p:cNvSpPr>
          <p:nvPr>
            <p:ph type="body" sz="quarter" idx="14" hasCustomPrompt="1"/>
          </p:nvPr>
        </p:nvSpPr>
        <p:spPr>
          <a:xfrm>
            <a:off x="1390654" y="4077071"/>
            <a:ext cx="9169396" cy="1799853"/>
          </a:xfrm>
        </p:spPr>
        <p:txBody>
          <a:bodyPr/>
          <a:lstStyle>
            <a:lvl1pPr>
              <a:defRPr/>
            </a:lvl1pPr>
            <a:lvl2pPr>
              <a:defRPr sz="2600"/>
            </a:lvl2pPr>
            <a:lvl3pPr>
              <a:defRPr sz="2200"/>
            </a:lvl3pPr>
            <a:lvl4pPr>
              <a:defRPr sz="2000"/>
            </a:lvl4pPr>
            <a:lvl5pPr>
              <a:defRPr sz="1800"/>
            </a:lvl5pPr>
          </a:lstStyle>
          <a:p>
            <a:pPr lvl="0"/>
            <a:r>
              <a:rPr lang="en-US" dirty="0" err="1"/>
              <a:t>单击此处编辑内容</a:t>
            </a:r>
            <a:endParaRPr lang="en-US" dirty="0"/>
          </a:p>
          <a:p>
            <a:pPr lvl="1"/>
            <a:r>
              <a:rPr lang="en-US" dirty="0" err="1"/>
              <a:t>二级</a:t>
            </a:r>
            <a:endParaRPr lang="en-US" dirty="0"/>
          </a:p>
          <a:p>
            <a:pPr lvl="2"/>
            <a:r>
              <a:rPr lang="en-US" dirty="0"/>
              <a:t>Third level</a:t>
            </a:r>
            <a:endParaRPr lang="en-US" dirty="0"/>
          </a:p>
        </p:txBody>
      </p:sp>
      <p:sp>
        <p:nvSpPr>
          <p:cNvPr id="15" name="Text Placeholder 25"/>
          <p:cNvSpPr>
            <a:spLocks noGrp="1"/>
          </p:cNvSpPr>
          <p:nvPr>
            <p:ph type="body" sz="quarter" idx="15" hasCustomPrompt="1"/>
          </p:nvPr>
        </p:nvSpPr>
        <p:spPr>
          <a:xfrm>
            <a:off x="1390654" y="3573016"/>
            <a:ext cx="9169396" cy="441325"/>
          </a:xfrm>
        </p:spPr>
        <p:txBody>
          <a:bodyPr/>
          <a:lstStyle>
            <a:lvl1pPr marL="0" indent="0" algn="ctr">
              <a:buNone/>
              <a:defRPr sz="1800">
                <a:solidFill>
                  <a:schemeClr val="tx2">
                    <a:lumMod val="75000"/>
                    <a:lumOff val="25000"/>
                  </a:schemeClr>
                </a:solidFill>
              </a:defRPr>
            </a:lvl1pPr>
            <a:lvl2pPr marL="448945" indent="0">
              <a:buNone/>
              <a:defRPr/>
            </a:lvl2pPr>
            <a:lvl3pPr marL="890905" indent="0">
              <a:buNone/>
              <a:defRPr/>
            </a:lvl3pPr>
            <a:lvl4pPr marL="1295400" indent="0">
              <a:buNone/>
              <a:defRPr/>
            </a:lvl4pPr>
            <a:lvl5pPr marL="1682750" indent="0">
              <a:buNone/>
              <a:defRPr/>
            </a:lvl5pPr>
          </a:lstStyle>
          <a:p>
            <a:pPr lvl="0"/>
            <a:r>
              <a:rPr lang="en-US" dirty="0"/>
              <a:t>单击编辑图片标题</a:t>
            </a:r>
            <a:endParaRPr lang="en-US" dirty="0"/>
          </a:p>
        </p:txBody>
      </p:sp>
      <p:sp>
        <p:nvSpPr>
          <p:cNvPr id="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
        <p:nvSpPr>
          <p:cNvPr id="11" name="标题 1"/>
          <p:cNvSpPr>
            <a:spLocks noGrp="1"/>
          </p:cNvSpPr>
          <p:nvPr>
            <p:ph type="title" hasCustomPrompt="1"/>
          </p:nvPr>
        </p:nvSpPr>
        <p:spPr>
          <a:xfrm>
            <a:off x="1390654" y="404813"/>
            <a:ext cx="8079500" cy="576262"/>
          </a:xfrm>
        </p:spPr>
        <p:txBody>
          <a:bodyPr/>
          <a:lstStyle>
            <a:lvl1pPr algn="l">
              <a:defRPr baseline="0">
                <a:latin typeface="Times New Roman" panose="02020603050405020304" pitchFamily="18" charset="0"/>
                <a:ea typeface="微软雅黑 Light" panose="020B0502040204020203" pitchFamily="34" charset="-122"/>
              </a:defRPr>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altLang="en-US" dirty="0"/>
              <a:t>单击此处编辑标题</a:t>
            </a:r>
            <a:endParaRPr lang="zh-CN" altLang="en-US" dirty="0"/>
          </a:p>
        </p:txBody>
      </p:sp>
      <p:sp>
        <p:nvSpPr>
          <p:cNvPr id="5" name="Rectangle 9"/>
          <p:cNvSpPr>
            <a:spLocks noGrp="1" noChangeArrowheads="1"/>
          </p:cNvSpPr>
          <p:nvPr>
            <p:ph type="sldNum" sz="quarter" idx="12"/>
          </p:nvPr>
        </p:nvSpPr>
        <p:spPr/>
        <p:txBody>
          <a:bodyPr/>
          <a:lstStyle>
            <a:lvl1pPr>
              <a:defRPr/>
            </a:lvl1pPr>
          </a:lstStyle>
          <a:p>
            <a:pPr>
              <a:defRPr/>
            </a:pPr>
            <a:fld id="{C586EED9-FB6A-4E5B-8613-7F284D5082E3}" type="slidenum">
              <a:rPr lang="en-US" altLang="zh-CN"/>
            </a:fld>
            <a:endParaRPr lang="en-US" altLang="zh-CN"/>
          </a:p>
        </p:txBody>
      </p:sp>
      <p:sp>
        <p:nvSpPr>
          <p:cNvPr id="6"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p:txBody>
          <a:bodyPr/>
          <a:lstStyle>
            <a:lvl1pPr>
              <a:defRPr/>
            </a:lvl1pPr>
          </a:lstStyle>
          <a:p>
            <a:pPr>
              <a:defRPr/>
            </a:pPr>
            <a:fld id="{81B45B57-8160-48C0-B467-A863E600550C}" type="slidenum">
              <a:rPr lang="en-US" altLang="zh-CN"/>
            </a:fld>
            <a:endParaRPr lang="en-US" altLang="zh-CN"/>
          </a:p>
        </p:txBody>
      </p:sp>
      <p:sp>
        <p:nvSpPr>
          <p:cNvPr id="5"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endParaRPr lang="en-US" dirty="0"/>
          </a:p>
          <a:p>
            <a:pPr algn="ctr" eaLnBrk="1" hangingPunct="1"/>
            <a:r>
              <a:rPr lang="en-US" dirty="0"/>
              <a:t>Nanjing University</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1062033"/>
            <a:ext cx="12191999" cy="108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sp>
        <p:nvSpPr>
          <p:cNvPr id="1028" name="Rectangle 4"/>
          <p:cNvSpPr>
            <a:spLocks noGrp="1" noChangeArrowheads="1"/>
          </p:cNvSpPr>
          <p:nvPr>
            <p:ph type="title"/>
          </p:nvPr>
        </p:nvSpPr>
        <p:spPr bwMode="auto">
          <a:xfrm>
            <a:off x="1390654" y="404813"/>
            <a:ext cx="80795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lgn="l"/>
            <a:r>
              <a:rPr lang="zh-CN" altLang="en-US" dirty="0"/>
              <a:t>单击此处编辑标题</a:t>
            </a:r>
            <a:endParaRPr lang="zh-CN" altLang="en-US" dirty="0"/>
          </a:p>
        </p:txBody>
      </p:sp>
      <p:sp>
        <p:nvSpPr>
          <p:cNvPr id="1029" name="Rectangle 5"/>
          <p:cNvSpPr>
            <a:spLocks noGrp="1" noChangeArrowheads="1"/>
          </p:cNvSpPr>
          <p:nvPr>
            <p:ph type="body" idx="1"/>
          </p:nvPr>
        </p:nvSpPr>
        <p:spPr bwMode="auto">
          <a:xfrm>
            <a:off x="624421" y="1484313"/>
            <a:ext cx="1085638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单击此处编辑内容</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zh-CN" altLang="en-US" dirty="0"/>
          </a:p>
        </p:txBody>
      </p:sp>
      <p:sp>
        <p:nvSpPr>
          <p:cNvPr id="188425" name="Rectangle 9"/>
          <p:cNvSpPr>
            <a:spLocks noGrp="1" noChangeArrowheads="1"/>
          </p:cNvSpPr>
          <p:nvPr>
            <p:ph type="sldNum" sz="quarter" idx="4"/>
          </p:nvPr>
        </p:nvSpPr>
        <p:spPr bwMode="auto">
          <a:xfrm>
            <a:off x="10236204" y="6284913"/>
            <a:ext cx="1244600" cy="457200"/>
          </a:xfrm>
          <a:prstGeom prst="rect">
            <a:avLst/>
          </a:prstGeom>
          <a:noFill/>
          <a:ln>
            <a:noFill/>
          </a:ln>
          <a:effectLst/>
        </p:spPr>
        <p:txBody>
          <a:bodyPr vert="horz" wrap="square" lIns="91440" tIns="45720" rIns="91440" bIns="45720" numCol="1" anchor="t" anchorCtr="0" compatLnSpc="1"/>
          <a:lstStyle>
            <a:lvl1pPr algn="r" eaLnBrk="1" hangingPunct="1">
              <a:defRPr sz="1600">
                <a:latin typeface="+mj-lt"/>
                <a:ea typeface="宋体" pitchFamily="2" charset="-122"/>
              </a:defRPr>
            </a:lvl1pPr>
          </a:lstStyle>
          <a:p>
            <a:pPr>
              <a:defRPr/>
            </a:pPr>
            <a:fld id="{4EBBCC2F-0419-4E08-A1B2-FC01F8B70299}" type="slidenum">
              <a:rPr lang="en-US" altLang="zh-CN" smtClean="0"/>
            </a:fld>
            <a:endParaRPr lang="en-US" altLang="zh-CN"/>
          </a:p>
        </p:txBody>
      </p: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1" y="6092830"/>
            <a:ext cx="12156016" cy="2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14897" y="188918"/>
            <a:ext cx="66600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txStyles>
    <p:titleStyle>
      <a:lvl1pPr algn="ctr" rtl="0" eaLnBrk="1" fontAlgn="base" hangingPunct="1">
        <a:spcBef>
          <a:spcPct val="0"/>
        </a:spcBef>
        <a:spcAft>
          <a:spcPct val="0"/>
        </a:spcAft>
        <a:defRPr kumimoji="1" lang="zh-CN" altLang="en-US" sz="3200" baseline="0">
          <a:solidFill>
            <a:schemeClr val="tx1"/>
          </a:solidFill>
          <a:latin typeface="Times New Roman" panose="02020603050405020304" pitchFamily="18" charset="0"/>
          <a:ea typeface="微软雅黑 Light" panose="020B0502040204020203" pitchFamily="34" charset="-122"/>
          <a:cs typeface="+mj-cs"/>
        </a:defRPr>
      </a:lvl1pPr>
      <a:lvl2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2pPr>
      <a:lvl3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3pPr>
      <a:lvl4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4pPr>
      <a:lvl5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5pPr>
      <a:lvl6pPr marL="4572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6pPr>
      <a:lvl7pPr marL="9144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7pPr>
      <a:lvl8pPr marL="13716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8pPr>
      <a:lvl9pPr marL="18288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9pPr>
    </p:titleStyle>
    <p:bodyStyle>
      <a:lvl1pPr marL="447675" indent="-447675" algn="l" rtl="0" eaLnBrk="1" fontAlgn="base" hangingPunct="1">
        <a:spcBef>
          <a:spcPts val="1275"/>
        </a:spcBef>
        <a:spcAft>
          <a:spcPct val="0"/>
        </a:spcAft>
        <a:buClr>
          <a:schemeClr val="accent1"/>
        </a:buClr>
        <a:buSzPct val="70000"/>
        <a:buFont typeface="Wingdings" panose="05000000000000000000" pitchFamily="2" charset="2"/>
        <a:buChar char="n"/>
        <a:defRPr kumimoji="1" lang="en-US" altLang="zh-CN" sz="2400" baseline="0">
          <a:solidFill>
            <a:schemeClr val="tx1"/>
          </a:solidFill>
          <a:latin typeface="Times New Roman" panose="02020603050405020304" pitchFamily="18" charset="0"/>
          <a:ea typeface="微软雅黑 Light" panose="020B0502040204020203" pitchFamily="34" charset="-122"/>
          <a:cs typeface="+mn-cs"/>
        </a:defRPr>
      </a:lvl1pPr>
      <a:lvl2pPr marL="889000" indent="-440055" algn="l" rtl="0" eaLnBrk="1" fontAlgn="base" hangingPunct="1">
        <a:spcBef>
          <a:spcPts val="1275"/>
        </a:spcBef>
        <a:spcAft>
          <a:spcPct val="0"/>
        </a:spcAft>
        <a:buClr>
          <a:schemeClr val="hlink"/>
        </a:buClr>
        <a:buSzPct val="65000"/>
        <a:buFont typeface="Wingdings" panose="05000000000000000000" pitchFamily="2" charset="2"/>
        <a:buChar char="¡"/>
        <a:defRPr kumimoji="1" lang="en-US" altLang="zh-CN" sz="2000" baseline="0">
          <a:solidFill>
            <a:schemeClr val="tx1"/>
          </a:solidFill>
          <a:latin typeface="Times New Roman" panose="02020603050405020304" pitchFamily="18" charset="0"/>
          <a:ea typeface="微软雅黑 Light" panose="020B0502040204020203" pitchFamily="34" charset="-122"/>
        </a:defRPr>
      </a:lvl2pPr>
      <a:lvl3pPr marL="1294130" indent="-403225" algn="l" rtl="0" eaLnBrk="1" fontAlgn="base" hangingPunct="1">
        <a:spcBef>
          <a:spcPts val="1275"/>
        </a:spcBef>
        <a:spcAft>
          <a:spcPct val="0"/>
        </a:spcAft>
        <a:buClr>
          <a:schemeClr val="accent1"/>
        </a:buClr>
        <a:buSzPct val="70000"/>
        <a:buFont typeface="Wingdings" panose="05000000000000000000" pitchFamily="2" charset="2"/>
        <a:buChar char="n"/>
        <a:defRPr kumimoji="1" lang="en-US" altLang="zh-CN" sz="1800" baseline="0">
          <a:solidFill>
            <a:schemeClr val="tx1"/>
          </a:solidFill>
          <a:latin typeface="Times New Roman" panose="02020603050405020304" pitchFamily="18" charset="0"/>
          <a:ea typeface="微软雅黑 Light" panose="020B0502040204020203" pitchFamily="34" charset="-122"/>
        </a:defRPr>
      </a:lvl3pPr>
      <a:lvl4pPr marL="1681480" indent="-386080" algn="l" rtl="0" eaLnBrk="1" fontAlgn="base" hangingPunct="1">
        <a:spcBef>
          <a:spcPts val="1275"/>
        </a:spcBef>
        <a:spcAft>
          <a:spcPct val="0"/>
        </a:spcAft>
        <a:buClr>
          <a:schemeClr val="hlink"/>
        </a:buClr>
        <a:buSzPct val="75000"/>
        <a:buFont typeface="Wingdings" panose="05000000000000000000" pitchFamily="2" charset="2"/>
        <a:buChar char="¡"/>
        <a:defRPr kumimoji="1" lang="en-US" altLang="zh-CN" sz="1600" baseline="0">
          <a:solidFill>
            <a:schemeClr val="tx1"/>
          </a:solidFill>
          <a:latin typeface="Times New Roman" panose="02020603050405020304" pitchFamily="18" charset="0"/>
          <a:ea typeface="微软雅黑 Light" panose="020B0502040204020203" pitchFamily="34" charset="-122"/>
        </a:defRPr>
      </a:lvl4pPr>
      <a:lvl5pPr marL="2070100" indent="-387350" algn="l" rtl="0" eaLnBrk="1" fontAlgn="base" hangingPunct="1">
        <a:spcBef>
          <a:spcPts val="1275"/>
        </a:spcBef>
        <a:spcAft>
          <a:spcPct val="0"/>
        </a:spcAft>
        <a:buClr>
          <a:schemeClr val="accent1"/>
        </a:buClr>
        <a:buSzPct val="70000"/>
        <a:buFont typeface="Wingdings" panose="05000000000000000000" pitchFamily="2" charset="2"/>
        <a:buChar char="n"/>
        <a:defRPr kumimoji="1" lang="zh-CN" altLang="en-US" sz="1400" baseline="0">
          <a:solidFill>
            <a:schemeClr val="tx1"/>
          </a:solidFill>
          <a:latin typeface="Times New Roman" panose="02020603050405020304" pitchFamily="18" charset="0"/>
          <a:ea typeface="微软雅黑 Light" panose="020B0502040204020203" pitchFamily="34" charset="-122"/>
        </a:defRPr>
      </a:lvl5pPr>
      <a:lvl6pPr marL="25273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tags" Target="../tags/tag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16.png"/><Relationship Id="rId7"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tags" Target="../tags/tag11.xml"/><Relationship Id="rId4" Type="http://schemas.openxmlformats.org/officeDocument/2006/relationships/image" Target="../media/image14.png"/><Relationship Id="rId3" Type="http://schemas.openxmlformats.org/officeDocument/2006/relationships/tags" Target="../tags/tag10.xml"/><Relationship Id="rId2" Type="http://schemas.openxmlformats.org/officeDocument/2006/relationships/image" Target="../media/image13.png"/><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矩形 10"/>
          <p:cNvSpPr/>
          <p:nvPr/>
        </p:nvSpPr>
        <p:spPr>
          <a:xfrm>
            <a:off x="2458720" y="2447290"/>
            <a:ext cx="7432675" cy="10896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90204"/>
              <a:ea typeface="微软雅黑" panose="020B0503020204020204" charset="-122"/>
              <a:cs typeface="+mn-cs"/>
            </a:endParaRPr>
          </a:p>
        </p:txBody>
      </p:sp>
      <p:sp>
        <p:nvSpPr>
          <p:cNvPr id="2" name="标题 1"/>
          <p:cNvSpPr>
            <a:spLocks noGrp="1"/>
          </p:cNvSpPr>
          <p:nvPr>
            <p:ph type="ctrTitle"/>
          </p:nvPr>
        </p:nvSpPr>
        <p:spPr/>
        <p:txBody>
          <a:bodyPr/>
          <a:lstStyle/>
          <a:p>
            <a:r>
              <a:rPr b="1" dirty="0"/>
              <a:t>实验</a:t>
            </a:r>
            <a:r>
              <a:rPr lang="en-US" altLang="zh-CN" b="1" dirty="0"/>
              <a:t>3: </a:t>
            </a:r>
            <a:r>
              <a:rPr b="1" dirty="0"/>
              <a:t>可靠传输，拥塞</a:t>
            </a:r>
            <a:r>
              <a:rPr b="1" dirty="0"/>
              <a:t>控制</a:t>
            </a:r>
            <a:endParaRPr b="1"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741680" y="405130"/>
            <a:ext cx="10128250" cy="575945"/>
          </a:xfrm>
        </p:spPr>
        <p:txBody>
          <a:bodyPr>
            <a:normAutofit fontScale="90000"/>
          </a:bodyPr>
          <a:lstStyle/>
          <a:p>
            <a:r>
              <a:rPr lang="zh-CN" altLang="en-US" dirty="0"/>
              <a:t>设计思路</a:t>
            </a:r>
            <a:r>
              <a:rPr lang="en-US" altLang="zh-CN" dirty="0"/>
              <a:t>——</a:t>
            </a:r>
            <a:r>
              <a:rPr lang="zh-CN" altLang="en-US" dirty="0"/>
              <a:t>协议栈函数的更新：实现可靠传输（tcp_</a:t>
            </a:r>
            <a:r>
              <a:rPr lang="en-US" altLang="zh-CN" dirty="0"/>
              <a:t>in</a:t>
            </a:r>
            <a:r>
              <a:rPr lang="zh-CN" altLang="en-US" dirty="0"/>
              <a:t>.c</a:t>
            </a:r>
            <a:r>
              <a:rPr lang="en-US" altLang="zh-CN" dirty="0"/>
              <a:t>, tcp_out.c</a:t>
            </a:r>
            <a:r>
              <a:rPr lang="zh-CN" altLang="en-US" dirty="0"/>
              <a:t>）</a:t>
            </a:r>
            <a:endParaRPr lang="zh-CN" altLang="en-US" dirty="0"/>
          </a:p>
        </p:txBody>
      </p:sp>
      <p:sp>
        <p:nvSpPr>
          <p:cNvPr id="4" name="文本框 3"/>
          <p:cNvSpPr txBox="1"/>
          <p:nvPr/>
        </p:nvSpPr>
        <p:spPr>
          <a:xfrm>
            <a:off x="375920" y="1336675"/>
            <a:ext cx="11066780" cy="398780"/>
          </a:xfrm>
          <a:prstGeom prst="rect">
            <a:avLst/>
          </a:prstGeom>
          <a:noFill/>
        </p:spPr>
        <p:txBody>
          <a:bodyPr wrap="square" rtlCol="0" anchor="t">
            <a:spAutoFit/>
          </a:bodyPr>
          <a:p>
            <a:pPr marR="0" lvl="0" indent="0" algn="l" defTabSz="914400" rtl="0" eaLnBrk="1" fontAlgn="auto" latinLnBrk="0" hangingPunct="1">
              <a:lnSpc>
                <a:spcPct val="100000"/>
              </a:lnSpc>
              <a:spcBef>
                <a:spcPts val="0"/>
              </a:spcBef>
              <a:spcAft>
                <a:spcPts val="0"/>
              </a:spcAft>
              <a:buClrTx/>
              <a:buSzTx/>
              <a:buFont typeface="+mj-lt"/>
              <a:buNone/>
              <a:defRPr/>
            </a:pPr>
            <a:r>
              <a:rPr lang="en-US" altLang="zh-CN" sz="2000" b="1" dirty="0">
                <a:solidFill>
                  <a:srgbClr val="000000"/>
                </a:solidFill>
                <a:latin typeface="Arial" panose="020B0604020202090204"/>
                <a:ea typeface="微软雅黑"/>
                <a:sym typeface="+mn-ea"/>
              </a:rPr>
              <a:t>3.TCP</a:t>
            </a:r>
            <a:r>
              <a:rPr lang="zh-CN" altLang="en-US" sz="2000" b="1" dirty="0">
                <a:solidFill>
                  <a:srgbClr val="000000"/>
                </a:solidFill>
                <a:latin typeface="Arial" panose="020B0604020202090204"/>
                <a:ea typeface="微软雅黑"/>
                <a:sym typeface="+mn-ea"/>
              </a:rPr>
              <a:t>数据包处理（</a:t>
            </a:r>
            <a:r>
              <a:rPr lang="en-US" altLang="zh-CN" sz="2000" dirty="0">
                <a:effectLst/>
                <a:latin typeface="+mn-ea"/>
                <a:cs typeface="宋体" pitchFamily="2" charset="-122"/>
                <a:sym typeface="+mn-ea"/>
              </a:rPr>
              <a:t> int handle_tcp_recv_data(struct tcp_sock *tsk, struct tcp_cb * cb){})</a:t>
            </a:r>
            <a:endParaRPr lang="en-US" altLang="zh-CN" sz="2000" dirty="0">
              <a:effectLst/>
              <a:latin typeface="+mn-ea"/>
              <a:cs typeface="宋体" pitchFamily="2" charset="-122"/>
              <a:sym typeface="+mn-ea"/>
            </a:endParaRPr>
          </a:p>
        </p:txBody>
      </p:sp>
      <p:sp>
        <p:nvSpPr>
          <p:cNvPr id="5" name="文本框 4"/>
          <p:cNvSpPr txBox="1"/>
          <p:nvPr/>
        </p:nvSpPr>
        <p:spPr>
          <a:xfrm>
            <a:off x="741680" y="2091055"/>
            <a:ext cx="10567035" cy="1198880"/>
          </a:xfrm>
          <a:prstGeom prst="rect">
            <a:avLst/>
          </a:prstGeom>
          <a:noFill/>
        </p:spPr>
        <p:txBody>
          <a:bodyPr wrap="square" rtlCol="0">
            <a:spAutoFit/>
          </a:bodyPr>
          <a:p>
            <a:r>
              <a:rPr lang="zh-CN" altLang="en-US" dirty="0">
                <a:solidFill>
                  <a:srgbClr val="FF0000"/>
                </a:solidFill>
                <a:effectLst/>
                <a:latin typeface="+mn-ea"/>
                <a:cs typeface="宋体" pitchFamily="2" charset="-122"/>
                <a:sym typeface="+mn-ea"/>
              </a:rPr>
              <a:t>首先查看缓冲区是否已满</a:t>
            </a:r>
            <a:r>
              <a:rPr lang="zh-CN" altLang="en-US" dirty="0">
                <a:effectLst/>
                <a:latin typeface="+mn-ea"/>
                <a:cs typeface="宋体" pitchFamily="2" charset="-122"/>
                <a:sym typeface="+mn-ea"/>
              </a:rPr>
              <a:t>，满了则先睡眠等待。</a:t>
            </a:r>
            <a:r>
              <a:rPr lang="zh-CN" altLang="en-US" dirty="0">
                <a:solidFill>
                  <a:srgbClr val="FF0000"/>
                </a:solidFill>
                <a:effectLst/>
                <a:latin typeface="+mn-ea"/>
                <a:cs typeface="宋体" pitchFamily="2" charset="-122"/>
                <a:sym typeface="+mn-ea"/>
              </a:rPr>
              <a:t>未满</a:t>
            </a:r>
            <a:r>
              <a:rPr lang="zh-CN" altLang="en-US" dirty="0">
                <a:effectLst/>
                <a:latin typeface="+mn-ea"/>
                <a:cs typeface="宋体" pitchFamily="2" charset="-122"/>
                <a:sym typeface="+mn-ea"/>
              </a:rPr>
              <a:t>则将数据包</a:t>
            </a:r>
            <a:r>
              <a:rPr lang="zh-CN" altLang="en-US" dirty="0">
                <a:solidFill>
                  <a:srgbClr val="FF0000"/>
                </a:solidFill>
                <a:effectLst/>
                <a:latin typeface="+mn-ea"/>
                <a:cs typeface="宋体" pitchFamily="2" charset="-122"/>
                <a:sym typeface="+mn-ea"/>
              </a:rPr>
              <a:t>放入接收队列</a:t>
            </a:r>
            <a:r>
              <a:rPr lang="zh-CN" altLang="en-US" dirty="0">
                <a:effectLst/>
                <a:latin typeface="+mn-ea"/>
                <a:cs typeface="宋体" pitchFamily="2" charset="-122"/>
                <a:sym typeface="+mn-ea"/>
              </a:rPr>
              <a:t>，然后</a:t>
            </a:r>
            <a:r>
              <a:rPr lang="zh-CN" altLang="en-US" dirty="0">
                <a:solidFill>
                  <a:srgbClr val="FF0000"/>
                </a:solidFill>
                <a:effectLst/>
                <a:latin typeface="+mn-ea"/>
                <a:cs typeface="宋体" pitchFamily="2" charset="-122"/>
                <a:sym typeface="+mn-ea"/>
              </a:rPr>
              <a:t>检查接收队列</a:t>
            </a:r>
            <a:r>
              <a:rPr lang="zh-CN" altLang="en-US" dirty="0">
                <a:effectLst/>
                <a:latin typeface="+mn-ea"/>
                <a:cs typeface="宋体" pitchFamily="2" charset="-122"/>
                <a:sym typeface="+mn-ea"/>
              </a:rPr>
              <a:t>，如果</a:t>
            </a:r>
            <a:r>
              <a:rPr lang="zh-CN" altLang="en-US" dirty="0">
                <a:solidFill>
                  <a:srgbClr val="FF0000"/>
                </a:solidFill>
                <a:effectLst/>
                <a:latin typeface="+mn-ea"/>
                <a:cs typeface="宋体" pitchFamily="2" charset="-122"/>
                <a:sym typeface="+mn-ea"/>
              </a:rPr>
              <a:t>有序列号与</a:t>
            </a:r>
            <a:r>
              <a:rPr lang="en-US" altLang="zh-CN" dirty="0" err="1">
                <a:solidFill>
                  <a:srgbClr val="FF0000"/>
                </a:solidFill>
                <a:effectLst/>
                <a:latin typeface="+mn-ea"/>
                <a:cs typeface="宋体" pitchFamily="2" charset="-122"/>
                <a:sym typeface="+mn-ea"/>
              </a:rPr>
              <a:t>rcv_nxt</a:t>
            </a:r>
            <a:r>
              <a:rPr lang="zh-CN" altLang="en-US" dirty="0">
                <a:solidFill>
                  <a:srgbClr val="FF0000"/>
                </a:solidFill>
                <a:effectLst/>
                <a:latin typeface="+mn-ea"/>
                <a:cs typeface="宋体" pitchFamily="2" charset="-122"/>
                <a:sym typeface="+mn-ea"/>
              </a:rPr>
              <a:t>相同的数据包</a:t>
            </a:r>
            <a:r>
              <a:rPr lang="zh-CN" altLang="en-US" dirty="0">
                <a:effectLst/>
                <a:latin typeface="+mn-ea"/>
                <a:cs typeface="宋体" pitchFamily="2" charset="-122"/>
                <a:sym typeface="+mn-ea"/>
              </a:rPr>
              <a:t>，则把收到的与其序列号连续的数据包</a:t>
            </a:r>
            <a:r>
              <a:rPr lang="zh-CN" altLang="en-US" dirty="0">
                <a:solidFill>
                  <a:srgbClr val="FF0000"/>
                </a:solidFill>
                <a:effectLst/>
                <a:latin typeface="+mn-ea"/>
                <a:cs typeface="宋体" pitchFamily="2" charset="-122"/>
                <a:sym typeface="+mn-ea"/>
              </a:rPr>
              <a:t>放入环形缓冲区</a:t>
            </a:r>
            <a:r>
              <a:rPr lang="zh-CN" altLang="en-US" dirty="0">
                <a:effectLst/>
                <a:latin typeface="+mn-ea"/>
                <a:cs typeface="宋体" pitchFamily="2" charset="-122"/>
                <a:sym typeface="+mn-ea"/>
              </a:rPr>
              <a:t>。最后</a:t>
            </a:r>
            <a:r>
              <a:rPr lang="zh-CN" altLang="en-US" dirty="0">
                <a:solidFill>
                  <a:srgbClr val="FF0000"/>
                </a:solidFill>
                <a:effectLst/>
                <a:latin typeface="+mn-ea"/>
                <a:cs typeface="宋体" pitchFamily="2" charset="-122"/>
                <a:sym typeface="+mn-ea"/>
              </a:rPr>
              <a:t>更新接收窗口</a:t>
            </a:r>
            <a:r>
              <a:rPr lang="zh-CN" altLang="en-US" dirty="0">
                <a:effectLst/>
                <a:latin typeface="+mn-ea"/>
                <a:cs typeface="宋体" pitchFamily="2" charset="-122"/>
                <a:sym typeface="+mn-ea"/>
              </a:rPr>
              <a:t>，</a:t>
            </a:r>
            <a:r>
              <a:rPr lang="zh-CN" altLang="en-US" dirty="0">
                <a:solidFill>
                  <a:srgbClr val="FF0000"/>
                </a:solidFill>
                <a:effectLst/>
                <a:latin typeface="+mn-ea"/>
                <a:cs typeface="宋体" pitchFamily="2" charset="-122"/>
                <a:sym typeface="+mn-ea"/>
              </a:rPr>
              <a:t>更新发送队列和定时器</a:t>
            </a:r>
            <a:r>
              <a:rPr lang="zh-CN" altLang="en-US" dirty="0">
                <a:effectLst/>
                <a:latin typeface="+mn-ea"/>
                <a:cs typeface="宋体" pitchFamily="2" charset="-122"/>
                <a:sym typeface="+mn-ea"/>
              </a:rPr>
              <a:t>。</a:t>
            </a:r>
            <a:endParaRPr lang="zh-CN" altLang="zh-CN" dirty="0">
              <a:effectLst/>
              <a:latin typeface="+mn-ea"/>
              <a:cs typeface="宋体"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实验结果与分析</a:t>
            </a:r>
            <a:endParaRPr lang="zh-CN" altLang="en-US" dirty="0"/>
          </a:p>
        </p:txBody>
      </p:sp>
      <p:sp>
        <p:nvSpPr>
          <p:cNvPr id="7" name="文本框 6"/>
          <p:cNvSpPr txBox="1"/>
          <p:nvPr/>
        </p:nvSpPr>
        <p:spPr>
          <a:xfrm>
            <a:off x="717613" y="1235997"/>
            <a:ext cx="466725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1</a:t>
            </a: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lang="zh-CN" altLang="en-US" sz="2000" b="1" dirty="0">
                <a:solidFill>
                  <a:srgbClr val="000000"/>
                </a:solidFill>
                <a:latin typeface="Arial" panose="020B0604020202090204"/>
                <a:ea typeface="微软雅黑"/>
              </a:rPr>
              <a:t>  功能正确性验证</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1" name="文本框 10"/>
          <p:cNvSpPr txBox="1"/>
          <p:nvPr/>
        </p:nvSpPr>
        <p:spPr>
          <a:xfrm>
            <a:off x="203835" y="4622165"/>
            <a:ext cx="7925435" cy="922020"/>
          </a:xfrm>
          <a:prstGeom prst="rect">
            <a:avLst/>
          </a:prstGeom>
          <a:noFill/>
        </p:spPr>
        <p:txBody>
          <a:bodyPr wrap="square" rtlCol="0">
            <a:spAutoFit/>
          </a:bodyPr>
          <a:lstStyle/>
          <a:p>
            <a:r>
              <a:rPr lang="zh-CN" altLang="en-US" dirty="0"/>
              <a:t>        可以看到，虽然传输过程中出现了丢包的现象，但</a:t>
            </a:r>
            <a:r>
              <a:rPr lang="zh-CN" altLang="en-US" dirty="0">
                <a:solidFill>
                  <a:srgbClr val="FF0000"/>
                </a:solidFill>
              </a:rPr>
              <a:t>能正常进行重传</a:t>
            </a:r>
            <a:r>
              <a:rPr lang="zh-CN" altLang="en-US" dirty="0"/>
              <a:t>，完成传输过程。并且传输</a:t>
            </a:r>
            <a:r>
              <a:rPr lang="zh-CN" altLang="en-US" dirty="0">
                <a:solidFill>
                  <a:srgbClr val="FF0000"/>
                </a:solidFill>
              </a:rPr>
              <a:t>只花费了</a:t>
            </a:r>
            <a:r>
              <a:rPr lang="en-US" altLang="zh-CN" dirty="0">
                <a:solidFill>
                  <a:srgbClr val="FF0000"/>
                </a:solidFill>
              </a:rPr>
              <a:t>7s</a:t>
            </a:r>
            <a:r>
              <a:rPr lang="zh-CN" altLang="en-US" dirty="0"/>
              <a:t>，在预计时间范围内。经过比较，两个文件哈希值</a:t>
            </a:r>
            <a:r>
              <a:rPr lang="zh-CN" altLang="en-US" dirty="0"/>
              <a:t>相同。</a:t>
            </a:r>
            <a:endParaRPr lang="zh-CN" altLang="en-US" dirty="0"/>
          </a:p>
        </p:txBody>
      </p:sp>
      <p:pic>
        <p:nvPicPr>
          <p:cNvPr id="4" name="图片 3" descr="截屏2024-03-30 10.12.38"/>
          <p:cNvPicPr>
            <a:picLocks noChangeAspect="1"/>
          </p:cNvPicPr>
          <p:nvPr/>
        </p:nvPicPr>
        <p:blipFill>
          <a:blip r:embed="rId1"/>
          <a:stretch>
            <a:fillRect/>
          </a:stretch>
        </p:blipFill>
        <p:spPr>
          <a:xfrm>
            <a:off x="7534910" y="1757680"/>
            <a:ext cx="3191510" cy="2940685"/>
          </a:xfrm>
          <a:prstGeom prst="rect">
            <a:avLst/>
          </a:prstGeom>
        </p:spPr>
      </p:pic>
      <p:pic>
        <p:nvPicPr>
          <p:cNvPr id="6" name="图片 5" descr="截屏2024-03-30 10.12.21"/>
          <p:cNvPicPr>
            <a:picLocks noChangeAspect="1"/>
          </p:cNvPicPr>
          <p:nvPr/>
        </p:nvPicPr>
        <p:blipFill>
          <a:blip r:embed="rId2"/>
          <a:stretch>
            <a:fillRect/>
          </a:stretch>
        </p:blipFill>
        <p:spPr>
          <a:xfrm>
            <a:off x="392430" y="1889125"/>
            <a:ext cx="6770370" cy="2608580"/>
          </a:xfrm>
          <a:prstGeom prst="rect">
            <a:avLst/>
          </a:prstGeom>
        </p:spPr>
      </p:pic>
      <p:pic>
        <p:nvPicPr>
          <p:cNvPr id="12" name="图片 11" descr="截屏2024-03-30 10.14.59"/>
          <p:cNvPicPr>
            <a:picLocks noChangeAspect="1"/>
          </p:cNvPicPr>
          <p:nvPr/>
        </p:nvPicPr>
        <p:blipFill>
          <a:blip r:embed="rId3"/>
          <a:stretch>
            <a:fillRect/>
          </a:stretch>
        </p:blipFill>
        <p:spPr>
          <a:xfrm>
            <a:off x="3092450" y="5474335"/>
            <a:ext cx="8686800" cy="609600"/>
          </a:xfrm>
          <a:prstGeom prst="rect">
            <a:avLst/>
          </a:prstGeom>
        </p:spPr>
      </p:pic>
      <p:sp>
        <p:nvSpPr>
          <p:cNvPr id="13" name="文本框 12"/>
          <p:cNvSpPr txBox="1"/>
          <p:nvPr/>
        </p:nvSpPr>
        <p:spPr>
          <a:xfrm>
            <a:off x="7428865" y="1198245"/>
            <a:ext cx="4064000" cy="368300"/>
          </a:xfrm>
          <a:prstGeom prst="rect">
            <a:avLst/>
          </a:prstGeom>
          <a:noFill/>
        </p:spPr>
        <p:txBody>
          <a:bodyPr wrap="square" rtlCol="0">
            <a:spAutoFit/>
          </a:bodyPr>
          <a:p>
            <a:r>
              <a:rPr lang="en-US" altLang="zh-CN"/>
              <a:t>client:</a:t>
            </a:r>
            <a:endParaRPr lang="en-US" altLang="zh-CN"/>
          </a:p>
        </p:txBody>
      </p:sp>
      <p:sp>
        <p:nvSpPr>
          <p:cNvPr id="15" name="文本框 14"/>
          <p:cNvSpPr txBox="1"/>
          <p:nvPr/>
        </p:nvSpPr>
        <p:spPr>
          <a:xfrm>
            <a:off x="499745" y="1566545"/>
            <a:ext cx="4064000" cy="368300"/>
          </a:xfrm>
          <a:prstGeom prst="rect">
            <a:avLst/>
          </a:prstGeom>
          <a:noFill/>
        </p:spPr>
        <p:txBody>
          <a:bodyPr wrap="square" rtlCol="0">
            <a:spAutoFit/>
          </a:bodyPr>
          <a:p>
            <a:r>
              <a:rPr lang="en-US" altLang="zh-CN"/>
              <a:t>Server:</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10245" name="TextBox 23"/>
          <p:cNvSpPr txBox="1">
            <a:spLocks noChangeArrowheads="1"/>
          </p:cNvSpPr>
          <p:nvPr/>
        </p:nvSpPr>
        <p:spPr bwMode="auto">
          <a:xfrm>
            <a:off x="3778039" y="3057033"/>
            <a:ext cx="5614382" cy="129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9pPr>
          </a:lstStyle>
          <a:p>
            <a:pPr lvl="0" defTabSz="913765" eaLnBrk="1" fontAlgn="base" hangingPunct="1">
              <a:lnSpc>
                <a:spcPct val="150000"/>
              </a:lnSpc>
              <a:spcBef>
                <a:spcPct val="0"/>
              </a:spcBef>
              <a:spcAft>
                <a:spcPct val="0"/>
              </a:spcAft>
              <a:defRPr/>
            </a:pPr>
            <a:r>
              <a:rPr lang="zh-CN" altLang="en-US" sz="2600" dirty="0">
                <a:solidFill>
                  <a:srgbClr val="FFFFFF"/>
                </a:solidFill>
                <a:latin typeface="微软雅黑" panose="020B0503020204020204" charset="-122"/>
                <a:ea typeface="微软雅黑" panose="020B0503020204020204" charset="-122"/>
              </a:rPr>
              <a:t>网络传输机制实验三：拥塞控制</a:t>
            </a:r>
            <a:endParaRPr lang="zh-CN" altLang="en-US" sz="2600" dirty="0">
              <a:solidFill>
                <a:srgbClr val="FFFFFF"/>
              </a:solidFill>
              <a:latin typeface="微软雅黑" panose="020B0503020204020204" charset="-122"/>
              <a:ea typeface="微软雅黑" panose="020B0503020204020204" charset="-122"/>
            </a:endParaRPr>
          </a:p>
          <a:p>
            <a:pPr marL="0" marR="0" lvl="0" indent="0" algn="l" defTabSz="913765" rtl="0" eaLnBrk="1" fontAlgn="base" latinLnBrk="0" hangingPunct="1">
              <a:lnSpc>
                <a:spcPct val="150000"/>
              </a:lnSpc>
              <a:spcBef>
                <a:spcPct val="0"/>
              </a:spcBef>
              <a:spcAft>
                <a:spcPct val="0"/>
              </a:spcAft>
              <a:buClrTx/>
              <a:buSzTx/>
              <a:buFontTx/>
              <a:buNone/>
              <a:defRPr/>
            </a:pPr>
            <a:endPar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 name="TextBox 26"/>
          <p:cNvSpPr txBox="1">
            <a:spLocks noChangeArrowheads="1"/>
          </p:cNvSpPr>
          <p:nvPr>
            <p:custDataLst>
              <p:tags r:id="rId1"/>
            </p:custDataLst>
          </p:nvPr>
        </p:nvSpPr>
        <p:spPr bwMode="auto">
          <a:xfrm>
            <a:off x="3381860" y="2476962"/>
            <a:ext cx="50647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9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拥塞</a:t>
            </a:r>
            <a:r>
              <a:rPr kumimoji="0" lang="zh-CN" altLang="en-US" sz="9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控制</a:t>
            </a:r>
            <a:endParaRPr kumimoji="0" lang="zh-CN" altLang="en-US" sz="9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实验任务</a:t>
            </a:r>
            <a:endParaRPr lang="zh-CN" altLang="en-US" dirty="0"/>
          </a:p>
        </p:txBody>
      </p:sp>
      <p:sp>
        <p:nvSpPr>
          <p:cNvPr id="4" name="内容占位符 3"/>
          <p:cNvSpPr>
            <a:spLocks noGrp="1"/>
          </p:cNvSpPr>
          <p:nvPr>
            <p:ph idx="4294967295"/>
          </p:nvPr>
        </p:nvSpPr>
        <p:spPr>
          <a:xfrm>
            <a:off x="1721485" y="1340485"/>
            <a:ext cx="10470515" cy="1946275"/>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2" name="文本框 1"/>
          <p:cNvSpPr txBox="1"/>
          <p:nvPr/>
        </p:nvSpPr>
        <p:spPr>
          <a:xfrm>
            <a:off x="998076" y="2082115"/>
            <a:ext cx="9363064" cy="645160"/>
          </a:xfrm>
          <a:prstGeom prst="rect">
            <a:avLst/>
          </a:prstGeom>
          <a:noFill/>
        </p:spPr>
        <p:txBody>
          <a:bodyPr wrap="square" rtlCol="0">
            <a:spAutoFit/>
          </a:bodyPr>
          <a:lstStyle/>
          <a:p>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         了解</a:t>
            </a: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TCP</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的拥塞控制机制，了解</a:t>
            </a: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TCP</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拥塞状态的转移过程，掌握数据包的发送条件、拥塞窗口的变化、快重传快恢复的实现方法，设计实现 </a:t>
            </a: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TCP </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的拥塞控制机制。</a:t>
            </a:r>
            <a:endParaRPr lang="zh-CN" altLang="en-US" dirty="0"/>
          </a:p>
        </p:txBody>
      </p:sp>
      <p:sp>
        <p:nvSpPr>
          <p:cNvPr id="7" name="文本框 6"/>
          <p:cNvSpPr txBox="1"/>
          <p:nvPr/>
        </p:nvSpPr>
        <p:spPr>
          <a:xfrm>
            <a:off x="1283043" y="3219603"/>
            <a:ext cx="10256645" cy="1614805"/>
          </a:xfrm>
          <a:prstGeom prst="rect">
            <a:avLst/>
          </a:prstGeom>
          <a:noFill/>
        </p:spPr>
        <p:txBody>
          <a:bodyPr wrap="square" rtlCol="0">
            <a:spAutoFit/>
          </a:bodyPr>
          <a:lstStyle/>
          <a:p>
            <a:pPr lvl="0" algn="l">
              <a:lnSpc>
                <a:spcPct val="150000"/>
              </a:lnSpc>
              <a:buClr>
                <a:srgbClr val="101214"/>
              </a:buClr>
              <a:buSzPts val="1200"/>
            </a:pP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1.     </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实现拥塞控制功能。</a:t>
            </a:r>
            <a:endParaRPr lang="zh-CN" altLang="en-US" sz="1800" dirty="0">
              <a:solidFill>
                <a:srgbClr val="101214"/>
              </a:solidFill>
              <a:effectLst/>
              <a:latin typeface="Calibri" panose="020F0502020204030204" pitchFamily="34" charset="0"/>
              <a:ea typeface="华文中宋" panose="02010600040101010101" charset="-122"/>
              <a:cs typeface="宋体" pitchFamily="2" charset="-122"/>
            </a:endParaRPr>
          </a:p>
          <a:p>
            <a:pPr lvl="0" algn="l">
              <a:lnSpc>
                <a:spcPct val="150000"/>
              </a:lnSpc>
              <a:buClr>
                <a:srgbClr val="101214"/>
              </a:buClr>
              <a:buSzPts val="1200"/>
            </a:pP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2.     </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在给定拓扑下验证拥塞控制的正确性。</a:t>
            </a:r>
            <a:endParaRPr lang="zh-CN" altLang="en-US" sz="1800" dirty="0">
              <a:solidFill>
                <a:srgbClr val="101214"/>
              </a:solidFill>
              <a:effectLst/>
              <a:latin typeface="Calibri" panose="020F0502020204030204" pitchFamily="34" charset="0"/>
              <a:ea typeface="华文中宋" panose="02010600040101010101" charset="-122"/>
              <a:cs typeface="宋体" pitchFamily="2" charset="-122"/>
            </a:endParaRPr>
          </a:p>
          <a:p>
            <a:pPr lvl="0" algn="l">
              <a:lnSpc>
                <a:spcPct val="150000"/>
              </a:lnSpc>
              <a:buClr>
                <a:srgbClr val="101214"/>
              </a:buClr>
              <a:buSzPts val="1200"/>
            </a:pP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3.     </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记录拥塞窗口值，画出拥塞窗口的变化曲线图。</a:t>
            </a:r>
            <a:endParaRPr lang="zh-CN" altLang="en-US" sz="1800" dirty="0">
              <a:solidFill>
                <a:srgbClr val="101214"/>
              </a:solidFill>
              <a:effectLst/>
              <a:latin typeface="Calibri" panose="020F0502020204030204" pitchFamily="34" charset="0"/>
              <a:ea typeface="华文中宋" panose="02010600040101010101" charset="-122"/>
              <a:cs typeface="宋体"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ym typeface="+mn-ea"/>
              </a:rPr>
              <a:t>实验流程</a:t>
            </a:r>
            <a:endParaRPr lang="zh-CN" altLang="en-US"/>
          </a:p>
        </p:txBody>
      </p:sp>
      <p:sp>
        <p:nvSpPr>
          <p:cNvPr id="3" name="灯片编号占位符 2"/>
          <p:cNvSpPr>
            <a:spLocks noGrp="1"/>
          </p:cNvSpPr>
          <p:nvPr>
            <p:ph type="sldNum" sz="quarter" idx="12"/>
          </p:nvPr>
        </p:nvSpPr>
        <p:spPr/>
        <p:txBody>
          <a:bodyPr/>
          <a:p>
            <a:pPr>
              <a:defRPr/>
            </a:pPr>
            <a:fld id="{C586EED9-FB6A-4E5B-8613-7F284D5082E3}" type="slidenum">
              <a:rPr lang="en-US" altLang="zh-CN"/>
            </a:fld>
            <a:endParaRPr lang="en-US" altLang="zh-CN"/>
          </a:p>
        </p:txBody>
      </p:sp>
      <p:sp>
        <p:nvSpPr>
          <p:cNvPr id="4" name="内容占位符 3"/>
          <p:cNvSpPr>
            <a:spLocks noGrp="1"/>
          </p:cNvSpPr>
          <p:nvPr>
            <p:ph idx="1"/>
            <p:custDataLst>
              <p:tags r:id="rId1"/>
            </p:custDataLst>
          </p:nvPr>
        </p:nvSpPr>
        <p:spPr>
          <a:xfrm>
            <a:off x="457200" y="1250033"/>
            <a:ext cx="8619482" cy="5034843"/>
          </a:xfrm>
        </p:spPr>
        <p:txBody>
          <a:bodyPr>
            <a:normAutofit fontScale="85000"/>
          </a:bodyPr>
          <a:lstStyle/>
          <a:p>
            <a:r>
              <a:rPr lang="zh-CN" altLang="en-US" dirty="0"/>
              <a:t>执行</a:t>
            </a:r>
            <a:r>
              <a:rPr lang="en-US" altLang="zh-CN" dirty="0"/>
              <a:t>create_randfile.sh</a:t>
            </a:r>
            <a:r>
              <a:rPr lang="zh-CN" altLang="en-US" dirty="0"/>
              <a:t>，生成待传输数据文件</a:t>
            </a:r>
            <a:r>
              <a:rPr lang="en-US" altLang="zh-CN" dirty="0"/>
              <a:t>client-input.dat</a:t>
            </a:r>
            <a:endParaRPr lang="en-US" altLang="zh-CN" dirty="0"/>
          </a:p>
          <a:p>
            <a:r>
              <a:rPr lang="zh-CN" altLang="en-US" dirty="0"/>
              <a:t>运行给定网络拓扑</a:t>
            </a:r>
            <a:r>
              <a:rPr lang="en-US" altLang="zh-CN" dirty="0"/>
              <a:t>(tcp_topo_loss.py)</a:t>
            </a:r>
            <a:endParaRPr lang="en-US" altLang="zh-CN" dirty="0"/>
          </a:p>
          <a:p>
            <a:r>
              <a:rPr lang="zh-CN" altLang="en-US" dirty="0"/>
              <a:t>在节点</a:t>
            </a:r>
            <a:r>
              <a:rPr lang="en-US" altLang="zh-CN" dirty="0"/>
              <a:t>h1</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 ,</a:t>
            </a:r>
            <a:r>
              <a:rPr lang="zh-CN" altLang="en-US" dirty="0"/>
              <a:t> </a:t>
            </a:r>
            <a:r>
              <a:rPr lang="en-US" altLang="zh-CN" dirty="0"/>
              <a:t>disable_tcp_rst.sh)</a:t>
            </a:r>
            <a:r>
              <a:rPr lang="zh-CN" altLang="en-US" dirty="0"/>
              <a:t>，禁止协议栈的相应功能</a:t>
            </a:r>
            <a:endParaRPr lang="en-US" altLang="zh-CN" dirty="0"/>
          </a:p>
          <a:p>
            <a:pPr lvl="1"/>
            <a:r>
              <a:rPr lang="zh-CN" altLang="en-US" dirty="0"/>
              <a:t>在</a:t>
            </a:r>
            <a:r>
              <a:rPr lang="en-US" altLang="zh-CN" dirty="0"/>
              <a:t>h1</a:t>
            </a:r>
            <a:r>
              <a:rPr lang="zh-CN" altLang="en-US" dirty="0"/>
              <a:t>上运行</a:t>
            </a:r>
            <a:r>
              <a:rPr lang="en-US" altLang="zh-CN" dirty="0"/>
              <a:t>TCP</a:t>
            </a:r>
            <a:r>
              <a:rPr lang="zh-CN" altLang="en-US" dirty="0"/>
              <a:t>协议栈的服务器模式  </a:t>
            </a:r>
            <a:r>
              <a:rPr lang="en-US" altLang="zh-CN" dirty="0"/>
              <a:t>(./</a:t>
            </a:r>
            <a:r>
              <a:rPr lang="en-US" altLang="zh-CN" dirty="0" err="1"/>
              <a:t>tcp_stack</a:t>
            </a:r>
            <a:r>
              <a:rPr lang="en-US" altLang="zh-CN" dirty="0"/>
              <a:t> server 10001)</a:t>
            </a:r>
            <a:endParaRPr lang="en-US" altLang="zh-CN" dirty="0"/>
          </a:p>
          <a:p>
            <a:r>
              <a:rPr lang="zh-CN" altLang="en-US" dirty="0"/>
              <a:t>在节点</a:t>
            </a:r>
            <a:r>
              <a:rPr lang="en-US" altLang="zh-CN" dirty="0"/>
              <a:t>h2</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a:t>
            </a:r>
            <a:r>
              <a:rPr lang="zh-CN" altLang="en-US" dirty="0"/>
              <a:t> </a:t>
            </a:r>
            <a:r>
              <a:rPr lang="en-US" altLang="zh-CN" dirty="0"/>
              <a:t>disable_tcp_rst.sh)</a:t>
            </a:r>
            <a:r>
              <a:rPr lang="zh-CN" altLang="en-US" dirty="0"/>
              <a:t>，禁止协议栈的相应功能</a:t>
            </a:r>
            <a:endParaRPr lang="en-US" altLang="zh-CN" dirty="0"/>
          </a:p>
          <a:p>
            <a:pPr lvl="1"/>
            <a:r>
              <a:rPr lang="zh-CN" altLang="en-US" dirty="0"/>
              <a:t>在</a:t>
            </a:r>
            <a:r>
              <a:rPr lang="en-US" altLang="zh-CN" dirty="0"/>
              <a:t>h2</a:t>
            </a:r>
            <a:r>
              <a:rPr lang="zh-CN" altLang="en-US" dirty="0"/>
              <a:t>上运行</a:t>
            </a:r>
            <a:r>
              <a:rPr lang="en-US" altLang="zh-CN" dirty="0"/>
              <a:t>TCP</a:t>
            </a:r>
            <a:r>
              <a:rPr lang="zh-CN" altLang="en-US" dirty="0"/>
              <a:t>协议栈的客户端模式 </a:t>
            </a:r>
            <a:r>
              <a:rPr lang="en-US" altLang="zh-CN" dirty="0"/>
              <a:t>(./</a:t>
            </a:r>
            <a:r>
              <a:rPr lang="en-US" altLang="zh-CN" dirty="0" err="1"/>
              <a:t>tcp_stack</a:t>
            </a:r>
            <a:r>
              <a:rPr lang="en-US" altLang="zh-CN" dirty="0"/>
              <a:t> client 10.0.0.1 10001)</a:t>
            </a:r>
            <a:endParaRPr lang="en-US" altLang="zh-CN" dirty="0"/>
          </a:p>
          <a:p>
            <a:pPr lvl="2"/>
            <a:r>
              <a:rPr lang="en-US" altLang="zh-CN" dirty="0"/>
              <a:t>Client</a:t>
            </a:r>
            <a:r>
              <a:rPr lang="zh-CN" altLang="en-US" dirty="0"/>
              <a:t>发送文件</a:t>
            </a:r>
            <a:r>
              <a:rPr lang="en-US" altLang="zh-CN" dirty="0"/>
              <a:t>client-input.dat</a:t>
            </a:r>
            <a:r>
              <a:rPr lang="zh-CN" altLang="en-US" dirty="0"/>
              <a:t>给</a:t>
            </a:r>
            <a:r>
              <a:rPr lang="en-US" altLang="zh-CN" dirty="0"/>
              <a:t>server</a:t>
            </a:r>
            <a:r>
              <a:rPr lang="zh-CN" altLang="en-US" dirty="0"/>
              <a:t>，</a:t>
            </a:r>
            <a:r>
              <a:rPr lang="en-US" altLang="zh-CN" dirty="0"/>
              <a:t>server</a:t>
            </a:r>
            <a:r>
              <a:rPr lang="zh-CN" altLang="en-US" dirty="0"/>
              <a:t>将收到的数据存储到文件</a:t>
            </a:r>
            <a:r>
              <a:rPr lang="en-US" altLang="zh-CN" dirty="0"/>
              <a:t>server-output.dat</a:t>
            </a:r>
            <a:endParaRPr lang="en-US" altLang="zh-CN" dirty="0"/>
          </a:p>
          <a:p>
            <a:r>
              <a:rPr lang="zh-CN" altLang="en-US" dirty="0"/>
              <a:t>使用</a:t>
            </a:r>
            <a:r>
              <a:rPr lang="en-US" altLang="zh-CN" dirty="0"/>
              <a:t>md5sum</a:t>
            </a:r>
            <a:r>
              <a:rPr lang="zh-CN" altLang="en-US" dirty="0"/>
              <a:t>比较两个文件是否完全相同</a:t>
            </a:r>
            <a:endParaRPr lang="en-US" altLang="zh-CN" dirty="0"/>
          </a:p>
          <a:p>
            <a:r>
              <a:rPr lang="zh-CN" altLang="en-US" dirty="0"/>
              <a:t>使用</a:t>
            </a:r>
            <a:r>
              <a:rPr lang="en-US" altLang="zh-CN" dirty="0"/>
              <a:t>tcp_stack.py</a:t>
            </a:r>
            <a:r>
              <a:rPr lang="zh-CN" altLang="en-US" dirty="0"/>
              <a:t>替换两端任意一方，对端都能正确处理数据收发</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设计思路</a:t>
            </a:r>
            <a:r>
              <a:rPr lang="en-US" altLang="zh-CN" dirty="0"/>
              <a:t>——</a:t>
            </a:r>
            <a:r>
              <a:rPr lang="zh-CN" altLang="en-US" dirty="0"/>
              <a:t>拥塞状态转移</a:t>
            </a:r>
            <a:endParaRPr lang="zh-CN" altLang="en-US" dirty="0"/>
          </a:p>
        </p:txBody>
      </p:sp>
      <p:sp>
        <p:nvSpPr>
          <p:cNvPr id="2" name="文本框 1"/>
          <p:cNvSpPr txBox="1"/>
          <p:nvPr/>
        </p:nvSpPr>
        <p:spPr>
          <a:xfrm>
            <a:off x="472109" y="1903712"/>
            <a:ext cx="5502383" cy="4354195"/>
          </a:xfrm>
          <a:prstGeom prst="rect">
            <a:avLst/>
          </a:prstGeom>
          <a:noFill/>
        </p:spPr>
        <p:txBody>
          <a:bodyPr wrap="square" rtlCol="0">
            <a:spAutoFit/>
          </a:bodyPr>
          <a:lstStyle/>
          <a:p>
            <a:pPr marL="342900" lvl="0" indent="-342900" algn="just">
              <a:lnSpc>
                <a:spcPct val="150000"/>
              </a:lnSpc>
              <a:spcBef>
                <a:spcPts val="600"/>
              </a:spcBef>
              <a:spcAft>
                <a:spcPts val="600"/>
              </a:spcAft>
              <a:buFont typeface="Wingdings" panose="05000000000000000000" pitchFamily="2" charset="2"/>
              <a:buChar char=""/>
            </a:pPr>
            <a:r>
              <a:rPr lang="zh-CN" altLang="zh-CN" sz="1200" b="1" dirty="0">
                <a:solidFill>
                  <a:srgbClr val="101214"/>
                </a:solidFill>
                <a:effectLst/>
                <a:latin typeface="+mn-ea"/>
                <a:cs typeface="宋体" pitchFamily="2" charset="-122"/>
              </a:rPr>
              <a:t>慢启动（</a:t>
            </a:r>
            <a:r>
              <a:rPr lang="en-US" altLang="zh-CN" sz="1200" b="1" dirty="0">
                <a:solidFill>
                  <a:srgbClr val="101214"/>
                </a:solidFill>
                <a:effectLst/>
                <a:latin typeface="+mn-ea"/>
                <a:cs typeface="宋体" pitchFamily="2" charset="-122"/>
              </a:rPr>
              <a:t>Slow Start</a:t>
            </a:r>
            <a:r>
              <a:rPr lang="zh-CN" altLang="zh-CN" sz="1200" b="1" dirty="0">
                <a:solidFill>
                  <a:srgbClr val="101214"/>
                </a:solidFill>
                <a:effectLst/>
                <a:latin typeface="+mn-ea"/>
                <a:cs typeface="宋体" pitchFamily="2" charset="-122"/>
              </a:rPr>
              <a:t>）</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latin typeface="+mn-ea"/>
                <a:cs typeface="宋体" pitchFamily="2" charset="-122"/>
              </a:rPr>
              <a:t>         </a:t>
            </a:r>
            <a:r>
              <a:rPr lang="zh-CN" altLang="zh-CN" sz="1200" dirty="0">
                <a:solidFill>
                  <a:srgbClr val="101214"/>
                </a:solidFill>
                <a:effectLst/>
                <a:latin typeface="+mn-ea"/>
                <a:cs typeface="宋体" pitchFamily="2" charset="-122"/>
              </a:rPr>
              <a:t>对方每确认一个报文段</a:t>
            </a:r>
            <a:r>
              <a:rPr lang="zh-CN" altLang="en-US" sz="1200" dirty="0">
                <a:solidFill>
                  <a:srgbClr val="101214"/>
                </a:solidFill>
                <a:effectLst/>
                <a:latin typeface="+mn-ea"/>
                <a:cs typeface="宋体" pitchFamily="2" charset="-122"/>
              </a:rPr>
              <a:t>，</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增加</a:t>
            </a:r>
            <a:r>
              <a:rPr lang="en-US" altLang="zh-CN" sz="1200" dirty="0">
                <a:solidFill>
                  <a:srgbClr val="101214"/>
                </a:solidFill>
                <a:effectLst/>
                <a:latin typeface="+mn-ea"/>
                <a:cs typeface="宋体" pitchFamily="2" charset="-122"/>
              </a:rPr>
              <a:t>1MSS</a:t>
            </a:r>
            <a:r>
              <a:rPr lang="zh-CN" altLang="en-US" sz="1200" dirty="0">
                <a:solidFill>
                  <a:srgbClr val="101214"/>
                </a:solidFill>
                <a:effectLst/>
                <a:latin typeface="+mn-ea"/>
                <a:cs typeface="宋体" pitchFamily="2" charset="-122"/>
              </a:rPr>
              <a:t>，</a:t>
            </a:r>
            <a:r>
              <a:rPr lang="zh-CN" altLang="zh-CN" sz="1200" dirty="0">
                <a:solidFill>
                  <a:srgbClr val="101214"/>
                </a:solidFill>
                <a:effectLst/>
                <a:latin typeface="+mn-ea"/>
                <a:cs typeface="宋体" pitchFamily="2" charset="-122"/>
              </a:rPr>
              <a:t>直到</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超过</a:t>
            </a:r>
            <a:r>
              <a:rPr lang="en-US" altLang="zh-CN" sz="1200" dirty="0" err="1">
                <a:solidFill>
                  <a:srgbClr val="101214"/>
                </a:solidFill>
                <a:effectLst/>
                <a:latin typeface="+mn-ea"/>
                <a:cs typeface="宋体" pitchFamily="2" charset="-122"/>
              </a:rPr>
              <a:t>ssthresh</a:t>
            </a:r>
            <a:r>
              <a:rPr lang="zh-CN" altLang="zh-CN" sz="1200" dirty="0">
                <a:solidFill>
                  <a:srgbClr val="101214"/>
                </a:solidFill>
                <a:effectLst/>
                <a:latin typeface="+mn-ea"/>
                <a:cs typeface="宋体" pitchFamily="2" charset="-122"/>
              </a:rPr>
              <a:t>值</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zh-CN" altLang="zh-CN" sz="1200" dirty="0">
                <a:solidFill>
                  <a:srgbClr val="101214"/>
                </a:solidFill>
                <a:effectLst/>
                <a:latin typeface="+mn-ea"/>
                <a:cs typeface="宋体" pitchFamily="2" charset="-122"/>
              </a:rPr>
              <a:t>经过</a:t>
            </a:r>
            <a:r>
              <a:rPr lang="en-US" altLang="zh-CN" sz="1200" dirty="0">
                <a:solidFill>
                  <a:srgbClr val="101214"/>
                </a:solidFill>
                <a:effectLst/>
                <a:latin typeface="+mn-ea"/>
                <a:cs typeface="宋体" pitchFamily="2" charset="-122"/>
              </a:rPr>
              <a:t>1</a:t>
            </a:r>
            <a:r>
              <a:rPr lang="zh-CN" altLang="zh-CN" sz="1200" dirty="0">
                <a:solidFill>
                  <a:srgbClr val="101214"/>
                </a:solidFill>
                <a:effectLst/>
                <a:latin typeface="+mn-ea"/>
                <a:cs typeface="宋体" pitchFamily="2" charset="-122"/>
              </a:rPr>
              <a:t>个</a:t>
            </a:r>
            <a:r>
              <a:rPr lang="en-US" altLang="zh-CN" sz="1200" dirty="0">
                <a:solidFill>
                  <a:srgbClr val="101214"/>
                </a:solidFill>
                <a:effectLst/>
                <a:latin typeface="+mn-ea"/>
                <a:cs typeface="宋体" pitchFamily="2" charset="-122"/>
              </a:rPr>
              <a:t>RTT</a:t>
            </a:r>
            <a:r>
              <a:rPr lang="zh-CN" altLang="en-US" sz="1200" dirty="0">
                <a:solidFill>
                  <a:srgbClr val="101214"/>
                </a:solidFill>
                <a:effectLst/>
                <a:latin typeface="+mn-ea"/>
                <a:cs typeface="宋体" pitchFamily="2" charset="-122"/>
              </a:rPr>
              <a:t>，</a:t>
            </a:r>
            <a:r>
              <a:rPr lang="zh-CN" altLang="zh-CN" sz="1200" dirty="0">
                <a:solidFill>
                  <a:srgbClr val="101214"/>
                </a:solidFill>
                <a:effectLst/>
                <a:latin typeface="+mn-ea"/>
                <a:cs typeface="宋体" pitchFamily="2" charset="-122"/>
              </a:rPr>
              <a:t>前一个</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的所有数据被确认后</a:t>
            </a:r>
            <a:r>
              <a:rPr lang="zh-CN" altLang="en-US" sz="1200" dirty="0">
                <a:solidFill>
                  <a:srgbClr val="101214"/>
                </a:solidFill>
                <a:effectLst/>
                <a:latin typeface="+mn-ea"/>
                <a:cs typeface="宋体" pitchFamily="2" charset="-122"/>
              </a:rPr>
              <a:t>，</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大小翻倍</a:t>
            </a:r>
            <a:endParaRPr lang="zh-CN" altLang="zh-CN" sz="1200" dirty="0">
              <a:solidFill>
                <a:srgbClr val="00000A"/>
              </a:solidFill>
              <a:effectLst/>
              <a:latin typeface="+mn-ea"/>
              <a:cs typeface="宋体" pitchFamily="2" charset="-122"/>
            </a:endParaRPr>
          </a:p>
          <a:p>
            <a:pPr marL="342900" lvl="0" indent="-342900" algn="just">
              <a:lnSpc>
                <a:spcPct val="150000"/>
              </a:lnSpc>
              <a:spcBef>
                <a:spcPts val="600"/>
              </a:spcBef>
              <a:spcAft>
                <a:spcPts val="600"/>
              </a:spcAft>
              <a:buFont typeface="Wingdings" panose="05000000000000000000" pitchFamily="2" charset="2"/>
              <a:buChar char=""/>
            </a:pPr>
            <a:r>
              <a:rPr lang="zh-CN" altLang="zh-CN" sz="1200" b="1" dirty="0">
                <a:solidFill>
                  <a:srgbClr val="101214"/>
                </a:solidFill>
                <a:effectLst/>
                <a:latin typeface="+mn-ea"/>
                <a:cs typeface="宋体" pitchFamily="2" charset="-122"/>
              </a:rPr>
              <a:t>拥塞避免</a:t>
            </a:r>
            <a:r>
              <a:rPr lang="en-US" altLang="zh-CN" sz="1200" b="1" dirty="0">
                <a:solidFill>
                  <a:srgbClr val="101214"/>
                </a:solidFill>
                <a:effectLst/>
                <a:latin typeface="+mn-ea"/>
                <a:cs typeface="宋体" pitchFamily="2" charset="-122"/>
              </a:rPr>
              <a:t>(Congestion Avoidance)</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zh-CN" altLang="zh-CN" sz="1200" dirty="0">
                <a:solidFill>
                  <a:srgbClr val="101214"/>
                </a:solidFill>
                <a:effectLst/>
                <a:latin typeface="+mn-ea"/>
                <a:cs typeface="宋体" pitchFamily="2" charset="-122"/>
              </a:rPr>
              <a:t>对方每确认一个报文段</a:t>
            </a:r>
            <a:r>
              <a:rPr lang="zh-CN" altLang="en-US" sz="1200" dirty="0">
                <a:solidFill>
                  <a:srgbClr val="101214"/>
                </a:solidFill>
                <a:effectLst/>
                <a:latin typeface="+mn-ea"/>
                <a:cs typeface="宋体" pitchFamily="2" charset="-122"/>
              </a:rPr>
              <a:t>，</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增加</a:t>
            </a:r>
            <a:r>
              <a:rPr lang="en-US" altLang="zh-CN" sz="1200" dirty="0">
                <a:solidFill>
                  <a:srgbClr val="101214"/>
                </a:solidFill>
                <a:effectLst/>
                <a:latin typeface="+mn-ea"/>
                <a:cs typeface="宋体" pitchFamily="2" charset="-122"/>
              </a:rPr>
              <a:t>(1 MSS)/CWND *1MSS</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zh-CN" altLang="zh-CN" sz="1200" dirty="0">
                <a:solidFill>
                  <a:srgbClr val="101214"/>
                </a:solidFill>
                <a:effectLst/>
                <a:latin typeface="+mn-ea"/>
                <a:cs typeface="宋体" pitchFamily="2" charset="-122"/>
              </a:rPr>
              <a:t>经过</a:t>
            </a:r>
            <a:r>
              <a:rPr lang="en-US" altLang="zh-CN" sz="1200" dirty="0">
                <a:solidFill>
                  <a:srgbClr val="101214"/>
                </a:solidFill>
                <a:effectLst/>
                <a:latin typeface="+mn-ea"/>
                <a:cs typeface="宋体" pitchFamily="2" charset="-122"/>
              </a:rPr>
              <a:t>1</a:t>
            </a:r>
            <a:r>
              <a:rPr lang="zh-CN" altLang="zh-CN" sz="1200" dirty="0">
                <a:solidFill>
                  <a:srgbClr val="101214"/>
                </a:solidFill>
                <a:effectLst/>
                <a:latin typeface="+mn-ea"/>
                <a:cs typeface="宋体" pitchFamily="2" charset="-122"/>
              </a:rPr>
              <a:t>个</a:t>
            </a:r>
            <a:r>
              <a:rPr lang="en-US" altLang="zh-CN" sz="1200" dirty="0">
                <a:solidFill>
                  <a:srgbClr val="101214"/>
                </a:solidFill>
                <a:effectLst/>
                <a:latin typeface="+mn-ea"/>
                <a:cs typeface="宋体" pitchFamily="2" charset="-122"/>
              </a:rPr>
              <a:t>RTT</a:t>
            </a:r>
            <a:r>
              <a:rPr lang="zh-CN" altLang="en-US" sz="1200" dirty="0">
                <a:solidFill>
                  <a:srgbClr val="101214"/>
                </a:solidFill>
                <a:effectLst/>
                <a:latin typeface="+mn-ea"/>
                <a:cs typeface="宋体" pitchFamily="2" charset="-122"/>
              </a:rPr>
              <a:t>，</a:t>
            </a:r>
            <a:r>
              <a:rPr lang="zh-CN" altLang="zh-CN" sz="1200" dirty="0">
                <a:solidFill>
                  <a:srgbClr val="101214"/>
                </a:solidFill>
                <a:effectLst/>
                <a:latin typeface="+mn-ea"/>
                <a:cs typeface="宋体" pitchFamily="2" charset="-122"/>
              </a:rPr>
              <a:t>前一个</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的所有数据被确认后</a:t>
            </a:r>
            <a:r>
              <a:rPr lang="zh-CN" altLang="en-US" sz="1200" dirty="0">
                <a:solidFill>
                  <a:srgbClr val="101214"/>
                </a:solidFill>
                <a:effectLst/>
                <a:latin typeface="+mn-ea"/>
                <a:cs typeface="宋体" pitchFamily="2" charset="-122"/>
              </a:rPr>
              <a:t>，</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增加</a:t>
            </a:r>
            <a:r>
              <a:rPr lang="en-US" altLang="zh-CN" sz="1200" dirty="0">
                <a:solidFill>
                  <a:srgbClr val="101214"/>
                </a:solidFill>
                <a:effectLst/>
                <a:latin typeface="+mn-ea"/>
                <a:cs typeface="宋体" pitchFamily="2" charset="-122"/>
              </a:rPr>
              <a:t>1 MSS</a:t>
            </a:r>
            <a:endParaRPr lang="zh-CN" altLang="zh-CN" sz="1200" dirty="0">
              <a:solidFill>
                <a:srgbClr val="00000A"/>
              </a:solidFill>
              <a:effectLst/>
              <a:latin typeface="+mn-ea"/>
              <a:cs typeface="宋体" pitchFamily="2" charset="-122"/>
            </a:endParaRPr>
          </a:p>
          <a:p>
            <a:pPr marL="342900" lvl="0" indent="-342900" algn="just">
              <a:lnSpc>
                <a:spcPct val="150000"/>
              </a:lnSpc>
              <a:spcBef>
                <a:spcPts val="600"/>
              </a:spcBef>
              <a:spcAft>
                <a:spcPts val="600"/>
              </a:spcAft>
              <a:buFont typeface="Wingdings" panose="05000000000000000000" pitchFamily="2" charset="2"/>
              <a:buChar char=""/>
            </a:pPr>
            <a:r>
              <a:rPr lang="zh-CN" altLang="zh-CN" sz="1200" b="1" dirty="0">
                <a:solidFill>
                  <a:srgbClr val="101214"/>
                </a:solidFill>
                <a:effectLst/>
                <a:latin typeface="+mn-ea"/>
                <a:cs typeface="宋体" pitchFamily="2" charset="-122"/>
              </a:rPr>
              <a:t>快重传（</a:t>
            </a:r>
            <a:r>
              <a:rPr lang="en-US" altLang="zh-CN" sz="1200" b="1" dirty="0">
                <a:solidFill>
                  <a:srgbClr val="101214"/>
                </a:solidFill>
                <a:effectLst/>
                <a:latin typeface="+mn-ea"/>
                <a:cs typeface="宋体" pitchFamily="2" charset="-122"/>
              </a:rPr>
              <a:t>Fast Retransmission)</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en-US" altLang="zh-CN" sz="1200" dirty="0" err="1">
                <a:solidFill>
                  <a:srgbClr val="101214"/>
                </a:solidFill>
                <a:effectLst/>
                <a:latin typeface="+mn-ea"/>
                <a:cs typeface="宋体" pitchFamily="2" charset="-122"/>
              </a:rPr>
              <a:t>ssthresh</a:t>
            </a:r>
            <a:r>
              <a:rPr lang="zh-CN" altLang="zh-CN" sz="1200" dirty="0">
                <a:solidFill>
                  <a:srgbClr val="101214"/>
                </a:solidFill>
                <a:effectLst/>
                <a:latin typeface="+mn-ea"/>
                <a:cs typeface="宋体" pitchFamily="2" charset="-122"/>
              </a:rPr>
              <a:t>减小为当前</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的一半：</a:t>
            </a:r>
            <a:r>
              <a:rPr lang="en-US" altLang="zh-CN" sz="1200" dirty="0" err="1">
                <a:solidFill>
                  <a:srgbClr val="101214"/>
                </a:solidFill>
                <a:effectLst/>
                <a:latin typeface="+mn-ea"/>
                <a:cs typeface="宋体" pitchFamily="2" charset="-122"/>
              </a:rPr>
              <a:t>ssthresh</a:t>
            </a:r>
            <a:r>
              <a:rPr lang="en-US" altLang="zh-CN" sz="1200" dirty="0">
                <a:solidFill>
                  <a:srgbClr val="101214"/>
                </a:solidFill>
                <a:effectLst/>
                <a:latin typeface="+mn-ea"/>
                <a:cs typeface="宋体" pitchFamily="2" charset="-122"/>
              </a:rPr>
              <a:t> &lt;- </a:t>
            </a:r>
            <a:r>
              <a:rPr lang="en-US" altLang="zh-CN" sz="1200" dirty="0" err="1">
                <a:solidFill>
                  <a:srgbClr val="101214"/>
                </a:solidFill>
                <a:effectLst/>
                <a:latin typeface="+mn-ea"/>
                <a:cs typeface="宋体" pitchFamily="2" charset="-122"/>
              </a:rPr>
              <a:t>cwnd</a:t>
            </a:r>
            <a:r>
              <a:rPr lang="en-US" altLang="zh-CN" sz="1200" dirty="0">
                <a:solidFill>
                  <a:srgbClr val="101214"/>
                </a:solidFill>
                <a:effectLst/>
                <a:latin typeface="+mn-ea"/>
                <a:cs typeface="宋体" pitchFamily="2" charset="-122"/>
              </a:rPr>
              <a:t>/2</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zh-CN" altLang="zh-CN" sz="1200" dirty="0">
                <a:solidFill>
                  <a:srgbClr val="101214"/>
                </a:solidFill>
                <a:effectLst/>
                <a:latin typeface="+mn-ea"/>
                <a:cs typeface="宋体" pitchFamily="2" charset="-122"/>
              </a:rPr>
              <a:t>新拥塞窗口值</a:t>
            </a:r>
            <a:r>
              <a:rPr lang="en-US" altLang="zh-CN" sz="1200" dirty="0" err="1">
                <a:solidFill>
                  <a:srgbClr val="101214"/>
                </a:solidFill>
                <a:effectLst/>
                <a:latin typeface="+mn-ea"/>
                <a:cs typeface="宋体" pitchFamily="2" charset="-122"/>
              </a:rPr>
              <a:t>cwnd</a:t>
            </a:r>
            <a:r>
              <a:rPr lang="en-US" altLang="zh-CN" sz="1200" dirty="0">
                <a:solidFill>
                  <a:srgbClr val="101214"/>
                </a:solidFill>
                <a:effectLst/>
                <a:latin typeface="+mn-ea"/>
                <a:cs typeface="宋体" pitchFamily="2" charset="-122"/>
              </a:rPr>
              <a:t> &lt;- </a:t>
            </a:r>
            <a:r>
              <a:rPr lang="zh-CN" altLang="zh-CN" sz="1200" dirty="0">
                <a:solidFill>
                  <a:srgbClr val="101214"/>
                </a:solidFill>
                <a:effectLst/>
                <a:latin typeface="+mn-ea"/>
                <a:cs typeface="宋体" pitchFamily="2" charset="-122"/>
              </a:rPr>
              <a:t>新的</a:t>
            </a:r>
            <a:r>
              <a:rPr lang="en-US" altLang="zh-CN" sz="1200" dirty="0" err="1">
                <a:solidFill>
                  <a:srgbClr val="101214"/>
                </a:solidFill>
                <a:effectLst/>
                <a:latin typeface="+mn-ea"/>
                <a:cs typeface="宋体" pitchFamily="2" charset="-122"/>
              </a:rPr>
              <a:t>ssthresh</a:t>
            </a:r>
            <a:endParaRPr lang="zh-CN" altLang="zh-CN" sz="1200" dirty="0">
              <a:solidFill>
                <a:srgbClr val="00000A"/>
              </a:solidFill>
              <a:effectLst/>
              <a:latin typeface="+mn-ea"/>
              <a:cs typeface="宋体"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0000"/>
              </a:solidFill>
              <a:effectLst/>
              <a:uLnTx/>
              <a:uFillTx/>
              <a:latin typeface="+mn-ea"/>
              <a:cs typeface="+mn-cs"/>
            </a:endParaRPr>
          </a:p>
        </p:txBody>
      </p:sp>
      <p:sp>
        <p:nvSpPr>
          <p:cNvPr id="14" name="文本框 13"/>
          <p:cNvSpPr txBox="1"/>
          <p:nvPr/>
        </p:nvSpPr>
        <p:spPr>
          <a:xfrm>
            <a:off x="754684" y="1454090"/>
            <a:ext cx="4667250" cy="39878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拥塞控制算法总述</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4" name="文本框 3"/>
          <p:cNvSpPr txBox="1"/>
          <p:nvPr/>
        </p:nvSpPr>
        <p:spPr>
          <a:xfrm>
            <a:off x="5892874" y="1854200"/>
            <a:ext cx="6107596" cy="3230245"/>
          </a:xfrm>
          <a:prstGeom prst="rect">
            <a:avLst/>
          </a:prstGeom>
          <a:noFill/>
        </p:spPr>
        <p:txBody>
          <a:bodyPr wrap="square" rtlCol="0">
            <a:spAutoFit/>
          </a:bodyPr>
          <a:lstStyle/>
          <a:p>
            <a:pPr marL="342900" lvl="0" indent="-342900" algn="just">
              <a:lnSpc>
                <a:spcPct val="150000"/>
              </a:lnSpc>
              <a:spcBef>
                <a:spcPts val="600"/>
              </a:spcBef>
              <a:spcAft>
                <a:spcPts val="600"/>
              </a:spcAft>
              <a:buFont typeface="Wingdings" panose="05000000000000000000" pitchFamily="2" charset="2"/>
              <a:buChar char=""/>
            </a:pPr>
            <a:r>
              <a:rPr lang="zh-CN" altLang="zh-CN" sz="1200" b="1" dirty="0">
                <a:solidFill>
                  <a:srgbClr val="101214"/>
                </a:solidFill>
                <a:effectLst/>
                <a:latin typeface="+mn-ea"/>
                <a:cs typeface="宋体" pitchFamily="2" charset="-122"/>
              </a:rPr>
              <a:t>超时重传（</a:t>
            </a:r>
            <a:r>
              <a:rPr lang="en-US" altLang="zh-CN" sz="1200" b="1" dirty="0">
                <a:solidFill>
                  <a:srgbClr val="101214"/>
                </a:solidFill>
                <a:effectLst/>
                <a:latin typeface="+mn-ea"/>
                <a:cs typeface="宋体" pitchFamily="2" charset="-122"/>
              </a:rPr>
              <a:t>Retransmission Timeout)</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en-US" altLang="zh-CN" sz="1200" dirty="0" err="1">
                <a:solidFill>
                  <a:srgbClr val="101214"/>
                </a:solidFill>
                <a:effectLst/>
                <a:latin typeface="+mn-ea"/>
                <a:cs typeface="宋体" pitchFamily="2" charset="-122"/>
              </a:rPr>
              <a:t>ssthresh</a:t>
            </a:r>
            <a:r>
              <a:rPr lang="zh-CN" altLang="zh-CN" sz="1200" dirty="0">
                <a:solidFill>
                  <a:srgbClr val="101214"/>
                </a:solidFill>
                <a:effectLst/>
                <a:latin typeface="+mn-ea"/>
                <a:cs typeface="宋体" pitchFamily="2" charset="-122"/>
              </a:rPr>
              <a:t>减小为当前</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的一半：</a:t>
            </a:r>
            <a:r>
              <a:rPr lang="en-US" altLang="zh-CN" sz="1200" dirty="0" err="1">
                <a:solidFill>
                  <a:srgbClr val="101214"/>
                </a:solidFill>
                <a:effectLst/>
                <a:latin typeface="+mn-ea"/>
                <a:cs typeface="宋体" pitchFamily="2" charset="-122"/>
              </a:rPr>
              <a:t>ssthresh</a:t>
            </a:r>
            <a:r>
              <a:rPr lang="en-US" altLang="zh-CN" sz="1200" dirty="0">
                <a:solidFill>
                  <a:srgbClr val="101214"/>
                </a:solidFill>
                <a:effectLst/>
                <a:latin typeface="+mn-ea"/>
                <a:cs typeface="宋体" pitchFamily="2" charset="-122"/>
              </a:rPr>
              <a:t> &lt;- </a:t>
            </a:r>
            <a:r>
              <a:rPr lang="en-US" altLang="zh-CN" sz="1200" dirty="0" err="1">
                <a:solidFill>
                  <a:srgbClr val="101214"/>
                </a:solidFill>
                <a:effectLst/>
                <a:latin typeface="+mn-ea"/>
                <a:cs typeface="宋体" pitchFamily="2" charset="-122"/>
              </a:rPr>
              <a:t>cwnd</a:t>
            </a:r>
            <a:r>
              <a:rPr lang="en-US" altLang="zh-CN" sz="1200" dirty="0">
                <a:solidFill>
                  <a:srgbClr val="101214"/>
                </a:solidFill>
                <a:effectLst/>
                <a:latin typeface="+mn-ea"/>
                <a:cs typeface="宋体" pitchFamily="2" charset="-122"/>
              </a:rPr>
              <a:t>/2</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zh-CN" altLang="zh-CN" sz="1200" dirty="0">
                <a:solidFill>
                  <a:srgbClr val="101214"/>
                </a:solidFill>
                <a:effectLst/>
                <a:latin typeface="+mn-ea"/>
                <a:cs typeface="宋体" pitchFamily="2" charset="-122"/>
              </a:rPr>
              <a:t>拥塞窗口值</a:t>
            </a:r>
            <a:r>
              <a:rPr lang="en-US" altLang="zh-CN" sz="1200" dirty="0" err="1">
                <a:solidFill>
                  <a:srgbClr val="101214"/>
                </a:solidFill>
                <a:effectLst/>
                <a:latin typeface="+mn-ea"/>
                <a:cs typeface="宋体" pitchFamily="2" charset="-122"/>
              </a:rPr>
              <a:t>cwnd</a:t>
            </a:r>
            <a:r>
              <a:rPr lang="zh-CN" altLang="zh-CN" sz="1200" dirty="0">
                <a:solidFill>
                  <a:srgbClr val="101214"/>
                </a:solidFill>
                <a:effectLst/>
                <a:latin typeface="+mn-ea"/>
                <a:cs typeface="宋体" pitchFamily="2" charset="-122"/>
              </a:rPr>
              <a:t>减为</a:t>
            </a:r>
            <a:r>
              <a:rPr lang="en-US" altLang="zh-CN" sz="1200" dirty="0">
                <a:solidFill>
                  <a:srgbClr val="101214"/>
                </a:solidFill>
                <a:effectLst/>
                <a:latin typeface="+mn-ea"/>
                <a:cs typeface="宋体" pitchFamily="2" charset="-122"/>
              </a:rPr>
              <a:t>1 MSS</a:t>
            </a:r>
            <a:endParaRPr lang="zh-CN" altLang="zh-CN" sz="1200" dirty="0">
              <a:solidFill>
                <a:srgbClr val="00000A"/>
              </a:solidFill>
              <a:effectLst/>
              <a:latin typeface="+mn-ea"/>
              <a:cs typeface="宋体" pitchFamily="2" charset="-122"/>
            </a:endParaRPr>
          </a:p>
          <a:p>
            <a:pPr marL="342900" lvl="0" indent="-342900" algn="just">
              <a:lnSpc>
                <a:spcPct val="150000"/>
              </a:lnSpc>
              <a:spcBef>
                <a:spcPts val="600"/>
              </a:spcBef>
              <a:spcAft>
                <a:spcPts val="600"/>
              </a:spcAft>
              <a:buFont typeface="Wingdings" panose="05000000000000000000" pitchFamily="2" charset="2"/>
              <a:buChar char=""/>
            </a:pPr>
            <a:r>
              <a:rPr lang="zh-CN" altLang="zh-CN" sz="1200" b="1" dirty="0">
                <a:solidFill>
                  <a:srgbClr val="101214"/>
                </a:solidFill>
                <a:effectLst/>
                <a:latin typeface="+mn-ea"/>
                <a:cs typeface="宋体" pitchFamily="2" charset="-122"/>
              </a:rPr>
              <a:t>快恢复（</a:t>
            </a:r>
            <a:r>
              <a:rPr lang="en-US" altLang="zh-CN" sz="1200" b="1" dirty="0">
                <a:solidFill>
                  <a:srgbClr val="101214"/>
                </a:solidFill>
                <a:effectLst/>
                <a:latin typeface="+mn-ea"/>
                <a:cs typeface="宋体" pitchFamily="2" charset="-122"/>
              </a:rPr>
              <a:t>Fast Recovery) </a:t>
            </a:r>
            <a:r>
              <a:rPr lang="zh-CN" altLang="zh-CN" sz="1200" b="1" dirty="0">
                <a:solidFill>
                  <a:srgbClr val="101214"/>
                </a:solidFill>
                <a:effectLst/>
                <a:latin typeface="+mn-ea"/>
                <a:cs typeface="宋体" pitchFamily="2" charset="-122"/>
              </a:rPr>
              <a:t>：以下简称</a:t>
            </a:r>
            <a:r>
              <a:rPr lang="en-US" altLang="zh-CN" sz="1200" b="1" dirty="0">
                <a:solidFill>
                  <a:srgbClr val="101214"/>
                </a:solidFill>
                <a:effectLst/>
                <a:latin typeface="+mn-ea"/>
                <a:cs typeface="宋体" pitchFamily="2" charset="-122"/>
              </a:rPr>
              <a:t>FR</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r>
              <a:rPr lang="zh-CN" altLang="zh-CN" sz="1200" dirty="0">
                <a:solidFill>
                  <a:srgbClr val="101214"/>
                </a:solidFill>
                <a:effectLst/>
                <a:latin typeface="+mn-ea"/>
                <a:cs typeface="宋体" pitchFamily="2" charset="-122"/>
              </a:rPr>
              <a:t>进入：在快重传之后立即进入</a:t>
            </a:r>
            <a:endParaRPr lang="zh-CN" altLang="zh-CN" sz="1200" dirty="0">
              <a:solidFill>
                <a:srgbClr val="101214"/>
              </a:solidFill>
              <a:effectLst/>
              <a:latin typeface="+mn-ea"/>
              <a:cs typeface="宋体" pitchFamily="2" charset="-122"/>
            </a:endParaRPr>
          </a:p>
          <a:p>
            <a:pPr lvl="0" algn="just">
              <a:lnSpc>
                <a:spcPct val="150000"/>
              </a:lnSpc>
              <a:spcBef>
                <a:spcPts val="600"/>
              </a:spcBef>
              <a:spcAft>
                <a:spcPts val="600"/>
              </a:spcAft>
            </a:pPr>
            <a:r>
              <a:rPr lang="zh-CN" altLang="zh-CN" sz="1200" dirty="0">
                <a:solidFill>
                  <a:srgbClr val="00000A"/>
                </a:solidFill>
                <a:effectLst/>
                <a:latin typeface="+mn-ea"/>
                <a:cs typeface="宋体" pitchFamily="2" charset="-122"/>
              </a:rPr>
              <a:t>为了快速恢复，cwnd通常会再增加三个最大报文段大小（3 * MSS），以补偿那三个重复ACK所代表的在网络中可能已经在传输的段。</a:t>
            </a:r>
            <a:endParaRPr lang="zh-CN" altLang="zh-CN" sz="1200" dirty="0">
              <a:solidFill>
                <a:srgbClr val="00000A"/>
              </a:solidFill>
              <a:effectLst/>
              <a:latin typeface="+mn-ea"/>
              <a:cs typeface="宋体" pitchFamily="2" charset="-122"/>
            </a:endParaRPr>
          </a:p>
          <a:p>
            <a:pPr lvl="0" algn="just">
              <a:lnSpc>
                <a:spcPct val="150000"/>
              </a:lnSpc>
              <a:spcBef>
                <a:spcPts val="600"/>
              </a:spcBef>
              <a:spcAft>
                <a:spcPts val="600"/>
              </a:spcAft>
            </a:pPr>
            <a:r>
              <a:rPr lang="en-US" altLang="zh-CN" sz="1200" dirty="0">
                <a:solidFill>
                  <a:srgbClr val="101214"/>
                </a:solidFill>
                <a:effectLst/>
                <a:latin typeface="+mn-ea"/>
                <a:cs typeface="宋体" pitchFamily="2" charset="-122"/>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设计思路</a:t>
            </a:r>
            <a:r>
              <a:rPr lang="en-US" altLang="zh-CN" dirty="0"/>
              <a:t>——</a:t>
            </a:r>
            <a:r>
              <a:rPr lang="zh-CN" altLang="en-US" dirty="0"/>
              <a:t>拥塞状态转移</a:t>
            </a:r>
            <a:r>
              <a:rPr lang="en-US" altLang="zh-CN" dirty="0"/>
              <a:t>(tcp_in.c)</a:t>
            </a:r>
            <a:endParaRPr lang="en-US" altLang="zh-CN" dirty="0"/>
          </a:p>
        </p:txBody>
      </p:sp>
      <p:pic>
        <p:nvPicPr>
          <p:cNvPr id="4" name="图片 3" descr="截屏2024-04-03 09.19.54"/>
          <p:cNvPicPr>
            <a:picLocks noChangeAspect="1"/>
          </p:cNvPicPr>
          <p:nvPr/>
        </p:nvPicPr>
        <p:blipFill>
          <a:blip r:embed="rId1"/>
          <a:stretch>
            <a:fillRect/>
          </a:stretch>
        </p:blipFill>
        <p:spPr>
          <a:xfrm>
            <a:off x="2594610" y="1822450"/>
            <a:ext cx="6320155" cy="4860925"/>
          </a:xfrm>
          <a:prstGeom prst="rect">
            <a:avLst/>
          </a:prstGeom>
        </p:spPr>
      </p:pic>
      <p:sp>
        <p:nvSpPr>
          <p:cNvPr id="5" name="文本框 4"/>
          <p:cNvSpPr txBox="1"/>
          <p:nvPr>
            <p:custDataLst>
              <p:tags r:id="rId2"/>
            </p:custDataLst>
          </p:nvPr>
        </p:nvSpPr>
        <p:spPr>
          <a:xfrm>
            <a:off x="154305" y="1115695"/>
            <a:ext cx="12037695" cy="706755"/>
          </a:xfrm>
          <a:prstGeom prst="rect">
            <a:avLst/>
          </a:prstGeom>
          <a:noFill/>
        </p:spPr>
        <p:txBody>
          <a:bodyPr wrap="square" rtlCol="0">
            <a:spAutoFit/>
          </a:bodyPr>
          <a:p>
            <a:pPr marR="0" lvl="0" algn="l" defTabSz="914400" rtl="0" eaLnBrk="1" fontAlgn="auto" latinLnBrk="0" hangingPunct="1">
              <a:lnSpc>
                <a:spcPct val="100000"/>
              </a:lnSpc>
              <a:spcBef>
                <a:spcPts val="0"/>
              </a:spcBef>
              <a:spcAft>
                <a:spcPts val="0"/>
              </a:spcAft>
              <a:buClrTx/>
              <a:buSzTx/>
              <a:defRPr/>
            </a:pP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2.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拥塞状态机切换和拥塞窗口控制（</a:t>
            </a:r>
            <a:r>
              <a:rPr lang="en-US" altLang="zh-CN" sz="2000" dirty="0" err="1">
                <a:solidFill>
                  <a:srgbClr val="101214"/>
                </a:solidFill>
                <a:effectLst/>
                <a:latin typeface="+mn-ea"/>
                <a:cs typeface="宋体" pitchFamily="2" charset="-122"/>
                <a:sym typeface="+mn-ea"/>
              </a:rPr>
              <a:t>void tcp_congestion_control(struct tcp_sock *tsk, struct tcp_cb *cb, char *packet)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设计思路</a:t>
            </a:r>
            <a:r>
              <a:rPr lang="en-US" altLang="zh-CN" dirty="0"/>
              <a:t>——</a:t>
            </a:r>
            <a:r>
              <a:rPr lang="zh-CN" altLang="en-US" dirty="0"/>
              <a:t>拥塞状态转移</a:t>
            </a:r>
            <a:r>
              <a:rPr lang="en-US" altLang="zh-CN" dirty="0"/>
              <a:t>(tcp_in.c)</a:t>
            </a:r>
            <a:endParaRPr lang="en-US" altLang="zh-CN" dirty="0"/>
          </a:p>
        </p:txBody>
      </p:sp>
      <p:sp>
        <p:nvSpPr>
          <p:cNvPr id="2" name="文本框 1"/>
          <p:cNvSpPr txBox="1"/>
          <p:nvPr/>
        </p:nvSpPr>
        <p:spPr>
          <a:xfrm>
            <a:off x="153670" y="1631950"/>
            <a:ext cx="11889740" cy="4446270"/>
          </a:xfrm>
          <a:prstGeom prst="rect">
            <a:avLst/>
          </a:prstGeom>
          <a:noFill/>
        </p:spPr>
        <p:txBody>
          <a:bodyPr wrap="square" rtlCol="0">
            <a:spAutoFit/>
          </a:bodyPr>
          <a:lstStyle/>
          <a:p>
            <a:pPr marL="800100" indent="304800" algn="just">
              <a:lnSpc>
                <a:spcPct val="150000"/>
              </a:lnSpc>
              <a:spcBef>
                <a:spcPts val="600"/>
              </a:spcBef>
              <a:spcAft>
                <a:spcPts val="600"/>
              </a:spcAft>
            </a:pPr>
            <a:r>
              <a:rPr lang="zh-CN" altLang="zh-CN" sz="1600" dirty="0">
                <a:solidFill>
                  <a:srgbClr val="101214"/>
                </a:solidFill>
                <a:effectLst/>
                <a:latin typeface="+mn-ea"/>
                <a:cs typeface="宋体" pitchFamily="2" charset="-122"/>
              </a:rPr>
              <a:t>函数负责处理</a:t>
            </a:r>
            <a:r>
              <a:rPr lang="zh-CN" altLang="zh-CN" sz="1600" dirty="0">
                <a:solidFill>
                  <a:srgbClr val="FF0000"/>
                </a:solidFill>
                <a:effectLst/>
                <a:latin typeface="+mn-ea"/>
                <a:cs typeface="宋体" pitchFamily="2" charset="-122"/>
              </a:rPr>
              <a:t>拥塞状态转移和拥塞窗口的变化</a:t>
            </a:r>
            <a:r>
              <a:rPr lang="zh-CN" altLang="zh-CN" sz="1600" dirty="0">
                <a:solidFill>
                  <a:srgbClr val="101214"/>
                </a:solidFill>
                <a:effectLst/>
                <a:latin typeface="+mn-ea"/>
                <a:cs typeface="宋体" pitchFamily="2" charset="-122"/>
              </a:rPr>
              <a:t>。拥塞状态机的切换是本次实验的核心</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拥塞状态机的控制几乎</a:t>
            </a:r>
            <a:r>
              <a:rPr lang="zh-CN" altLang="zh-CN" sz="1600" dirty="0">
                <a:solidFill>
                  <a:srgbClr val="FF0000"/>
                </a:solidFill>
                <a:effectLst/>
                <a:latin typeface="+mn-ea"/>
                <a:cs typeface="宋体" pitchFamily="2" charset="-122"/>
              </a:rPr>
              <a:t>完全由带</a:t>
            </a:r>
            <a:r>
              <a:rPr lang="en-US" altLang="zh-CN" sz="1600" dirty="0">
                <a:solidFill>
                  <a:srgbClr val="FF0000"/>
                </a:solidFill>
                <a:effectLst/>
                <a:latin typeface="+mn-ea"/>
                <a:cs typeface="宋体" pitchFamily="2" charset="-122"/>
              </a:rPr>
              <a:t>ACK</a:t>
            </a:r>
            <a:r>
              <a:rPr lang="zh-CN" altLang="zh-CN" sz="1600" dirty="0">
                <a:solidFill>
                  <a:srgbClr val="FF0000"/>
                </a:solidFill>
                <a:effectLst/>
                <a:latin typeface="+mn-ea"/>
                <a:cs typeface="宋体" pitchFamily="2" charset="-122"/>
              </a:rPr>
              <a:t>标志位的数据包来完成</a:t>
            </a:r>
            <a:r>
              <a:rPr lang="zh-CN" altLang="zh-CN" sz="1600" dirty="0">
                <a:solidFill>
                  <a:srgbClr val="101214"/>
                </a:solidFill>
                <a:effectLst/>
                <a:latin typeface="+mn-ea"/>
                <a:cs typeface="宋体" pitchFamily="2" charset="-122"/>
              </a:rPr>
              <a:t>。在本设计中</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以</a:t>
            </a:r>
            <a:r>
              <a:rPr lang="en-US" altLang="zh-CN" sz="1600" dirty="0">
                <a:solidFill>
                  <a:srgbClr val="101214"/>
                </a:solidFill>
                <a:effectLst/>
                <a:latin typeface="+mn-ea"/>
                <a:cs typeface="宋体" pitchFamily="2" charset="-122"/>
              </a:rPr>
              <a:t>MSS</a:t>
            </a:r>
            <a:r>
              <a:rPr lang="zh-CN" altLang="zh-CN" sz="1600" dirty="0">
                <a:solidFill>
                  <a:srgbClr val="101214"/>
                </a:solidFill>
                <a:effectLst/>
                <a:latin typeface="+mn-ea"/>
                <a:cs typeface="宋体" pitchFamily="2" charset="-122"/>
              </a:rPr>
              <a:t>作为</a:t>
            </a:r>
            <a:r>
              <a:rPr lang="en-US" altLang="zh-CN" sz="1600" dirty="0" err="1">
                <a:solidFill>
                  <a:srgbClr val="101214"/>
                </a:solidFill>
                <a:effectLst/>
                <a:latin typeface="+mn-ea"/>
                <a:cs typeface="宋体" pitchFamily="2" charset="-122"/>
              </a:rPr>
              <a:t>cwnd</a:t>
            </a:r>
            <a:r>
              <a:rPr lang="zh-CN" altLang="zh-CN" sz="1600" dirty="0">
                <a:solidFill>
                  <a:srgbClr val="101214"/>
                </a:solidFill>
                <a:effectLst/>
                <a:latin typeface="+mn-ea"/>
                <a:cs typeface="宋体" pitchFamily="2" charset="-122"/>
              </a:rPr>
              <a:t>的单位</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在计算发送窗口等时乘</a:t>
            </a:r>
            <a:r>
              <a:rPr lang="en-US" altLang="zh-CN" sz="1600" dirty="0">
                <a:solidFill>
                  <a:srgbClr val="101214"/>
                </a:solidFill>
                <a:effectLst/>
                <a:latin typeface="+mn-ea"/>
                <a:cs typeface="宋体" pitchFamily="2" charset="-122"/>
              </a:rPr>
              <a:t>MSS</a:t>
            </a:r>
            <a:r>
              <a:rPr lang="zh-CN" altLang="zh-CN" sz="1600" dirty="0">
                <a:solidFill>
                  <a:srgbClr val="101214"/>
                </a:solidFill>
                <a:effectLst/>
                <a:latin typeface="+mn-ea"/>
                <a:cs typeface="宋体" pitchFamily="2" charset="-122"/>
              </a:rPr>
              <a:t>值即可使用</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降低维护复杂度。</a:t>
            </a:r>
            <a:endParaRPr lang="zh-CN" altLang="zh-CN" sz="1600" dirty="0">
              <a:solidFill>
                <a:srgbClr val="00000A"/>
              </a:solidFill>
              <a:effectLst/>
              <a:latin typeface="+mn-ea"/>
              <a:cs typeface="宋体" pitchFamily="2" charset="-122"/>
            </a:endParaRPr>
          </a:p>
          <a:p>
            <a:pPr marL="800100" indent="304800" algn="just">
              <a:lnSpc>
                <a:spcPct val="150000"/>
              </a:lnSpc>
              <a:spcBef>
                <a:spcPts val="600"/>
              </a:spcBef>
              <a:spcAft>
                <a:spcPts val="600"/>
              </a:spcAft>
            </a:pPr>
            <a:r>
              <a:rPr lang="zh-CN" altLang="zh-CN" sz="1600" dirty="0">
                <a:solidFill>
                  <a:srgbClr val="101214"/>
                </a:solidFill>
                <a:effectLst/>
                <a:latin typeface="+mn-ea"/>
                <a:cs typeface="宋体" pitchFamily="2" charset="-122"/>
              </a:rPr>
              <a:t>首先需要</a:t>
            </a:r>
            <a:r>
              <a:rPr lang="zh-CN" altLang="zh-CN" sz="1600" dirty="0">
                <a:solidFill>
                  <a:srgbClr val="FF0000"/>
                </a:solidFill>
                <a:effectLst/>
                <a:latin typeface="+mn-ea"/>
                <a:cs typeface="宋体" pitchFamily="2" charset="-122"/>
              </a:rPr>
              <a:t>判断收到的</a:t>
            </a:r>
            <a:r>
              <a:rPr lang="en-US" altLang="zh-CN" sz="1600" dirty="0">
                <a:solidFill>
                  <a:srgbClr val="FF0000"/>
                </a:solidFill>
                <a:effectLst/>
                <a:latin typeface="+mn-ea"/>
                <a:cs typeface="宋体" pitchFamily="2" charset="-122"/>
              </a:rPr>
              <a:t>ACK</a:t>
            </a:r>
            <a:r>
              <a:rPr lang="zh-CN" altLang="zh-CN" sz="1600" dirty="0">
                <a:solidFill>
                  <a:srgbClr val="FF0000"/>
                </a:solidFill>
                <a:effectLst/>
                <a:latin typeface="+mn-ea"/>
                <a:cs typeface="宋体" pitchFamily="2" charset="-122"/>
              </a:rPr>
              <a:t>是否有效</a:t>
            </a:r>
            <a:r>
              <a:rPr lang="zh-CN" altLang="zh-CN" sz="1600" dirty="0">
                <a:solidFill>
                  <a:srgbClr val="101214"/>
                </a:solidFill>
                <a:effectLst/>
                <a:latin typeface="+mn-ea"/>
                <a:cs typeface="宋体" pitchFamily="2" charset="-122"/>
              </a:rPr>
              <a:t>。这个判断过程可以通过</a:t>
            </a:r>
            <a:r>
              <a:rPr lang="en-US" altLang="zh-CN" sz="1600" dirty="0">
                <a:solidFill>
                  <a:srgbClr val="101214"/>
                </a:solidFill>
                <a:effectLst/>
                <a:latin typeface="+mn-ea"/>
                <a:cs typeface="宋体" pitchFamily="2" charset="-122"/>
              </a:rPr>
              <a:t>ACK</a:t>
            </a:r>
            <a:r>
              <a:rPr lang="zh-CN" altLang="zh-CN" sz="1600" dirty="0">
                <a:solidFill>
                  <a:srgbClr val="FF0000"/>
                </a:solidFill>
                <a:effectLst/>
                <a:latin typeface="+mn-ea"/>
                <a:cs typeface="宋体" pitchFamily="2" charset="-122"/>
              </a:rPr>
              <a:t>遍历发送队列</a:t>
            </a:r>
            <a:r>
              <a:rPr lang="zh-CN" altLang="zh-CN" sz="1600" dirty="0">
                <a:solidFill>
                  <a:srgbClr val="101214"/>
                </a:solidFill>
                <a:effectLst/>
                <a:latin typeface="+mn-ea"/>
                <a:cs typeface="宋体" pitchFamily="2" charset="-122"/>
              </a:rPr>
              <a:t>。在这个遍历的同时</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可以对发送数据队列进行处理</a:t>
            </a:r>
            <a:r>
              <a:rPr lang="zh-CN" altLang="en-US" sz="1600" dirty="0">
                <a:solidFill>
                  <a:srgbClr val="101214"/>
                </a:solidFill>
                <a:effectLst/>
                <a:latin typeface="+mn-ea"/>
                <a:cs typeface="宋体" pitchFamily="2" charset="-122"/>
              </a:rPr>
              <a:t>，</a:t>
            </a:r>
            <a:r>
              <a:rPr lang="zh-CN" altLang="zh-CN" sz="1600" dirty="0">
                <a:solidFill>
                  <a:srgbClr val="FF0000"/>
                </a:solidFill>
                <a:effectLst/>
                <a:latin typeface="+mn-ea"/>
                <a:cs typeface="宋体" pitchFamily="2" charset="-122"/>
              </a:rPr>
              <a:t>将已经回复</a:t>
            </a:r>
            <a:r>
              <a:rPr lang="en-US" altLang="zh-CN" sz="1600" dirty="0">
                <a:solidFill>
                  <a:srgbClr val="FF0000"/>
                </a:solidFill>
                <a:effectLst/>
                <a:latin typeface="+mn-ea"/>
                <a:cs typeface="宋体" pitchFamily="2" charset="-122"/>
              </a:rPr>
              <a:t>ACK</a:t>
            </a:r>
            <a:r>
              <a:rPr lang="zh-CN" altLang="zh-CN" sz="1600" dirty="0">
                <a:solidFill>
                  <a:srgbClr val="FF0000"/>
                </a:solidFill>
                <a:effectLst/>
                <a:latin typeface="+mn-ea"/>
                <a:cs typeface="宋体" pitchFamily="2" charset="-122"/>
              </a:rPr>
              <a:t>的数据包清理掉</a:t>
            </a:r>
            <a:r>
              <a:rPr lang="zh-CN" altLang="zh-CN" sz="1600" dirty="0">
                <a:solidFill>
                  <a:srgbClr val="101214"/>
                </a:solidFill>
                <a:effectLst/>
                <a:latin typeface="+mn-ea"/>
                <a:cs typeface="宋体" pitchFamily="2" charset="-122"/>
              </a:rPr>
              <a:t>。按照这个思路</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只用修改以往实验实现的更新发送队列的函数（</a:t>
            </a:r>
            <a:r>
              <a:rPr lang="en-US" altLang="zh-CN" sz="1600" dirty="0">
                <a:solidFill>
                  <a:srgbClr val="101214"/>
                </a:solidFill>
                <a:effectLst/>
                <a:latin typeface="+mn-ea"/>
                <a:cs typeface="宋体" pitchFamily="2" charset="-122"/>
              </a:rPr>
              <a:t>tcp_update_send_buffer</a:t>
            </a:r>
            <a:r>
              <a:rPr lang="zh-CN" altLang="zh-CN" sz="1600" dirty="0">
                <a:solidFill>
                  <a:srgbClr val="101214"/>
                </a:solidFill>
                <a:effectLst/>
                <a:latin typeface="+mn-ea"/>
                <a:cs typeface="宋体" pitchFamily="2" charset="-122"/>
              </a:rPr>
              <a:t>）</a:t>
            </a:r>
            <a:r>
              <a:rPr lang="zh-CN" altLang="en-US" sz="1600" dirty="0">
                <a:solidFill>
                  <a:srgbClr val="101214"/>
                </a:solidFill>
                <a:effectLst/>
                <a:latin typeface="+mn-ea"/>
                <a:cs typeface="宋体" pitchFamily="2" charset="-122"/>
              </a:rPr>
              <a:t>，</a:t>
            </a:r>
            <a:r>
              <a:rPr lang="zh-CN" altLang="zh-CN" sz="1600" dirty="0">
                <a:solidFill>
                  <a:srgbClr val="101214"/>
                </a:solidFill>
                <a:effectLst/>
                <a:latin typeface="+mn-ea"/>
                <a:cs typeface="宋体" pitchFamily="2" charset="-122"/>
              </a:rPr>
              <a:t>在更新的过程中</a:t>
            </a:r>
            <a:r>
              <a:rPr lang="zh-CN" altLang="en-US" sz="1600" dirty="0">
                <a:solidFill>
                  <a:srgbClr val="101214"/>
                </a:solidFill>
                <a:effectLst/>
                <a:latin typeface="+mn-ea"/>
                <a:cs typeface="宋体" pitchFamily="2" charset="-122"/>
              </a:rPr>
              <a:t>，</a:t>
            </a:r>
            <a:r>
              <a:rPr lang="zh-CN" altLang="zh-CN" sz="1600" dirty="0">
                <a:solidFill>
                  <a:srgbClr val="FF0000"/>
                </a:solidFill>
                <a:effectLst/>
                <a:latin typeface="+mn-ea"/>
                <a:cs typeface="宋体" pitchFamily="2" charset="-122"/>
              </a:rPr>
              <a:t>如果有数据包被清理掉</a:t>
            </a:r>
            <a:r>
              <a:rPr lang="zh-CN" altLang="en-US" sz="1600" dirty="0">
                <a:solidFill>
                  <a:srgbClr val="FF0000"/>
                </a:solidFill>
                <a:effectLst/>
                <a:latin typeface="+mn-ea"/>
                <a:cs typeface="宋体" pitchFamily="2" charset="-122"/>
              </a:rPr>
              <a:t>，</a:t>
            </a:r>
            <a:r>
              <a:rPr lang="zh-CN" altLang="zh-CN" sz="1600" dirty="0">
                <a:solidFill>
                  <a:srgbClr val="FF0000"/>
                </a:solidFill>
                <a:effectLst/>
                <a:latin typeface="+mn-ea"/>
                <a:cs typeface="宋体" pitchFamily="2" charset="-122"/>
              </a:rPr>
              <a:t>则说明该</a:t>
            </a:r>
            <a:r>
              <a:rPr lang="en-US" altLang="zh-CN" sz="1600" dirty="0">
                <a:solidFill>
                  <a:srgbClr val="FF0000"/>
                </a:solidFill>
                <a:effectLst/>
                <a:latin typeface="+mn-ea"/>
                <a:cs typeface="宋体" pitchFamily="2" charset="-122"/>
              </a:rPr>
              <a:t>ACK</a:t>
            </a:r>
            <a:r>
              <a:rPr lang="zh-CN" altLang="zh-CN" sz="1600" dirty="0">
                <a:solidFill>
                  <a:srgbClr val="FF0000"/>
                </a:solidFill>
                <a:effectLst/>
                <a:latin typeface="+mn-ea"/>
                <a:cs typeface="宋体" pitchFamily="2" charset="-122"/>
              </a:rPr>
              <a:t>是有效的</a:t>
            </a:r>
            <a:r>
              <a:rPr lang="zh-CN" altLang="zh-CN" sz="1600" dirty="0">
                <a:solidFill>
                  <a:srgbClr val="101214"/>
                </a:solidFill>
                <a:effectLst/>
                <a:latin typeface="+mn-ea"/>
                <a:cs typeface="宋体" pitchFamily="2" charset="-122"/>
              </a:rPr>
              <a:t>。</a:t>
            </a:r>
            <a:endParaRPr lang="en-US" altLang="zh-CN" sz="1600" dirty="0">
              <a:solidFill>
                <a:srgbClr val="101214"/>
              </a:solidFill>
              <a:effectLst/>
              <a:latin typeface="+mn-ea"/>
              <a:cs typeface="宋体" pitchFamily="2" charset="-122"/>
            </a:endParaRPr>
          </a:p>
          <a:p>
            <a:pPr marL="800100" indent="304800" algn="just">
              <a:lnSpc>
                <a:spcPct val="150000"/>
              </a:lnSpc>
              <a:spcBef>
                <a:spcPts val="600"/>
              </a:spcBef>
              <a:spcAft>
                <a:spcPts val="600"/>
              </a:spcAft>
            </a:pPr>
            <a:r>
              <a:rPr lang="zh-CN" altLang="en-US" sz="1600" dirty="0">
                <a:solidFill>
                  <a:srgbClr val="00000A"/>
                </a:solidFill>
                <a:effectLst/>
                <a:latin typeface="+mn-ea"/>
                <a:cs typeface="宋体" pitchFamily="2" charset="-122"/>
              </a:rPr>
              <a:t>然后便可以根据拥塞状态分别处理收到的</a:t>
            </a:r>
            <a:r>
              <a:rPr lang="en-US" altLang="zh-CN" sz="1600" dirty="0">
                <a:solidFill>
                  <a:srgbClr val="00000A"/>
                </a:solidFill>
                <a:effectLst/>
                <a:latin typeface="+mn-ea"/>
                <a:cs typeface="宋体" pitchFamily="2" charset="-122"/>
              </a:rPr>
              <a:t>ACK</a:t>
            </a:r>
            <a:r>
              <a:rPr lang="zh-CN" altLang="en-US" sz="1600" dirty="0">
                <a:solidFill>
                  <a:srgbClr val="00000A"/>
                </a:solidFill>
                <a:effectLst/>
                <a:latin typeface="+mn-ea"/>
                <a:cs typeface="宋体" pitchFamily="2" charset="-122"/>
              </a:rPr>
              <a:t>包。如在</a:t>
            </a:r>
            <a:r>
              <a:rPr lang="en-US" altLang="zh-CN" sz="1600" dirty="0">
                <a:solidFill>
                  <a:srgbClr val="FF0000"/>
                </a:solidFill>
                <a:effectLst/>
                <a:latin typeface="+mn-ea"/>
                <a:cs typeface="宋体" pitchFamily="2" charset="-122"/>
              </a:rPr>
              <a:t>OPEN</a:t>
            </a:r>
            <a:r>
              <a:rPr lang="zh-CN" altLang="en-US" sz="1600" dirty="0">
                <a:solidFill>
                  <a:srgbClr val="FF0000"/>
                </a:solidFill>
                <a:effectLst/>
                <a:latin typeface="+mn-ea"/>
                <a:cs typeface="宋体" pitchFamily="2" charset="-122"/>
              </a:rPr>
              <a:t>状态</a:t>
            </a:r>
            <a:r>
              <a:rPr lang="zh-CN" altLang="en-US" sz="1600" dirty="0">
                <a:solidFill>
                  <a:srgbClr val="00000A"/>
                </a:solidFill>
                <a:effectLst/>
                <a:latin typeface="+mn-ea"/>
                <a:cs typeface="宋体" pitchFamily="2" charset="-122"/>
              </a:rPr>
              <a:t>，表明</a:t>
            </a:r>
            <a:r>
              <a:rPr lang="zh-CN" altLang="en-US" sz="1600" dirty="0">
                <a:solidFill>
                  <a:srgbClr val="FF0000"/>
                </a:solidFill>
                <a:effectLst/>
                <a:latin typeface="+mn-ea"/>
                <a:cs typeface="宋体" pitchFamily="2" charset="-122"/>
              </a:rPr>
              <a:t>网络中没有发生丢包</a:t>
            </a:r>
            <a:r>
              <a:rPr lang="zh-CN" altLang="en-US" sz="1600" dirty="0">
                <a:solidFill>
                  <a:srgbClr val="00000A"/>
                </a:solidFill>
                <a:effectLst/>
                <a:latin typeface="+mn-ea"/>
                <a:cs typeface="宋体" pitchFamily="2" charset="-122"/>
              </a:rPr>
              <a:t>，也就不需要重传，发送方按照</a:t>
            </a:r>
            <a:r>
              <a:rPr lang="zh-CN" altLang="en-US" sz="1600" dirty="0">
                <a:solidFill>
                  <a:srgbClr val="FF0000"/>
                </a:solidFill>
                <a:effectLst/>
                <a:latin typeface="+mn-ea"/>
                <a:cs typeface="宋体" pitchFamily="2" charset="-122"/>
              </a:rPr>
              <a:t>慢启动</a:t>
            </a:r>
            <a:r>
              <a:rPr lang="zh-CN" altLang="en-US" sz="1600" dirty="0">
                <a:solidFill>
                  <a:srgbClr val="00000A"/>
                </a:solidFill>
                <a:effectLst/>
                <a:latin typeface="+mn-ea"/>
                <a:cs typeface="宋体" pitchFamily="2" charset="-122"/>
              </a:rPr>
              <a:t>或者</a:t>
            </a:r>
            <a:r>
              <a:rPr lang="zh-CN" altLang="en-US" sz="1600" dirty="0">
                <a:solidFill>
                  <a:srgbClr val="FF0000"/>
                </a:solidFill>
                <a:effectLst/>
                <a:latin typeface="+mn-ea"/>
                <a:cs typeface="宋体" pitchFamily="2" charset="-122"/>
              </a:rPr>
              <a:t>拥塞避免算法</a:t>
            </a:r>
            <a:r>
              <a:rPr lang="zh-CN" altLang="en-US" sz="1600" dirty="0">
                <a:solidFill>
                  <a:srgbClr val="00000A"/>
                </a:solidFill>
                <a:effectLst/>
                <a:latin typeface="+mn-ea"/>
                <a:cs typeface="宋体" pitchFamily="2" charset="-122"/>
              </a:rPr>
              <a:t>处理到来的 </a:t>
            </a:r>
            <a:r>
              <a:rPr lang="en-US" altLang="zh-CN" sz="1600" dirty="0">
                <a:solidFill>
                  <a:srgbClr val="00000A"/>
                </a:solidFill>
                <a:effectLst/>
                <a:latin typeface="+mn-ea"/>
                <a:cs typeface="宋体" pitchFamily="2" charset="-122"/>
              </a:rPr>
              <a:t>ACK</a:t>
            </a:r>
            <a:r>
              <a:rPr lang="zh-CN" altLang="en-US" sz="1600" dirty="0">
                <a:solidFill>
                  <a:srgbClr val="00000A"/>
                </a:solidFill>
                <a:effectLst/>
                <a:latin typeface="+mn-ea"/>
                <a:cs typeface="宋体" pitchFamily="2" charset="-122"/>
              </a:rPr>
              <a:t>。即检查拥塞窗口是否小于慢启动阈值。如果是，通过一个固定步长增加拥塞窗口；否则，按照拥塞避免算法增加拥塞窗口。如果发现</a:t>
            </a:r>
            <a:r>
              <a:rPr lang="zh-CN" altLang="en-US" sz="1600" dirty="0">
                <a:solidFill>
                  <a:srgbClr val="FF0000"/>
                </a:solidFill>
                <a:effectLst/>
                <a:latin typeface="+mn-ea"/>
                <a:cs typeface="宋体" pitchFamily="2" charset="-122"/>
              </a:rPr>
              <a:t>收到无效</a:t>
            </a:r>
            <a:r>
              <a:rPr lang="en-US" altLang="zh-CN" sz="1600" dirty="0">
                <a:solidFill>
                  <a:srgbClr val="FF0000"/>
                </a:solidFill>
                <a:effectLst/>
                <a:latin typeface="+mn-ea"/>
                <a:cs typeface="宋体" pitchFamily="2" charset="-122"/>
              </a:rPr>
              <a:t>ACK</a:t>
            </a:r>
            <a:r>
              <a:rPr lang="zh-CN" altLang="en-US" sz="1600" dirty="0">
                <a:solidFill>
                  <a:srgbClr val="00000A"/>
                </a:solidFill>
                <a:effectLst/>
                <a:latin typeface="+mn-ea"/>
                <a:cs typeface="宋体" pitchFamily="2" charset="-122"/>
              </a:rPr>
              <a:t>，则把拥塞状态</a:t>
            </a:r>
            <a:r>
              <a:rPr lang="zh-CN" altLang="en-US" sz="1600" dirty="0">
                <a:solidFill>
                  <a:srgbClr val="FF0000"/>
                </a:solidFill>
                <a:effectLst/>
                <a:latin typeface="+mn-ea"/>
                <a:cs typeface="宋体" pitchFamily="2" charset="-122"/>
              </a:rPr>
              <a:t>切换到</a:t>
            </a:r>
            <a:r>
              <a:rPr lang="en-US" altLang="zh-CN" sz="1600" dirty="0">
                <a:solidFill>
                  <a:srgbClr val="FF0000"/>
                </a:solidFill>
                <a:effectLst/>
                <a:latin typeface="+mn-ea"/>
                <a:cs typeface="宋体" pitchFamily="2" charset="-122"/>
              </a:rPr>
              <a:t>DISORDER</a:t>
            </a:r>
            <a:r>
              <a:rPr lang="zh-CN" altLang="en-US" sz="1600" dirty="0">
                <a:solidFill>
                  <a:srgbClr val="FF0000"/>
                </a:solidFill>
                <a:effectLst/>
                <a:latin typeface="+mn-ea"/>
                <a:cs typeface="宋体" pitchFamily="2" charset="-122"/>
              </a:rPr>
              <a:t>状态</a:t>
            </a:r>
            <a:r>
              <a:rPr lang="zh-CN" altLang="en-US" sz="1600" dirty="0">
                <a:solidFill>
                  <a:srgbClr val="00000A"/>
                </a:solidFill>
                <a:effectLst/>
                <a:latin typeface="+mn-ea"/>
                <a:cs typeface="宋体" pitchFamily="2" charset="-122"/>
              </a:rPr>
              <a:t>，</a:t>
            </a:r>
            <a:r>
              <a:rPr lang="zh-CN" altLang="en-US" sz="1600" dirty="0">
                <a:solidFill>
                  <a:srgbClr val="FF0000"/>
                </a:solidFill>
                <a:effectLst/>
                <a:latin typeface="+mn-ea"/>
                <a:cs typeface="宋体" pitchFamily="2" charset="-122"/>
              </a:rPr>
              <a:t>增加</a:t>
            </a:r>
            <a:r>
              <a:rPr lang="en-US" altLang="zh-CN" sz="1600" dirty="0" err="1">
                <a:solidFill>
                  <a:srgbClr val="FF0000"/>
                </a:solidFill>
                <a:effectLst/>
                <a:latin typeface="+mn-ea"/>
                <a:cs typeface="宋体" pitchFamily="2" charset="-122"/>
              </a:rPr>
              <a:t>dupacks</a:t>
            </a:r>
            <a:r>
              <a:rPr lang="zh-CN" altLang="en-US" sz="1600" dirty="0">
                <a:solidFill>
                  <a:srgbClr val="FF0000"/>
                </a:solidFill>
                <a:effectLst/>
                <a:latin typeface="+mn-ea"/>
                <a:cs typeface="宋体" pitchFamily="2" charset="-122"/>
              </a:rPr>
              <a:t>的值</a:t>
            </a:r>
            <a:r>
              <a:rPr lang="zh-CN" altLang="en-US" sz="1600" dirty="0">
                <a:solidFill>
                  <a:srgbClr val="00000A"/>
                </a:solidFill>
                <a:effectLst/>
                <a:latin typeface="+mn-ea"/>
                <a:cs typeface="宋体" pitchFamily="2" charset="-122"/>
              </a:rPr>
              <a:t>（</a:t>
            </a:r>
            <a:r>
              <a:rPr lang="en-US" altLang="zh-CN" sz="1600" dirty="0" err="1">
                <a:solidFill>
                  <a:srgbClr val="00000A"/>
                </a:solidFill>
                <a:effectLst/>
                <a:latin typeface="+mn-ea"/>
                <a:cs typeface="宋体" pitchFamily="2" charset="-122"/>
              </a:rPr>
              <a:t>dupacks</a:t>
            </a:r>
            <a:r>
              <a:rPr lang="zh-CN" altLang="en-US" sz="1600" dirty="0">
                <a:solidFill>
                  <a:srgbClr val="00000A"/>
                </a:solidFill>
                <a:effectLst/>
                <a:latin typeface="+mn-ea"/>
                <a:cs typeface="宋体" pitchFamily="2" charset="-122"/>
              </a:rPr>
              <a:t>的值代表接收方在接收到数据的时候发送的重复确认的数量）。</a:t>
            </a:r>
            <a:endParaRPr lang="zh-CN" altLang="zh-CN" sz="1600" dirty="0">
              <a:solidFill>
                <a:srgbClr val="00000A"/>
              </a:solidFill>
              <a:effectLst/>
              <a:latin typeface="+mn-ea"/>
              <a:cs typeface="宋体"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4" name="文本框 13"/>
          <p:cNvSpPr txBox="1"/>
          <p:nvPr/>
        </p:nvSpPr>
        <p:spPr>
          <a:xfrm>
            <a:off x="154305" y="1115695"/>
            <a:ext cx="12037695" cy="70675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2.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拥塞状态机切换和拥塞窗口控制（</a:t>
            </a:r>
            <a:r>
              <a:rPr lang="en-US" altLang="zh-CN" sz="2000" dirty="0" err="1">
                <a:solidFill>
                  <a:srgbClr val="101214"/>
                </a:solidFill>
                <a:effectLst/>
                <a:latin typeface="+mn-ea"/>
                <a:cs typeface="宋体" pitchFamily="2" charset="-122"/>
                <a:sym typeface="+mn-ea"/>
              </a:rPr>
              <a:t>void tcp_congestion_control(struct tcp_sock *tsk, struct tcp_cb *cb, char *packet)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设计思路</a:t>
            </a:r>
            <a:r>
              <a:rPr lang="en-US" altLang="zh-CN" dirty="0"/>
              <a:t>——</a:t>
            </a:r>
            <a:r>
              <a:rPr lang="zh-CN" altLang="en-US" dirty="0"/>
              <a:t>拥塞状态转移</a:t>
            </a:r>
            <a:r>
              <a:rPr lang="en-US" altLang="zh-CN" dirty="0">
                <a:sym typeface="+mn-ea"/>
              </a:rPr>
              <a:t>(tcp_in.c)</a:t>
            </a:r>
            <a:endParaRPr lang="en-US" altLang="zh-CN" dirty="0"/>
          </a:p>
        </p:txBody>
      </p:sp>
      <p:sp>
        <p:nvSpPr>
          <p:cNvPr id="2" name="文本框 1"/>
          <p:cNvSpPr txBox="1"/>
          <p:nvPr/>
        </p:nvSpPr>
        <p:spPr>
          <a:xfrm>
            <a:off x="344078" y="1631778"/>
            <a:ext cx="10949997" cy="4599940"/>
          </a:xfrm>
          <a:prstGeom prst="rect">
            <a:avLst/>
          </a:prstGeom>
          <a:noFill/>
        </p:spPr>
        <p:txBody>
          <a:bodyPr wrap="square" rtlCol="0">
            <a:spAutoFit/>
          </a:bodyPr>
          <a:lstStyle/>
          <a:p>
            <a:pPr marL="800100" indent="304800" algn="just">
              <a:lnSpc>
                <a:spcPct val="150000"/>
              </a:lnSpc>
              <a:spcBef>
                <a:spcPts val="600"/>
              </a:spcBef>
              <a:spcAft>
                <a:spcPts val="600"/>
              </a:spcAft>
            </a:pPr>
            <a:r>
              <a:rPr lang="zh-CN" altLang="en-US" sz="1600" dirty="0">
                <a:solidFill>
                  <a:srgbClr val="101214"/>
                </a:solidFill>
                <a:effectLst/>
                <a:latin typeface="+mn-ea"/>
                <a:cs typeface="宋体" pitchFamily="2" charset="-122"/>
              </a:rPr>
              <a:t>在</a:t>
            </a:r>
            <a:r>
              <a:rPr lang="en-US" altLang="zh-CN" sz="1600" dirty="0">
                <a:solidFill>
                  <a:srgbClr val="FF0000"/>
                </a:solidFill>
                <a:effectLst/>
                <a:latin typeface="+mn-ea"/>
                <a:cs typeface="宋体" pitchFamily="2" charset="-122"/>
              </a:rPr>
              <a:t>DISORDER</a:t>
            </a:r>
            <a:r>
              <a:rPr lang="zh-CN" altLang="en-US" sz="1600" dirty="0">
                <a:solidFill>
                  <a:srgbClr val="FF0000"/>
                </a:solidFill>
                <a:effectLst/>
                <a:latin typeface="+mn-ea"/>
                <a:cs typeface="宋体" pitchFamily="2" charset="-122"/>
              </a:rPr>
              <a:t>状态</a:t>
            </a:r>
            <a:r>
              <a:rPr lang="zh-CN" altLang="en-US" sz="1600" dirty="0">
                <a:solidFill>
                  <a:srgbClr val="101214"/>
                </a:solidFill>
                <a:effectLst/>
                <a:latin typeface="+mn-ea"/>
                <a:cs typeface="宋体" pitchFamily="2" charset="-122"/>
              </a:rPr>
              <a:t>，</a:t>
            </a:r>
            <a:r>
              <a:rPr lang="en-US" altLang="zh-CN" sz="1600" dirty="0">
                <a:solidFill>
                  <a:srgbClr val="101214"/>
                </a:solidFill>
                <a:effectLst/>
                <a:latin typeface="+mn-ea"/>
                <a:cs typeface="宋体" pitchFamily="2" charset="-122"/>
              </a:rPr>
              <a:t> </a:t>
            </a:r>
            <a:r>
              <a:rPr lang="en-US" altLang="zh-CN" sz="1600" dirty="0" err="1">
                <a:solidFill>
                  <a:srgbClr val="FF0000"/>
                </a:solidFill>
                <a:effectLst/>
                <a:latin typeface="+mn-ea"/>
                <a:cs typeface="宋体" pitchFamily="2" charset="-122"/>
              </a:rPr>
              <a:t>cwnd</a:t>
            </a:r>
            <a:r>
              <a:rPr lang="zh-CN" altLang="en-US" sz="1600" dirty="0">
                <a:solidFill>
                  <a:srgbClr val="FF0000"/>
                </a:solidFill>
                <a:effectLst/>
                <a:latin typeface="+mn-ea"/>
                <a:cs typeface="宋体" pitchFamily="2" charset="-122"/>
              </a:rPr>
              <a:t>更新与</a:t>
            </a:r>
            <a:r>
              <a:rPr lang="en-US" altLang="zh-CN" sz="1600" dirty="0">
                <a:solidFill>
                  <a:srgbClr val="FF0000"/>
                </a:solidFill>
                <a:effectLst/>
                <a:latin typeface="+mn-ea"/>
                <a:cs typeface="宋体" pitchFamily="2" charset="-122"/>
              </a:rPr>
              <a:t>OPEN</a:t>
            </a:r>
            <a:r>
              <a:rPr lang="zh-CN" altLang="en-US" sz="1600" dirty="0">
                <a:solidFill>
                  <a:srgbClr val="FF0000"/>
                </a:solidFill>
                <a:effectLst/>
                <a:latin typeface="+mn-ea"/>
                <a:cs typeface="宋体" pitchFamily="2" charset="-122"/>
              </a:rPr>
              <a:t>相同</a:t>
            </a:r>
            <a:r>
              <a:rPr lang="zh-CN" altLang="en-US" sz="1600" dirty="0">
                <a:solidFill>
                  <a:srgbClr val="101214"/>
                </a:solidFill>
                <a:effectLst/>
                <a:latin typeface="+mn-ea"/>
                <a:cs typeface="宋体" pitchFamily="2" charset="-122"/>
              </a:rPr>
              <a:t>。根据拥塞窗口是否小于慢启动阈值来选择</a:t>
            </a:r>
            <a:r>
              <a:rPr lang="zh-CN" altLang="en-US" sz="1600" dirty="0">
                <a:solidFill>
                  <a:srgbClr val="FF0000"/>
                </a:solidFill>
                <a:effectLst/>
                <a:latin typeface="+mn-ea"/>
                <a:cs typeface="宋体" pitchFamily="2" charset="-122"/>
              </a:rPr>
              <a:t>慢启动</a:t>
            </a:r>
            <a:r>
              <a:rPr lang="zh-CN" altLang="en-US" sz="1600" dirty="0">
                <a:solidFill>
                  <a:srgbClr val="101214"/>
                </a:solidFill>
                <a:effectLst/>
                <a:latin typeface="+mn-ea"/>
                <a:cs typeface="宋体" pitchFamily="2" charset="-122"/>
              </a:rPr>
              <a:t>或者</a:t>
            </a:r>
            <a:r>
              <a:rPr lang="zh-CN" altLang="en-US" sz="1600" dirty="0">
                <a:solidFill>
                  <a:srgbClr val="FF0000"/>
                </a:solidFill>
                <a:effectLst/>
                <a:latin typeface="+mn-ea"/>
                <a:cs typeface="宋体" pitchFamily="2" charset="-122"/>
              </a:rPr>
              <a:t>拥塞避免</a:t>
            </a:r>
            <a:r>
              <a:rPr lang="zh-CN" altLang="en-US" sz="1600" dirty="0">
                <a:solidFill>
                  <a:srgbClr val="101214"/>
                </a:solidFill>
                <a:effectLst/>
                <a:latin typeface="+mn-ea"/>
                <a:cs typeface="宋体" pitchFamily="2" charset="-122"/>
              </a:rPr>
              <a:t>算法。如果接收到的</a:t>
            </a:r>
            <a:r>
              <a:rPr lang="en-US" altLang="zh-CN" sz="1600" dirty="0">
                <a:solidFill>
                  <a:srgbClr val="101214"/>
                </a:solidFill>
                <a:effectLst/>
                <a:latin typeface="+mn-ea"/>
                <a:cs typeface="宋体" pitchFamily="2" charset="-122"/>
              </a:rPr>
              <a:t>ACK</a:t>
            </a:r>
            <a:r>
              <a:rPr lang="zh-CN" altLang="en-US" sz="1600" dirty="0">
                <a:solidFill>
                  <a:srgbClr val="101214"/>
                </a:solidFill>
                <a:effectLst/>
                <a:latin typeface="+mn-ea"/>
                <a:cs typeface="宋体" pitchFamily="2" charset="-122"/>
              </a:rPr>
              <a:t>无效，增加重复</a:t>
            </a:r>
            <a:r>
              <a:rPr lang="en-US" altLang="zh-CN" sz="1600" dirty="0">
                <a:solidFill>
                  <a:srgbClr val="101214"/>
                </a:solidFill>
                <a:effectLst/>
                <a:latin typeface="+mn-ea"/>
                <a:cs typeface="宋体" pitchFamily="2" charset="-122"/>
              </a:rPr>
              <a:t>ACK</a:t>
            </a:r>
            <a:r>
              <a:rPr lang="zh-CN" altLang="en-US" sz="1600" dirty="0">
                <a:solidFill>
                  <a:srgbClr val="101214"/>
                </a:solidFill>
                <a:effectLst/>
                <a:latin typeface="+mn-ea"/>
                <a:cs typeface="宋体" pitchFamily="2" charset="-122"/>
              </a:rPr>
              <a:t>计数。如果</a:t>
            </a:r>
            <a:r>
              <a:rPr lang="zh-CN" altLang="en-US" sz="1600" dirty="0">
                <a:solidFill>
                  <a:srgbClr val="FF0000"/>
                </a:solidFill>
                <a:effectLst/>
                <a:latin typeface="+mn-ea"/>
                <a:cs typeface="宋体" pitchFamily="2" charset="-122"/>
              </a:rPr>
              <a:t>重复</a:t>
            </a:r>
            <a:r>
              <a:rPr lang="en-US" altLang="zh-CN" sz="1600" dirty="0">
                <a:solidFill>
                  <a:srgbClr val="FF0000"/>
                </a:solidFill>
                <a:effectLst/>
                <a:latin typeface="+mn-ea"/>
                <a:cs typeface="宋体" pitchFamily="2" charset="-122"/>
              </a:rPr>
              <a:t>ACK</a:t>
            </a:r>
            <a:r>
              <a:rPr lang="zh-CN" altLang="en-US" sz="1600" dirty="0">
                <a:solidFill>
                  <a:srgbClr val="FF0000"/>
                </a:solidFill>
                <a:effectLst/>
                <a:latin typeface="+mn-ea"/>
                <a:cs typeface="宋体" pitchFamily="2" charset="-122"/>
              </a:rPr>
              <a:t>次数达到</a:t>
            </a:r>
            <a:r>
              <a:rPr lang="en-US" altLang="zh-CN" sz="1600" dirty="0">
                <a:solidFill>
                  <a:srgbClr val="FF0000"/>
                </a:solidFill>
                <a:effectLst/>
                <a:latin typeface="+mn-ea"/>
                <a:cs typeface="宋体" pitchFamily="2" charset="-122"/>
              </a:rPr>
              <a:t>3</a:t>
            </a:r>
            <a:r>
              <a:rPr lang="zh-CN" altLang="en-US" sz="1600" dirty="0">
                <a:solidFill>
                  <a:srgbClr val="FF0000"/>
                </a:solidFill>
                <a:effectLst/>
                <a:latin typeface="+mn-ea"/>
                <a:cs typeface="宋体" pitchFamily="2" charset="-122"/>
              </a:rPr>
              <a:t>次</a:t>
            </a:r>
            <a:r>
              <a:rPr lang="zh-CN" altLang="en-US" sz="1600" dirty="0">
                <a:solidFill>
                  <a:srgbClr val="101214"/>
                </a:solidFill>
                <a:effectLst/>
                <a:latin typeface="+mn-ea"/>
                <a:cs typeface="宋体" pitchFamily="2" charset="-122"/>
              </a:rPr>
              <a:t>，则</a:t>
            </a:r>
            <a:r>
              <a:rPr lang="zh-CN" altLang="en-US" sz="1600" dirty="0">
                <a:solidFill>
                  <a:srgbClr val="FF0000"/>
                </a:solidFill>
                <a:effectLst/>
                <a:latin typeface="+mn-ea"/>
                <a:cs typeface="宋体" pitchFamily="2" charset="-122"/>
              </a:rPr>
              <a:t>判定为丢包</a:t>
            </a:r>
            <a:r>
              <a:rPr lang="zh-CN" altLang="en-US" sz="1600" dirty="0">
                <a:solidFill>
                  <a:srgbClr val="101214"/>
                </a:solidFill>
                <a:effectLst/>
                <a:latin typeface="+mn-ea"/>
                <a:cs typeface="宋体" pitchFamily="2" charset="-122"/>
              </a:rPr>
              <a:t>，</a:t>
            </a:r>
            <a:r>
              <a:rPr lang="zh-CN" altLang="en-US" sz="1600" dirty="0">
                <a:solidFill>
                  <a:srgbClr val="FF0000"/>
                </a:solidFill>
                <a:effectLst/>
                <a:latin typeface="+mn-ea"/>
                <a:cs typeface="宋体" pitchFamily="2" charset="-122"/>
              </a:rPr>
              <a:t>启动快重传</a:t>
            </a:r>
            <a:r>
              <a:rPr lang="zh-CN" altLang="en-US" sz="1600" dirty="0">
                <a:solidFill>
                  <a:srgbClr val="101214"/>
                </a:solidFill>
                <a:effectLst/>
                <a:latin typeface="+mn-ea"/>
                <a:cs typeface="宋体" pitchFamily="2" charset="-122"/>
              </a:rPr>
              <a:t>，</a:t>
            </a:r>
            <a:r>
              <a:rPr lang="en-US" altLang="zh-CN" sz="1600" dirty="0">
                <a:solidFill>
                  <a:srgbClr val="101214"/>
                </a:solidFill>
                <a:effectLst/>
                <a:latin typeface="+mn-ea"/>
                <a:cs typeface="宋体" pitchFamily="2" charset="-122"/>
              </a:rPr>
              <a:t> </a:t>
            </a:r>
            <a:r>
              <a:rPr lang="zh-CN" altLang="en-US" sz="1600" dirty="0">
                <a:solidFill>
                  <a:srgbClr val="101214"/>
                </a:solidFill>
                <a:effectLst/>
                <a:latin typeface="+mn-ea"/>
                <a:cs typeface="宋体" pitchFamily="2" charset="-122"/>
              </a:rPr>
              <a:t>立即重传可能丢失的数据分组，而不需等待重传计时器超时。同时</a:t>
            </a:r>
            <a:r>
              <a:rPr lang="zh-CN" altLang="en-US" sz="1600" dirty="0">
                <a:solidFill>
                  <a:srgbClr val="FF0000"/>
                </a:solidFill>
                <a:effectLst/>
                <a:latin typeface="+mn-ea"/>
                <a:cs typeface="宋体" pitchFamily="2" charset="-122"/>
              </a:rPr>
              <a:t>切换到</a:t>
            </a:r>
            <a:r>
              <a:rPr lang="en-US" altLang="zh-CN" sz="1600" dirty="0">
                <a:solidFill>
                  <a:srgbClr val="FF0000"/>
                </a:solidFill>
                <a:effectLst/>
                <a:latin typeface="+mn-ea"/>
                <a:cs typeface="宋体" pitchFamily="2" charset="-122"/>
              </a:rPr>
              <a:t>RECOVERY </a:t>
            </a:r>
            <a:r>
              <a:rPr lang="zh-CN" altLang="en-US" sz="1600" dirty="0">
                <a:solidFill>
                  <a:srgbClr val="FF0000"/>
                </a:solidFill>
                <a:effectLst/>
                <a:latin typeface="+mn-ea"/>
                <a:cs typeface="宋体" pitchFamily="2" charset="-122"/>
              </a:rPr>
              <a:t>状态</a:t>
            </a:r>
            <a:r>
              <a:rPr lang="zh-CN" altLang="en-US" sz="1600" dirty="0">
                <a:solidFill>
                  <a:srgbClr val="101214"/>
                </a:solidFill>
                <a:effectLst/>
                <a:latin typeface="+mn-ea"/>
                <a:cs typeface="宋体" pitchFamily="2" charset="-122"/>
              </a:rPr>
              <a:t>，</a:t>
            </a:r>
            <a:r>
              <a:rPr lang="zh-CN" altLang="en-US" sz="1600" dirty="0">
                <a:solidFill>
                  <a:srgbClr val="FF0000"/>
                </a:solidFill>
                <a:effectLst/>
                <a:latin typeface="+mn-ea"/>
                <a:cs typeface="宋体" pitchFamily="2" charset="-122"/>
              </a:rPr>
              <a:t>启动快恢复</a:t>
            </a:r>
            <a:r>
              <a:rPr lang="zh-CN" altLang="en-US" sz="1600" dirty="0">
                <a:solidFill>
                  <a:srgbClr val="00000A"/>
                </a:solidFill>
                <a:effectLst/>
                <a:latin typeface="+mn-ea"/>
                <a:cs typeface="宋体" pitchFamily="2" charset="-122"/>
              </a:rPr>
              <a:t>。</a:t>
            </a:r>
            <a:endParaRPr lang="en-US" altLang="zh-CN" sz="1600" dirty="0">
              <a:solidFill>
                <a:srgbClr val="00000A"/>
              </a:solidFill>
              <a:effectLst/>
              <a:latin typeface="+mn-ea"/>
              <a:cs typeface="宋体" pitchFamily="2" charset="-122"/>
            </a:endParaRPr>
          </a:p>
          <a:p>
            <a:pPr marL="800100" indent="304800" algn="just">
              <a:lnSpc>
                <a:spcPct val="150000"/>
              </a:lnSpc>
              <a:spcBef>
                <a:spcPts val="600"/>
              </a:spcBef>
              <a:spcAft>
                <a:spcPts val="600"/>
              </a:spcAft>
            </a:pPr>
            <a:r>
              <a:rPr lang="zh-CN" altLang="en-US" sz="1600" dirty="0">
                <a:solidFill>
                  <a:srgbClr val="00000A"/>
                </a:solidFill>
                <a:effectLst/>
                <a:latin typeface="+mn-ea"/>
                <a:cs typeface="宋体" pitchFamily="2" charset="-122"/>
              </a:rPr>
              <a:t>在</a:t>
            </a:r>
            <a:r>
              <a:rPr lang="en-US" altLang="zh-CN" sz="1600" dirty="0">
                <a:solidFill>
                  <a:srgbClr val="FF0000"/>
                </a:solidFill>
                <a:effectLst/>
                <a:latin typeface="+mn-ea"/>
                <a:cs typeface="宋体" pitchFamily="2" charset="-122"/>
              </a:rPr>
              <a:t>RECOVERY</a:t>
            </a:r>
            <a:r>
              <a:rPr lang="zh-CN" altLang="en-US" sz="1600" dirty="0">
                <a:solidFill>
                  <a:srgbClr val="FF0000"/>
                </a:solidFill>
                <a:effectLst/>
                <a:latin typeface="+mn-ea"/>
                <a:cs typeface="宋体" pitchFamily="2" charset="-122"/>
              </a:rPr>
              <a:t>状态</a:t>
            </a:r>
            <a:r>
              <a:rPr lang="zh-CN" altLang="en-US" sz="1600" dirty="0">
                <a:solidFill>
                  <a:srgbClr val="00000A"/>
                </a:solidFill>
                <a:effectLst/>
                <a:latin typeface="+mn-ea"/>
                <a:cs typeface="宋体" pitchFamily="2" charset="-122"/>
              </a:rPr>
              <a:t>，按照快恢复机制，</a:t>
            </a:r>
            <a:r>
              <a:rPr lang="en-US" altLang="zh-CN" sz="1600" dirty="0">
                <a:solidFill>
                  <a:srgbClr val="00000A"/>
                </a:solidFill>
                <a:effectLst/>
                <a:latin typeface="+mn-ea"/>
                <a:cs typeface="宋体" pitchFamily="2" charset="-122"/>
              </a:rPr>
              <a:t> </a:t>
            </a:r>
            <a:r>
              <a:rPr lang="en-US" altLang="zh-CN" sz="1600" dirty="0" err="1">
                <a:solidFill>
                  <a:srgbClr val="FF0000"/>
                </a:solidFill>
                <a:effectLst/>
                <a:latin typeface="+mn-ea"/>
                <a:cs typeface="宋体" pitchFamily="2" charset="-122"/>
              </a:rPr>
              <a:t>cwnd</a:t>
            </a:r>
            <a:r>
              <a:rPr lang="zh-CN" altLang="en-US" sz="1600" dirty="0">
                <a:solidFill>
                  <a:srgbClr val="FF0000"/>
                </a:solidFill>
                <a:effectLst/>
                <a:latin typeface="+mn-ea"/>
                <a:cs typeface="宋体" pitchFamily="2" charset="-122"/>
              </a:rPr>
              <a:t>值变为新阈值</a:t>
            </a:r>
            <a:r>
              <a:rPr lang="zh-CN" altLang="en-US" sz="1600" dirty="0">
                <a:solidFill>
                  <a:srgbClr val="00000A"/>
                </a:solidFill>
                <a:effectLst/>
                <a:latin typeface="+mn-ea"/>
                <a:cs typeface="宋体" pitchFamily="2" charset="-122"/>
              </a:rPr>
              <a:t>，</a:t>
            </a:r>
            <a:r>
              <a:rPr lang="en-US" altLang="zh-CN" sz="1600" dirty="0">
                <a:solidFill>
                  <a:srgbClr val="00000A"/>
                </a:solidFill>
                <a:effectLst/>
                <a:latin typeface="+mn-ea"/>
                <a:cs typeface="宋体" pitchFamily="2" charset="-122"/>
              </a:rPr>
              <a:t> </a:t>
            </a:r>
            <a:r>
              <a:rPr lang="zh-CN" altLang="en-US" sz="1600" dirty="0">
                <a:solidFill>
                  <a:srgbClr val="00000A"/>
                </a:solidFill>
                <a:effectLst/>
                <a:latin typeface="+mn-ea"/>
                <a:cs typeface="宋体" pitchFamily="2" charset="-122"/>
              </a:rPr>
              <a:t>即原</a:t>
            </a:r>
            <a:r>
              <a:rPr lang="en-US" altLang="zh-CN" sz="1600" dirty="0" err="1">
                <a:solidFill>
                  <a:srgbClr val="00000A"/>
                </a:solidFill>
                <a:effectLst/>
                <a:latin typeface="+mn-ea"/>
                <a:cs typeface="宋体" pitchFamily="2" charset="-122"/>
              </a:rPr>
              <a:t>cwnd</a:t>
            </a:r>
            <a:r>
              <a:rPr lang="zh-CN" altLang="en-US" sz="1600" dirty="0">
                <a:solidFill>
                  <a:srgbClr val="00000A"/>
                </a:solidFill>
                <a:effectLst/>
                <a:latin typeface="+mn-ea"/>
                <a:cs typeface="宋体" pitchFamily="2" charset="-122"/>
              </a:rPr>
              <a:t>的一半。当对方</a:t>
            </a:r>
            <a:r>
              <a:rPr lang="zh-CN" altLang="en-US" sz="1600" dirty="0">
                <a:solidFill>
                  <a:srgbClr val="FF0000"/>
                </a:solidFill>
                <a:effectLst/>
                <a:latin typeface="+mn-ea"/>
                <a:cs typeface="宋体" pitchFamily="2" charset="-122"/>
              </a:rPr>
              <a:t>确认了进入</a:t>
            </a:r>
            <a:r>
              <a:rPr lang="en-US" altLang="zh-CN" sz="1600" dirty="0">
                <a:solidFill>
                  <a:srgbClr val="FF0000"/>
                </a:solidFill>
                <a:effectLst/>
                <a:latin typeface="+mn-ea"/>
                <a:cs typeface="宋体" pitchFamily="2" charset="-122"/>
              </a:rPr>
              <a:t>RECOVERY</a:t>
            </a:r>
            <a:r>
              <a:rPr lang="zh-CN" altLang="en-US" sz="1600" dirty="0">
                <a:solidFill>
                  <a:srgbClr val="FF0000"/>
                </a:solidFill>
                <a:effectLst/>
                <a:latin typeface="+mn-ea"/>
                <a:cs typeface="宋体" pitchFamily="2" charset="-122"/>
              </a:rPr>
              <a:t>前发送的所有数据</a:t>
            </a:r>
            <a:r>
              <a:rPr lang="zh-CN" altLang="en-US" sz="1600" dirty="0">
                <a:solidFill>
                  <a:srgbClr val="00000A"/>
                </a:solidFill>
                <a:effectLst/>
                <a:latin typeface="+mn-ea"/>
                <a:cs typeface="宋体" pitchFamily="2" charset="-122"/>
              </a:rPr>
              <a:t>时，</a:t>
            </a:r>
            <a:r>
              <a:rPr lang="zh-CN" altLang="en-US" sz="1600" dirty="0">
                <a:solidFill>
                  <a:srgbClr val="FF0000"/>
                </a:solidFill>
                <a:effectLst/>
                <a:latin typeface="+mn-ea"/>
                <a:cs typeface="宋体" pitchFamily="2" charset="-122"/>
              </a:rPr>
              <a:t>回到 </a:t>
            </a:r>
            <a:r>
              <a:rPr lang="en-US" altLang="zh-CN" sz="1600" dirty="0">
                <a:solidFill>
                  <a:srgbClr val="FF0000"/>
                </a:solidFill>
                <a:effectLst/>
                <a:latin typeface="+mn-ea"/>
                <a:cs typeface="宋体" pitchFamily="2" charset="-122"/>
              </a:rPr>
              <a:t>OPEN </a:t>
            </a:r>
            <a:r>
              <a:rPr lang="zh-CN" altLang="en-US" sz="1600" dirty="0">
                <a:solidFill>
                  <a:srgbClr val="00000A"/>
                </a:solidFill>
                <a:effectLst/>
                <a:latin typeface="+mn-ea"/>
                <a:cs typeface="宋体" pitchFamily="2" charset="-122"/>
              </a:rPr>
              <a:t>状态；</a:t>
            </a:r>
            <a:r>
              <a:rPr lang="zh-CN" altLang="en-US" sz="1600" dirty="0">
                <a:solidFill>
                  <a:srgbClr val="FF0000"/>
                </a:solidFill>
                <a:effectLst/>
                <a:latin typeface="+mn-ea"/>
                <a:cs typeface="宋体" pitchFamily="2" charset="-122"/>
              </a:rPr>
              <a:t>否则，重传对应的数据包</a:t>
            </a:r>
            <a:r>
              <a:rPr lang="zh-CN" altLang="en-US" sz="1600" dirty="0">
                <a:solidFill>
                  <a:srgbClr val="00000A"/>
                </a:solidFill>
                <a:effectLst/>
                <a:latin typeface="+mn-ea"/>
                <a:cs typeface="宋体" pitchFamily="2" charset="-122"/>
              </a:rPr>
              <a:t>。如果在</a:t>
            </a:r>
            <a:r>
              <a:rPr lang="en-US" altLang="zh-CN" sz="1600" dirty="0">
                <a:solidFill>
                  <a:srgbClr val="00000A"/>
                </a:solidFill>
                <a:effectLst/>
                <a:latin typeface="+mn-ea"/>
                <a:cs typeface="宋体" pitchFamily="2" charset="-122"/>
              </a:rPr>
              <a:t>RECOVERY</a:t>
            </a:r>
            <a:r>
              <a:rPr lang="zh-CN" altLang="en-US" sz="1600" dirty="0">
                <a:solidFill>
                  <a:srgbClr val="00000A"/>
                </a:solidFill>
                <a:effectLst/>
                <a:latin typeface="+mn-ea"/>
                <a:cs typeface="宋体" pitchFamily="2" charset="-122"/>
              </a:rPr>
              <a:t>状态收到的 </a:t>
            </a:r>
            <a:r>
              <a:rPr lang="en-US" altLang="zh-CN" sz="1600" dirty="0">
                <a:solidFill>
                  <a:srgbClr val="FF0000"/>
                </a:solidFill>
                <a:effectLst/>
                <a:latin typeface="+mn-ea"/>
                <a:cs typeface="宋体" pitchFamily="2" charset="-122"/>
              </a:rPr>
              <a:t>ACK </a:t>
            </a:r>
            <a:r>
              <a:rPr lang="zh-CN" altLang="en-US" sz="1600" dirty="0">
                <a:solidFill>
                  <a:srgbClr val="FF0000"/>
                </a:solidFill>
                <a:effectLst/>
                <a:latin typeface="+mn-ea"/>
                <a:cs typeface="宋体" pitchFamily="2" charset="-122"/>
              </a:rPr>
              <a:t>包是无效</a:t>
            </a:r>
            <a:r>
              <a:rPr lang="zh-CN" altLang="en-US" sz="1600" dirty="0">
                <a:solidFill>
                  <a:srgbClr val="00000A"/>
                </a:solidFill>
                <a:effectLst/>
                <a:latin typeface="+mn-ea"/>
                <a:cs typeface="宋体" pitchFamily="2" charset="-122"/>
              </a:rPr>
              <a:t>的，</a:t>
            </a:r>
            <a:r>
              <a:rPr lang="en-US" altLang="zh-CN" sz="1600" dirty="0" err="1">
                <a:solidFill>
                  <a:srgbClr val="00000A"/>
                </a:solidFill>
                <a:effectLst/>
                <a:latin typeface="+mn-ea"/>
                <a:cs typeface="宋体" pitchFamily="2" charset="-122"/>
              </a:rPr>
              <a:t>dupacks</a:t>
            </a:r>
            <a:r>
              <a:rPr lang="zh-CN" altLang="en-US" sz="1600" dirty="0">
                <a:solidFill>
                  <a:srgbClr val="00000A"/>
                </a:solidFill>
                <a:effectLst/>
                <a:latin typeface="+mn-ea"/>
                <a:cs typeface="宋体" pitchFamily="2" charset="-122"/>
              </a:rPr>
              <a:t>加一，在途数据包减少了一个，因此</a:t>
            </a:r>
            <a:r>
              <a:rPr lang="zh-CN" altLang="en-US" sz="1600" dirty="0">
                <a:solidFill>
                  <a:srgbClr val="FF0000"/>
                </a:solidFill>
                <a:effectLst/>
                <a:latin typeface="+mn-ea"/>
                <a:cs typeface="宋体" pitchFamily="2" charset="-122"/>
              </a:rPr>
              <a:t>唤醒发送进程</a:t>
            </a:r>
            <a:r>
              <a:rPr lang="zh-CN" altLang="en-US" sz="1600" dirty="0">
                <a:solidFill>
                  <a:srgbClr val="00000A"/>
                </a:solidFill>
                <a:effectLst/>
                <a:latin typeface="+mn-ea"/>
                <a:cs typeface="宋体" pitchFamily="2" charset="-122"/>
              </a:rPr>
              <a:t>，可以再发送一个数据包。</a:t>
            </a:r>
            <a:endParaRPr lang="zh-CN" altLang="en-US" sz="1600" dirty="0">
              <a:solidFill>
                <a:srgbClr val="00000A"/>
              </a:solidFill>
              <a:effectLst/>
              <a:latin typeface="+mn-ea"/>
              <a:cs typeface="宋体" pitchFamily="2" charset="-122"/>
            </a:endParaRPr>
          </a:p>
          <a:p>
            <a:pPr marL="800100" indent="304800" algn="just">
              <a:lnSpc>
                <a:spcPct val="150000"/>
              </a:lnSpc>
              <a:spcBef>
                <a:spcPts val="600"/>
              </a:spcBef>
              <a:spcAft>
                <a:spcPts val="600"/>
              </a:spcAft>
            </a:pPr>
            <a:r>
              <a:rPr lang="en-US" altLang="zh-CN" sz="1600" dirty="0">
                <a:solidFill>
                  <a:srgbClr val="FF0000"/>
                </a:solidFill>
                <a:effectLst/>
                <a:latin typeface="+mn-ea"/>
                <a:cs typeface="宋体" pitchFamily="2" charset="-122"/>
              </a:rPr>
              <a:t>LOSS </a:t>
            </a:r>
            <a:r>
              <a:rPr lang="zh-CN" altLang="en-US" sz="1600" dirty="0">
                <a:solidFill>
                  <a:srgbClr val="FF0000"/>
                </a:solidFill>
                <a:effectLst/>
                <a:latin typeface="+mn-ea"/>
                <a:cs typeface="宋体" pitchFamily="2" charset="-122"/>
              </a:rPr>
              <a:t>状态只能由超时重传触发</a:t>
            </a:r>
            <a:r>
              <a:rPr lang="zh-CN" altLang="en-US" sz="1600" dirty="0">
                <a:solidFill>
                  <a:srgbClr val="00000A"/>
                </a:solidFill>
                <a:effectLst/>
                <a:latin typeface="+mn-ea"/>
                <a:cs typeface="宋体" pitchFamily="2" charset="-122"/>
              </a:rPr>
              <a:t>，进入时</a:t>
            </a:r>
            <a:r>
              <a:rPr lang="zh-CN" altLang="en-US" sz="1600" dirty="0">
                <a:solidFill>
                  <a:srgbClr val="FF0000"/>
                </a:solidFill>
                <a:effectLst/>
                <a:latin typeface="+mn-ea"/>
                <a:cs typeface="宋体" pitchFamily="2" charset="-122"/>
              </a:rPr>
              <a:t>阈值减为 </a:t>
            </a:r>
            <a:r>
              <a:rPr lang="en-US" altLang="zh-CN" sz="1600" dirty="0" err="1">
                <a:solidFill>
                  <a:srgbClr val="FF0000"/>
                </a:solidFill>
                <a:effectLst/>
                <a:latin typeface="+mn-ea"/>
                <a:cs typeface="宋体" pitchFamily="2" charset="-122"/>
              </a:rPr>
              <a:t>cwnd</a:t>
            </a:r>
            <a:r>
              <a:rPr lang="en-US" altLang="zh-CN" sz="1600" dirty="0">
                <a:solidFill>
                  <a:srgbClr val="FF0000"/>
                </a:solidFill>
                <a:effectLst/>
                <a:latin typeface="+mn-ea"/>
                <a:cs typeface="宋体" pitchFamily="2" charset="-122"/>
              </a:rPr>
              <a:t> </a:t>
            </a:r>
            <a:r>
              <a:rPr lang="zh-CN" altLang="en-US" sz="1600" dirty="0">
                <a:solidFill>
                  <a:srgbClr val="FF0000"/>
                </a:solidFill>
                <a:effectLst/>
                <a:latin typeface="+mn-ea"/>
                <a:cs typeface="宋体" pitchFamily="2" charset="-122"/>
              </a:rPr>
              <a:t>的一半</a:t>
            </a:r>
            <a:r>
              <a:rPr lang="zh-CN" altLang="en-US" sz="1600" dirty="0">
                <a:solidFill>
                  <a:srgbClr val="00000A"/>
                </a:solidFill>
                <a:effectLst/>
                <a:latin typeface="+mn-ea"/>
                <a:cs typeface="宋体" pitchFamily="2" charset="-122"/>
              </a:rPr>
              <a:t>，</a:t>
            </a:r>
            <a:r>
              <a:rPr lang="en-US" altLang="zh-CN" sz="1600" dirty="0" err="1">
                <a:solidFill>
                  <a:srgbClr val="FF0000"/>
                </a:solidFill>
                <a:effectLst/>
                <a:latin typeface="+mn-ea"/>
                <a:cs typeface="宋体" pitchFamily="2" charset="-122"/>
              </a:rPr>
              <a:t>cwnd</a:t>
            </a:r>
            <a:r>
              <a:rPr lang="en-US" altLang="zh-CN" sz="1600" dirty="0">
                <a:solidFill>
                  <a:srgbClr val="FF0000"/>
                </a:solidFill>
                <a:effectLst/>
                <a:latin typeface="+mn-ea"/>
                <a:cs typeface="宋体" pitchFamily="2" charset="-122"/>
              </a:rPr>
              <a:t> </a:t>
            </a:r>
            <a:r>
              <a:rPr lang="zh-CN" altLang="en-US" sz="1600" dirty="0">
                <a:solidFill>
                  <a:srgbClr val="FF0000"/>
                </a:solidFill>
                <a:effectLst/>
                <a:latin typeface="+mn-ea"/>
                <a:cs typeface="宋体" pitchFamily="2" charset="-122"/>
              </a:rPr>
              <a:t>减为</a:t>
            </a:r>
            <a:r>
              <a:rPr lang="en-US" altLang="zh-CN" sz="1600" dirty="0">
                <a:solidFill>
                  <a:srgbClr val="FF0000"/>
                </a:solidFill>
                <a:effectLst/>
                <a:latin typeface="+mn-ea"/>
                <a:cs typeface="宋体" pitchFamily="2" charset="-122"/>
              </a:rPr>
              <a:t>1</a:t>
            </a:r>
            <a:r>
              <a:rPr lang="zh-CN" altLang="en-US" sz="1600" dirty="0">
                <a:solidFill>
                  <a:srgbClr val="00000A"/>
                </a:solidFill>
                <a:effectLst/>
                <a:latin typeface="+mn-ea"/>
                <a:cs typeface="宋体" pitchFamily="2" charset="-122"/>
              </a:rPr>
              <a:t>，</a:t>
            </a:r>
            <a:r>
              <a:rPr lang="zh-CN" altLang="en-US" sz="1600" dirty="0">
                <a:solidFill>
                  <a:srgbClr val="FF0000"/>
                </a:solidFill>
                <a:effectLst/>
                <a:latin typeface="+mn-ea"/>
                <a:cs typeface="宋体" pitchFamily="2" charset="-122"/>
              </a:rPr>
              <a:t>重新开始慢启动</a:t>
            </a:r>
            <a:r>
              <a:rPr lang="zh-CN" altLang="en-US" sz="1600" dirty="0">
                <a:effectLst/>
                <a:latin typeface="+mn-ea"/>
                <a:cs typeface="宋体" pitchFamily="2" charset="-122"/>
              </a:rPr>
              <a:t>（这个操作会在需要重传</a:t>
            </a:r>
            <a:r>
              <a:rPr lang="zh-CN" altLang="en-US" sz="1600" dirty="0">
                <a:latin typeface="+mn-ea"/>
                <a:cs typeface="宋体" pitchFamily="2" charset="-122"/>
              </a:rPr>
              <a:t>时</a:t>
            </a:r>
            <a:r>
              <a:rPr lang="zh-CN" altLang="en-US" sz="1600" dirty="0">
                <a:effectLst/>
                <a:latin typeface="+mn-ea"/>
                <a:cs typeface="宋体" pitchFamily="2" charset="-122"/>
              </a:rPr>
              <a:t>进行）</a:t>
            </a:r>
            <a:r>
              <a:rPr lang="zh-CN" altLang="en-US" sz="1600" dirty="0">
                <a:solidFill>
                  <a:srgbClr val="00000A"/>
                </a:solidFill>
                <a:effectLst/>
                <a:latin typeface="+mn-ea"/>
                <a:cs typeface="宋体" pitchFamily="2" charset="-122"/>
              </a:rPr>
              <a:t>。当接收方</a:t>
            </a:r>
            <a:r>
              <a:rPr lang="zh-CN" altLang="en-US" sz="1600" dirty="0">
                <a:solidFill>
                  <a:srgbClr val="FF0000"/>
                </a:solidFill>
                <a:effectLst/>
                <a:latin typeface="+mn-ea"/>
                <a:cs typeface="宋体" pitchFamily="2" charset="-122"/>
              </a:rPr>
              <a:t>确认了进入</a:t>
            </a:r>
            <a:r>
              <a:rPr lang="en-US" altLang="zh-CN" sz="1600" dirty="0">
                <a:solidFill>
                  <a:srgbClr val="FF0000"/>
                </a:solidFill>
                <a:effectLst/>
                <a:latin typeface="+mn-ea"/>
                <a:cs typeface="宋体" pitchFamily="2" charset="-122"/>
              </a:rPr>
              <a:t>LOSS</a:t>
            </a:r>
            <a:r>
              <a:rPr lang="zh-CN" altLang="en-US" sz="1600" dirty="0">
                <a:solidFill>
                  <a:srgbClr val="FF0000"/>
                </a:solidFill>
                <a:effectLst/>
                <a:latin typeface="+mn-ea"/>
                <a:cs typeface="宋体" pitchFamily="2" charset="-122"/>
              </a:rPr>
              <a:t>前发送的所有数据</a:t>
            </a:r>
            <a:r>
              <a:rPr lang="zh-CN" altLang="en-US" sz="1600" dirty="0">
                <a:solidFill>
                  <a:srgbClr val="00000A"/>
                </a:solidFill>
                <a:effectLst/>
                <a:latin typeface="+mn-ea"/>
                <a:cs typeface="宋体" pitchFamily="2" charset="-122"/>
              </a:rPr>
              <a:t>时，</a:t>
            </a:r>
            <a:r>
              <a:rPr lang="zh-CN" altLang="en-US" sz="1600" dirty="0">
                <a:solidFill>
                  <a:srgbClr val="FF0000"/>
                </a:solidFill>
                <a:effectLst/>
                <a:latin typeface="+mn-ea"/>
                <a:cs typeface="宋体" pitchFamily="2" charset="-122"/>
              </a:rPr>
              <a:t>转为</a:t>
            </a:r>
            <a:r>
              <a:rPr lang="en-US" altLang="zh-CN" sz="1600" dirty="0">
                <a:solidFill>
                  <a:srgbClr val="FF0000"/>
                </a:solidFill>
                <a:effectLst/>
                <a:latin typeface="+mn-ea"/>
                <a:cs typeface="宋体" pitchFamily="2" charset="-122"/>
              </a:rPr>
              <a:t>OPEN</a:t>
            </a:r>
            <a:r>
              <a:rPr lang="zh-CN" altLang="en-US" sz="1600" dirty="0">
                <a:solidFill>
                  <a:srgbClr val="00000A"/>
                </a:solidFill>
                <a:effectLst/>
                <a:latin typeface="+mn-ea"/>
                <a:cs typeface="宋体" pitchFamily="2" charset="-122"/>
              </a:rPr>
              <a:t>状态。若接收到了无效的</a:t>
            </a:r>
            <a:r>
              <a:rPr lang="en-US" altLang="zh-CN" sz="1600" dirty="0">
                <a:solidFill>
                  <a:srgbClr val="00000A"/>
                </a:solidFill>
                <a:effectLst/>
                <a:latin typeface="+mn-ea"/>
                <a:cs typeface="宋体" pitchFamily="2" charset="-122"/>
              </a:rPr>
              <a:t>ACK</a:t>
            </a:r>
            <a:r>
              <a:rPr lang="zh-CN" altLang="en-US" sz="1600" dirty="0">
                <a:solidFill>
                  <a:srgbClr val="00000A"/>
                </a:solidFill>
                <a:effectLst/>
                <a:latin typeface="+mn-ea"/>
                <a:cs typeface="宋体" pitchFamily="2" charset="-122"/>
              </a:rPr>
              <a:t>，则增加重复</a:t>
            </a:r>
            <a:r>
              <a:rPr lang="en-US" altLang="zh-CN" sz="1600" dirty="0">
                <a:solidFill>
                  <a:srgbClr val="00000A"/>
                </a:solidFill>
                <a:effectLst/>
                <a:latin typeface="+mn-ea"/>
                <a:cs typeface="宋体" pitchFamily="2" charset="-122"/>
              </a:rPr>
              <a:t>ACK</a:t>
            </a:r>
            <a:r>
              <a:rPr lang="zh-CN" altLang="en-US" sz="1600" dirty="0">
                <a:solidFill>
                  <a:srgbClr val="00000A"/>
                </a:solidFill>
                <a:effectLst/>
                <a:latin typeface="+mn-ea"/>
                <a:cs typeface="宋体" pitchFamily="2" charset="-122"/>
              </a:rPr>
              <a:t>计数。</a:t>
            </a:r>
            <a:endParaRPr lang="en-US" altLang="zh-CN" sz="1600" dirty="0">
              <a:solidFill>
                <a:srgbClr val="00000A"/>
              </a:solidFill>
              <a:effectLst/>
              <a:latin typeface="+mn-ea"/>
              <a:cs typeface="宋体" pitchFamily="2" charset="-122"/>
            </a:endParaRPr>
          </a:p>
          <a:p>
            <a:pPr marL="800100" indent="304800" algn="just">
              <a:lnSpc>
                <a:spcPct val="150000"/>
              </a:lnSpc>
              <a:spcBef>
                <a:spcPts val="600"/>
              </a:spcBef>
              <a:spcAft>
                <a:spcPts val="600"/>
              </a:spcAft>
            </a:pPr>
            <a:r>
              <a:rPr lang="zh-CN" altLang="en-US" sz="1600" dirty="0">
                <a:solidFill>
                  <a:srgbClr val="00000A"/>
                </a:solidFill>
                <a:effectLst/>
                <a:latin typeface="+mn-ea"/>
                <a:cs typeface="宋体" pitchFamily="2" charset="-122"/>
              </a:rPr>
              <a:t>最后处理完拥塞控制后，</a:t>
            </a:r>
            <a:r>
              <a:rPr lang="zh-CN" altLang="en-US" sz="1600" dirty="0">
                <a:solidFill>
                  <a:srgbClr val="FF0000"/>
                </a:solidFill>
                <a:effectLst/>
                <a:latin typeface="+mn-ea"/>
                <a:cs typeface="宋体" pitchFamily="2" charset="-122"/>
              </a:rPr>
              <a:t>更新超时重发的计时器</a:t>
            </a:r>
            <a:r>
              <a:rPr lang="zh-CN" altLang="en-US" sz="1600" dirty="0">
                <a:solidFill>
                  <a:srgbClr val="00000A"/>
                </a:solidFill>
                <a:effectLst/>
                <a:latin typeface="+mn-ea"/>
                <a:cs typeface="宋体" pitchFamily="2" charset="-122"/>
              </a:rPr>
              <a:t>。</a:t>
            </a:r>
            <a:endParaRPr lang="zh-CN" altLang="zh-CN" sz="1600" dirty="0">
              <a:solidFill>
                <a:srgbClr val="00000A"/>
              </a:solidFill>
              <a:effectLst/>
              <a:latin typeface="+mn-ea"/>
              <a:cs typeface="宋体"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4" name="文本框 13"/>
          <p:cNvSpPr txBox="1"/>
          <p:nvPr/>
        </p:nvSpPr>
        <p:spPr>
          <a:xfrm>
            <a:off x="594046" y="1231668"/>
            <a:ext cx="6826186"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2.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拥塞状态机切换和拥塞窗口控制（续）</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设计思路</a:t>
            </a:r>
            <a:r>
              <a:rPr lang="en-US" altLang="zh-CN" dirty="0"/>
              <a:t>——</a:t>
            </a:r>
            <a:r>
              <a:rPr lang="zh-CN" altLang="en-US" dirty="0"/>
              <a:t>已写函数的修改：实现拥塞控制</a:t>
            </a:r>
            <a:r>
              <a:rPr lang="en-US" altLang="zh-CN" dirty="0"/>
              <a:t>(tcp_sock.c , tcp_timer.c , tcp_in.c)</a:t>
            </a:r>
            <a:endParaRPr lang="en-US" altLang="zh-CN" dirty="0"/>
          </a:p>
        </p:txBody>
      </p:sp>
      <p:sp>
        <p:nvSpPr>
          <p:cNvPr id="2" name="文本框 1"/>
          <p:cNvSpPr txBox="1"/>
          <p:nvPr/>
        </p:nvSpPr>
        <p:spPr>
          <a:xfrm>
            <a:off x="1073127" y="1755431"/>
            <a:ext cx="10202413"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       发送窗口的</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维护时点是接收到</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重复或有效 </a:t>
            </a:r>
            <a:r>
              <a:rPr kumimoji="0" lang="en-US" altLang="zh-CN" sz="1600" b="0" i="0" u="none" strike="noStrike" kern="1200" cap="none" spc="0" normalizeH="0" baseline="0" noProof="0" dirty="0">
                <a:ln>
                  <a:noFill/>
                </a:ln>
                <a:solidFill>
                  <a:srgbClr val="FF0000"/>
                </a:solidFill>
                <a:effectLst/>
                <a:uLnTx/>
                <a:uFillTx/>
                <a:latin typeface="Arial" panose="020B0604020202090204"/>
                <a:ea typeface="微软雅黑"/>
                <a:cs typeface="+mn-cs"/>
              </a:rPr>
              <a:t>ACK</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消息，且完成上述的</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拥塞窗口更新之后</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。原有的窗口更新逻辑未考虑拥塞窗口，而是直接使用接收窗口大小。本次实验中引入了拥塞窗口，发送窗口每次都应当</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更新为拥塞窗口和接收窗口中较小的一方</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。值得注意的是，由于</a:t>
            </a:r>
            <a:r>
              <a:rPr kumimoji="0" lang="en-US" altLang="zh-CN" sz="1600" b="0" i="0" u="none" strike="noStrike" kern="1200" cap="none" spc="0" normalizeH="0" baseline="0" noProof="0" dirty="0" err="1">
                <a:ln>
                  <a:noFill/>
                </a:ln>
                <a:solidFill>
                  <a:srgbClr val="000000"/>
                </a:solidFill>
                <a:effectLst/>
                <a:uLnTx/>
                <a:uFillTx/>
                <a:latin typeface="Arial" panose="020B0604020202090204"/>
                <a:ea typeface="微软雅黑"/>
                <a:cs typeface="+mn-cs"/>
              </a:rPr>
              <a:t>cwnd</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使用</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MSS</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作为单位，所以在计算过程中应当乘上该值。</a:t>
            </a:r>
            <a:endPar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4" name="文本框 13"/>
          <p:cNvSpPr txBox="1"/>
          <p:nvPr/>
        </p:nvSpPr>
        <p:spPr>
          <a:xfrm>
            <a:off x="606425" y="1134745"/>
            <a:ext cx="10669270" cy="70675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1</a:t>
            </a: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lang="en-US" altLang="zh-CN" sz="2000" b="1" dirty="0">
                <a:solidFill>
                  <a:srgbClr val="000000"/>
                </a:solidFill>
                <a:latin typeface="Arial" panose="020B0604020202090204"/>
                <a:ea typeface="微软雅黑"/>
              </a:rPr>
              <a:t>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发送窗口的维护</a:t>
            </a: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(static inline void tcp_update_window(struct tcp_sock *tsk, struct tcp_cb *cb))</a:t>
            </a:r>
            <a:endPar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7" name="文本框 16"/>
          <p:cNvSpPr txBox="1"/>
          <p:nvPr/>
        </p:nvSpPr>
        <p:spPr>
          <a:xfrm>
            <a:off x="101629" y="3058332"/>
            <a:ext cx="10864970" cy="583565"/>
          </a:xfrm>
          <a:prstGeom prst="rect">
            <a:avLst/>
          </a:prstGeom>
          <a:noFill/>
        </p:spPr>
        <p:txBody>
          <a:bodyPr wrap="square" rtlCol="0">
            <a:spAutoFit/>
          </a:bodyPr>
          <a:lstStyle/>
          <a:p>
            <a:pPr marL="990600" indent="304800" algn="just"/>
            <a:r>
              <a:rPr lang="zh-CN" altLang="en-US" sz="1600" dirty="0">
                <a:solidFill>
                  <a:srgbClr val="101214"/>
                </a:solidFill>
                <a:effectLst/>
                <a:latin typeface="+mn-ea"/>
                <a:cs typeface="宋体" pitchFamily="2" charset="-122"/>
              </a:rPr>
              <a:t>函数负责应用程序发送数据包。之前的实现是检测</a:t>
            </a:r>
            <a:r>
              <a:rPr lang="en-US" altLang="zh-CN" sz="1600" dirty="0" err="1">
                <a:solidFill>
                  <a:srgbClr val="101214"/>
                </a:solidFill>
                <a:effectLst/>
                <a:latin typeface="+mn-ea"/>
                <a:cs typeface="宋体" pitchFamily="2" charset="-122"/>
              </a:rPr>
              <a:t>snd_wnd</a:t>
            </a:r>
            <a:r>
              <a:rPr lang="zh-CN" altLang="en-US" sz="1600" dirty="0">
                <a:solidFill>
                  <a:srgbClr val="101214"/>
                </a:solidFill>
                <a:effectLst/>
                <a:latin typeface="+mn-ea"/>
                <a:cs typeface="宋体" pitchFamily="2" charset="-122"/>
              </a:rPr>
              <a:t>来判断是否能发送下一个数据包</a:t>
            </a:r>
            <a:r>
              <a:rPr lang="en-US" altLang="zh-CN" sz="1600" dirty="0">
                <a:solidFill>
                  <a:srgbClr val="101214"/>
                </a:solidFill>
                <a:effectLst/>
                <a:latin typeface="+mn-ea"/>
                <a:cs typeface="宋体" pitchFamily="2" charset="-122"/>
              </a:rPr>
              <a:t>,</a:t>
            </a:r>
            <a:r>
              <a:rPr lang="zh-CN" altLang="en-US" sz="1600" dirty="0">
                <a:solidFill>
                  <a:srgbClr val="101214"/>
                </a:solidFill>
                <a:effectLst/>
                <a:latin typeface="+mn-ea"/>
                <a:cs typeface="宋体" pitchFamily="2" charset="-122"/>
              </a:rPr>
              <a:t>现在需要改为</a:t>
            </a:r>
            <a:r>
              <a:rPr lang="zh-CN" altLang="en-US" sz="1600" dirty="0">
                <a:solidFill>
                  <a:srgbClr val="FF0000"/>
                </a:solidFill>
                <a:effectLst/>
                <a:latin typeface="+mn-ea"/>
                <a:cs typeface="宋体" pitchFamily="2" charset="-122"/>
              </a:rPr>
              <a:t>根据在途数据包和发送窗口的大小来判断是否能发送下一个数据包</a:t>
            </a:r>
            <a:r>
              <a:rPr lang="zh-CN" altLang="en-US" sz="1600" dirty="0">
                <a:solidFill>
                  <a:srgbClr val="101214"/>
                </a:solidFill>
                <a:effectLst/>
                <a:latin typeface="+mn-ea"/>
                <a:cs typeface="宋体" pitchFamily="2" charset="-122"/>
              </a:rPr>
              <a:t>。</a:t>
            </a:r>
            <a:endParaRPr lang="zh-CN" altLang="zh-CN" sz="1600" dirty="0">
              <a:solidFill>
                <a:srgbClr val="00000A"/>
              </a:solidFill>
              <a:effectLst/>
              <a:latin typeface="+mn-ea"/>
              <a:cs typeface="宋体" pitchFamily="2" charset="-122"/>
            </a:endParaRPr>
          </a:p>
        </p:txBody>
      </p:sp>
      <p:sp>
        <p:nvSpPr>
          <p:cNvPr id="18" name="文本框 17"/>
          <p:cNvSpPr txBox="1"/>
          <p:nvPr/>
        </p:nvSpPr>
        <p:spPr>
          <a:xfrm>
            <a:off x="606425" y="2689860"/>
            <a:ext cx="11445875"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2.   </a:t>
            </a:r>
            <a:r>
              <a:rPr lang="zh-CN" altLang="en-US" sz="2000" b="1" dirty="0">
                <a:solidFill>
                  <a:srgbClr val="000000"/>
                </a:solidFill>
                <a:latin typeface="Arial" panose="020B0604020202090204"/>
                <a:ea typeface="微软雅黑"/>
              </a:rPr>
              <a:t>数据包发送函数的更新（int tcp_sock_write(struct tcp_sock *tsk, char *buf, int len) {</a:t>
            </a:r>
            <a:r>
              <a:rPr lang="en-US" altLang="zh-CN" sz="2000" b="1" dirty="0">
                <a:solidFill>
                  <a:srgbClr val="000000"/>
                </a:solidFill>
                <a:latin typeface="Arial" panose="020B0604020202090204"/>
                <a:ea typeface="微软雅黑"/>
              </a:rPr>
              <a:t>}</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4" name="文本框 3"/>
          <p:cNvSpPr txBox="1"/>
          <p:nvPr/>
        </p:nvSpPr>
        <p:spPr>
          <a:xfrm>
            <a:off x="1073126" y="4247346"/>
            <a:ext cx="10202413"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       函数负责扫描重发定时器队列</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对超时的定时器进行处理。为了实现拥塞控制，需要在</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超时重发时</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将拥塞状态变为</a:t>
            </a:r>
            <a:r>
              <a:rPr kumimoji="0" lang="en-US" altLang="zh-CN" sz="1600" b="0" i="0" u="none" strike="noStrike" kern="1200" cap="none" spc="0" normalizeH="0" baseline="0" noProof="0" dirty="0">
                <a:ln>
                  <a:noFill/>
                </a:ln>
                <a:solidFill>
                  <a:srgbClr val="FF0000"/>
                </a:solidFill>
                <a:effectLst/>
                <a:uLnTx/>
                <a:uFillTx/>
                <a:latin typeface="Arial" panose="020B0604020202090204"/>
                <a:ea typeface="微软雅黑"/>
                <a:cs typeface="+mn-cs"/>
              </a:rPr>
              <a:t>LOSS</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将</a:t>
            </a:r>
            <a:r>
              <a:rPr kumimoji="0" lang="en-US" altLang="zh-CN" sz="1600" b="0" i="0" u="none" strike="noStrike" kern="1200" cap="none" spc="0" normalizeH="0" baseline="0" noProof="0" dirty="0" err="1">
                <a:ln>
                  <a:noFill/>
                </a:ln>
                <a:solidFill>
                  <a:srgbClr val="FF0000"/>
                </a:solidFill>
                <a:effectLst/>
                <a:uLnTx/>
                <a:uFillTx/>
                <a:latin typeface="Arial" panose="020B0604020202090204"/>
                <a:ea typeface="微软雅黑"/>
                <a:cs typeface="+mn-cs"/>
              </a:rPr>
              <a:t>ssthresh</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减为拥塞窗口的一半</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拥塞窗口减为</a:t>
            </a:r>
            <a:r>
              <a:rPr kumimoji="0" lang="en-US" altLang="zh-CN" sz="1600" b="0" i="0" u="none" strike="noStrike" kern="1200" cap="none" spc="0" normalizeH="0" baseline="0" noProof="0" dirty="0">
                <a:ln>
                  <a:noFill/>
                </a:ln>
                <a:solidFill>
                  <a:srgbClr val="FF0000"/>
                </a:solidFill>
                <a:effectLst/>
                <a:uLnTx/>
                <a:uFillTx/>
                <a:latin typeface="Arial" panose="020B0604020202090204"/>
                <a:ea typeface="微软雅黑"/>
                <a:cs typeface="+mn-cs"/>
              </a:rPr>
              <a:t>1</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重新开始慢启动。</a:t>
            </a:r>
            <a:endPar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5" name="文本框 4"/>
          <p:cNvSpPr txBox="1"/>
          <p:nvPr/>
        </p:nvSpPr>
        <p:spPr>
          <a:xfrm>
            <a:off x="606425" y="3834130"/>
            <a:ext cx="906780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3.   </a:t>
            </a:r>
            <a:r>
              <a:rPr lang="zh-CN" altLang="en-US" sz="2000" b="1" dirty="0">
                <a:solidFill>
                  <a:srgbClr val="000000"/>
                </a:solidFill>
                <a:latin typeface="Arial" panose="020B0604020202090204"/>
                <a:ea typeface="微软雅黑"/>
              </a:rPr>
              <a:t>重发定时器队列扫描函数的更新（</a:t>
            </a:r>
            <a:r>
              <a:rPr lang="en-US" altLang="zh-CN" sz="2000" noProof="0" dirty="0" err="1">
                <a:ln>
                  <a:noFill/>
                </a:ln>
                <a:solidFill>
                  <a:srgbClr val="000000"/>
                </a:solidFill>
                <a:effectLst/>
                <a:uLnTx/>
                <a:uFillTx/>
                <a:latin typeface="Arial" panose="020B0604020202090204"/>
                <a:ea typeface="微软雅黑"/>
                <a:sym typeface="+mn-ea"/>
              </a:rPr>
              <a:t>tcp_scan_retrans_timer_list</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6" name="文本框 5"/>
          <p:cNvSpPr txBox="1"/>
          <p:nvPr/>
        </p:nvSpPr>
        <p:spPr>
          <a:xfrm>
            <a:off x="606425" y="5090795"/>
            <a:ext cx="867791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4.   TCP</a:t>
            </a:r>
            <a:r>
              <a:rPr lang="zh-CN" altLang="en-US" sz="2000" b="1" dirty="0">
                <a:solidFill>
                  <a:srgbClr val="000000"/>
                </a:solidFill>
                <a:latin typeface="Arial" panose="020B0604020202090204"/>
                <a:ea typeface="微软雅黑"/>
              </a:rPr>
              <a:t>数据包与连接管理的更新（</a:t>
            </a:r>
            <a:r>
              <a:rPr lang="en-US" altLang="zh-CN" sz="2000" noProof="0" dirty="0">
                <a:ln>
                  <a:noFill/>
                </a:ln>
                <a:solidFill>
                  <a:srgbClr val="000000"/>
                </a:solidFill>
                <a:effectLst/>
                <a:uLnTx/>
                <a:uFillTx/>
                <a:latin typeface="Arial" panose="020B0604020202090204"/>
                <a:ea typeface="微软雅黑"/>
                <a:sym typeface="+mn-ea"/>
              </a:rPr>
              <a:t>  </a:t>
            </a:r>
            <a:r>
              <a:rPr lang="en-US" altLang="zh-CN" sz="2000" noProof="0" dirty="0" err="1">
                <a:ln>
                  <a:noFill/>
                </a:ln>
                <a:solidFill>
                  <a:srgbClr val="000000"/>
                </a:solidFill>
                <a:effectLst/>
                <a:uLnTx/>
                <a:uFillTx/>
                <a:latin typeface="Arial" panose="020B0604020202090204"/>
                <a:ea typeface="微软雅黑"/>
                <a:sym typeface="+mn-ea"/>
              </a:rPr>
              <a:t>tcp_process</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7" name="文本框 6"/>
          <p:cNvSpPr txBox="1"/>
          <p:nvPr/>
        </p:nvSpPr>
        <p:spPr>
          <a:xfrm>
            <a:off x="1073126" y="5491198"/>
            <a:ext cx="10202413"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函数负责处理 </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TCP </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数据包和连接管理。为了实现拥塞控制，</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在</a:t>
            </a:r>
            <a:r>
              <a:rPr kumimoji="0" lang="en-US" altLang="zh-CN" sz="1600" b="0" i="0" u="none" strike="noStrike" kern="1200" cap="none" spc="0" normalizeH="0" baseline="0" noProof="0" dirty="0">
                <a:ln>
                  <a:noFill/>
                </a:ln>
                <a:solidFill>
                  <a:srgbClr val="FF0000"/>
                </a:solidFill>
                <a:effectLst/>
                <a:uLnTx/>
                <a:uFillTx/>
                <a:latin typeface="Arial" panose="020B0604020202090204"/>
                <a:ea typeface="微软雅黑"/>
                <a:cs typeface="+mn-cs"/>
              </a:rPr>
              <a:t>ESTABLISHED</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状态下接收到</a:t>
            </a:r>
            <a:r>
              <a:rPr kumimoji="0" lang="en-US" altLang="zh-CN" sz="1600" b="0" i="0" u="none" strike="noStrike" kern="1200" cap="none" spc="0" normalizeH="0" baseline="0" noProof="0" dirty="0">
                <a:ln>
                  <a:noFill/>
                </a:ln>
                <a:solidFill>
                  <a:srgbClr val="FF0000"/>
                </a:solidFill>
                <a:effectLst/>
                <a:uLnTx/>
                <a:uFillTx/>
                <a:latin typeface="Arial" panose="020B0604020202090204"/>
                <a:ea typeface="微软雅黑"/>
                <a:cs typeface="+mn-cs"/>
              </a:rPr>
              <a:t>ACK</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包</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时</a:t>
            </a:r>
            <a:r>
              <a:rPr kumimoji="0" lang="en-US" altLang="zh-CN" sz="16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改为</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使用</a:t>
            </a:r>
            <a:r>
              <a:rPr kumimoji="0" lang="en-US" altLang="zh-CN" sz="1600" b="0" i="0" u="none" strike="noStrike" kern="1200" cap="none" spc="0" normalizeH="0" baseline="0" noProof="0" dirty="0" err="1">
                <a:ln>
                  <a:noFill/>
                </a:ln>
                <a:solidFill>
                  <a:srgbClr val="FF0000"/>
                </a:solidFill>
                <a:effectLst/>
                <a:uLnTx/>
                <a:uFillTx/>
                <a:latin typeface="Arial" panose="020B0604020202090204"/>
                <a:ea typeface="微软雅黑"/>
                <a:cs typeface="+mn-cs"/>
              </a:rPr>
              <a:t>tcp_congestion_control</a:t>
            </a:r>
            <a:r>
              <a:rPr kumimoji="0" lang="zh-CN" altLang="en-US" sz="1600" b="0" i="0" u="none" strike="noStrike" kern="1200" cap="none" spc="0" normalizeH="0" baseline="0" noProof="0" dirty="0">
                <a:ln>
                  <a:noFill/>
                </a:ln>
                <a:solidFill>
                  <a:srgbClr val="FF0000"/>
                </a:solidFill>
                <a:effectLst/>
                <a:uLnTx/>
                <a:uFillTx/>
                <a:latin typeface="Arial" panose="020B0604020202090204"/>
                <a:ea typeface="微软雅黑"/>
                <a:cs typeface="+mn-cs"/>
              </a:rPr>
              <a:t>函数处理</a:t>
            </a:r>
            <a:r>
              <a:rPr kumimoji="0" lang="zh-CN" altLang="en-US" sz="1600" b="0" i="0" u="none" strike="noStrike" kern="1200" cap="none" spc="0" normalizeH="0" baseline="0" noProof="0" dirty="0">
                <a:ln>
                  <a:noFill/>
                </a:ln>
                <a:solidFill>
                  <a:srgbClr val="000000"/>
                </a:solidFill>
                <a:effectLst/>
                <a:uLnTx/>
                <a:uFillTx/>
                <a:latin typeface="Arial" panose="020B0604020202090204"/>
                <a:ea typeface="微软雅黑"/>
                <a:cs typeface="+mn-cs"/>
              </a:rPr>
              <a:t>拥塞状态变化和拥塞窗口改变</a:t>
            </a:r>
            <a:r>
              <a:rPr lang="zh-CN" altLang="en-US" sz="1600" dirty="0">
                <a:solidFill>
                  <a:srgbClr val="000000"/>
                </a:solidFill>
                <a:latin typeface="Arial" panose="020B0604020202090204"/>
                <a:ea typeface="微软雅黑"/>
              </a:rPr>
              <a:t>。</a:t>
            </a:r>
            <a:endPar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10247" name="TextBox 26"/>
          <p:cNvSpPr txBox="1">
            <a:spLocks noChangeArrowheads="1"/>
          </p:cNvSpPr>
          <p:nvPr/>
        </p:nvSpPr>
        <p:spPr bwMode="auto">
          <a:xfrm>
            <a:off x="3381860" y="2476962"/>
            <a:ext cx="506476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9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可靠传输</a:t>
            </a:r>
            <a:endParaRPr kumimoji="0" lang="zh-CN" altLang="en-US" sz="9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设计思路</a:t>
            </a:r>
            <a:r>
              <a:rPr lang="en-US" altLang="zh-CN" dirty="0"/>
              <a:t>——</a:t>
            </a:r>
            <a:r>
              <a:rPr lang="zh-CN" altLang="en-US" dirty="0"/>
              <a:t>统计</a:t>
            </a:r>
            <a:r>
              <a:rPr lang="en-US" altLang="zh-CN" dirty="0"/>
              <a:t>CWND</a:t>
            </a:r>
            <a:r>
              <a:rPr lang="zh-CN" altLang="en-US" dirty="0"/>
              <a:t>的变化</a:t>
            </a:r>
            <a:r>
              <a:rPr lang="en-US" altLang="zh-CN" dirty="0"/>
              <a:t>(tcp_app.c)</a:t>
            </a:r>
            <a:endParaRPr lang="en-US" altLang="zh-CN" dirty="0"/>
          </a:p>
        </p:txBody>
      </p:sp>
      <p:sp>
        <p:nvSpPr>
          <p:cNvPr id="2" name="文本框 1"/>
          <p:cNvSpPr txBox="1"/>
          <p:nvPr/>
        </p:nvSpPr>
        <p:spPr>
          <a:xfrm>
            <a:off x="671876" y="1383664"/>
            <a:ext cx="10825056" cy="41382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600"/>
              </a:spcBef>
              <a:spcAft>
                <a:spcPts val="600"/>
              </a:spcAft>
              <a:buClrTx/>
              <a:buSzTx/>
              <a:buFontTx/>
              <a:buNone/>
              <a:defRPr/>
            </a:pPr>
            <a:r>
              <a:rPr kumimoji="0" lang="zh-CN" altLang="en-US" b="0" i="0" u="none" strike="noStrike" kern="1200" cap="none" spc="0" normalizeH="0" baseline="0" noProof="0" dirty="0">
                <a:ln>
                  <a:noFill/>
                </a:ln>
                <a:solidFill>
                  <a:srgbClr val="000000"/>
                </a:solidFill>
                <a:effectLst/>
                <a:uLnTx/>
                <a:uFillTx/>
                <a:latin typeface="+mn-ea"/>
                <a:cs typeface="+mn-cs"/>
              </a:rPr>
              <a:t>       该实验中</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提供了</a:t>
            </a:r>
            <a:r>
              <a:rPr kumimoji="0" lang="zh-CN" altLang="en-US" b="0" i="0" u="none" strike="noStrike" kern="1200" cap="none" spc="0" normalizeH="0" baseline="0" noProof="0" dirty="0">
                <a:ln>
                  <a:noFill/>
                </a:ln>
                <a:solidFill>
                  <a:srgbClr val="FF0000"/>
                </a:solidFill>
                <a:effectLst/>
                <a:uLnTx/>
                <a:uFillTx/>
                <a:latin typeface="+mn-ea"/>
                <a:cs typeface="+mn-cs"/>
              </a:rPr>
              <a:t>两种记录拥塞窗口变化情况的方法</a:t>
            </a:r>
            <a:r>
              <a:rPr kumimoji="0" lang="zh-CN" altLang="en-US" b="0" i="0" u="none" strike="noStrike" kern="1200" cap="none" spc="0" normalizeH="0" baseline="0" noProof="0" dirty="0">
                <a:ln>
                  <a:noFill/>
                </a:ln>
                <a:solidFill>
                  <a:srgbClr val="000000"/>
                </a:solidFill>
                <a:effectLst/>
                <a:uLnTx/>
                <a:uFillTx/>
                <a:latin typeface="+mn-ea"/>
                <a:cs typeface="+mn-cs"/>
              </a:rPr>
              <a:t>。可以通过</a:t>
            </a:r>
            <a:r>
              <a:rPr kumimoji="0" lang="en-US" altLang="zh-CN" b="0" i="0" u="none" strike="noStrike" kern="1200" cap="none" spc="0" normalizeH="0" baseline="0" noProof="0" dirty="0" err="1">
                <a:ln>
                  <a:noFill/>
                </a:ln>
                <a:solidFill>
                  <a:srgbClr val="000000"/>
                </a:solidFill>
                <a:effectLst/>
                <a:uLnTx/>
                <a:uFillTx/>
                <a:latin typeface="+mn-ea"/>
                <a:cs typeface="+mn-cs"/>
              </a:rPr>
              <a:t>tcp.h</a:t>
            </a:r>
            <a:r>
              <a:rPr kumimoji="0" lang="zh-CN" altLang="en-US" b="0" i="0" u="none" strike="noStrike" kern="1200" cap="none" spc="0" normalizeH="0" baseline="0" noProof="0" dirty="0">
                <a:ln>
                  <a:noFill/>
                </a:ln>
                <a:solidFill>
                  <a:srgbClr val="000000"/>
                </a:solidFill>
                <a:effectLst/>
                <a:uLnTx/>
                <a:uFillTx/>
                <a:latin typeface="+mn-ea"/>
                <a:cs typeface="+mn-cs"/>
              </a:rPr>
              <a:t>头文件中的</a:t>
            </a:r>
            <a:r>
              <a:rPr kumimoji="0" lang="zh-CN" altLang="en-US" b="0" i="0" u="none" strike="noStrike" kern="1200" cap="none" spc="0" normalizeH="0" baseline="0" noProof="0" dirty="0">
                <a:ln>
                  <a:noFill/>
                </a:ln>
                <a:solidFill>
                  <a:srgbClr val="FF0000"/>
                </a:solidFill>
                <a:effectLst/>
                <a:uLnTx/>
                <a:uFillTx/>
                <a:latin typeface="+mn-ea"/>
                <a:cs typeface="+mn-cs"/>
              </a:rPr>
              <a:t>宏定义</a:t>
            </a:r>
            <a:r>
              <a:rPr kumimoji="0" lang="en-US" altLang="zh-CN" b="0" i="0" u="none" strike="noStrike" kern="1200" cap="none" spc="0" normalizeH="0" baseline="0" noProof="0" dirty="0">
                <a:ln>
                  <a:noFill/>
                </a:ln>
                <a:solidFill>
                  <a:srgbClr val="000000"/>
                </a:solidFill>
                <a:effectLst/>
                <a:uLnTx/>
                <a:uFillTx/>
                <a:latin typeface="+mn-ea"/>
                <a:cs typeface="+mn-cs"/>
              </a:rPr>
              <a:t>LOG_AS_PPT</a:t>
            </a:r>
            <a:r>
              <a:rPr kumimoji="0" lang="zh-CN" altLang="en-US" b="0" i="0" u="none" strike="noStrike" kern="1200" cap="none" spc="0" normalizeH="0" baseline="0" noProof="0" dirty="0">
                <a:ln>
                  <a:noFill/>
                </a:ln>
                <a:solidFill>
                  <a:srgbClr val="000000"/>
                </a:solidFill>
                <a:effectLst/>
                <a:uLnTx/>
                <a:uFillTx/>
                <a:latin typeface="+mn-ea"/>
                <a:cs typeface="+mn-cs"/>
              </a:rPr>
              <a:t>来实现切换。若添加该宏定义</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则是根据课件中要求来记录“</a:t>
            </a:r>
            <a:r>
              <a:rPr kumimoji="0" lang="zh-CN" altLang="en-US" b="0" i="0" u="none" strike="noStrike" kern="1200" cap="none" spc="0" normalizeH="0" baseline="0" noProof="0" dirty="0">
                <a:ln>
                  <a:noFill/>
                </a:ln>
                <a:solidFill>
                  <a:srgbClr val="FF0000"/>
                </a:solidFill>
                <a:effectLst/>
                <a:uLnTx/>
                <a:uFillTx/>
                <a:latin typeface="+mn-ea"/>
                <a:cs typeface="+mn-cs"/>
              </a:rPr>
              <a:t>每次</a:t>
            </a:r>
            <a:r>
              <a:rPr kumimoji="0" lang="en-US" altLang="zh-CN" b="0" i="0" u="none" strike="noStrike" kern="1200" cap="none" spc="0" normalizeH="0" baseline="0" noProof="0" dirty="0" err="1">
                <a:ln>
                  <a:noFill/>
                </a:ln>
                <a:solidFill>
                  <a:srgbClr val="FF0000"/>
                </a:solidFill>
                <a:effectLst/>
                <a:uLnTx/>
                <a:uFillTx/>
                <a:latin typeface="+mn-ea"/>
                <a:cs typeface="+mn-cs"/>
              </a:rPr>
              <a:t>cwnd</a:t>
            </a:r>
            <a:r>
              <a:rPr kumimoji="0" lang="zh-CN" altLang="en-US" b="0" i="0" u="none" strike="noStrike" kern="1200" cap="none" spc="0" normalizeH="0" baseline="0" noProof="0" dirty="0">
                <a:ln>
                  <a:noFill/>
                </a:ln>
                <a:solidFill>
                  <a:srgbClr val="FF0000"/>
                </a:solidFill>
                <a:effectLst/>
                <a:uLnTx/>
                <a:uFillTx/>
                <a:latin typeface="+mn-ea"/>
                <a:cs typeface="+mn-cs"/>
              </a:rPr>
              <a:t>调整的时间和相应值</a:t>
            </a:r>
            <a:r>
              <a:rPr kumimoji="0" lang="zh-CN" altLang="en-US" b="0" i="0" u="none" strike="noStrike" kern="1200" cap="none" spc="0" normalizeH="0" baseline="0" noProof="0" dirty="0">
                <a:ln>
                  <a:noFill/>
                </a:ln>
                <a:solidFill>
                  <a:srgbClr val="000000"/>
                </a:solidFill>
                <a:effectLst/>
                <a:uLnTx/>
                <a:uFillTx/>
                <a:latin typeface="+mn-ea"/>
                <a:cs typeface="+mn-cs"/>
              </a:rPr>
              <a:t>”。具体而言</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会在</a:t>
            </a:r>
            <a:r>
              <a:rPr kumimoji="0" lang="zh-CN" altLang="en-US" b="0" i="0" u="none" strike="noStrike" kern="1200" cap="none" spc="0" normalizeH="0" baseline="0" noProof="0" dirty="0">
                <a:ln>
                  <a:noFill/>
                </a:ln>
                <a:solidFill>
                  <a:srgbClr val="FF0000"/>
                </a:solidFill>
                <a:effectLst/>
                <a:uLnTx/>
                <a:uFillTx/>
                <a:latin typeface="+mn-ea"/>
                <a:cs typeface="+mn-cs"/>
              </a:rPr>
              <a:t>所有涉及</a:t>
            </a:r>
            <a:r>
              <a:rPr kumimoji="0" lang="en-US" altLang="zh-CN" b="0" i="0" u="none" strike="noStrike" kern="1200" cap="none" spc="0" normalizeH="0" baseline="0" noProof="0" dirty="0" err="1">
                <a:ln>
                  <a:noFill/>
                </a:ln>
                <a:solidFill>
                  <a:srgbClr val="FF0000"/>
                </a:solidFill>
                <a:effectLst/>
                <a:uLnTx/>
                <a:uFillTx/>
                <a:latin typeface="+mn-ea"/>
                <a:cs typeface="+mn-cs"/>
              </a:rPr>
              <a:t>cwnd</a:t>
            </a:r>
            <a:r>
              <a:rPr kumimoji="0" lang="zh-CN" altLang="en-US" b="0" i="0" u="none" strike="noStrike" kern="1200" cap="none" spc="0" normalizeH="0" baseline="0" noProof="0" dirty="0">
                <a:ln>
                  <a:noFill/>
                </a:ln>
                <a:solidFill>
                  <a:srgbClr val="FF0000"/>
                </a:solidFill>
                <a:effectLst/>
                <a:uLnTx/>
                <a:uFillTx/>
                <a:latin typeface="+mn-ea"/>
                <a:cs typeface="+mn-cs"/>
              </a:rPr>
              <a:t>改变的语句后</a:t>
            </a:r>
            <a:r>
              <a:rPr kumimoji="0" lang="zh-CN" altLang="en-US" b="0" i="0" u="none" strike="noStrike" kern="1200" cap="none" spc="0" normalizeH="0" baseline="0" noProof="0" dirty="0">
                <a:ln>
                  <a:noFill/>
                </a:ln>
                <a:solidFill>
                  <a:srgbClr val="000000"/>
                </a:solidFill>
                <a:effectLst/>
                <a:uLnTx/>
                <a:uFillTx/>
                <a:latin typeface="+mn-ea"/>
                <a:cs typeface="+mn-cs"/>
              </a:rPr>
              <a:t>调用记录函数</a:t>
            </a:r>
            <a:r>
              <a:rPr kumimoji="0" lang="en-US" altLang="zh-CN" b="0" i="0" u="none" strike="noStrike" kern="1200" cap="none" spc="0" normalizeH="0" baseline="0" noProof="0" dirty="0" err="1">
                <a:ln>
                  <a:noFill/>
                </a:ln>
                <a:solidFill>
                  <a:srgbClr val="000000"/>
                </a:solidFill>
                <a:effectLst/>
                <a:uLnTx/>
                <a:uFillTx/>
                <a:latin typeface="+mn-ea"/>
                <a:cs typeface="+mn-cs"/>
              </a:rPr>
              <a:t>cnwd_record</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FF0000"/>
                </a:solidFill>
                <a:effectLst/>
                <a:uLnTx/>
                <a:uFillTx/>
                <a:latin typeface="+mn-ea"/>
                <a:cs typeface="+mn-cs"/>
              </a:rPr>
              <a:t>记录当前时间</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从发送方进入</a:t>
            </a:r>
            <a:r>
              <a:rPr kumimoji="0" lang="en-US" altLang="zh-CN" b="0" i="0" u="none" strike="noStrike" kern="1200" cap="none" spc="0" normalizeH="0" baseline="0" noProof="0" dirty="0">
                <a:ln>
                  <a:noFill/>
                </a:ln>
                <a:solidFill>
                  <a:srgbClr val="000000"/>
                </a:solidFill>
                <a:effectLst/>
                <a:uLnTx/>
                <a:uFillTx/>
                <a:latin typeface="+mn-ea"/>
                <a:cs typeface="+mn-cs"/>
              </a:rPr>
              <a:t>ESTABLISH</a:t>
            </a:r>
            <a:r>
              <a:rPr kumimoji="0" lang="zh-CN" altLang="en-US" b="0" i="0" u="none" strike="noStrike" kern="1200" cap="none" spc="0" normalizeH="0" baseline="0" noProof="0" dirty="0">
                <a:ln>
                  <a:noFill/>
                </a:ln>
                <a:solidFill>
                  <a:srgbClr val="000000"/>
                </a:solidFill>
                <a:effectLst/>
                <a:uLnTx/>
                <a:uFillTx/>
                <a:latin typeface="+mn-ea"/>
                <a:cs typeface="+mn-cs"/>
              </a:rPr>
              <a:t>状态开始计算</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FF0000"/>
                </a:solidFill>
                <a:effectLst/>
                <a:uLnTx/>
                <a:uFillTx/>
                <a:latin typeface="+mn-ea"/>
                <a:cs typeface="+mn-cs"/>
              </a:rPr>
              <a:t>和</a:t>
            </a:r>
            <a:r>
              <a:rPr kumimoji="0" lang="en-US" altLang="zh-CN" b="0" i="0" u="none" strike="noStrike" kern="1200" cap="none" spc="0" normalizeH="0" baseline="0" noProof="0" dirty="0" err="1">
                <a:ln>
                  <a:noFill/>
                </a:ln>
                <a:solidFill>
                  <a:srgbClr val="FF0000"/>
                </a:solidFill>
                <a:effectLst/>
                <a:uLnTx/>
                <a:uFillTx/>
                <a:latin typeface="+mn-ea"/>
                <a:cs typeface="+mn-cs"/>
              </a:rPr>
              <a:t>cwnd</a:t>
            </a:r>
            <a:r>
              <a:rPr kumimoji="0" lang="zh-CN" altLang="en-US" b="0" i="0" u="none" strike="noStrike" kern="1200" cap="none" spc="0" normalizeH="0" baseline="0" noProof="0" dirty="0">
                <a:ln>
                  <a:noFill/>
                </a:ln>
                <a:solidFill>
                  <a:srgbClr val="FF0000"/>
                </a:solidFill>
                <a:effectLst/>
                <a:uLnTx/>
                <a:uFillTx/>
                <a:latin typeface="+mn-ea"/>
                <a:cs typeface="+mn-cs"/>
              </a:rPr>
              <a:t>值</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按行写入</a:t>
            </a:r>
            <a:r>
              <a:rPr kumimoji="0" lang="en-US" altLang="zh-CN" b="0" i="0" u="none" strike="noStrike" kern="1200" cap="none" spc="0" normalizeH="0" baseline="0" noProof="0" dirty="0">
                <a:ln>
                  <a:noFill/>
                </a:ln>
                <a:solidFill>
                  <a:srgbClr val="000000"/>
                </a:solidFill>
                <a:effectLst/>
                <a:uLnTx/>
                <a:uFillTx/>
                <a:latin typeface="+mn-ea"/>
                <a:cs typeface="+mn-cs"/>
              </a:rPr>
              <a:t>cwnd.txt</a:t>
            </a:r>
            <a:r>
              <a:rPr kumimoji="0" lang="zh-CN" altLang="en-US" b="0" i="0" u="none" strike="noStrike" kern="1200" cap="none" spc="0" normalizeH="0" baseline="0" noProof="0" dirty="0">
                <a:ln>
                  <a:noFill/>
                </a:ln>
                <a:solidFill>
                  <a:srgbClr val="000000"/>
                </a:solidFill>
                <a:effectLst/>
                <a:uLnTx/>
                <a:uFillTx/>
                <a:latin typeface="+mn-ea"/>
                <a:cs typeface="+mn-cs"/>
              </a:rPr>
              <a:t>文件中。</a:t>
            </a:r>
            <a:endParaRPr kumimoji="0" lang="en-US" altLang="zh-CN" b="0" i="0" u="none" strike="noStrike" kern="1200" cap="none" spc="0" normalizeH="0" baseline="0" noProof="0" dirty="0">
              <a:ln>
                <a:noFill/>
              </a:ln>
              <a:solidFill>
                <a:srgbClr val="000000"/>
              </a:solidFill>
              <a:effectLst/>
              <a:uLnTx/>
              <a:uFillTx/>
              <a:latin typeface="+mn-ea"/>
              <a:cs typeface="+mn-cs"/>
            </a:endParaRPr>
          </a:p>
          <a:p>
            <a:pPr marL="0" marR="0" lvl="0" indent="0" algn="l" defTabSz="914400" rtl="0" eaLnBrk="1" fontAlgn="auto" latinLnBrk="0" hangingPunct="1">
              <a:lnSpc>
                <a:spcPct val="150000"/>
              </a:lnSpc>
              <a:spcBef>
                <a:spcPts val="600"/>
              </a:spcBef>
              <a:spcAft>
                <a:spcPts val="600"/>
              </a:spcAft>
              <a:buClrTx/>
              <a:buSzTx/>
              <a:buFontTx/>
              <a:buNone/>
              <a:defRPr/>
            </a:pPr>
            <a:r>
              <a:rPr lang="zh-CN" altLang="en-US" dirty="0">
                <a:solidFill>
                  <a:srgbClr val="000000"/>
                </a:solidFill>
                <a:latin typeface="+mn-ea"/>
              </a:rPr>
              <a:t>       但是实际运行后发现</a:t>
            </a:r>
            <a:r>
              <a:rPr lang="en-US" altLang="zh-CN" dirty="0">
                <a:solidFill>
                  <a:srgbClr val="000000"/>
                </a:solidFill>
                <a:latin typeface="+mn-ea"/>
              </a:rPr>
              <a:t>,</a:t>
            </a:r>
            <a:r>
              <a:rPr lang="zh-CN" altLang="en-US" dirty="0">
                <a:solidFill>
                  <a:srgbClr val="000000"/>
                </a:solidFill>
                <a:latin typeface="+mn-ea"/>
              </a:rPr>
              <a:t>由于</a:t>
            </a:r>
            <a:r>
              <a:rPr lang="zh-CN" altLang="en-US" dirty="0">
                <a:solidFill>
                  <a:srgbClr val="FF0000"/>
                </a:solidFill>
                <a:latin typeface="+mn-ea"/>
              </a:rPr>
              <a:t>超时重传中</a:t>
            </a:r>
            <a:r>
              <a:rPr lang="en-US" altLang="zh-CN" dirty="0" err="1">
                <a:solidFill>
                  <a:srgbClr val="FF0000"/>
                </a:solidFill>
                <a:latin typeface="+mn-ea"/>
              </a:rPr>
              <a:t>cwnd</a:t>
            </a:r>
            <a:r>
              <a:rPr lang="zh-CN" altLang="en-US" dirty="0">
                <a:solidFill>
                  <a:srgbClr val="FF0000"/>
                </a:solidFill>
                <a:latin typeface="+mn-ea"/>
              </a:rPr>
              <a:t>并不马上改变</a:t>
            </a:r>
            <a:r>
              <a:rPr lang="en-US" altLang="zh-CN" dirty="0">
                <a:solidFill>
                  <a:srgbClr val="000000"/>
                </a:solidFill>
                <a:latin typeface="+mn-ea"/>
              </a:rPr>
              <a:t>,</a:t>
            </a:r>
            <a:r>
              <a:rPr lang="zh-CN" altLang="en-US" dirty="0">
                <a:solidFill>
                  <a:srgbClr val="000000"/>
                </a:solidFill>
                <a:latin typeface="+mn-ea"/>
              </a:rPr>
              <a:t>而是维持一段时间后突减为</a:t>
            </a:r>
            <a:r>
              <a:rPr lang="en-US" altLang="zh-CN" dirty="0">
                <a:solidFill>
                  <a:srgbClr val="000000"/>
                </a:solidFill>
                <a:latin typeface="+mn-ea"/>
              </a:rPr>
              <a:t>1,</a:t>
            </a:r>
            <a:r>
              <a:rPr lang="zh-CN" altLang="en-US" dirty="0">
                <a:solidFill>
                  <a:srgbClr val="000000"/>
                </a:solidFill>
                <a:latin typeface="+mn-ea"/>
              </a:rPr>
              <a:t>所以得到的数据在</a:t>
            </a:r>
            <a:r>
              <a:rPr lang="en-US" altLang="zh-CN" dirty="0">
                <a:solidFill>
                  <a:srgbClr val="000000"/>
                </a:solidFill>
                <a:latin typeface="+mn-ea"/>
              </a:rPr>
              <a:t>Excel</a:t>
            </a:r>
            <a:r>
              <a:rPr lang="zh-CN" altLang="en-US" dirty="0">
                <a:solidFill>
                  <a:srgbClr val="000000"/>
                </a:solidFill>
                <a:latin typeface="+mn-ea"/>
              </a:rPr>
              <a:t>软件中</a:t>
            </a:r>
            <a:r>
              <a:rPr lang="zh-CN" altLang="en-US" dirty="0">
                <a:solidFill>
                  <a:srgbClr val="FF0000"/>
                </a:solidFill>
                <a:latin typeface="+mn-ea"/>
              </a:rPr>
              <a:t>拟合的结果并不很能反映超时重传情况下</a:t>
            </a:r>
            <a:r>
              <a:rPr lang="en-US" altLang="zh-CN" dirty="0" err="1">
                <a:solidFill>
                  <a:srgbClr val="FF0000"/>
                </a:solidFill>
                <a:latin typeface="+mn-ea"/>
              </a:rPr>
              <a:t>cwnd</a:t>
            </a:r>
            <a:r>
              <a:rPr lang="zh-CN" altLang="en-US" dirty="0">
                <a:solidFill>
                  <a:srgbClr val="FF0000"/>
                </a:solidFill>
                <a:latin typeface="+mn-ea"/>
              </a:rPr>
              <a:t>的实际变化趋势</a:t>
            </a:r>
            <a:r>
              <a:rPr lang="zh-CN" altLang="en-US" dirty="0">
                <a:solidFill>
                  <a:srgbClr val="000000"/>
                </a:solidFill>
                <a:latin typeface="+mn-ea"/>
              </a:rPr>
              <a:t>。每次</a:t>
            </a:r>
            <a:r>
              <a:rPr lang="en-US" altLang="zh-CN" dirty="0" err="1">
                <a:solidFill>
                  <a:srgbClr val="000000"/>
                </a:solidFill>
                <a:latin typeface="+mn-ea"/>
              </a:rPr>
              <a:t>cwnd</a:t>
            </a:r>
            <a:r>
              <a:rPr lang="zh-CN" altLang="en-US" dirty="0">
                <a:solidFill>
                  <a:srgbClr val="000000"/>
                </a:solidFill>
                <a:latin typeface="+mn-ea"/>
              </a:rPr>
              <a:t>减为</a:t>
            </a:r>
            <a:r>
              <a:rPr lang="en-US" altLang="zh-CN" dirty="0">
                <a:solidFill>
                  <a:srgbClr val="000000"/>
                </a:solidFill>
                <a:latin typeface="+mn-ea"/>
              </a:rPr>
              <a:t>1</a:t>
            </a:r>
            <a:r>
              <a:rPr lang="zh-CN" altLang="en-US" dirty="0">
                <a:solidFill>
                  <a:srgbClr val="000000"/>
                </a:solidFill>
                <a:latin typeface="+mn-ea"/>
              </a:rPr>
              <a:t>个</a:t>
            </a:r>
            <a:r>
              <a:rPr lang="en-US" altLang="zh-CN" dirty="0">
                <a:solidFill>
                  <a:srgbClr val="000000"/>
                </a:solidFill>
                <a:latin typeface="+mn-ea"/>
              </a:rPr>
              <a:t>MSS</a:t>
            </a:r>
            <a:r>
              <a:rPr lang="zh-CN" altLang="en-US" dirty="0">
                <a:solidFill>
                  <a:srgbClr val="000000"/>
                </a:solidFill>
                <a:latin typeface="+mn-ea"/>
              </a:rPr>
              <a:t>大小前的曲线都被拟合为从上一个值开始</a:t>
            </a:r>
            <a:r>
              <a:rPr lang="zh-CN" altLang="en-US" dirty="0">
                <a:solidFill>
                  <a:srgbClr val="FF0000"/>
                </a:solidFill>
                <a:latin typeface="+mn-ea"/>
              </a:rPr>
              <a:t>固定斜率的直线</a:t>
            </a:r>
            <a:r>
              <a:rPr lang="en-US" altLang="zh-CN" dirty="0">
                <a:solidFill>
                  <a:srgbClr val="000000"/>
                </a:solidFill>
                <a:latin typeface="+mn-ea"/>
              </a:rPr>
              <a:t>,</a:t>
            </a:r>
            <a:r>
              <a:rPr lang="zh-CN" altLang="en-US" dirty="0">
                <a:solidFill>
                  <a:srgbClr val="000000"/>
                </a:solidFill>
                <a:latin typeface="+mn-ea"/>
              </a:rPr>
              <a:t>并不符合实际行为。</a:t>
            </a:r>
            <a:endParaRPr lang="en-US" altLang="zh-CN" dirty="0">
              <a:solidFill>
                <a:srgbClr val="000000"/>
              </a:solidFill>
              <a:latin typeface="+mn-ea"/>
            </a:endParaRPr>
          </a:p>
          <a:p>
            <a:pPr marL="0" marR="0" lvl="0" indent="0" algn="l" defTabSz="914400" rtl="0" eaLnBrk="1" fontAlgn="auto" latinLnBrk="0" hangingPunct="1">
              <a:lnSpc>
                <a:spcPct val="150000"/>
              </a:lnSpc>
              <a:spcBef>
                <a:spcPts val="600"/>
              </a:spcBef>
              <a:spcAft>
                <a:spcPts val="600"/>
              </a:spcAft>
              <a:buClrTx/>
              <a:buSzTx/>
              <a:buFontTx/>
              <a:buNone/>
              <a:defRPr/>
            </a:pPr>
            <a:r>
              <a:rPr kumimoji="0" lang="zh-CN" altLang="en-US" b="0" i="0" u="none" strike="noStrike" kern="1200" cap="none" spc="0" normalizeH="0" baseline="0" noProof="0" dirty="0">
                <a:ln>
                  <a:noFill/>
                </a:ln>
                <a:solidFill>
                  <a:srgbClr val="000000"/>
                </a:solidFill>
                <a:effectLst/>
                <a:uLnTx/>
                <a:uFillTx/>
                <a:latin typeface="+mn-ea"/>
                <a:cs typeface="+mn-cs"/>
              </a:rPr>
              <a:t>       为了解决这一问题</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本实验中还额外加入了</a:t>
            </a:r>
            <a:r>
              <a:rPr kumimoji="0" lang="zh-CN" altLang="en-US" b="0" i="0" u="none" strike="noStrike" kern="1200" cap="none" spc="0" normalizeH="0" baseline="0" noProof="0" dirty="0">
                <a:ln>
                  <a:noFill/>
                </a:ln>
                <a:solidFill>
                  <a:srgbClr val="FF0000"/>
                </a:solidFill>
                <a:effectLst/>
                <a:uLnTx/>
                <a:uFillTx/>
                <a:latin typeface="+mn-ea"/>
                <a:cs typeface="+mn-cs"/>
              </a:rPr>
              <a:t>定时记录拥塞窗口大小</a:t>
            </a:r>
            <a:r>
              <a:rPr kumimoji="0" lang="zh-CN" altLang="en-US" b="0" i="0" u="none" strike="noStrike" kern="1200" cap="none" spc="0" normalizeH="0" baseline="0" noProof="0" dirty="0">
                <a:ln>
                  <a:noFill/>
                </a:ln>
                <a:solidFill>
                  <a:srgbClr val="000000"/>
                </a:solidFill>
                <a:effectLst/>
                <a:uLnTx/>
                <a:uFillTx/>
                <a:latin typeface="+mn-ea"/>
                <a:cs typeface="+mn-cs"/>
              </a:rPr>
              <a:t>的方法。即在发送方进入</a:t>
            </a:r>
            <a:r>
              <a:rPr kumimoji="0" lang="en-US" altLang="zh-CN" b="0" i="0" u="none" strike="noStrike" kern="1200" cap="none" spc="0" normalizeH="0" baseline="0" noProof="0" dirty="0">
                <a:ln>
                  <a:noFill/>
                </a:ln>
                <a:solidFill>
                  <a:srgbClr val="000000"/>
                </a:solidFill>
                <a:effectLst/>
                <a:uLnTx/>
                <a:uFillTx/>
                <a:latin typeface="+mn-ea"/>
                <a:cs typeface="+mn-cs"/>
              </a:rPr>
              <a:t>ESTABLISH</a:t>
            </a:r>
            <a:r>
              <a:rPr kumimoji="0" lang="zh-CN" altLang="en-US" b="0" i="0" u="none" strike="noStrike" kern="1200" cap="none" spc="0" normalizeH="0" baseline="0" noProof="0" dirty="0">
                <a:ln>
                  <a:noFill/>
                </a:ln>
                <a:solidFill>
                  <a:srgbClr val="000000"/>
                </a:solidFill>
                <a:effectLst/>
                <a:uLnTx/>
                <a:uFillTx/>
                <a:latin typeface="+mn-ea"/>
                <a:cs typeface="+mn-cs"/>
              </a:rPr>
              <a:t>状态同时</a:t>
            </a:r>
            <a:r>
              <a:rPr kumimoji="0" lang="zh-CN" altLang="en-US" b="0" i="0" u="none" strike="noStrike" kern="1200" cap="none" spc="0" normalizeH="0" baseline="0" noProof="0" dirty="0">
                <a:ln>
                  <a:noFill/>
                </a:ln>
                <a:solidFill>
                  <a:srgbClr val="FF0000"/>
                </a:solidFill>
                <a:effectLst/>
                <a:uLnTx/>
                <a:uFillTx/>
                <a:latin typeface="+mn-ea"/>
                <a:cs typeface="+mn-cs"/>
              </a:rPr>
              <a:t>创建一个记录线程</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000000"/>
                </a:solidFill>
                <a:effectLst/>
                <a:uLnTx/>
                <a:uFillTx/>
                <a:latin typeface="+mn-ea"/>
                <a:cs typeface="+mn-cs"/>
              </a:rPr>
              <a:t>每</a:t>
            </a:r>
            <a:r>
              <a:rPr kumimoji="0" lang="en-US" altLang="zh-CN" b="0" i="0" u="none" strike="noStrike" kern="1200" cap="none" spc="0" normalizeH="0" baseline="0" noProof="0" dirty="0">
                <a:ln>
                  <a:noFill/>
                </a:ln>
                <a:solidFill>
                  <a:srgbClr val="FF0000"/>
                </a:solidFill>
                <a:effectLst/>
                <a:uLnTx/>
                <a:uFillTx/>
                <a:latin typeface="+mn-ea"/>
                <a:cs typeface="+mn-cs"/>
              </a:rPr>
              <a:t>500us</a:t>
            </a:r>
            <a:r>
              <a:rPr kumimoji="0" lang="zh-CN" altLang="en-US" b="0" i="0" u="none" strike="noStrike" kern="1200" cap="none" spc="0" normalizeH="0" baseline="0" noProof="0" dirty="0">
                <a:ln>
                  <a:noFill/>
                </a:ln>
                <a:solidFill>
                  <a:srgbClr val="FF0000"/>
                </a:solidFill>
                <a:effectLst/>
                <a:uLnTx/>
                <a:uFillTx/>
                <a:latin typeface="+mn-ea"/>
                <a:cs typeface="+mn-cs"/>
              </a:rPr>
              <a:t>唤醒一次</a:t>
            </a:r>
            <a:r>
              <a:rPr kumimoji="0" lang="en-US" altLang="zh-CN" b="0" i="0" u="none" strike="noStrike" kern="1200" cap="none" spc="0" normalizeH="0" baseline="0" noProof="0" dirty="0">
                <a:ln>
                  <a:noFill/>
                </a:ln>
                <a:solidFill>
                  <a:srgbClr val="000000"/>
                </a:solidFill>
                <a:effectLst/>
                <a:uLnTx/>
                <a:uFillTx/>
                <a:latin typeface="+mn-ea"/>
                <a:cs typeface="+mn-cs"/>
              </a:rPr>
              <a:t>,</a:t>
            </a:r>
            <a:r>
              <a:rPr kumimoji="0" lang="zh-CN" altLang="en-US" b="0" i="0" u="none" strike="noStrike" kern="1200" cap="none" spc="0" normalizeH="0" baseline="0" noProof="0" dirty="0">
                <a:ln>
                  <a:noFill/>
                </a:ln>
                <a:solidFill>
                  <a:srgbClr val="FF0000"/>
                </a:solidFill>
                <a:effectLst/>
                <a:uLnTx/>
                <a:uFillTx/>
                <a:latin typeface="+mn-ea"/>
                <a:cs typeface="+mn-cs"/>
              </a:rPr>
              <a:t>记录此时的微秒数和拥塞窗口的大小。</a:t>
            </a:r>
            <a:endParaRPr kumimoji="0" lang="zh-CN" altLang="en-US" b="0" i="0" u="none" strike="noStrike" kern="1200" cap="none" spc="0" normalizeH="0" baseline="0" noProof="0" dirty="0">
              <a:ln>
                <a:noFill/>
              </a:ln>
              <a:solidFill>
                <a:srgbClr val="FF0000"/>
              </a:solidFill>
              <a:effectLst/>
              <a:uLnTx/>
              <a:uFillTx/>
              <a:latin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ym typeface="+mn-ea"/>
              </a:rPr>
              <a:t>统计</a:t>
            </a:r>
            <a:r>
              <a:rPr lang="en-US" altLang="zh-CN" dirty="0">
                <a:sym typeface="+mn-ea"/>
              </a:rPr>
              <a:t>CWND</a:t>
            </a:r>
            <a:r>
              <a:rPr dirty="0">
                <a:sym typeface="+mn-ea"/>
              </a:rPr>
              <a:t>的变化</a:t>
            </a:r>
            <a:endParaRPr lang="zh-CN" altLang="en-US"/>
          </a:p>
        </p:txBody>
      </p:sp>
      <p:sp>
        <p:nvSpPr>
          <p:cNvPr id="3" name="灯片编号占位符 2"/>
          <p:cNvSpPr>
            <a:spLocks noGrp="1"/>
          </p:cNvSpPr>
          <p:nvPr>
            <p:ph type="sldNum" sz="quarter" idx="12"/>
          </p:nvPr>
        </p:nvSpPr>
        <p:spPr/>
        <p:txBody>
          <a:bodyPr/>
          <a:p>
            <a:pPr>
              <a:defRPr/>
            </a:pPr>
            <a:fld id="{C586EED9-FB6A-4E5B-8613-7F284D5082E3}" type="slidenum">
              <a:rPr lang="en-US" altLang="zh-CN"/>
            </a:fld>
            <a:endParaRPr lang="en-US" altLang="zh-CN"/>
          </a:p>
        </p:txBody>
      </p:sp>
      <p:pic>
        <p:nvPicPr>
          <p:cNvPr id="4" name="图片 3" descr="截屏2024-03-30 11.43.03"/>
          <p:cNvPicPr>
            <a:picLocks noChangeAspect="1"/>
          </p:cNvPicPr>
          <p:nvPr/>
        </p:nvPicPr>
        <p:blipFill>
          <a:blip r:embed="rId1"/>
          <a:stretch>
            <a:fillRect/>
          </a:stretch>
        </p:blipFill>
        <p:spPr>
          <a:xfrm>
            <a:off x="629285" y="1345565"/>
            <a:ext cx="6678930" cy="3952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实验结果与分析</a:t>
            </a:r>
            <a:endParaRPr lang="zh-CN" altLang="en-US" dirty="0"/>
          </a:p>
        </p:txBody>
      </p:sp>
      <p:sp>
        <p:nvSpPr>
          <p:cNvPr id="7" name="文本框 6"/>
          <p:cNvSpPr txBox="1"/>
          <p:nvPr/>
        </p:nvSpPr>
        <p:spPr>
          <a:xfrm>
            <a:off x="717613" y="1235997"/>
            <a:ext cx="466725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1</a:t>
            </a: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lang="zh-CN" altLang="en-US" sz="2000" b="1" dirty="0">
                <a:solidFill>
                  <a:srgbClr val="000000"/>
                </a:solidFill>
                <a:latin typeface="Arial" panose="020B0604020202090204"/>
                <a:ea typeface="微软雅黑"/>
              </a:rPr>
              <a:t>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功能正确性验证</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5" name="文本框 4"/>
          <p:cNvSpPr txBox="1"/>
          <p:nvPr/>
        </p:nvSpPr>
        <p:spPr>
          <a:xfrm>
            <a:off x="265430" y="1758950"/>
            <a:ext cx="4418965" cy="368300"/>
          </a:xfrm>
          <a:prstGeom prst="rect">
            <a:avLst/>
          </a:prstGeom>
          <a:noFill/>
        </p:spPr>
        <p:txBody>
          <a:bodyPr wrap="square" rtlCol="0">
            <a:spAutoFit/>
          </a:bodyPr>
          <a:lstStyle/>
          <a:p>
            <a:r>
              <a:rPr lang="en-US" altLang="zh-CN" dirty="0"/>
              <a:t>Server:</a:t>
            </a:r>
            <a:endParaRPr lang="en-US" altLang="zh-CN" dirty="0"/>
          </a:p>
        </p:txBody>
      </p:sp>
      <p:sp>
        <p:nvSpPr>
          <p:cNvPr id="11" name="文本框 10"/>
          <p:cNvSpPr txBox="1"/>
          <p:nvPr/>
        </p:nvSpPr>
        <p:spPr>
          <a:xfrm>
            <a:off x="694055" y="5459730"/>
            <a:ext cx="8776335" cy="645160"/>
          </a:xfrm>
          <a:prstGeom prst="rect">
            <a:avLst/>
          </a:prstGeom>
          <a:noFill/>
        </p:spPr>
        <p:txBody>
          <a:bodyPr wrap="square" rtlCol="0">
            <a:spAutoFit/>
          </a:bodyPr>
          <a:lstStyle/>
          <a:p>
            <a:r>
              <a:rPr lang="zh-CN" altLang="en-US" dirty="0"/>
              <a:t>     </a:t>
            </a:r>
            <a:r>
              <a:rPr lang="zh-CN" altLang="en-US" dirty="0">
                <a:sym typeface="+mn-ea"/>
              </a:rPr>
              <a:t>   可以看到，虽然传输过程中出现了丢包的现象，但实现了拥塞</a:t>
            </a:r>
            <a:r>
              <a:rPr lang="zh-CN" altLang="en-US" dirty="0">
                <a:sym typeface="+mn-ea"/>
              </a:rPr>
              <a:t>控制，完成传输过程。并且传输</a:t>
            </a:r>
            <a:r>
              <a:rPr lang="zh-CN" altLang="en-US" dirty="0">
                <a:solidFill>
                  <a:srgbClr val="FF0000"/>
                </a:solidFill>
                <a:sym typeface="+mn-ea"/>
              </a:rPr>
              <a:t>只花费了</a:t>
            </a:r>
            <a:r>
              <a:rPr lang="en-US" altLang="zh-CN" dirty="0">
                <a:solidFill>
                  <a:srgbClr val="FF0000"/>
                </a:solidFill>
                <a:sym typeface="+mn-ea"/>
              </a:rPr>
              <a:t>7s</a:t>
            </a:r>
            <a:r>
              <a:rPr lang="zh-CN" altLang="en-US" dirty="0">
                <a:sym typeface="+mn-ea"/>
              </a:rPr>
              <a:t>，在预计时间范围内。经过比较，两个文件哈希值相同。</a:t>
            </a:r>
            <a:endParaRPr lang="zh-CN" altLang="en-US" dirty="0"/>
          </a:p>
        </p:txBody>
      </p:sp>
      <p:pic>
        <p:nvPicPr>
          <p:cNvPr id="8" name="图片 7" descr="截屏2024-03-30 10.31.15"/>
          <p:cNvPicPr>
            <a:picLocks noChangeAspect="1"/>
          </p:cNvPicPr>
          <p:nvPr/>
        </p:nvPicPr>
        <p:blipFill>
          <a:blip r:embed="rId1"/>
          <a:stretch>
            <a:fillRect/>
          </a:stretch>
        </p:blipFill>
        <p:spPr>
          <a:xfrm>
            <a:off x="123825" y="2251710"/>
            <a:ext cx="7409815" cy="2905125"/>
          </a:xfrm>
          <a:prstGeom prst="rect">
            <a:avLst/>
          </a:prstGeom>
        </p:spPr>
      </p:pic>
      <p:pic>
        <p:nvPicPr>
          <p:cNvPr id="10" name="图片 9" descr="截屏2024-03-30 10.31.27"/>
          <p:cNvPicPr>
            <a:picLocks noChangeAspect="1"/>
          </p:cNvPicPr>
          <p:nvPr/>
        </p:nvPicPr>
        <p:blipFill>
          <a:blip r:embed="rId2"/>
          <a:stretch>
            <a:fillRect/>
          </a:stretch>
        </p:blipFill>
        <p:spPr>
          <a:xfrm>
            <a:off x="6351270" y="2827020"/>
            <a:ext cx="5505450" cy="1552575"/>
          </a:xfrm>
          <a:prstGeom prst="rect">
            <a:avLst/>
          </a:prstGeom>
        </p:spPr>
      </p:pic>
      <p:sp>
        <p:nvSpPr>
          <p:cNvPr id="13" name="文本框 12"/>
          <p:cNvSpPr txBox="1"/>
          <p:nvPr/>
        </p:nvSpPr>
        <p:spPr>
          <a:xfrm>
            <a:off x="6672580" y="2458720"/>
            <a:ext cx="4064000" cy="368300"/>
          </a:xfrm>
          <a:prstGeom prst="rect">
            <a:avLst/>
          </a:prstGeom>
          <a:noFill/>
        </p:spPr>
        <p:txBody>
          <a:bodyPr wrap="square" rtlCol="0">
            <a:spAutoFit/>
          </a:bodyPr>
          <a:p>
            <a:r>
              <a:rPr lang="en-US" altLang="zh-CN"/>
              <a:t>Client</a:t>
            </a:r>
            <a:r>
              <a:rPr lang="zh-CN" altLang="en-US"/>
              <a:t>：</a:t>
            </a:r>
            <a:endParaRPr lang="zh-CN" altLang="en-US"/>
          </a:p>
        </p:txBody>
      </p:sp>
      <p:pic>
        <p:nvPicPr>
          <p:cNvPr id="14" name="图片 13" descr="截屏2024-03-30 10.33.30"/>
          <p:cNvPicPr>
            <a:picLocks noChangeAspect="1"/>
          </p:cNvPicPr>
          <p:nvPr/>
        </p:nvPicPr>
        <p:blipFill>
          <a:blip r:embed="rId3"/>
          <a:srcRect r="4042"/>
          <a:stretch>
            <a:fillRect/>
          </a:stretch>
        </p:blipFill>
        <p:spPr>
          <a:xfrm>
            <a:off x="4112260" y="4773930"/>
            <a:ext cx="807974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实验结果与分析</a:t>
            </a:r>
            <a:endParaRPr lang="zh-CN" altLang="en-US" dirty="0"/>
          </a:p>
        </p:txBody>
      </p:sp>
      <p:sp>
        <p:nvSpPr>
          <p:cNvPr id="7" name="文本框 6"/>
          <p:cNvSpPr txBox="1"/>
          <p:nvPr/>
        </p:nvSpPr>
        <p:spPr>
          <a:xfrm>
            <a:off x="717613" y="1235997"/>
            <a:ext cx="466725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2.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lang="en-US" altLang="zh-CN" sz="2000" b="1" dirty="0" err="1">
                <a:solidFill>
                  <a:srgbClr val="000000"/>
                </a:solidFill>
                <a:latin typeface="Arial" panose="020B0604020202090204"/>
                <a:ea typeface="微软雅黑"/>
              </a:rPr>
              <a:t>cwnd</a:t>
            </a:r>
            <a:r>
              <a:rPr lang="en-US" altLang="zh-CN" sz="2000" b="1" dirty="0">
                <a:solidFill>
                  <a:srgbClr val="000000"/>
                </a:solidFill>
                <a:latin typeface="Arial" panose="020B0604020202090204"/>
                <a:ea typeface="微软雅黑"/>
              </a:rPr>
              <a:t> </a:t>
            </a:r>
            <a:r>
              <a:rPr lang="zh-CN" altLang="en-US" sz="2000" b="1" dirty="0">
                <a:solidFill>
                  <a:srgbClr val="000000"/>
                </a:solidFill>
                <a:latin typeface="Arial" panose="020B0604020202090204"/>
                <a:ea typeface="微软雅黑"/>
              </a:rPr>
              <a:t>变化图及分析</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5" name="文本框 4"/>
          <p:cNvSpPr txBox="1"/>
          <p:nvPr/>
        </p:nvSpPr>
        <p:spPr>
          <a:xfrm>
            <a:off x="1105500" y="1830863"/>
            <a:ext cx="10577675" cy="368300"/>
          </a:xfrm>
          <a:prstGeom prst="rect">
            <a:avLst/>
          </a:prstGeom>
          <a:noFill/>
        </p:spPr>
        <p:txBody>
          <a:bodyPr wrap="square" rtlCol="0">
            <a:spAutoFit/>
          </a:bodyPr>
          <a:lstStyle/>
          <a:p>
            <a:r>
              <a:rPr lang="zh-CN" altLang="en-US" dirty="0"/>
              <a:t>根据实验中记录的数据</a:t>
            </a:r>
            <a:r>
              <a:rPr lang="en-US" altLang="zh-CN" dirty="0"/>
              <a:t>(</a:t>
            </a:r>
            <a:r>
              <a:rPr lang="zh-CN" altLang="en-US" dirty="0"/>
              <a:t>采用</a:t>
            </a:r>
            <a:r>
              <a:rPr lang="zh-CN" altLang="en-US" dirty="0">
                <a:solidFill>
                  <a:srgbClr val="FF0000"/>
                </a:solidFill>
              </a:rPr>
              <a:t>定时记录</a:t>
            </a:r>
            <a:r>
              <a:rPr lang="zh-CN" altLang="en-US" dirty="0"/>
              <a:t>方法</a:t>
            </a:r>
            <a:r>
              <a:rPr lang="en-US" altLang="zh-CN" dirty="0"/>
              <a:t>) ,</a:t>
            </a:r>
            <a:r>
              <a:rPr lang="zh-CN" altLang="en-US" dirty="0"/>
              <a:t>通过</a:t>
            </a:r>
            <a:r>
              <a:rPr lang="en-US" altLang="zh-CN" dirty="0"/>
              <a:t>Excel</a:t>
            </a:r>
            <a:r>
              <a:rPr lang="zh-CN" altLang="en-US" dirty="0"/>
              <a:t>软件拟合得到</a:t>
            </a:r>
            <a:r>
              <a:rPr lang="en-US" altLang="zh-CN" dirty="0" err="1"/>
              <a:t>cwnd</a:t>
            </a:r>
            <a:r>
              <a:rPr lang="zh-CN" altLang="en-US" dirty="0"/>
              <a:t>基于时间变化的曲线图</a:t>
            </a:r>
            <a:endParaRPr lang="zh-CN" altLang="en-US" dirty="0"/>
          </a:p>
        </p:txBody>
      </p:sp>
      <p:sp>
        <p:nvSpPr>
          <p:cNvPr id="11" name="文本框 10"/>
          <p:cNvSpPr txBox="1"/>
          <p:nvPr/>
        </p:nvSpPr>
        <p:spPr>
          <a:xfrm>
            <a:off x="5068570" y="2799715"/>
            <a:ext cx="6893560" cy="1690370"/>
          </a:xfrm>
          <a:prstGeom prst="rect">
            <a:avLst/>
          </a:prstGeom>
          <a:noFill/>
        </p:spPr>
        <p:txBody>
          <a:bodyPr wrap="square" rtlCol="0">
            <a:noAutofit/>
          </a:bodyPr>
          <a:lstStyle/>
          <a:p>
            <a:pPr>
              <a:lnSpc>
                <a:spcPct val="150000"/>
              </a:lnSpc>
            </a:pPr>
            <a:r>
              <a:rPr lang="zh-CN" altLang="en-US" dirty="0"/>
              <a:t> </a:t>
            </a:r>
            <a:r>
              <a:rPr lang="zh-CN" altLang="en-US" dirty="0"/>
              <a:t>报告分析</a:t>
            </a:r>
            <a:r>
              <a:rPr lang="zh-CN" altLang="en-US" dirty="0"/>
              <a:t>要求：</a:t>
            </a:r>
            <a:endParaRPr lang="zh-CN" altLang="en-US" dirty="0"/>
          </a:p>
          <a:p>
            <a:pPr>
              <a:lnSpc>
                <a:spcPct val="150000"/>
              </a:lnSpc>
            </a:pPr>
            <a:r>
              <a:rPr lang="zh-CN" altLang="en-US" dirty="0"/>
              <a:t>对照TCP Reno拥塞状态转移</a:t>
            </a:r>
            <a:r>
              <a:rPr lang="zh-CN" altLang="en-US" dirty="0"/>
              <a:t>模型，对照图片分析</a:t>
            </a:r>
            <a:r>
              <a:rPr lang="zh-CN" altLang="en-US" dirty="0"/>
              <a:t>拥塞控制经历的</a:t>
            </a:r>
            <a:r>
              <a:rPr lang="zh-CN" altLang="en-US" dirty="0"/>
              <a:t>各个阶段。</a:t>
            </a:r>
            <a:endParaRPr lang="zh-CN" altLang="en-US" dirty="0"/>
          </a:p>
          <a:p>
            <a:pPr>
              <a:lnSpc>
                <a:spcPct val="150000"/>
              </a:lnSpc>
            </a:pPr>
            <a:endParaRPr lang="zh-CN" altLang="en-US" dirty="0"/>
          </a:p>
          <a:p>
            <a:pPr>
              <a:lnSpc>
                <a:spcPct val="150000"/>
              </a:lnSpc>
            </a:pPr>
            <a:endParaRPr lang="zh-CN" altLang="en-US" dirty="0"/>
          </a:p>
        </p:txBody>
      </p:sp>
      <p:pic>
        <p:nvPicPr>
          <p:cNvPr id="9" name="图片 8"/>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04825" y="2318385"/>
            <a:ext cx="3991610" cy="2994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拥塞控制验收要求</a:t>
            </a:r>
            <a:endParaRPr lang="zh-CN" altLang="en-US" dirty="0"/>
          </a:p>
        </p:txBody>
      </p:sp>
      <p:sp>
        <p:nvSpPr>
          <p:cNvPr id="8" name="文本框 7"/>
          <p:cNvSpPr txBox="1"/>
          <p:nvPr/>
        </p:nvSpPr>
        <p:spPr>
          <a:xfrm flipV="1">
            <a:off x="838200" y="945292"/>
            <a:ext cx="45719" cy="783590"/>
          </a:xfrm>
          <a:prstGeom prst="rect">
            <a:avLst/>
          </a:prstGeom>
          <a:noFill/>
        </p:spPr>
        <p:txBody>
          <a:bodyPr wrap="square" rtlCol="0">
            <a:spAutoFit/>
          </a:bodyPr>
          <a:lstStyle/>
          <a:p>
            <a:pPr algn="l">
              <a:lnSpc>
                <a:spcPct val="150000"/>
              </a:lnSpc>
            </a:pPr>
            <a:endParaRPr kumimoji="0" lang="en-US" altLang="zh-CN" sz="1800" i="0" u="none" strike="noStrike" cap="none" normalizeH="0" baseline="0" dirty="0">
              <a:ln>
                <a:noFill/>
              </a:ln>
              <a:solidFill>
                <a:srgbClr val="000000"/>
              </a:solidFill>
              <a:effectLst/>
              <a:latin typeface="+mn-ea"/>
            </a:endParaRPr>
          </a:p>
          <a:p>
            <a:endParaRPr lang="zh-CN" altLang="en-US" dirty="0"/>
          </a:p>
        </p:txBody>
      </p:sp>
      <p:sp>
        <p:nvSpPr>
          <p:cNvPr id="3" name="文本框 2"/>
          <p:cNvSpPr txBox="1"/>
          <p:nvPr/>
        </p:nvSpPr>
        <p:spPr>
          <a:xfrm>
            <a:off x="570230" y="1521460"/>
            <a:ext cx="10713720" cy="2030095"/>
          </a:xfrm>
          <a:prstGeom prst="rect">
            <a:avLst/>
          </a:prstGeom>
          <a:noFill/>
        </p:spPr>
        <p:txBody>
          <a:bodyPr wrap="square" rtlCol="0">
            <a:spAutoFit/>
          </a:bodyPr>
          <a:p>
            <a:r>
              <a:rPr lang="en-US" altLang="zh-CN"/>
              <a:t>1.</a:t>
            </a:r>
            <a:r>
              <a:rPr lang="zh-CN" altLang="en-US"/>
              <a:t>依据拥塞控制过程图，以</a:t>
            </a:r>
            <a:r>
              <a:rPr lang="en-US" altLang="zh-CN"/>
              <a:t>pdf</a:t>
            </a:r>
            <a:r>
              <a:rPr lang="zh-CN" altLang="en-US"/>
              <a:t>格式提交分析报告。报告命名要求：</a:t>
            </a:r>
            <a:r>
              <a:rPr lang="en-US" altLang="zh-CN"/>
              <a:t> </a:t>
            </a:r>
            <a:endParaRPr lang="en-US" altLang="zh-CN"/>
          </a:p>
          <a:p>
            <a:r>
              <a:rPr lang="zh-CN" altLang="en-US"/>
              <a:t>学号</a:t>
            </a:r>
            <a:r>
              <a:rPr lang="en-US" altLang="zh-CN"/>
              <a:t>-</a:t>
            </a:r>
            <a:r>
              <a:rPr lang="zh-CN" altLang="en-US"/>
              <a:t>姓名</a:t>
            </a:r>
            <a:r>
              <a:rPr lang="en-US" altLang="zh-CN"/>
              <a:t>-CCreport.pdf</a:t>
            </a:r>
            <a:endParaRPr lang="en-US" altLang="zh-CN"/>
          </a:p>
          <a:p>
            <a:endParaRPr lang="en-US" altLang="zh-CN"/>
          </a:p>
          <a:p>
            <a:r>
              <a:rPr lang="en-US" altLang="zh-CN"/>
              <a:t>2.</a:t>
            </a:r>
            <a:r>
              <a:rPr lang="zh-CN" altLang="en-US"/>
              <a:t>提交</a:t>
            </a:r>
            <a:r>
              <a:rPr lang="zh-CN" altLang="en-US"/>
              <a:t>方式</a:t>
            </a:r>
            <a:endParaRPr lang="zh-CN" altLang="en-US"/>
          </a:p>
          <a:p>
            <a:r>
              <a:rPr lang="zh-CN" altLang="en-US"/>
              <a:t>南大</a:t>
            </a:r>
            <a:r>
              <a:rPr lang="zh-CN" altLang="en-US"/>
              <a:t>云盘：</a:t>
            </a:r>
            <a:endParaRPr lang="zh-CN" altLang="en-US"/>
          </a:p>
          <a:p>
            <a:r>
              <a:rPr lang="zh-CN" altLang="en-US"/>
              <a:t>https://box.nju.edu.cn/u/d/8b53ebd931cd4af28cd1/</a:t>
            </a:r>
            <a:endParaRPr lang="zh-CN" altLang="en-US"/>
          </a:p>
          <a:p>
            <a:r>
              <a:rPr lang="en-US" altLang="zh-CN"/>
              <a:t>DDL</a:t>
            </a:r>
            <a:r>
              <a:rPr lang="zh-CN" altLang="en-US"/>
              <a:t>：</a:t>
            </a:r>
            <a:r>
              <a:rPr lang="en-US" altLang="zh-CN"/>
              <a:t>2024</a:t>
            </a:r>
            <a:r>
              <a:rPr lang="zh-CN" altLang="en-US"/>
              <a:t>年</a:t>
            </a:r>
            <a:r>
              <a:rPr lang="en-US" altLang="zh-CN"/>
              <a:t>6</a:t>
            </a:r>
            <a:r>
              <a:rPr lang="zh-CN" altLang="en-US"/>
              <a:t>月</a:t>
            </a:r>
            <a:r>
              <a:rPr lang="en-US" altLang="zh-CN"/>
              <a:t>3</a:t>
            </a:r>
            <a:r>
              <a:rPr lang="zh-CN" altLang="en-US"/>
              <a:t>日</a:t>
            </a:r>
            <a:r>
              <a:rPr lang="en-US" altLang="zh-CN"/>
              <a:t> 23:30</a:t>
            </a:r>
            <a:r>
              <a:rPr lang="zh-CN" altLang="en-US"/>
              <a:t>分</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实验</a:t>
            </a:r>
            <a:r>
              <a:t>好帮手</a:t>
            </a:r>
          </a:p>
        </p:txBody>
      </p:sp>
      <p:sp>
        <p:nvSpPr>
          <p:cNvPr id="3" name="灯片编号占位符 2"/>
          <p:cNvSpPr>
            <a:spLocks noGrp="1"/>
          </p:cNvSpPr>
          <p:nvPr>
            <p:ph type="sldNum" sz="quarter" idx="12"/>
          </p:nvPr>
        </p:nvSpPr>
        <p:spPr/>
        <p:txBody>
          <a:bodyPr/>
          <a:p>
            <a:pPr>
              <a:defRPr/>
            </a:pPr>
            <a:fld id="{C586EED9-FB6A-4E5B-8613-7F284D5082E3}" type="slidenum">
              <a:rPr lang="en-US" altLang="zh-CN"/>
            </a:fld>
            <a:endParaRPr lang="en-US" altLang="zh-CN"/>
          </a:p>
        </p:txBody>
      </p:sp>
      <p:pic>
        <p:nvPicPr>
          <p:cNvPr id="8" name="图片 7"/>
          <p:cNvPicPr>
            <a:picLocks noChangeAspect="1"/>
          </p:cNvPicPr>
          <p:nvPr>
            <p:custDataLst>
              <p:tags r:id="rId1"/>
            </p:custDataLst>
          </p:nvPr>
        </p:nvPicPr>
        <p:blipFill>
          <a:blip r:embed="rId2"/>
          <a:stretch>
            <a:fillRect/>
          </a:stretch>
        </p:blipFill>
        <p:spPr>
          <a:xfrm>
            <a:off x="842010" y="2328545"/>
            <a:ext cx="1859280" cy="65087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3047365" y="2233295"/>
            <a:ext cx="2502535" cy="67945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692150" y="3378200"/>
            <a:ext cx="1858645" cy="123698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3119120" y="3170555"/>
            <a:ext cx="1637030" cy="1637030"/>
          </a:xfrm>
          <a:prstGeom prst="rect">
            <a:avLst/>
          </a:prstGeom>
        </p:spPr>
      </p:pic>
      <p:sp>
        <p:nvSpPr>
          <p:cNvPr id="12" name="文本框 11"/>
          <p:cNvSpPr txBox="1"/>
          <p:nvPr/>
        </p:nvSpPr>
        <p:spPr>
          <a:xfrm>
            <a:off x="692150" y="1284605"/>
            <a:ext cx="8777605" cy="4465320"/>
          </a:xfrm>
          <a:prstGeom prst="rect">
            <a:avLst/>
          </a:prstGeom>
          <a:noFill/>
        </p:spPr>
        <p:txBody>
          <a:bodyPr wrap="square" rtlCol="0">
            <a:noAutofit/>
          </a:bodyPr>
          <a:p>
            <a:r>
              <a:rPr lang="zh-CN" altLang="en-US"/>
              <a:t>遇见报错怎么</a:t>
            </a:r>
            <a:r>
              <a:rPr lang="zh-CN" altLang="en-US"/>
              <a:t>办：</a:t>
            </a:r>
            <a:endParaRPr lang="zh-CN" altLang="en-US"/>
          </a:p>
          <a:p>
            <a:r>
              <a:rPr lang="en-US" altLang="zh-CN"/>
              <a:t>1.</a:t>
            </a:r>
            <a:r>
              <a:rPr lang="zh-CN" altLang="en-US"/>
              <a:t>仔细阅读日志，问题往往出现在</a:t>
            </a:r>
            <a:r>
              <a:rPr lang="zh-CN" altLang="en-US"/>
              <a:t>那里。</a:t>
            </a:r>
            <a:endParaRPr lang="zh-CN" altLang="en-US"/>
          </a:p>
          <a:p>
            <a:r>
              <a:rPr lang="en-US" altLang="zh-CN"/>
              <a:t>2.</a:t>
            </a:r>
            <a:r>
              <a:rPr lang="zh-CN" altLang="en-US"/>
              <a:t>工具查找。</a:t>
            </a:r>
            <a:r>
              <a:rPr lang="en-US" altLang="zh-CN"/>
              <a:t> 3. </a:t>
            </a:r>
            <a:r>
              <a:rPr lang="zh-CN" altLang="en-US"/>
              <a:t>找助教</a:t>
            </a:r>
            <a:r>
              <a:rPr lang="zh-CN" altLang="en-US"/>
              <a:t>解决。</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实验任务</a:t>
            </a:r>
            <a:endParaRPr lang="zh-CN" altLang="en-US" dirty="0"/>
          </a:p>
        </p:txBody>
      </p:sp>
      <p:sp>
        <p:nvSpPr>
          <p:cNvPr id="4" name="内容占位符 3"/>
          <p:cNvSpPr>
            <a:spLocks noGrp="1"/>
          </p:cNvSpPr>
          <p:nvPr>
            <p:ph idx="4294967295"/>
          </p:nvPr>
        </p:nvSpPr>
        <p:spPr>
          <a:xfrm>
            <a:off x="1721485" y="1340485"/>
            <a:ext cx="10470515" cy="1946275"/>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2" name="文本框 1"/>
          <p:cNvSpPr txBox="1"/>
          <p:nvPr/>
        </p:nvSpPr>
        <p:spPr>
          <a:xfrm>
            <a:off x="625475" y="1559560"/>
            <a:ext cx="10356215" cy="645160"/>
          </a:xfrm>
          <a:prstGeom prst="rect">
            <a:avLst/>
          </a:prstGeom>
          <a:noFill/>
        </p:spPr>
        <p:txBody>
          <a:bodyPr wrap="square" rtlCol="0">
            <a:spAutoFit/>
          </a:bodyPr>
          <a:lstStyle/>
          <a:p>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        了解</a:t>
            </a: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TCP</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的超时重传机制，了解有丢包情况下连接建立与断开的处理流程，设计实现发送队列和接收队列，实现 </a:t>
            </a:r>
            <a:r>
              <a:rPr lang="en-US" altLang="zh-CN" sz="1800" dirty="0">
                <a:solidFill>
                  <a:srgbClr val="101214"/>
                </a:solidFill>
                <a:effectLst/>
                <a:latin typeface="Calibri" panose="020F0502020204030204" pitchFamily="34" charset="0"/>
                <a:ea typeface="华文中宋" panose="02010600040101010101" charset="-122"/>
                <a:cs typeface="宋体" pitchFamily="2" charset="-122"/>
              </a:rPr>
              <a:t>TCP </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的可靠传输。</a:t>
            </a:r>
            <a:endParaRPr lang="zh-CN" altLang="en-US" dirty="0"/>
          </a:p>
        </p:txBody>
      </p:sp>
      <p:sp>
        <p:nvSpPr>
          <p:cNvPr id="7" name="文本框 6"/>
          <p:cNvSpPr txBox="1"/>
          <p:nvPr/>
        </p:nvSpPr>
        <p:spPr>
          <a:xfrm>
            <a:off x="770890" y="2583180"/>
            <a:ext cx="9706610" cy="2030095"/>
          </a:xfrm>
          <a:prstGeom prst="rect">
            <a:avLst/>
          </a:prstGeom>
          <a:noFill/>
        </p:spPr>
        <p:txBody>
          <a:bodyPr wrap="square" rtlCol="0">
            <a:spAutoFit/>
          </a:bodyPr>
          <a:lstStyle/>
          <a:p>
            <a:pPr marL="342900" lvl="0" indent="-342900" algn="l">
              <a:lnSpc>
                <a:spcPct val="150000"/>
              </a:lnSpc>
              <a:buFont typeface="+mj-lt"/>
              <a:buAutoNum type="arabicPeriod"/>
            </a:pPr>
            <a:r>
              <a:rPr lang="zh-CN" altLang="zh-CN" sz="1800" dirty="0">
                <a:solidFill>
                  <a:srgbClr val="101214"/>
                </a:solidFill>
                <a:effectLst/>
                <a:latin typeface="Calibri" panose="020F0502020204030204" pitchFamily="34" charset="0"/>
                <a:ea typeface="华文中宋" panose="02010600040101010101" charset="-122"/>
                <a:cs typeface="宋体" pitchFamily="2" charset="-122"/>
              </a:rPr>
              <a:t>实现</a:t>
            </a: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重传</a:t>
            </a:r>
            <a:r>
              <a:rPr lang="zh-CN" altLang="zh-CN" sz="1800" dirty="0">
                <a:solidFill>
                  <a:srgbClr val="101214"/>
                </a:solidFill>
                <a:effectLst/>
                <a:latin typeface="Calibri" panose="020F0502020204030204" pitchFamily="34" charset="0"/>
                <a:ea typeface="华文中宋" panose="02010600040101010101" charset="-122"/>
                <a:cs typeface="宋体" pitchFamily="2" charset="-122"/>
              </a:rPr>
              <a:t>定时器相关功能。</a:t>
            </a:r>
            <a:endParaRPr lang="zh-CN" altLang="zh-CN" sz="1800" dirty="0">
              <a:solidFill>
                <a:srgbClr val="00000A"/>
              </a:solidFill>
              <a:effectLst/>
              <a:latin typeface="Calibri" panose="020F0502020204030204" pitchFamily="34" charset="0"/>
              <a:ea typeface="等线" panose="02010600030101010101" pitchFamily="2" charset="-122"/>
              <a:cs typeface="宋体" pitchFamily="2" charset="-122"/>
            </a:endParaRPr>
          </a:p>
          <a:p>
            <a:pPr marL="342900" lvl="0" indent="-342900" algn="l">
              <a:lnSpc>
                <a:spcPct val="150000"/>
              </a:lnSpc>
              <a:buFont typeface="+mj-lt"/>
              <a:buAutoNum type="arabicPeriod"/>
            </a:pPr>
            <a:r>
              <a:rPr lang="zh-CN" altLang="zh-CN" sz="1800" dirty="0">
                <a:solidFill>
                  <a:srgbClr val="101214"/>
                </a:solidFill>
                <a:effectLst/>
                <a:latin typeface="Calibri" panose="020F0502020204030204" pitchFamily="34" charset="0"/>
                <a:ea typeface="华文中宋" panose="02010600040101010101" charset="-122"/>
                <a:cs typeface="宋体" pitchFamily="2" charset="-122"/>
              </a:rPr>
              <a:t>实现发送队列和接收队列。</a:t>
            </a:r>
            <a:endParaRPr lang="zh-CN" altLang="zh-CN" sz="1800" dirty="0">
              <a:solidFill>
                <a:srgbClr val="00000A"/>
              </a:solidFill>
              <a:effectLst/>
              <a:latin typeface="Calibri" panose="020F0502020204030204" pitchFamily="34" charset="0"/>
              <a:ea typeface="等线" panose="02010600030101010101" pitchFamily="2" charset="-122"/>
              <a:cs typeface="宋体" pitchFamily="2" charset="-122"/>
            </a:endParaRPr>
          </a:p>
          <a:p>
            <a:pPr marL="342900" lvl="0" indent="-342900" algn="l">
              <a:lnSpc>
                <a:spcPct val="150000"/>
              </a:lnSpc>
              <a:buFont typeface="+mj-lt"/>
              <a:buAutoNum type="arabicPeriod"/>
            </a:pPr>
            <a:r>
              <a:rPr lang="zh-CN" altLang="zh-CN" sz="1800" dirty="0">
                <a:solidFill>
                  <a:srgbClr val="101214"/>
                </a:solidFill>
                <a:effectLst/>
                <a:latin typeface="Calibri" panose="020F0502020204030204" pitchFamily="34" charset="0"/>
                <a:ea typeface="华文中宋" panose="02010600040101010101" charset="-122"/>
                <a:cs typeface="宋体" pitchFamily="2" charset="-122"/>
              </a:rPr>
              <a:t>添加有丢包情况下的连接建立与断开处理和数据包的超时重传。</a:t>
            </a:r>
            <a:endParaRPr lang="zh-CN" altLang="zh-CN" sz="1800" dirty="0">
              <a:solidFill>
                <a:srgbClr val="00000A"/>
              </a:solidFill>
              <a:effectLst/>
              <a:latin typeface="Calibri" panose="020F0502020204030204" pitchFamily="34" charset="0"/>
              <a:ea typeface="等线" panose="02010600030101010101" pitchFamily="2" charset="-122"/>
              <a:cs typeface="宋体" pitchFamily="2" charset="-122"/>
            </a:endParaRPr>
          </a:p>
          <a:p>
            <a:pPr marL="342900" lvl="0" indent="-342900" algn="l">
              <a:lnSpc>
                <a:spcPct val="150000"/>
              </a:lnSpc>
              <a:buFont typeface="+mj-lt"/>
              <a:buAutoNum type="arabicPeriod"/>
            </a:pPr>
            <a:r>
              <a:rPr lang="zh-CN" altLang="zh-CN" sz="1800" dirty="0">
                <a:solidFill>
                  <a:srgbClr val="101214"/>
                </a:solidFill>
                <a:effectLst/>
                <a:latin typeface="Calibri" panose="020F0502020204030204" pitchFamily="34" charset="0"/>
                <a:ea typeface="华文中宋" panose="02010600040101010101" charset="-122"/>
                <a:cs typeface="宋体" pitchFamily="2" charset="-122"/>
              </a:rPr>
              <a:t>在给定拓扑下验证可靠传输的正确性。</a:t>
            </a:r>
            <a:endParaRPr lang="zh-CN" altLang="zh-CN" sz="1800" dirty="0">
              <a:solidFill>
                <a:srgbClr val="00000A"/>
              </a:solidFill>
              <a:effectLst/>
              <a:latin typeface="Calibri" panose="020F0502020204030204" pitchFamily="34" charset="0"/>
              <a:ea typeface="等线" panose="02010600030101010101" pitchFamily="2" charset="-122"/>
              <a:cs typeface="宋体"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实验</a:t>
            </a:r>
            <a:r>
              <a:t>流程</a:t>
            </a:r>
          </a:p>
        </p:txBody>
      </p:sp>
      <p:sp>
        <p:nvSpPr>
          <p:cNvPr id="3" name="灯片编号占位符 2"/>
          <p:cNvSpPr>
            <a:spLocks noGrp="1"/>
          </p:cNvSpPr>
          <p:nvPr>
            <p:ph type="sldNum" sz="quarter" idx="12"/>
          </p:nvPr>
        </p:nvSpPr>
        <p:spPr/>
        <p:txBody>
          <a:bodyPr/>
          <a:p>
            <a:pPr>
              <a:defRPr/>
            </a:pPr>
            <a:fld id="{C586EED9-FB6A-4E5B-8613-7F284D5082E3}" type="slidenum">
              <a:rPr lang="en-US" altLang="zh-CN"/>
            </a:fld>
            <a:endParaRPr lang="en-US" altLang="zh-CN"/>
          </a:p>
        </p:txBody>
      </p:sp>
      <p:sp>
        <p:nvSpPr>
          <p:cNvPr id="5" name="内容占位符 4"/>
          <p:cNvSpPr>
            <a:spLocks noGrp="1"/>
          </p:cNvSpPr>
          <p:nvPr>
            <p:ph idx="1"/>
            <p:custDataLst>
              <p:tags r:id="rId1"/>
            </p:custDataLst>
          </p:nvPr>
        </p:nvSpPr>
        <p:spPr>
          <a:xfrm>
            <a:off x="457200" y="1250033"/>
            <a:ext cx="8619482" cy="5034843"/>
          </a:xfrm>
        </p:spPr>
        <p:txBody>
          <a:bodyPr>
            <a:normAutofit fontScale="85000"/>
          </a:bodyPr>
          <a:p>
            <a:r>
              <a:rPr lang="zh-CN" altLang="en-US" dirty="0"/>
              <a:t>执行</a:t>
            </a:r>
            <a:r>
              <a:rPr lang="en-US" altLang="zh-CN" dirty="0"/>
              <a:t>create_randfile.sh</a:t>
            </a:r>
            <a:r>
              <a:rPr lang="zh-CN" altLang="en-US" dirty="0"/>
              <a:t>，生成待传输数据文件</a:t>
            </a:r>
            <a:r>
              <a:rPr lang="en-US" altLang="zh-CN" dirty="0"/>
              <a:t>client-input.dat</a:t>
            </a:r>
            <a:endParaRPr lang="en-US" altLang="zh-CN" dirty="0"/>
          </a:p>
          <a:p>
            <a:r>
              <a:rPr lang="zh-CN" altLang="en-US" dirty="0"/>
              <a:t>运行给定网络拓扑</a:t>
            </a:r>
            <a:r>
              <a:rPr lang="en-US" altLang="zh-CN" dirty="0"/>
              <a:t>(tcp_topo_loss.py)</a:t>
            </a:r>
            <a:endParaRPr lang="en-US" altLang="zh-CN" dirty="0"/>
          </a:p>
          <a:p>
            <a:r>
              <a:rPr lang="zh-CN" altLang="en-US" dirty="0"/>
              <a:t>在节点</a:t>
            </a:r>
            <a:r>
              <a:rPr lang="en-US" altLang="zh-CN" dirty="0"/>
              <a:t>h1</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 ,</a:t>
            </a:r>
            <a:r>
              <a:rPr lang="zh-CN" altLang="en-US" dirty="0"/>
              <a:t> </a:t>
            </a:r>
            <a:r>
              <a:rPr lang="en-US" altLang="zh-CN" dirty="0"/>
              <a:t>disable_tcp_rst.sh)</a:t>
            </a:r>
            <a:r>
              <a:rPr lang="zh-CN" altLang="en-US" dirty="0"/>
              <a:t>，禁止协议栈的相应功能</a:t>
            </a:r>
            <a:endParaRPr lang="en-US" altLang="zh-CN" dirty="0"/>
          </a:p>
          <a:p>
            <a:pPr lvl="1"/>
            <a:r>
              <a:rPr lang="zh-CN" altLang="en-US" dirty="0"/>
              <a:t>在</a:t>
            </a:r>
            <a:r>
              <a:rPr lang="en-US" altLang="zh-CN" dirty="0"/>
              <a:t>h1</a:t>
            </a:r>
            <a:r>
              <a:rPr lang="zh-CN" altLang="en-US" dirty="0"/>
              <a:t>上运行</a:t>
            </a:r>
            <a:r>
              <a:rPr lang="en-US" altLang="zh-CN" dirty="0"/>
              <a:t>TCP</a:t>
            </a:r>
            <a:r>
              <a:rPr lang="zh-CN" altLang="en-US" dirty="0"/>
              <a:t>协议栈的服务器模式  </a:t>
            </a:r>
            <a:r>
              <a:rPr lang="en-US" altLang="zh-CN" dirty="0"/>
              <a:t>(./</a:t>
            </a:r>
            <a:r>
              <a:rPr lang="en-US" altLang="zh-CN" dirty="0" err="1"/>
              <a:t>tcp_stack</a:t>
            </a:r>
            <a:r>
              <a:rPr lang="en-US" altLang="zh-CN" dirty="0"/>
              <a:t> server 10001)</a:t>
            </a:r>
            <a:endParaRPr lang="en-US" altLang="zh-CN" dirty="0"/>
          </a:p>
          <a:p>
            <a:r>
              <a:rPr lang="zh-CN" altLang="en-US" dirty="0"/>
              <a:t>在节点</a:t>
            </a:r>
            <a:r>
              <a:rPr lang="en-US" altLang="zh-CN" dirty="0"/>
              <a:t>h2</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a:t>
            </a:r>
            <a:r>
              <a:rPr lang="zh-CN" altLang="en-US" dirty="0"/>
              <a:t> </a:t>
            </a:r>
            <a:r>
              <a:rPr lang="en-US" altLang="zh-CN" dirty="0"/>
              <a:t>disable_tcp_rst.sh)</a:t>
            </a:r>
            <a:r>
              <a:rPr lang="zh-CN" altLang="en-US" dirty="0"/>
              <a:t>，禁止协议栈的相应功能</a:t>
            </a:r>
            <a:endParaRPr lang="en-US" altLang="zh-CN" dirty="0"/>
          </a:p>
          <a:p>
            <a:pPr lvl="1"/>
            <a:r>
              <a:rPr lang="zh-CN" altLang="en-US" dirty="0"/>
              <a:t>在</a:t>
            </a:r>
            <a:r>
              <a:rPr lang="en-US" altLang="zh-CN" dirty="0"/>
              <a:t>h2</a:t>
            </a:r>
            <a:r>
              <a:rPr lang="zh-CN" altLang="en-US" dirty="0"/>
              <a:t>上运行</a:t>
            </a:r>
            <a:r>
              <a:rPr lang="en-US" altLang="zh-CN" dirty="0"/>
              <a:t>TCP</a:t>
            </a:r>
            <a:r>
              <a:rPr lang="zh-CN" altLang="en-US" dirty="0"/>
              <a:t>协议栈的客户端模式 </a:t>
            </a:r>
            <a:r>
              <a:rPr lang="en-US" altLang="zh-CN" dirty="0"/>
              <a:t>(./</a:t>
            </a:r>
            <a:r>
              <a:rPr lang="en-US" altLang="zh-CN" dirty="0" err="1"/>
              <a:t>tcp_stack</a:t>
            </a:r>
            <a:r>
              <a:rPr lang="en-US" altLang="zh-CN" dirty="0"/>
              <a:t> client 10.0.0.1 10001)</a:t>
            </a:r>
            <a:endParaRPr lang="en-US" altLang="zh-CN" dirty="0"/>
          </a:p>
          <a:p>
            <a:pPr lvl="2"/>
            <a:r>
              <a:rPr lang="en-US" altLang="zh-CN" dirty="0"/>
              <a:t>Client</a:t>
            </a:r>
            <a:r>
              <a:rPr lang="zh-CN" altLang="en-US" dirty="0"/>
              <a:t>发送文件</a:t>
            </a:r>
            <a:r>
              <a:rPr lang="en-US" altLang="zh-CN" dirty="0"/>
              <a:t>client-input.dat</a:t>
            </a:r>
            <a:r>
              <a:rPr lang="zh-CN" altLang="en-US" dirty="0"/>
              <a:t>给</a:t>
            </a:r>
            <a:r>
              <a:rPr lang="en-US" altLang="zh-CN" dirty="0"/>
              <a:t>server</a:t>
            </a:r>
            <a:r>
              <a:rPr lang="zh-CN" altLang="en-US" dirty="0"/>
              <a:t>，</a:t>
            </a:r>
            <a:r>
              <a:rPr lang="en-US" altLang="zh-CN" dirty="0"/>
              <a:t>server</a:t>
            </a:r>
            <a:r>
              <a:rPr lang="zh-CN" altLang="en-US" dirty="0"/>
              <a:t>将收到的数据存储到文件</a:t>
            </a:r>
            <a:r>
              <a:rPr lang="en-US" altLang="zh-CN" dirty="0"/>
              <a:t>server-output.dat</a:t>
            </a:r>
            <a:endParaRPr lang="en-US" altLang="zh-CN" dirty="0"/>
          </a:p>
          <a:p>
            <a:r>
              <a:rPr lang="zh-CN" altLang="en-US" dirty="0"/>
              <a:t>使用</a:t>
            </a:r>
            <a:r>
              <a:rPr lang="en-US" altLang="zh-CN" dirty="0"/>
              <a:t>md5sum</a:t>
            </a:r>
            <a:r>
              <a:rPr lang="zh-CN" altLang="en-US" dirty="0"/>
              <a:t>比较两个文件是否完全相同</a:t>
            </a:r>
            <a:endParaRPr lang="en-US" altLang="zh-CN" dirty="0"/>
          </a:p>
          <a:p>
            <a:r>
              <a:rPr lang="zh-CN" altLang="en-US" dirty="0"/>
              <a:t>使用</a:t>
            </a:r>
            <a:r>
              <a:rPr lang="en-US" altLang="zh-CN" dirty="0"/>
              <a:t>tcp_stack.py</a:t>
            </a:r>
            <a:r>
              <a:rPr lang="zh-CN" altLang="en-US" dirty="0"/>
              <a:t>替换两端任意一方，对端都能正确处理数据收发</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任务</a:t>
            </a:r>
            <a:r>
              <a:t>文件</a:t>
            </a:r>
          </a:p>
        </p:txBody>
      </p:sp>
      <p:sp>
        <p:nvSpPr>
          <p:cNvPr id="3" name="灯片编号占位符 2"/>
          <p:cNvSpPr>
            <a:spLocks noGrp="1"/>
          </p:cNvSpPr>
          <p:nvPr>
            <p:ph type="sldNum" sz="quarter" idx="12"/>
          </p:nvPr>
        </p:nvSpPr>
        <p:spPr/>
        <p:txBody>
          <a:bodyPr/>
          <a:p>
            <a:pPr>
              <a:defRPr/>
            </a:pPr>
            <a:fld id="{C586EED9-FB6A-4E5B-8613-7F284D5082E3}" type="slidenum">
              <a:rPr lang="en-US" altLang="zh-CN"/>
            </a:fld>
            <a:endParaRPr lang="en-US" altLang="zh-CN"/>
          </a:p>
        </p:txBody>
      </p:sp>
      <p:sp>
        <p:nvSpPr>
          <p:cNvPr id="5" name="内容占位符 4"/>
          <p:cNvSpPr>
            <a:spLocks noGrp="1"/>
          </p:cNvSpPr>
          <p:nvPr>
            <p:ph idx="1"/>
            <p:custDataLst>
              <p:tags r:id="rId1"/>
            </p:custDataLst>
          </p:nvPr>
        </p:nvSpPr>
        <p:spPr>
          <a:xfrm>
            <a:off x="880745" y="1290955"/>
            <a:ext cx="7538720" cy="4721860"/>
          </a:xfrm>
        </p:spPr>
        <p:txBody>
          <a:bodyPr>
            <a:normAutofit fontScale="87500" lnSpcReduction="10000"/>
          </a:bodyPr>
          <a:p>
            <a:r>
              <a:rPr lang="en-US" altLang="zh-CN" dirty="0" err="1">
                <a:solidFill>
                  <a:srgbClr val="FF0000"/>
                </a:solidFill>
              </a:rPr>
              <a:t>create_randfile		# </a:t>
            </a:r>
            <a:r>
              <a:rPr lang="zh-CN" altLang="en-US" dirty="0" err="1">
                <a:solidFill>
                  <a:srgbClr val="FF0000"/>
                </a:solidFill>
              </a:rPr>
              <a:t>随机生成待传输文件</a:t>
            </a:r>
            <a:endParaRPr lang="en-US" altLang="zh-CN" dirty="0" err="1">
              <a:solidFill>
                <a:srgbClr val="FF0000"/>
              </a:solidFill>
            </a:endParaRPr>
          </a:p>
          <a:p>
            <a:r>
              <a:rPr lang="en-US" altLang="zh-CN" dirty="0" err="1"/>
              <a:t>ip.c</a:t>
            </a:r>
            <a:endParaRPr lang="en-US" altLang="zh-CN" dirty="0"/>
          </a:p>
          <a:p>
            <a:r>
              <a:rPr lang="en-US" altLang="zh-CN" dirty="0" err="1">
                <a:solidFill>
                  <a:srgbClr val="FF0000"/>
                </a:solidFill>
              </a:rPr>
              <a:t>tcp_apps.c</a:t>
            </a:r>
            <a:r>
              <a:rPr lang="en-US" altLang="zh-CN" dirty="0">
                <a:solidFill>
                  <a:srgbClr val="FF0000"/>
                </a:solidFill>
              </a:rPr>
              <a:t>		# </a:t>
            </a:r>
            <a:r>
              <a:rPr lang="zh-CN" altLang="en-US" dirty="0">
                <a:solidFill>
                  <a:srgbClr val="FF0000"/>
                </a:solidFill>
              </a:rPr>
              <a:t>基于</a:t>
            </a:r>
            <a:r>
              <a:rPr lang="en-US" altLang="zh-CN" dirty="0" err="1">
                <a:solidFill>
                  <a:srgbClr val="FF0000"/>
                </a:solidFill>
              </a:rPr>
              <a:t>tcp</a:t>
            </a:r>
            <a:r>
              <a:rPr lang="en-US" altLang="zh-CN" dirty="0">
                <a:solidFill>
                  <a:srgbClr val="FF0000"/>
                </a:solidFill>
              </a:rPr>
              <a:t>_stack</a:t>
            </a:r>
            <a:r>
              <a:rPr lang="zh-CN" altLang="en-US" dirty="0">
                <a:solidFill>
                  <a:srgbClr val="FF0000"/>
                </a:solidFill>
              </a:rPr>
              <a:t>的服务器和客户端程序</a:t>
            </a:r>
            <a:endParaRPr lang="en-US" altLang="zh-CN" dirty="0">
              <a:solidFill>
                <a:srgbClr val="FF0000"/>
              </a:solidFill>
            </a:endParaRPr>
          </a:p>
          <a:p>
            <a:pPr>
              <a:spcBef>
                <a:spcPts val="0"/>
              </a:spcBef>
            </a:pPr>
            <a:r>
              <a:rPr lang="en-US" altLang="zh-CN" dirty="0" err="1">
                <a:solidFill>
                  <a:schemeClr val="tx1"/>
                </a:solidFill>
              </a:rPr>
              <a:t>tcp.c</a:t>
            </a:r>
            <a:r>
              <a:rPr lang="en-US" altLang="zh-CN" dirty="0">
                <a:solidFill>
                  <a:schemeClr val="tx1"/>
                </a:solidFill>
              </a:rPr>
              <a:t>			# TCP</a:t>
            </a:r>
            <a:r>
              <a:rPr lang="zh-CN" altLang="en-US" dirty="0">
                <a:solidFill>
                  <a:schemeClr val="tx1"/>
                </a:solidFill>
              </a:rPr>
              <a:t>协议相关处理函数</a:t>
            </a:r>
            <a:endParaRPr lang="en-US" altLang="zh-CN" dirty="0">
              <a:solidFill>
                <a:schemeClr val="tx1"/>
              </a:solidFill>
            </a:endParaRPr>
          </a:p>
          <a:p>
            <a:pPr>
              <a:spcBef>
                <a:spcPts val="0"/>
              </a:spcBef>
            </a:pPr>
            <a:r>
              <a:rPr lang="en-US" altLang="zh-CN" dirty="0" err="1">
                <a:solidFill>
                  <a:srgbClr val="FF0000"/>
                </a:solidFill>
              </a:rPr>
              <a:t>tcp_in.c</a:t>
            </a:r>
            <a:r>
              <a:rPr lang="en-US" altLang="zh-CN" dirty="0">
                <a:solidFill>
                  <a:srgbClr val="FF0000"/>
                </a:solidFill>
              </a:rPr>
              <a:t>		#</a:t>
            </a:r>
            <a:r>
              <a:rPr lang="zh-CN" altLang="en-US" dirty="0">
                <a:solidFill>
                  <a:srgbClr val="FF0000"/>
                </a:solidFill>
              </a:rPr>
              <a:t> </a:t>
            </a:r>
            <a:r>
              <a:rPr lang="en-US" altLang="zh-CN" dirty="0">
                <a:solidFill>
                  <a:srgbClr val="FF0000"/>
                </a:solidFill>
              </a:rPr>
              <a:t>TCP</a:t>
            </a:r>
            <a:r>
              <a:rPr lang="zh-CN" altLang="en-US" dirty="0">
                <a:solidFill>
                  <a:srgbClr val="FF0000"/>
                </a:solidFill>
              </a:rPr>
              <a:t>接收相关函数</a:t>
            </a:r>
            <a:endParaRPr lang="en-US" altLang="zh-CN" dirty="0">
              <a:solidFill>
                <a:srgbClr val="FF0000"/>
              </a:solidFill>
            </a:endParaRPr>
          </a:p>
          <a:p>
            <a:pPr>
              <a:spcBef>
                <a:spcPts val="0"/>
              </a:spcBef>
            </a:pPr>
            <a:r>
              <a:rPr lang="en-US" altLang="zh-CN" dirty="0" err="1">
                <a:solidFill>
                  <a:srgbClr val="FF0000"/>
                </a:solidFill>
              </a:rPr>
              <a:t>tcp_out.c</a:t>
            </a:r>
            <a:r>
              <a:rPr lang="en-US" altLang="zh-CN" dirty="0">
                <a:solidFill>
                  <a:srgbClr val="FF0000"/>
                </a:solidFill>
              </a:rPr>
              <a:t>		# TCP</a:t>
            </a:r>
            <a:r>
              <a:rPr lang="zh-CN" altLang="en-US" dirty="0">
                <a:solidFill>
                  <a:srgbClr val="FF0000"/>
                </a:solidFill>
              </a:rPr>
              <a:t>发送相关函数</a:t>
            </a:r>
            <a:endParaRPr lang="en-US" altLang="zh-CN" dirty="0">
              <a:solidFill>
                <a:srgbClr val="FF0000"/>
              </a:solidFill>
            </a:endParaRPr>
          </a:p>
          <a:p>
            <a:pPr>
              <a:spcBef>
                <a:spcPts val="0"/>
              </a:spcBef>
            </a:pPr>
            <a:r>
              <a:rPr lang="en-US" altLang="zh-CN" dirty="0" err="1">
                <a:solidFill>
                  <a:srgbClr val="FF0000"/>
                </a:solidFill>
              </a:rPr>
              <a:t>tcp_sock.c</a:t>
            </a:r>
            <a:r>
              <a:rPr lang="en-US" altLang="zh-CN" dirty="0">
                <a:solidFill>
                  <a:srgbClr val="FF0000"/>
                </a:solidFill>
              </a:rPr>
              <a:t>		# </a:t>
            </a:r>
            <a:r>
              <a:rPr lang="en-US" altLang="zh-CN" dirty="0" err="1">
                <a:solidFill>
                  <a:srgbClr val="FF0000"/>
                </a:solidFill>
              </a:rPr>
              <a:t>tcp_sock</a:t>
            </a:r>
            <a:r>
              <a:rPr lang="zh-CN" altLang="en-US" dirty="0">
                <a:solidFill>
                  <a:srgbClr val="FF0000"/>
                </a:solidFill>
              </a:rPr>
              <a:t>操作相关函数</a:t>
            </a:r>
            <a:endParaRPr lang="en-US" altLang="zh-CN" dirty="0">
              <a:solidFill>
                <a:srgbClr val="FF0000"/>
              </a:solidFill>
            </a:endParaRPr>
          </a:p>
          <a:p>
            <a:r>
              <a:rPr lang="en-US" altLang="zh-CN" dirty="0"/>
              <a:t>tcp_stack_conn.py	# python</a:t>
            </a:r>
            <a:r>
              <a:rPr lang="zh-CN" altLang="en-US" dirty="0"/>
              <a:t>应用实现，用于测试连接管理</a:t>
            </a:r>
            <a:endParaRPr lang="en-US" altLang="zh-CN" dirty="0"/>
          </a:p>
          <a:p>
            <a:pPr>
              <a:spcBef>
                <a:spcPts val="0"/>
              </a:spcBef>
            </a:pPr>
            <a:r>
              <a:rPr lang="en-US" altLang="zh-CN" dirty="0">
                <a:sym typeface="+mn-ea"/>
              </a:rPr>
              <a:t>tcp_stack_trans.py	# python</a:t>
            </a:r>
            <a:r>
              <a:rPr lang="zh-CN" altLang="en-US" dirty="0">
                <a:sym typeface="+mn-ea"/>
              </a:rPr>
              <a:t>应用实现，用于测试短消息收发</a:t>
            </a:r>
            <a:endParaRPr lang="en-US" altLang="zh-CN" dirty="0"/>
          </a:p>
          <a:p>
            <a:pPr>
              <a:spcBef>
                <a:spcPts val="0"/>
              </a:spcBef>
            </a:pPr>
            <a:r>
              <a:rPr lang="en-US" altLang="zh-CN" dirty="0" err="1">
                <a:solidFill>
                  <a:schemeClr val="bg2">
                    <a:lumMod val="60000"/>
                    <a:lumOff val="40000"/>
                  </a:schemeClr>
                </a:solidFill>
              </a:rPr>
              <a:t>tcp_timer.c</a:t>
            </a:r>
            <a:r>
              <a:rPr lang="en-US" altLang="zh-CN" dirty="0">
                <a:solidFill>
                  <a:schemeClr val="bg2">
                    <a:lumMod val="60000"/>
                    <a:lumOff val="40000"/>
                  </a:schemeClr>
                </a:solidFill>
              </a:rPr>
              <a:t>		# TCP</a:t>
            </a:r>
            <a:r>
              <a:rPr lang="zh-CN" altLang="en-US" dirty="0">
                <a:solidFill>
                  <a:schemeClr val="bg2">
                    <a:lumMod val="60000"/>
                    <a:lumOff val="40000"/>
                  </a:schemeClr>
                </a:solidFill>
              </a:rPr>
              <a:t>定时器</a:t>
            </a:r>
            <a:endParaRPr lang="en-US" altLang="zh-CN" dirty="0">
              <a:solidFill>
                <a:schemeClr val="bg2">
                  <a:lumMod val="60000"/>
                  <a:lumOff val="40000"/>
                </a:schemeClr>
              </a:solidFill>
            </a:endParaRPr>
          </a:p>
          <a:p>
            <a:pPr>
              <a:spcBef>
                <a:spcPts val="0"/>
              </a:spcBef>
            </a:pPr>
            <a:r>
              <a:rPr lang="en-US" altLang="zh-CN" dirty="0"/>
              <a:t>tcp_topo_loss.py		# </a:t>
            </a:r>
            <a:r>
              <a:rPr lang="en-US" altLang="zh-CN" dirty="0" err="1"/>
              <a:t>Mininet</a:t>
            </a:r>
            <a:r>
              <a:rPr lang="zh-CN" altLang="en-US" dirty="0"/>
              <a:t>拓扑，包含两个节点，丢包率</a:t>
            </a:r>
            <a:r>
              <a:rPr dirty="0"/>
              <a:t>2%</a:t>
            </a:r>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设计思路</a:t>
            </a:r>
            <a:r>
              <a:rPr lang="en-US" altLang="zh-CN" dirty="0"/>
              <a:t>——TCP</a:t>
            </a:r>
            <a:r>
              <a:rPr lang="zh-CN" altLang="en-US" dirty="0"/>
              <a:t>重传定时器相关功能（</a:t>
            </a:r>
            <a:r>
              <a:rPr>
                <a:sym typeface="+mn-ea"/>
              </a:rPr>
              <a:t>time.c）</a:t>
            </a:r>
            <a:endParaRPr lang="zh-CN" altLang="en-US" dirty="0"/>
          </a:p>
        </p:txBody>
      </p:sp>
      <p:sp>
        <p:nvSpPr>
          <p:cNvPr id="2" name="文本框 1"/>
          <p:cNvSpPr txBox="1"/>
          <p:nvPr/>
        </p:nvSpPr>
        <p:spPr>
          <a:xfrm>
            <a:off x="1073127" y="1546368"/>
            <a:ext cx="10538791"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kumimoji="0" lang="zh-CN" altLang="en-US" sz="1800" b="0" i="0" u="none" strike="noStrike" kern="1200" cap="none" spc="0" normalizeH="0" baseline="0" noProof="0" dirty="0">
                <a:ln>
                  <a:noFill/>
                </a:ln>
                <a:solidFill>
                  <a:srgbClr val="000000"/>
                </a:solidFill>
                <a:effectLst/>
                <a:uLnTx/>
                <a:uFillTx/>
                <a:latin typeface="+mn-ea"/>
                <a:cs typeface="+mn-cs"/>
              </a:rPr>
              <a:t>用于设置</a:t>
            </a:r>
            <a:r>
              <a:rPr kumimoji="0" lang="en-US" altLang="zh-CN" sz="1800" b="0" i="0" u="none" strike="noStrike" kern="1200" cap="none" spc="0" normalizeH="0" baseline="0" noProof="0" dirty="0">
                <a:ln>
                  <a:noFill/>
                </a:ln>
                <a:solidFill>
                  <a:srgbClr val="000000"/>
                </a:solidFill>
                <a:effectLst/>
                <a:uLnTx/>
                <a:uFillTx/>
                <a:latin typeface="+mn-ea"/>
                <a:cs typeface="+mn-cs"/>
              </a:rPr>
              <a:t>TCP</a:t>
            </a:r>
            <a:r>
              <a:rPr kumimoji="0" lang="zh-CN" altLang="en-US" sz="1800" b="0" i="0" u="none" strike="noStrike" kern="1200" cap="none" spc="0" normalizeH="0" baseline="0" noProof="0" dirty="0">
                <a:ln>
                  <a:noFill/>
                </a:ln>
                <a:solidFill>
                  <a:srgbClr val="000000"/>
                </a:solidFill>
                <a:effectLst/>
                <a:uLnTx/>
                <a:uFillTx/>
                <a:latin typeface="+mn-ea"/>
                <a:cs typeface="+mn-cs"/>
              </a:rPr>
              <a:t>重传定时器。首先</a:t>
            </a:r>
            <a:r>
              <a:rPr kumimoji="0" lang="zh-CN" altLang="en-US" sz="1800" b="0" i="0" u="none" strike="noStrike" kern="1200" cap="none" spc="0" normalizeH="0" baseline="0" noProof="0" dirty="0">
                <a:ln>
                  <a:noFill/>
                </a:ln>
                <a:solidFill>
                  <a:srgbClr val="FF0000"/>
                </a:solidFill>
                <a:effectLst/>
                <a:uLnTx/>
                <a:uFillTx/>
                <a:latin typeface="+mn-ea"/>
                <a:cs typeface="+mn-cs"/>
              </a:rPr>
              <a:t>检查重传定时器是否已启用</a:t>
            </a:r>
            <a:r>
              <a:rPr kumimoji="0" lang="zh-CN" altLang="en-US" sz="1800" b="0" i="0" u="none" strike="noStrike" kern="1200" cap="none" spc="0" normalizeH="0" baseline="0" noProof="0" dirty="0">
                <a:ln>
                  <a:noFill/>
                </a:ln>
                <a:solidFill>
                  <a:srgbClr val="000000"/>
                </a:solidFill>
                <a:effectLst/>
                <a:uLnTx/>
                <a:uFillTx/>
                <a:latin typeface="+mn-ea"/>
                <a:cs typeface="+mn-cs"/>
              </a:rPr>
              <a:t>，如果是，则直接</a:t>
            </a:r>
            <a:r>
              <a:rPr kumimoji="0" lang="zh-CN" altLang="en-US" sz="1800" b="0" i="0" u="none" strike="noStrike" kern="1200" cap="none" spc="0" normalizeH="0" baseline="0" noProof="0" dirty="0">
                <a:ln>
                  <a:noFill/>
                </a:ln>
                <a:solidFill>
                  <a:srgbClr val="FF0000"/>
                </a:solidFill>
                <a:effectLst/>
                <a:uLnTx/>
                <a:uFillTx/>
                <a:latin typeface="+mn-ea"/>
                <a:cs typeface="+mn-cs"/>
              </a:rPr>
              <a:t>更新超时时间</a:t>
            </a:r>
            <a:r>
              <a:rPr kumimoji="0" lang="zh-CN" altLang="en-US" sz="1800" b="0" i="0" u="none" strike="noStrike" kern="1200" cap="none" spc="0" normalizeH="0" baseline="0" noProof="0" dirty="0">
                <a:ln>
                  <a:noFill/>
                </a:ln>
                <a:solidFill>
                  <a:srgbClr val="000000"/>
                </a:solidFill>
                <a:effectLst/>
                <a:uLnTx/>
                <a:uFillTx/>
                <a:latin typeface="+mn-ea"/>
                <a:cs typeface="+mn-cs"/>
              </a:rPr>
              <a:t>即可。否则</a:t>
            </a:r>
            <a:r>
              <a:rPr kumimoji="0" lang="zh-CN" altLang="en-US" sz="1800" b="0" i="0" u="none" strike="noStrike" kern="1200" cap="none" spc="0" normalizeH="0" baseline="0" noProof="0" dirty="0">
                <a:ln>
                  <a:noFill/>
                </a:ln>
                <a:solidFill>
                  <a:srgbClr val="FF0000"/>
                </a:solidFill>
                <a:effectLst/>
                <a:uLnTx/>
                <a:uFillTx/>
                <a:latin typeface="+mn-ea"/>
                <a:cs typeface="+mn-cs"/>
              </a:rPr>
              <a:t>设置定时器的类型</a:t>
            </a:r>
            <a:r>
              <a:rPr kumimoji="0" lang="zh-CN" altLang="en-US" sz="1800" b="0" i="0" u="none" strike="noStrike" kern="1200" cap="none" spc="0" normalizeH="0" baseline="0" noProof="0" dirty="0">
                <a:ln>
                  <a:noFill/>
                </a:ln>
                <a:solidFill>
                  <a:srgbClr val="000000"/>
                </a:solidFill>
                <a:effectLst/>
                <a:uLnTx/>
                <a:uFillTx/>
                <a:latin typeface="+mn-ea"/>
                <a:cs typeface="+mn-cs"/>
              </a:rPr>
              <a:t>为</a:t>
            </a:r>
            <a:r>
              <a:rPr kumimoji="0" lang="en-US" altLang="zh-CN" sz="1800" b="0" i="0" u="none" strike="noStrike" kern="1200" cap="none" spc="0" normalizeH="0" baseline="0" noProof="0" dirty="0">
                <a:ln>
                  <a:noFill/>
                </a:ln>
                <a:solidFill>
                  <a:srgbClr val="000000"/>
                </a:solidFill>
                <a:effectLst/>
                <a:uLnTx/>
                <a:uFillTx/>
                <a:latin typeface="+mn-ea"/>
                <a:cs typeface="+mn-cs"/>
              </a:rPr>
              <a:t>TCP</a:t>
            </a:r>
            <a:r>
              <a:rPr kumimoji="0" lang="zh-CN" altLang="en-US" sz="1800" b="0" i="0" u="none" strike="noStrike" kern="1200" cap="none" spc="0" normalizeH="0" baseline="0" noProof="0" dirty="0">
                <a:ln>
                  <a:noFill/>
                </a:ln>
                <a:solidFill>
                  <a:srgbClr val="000000"/>
                </a:solidFill>
                <a:effectLst/>
                <a:uLnTx/>
                <a:uFillTx/>
                <a:latin typeface="+mn-ea"/>
                <a:cs typeface="+mn-cs"/>
              </a:rPr>
              <a:t>重传定时器，启用定时器，设置超时时间，并设置重传次数为</a:t>
            </a:r>
            <a:r>
              <a:rPr kumimoji="0" lang="en-US" altLang="zh-CN" sz="1800" b="0" i="0" u="none" strike="noStrike" kern="1200" cap="none" spc="0" normalizeH="0" baseline="0" noProof="0" dirty="0">
                <a:ln>
                  <a:noFill/>
                </a:ln>
                <a:solidFill>
                  <a:srgbClr val="000000"/>
                </a:solidFill>
                <a:effectLst/>
                <a:uLnTx/>
                <a:uFillTx/>
                <a:latin typeface="+mn-ea"/>
                <a:cs typeface="+mn-cs"/>
              </a:rPr>
              <a:t>0</a:t>
            </a:r>
            <a:r>
              <a:rPr kumimoji="0" lang="zh-CN" altLang="en-US" sz="1800" b="0" i="0" u="none" strike="noStrike" kern="1200" cap="none" spc="0" normalizeH="0" baseline="0" noProof="0" dirty="0">
                <a:ln>
                  <a:noFill/>
                </a:ln>
                <a:solidFill>
                  <a:srgbClr val="000000"/>
                </a:solidFill>
                <a:effectLst/>
                <a:uLnTx/>
                <a:uFillTx/>
                <a:latin typeface="+mn-ea"/>
                <a:cs typeface="+mn-cs"/>
              </a:rPr>
              <a:t>，最后将定时器添加到</a:t>
            </a:r>
            <a:r>
              <a:rPr kumimoji="0" lang="en-US" altLang="zh-CN" sz="1800" b="0" i="0" u="none" strike="noStrike" kern="1200" cap="none" spc="0" normalizeH="0" baseline="0" noProof="0" dirty="0">
                <a:ln>
                  <a:noFill/>
                </a:ln>
                <a:solidFill>
                  <a:srgbClr val="000000"/>
                </a:solidFill>
                <a:effectLst/>
                <a:uLnTx/>
                <a:uFillTx/>
                <a:latin typeface="+mn-ea"/>
                <a:cs typeface="+mn-cs"/>
              </a:rPr>
              <a:t>TCP</a:t>
            </a:r>
            <a:r>
              <a:rPr kumimoji="0" lang="zh-CN" altLang="en-US" sz="1800" b="0" i="0" u="none" strike="noStrike" kern="1200" cap="none" spc="0" normalizeH="0" baseline="0" noProof="0" dirty="0">
                <a:ln>
                  <a:noFill/>
                </a:ln>
                <a:solidFill>
                  <a:srgbClr val="000000"/>
                </a:solidFill>
                <a:effectLst/>
                <a:uLnTx/>
                <a:uFillTx/>
                <a:latin typeface="+mn-ea"/>
                <a:cs typeface="+mn-cs"/>
              </a:rPr>
              <a:t>重传定时器链表的末尾。</a:t>
            </a:r>
            <a:endParaRPr kumimoji="0" lang="zh-CN" altLang="en-US" sz="1800" b="0" i="0" u="none" strike="noStrike" kern="1200" cap="none" spc="0" normalizeH="0" baseline="0" noProof="0" dirty="0">
              <a:ln>
                <a:noFill/>
              </a:ln>
              <a:solidFill>
                <a:srgbClr val="000000"/>
              </a:solidFill>
              <a:effectLst/>
              <a:uLnTx/>
              <a:uFillTx/>
              <a:latin typeface="+mn-ea"/>
              <a:cs typeface="+mn-cs"/>
            </a:endParaRPr>
          </a:p>
        </p:txBody>
      </p:sp>
      <p:sp>
        <p:nvSpPr>
          <p:cNvPr id="14" name="文本框 13"/>
          <p:cNvSpPr txBox="1"/>
          <p:nvPr/>
        </p:nvSpPr>
        <p:spPr>
          <a:xfrm>
            <a:off x="754380" y="1207770"/>
            <a:ext cx="10599420" cy="39878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设置 </a:t>
            </a: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TCP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重传定时器（</a:t>
            </a:r>
            <a:r>
              <a:rPr lang="zh-CN" altLang="en-US" sz="2000" noProof="0" dirty="0">
                <a:ln>
                  <a:noFill/>
                </a:ln>
                <a:solidFill>
                  <a:srgbClr val="000000"/>
                </a:solidFill>
                <a:effectLst/>
                <a:uLnTx/>
                <a:uFillTx/>
                <a:latin typeface="Arial" panose="020B0604020202090204"/>
                <a:ea typeface="微软雅黑"/>
                <a:sym typeface="+mn-ea"/>
              </a:rPr>
              <a:t> </a:t>
            </a:r>
            <a:r>
              <a:rPr lang="en-US" altLang="zh-CN" sz="2000" noProof="0" dirty="0" err="1">
                <a:ln>
                  <a:noFill/>
                </a:ln>
                <a:solidFill>
                  <a:srgbClr val="000000"/>
                </a:solidFill>
                <a:effectLst/>
                <a:uLnTx/>
                <a:uFillTx/>
                <a:latin typeface="+mn-ea"/>
                <a:sym typeface="+mn-ea"/>
              </a:rPr>
              <a:t>void tcp_set_retrans_timer(struct tcp_sock *tsk);</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7" name="文本框 16"/>
          <p:cNvSpPr txBox="1"/>
          <p:nvPr/>
        </p:nvSpPr>
        <p:spPr>
          <a:xfrm>
            <a:off x="488830" y="2835318"/>
            <a:ext cx="10864970" cy="922020"/>
          </a:xfrm>
          <a:prstGeom prst="rect">
            <a:avLst/>
          </a:prstGeom>
          <a:noFill/>
        </p:spPr>
        <p:txBody>
          <a:bodyPr wrap="square" rtlCol="0">
            <a:spAutoFit/>
          </a:bodyPr>
          <a:lstStyle/>
          <a:p>
            <a:pPr marL="685800" indent="304800" algn="just">
              <a:spcBef>
                <a:spcPts val="600"/>
              </a:spcBef>
              <a:spcAft>
                <a:spcPts val="600"/>
              </a:spcAft>
            </a:pPr>
            <a:r>
              <a:rPr lang="zh-CN" altLang="en-US" sz="1800" dirty="0">
                <a:solidFill>
                  <a:srgbClr val="101214"/>
                </a:solidFill>
                <a:effectLst/>
                <a:latin typeface="+mn-ea"/>
                <a:cs typeface="宋体" pitchFamily="2" charset="-122"/>
              </a:rPr>
              <a:t>函数负责更新 </a:t>
            </a:r>
            <a:r>
              <a:rPr lang="en-US" altLang="zh-CN" sz="1800" dirty="0">
                <a:solidFill>
                  <a:srgbClr val="101214"/>
                </a:solidFill>
                <a:effectLst/>
                <a:latin typeface="+mn-ea"/>
                <a:cs typeface="宋体" pitchFamily="2" charset="-122"/>
              </a:rPr>
              <a:t>TCP </a:t>
            </a:r>
            <a:r>
              <a:rPr lang="zh-CN" altLang="en-US" sz="1800" dirty="0">
                <a:solidFill>
                  <a:srgbClr val="101214"/>
                </a:solidFill>
                <a:effectLst/>
                <a:latin typeface="+mn-ea"/>
                <a:cs typeface="宋体" pitchFamily="2" charset="-122"/>
              </a:rPr>
              <a:t>重传定时器。用于已建立连接后传输数据时，</a:t>
            </a:r>
            <a:r>
              <a:rPr lang="zh-CN" altLang="en-US" sz="1800" dirty="0">
                <a:solidFill>
                  <a:srgbClr val="FF0000"/>
                </a:solidFill>
                <a:effectLst/>
                <a:latin typeface="+mn-ea"/>
                <a:cs typeface="宋体" pitchFamily="2" charset="-122"/>
              </a:rPr>
              <a:t>如果发送队列为空</a:t>
            </a:r>
            <a:r>
              <a:rPr lang="zh-CN" altLang="en-US" sz="1800" dirty="0">
                <a:solidFill>
                  <a:srgbClr val="101214"/>
                </a:solidFill>
                <a:effectLst/>
                <a:latin typeface="+mn-ea"/>
                <a:cs typeface="宋体" pitchFamily="2" charset="-122"/>
              </a:rPr>
              <a:t>， 则</a:t>
            </a:r>
            <a:r>
              <a:rPr lang="zh-CN" altLang="en-US" sz="1800" dirty="0">
                <a:solidFill>
                  <a:srgbClr val="FF0000"/>
                </a:solidFill>
                <a:effectLst/>
                <a:latin typeface="+mn-ea"/>
                <a:cs typeface="宋体" pitchFamily="2" charset="-122"/>
              </a:rPr>
              <a:t>禁用定时器</a:t>
            </a:r>
            <a:r>
              <a:rPr lang="zh-CN" altLang="en-US" sz="1800" dirty="0">
                <a:solidFill>
                  <a:srgbClr val="101214"/>
                </a:solidFill>
                <a:effectLst/>
                <a:latin typeface="+mn-ea"/>
                <a:cs typeface="宋体" pitchFamily="2" charset="-122"/>
              </a:rPr>
              <a:t>，并</a:t>
            </a:r>
            <a:r>
              <a:rPr lang="zh-CN" altLang="en-US" sz="1800" dirty="0">
                <a:solidFill>
                  <a:srgbClr val="FF0000"/>
                </a:solidFill>
                <a:effectLst/>
                <a:latin typeface="+mn-ea"/>
                <a:cs typeface="宋体" pitchFamily="2" charset="-122"/>
              </a:rPr>
              <a:t>从定时器列表中删除</a:t>
            </a:r>
            <a:r>
              <a:rPr lang="zh-CN" altLang="en-US" sz="1800" dirty="0">
                <a:solidFill>
                  <a:srgbClr val="101214"/>
                </a:solidFill>
                <a:effectLst/>
                <a:latin typeface="+mn-ea"/>
                <a:cs typeface="宋体" pitchFamily="2" charset="-122"/>
              </a:rPr>
              <a:t>，并</a:t>
            </a:r>
            <a:r>
              <a:rPr lang="zh-CN" altLang="en-US" sz="1800" dirty="0">
                <a:solidFill>
                  <a:srgbClr val="FF0000"/>
                </a:solidFill>
                <a:effectLst/>
                <a:latin typeface="+mn-ea"/>
                <a:cs typeface="宋体" pitchFamily="2" charset="-122"/>
              </a:rPr>
              <a:t>唤醒发送数据进程</a:t>
            </a:r>
            <a:r>
              <a:rPr lang="zh-CN" altLang="zh-CN" sz="1800" dirty="0">
                <a:solidFill>
                  <a:srgbClr val="101214"/>
                </a:solidFill>
                <a:effectLst/>
                <a:latin typeface="+mn-ea"/>
                <a:cs typeface="宋体" pitchFamily="2" charset="-122"/>
              </a:rPr>
              <a:t>。</a:t>
            </a:r>
            <a:r>
              <a:rPr lang="zh-CN" altLang="en-US" sz="1800" dirty="0">
                <a:solidFill>
                  <a:srgbClr val="101214"/>
                </a:solidFill>
                <a:effectLst/>
                <a:latin typeface="+mn-ea"/>
                <a:cs typeface="宋体" pitchFamily="2" charset="-122"/>
              </a:rPr>
              <a:t>在调用这个函数前，</a:t>
            </a:r>
            <a:r>
              <a:rPr lang="zh-CN" altLang="en-US" sz="1800" dirty="0">
                <a:solidFill>
                  <a:srgbClr val="FF0000"/>
                </a:solidFill>
                <a:effectLst/>
                <a:latin typeface="+mn-ea"/>
                <a:cs typeface="宋体" pitchFamily="2" charset="-122"/>
              </a:rPr>
              <a:t>都需完成对发送队列的更新</a:t>
            </a:r>
            <a:r>
              <a:rPr lang="zh-CN" altLang="en-US" sz="1800" dirty="0">
                <a:solidFill>
                  <a:srgbClr val="101214"/>
                </a:solidFill>
                <a:effectLst/>
                <a:latin typeface="+mn-ea"/>
                <a:cs typeface="宋体" pitchFamily="2" charset="-122"/>
              </a:rPr>
              <a:t>。</a:t>
            </a:r>
            <a:endParaRPr lang="zh-CN" altLang="zh-CN" sz="1800" dirty="0">
              <a:solidFill>
                <a:srgbClr val="00000A"/>
              </a:solidFill>
              <a:effectLst/>
              <a:latin typeface="+mn-ea"/>
              <a:cs typeface="宋体" pitchFamily="2" charset="-122"/>
            </a:endParaRPr>
          </a:p>
        </p:txBody>
      </p:sp>
      <p:sp>
        <p:nvSpPr>
          <p:cNvPr id="18" name="文本框 17"/>
          <p:cNvSpPr txBox="1"/>
          <p:nvPr/>
        </p:nvSpPr>
        <p:spPr>
          <a:xfrm>
            <a:off x="754380" y="2562225"/>
            <a:ext cx="10857230" cy="368300"/>
          </a:xfrm>
          <a:prstGeom prst="rect">
            <a:avLst/>
          </a:prstGeom>
          <a:noFill/>
        </p:spPr>
        <p:txBody>
          <a:bodyPr wrap="square" rtlCol="0">
            <a:spAutoFit/>
          </a:bodyPr>
          <a:lstStyle/>
          <a:p>
            <a:pPr marL="457200" indent="-457200">
              <a:buFont typeface="+mj-lt"/>
              <a:buAutoNum type="arabicPeriod" startAt="2"/>
              <a:defRPr/>
            </a:pPr>
            <a:r>
              <a:rPr lang="zh-CN" altLang="en-US" sz="1800" b="1" dirty="0">
                <a:solidFill>
                  <a:srgbClr val="101214"/>
                </a:solidFill>
                <a:effectLst/>
                <a:latin typeface="+mn-ea"/>
                <a:cs typeface="宋体" pitchFamily="2" charset="-122"/>
              </a:rPr>
              <a:t>更新</a:t>
            </a:r>
            <a:r>
              <a:rPr lang="en-US" altLang="zh-CN" sz="1800" b="1" dirty="0">
                <a:solidFill>
                  <a:srgbClr val="101214"/>
                </a:solidFill>
                <a:effectLst/>
                <a:latin typeface="+mn-ea"/>
                <a:cs typeface="宋体" pitchFamily="2" charset="-122"/>
              </a:rPr>
              <a:t>TCP</a:t>
            </a:r>
            <a:r>
              <a:rPr lang="zh-CN" altLang="en-US" sz="1800" b="1" dirty="0">
                <a:solidFill>
                  <a:srgbClr val="101214"/>
                </a:solidFill>
                <a:effectLst/>
                <a:latin typeface="+mn-ea"/>
                <a:cs typeface="宋体" pitchFamily="2" charset="-122"/>
              </a:rPr>
              <a:t>重发定时器（</a:t>
            </a:r>
            <a:r>
              <a:rPr lang="en-US" altLang="zh-CN" dirty="0" err="1">
                <a:solidFill>
                  <a:srgbClr val="101214"/>
                </a:solidFill>
                <a:effectLst/>
                <a:latin typeface="+mn-ea"/>
                <a:cs typeface="宋体" pitchFamily="2" charset="-122"/>
                <a:sym typeface="+mn-ea"/>
              </a:rPr>
              <a:t>tvoid tcp_update_retrans_timer(struct tcp_sock *tsk);</a:t>
            </a:r>
            <a:r>
              <a:rPr lang="zh-CN" altLang="en-US" sz="1800" b="1" dirty="0">
                <a:solidFill>
                  <a:srgbClr val="101214"/>
                </a:solidFill>
                <a:effectLst/>
                <a:latin typeface="+mn-ea"/>
                <a:cs typeface="宋体" pitchFamily="2" charset="-122"/>
              </a:rPr>
              <a:t>）</a:t>
            </a:r>
            <a:endParaRPr lang="zh-CN" altLang="zh-CN" sz="1800" dirty="0">
              <a:solidFill>
                <a:srgbClr val="00000A"/>
              </a:solidFill>
              <a:effectLst/>
              <a:latin typeface="+mn-ea"/>
              <a:cs typeface="宋体" pitchFamily="2" charset="-122"/>
            </a:endParaRPr>
          </a:p>
        </p:txBody>
      </p:sp>
      <p:sp>
        <p:nvSpPr>
          <p:cNvPr id="4" name="文本框 3"/>
          <p:cNvSpPr txBox="1"/>
          <p:nvPr/>
        </p:nvSpPr>
        <p:spPr>
          <a:xfrm>
            <a:off x="754380" y="3800475"/>
            <a:ext cx="10808335" cy="368300"/>
          </a:xfrm>
          <a:prstGeom prst="rect">
            <a:avLst/>
          </a:prstGeom>
          <a:noFill/>
        </p:spPr>
        <p:txBody>
          <a:bodyPr wrap="square" rtlCol="0">
            <a:spAutoFit/>
          </a:bodyPr>
          <a:lstStyle/>
          <a:p>
            <a:pPr>
              <a:defRPr/>
            </a:pPr>
            <a:r>
              <a:rPr lang="en-US" altLang="zh-CN" sz="1800" b="1" dirty="0">
                <a:solidFill>
                  <a:srgbClr val="101214"/>
                </a:solidFill>
                <a:effectLst/>
                <a:latin typeface="+mn-ea"/>
                <a:cs typeface="宋体" pitchFamily="2" charset="-122"/>
              </a:rPr>
              <a:t>3. </a:t>
            </a:r>
            <a:r>
              <a:rPr lang="en-US" altLang="zh-CN" b="1" dirty="0">
                <a:solidFill>
                  <a:srgbClr val="101214"/>
                </a:solidFill>
                <a:latin typeface="+mn-ea"/>
                <a:cs typeface="宋体" pitchFamily="2" charset="-122"/>
              </a:rPr>
              <a:t>  </a:t>
            </a:r>
            <a:r>
              <a:rPr lang="zh-CN" altLang="en-US" sz="1800" b="1" dirty="0">
                <a:solidFill>
                  <a:srgbClr val="101214"/>
                </a:solidFill>
                <a:effectLst/>
                <a:latin typeface="+mn-ea"/>
                <a:cs typeface="宋体" pitchFamily="2" charset="-122"/>
              </a:rPr>
              <a:t>关闭 </a:t>
            </a:r>
            <a:r>
              <a:rPr lang="en-US" altLang="zh-CN" sz="1800" b="1" dirty="0">
                <a:solidFill>
                  <a:srgbClr val="101214"/>
                </a:solidFill>
                <a:effectLst/>
                <a:latin typeface="+mn-ea"/>
                <a:cs typeface="宋体" pitchFamily="2" charset="-122"/>
              </a:rPr>
              <a:t>TCP </a:t>
            </a:r>
            <a:r>
              <a:rPr lang="zh-CN" altLang="en-US" sz="1800" b="1" dirty="0">
                <a:solidFill>
                  <a:srgbClr val="101214"/>
                </a:solidFill>
                <a:effectLst/>
                <a:latin typeface="+mn-ea"/>
                <a:cs typeface="宋体" pitchFamily="2" charset="-122"/>
              </a:rPr>
              <a:t>重传定时器（void tcp_unset_retrans_timer(struct tcp_sock *tsk);）</a:t>
            </a:r>
            <a:endParaRPr lang="zh-CN" altLang="zh-CN" sz="1800" dirty="0">
              <a:solidFill>
                <a:srgbClr val="00000A"/>
              </a:solidFill>
              <a:effectLst/>
              <a:latin typeface="+mn-ea"/>
              <a:cs typeface="宋体" pitchFamily="2" charset="-122"/>
            </a:endParaRPr>
          </a:p>
        </p:txBody>
      </p:sp>
      <p:sp>
        <p:nvSpPr>
          <p:cNvPr id="5" name="文本框 4"/>
          <p:cNvSpPr txBox="1"/>
          <p:nvPr/>
        </p:nvSpPr>
        <p:spPr>
          <a:xfrm>
            <a:off x="572346" y="4106177"/>
            <a:ext cx="10864970" cy="645160"/>
          </a:xfrm>
          <a:prstGeom prst="rect">
            <a:avLst/>
          </a:prstGeom>
          <a:noFill/>
        </p:spPr>
        <p:txBody>
          <a:bodyPr wrap="square" rtlCol="0">
            <a:spAutoFit/>
          </a:bodyPr>
          <a:lstStyle/>
          <a:p>
            <a:pPr marL="685800" indent="304800" algn="just">
              <a:spcBef>
                <a:spcPts val="600"/>
              </a:spcBef>
              <a:spcAft>
                <a:spcPts val="600"/>
              </a:spcAft>
            </a:pPr>
            <a:r>
              <a:rPr lang="zh-CN" altLang="en-US" sz="1800" dirty="0">
                <a:effectLst/>
                <a:latin typeface="+mn-ea"/>
                <a:cs typeface="宋体" pitchFamily="2" charset="-122"/>
              </a:rPr>
              <a:t>函数负责实关闭重发定时器。用于建立连接和断开连接过程，</a:t>
            </a:r>
            <a:r>
              <a:rPr lang="zh-CN" altLang="en-US" sz="1800" dirty="0">
                <a:solidFill>
                  <a:srgbClr val="FF0000"/>
                </a:solidFill>
                <a:effectLst/>
                <a:latin typeface="+mn-ea"/>
                <a:cs typeface="宋体" pitchFamily="2" charset="-122"/>
              </a:rPr>
              <a:t>每个</a:t>
            </a:r>
            <a:r>
              <a:rPr lang="en-US" altLang="zh-CN" sz="1800" dirty="0">
                <a:solidFill>
                  <a:srgbClr val="FF0000"/>
                </a:solidFill>
                <a:effectLst/>
                <a:latin typeface="+mn-ea"/>
                <a:cs typeface="宋体" pitchFamily="2" charset="-122"/>
              </a:rPr>
              <a:t>SYN</a:t>
            </a:r>
            <a:r>
              <a:rPr lang="zh-CN" altLang="en-US" sz="1800" dirty="0">
                <a:solidFill>
                  <a:srgbClr val="FF0000"/>
                </a:solidFill>
                <a:effectLst/>
                <a:latin typeface="+mn-ea"/>
                <a:cs typeface="宋体" pitchFamily="2" charset="-122"/>
              </a:rPr>
              <a:t>或</a:t>
            </a:r>
            <a:r>
              <a:rPr lang="en-US" altLang="zh-CN" sz="1800" dirty="0">
                <a:solidFill>
                  <a:srgbClr val="FF0000"/>
                </a:solidFill>
                <a:effectLst/>
                <a:latin typeface="+mn-ea"/>
                <a:cs typeface="宋体" pitchFamily="2" charset="-122"/>
              </a:rPr>
              <a:t>FIN</a:t>
            </a:r>
            <a:r>
              <a:rPr lang="zh-CN" altLang="en-US" sz="1800" dirty="0">
                <a:solidFill>
                  <a:srgbClr val="FF0000"/>
                </a:solidFill>
                <a:effectLst/>
                <a:latin typeface="+mn-ea"/>
                <a:cs typeface="宋体" pitchFamily="2" charset="-122"/>
              </a:rPr>
              <a:t>包确认收到后关闭定时器</a:t>
            </a:r>
            <a:r>
              <a:rPr lang="zh-CN" altLang="en-US" sz="1800" dirty="0">
                <a:effectLst/>
                <a:latin typeface="+mn-ea"/>
                <a:cs typeface="宋体" pitchFamily="2" charset="-122"/>
              </a:rPr>
              <a:t>。</a:t>
            </a:r>
            <a:endParaRPr lang="zh-CN" altLang="en-US" sz="1800" dirty="0">
              <a:effectLst/>
              <a:latin typeface="+mn-ea"/>
              <a:cs typeface="宋体" pitchFamily="2" charset="-122"/>
            </a:endParaRPr>
          </a:p>
        </p:txBody>
      </p:sp>
      <p:sp>
        <p:nvSpPr>
          <p:cNvPr id="6" name="文本框 5"/>
          <p:cNvSpPr txBox="1"/>
          <p:nvPr/>
        </p:nvSpPr>
        <p:spPr>
          <a:xfrm>
            <a:off x="1023700" y="5222550"/>
            <a:ext cx="10538791"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90204"/>
                <a:ea typeface="微软雅黑"/>
                <a:cs typeface="+mn-cs"/>
              </a:rPr>
              <a:t>     </a:t>
            </a: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函数负责</a:t>
            </a:r>
            <a:r>
              <a:rPr kumimoji="0" lang="zh-CN" altLang="en-US" sz="1800" b="0" i="0" u="none" strike="noStrike" kern="1200" cap="none" spc="0" normalizeH="0" baseline="0" noProof="0" dirty="0">
                <a:ln>
                  <a:noFill/>
                </a:ln>
                <a:solidFill>
                  <a:srgbClr val="FF0000"/>
                </a:solidFill>
                <a:effectLst/>
                <a:uLnTx/>
                <a:uFillTx/>
                <a:latin typeface="Arial" panose="020B0604020202090204"/>
                <a:ea typeface="微软雅黑"/>
                <a:cs typeface="+mn-cs"/>
              </a:rPr>
              <a:t>扫描 </a:t>
            </a:r>
            <a:r>
              <a:rPr kumimoji="0" lang="en-US" altLang="zh-CN" sz="1800" b="0" i="0" u="none" strike="noStrike" kern="1200" cap="none" spc="0" normalizeH="0" baseline="0" noProof="0" dirty="0">
                <a:ln>
                  <a:noFill/>
                </a:ln>
                <a:solidFill>
                  <a:srgbClr val="FF0000"/>
                </a:solidFill>
                <a:effectLst/>
                <a:uLnTx/>
                <a:uFillTx/>
                <a:latin typeface="Arial" panose="020B0604020202090204"/>
                <a:ea typeface="微软雅黑"/>
                <a:cs typeface="+mn-cs"/>
              </a:rPr>
              <a:t>TCP </a:t>
            </a:r>
            <a:r>
              <a:rPr kumimoji="0" lang="zh-CN" altLang="en-US" sz="1800" b="0" i="0" u="none" strike="noStrike" kern="1200" cap="none" spc="0" normalizeH="0" baseline="0" noProof="0" dirty="0">
                <a:ln>
                  <a:noFill/>
                </a:ln>
                <a:solidFill>
                  <a:srgbClr val="FF0000"/>
                </a:solidFill>
                <a:effectLst/>
                <a:uLnTx/>
                <a:uFillTx/>
                <a:latin typeface="Arial" panose="020B0604020202090204"/>
                <a:ea typeface="微软雅黑"/>
                <a:cs typeface="+mn-cs"/>
              </a:rPr>
              <a:t>重传定时器</a:t>
            </a: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队列，减小定时器剩余时间，并对超时的定时器进行处理：重发次数</a:t>
            </a:r>
            <a:r>
              <a:rPr kumimoji="0" lang="zh-CN" altLang="en-US" sz="1800" b="0" i="0" u="none" strike="noStrike" kern="1200" cap="none" spc="0" normalizeH="0" baseline="0" noProof="0" dirty="0">
                <a:ln>
                  <a:noFill/>
                </a:ln>
                <a:solidFill>
                  <a:srgbClr val="FF0000"/>
                </a:solidFill>
                <a:effectLst/>
                <a:uLnTx/>
                <a:uFillTx/>
                <a:latin typeface="Arial" panose="020B0604020202090204"/>
                <a:ea typeface="微软雅黑"/>
                <a:cs typeface="+mn-cs"/>
              </a:rPr>
              <a:t>不超过上限的进行重发</a:t>
            </a: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Arial" panose="020B0604020202090204"/>
                <a:ea typeface="微软雅黑"/>
                <a:cs typeface="+mn-cs"/>
              </a:rPr>
              <a:t>否则直接断开连接</a:t>
            </a: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，回收资源。另外，每次重发的间隔时间采用</a:t>
            </a:r>
            <a:r>
              <a:rPr kumimoji="0" lang="zh-CN" altLang="en-US" sz="1800" b="0" i="0" u="none" strike="noStrike" kern="1200" cap="none" spc="0" normalizeH="0" baseline="0" noProof="0" dirty="0">
                <a:ln>
                  <a:noFill/>
                </a:ln>
                <a:solidFill>
                  <a:srgbClr val="FF0000"/>
                </a:solidFill>
                <a:effectLst/>
                <a:uLnTx/>
                <a:uFillTx/>
                <a:latin typeface="Arial" panose="020B0604020202090204"/>
                <a:ea typeface="微软雅黑"/>
                <a:cs typeface="+mn-cs"/>
              </a:rPr>
              <a:t>指数退避算法</a:t>
            </a: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，具体来说，在该函数中下次重传的间隔时间是这次重传时间的</a:t>
            </a:r>
            <a:r>
              <a:rPr kumimoji="0" lang="en-US" altLang="zh-CN" sz="1800" b="0" i="0" u="none" strike="noStrike" kern="1200" cap="none" spc="0" normalizeH="0" baseline="0" noProof="0" dirty="0">
                <a:ln>
                  <a:noFill/>
                </a:ln>
                <a:solidFill>
                  <a:srgbClr val="000000"/>
                </a:solidFill>
                <a:effectLst/>
                <a:uLnTx/>
                <a:uFillTx/>
                <a:latin typeface="Arial" panose="020B0604020202090204"/>
                <a:ea typeface="微软雅黑"/>
                <a:cs typeface="+mn-cs"/>
              </a:rPr>
              <a:t>2</a:t>
            </a:r>
            <a:r>
              <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rPr>
              <a:t>倍。</a:t>
            </a:r>
            <a:r>
              <a:rPr kumimoji="0" lang="zh-CN" altLang="en-US" sz="1800" b="0" i="0" u="none" strike="noStrike" kern="1200" cap="none" spc="0" normalizeH="0" baseline="0" noProof="0" dirty="0">
                <a:ln>
                  <a:noFill/>
                </a:ln>
                <a:solidFill>
                  <a:srgbClr val="000000"/>
                </a:solidFill>
                <a:effectLst/>
                <a:uLnTx/>
                <a:uFillTx/>
                <a:latin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mn-ea"/>
              <a:cs typeface="+mn-cs"/>
            </a:endParaRPr>
          </a:p>
        </p:txBody>
      </p:sp>
      <p:sp>
        <p:nvSpPr>
          <p:cNvPr id="7" name="文本框 6"/>
          <p:cNvSpPr txBox="1"/>
          <p:nvPr/>
        </p:nvSpPr>
        <p:spPr>
          <a:xfrm>
            <a:off x="754380" y="4822190"/>
            <a:ext cx="10682605"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4.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扫描 </a:t>
            </a:r>
            <a:r>
              <a:rPr kumimoji="0" lang="en-US" altLang="zh-CN" sz="2000" b="1" i="0" u="none" strike="noStrike" kern="1200" cap="none" spc="0" normalizeH="0" baseline="0" noProof="0" dirty="0">
                <a:ln>
                  <a:noFill/>
                </a:ln>
                <a:solidFill>
                  <a:srgbClr val="000000"/>
                </a:solidFill>
                <a:effectLst/>
                <a:uLnTx/>
                <a:uFillTx/>
                <a:latin typeface="Arial" panose="020B0604020202090204"/>
                <a:ea typeface="微软雅黑"/>
                <a:cs typeface="+mn-cs"/>
              </a:rPr>
              <a:t>TCP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重传定时器队列（</a:t>
            </a:r>
            <a:r>
              <a:rPr lang="en-US" altLang="zh-CN" sz="2000" noProof="0" dirty="0">
                <a:ln>
                  <a:noFill/>
                </a:ln>
                <a:solidFill>
                  <a:srgbClr val="000000"/>
                </a:solidFill>
                <a:effectLst/>
                <a:uLnTx/>
                <a:uFillTx/>
                <a:latin typeface="Arial" panose="020B0604020202090204"/>
                <a:ea typeface="微软雅黑"/>
                <a:sym typeface="+mn-ea"/>
              </a:rPr>
              <a:t>   </a:t>
            </a:r>
            <a:r>
              <a:rPr lang="en-US" altLang="zh-CN" sz="2000" noProof="0" dirty="0" err="1">
                <a:ln>
                  <a:noFill/>
                </a:ln>
                <a:solidFill>
                  <a:srgbClr val="000000"/>
                </a:solidFill>
                <a:effectLst/>
                <a:uLnTx/>
                <a:uFillTx/>
                <a:latin typeface="Arial" panose="020B0604020202090204"/>
                <a:ea typeface="微软雅黑"/>
                <a:sym typeface="+mn-ea"/>
              </a:rPr>
              <a:t>void tcp_scan_retrans_timer_list(void)</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设计思路</a:t>
            </a:r>
            <a:r>
              <a:rPr lang="en-US" altLang="zh-CN" dirty="0"/>
              <a:t>——</a:t>
            </a:r>
            <a:r>
              <a:rPr lang="zh-CN" altLang="en-US" dirty="0"/>
              <a:t>发送队列实现（tcp_sock.c）</a:t>
            </a:r>
            <a:endParaRPr lang="zh-CN" altLang="en-US" dirty="0"/>
          </a:p>
        </p:txBody>
      </p:sp>
      <p:sp>
        <p:nvSpPr>
          <p:cNvPr id="2" name="文本框 1"/>
          <p:cNvSpPr txBox="1"/>
          <p:nvPr/>
        </p:nvSpPr>
        <p:spPr>
          <a:xfrm>
            <a:off x="1146175" y="1421653"/>
            <a:ext cx="9899650" cy="368300"/>
          </a:xfrm>
          <a:prstGeom prst="rect">
            <a:avLst/>
          </a:prstGeom>
          <a:noFill/>
        </p:spPr>
        <p:txBody>
          <a:bodyPr wrap="square" rtlCol="0">
            <a:spAutoFit/>
          </a:bodyPr>
          <a:lstStyle/>
          <a:p>
            <a:pPr>
              <a:defRPr/>
            </a:pPr>
            <a:r>
              <a:rPr lang="zh-CN" altLang="en-US" sz="1800" dirty="0">
                <a:solidFill>
                  <a:srgbClr val="101214"/>
                </a:solidFill>
                <a:effectLst/>
                <a:latin typeface="Calibri" panose="020F0502020204030204" pitchFamily="34" charset="0"/>
                <a:ea typeface="华文中宋" panose="02010600040101010101" charset="-122"/>
                <a:cs typeface="宋体" pitchFamily="2" charset="-122"/>
              </a:rPr>
              <a:t>      </a:t>
            </a:r>
            <a:r>
              <a:rPr lang="zh-CN" altLang="en-US" sz="1600" dirty="0">
                <a:solidFill>
                  <a:srgbClr val="101214"/>
                </a:solidFill>
                <a:effectLst/>
                <a:latin typeface="+mn-ea"/>
                <a:cs typeface="宋体" pitchFamily="2" charset="-122"/>
              </a:rPr>
              <a:t>每个发送队列项记录了</a:t>
            </a:r>
            <a:r>
              <a:rPr lang="en-US" altLang="zh-CN" sz="1600" dirty="0">
                <a:solidFill>
                  <a:srgbClr val="FF0000"/>
                </a:solidFill>
                <a:effectLst/>
                <a:latin typeface="+mn-ea"/>
                <a:cs typeface="宋体" pitchFamily="2" charset="-122"/>
              </a:rPr>
              <a:t>TCP</a:t>
            </a:r>
            <a:r>
              <a:rPr lang="zh-CN" altLang="en-US" sz="1600" dirty="0">
                <a:solidFill>
                  <a:srgbClr val="FF0000"/>
                </a:solidFill>
                <a:effectLst/>
                <a:latin typeface="+mn-ea"/>
                <a:cs typeface="宋体" pitchFamily="2" charset="-122"/>
              </a:rPr>
              <a:t>包的内容</a:t>
            </a:r>
            <a:r>
              <a:rPr lang="zh-CN" altLang="en-US" sz="1600" dirty="0">
                <a:solidFill>
                  <a:srgbClr val="101214"/>
                </a:solidFill>
                <a:effectLst/>
                <a:latin typeface="+mn-ea"/>
                <a:cs typeface="宋体" pitchFamily="2" charset="-122"/>
              </a:rPr>
              <a:t>，</a:t>
            </a:r>
            <a:r>
              <a:rPr lang="zh-CN" altLang="en-US" sz="1600" dirty="0">
                <a:solidFill>
                  <a:srgbClr val="FF0000"/>
                </a:solidFill>
                <a:effectLst/>
                <a:latin typeface="+mn-ea"/>
                <a:cs typeface="宋体" pitchFamily="2" charset="-122"/>
              </a:rPr>
              <a:t>包的长度</a:t>
            </a:r>
            <a:r>
              <a:rPr lang="zh-CN" altLang="en-US" sz="1600" dirty="0">
                <a:solidFill>
                  <a:srgbClr val="101214"/>
                </a:solidFill>
                <a:effectLst/>
                <a:latin typeface="+mn-ea"/>
                <a:cs typeface="宋体" pitchFamily="2" charset="-122"/>
              </a:rPr>
              <a:t>等基本信息。而</a:t>
            </a:r>
            <a:r>
              <a:rPr lang="en-US" altLang="zh-CN" sz="1600" dirty="0">
                <a:solidFill>
                  <a:srgbClr val="FF0000"/>
                </a:solidFill>
                <a:effectLst/>
                <a:latin typeface="+mn-ea"/>
                <a:cs typeface="宋体" pitchFamily="2" charset="-122"/>
              </a:rPr>
              <a:t>IP</a:t>
            </a:r>
            <a:r>
              <a:rPr lang="zh-CN" altLang="en-US" sz="1600" dirty="0">
                <a:solidFill>
                  <a:srgbClr val="FF0000"/>
                </a:solidFill>
                <a:effectLst/>
                <a:latin typeface="+mn-ea"/>
                <a:cs typeface="宋体" pitchFamily="2" charset="-122"/>
              </a:rPr>
              <a:t>和</a:t>
            </a:r>
            <a:r>
              <a:rPr lang="en-US" altLang="zh-CN" sz="1600" dirty="0">
                <a:solidFill>
                  <a:srgbClr val="FF0000"/>
                </a:solidFill>
                <a:effectLst/>
                <a:latin typeface="+mn-ea"/>
                <a:cs typeface="宋体" pitchFamily="2" charset="-122"/>
              </a:rPr>
              <a:t>TCP</a:t>
            </a:r>
            <a:r>
              <a:rPr lang="zh-CN" altLang="en-US" sz="1600" dirty="0">
                <a:solidFill>
                  <a:srgbClr val="FF0000"/>
                </a:solidFill>
                <a:effectLst/>
                <a:latin typeface="+mn-ea"/>
                <a:cs typeface="宋体" pitchFamily="2" charset="-122"/>
              </a:rPr>
              <a:t>报头则在发送时进行生成。</a:t>
            </a:r>
            <a:endParaRPr kumimoji="0" lang="zh-CN" altLang="en-US" sz="1600" b="0" i="0" u="none" strike="noStrike" kern="1200" cap="none" spc="0" normalizeH="0" baseline="0" noProof="0" dirty="0">
              <a:ln>
                <a:noFill/>
              </a:ln>
              <a:solidFill>
                <a:srgbClr val="FF0000"/>
              </a:solidFill>
              <a:effectLst/>
              <a:uLnTx/>
              <a:uFillTx/>
              <a:latin typeface="+mn-ea"/>
              <a:cs typeface="+mn-cs"/>
            </a:endParaRPr>
          </a:p>
        </p:txBody>
      </p:sp>
      <p:sp>
        <p:nvSpPr>
          <p:cNvPr id="14" name="文本框 13"/>
          <p:cNvSpPr txBox="1"/>
          <p:nvPr/>
        </p:nvSpPr>
        <p:spPr>
          <a:xfrm>
            <a:off x="414655" y="1123315"/>
            <a:ext cx="9697720" cy="39878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lang="zh-CN" altLang="en-US" sz="2000" b="1" dirty="0">
                <a:solidFill>
                  <a:srgbClr val="000000"/>
                </a:solidFill>
                <a:latin typeface="Arial" panose="020B0604020202090204"/>
                <a:ea typeface="微软雅黑"/>
              </a:rPr>
              <a:t>数据结构（</a:t>
            </a:r>
            <a:r>
              <a:rPr lang="en-US" altLang="zh-CN" sz="2000" b="1" dirty="0">
                <a:solidFill>
                  <a:srgbClr val="000000"/>
                </a:solidFill>
                <a:latin typeface="Arial" panose="020B0604020202090204"/>
                <a:ea typeface="微软雅黑"/>
              </a:rPr>
              <a:t>tcp_sock.h</a:t>
            </a:r>
            <a:r>
              <a:rPr lang="zh-CN" altLang="en-US" sz="2000" b="1" dirty="0">
                <a:solidFill>
                  <a:srgbClr val="000000"/>
                </a:solidFill>
                <a:latin typeface="Arial" panose="020B0604020202090204"/>
                <a:ea typeface="微软雅黑"/>
              </a:rPr>
              <a:t>）（</a:t>
            </a:r>
            <a:r>
              <a:rPr lang="zh-CN" altLang="en-US" sz="2000" dirty="0">
                <a:solidFill>
                  <a:srgbClr val="000000"/>
                </a:solidFill>
                <a:latin typeface="Arial" panose="020B0604020202090204"/>
                <a:ea typeface="微软雅黑"/>
              </a:rPr>
              <a:t>typedef struct send_buffer_entry</a:t>
            </a:r>
            <a:r>
              <a:rPr lang="zh-CN" altLang="en-US" sz="2000" b="1" dirty="0">
                <a:solidFill>
                  <a:srgbClr val="000000"/>
                </a:solidFill>
                <a:latin typeface="Arial" panose="020B0604020202090204"/>
                <a:ea typeface="微软雅黑"/>
              </a:rPr>
              <a:t> {</a:t>
            </a:r>
            <a:r>
              <a:rPr lang="en-US" altLang="zh-CN" sz="2000" b="1" dirty="0">
                <a:solidFill>
                  <a:srgbClr val="000000"/>
                </a:solidFill>
                <a:latin typeface="Arial" panose="020B0604020202090204"/>
                <a:ea typeface="微软雅黑"/>
              </a:rPr>
              <a:t>}</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7" name="文本框 16"/>
          <p:cNvSpPr txBox="1"/>
          <p:nvPr/>
        </p:nvSpPr>
        <p:spPr>
          <a:xfrm>
            <a:off x="414689" y="2414013"/>
            <a:ext cx="10864970" cy="583565"/>
          </a:xfrm>
          <a:prstGeom prst="rect">
            <a:avLst/>
          </a:prstGeom>
          <a:noFill/>
        </p:spPr>
        <p:txBody>
          <a:bodyPr wrap="square" rtlCol="0">
            <a:spAutoFit/>
          </a:bodyPr>
          <a:lstStyle/>
          <a:p>
            <a:pPr marL="685800" indent="304800" algn="just"/>
            <a:r>
              <a:rPr lang="en-US" altLang="zh-CN" sz="1600" kern="0" dirty="0">
                <a:solidFill>
                  <a:srgbClr val="101214"/>
                </a:solidFill>
                <a:effectLst/>
                <a:latin typeface="+mn-ea"/>
                <a:cs typeface="宋体" pitchFamily="2" charset="-122"/>
              </a:rPr>
              <a:t>  </a:t>
            </a:r>
            <a:r>
              <a:rPr lang="zh-CN" altLang="en-US" sz="1600" kern="0" dirty="0">
                <a:solidFill>
                  <a:srgbClr val="101214"/>
                </a:solidFill>
                <a:effectLst/>
                <a:latin typeface="+mn-ea"/>
                <a:cs typeface="宋体" pitchFamily="2" charset="-122"/>
              </a:rPr>
              <a:t>函数负责</a:t>
            </a:r>
            <a:r>
              <a:rPr lang="zh-CN" altLang="en-US" sz="1600" kern="0" dirty="0">
                <a:solidFill>
                  <a:srgbClr val="FF0000"/>
                </a:solidFill>
                <a:effectLst/>
                <a:latin typeface="+mn-ea"/>
                <a:cs typeface="宋体" pitchFamily="2" charset="-122"/>
              </a:rPr>
              <a:t>将数据包添加到</a:t>
            </a:r>
            <a:r>
              <a:rPr lang="en-US" altLang="zh-CN" sz="1600" kern="0" dirty="0">
                <a:solidFill>
                  <a:srgbClr val="FF0000"/>
                </a:solidFill>
                <a:effectLst/>
                <a:latin typeface="+mn-ea"/>
                <a:cs typeface="宋体" pitchFamily="2" charset="-122"/>
              </a:rPr>
              <a:t>TCP</a:t>
            </a:r>
            <a:r>
              <a:rPr lang="zh-CN" altLang="en-US" sz="1600" kern="0" dirty="0">
                <a:solidFill>
                  <a:srgbClr val="FF0000"/>
                </a:solidFill>
                <a:effectLst/>
                <a:latin typeface="+mn-ea"/>
                <a:cs typeface="宋体" pitchFamily="2" charset="-122"/>
              </a:rPr>
              <a:t>发送队列</a:t>
            </a:r>
            <a:r>
              <a:rPr lang="zh-CN" altLang="en-US" sz="1600" kern="0" dirty="0">
                <a:solidFill>
                  <a:srgbClr val="101214"/>
                </a:solidFill>
                <a:effectLst/>
                <a:latin typeface="+mn-ea"/>
                <a:cs typeface="宋体" pitchFamily="2" charset="-122"/>
              </a:rPr>
              <a:t>。在访问发送队列时需要</a:t>
            </a:r>
            <a:r>
              <a:rPr lang="zh-CN" altLang="en-US" sz="1600" kern="0" dirty="0">
                <a:solidFill>
                  <a:srgbClr val="FF0000"/>
                </a:solidFill>
                <a:effectLst/>
                <a:latin typeface="+mn-ea"/>
                <a:cs typeface="宋体" pitchFamily="2" charset="-122"/>
              </a:rPr>
              <a:t>使用互斥锁</a:t>
            </a:r>
            <a:r>
              <a:rPr lang="zh-CN" altLang="en-US" sz="1600" kern="0" dirty="0">
                <a:solidFill>
                  <a:srgbClr val="101214"/>
                </a:solidFill>
                <a:effectLst/>
                <a:latin typeface="+mn-ea"/>
                <a:cs typeface="宋体" pitchFamily="2" charset="-122"/>
              </a:rPr>
              <a:t>，用来防止重传线程访问发送队列与收发包线程访问发送队列产生冲突。</a:t>
            </a:r>
            <a:endParaRPr lang="zh-CN" altLang="en-US" sz="1600" kern="0" dirty="0">
              <a:solidFill>
                <a:srgbClr val="FF0000"/>
              </a:solidFill>
              <a:effectLst/>
              <a:latin typeface="+mn-ea"/>
              <a:cs typeface="宋体" pitchFamily="2" charset="-122"/>
            </a:endParaRPr>
          </a:p>
        </p:txBody>
      </p:sp>
      <p:sp>
        <p:nvSpPr>
          <p:cNvPr id="18" name="文本框 17"/>
          <p:cNvSpPr txBox="1"/>
          <p:nvPr/>
        </p:nvSpPr>
        <p:spPr>
          <a:xfrm>
            <a:off x="144145" y="1993265"/>
            <a:ext cx="12309475" cy="70675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defRPr/>
            </a:pPr>
            <a:r>
              <a:rPr lang="zh-CN" altLang="en-US" sz="2000" b="1" dirty="0">
                <a:solidFill>
                  <a:srgbClr val="000000"/>
                </a:solidFill>
                <a:latin typeface="Arial" panose="020B0604020202090204"/>
                <a:ea typeface="微软雅黑"/>
              </a:rPr>
              <a:t>发送队列添加数据包（void tcp_send_buffer_add_packet(struct tcp_sock *tsk, char *packet, int len);）</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4" name="文本框 3"/>
          <p:cNvSpPr txBox="1"/>
          <p:nvPr/>
        </p:nvSpPr>
        <p:spPr>
          <a:xfrm>
            <a:off x="705485" y="3344545"/>
            <a:ext cx="1090168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3.   </a:t>
            </a:r>
            <a:r>
              <a:rPr lang="zh-CN" altLang="en-US" sz="2000" b="1" dirty="0">
                <a:solidFill>
                  <a:srgbClr val="000000"/>
                </a:solidFill>
                <a:latin typeface="Arial" panose="020B0604020202090204"/>
                <a:ea typeface="微软雅黑"/>
              </a:rPr>
              <a:t>更新发送队列（</a:t>
            </a:r>
            <a:r>
              <a:rPr lang="zh-CN" altLang="en-US" sz="2000" dirty="0">
                <a:solidFill>
                  <a:srgbClr val="101214"/>
                </a:solidFill>
                <a:effectLst/>
                <a:latin typeface="+mn-ea"/>
                <a:cs typeface="宋体" pitchFamily="2" charset="-122"/>
                <a:sym typeface="+mn-ea"/>
              </a:rPr>
              <a:t> </a:t>
            </a:r>
            <a:r>
              <a:rPr lang="en-US" altLang="zh-CN" sz="2000" dirty="0" err="1">
                <a:solidFill>
                  <a:srgbClr val="101214"/>
                </a:solidFill>
                <a:effectLst/>
                <a:latin typeface="+mn-ea"/>
                <a:cs typeface="宋体" pitchFamily="2" charset="-122"/>
                <a:sym typeface="+mn-ea"/>
              </a:rPr>
              <a:t>int tcp_update_send_buffer(struct tcp_sock *tsk, u32 ack);</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5" name="文本框 4"/>
          <p:cNvSpPr txBox="1"/>
          <p:nvPr/>
        </p:nvSpPr>
        <p:spPr>
          <a:xfrm>
            <a:off x="1146175" y="3711976"/>
            <a:ext cx="10133484" cy="1076325"/>
          </a:xfrm>
          <a:prstGeom prst="rect">
            <a:avLst/>
          </a:prstGeom>
          <a:noFill/>
        </p:spPr>
        <p:txBody>
          <a:bodyPr wrap="square" rtlCol="0">
            <a:spAutoFit/>
          </a:bodyPr>
          <a:lstStyle/>
          <a:p>
            <a:pPr>
              <a:defRPr/>
            </a:pPr>
            <a:r>
              <a:rPr lang="zh-CN" altLang="en-US" sz="1600" dirty="0">
                <a:solidFill>
                  <a:srgbClr val="101214"/>
                </a:solidFill>
                <a:effectLst/>
                <a:latin typeface="+mn-ea"/>
                <a:cs typeface="宋体" pitchFamily="2" charset="-122"/>
              </a:rPr>
              <a:t>     函数用于</a:t>
            </a:r>
            <a:r>
              <a:rPr lang="zh-CN" altLang="en-US" sz="1600" dirty="0">
                <a:solidFill>
                  <a:srgbClr val="FF0000"/>
                </a:solidFill>
                <a:effectLst/>
                <a:latin typeface="+mn-ea"/>
                <a:cs typeface="宋体" pitchFamily="2" charset="-122"/>
              </a:rPr>
              <a:t>更新</a:t>
            </a:r>
            <a:r>
              <a:rPr lang="en-US" altLang="zh-CN" sz="1600" dirty="0">
                <a:solidFill>
                  <a:srgbClr val="FF0000"/>
                </a:solidFill>
                <a:effectLst/>
                <a:latin typeface="+mn-ea"/>
                <a:cs typeface="宋体" pitchFamily="2" charset="-122"/>
              </a:rPr>
              <a:t>TCP</a:t>
            </a:r>
            <a:r>
              <a:rPr lang="zh-CN" altLang="en-US" sz="1600" dirty="0">
                <a:solidFill>
                  <a:srgbClr val="FF0000"/>
                </a:solidFill>
                <a:effectLst/>
                <a:latin typeface="+mn-ea"/>
                <a:cs typeface="宋体" pitchFamily="2" charset="-122"/>
              </a:rPr>
              <a:t>发送队列</a:t>
            </a:r>
            <a:r>
              <a:rPr lang="zh-CN" altLang="en-US" sz="1600" dirty="0">
                <a:solidFill>
                  <a:srgbClr val="101214"/>
                </a:solidFill>
                <a:effectLst/>
                <a:latin typeface="+mn-ea"/>
                <a:cs typeface="宋体" pitchFamily="2" charset="-122"/>
              </a:rPr>
              <a:t>，该函数基于收到的</a:t>
            </a:r>
            <a:r>
              <a:rPr lang="en-US" altLang="zh-CN" sz="1600" dirty="0">
                <a:solidFill>
                  <a:srgbClr val="101214"/>
                </a:solidFill>
                <a:effectLst/>
                <a:latin typeface="+mn-ea"/>
                <a:cs typeface="宋体" pitchFamily="2" charset="-122"/>
              </a:rPr>
              <a:t>ACK</a:t>
            </a:r>
            <a:r>
              <a:rPr lang="zh-CN" altLang="en-US" sz="1600" dirty="0">
                <a:solidFill>
                  <a:srgbClr val="101214"/>
                </a:solidFill>
                <a:effectLst/>
                <a:latin typeface="+mn-ea"/>
                <a:cs typeface="宋体" pitchFamily="2" charset="-122"/>
              </a:rPr>
              <a:t>包，</a:t>
            </a:r>
            <a:r>
              <a:rPr lang="zh-CN" altLang="en-US" sz="1600" dirty="0">
                <a:solidFill>
                  <a:srgbClr val="FF0000"/>
                </a:solidFill>
                <a:effectLst/>
                <a:latin typeface="+mn-ea"/>
                <a:cs typeface="宋体" pitchFamily="2" charset="-122"/>
              </a:rPr>
              <a:t>遍历发送队列</a:t>
            </a:r>
            <a:r>
              <a:rPr lang="zh-CN" altLang="en-US" sz="1600" dirty="0">
                <a:solidFill>
                  <a:srgbClr val="101214"/>
                </a:solidFill>
                <a:effectLst/>
                <a:latin typeface="+mn-ea"/>
                <a:cs typeface="宋体" pitchFamily="2" charset="-122"/>
              </a:rPr>
              <a:t>，</a:t>
            </a:r>
            <a:r>
              <a:rPr lang="zh-CN" altLang="en-US" sz="1600" dirty="0">
                <a:solidFill>
                  <a:srgbClr val="FF0000"/>
                </a:solidFill>
                <a:effectLst/>
                <a:latin typeface="+mn-ea"/>
                <a:cs typeface="宋体" pitchFamily="2" charset="-122"/>
              </a:rPr>
              <a:t>将已经接收的数据包从队列中移</a:t>
            </a:r>
            <a:r>
              <a:rPr lang="en-US" altLang="zh-CN" sz="1600" dirty="0">
                <a:solidFill>
                  <a:srgbClr val="101214"/>
                </a:solidFill>
                <a:effectLst/>
                <a:latin typeface="+mn-ea"/>
                <a:cs typeface="宋体" pitchFamily="2" charset="-122"/>
              </a:rPr>
              <a:t>(</a:t>
            </a:r>
            <a:r>
              <a:rPr lang="zh-CN" altLang="en-US" sz="1600" dirty="0">
                <a:solidFill>
                  <a:srgbClr val="101214"/>
                </a:solidFill>
                <a:effectLst/>
                <a:latin typeface="+mn-ea"/>
                <a:cs typeface="宋体" pitchFamily="2" charset="-122"/>
              </a:rPr>
              <a:t>只需要判断包的序列号是否小于收到的</a:t>
            </a:r>
            <a:r>
              <a:rPr lang="en-US" altLang="zh-CN" sz="1600" dirty="0">
                <a:solidFill>
                  <a:srgbClr val="101214"/>
                </a:solidFill>
                <a:effectLst/>
                <a:latin typeface="+mn-ea"/>
                <a:cs typeface="宋体" pitchFamily="2" charset="-122"/>
              </a:rPr>
              <a:t>ACK</a:t>
            </a:r>
            <a:r>
              <a:rPr lang="zh-CN" altLang="en-US" sz="1600" dirty="0">
                <a:solidFill>
                  <a:srgbClr val="101214"/>
                </a:solidFill>
                <a:effectLst/>
                <a:latin typeface="+mn-ea"/>
                <a:cs typeface="宋体" pitchFamily="2" charset="-122"/>
              </a:rPr>
              <a:t>即可</a:t>
            </a:r>
            <a:r>
              <a:rPr lang="en-US" altLang="zh-CN" sz="1600" dirty="0">
                <a:solidFill>
                  <a:srgbClr val="101214"/>
                </a:solidFill>
                <a:effectLst/>
                <a:latin typeface="+mn-ea"/>
                <a:cs typeface="宋体" pitchFamily="2" charset="-122"/>
              </a:rPr>
              <a:t>)</a:t>
            </a:r>
            <a:r>
              <a:rPr lang="zh-CN" altLang="en-US" sz="1600" dirty="0">
                <a:solidFill>
                  <a:srgbClr val="101214"/>
                </a:solidFill>
                <a:effectLst/>
                <a:latin typeface="+mn-ea"/>
                <a:cs typeface="宋体" pitchFamily="2" charset="-122"/>
              </a:rPr>
              <a:t>。同样的，在访问发送队列时</a:t>
            </a:r>
            <a:r>
              <a:rPr lang="zh-CN" altLang="en-US" sz="1600" dirty="0">
                <a:solidFill>
                  <a:srgbClr val="FF0000"/>
                </a:solidFill>
                <a:effectLst/>
                <a:latin typeface="+mn-ea"/>
                <a:cs typeface="宋体" pitchFamily="2" charset="-122"/>
              </a:rPr>
              <a:t>需要使用互斥锁</a:t>
            </a:r>
            <a:r>
              <a:rPr lang="zh-CN" altLang="en-US" sz="1600" dirty="0">
                <a:solidFill>
                  <a:srgbClr val="101214"/>
                </a:solidFill>
                <a:effectLst/>
                <a:latin typeface="+mn-ea"/>
                <a:cs typeface="宋体" pitchFamily="2" charset="-122"/>
              </a:rPr>
              <a:t>，用来防止重传线程访问发送队列与收发包线程访问发送队列产生冲突。</a:t>
            </a:r>
            <a:endParaRPr lang="zh-CN" altLang="en-US" sz="1600" dirty="0">
              <a:solidFill>
                <a:srgbClr val="101214"/>
              </a:solidFill>
              <a:effectLst/>
              <a:latin typeface="+mn-ea"/>
              <a:cs typeface="宋体" pitchFamily="2" charset="-122"/>
            </a:endParaRPr>
          </a:p>
          <a:p>
            <a:pPr>
              <a:defRPr/>
            </a:pPr>
            <a:endParaRPr kumimoji="0" lang="zh-CN" altLang="en-US" sz="1600" b="0" i="0" u="none" strike="noStrike" kern="1200" cap="none" spc="0" normalizeH="0" baseline="0" noProof="0" dirty="0">
              <a:ln>
                <a:noFill/>
              </a:ln>
              <a:solidFill>
                <a:srgbClr val="FF0000"/>
              </a:solidFill>
              <a:effectLst/>
              <a:uLnTx/>
              <a:uFillTx/>
              <a:latin typeface="+mn-ea"/>
              <a:cs typeface="+mn-cs"/>
            </a:endParaRPr>
          </a:p>
        </p:txBody>
      </p:sp>
      <p:sp>
        <p:nvSpPr>
          <p:cNvPr id="9" name="文本框 8"/>
          <p:cNvSpPr txBox="1"/>
          <p:nvPr/>
        </p:nvSpPr>
        <p:spPr>
          <a:xfrm>
            <a:off x="705485" y="4851400"/>
            <a:ext cx="10574020"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4.   </a:t>
            </a:r>
            <a:r>
              <a:rPr lang="zh-CN" altLang="en-US" sz="2000" b="1" dirty="0">
                <a:solidFill>
                  <a:srgbClr val="000000"/>
                </a:solidFill>
                <a:latin typeface="Arial" panose="020B0604020202090204"/>
                <a:ea typeface="微软雅黑"/>
              </a:rPr>
              <a:t>发送队列数据包的超时重传（</a:t>
            </a:r>
            <a:r>
              <a:rPr lang="en-US" altLang="zh-CN" sz="2000" dirty="0" err="1">
                <a:solidFill>
                  <a:srgbClr val="101214"/>
                </a:solidFill>
                <a:effectLst/>
                <a:latin typeface="+mn-ea"/>
                <a:cs typeface="宋体" pitchFamily="2" charset="-122"/>
                <a:sym typeface="+mn-ea"/>
              </a:rPr>
              <a:t>int tcp_retrans_send_buffer(struct tcp_sock *tsk);</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6" name="文本框 15"/>
          <p:cNvSpPr txBox="1"/>
          <p:nvPr/>
        </p:nvSpPr>
        <p:spPr>
          <a:xfrm>
            <a:off x="1146175" y="5296987"/>
            <a:ext cx="10133484" cy="1076325"/>
          </a:xfrm>
          <a:prstGeom prst="rect">
            <a:avLst/>
          </a:prstGeom>
          <a:noFill/>
        </p:spPr>
        <p:txBody>
          <a:bodyPr wrap="square" rtlCol="0">
            <a:spAutoFit/>
          </a:bodyPr>
          <a:lstStyle/>
          <a:p>
            <a:pPr>
              <a:defRPr/>
            </a:pPr>
            <a:r>
              <a:rPr lang="zh-CN" altLang="en-US" sz="1600" dirty="0">
                <a:solidFill>
                  <a:srgbClr val="101214"/>
                </a:solidFill>
                <a:effectLst/>
                <a:latin typeface="+mn-ea"/>
                <a:cs typeface="宋体" pitchFamily="2" charset="-122"/>
              </a:rPr>
              <a:t>      函数负责</a:t>
            </a:r>
            <a:r>
              <a:rPr lang="zh-CN" altLang="en-US" sz="1600" dirty="0">
                <a:solidFill>
                  <a:srgbClr val="FF0000"/>
                </a:solidFill>
                <a:effectLst/>
                <a:latin typeface="+mn-ea"/>
                <a:cs typeface="宋体" pitchFamily="2" charset="-122"/>
              </a:rPr>
              <a:t>超时后重发当前队列中第一个数据包</a:t>
            </a:r>
            <a:r>
              <a:rPr lang="zh-CN" altLang="en-US" sz="1600" dirty="0">
                <a:solidFill>
                  <a:srgbClr val="101214"/>
                </a:solidFill>
                <a:effectLst/>
                <a:latin typeface="+mn-ea"/>
                <a:cs typeface="宋体" pitchFamily="2" charset="-122"/>
              </a:rPr>
              <a:t>。在获取发送队列中的第一个数据包后，</a:t>
            </a:r>
            <a:r>
              <a:rPr lang="zh-CN" altLang="en-US" sz="1600" dirty="0">
                <a:solidFill>
                  <a:srgbClr val="FF0000"/>
                </a:solidFill>
                <a:effectLst/>
                <a:latin typeface="+mn-ea"/>
                <a:cs typeface="宋体" pitchFamily="2" charset="-122"/>
              </a:rPr>
              <a:t>复制数据包</a:t>
            </a:r>
            <a:r>
              <a:rPr lang="zh-CN" altLang="en-US" sz="1600" dirty="0">
                <a:solidFill>
                  <a:srgbClr val="101214"/>
                </a:solidFill>
                <a:effectLst/>
                <a:latin typeface="+mn-ea"/>
                <a:cs typeface="宋体" pitchFamily="2" charset="-122"/>
              </a:rPr>
              <a:t>并</a:t>
            </a:r>
            <a:r>
              <a:rPr lang="zh-CN" altLang="en-US" sz="1600" dirty="0">
                <a:solidFill>
                  <a:srgbClr val="FF0000"/>
                </a:solidFill>
                <a:effectLst/>
                <a:latin typeface="+mn-ea"/>
                <a:cs typeface="宋体" pitchFamily="2" charset="-122"/>
              </a:rPr>
              <a:t>更新</a:t>
            </a:r>
            <a:r>
              <a:rPr lang="en-US" altLang="zh-CN" sz="1600" dirty="0">
                <a:solidFill>
                  <a:srgbClr val="FF0000"/>
                </a:solidFill>
                <a:effectLst/>
                <a:latin typeface="+mn-ea"/>
                <a:cs typeface="宋体" pitchFamily="2" charset="-122"/>
              </a:rPr>
              <a:t>TCP</a:t>
            </a:r>
            <a:r>
              <a:rPr lang="zh-CN" altLang="en-US" sz="1600" dirty="0">
                <a:solidFill>
                  <a:srgbClr val="FF0000"/>
                </a:solidFill>
                <a:effectLst/>
                <a:latin typeface="+mn-ea"/>
                <a:cs typeface="宋体" pitchFamily="2" charset="-122"/>
              </a:rPr>
              <a:t>序列号、确认号、校验和等信息</a:t>
            </a:r>
            <a:r>
              <a:rPr lang="zh-CN" altLang="en-US" sz="1600" dirty="0">
                <a:solidFill>
                  <a:srgbClr val="101214"/>
                </a:solidFill>
                <a:effectLst/>
                <a:latin typeface="+mn-ea"/>
                <a:cs typeface="宋体" pitchFamily="2" charset="-122"/>
              </a:rPr>
              <a:t>，计算</a:t>
            </a:r>
            <a:r>
              <a:rPr lang="en-US" altLang="zh-CN" sz="1600" dirty="0">
                <a:solidFill>
                  <a:srgbClr val="101214"/>
                </a:solidFill>
                <a:effectLst/>
                <a:latin typeface="+mn-ea"/>
                <a:cs typeface="宋体" pitchFamily="2" charset="-122"/>
              </a:rPr>
              <a:t>TCP</a:t>
            </a:r>
            <a:r>
              <a:rPr lang="zh-CN" altLang="en-US" sz="1600" dirty="0">
                <a:solidFill>
                  <a:srgbClr val="101214"/>
                </a:solidFill>
                <a:effectLst/>
                <a:latin typeface="+mn-ea"/>
                <a:cs typeface="宋体" pitchFamily="2" charset="-122"/>
              </a:rPr>
              <a:t>数据长度并</a:t>
            </a:r>
            <a:r>
              <a:rPr lang="zh-CN" altLang="en-US" sz="1600" dirty="0">
                <a:solidFill>
                  <a:srgbClr val="FF0000"/>
                </a:solidFill>
                <a:effectLst/>
                <a:latin typeface="+mn-ea"/>
                <a:cs typeface="宋体" pitchFamily="2" charset="-122"/>
              </a:rPr>
              <a:t>更新</a:t>
            </a:r>
            <a:r>
              <a:rPr lang="en-US" altLang="zh-CN" sz="1600" dirty="0">
                <a:solidFill>
                  <a:srgbClr val="FF0000"/>
                </a:solidFill>
                <a:effectLst/>
                <a:latin typeface="+mn-ea"/>
                <a:cs typeface="宋体" pitchFamily="2" charset="-122"/>
              </a:rPr>
              <a:t>TCP</a:t>
            </a:r>
            <a:r>
              <a:rPr lang="zh-CN" altLang="en-US" sz="1600" dirty="0">
                <a:solidFill>
                  <a:srgbClr val="FF0000"/>
                </a:solidFill>
                <a:effectLst/>
                <a:latin typeface="+mn-ea"/>
                <a:cs typeface="宋体" pitchFamily="2" charset="-122"/>
              </a:rPr>
              <a:t>发送窗口</a:t>
            </a:r>
            <a:r>
              <a:rPr lang="zh-CN" altLang="en-US" sz="1600" dirty="0">
                <a:solidFill>
                  <a:srgbClr val="101214"/>
                </a:solidFill>
                <a:effectLst/>
                <a:latin typeface="+mn-ea"/>
                <a:cs typeface="宋体" pitchFamily="2" charset="-122"/>
              </a:rPr>
              <a:t>，最后进行发送。该函数</a:t>
            </a:r>
            <a:r>
              <a:rPr lang="zh-CN" altLang="en-US" sz="1600" dirty="0">
                <a:solidFill>
                  <a:srgbClr val="FF0000"/>
                </a:solidFill>
                <a:effectLst/>
                <a:latin typeface="+mn-ea"/>
                <a:cs typeface="宋体" pitchFamily="2" charset="-122"/>
              </a:rPr>
              <a:t>由重传线程进行调用。</a:t>
            </a:r>
            <a:endParaRPr lang="zh-CN" altLang="en-US" sz="1600" dirty="0">
              <a:solidFill>
                <a:srgbClr val="FF0000"/>
              </a:solidFill>
              <a:effectLst/>
              <a:latin typeface="+mn-ea"/>
              <a:cs typeface="宋体" pitchFamily="2" charset="-122"/>
            </a:endParaRPr>
          </a:p>
          <a:p>
            <a:pPr>
              <a:defRPr/>
            </a:pPr>
            <a:endParaRPr kumimoji="0" lang="zh-CN" altLang="en-US" sz="1600" b="0" i="0" u="none" strike="noStrike" kern="1200" cap="none" spc="0" normalizeH="0" baseline="0" noProof="0" dirty="0">
              <a:ln>
                <a:noFill/>
              </a:ln>
              <a:solidFill>
                <a:srgbClr val="FF0000"/>
              </a:solidFill>
              <a:effectLst/>
              <a:uLnTx/>
              <a:uFillTx/>
              <a:latin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设计思路</a:t>
            </a:r>
            <a:r>
              <a:rPr lang="en-US" altLang="zh-CN" dirty="0"/>
              <a:t>——</a:t>
            </a:r>
            <a:r>
              <a:rPr lang="zh-CN" altLang="en-US" dirty="0"/>
              <a:t>接收队列实现（</a:t>
            </a:r>
            <a:r>
              <a:rPr dirty="0">
                <a:sym typeface="+mn-ea"/>
              </a:rPr>
              <a:t>tcp_sock.c</a:t>
            </a:r>
            <a:r>
              <a:rPr lang="zh-CN" altLang="en-US" dirty="0"/>
              <a:t>）</a:t>
            </a:r>
            <a:endParaRPr lang="zh-CN" altLang="en-US" dirty="0"/>
          </a:p>
        </p:txBody>
      </p:sp>
      <p:sp>
        <p:nvSpPr>
          <p:cNvPr id="2" name="文本框 1"/>
          <p:cNvSpPr txBox="1"/>
          <p:nvPr/>
        </p:nvSpPr>
        <p:spPr>
          <a:xfrm>
            <a:off x="1146175" y="1421653"/>
            <a:ext cx="9899650" cy="583565"/>
          </a:xfrm>
          <a:prstGeom prst="rect">
            <a:avLst/>
          </a:prstGeom>
          <a:noFill/>
        </p:spPr>
        <p:txBody>
          <a:bodyPr wrap="square" rtlCol="0">
            <a:spAutoFit/>
          </a:bodyPr>
          <a:lstStyle/>
          <a:p>
            <a:pPr>
              <a:defRPr/>
            </a:pPr>
            <a:r>
              <a:rPr lang="zh-CN" altLang="en-US" sz="1600" dirty="0">
                <a:solidFill>
                  <a:srgbClr val="101214"/>
                </a:solidFill>
                <a:effectLst/>
                <a:latin typeface="Calibri" panose="020F0502020204030204" pitchFamily="34" charset="0"/>
                <a:ea typeface="华文中宋" panose="02010600040101010101" charset="-122"/>
                <a:cs typeface="宋体" pitchFamily="2" charset="-122"/>
              </a:rPr>
              <a:t>        接收队列可以</a:t>
            </a:r>
            <a:r>
              <a:rPr lang="zh-CN" altLang="en-US" sz="1600" dirty="0">
                <a:solidFill>
                  <a:srgbClr val="FF0000"/>
                </a:solidFill>
                <a:effectLst/>
                <a:latin typeface="Calibri" panose="020F0502020204030204" pitchFamily="34" charset="0"/>
                <a:ea typeface="华文中宋" panose="02010600040101010101" charset="-122"/>
                <a:cs typeface="宋体" pitchFamily="2" charset="-122"/>
              </a:rPr>
              <a:t>存储乱序收到的</a:t>
            </a:r>
            <a:r>
              <a:rPr lang="en-US" altLang="zh-CN" sz="1600" dirty="0">
                <a:solidFill>
                  <a:srgbClr val="FF0000"/>
                </a:solidFill>
                <a:effectLst/>
                <a:latin typeface="Calibri" panose="020F0502020204030204" pitchFamily="34" charset="0"/>
                <a:ea typeface="华文中宋" panose="02010600040101010101" charset="-122"/>
                <a:cs typeface="宋体" pitchFamily="2" charset="-122"/>
              </a:rPr>
              <a:t>TCP</a:t>
            </a:r>
            <a:r>
              <a:rPr lang="zh-CN" altLang="en-US" sz="1600" dirty="0">
                <a:solidFill>
                  <a:srgbClr val="FF0000"/>
                </a:solidFill>
                <a:effectLst/>
                <a:latin typeface="Calibri" panose="020F0502020204030204" pitchFamily="34" charset="0"/>
                <a:ea typeface="华文中宋" panose="02010600040101010101" charset="-122"/>
                <a:cs typeface="宋体" pitchFamily="2" charset="-122"/>
              </a:rPr>
              <a:t>包</a:t>
            </a:r>
            <a:r>
              <a:rPr lang="zh-CN" altLang="en-US" sz="1600" dirty="0">
                <a:solidFill>
                  <a:srgbClr val="101214"/>
                </a:solidFill>
                <a:effectLst/>
                <a:latin typeface="Calibri" panose="020F0502020204030204" pitchFamily="34" charset="0"/>
                <a:ea typeface="华文中宋" panose="02010600040101010101" charset="-122"/>
                <a:cs typeface="宋体" pitchFamily="2" charset="-122"/>
              </a:rPr>
              <a:t>，</a:t>
            </a:r>
            <a:r>
              <a:rPr lang="zh-CN" altLang="en-US" sz="1600" dirty="0">
                <a:effectLst/>
                <a:latin typeface="Calibri" panose="020F0502020204030204" pitchFamily="34" charset="0"/>
                <a:ea typeface="华文中宋" panose="02010600040101010101" charset="-122"/>
                <a:cs typeface="宋体" pitchFamily="2" charset="-122"/>
              </a:rPr>
              <a:t>每个</a:t>
            </a:r>
            <a:r>
              <a:rPr lang="zh-CN" altLang="en-US" sz="1600" dirty="0">
                <a:solidFill>
                  <a:srgbClr val="101214"/>
                </a:solidFill>
                <a:effectLst/>
                <a:latin typeface="Calibri" panose="020F0502020204030204" pitchFamily="34" charset="0"/>
                <a:ea typeface="华文中宋" panose="02010600040101010101" charset="-122"/>
                <a:cs typeface="宋体" pitchFamily="2" charset="-122"/>
              </a:rPr>
              <a:t>接收队列项记录了收到的</a:t>
            </a:r>
            <a:r>
              <a:rPr lang="en-US" altLang="zh-CN" sz="1600" dirty="0">
                <a:solidFill>
                  <a:srgbClr val="FF0000"/>
                </a:solidFill>
                <a:effectLst/>
                <a:latin typeface="Calibri" panose="020F0502020204030204" pitchFamily="34" charset="0"/>
                <a:ea typeface="华文中宋" panose="02010600040101010101" charset="-122"/>
                <a:cs typeface="宋体" pitchFamily="2" charset="-122"/>
              </a:rPr>
              <a:t>TCP</a:t>
            </a:r>
            <a:r>
              <a:rPr lang="zh-CN" altLang="en-US" sz="1600" dirty="0">
                <a:solidFill>
                  <a:srgbClr val="FF0000"/>
                </a:solidFill>
                <a:effectLst/>
                <a:latin typeface="Calibri" panose="020F0502020204030204" pitchFamily="34" charset="0"/>
                <a:ea typeface="华文中宋" panose="02010600040101010101" charset="-122"/>
                <a:cs typeface="宋体" pitchFamily="2" charset="-122"/>
              </a:rPr>
              <a:t>包的内容</a:t>
            </a:r>
            <a:r>
              <a:rPr lang="zh-CN" altLang="en-US" sz="1600" dirty="0">
                <a:solidFill>
                  <a:srgbClr val="101214"/>
                </a:solidFill>
                <a:effectLst/>
                <a:latin typeface="Calibri" panose="020F0502020204030204" pitchFamily="34" charset="0"/>
                <a:ea typeface="华文中宋" panose="02010600040101010101" charset="-122"/>
                <a:cs typeface="宋体" pitchFamily="2" charset="-122"/>
              </a:rPr>
              <a:t>，</a:t>
            </a:r>
            <a:r>
              <a:rPr lang="zh-CN" altLang="en-US" sz="1600" dirty="0">
                <a:solidFill>
                  <a:srgbClr val="FF0000"/>
                </a:solidFill>
                <a:effectLst/>
                <a:latin typeface="Calibri" panose="020F0502020204030204" pitchFamily="34" charset="0"/>
                <a:ea typeface="华文中宋" panose="02010600040101010101" charset="-122"/>
                <a:cs typeface="宋体" pitchFamily="2" charset="-122"/>
              </a:rPr>
              <a:t>长度以及序列号和结束序列号</a:t>
            </a:r>
            <a:r>
              <a:rPr lang="zh-CN" altLang="en-US" sz="1600" dirty="0">
                <a:latin typeface="Calibri" panose="020F0502020204030204" pitchFamily="34" charset="0"/>
                <a:ea typeface="华文中宋" panose="02010600040101010101" charset="-122"/>
                <a:cs typeface="宋体" pitchFamily="2" charset="-122"/>
              </a:rPr>
              <a:t>，方便更新接收队列与接收窗口。</a:t>
            </a:r>
            <a:endParaRPr kumimoji="0" lang="zh-CN" altLang="en-US" sz="1600" b="0" i="0" u="none" strike="noStrike" kern="1200" cap="none" spc="0" normalizeH="0" baseline="0" noProof="0" dirty="0">
              <a:ln>
                <a:noFill/>
              </a:ln>
              <a:effectLst/>
              <a:uLnTx/>
              <a:uFillTx/>
              <a:latin typeface="Arial" panose="020B0604020202090204"/>
              <a:ea typeface="微软雅黑"/>
              <a:cs typeface="+mn-cs"/>
            </a:endParaRPr>
          </a:p>
        </p:txBody>
      </p:sp>
      <p:sp>
        <p:nvSpPr>
          <p:cNvPr id="14" name="文本框 13"/>
          <p:cNvSpPr txBox="1"/>
          <p:nvPr/>
        </p:nvSpPr>
        <p:spPr>
          <a:xfrm>
            <a:off x="705485" y="1083310"/>
            <a:ext cx="8648065" cy="39878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lang="zh-CN" altLang="en-US" sz="2000" b="1" dirty="0">
                <a:solidFill>
                  <a:srgbClr val="000000"/>
                </a:solidFill>
                <a:latin typeface="Arial" panose="020B0604020202090204"/>
                <a:ea typeface="微软雅黑"/>
              </a:rPr>
              <a:t>数据结构（</a:t>
            </a:r>
            <a:r>
              <a:rPr lang="zh-CN" altLang="en-US" sz="2000" dirty="0">
                <a:solidFill>
                  <a:srgbClr val="000000"/>
                </a:solidFill>
                <a:latin typeface="Arial" panose="020B0604020202090204"/>
                <a:ea typeface="微软雅黑"/>
              </a:rPr>
              <a:t>typedef struct recv_ofo_buf_entry {</a:t>
            </a:r>
            <a:r>
              <a:rPr lang="en-US" altLang="zh-CN" sz="2000" dirty="0">
                <a:solidFill>
                  <a:srgbClr val="000000"/>
                </a:solidFill>
                <a:latin typeface="Arial" panose="020B0604020202090204"/>
                <a:ea typeface="微软雅黑"/>
              </a:rPr>
              <a:t>}</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7" name="文本框 16"/>
          <p:cNvSpPr txBox="1"/>
          <p:nvPr/>
        </p:nvSpPr>
        <p:spPr>
          <a:xfrm>
            <a:off x="414689" y="3051433"/>
            <a:ext cx="10864970" cy="1076325"/>
          </a:xfrm>
          <a:prstGeom prst="rect">
            <a:avLst/>
          </a:prstGeom>
          <a:noFill/>
        </p:spPr>
        <p:txBody>
          <a:bodyPr wrap="square" rtlCol="0">
            <a:spAutoFit/>
          </a:bodyPr>
          <a:lstStyle/>
          <a:p>
            <a:pPr marL="685800" indent="304800" algn="just"/>
            <a:r>
              <a:rPr lang="en-US" altLang="zh-CN" sz="1600" kern="0" dirty="0">
                <a:solidFill>
                  <a:srgbClr val="101214"/>
                </a:solidFill>
                <a:effectLst/>
                <a:latin typeface="+mn-ea"/>
                <a:cs typeface="宋体" pitchFamily="2" charset="-122"/>
              </a:rPr>
              <a:t> </a:t>
            </a:r>
            <a:r>
              <a:rPr lang="zh-CN" altLang="en-US" sz="1600" kern="0" dirty="0">
                <a:solidFill>
                  <a:srgbClr val="101214"/>
                </a:solidFill>
                <a:effectLst/>
                <a:latin typeface="+mn-ea"/>
                <a:cs typeface="宋体" pitchFamily="2" charset="-122"/>
              </a:rPr>
              <a:t>将</a:t>
            </a:r>
            <a:r>
              <a:rPr lang="zh-CN" altLang="en-US" sz="1600" kern="0" dirty="0">
                <a:solidFill>
                  <a:srgbClr val="FF0000"/>
                </a:solidFill>
                <a:effectLst/>
                <a:latin typeface="+mn-ea"/>
                <a:cs typeface="宋体" pitchFamily="2" charset="-122"/>
              </a:rPr>
              <a:t>接收到的数据包放入接收队列中</a:t>
            </a:r>
            <a:r>
              <a:rPr lang="zh-CN" altLang="en-US" sz="1600" kern="0" dirty="0">
                <a:solidFill>
                  <a:srgbClr val="101214"/>
                </a:solidFill>
                <a:effectLst/>
                <a:latin typeface="+mn-ea"/>
                <a:cs typeface="宋体" pitchFamily="2" charset="-122"/>
              </a:rPr>
              <a:t>。在这个函数中，数据包的</a:t>
            </a:r>
            <a:r>
              <a:rPr lang="zh-CN" altLang="en-US" sz="1600" kern="0" dirty="0">
                <a:solidFill>
                  <a:srgbClr val="FF0000"/>
                </a:solidFill>
                <a:effectLst/>
                <a:latin typeface="+mn-ea"/>
                <a:cs typeface="宋体" pitchFamily="2" charset="-122"/>
              </a:rPr>
              <a:t>插入是按照</a:t>
            </a:r>
            <a:r>
              <a:rPr lang="en-US" altLang="zh-CN" sz="1600" kern="0" dirty="0">
                <a:solidFill>
                  <a:srgbClr val="FF0000"/>
                </a:solidFill>
                <a:effectLst/>
                <a:latin typeface="+mn-ea"/>
                <a:cs typeface="宋体" pitchFamily="2" charset="-122"/>
              </a:rPr>
              <a:t>seq</a:t>
            </a:r>
            <a:r>
              <a:rPr lang="zh-CN" altLang="en-US" sz="1600" kern="0" dirty="0">
                <a:solidFill>
                  <a:srgbClr val="FF0000"/>
                </a:solidFill>
                <a:effectLst/>
                <a:latin typeface="+mn-ea"/>
                <a:cs typeface="宋体" pitchFamily="2" charset="-122"/>
              </a:rPr>
              <a:t>顺序</a:t>
            </a:r>
            <a:r>
              <a:rPr lang="zh-CN" altLang="en-US" sz="1600" kern="0" dirty="0">
                <a:solidFill>
                  <a:srgbClr val="101214"/>
                </a:solidFill>
                <a:effectLst/>
                <a:latin typeface="+mn-ea"/>
                <a:cs typeface="宋体" pitchFamily="2" charset="-122"/>
              </a:rPr>
              <a:t>的。</a:t>
            </a:r>
            <a:endParaRPr lang="zh-CN" altLang="en-US" sz="1600" kern="0" dirty="0">
              <a:solidFill>
                <a:srgbClr val="101214"/>
              </a:solidFill>
              <a:effectLst/>
              <a:latin typeface="+mn-ea"/>
              <a:cs typeface="宋体" pitchFamily="2" charset="-122"/>
            </a:endParaRPr>
          </a:p>
          <a:p>
            <a:pPr marL="685800" indent="304800" algn="just"/>
            <a:r>
              <a:rPr lang="zh-CN" altLang="en-US" sz="1600" kern="0" dirty="0">
                <a:solidFill>
                  <a:srgbClr val="101214"/>
                </a:solidFill>
                <a:effectLst/>
                <a:latin typeface="+mn-ea"/>
                <a:cs typeface="宋体" pitchFamily="2" charset="-122"/>
              </a:rPr>
              <a:t>在插入过程中，如果发现</a:t>
            </a:r>
            <a:r>
              <a:rPr lang="zh-CN" altLang="en-US" sz="1600" kern="0" dirty="0">
                <a:solidFill>
                  <a:srgbClr val="FF0000"/>
                </a:solidFill>
                <a:effectLst/>
                <a:latin typeface="+mn-ea"/>
                <a:cs typeface="宋体" pitchFamily="2" charset="-122"/>
              </a:rPr>
              <a:t>序列号相同的情况，则需要把相同的包丢弃</a:t>
            </a:r>
            <a:r>
              <a:rPr lang="zh-CN" altLang="en-US" sz="1600" kern="0" dirty="0">
                <a:solidFill>
                  <a:srgbClr val="101214"/>
                </a:solidFill>
                <a:effectLst/>
                <a:latin typeface="+mn-ea"/>
                <a:cs typeface="宋体" pitchFamily="2" charset="-122"/>
              </a:rPr>
              <a:t>。虽然在进入该函数前有判断数据包有效的步骤，但是如果重发多个包，前一个包还在接收队列而没被实际接收更新时，就可能将后发的相同数据包判定为有效。因此这里必须添加判断序列号相同的处理。</a:t>
            </a:r>
            <a:endParaRPr lang="en-US" altLang="zh-CN" sz="1600" kern="0" dirty="0">
              <a:solidFill>
                <a:srgbClr val="FF0000"/>
              </a:solidFill>
              <a:effectLst/>
              <a:latin typeface="+mn-ea"/>
              <a:cs typeface="宋体" pitchFamily="2" charset="-122"/>
            </a:endParaRPr>
          </a:p>
        </p:txBody>
      </p:sp>
      <p:sp>
        <p:nvSpPr>
          <p:cNvPr id="18" name="文本框 17"/>
          <p:cNvSpPr txBox="1"/>
          <p:nvPr/>
        </p:nvSpPr>
        <p:spPr>
          <a:xfrm>
            <a:off x="414655" y="2344420"/>
            <a:ext cx="11485880" cy="70675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defRPr/>
            </a:pPr>
            <a:r>
              <a:rPr lang="zh-CN" altLang="en-US" sz="2000" b="1" dirty="0">
                <a:solidFill>
                  <a:srgbClr val="000000"/>
                </a:solidFill>
                <a:latin typeface="Arial" panose="020B0604020202090204"/>
                <a:ea typeface="微软雅黑"/>
              </a:rPr>
              <a:t>接收队列添加数据包（</a:t>
            </a:r>
            <a:r>
              <a:rPr lang="en-US" altLang="zh-CN" sz="2000" kern="0">
                <a:solidFill>
                  <a:srgbClr val="101214"/>
                </a:solidFill>
                <a:effectLst/>
                <a:latin typeface="+mn-ea"/>
                <a:cs typeface="宋体" pitchFamily="2" charset="-122"/>
                <a:sym typeface="+mn-ea"/>
              </a:rPr>
              <a:t>int tcp_recv_ofo_buffer_add_packet(struct tcp_sock *tsk, struct tcp_cb *cb);</a:t>
            </a:r>
            <a:r>
              <a:rPr lang="en-US" altLang="zh-CN" sz="2000" kern="0" dirty="0" err="1">
                <a:solidFill>
                  <a:srgbClr val="101214"/>
                </a:solidFill>
                <a:effectLst/>
                <a:latin typeface="+mn-ea"/>
                <a:cs typeface="宋体" pitchFamily="2" charset="-122"/>
                <a:sym typeface="+mn-ea"/>
              </a:rPr>
              <a:t>t</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4" name="文本框 3"/>
          <p:cNvSpPr txBox="1"/>
          <p:nvPr/>
        </p:nvSpPr>
        <p:spPr>
          <a:xfrm>
            <a:off x="556895" y="4437380"/>
            <a:ext cx="11077575" cy="3987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lang="en-US" altLang="zh-CN" sz="2000" b="1" dirty="0">
                <a:solidFill>
                  <a:srgbClr val="000000"/>
                </a:solidFill>
                <a:latin typeface="Arial" panose="020B0604020202090204"/>
                <a:ea typeface="微软雅黑"/>
              </a:rPr>
              <a:t>3.    </a:t>
            </a:r>
            <a:r>
              <a:rPr lang="zh-CN" altLang="en-US" sz="2000" b="1" dirty="0">
                <a:solidFill>
                  <a:srgbClr val="000000"/>
                </a:solidFill>
                <a:latin typeface="Arial" panose="020B0604020202090204"/>
                <a:ea typeface="微软雅黑"/>
              </a:rPr>
              <a:t>移动接收队列的数据包（int tcp_move_recv_ofo_buffer(struct tcp_sock *tsk);）</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5" name="文本框 4"/>
          <p:cNvSpPr txBox="1"/>
          <p:nvPr/>
        </p:nvSpPr>
        <p:spPr>
          <a:xfrm>
            <a:off x="912341" y="4837534"/>
            <a:ext cx="10133484" cy="1322070"/>
          </a:xfrm>
          <a:prstGeom prst="rect">
            <a:avLst/>
          </a:prstGeom>
          <a:noFill/>
        </p:spPr>
        <p:txBody>
          <a:bodyPr wrap="square" rtlCol="0">
            <a:spAutoFit/>
          </a:bodyPr>
          <a:lstStyle/>
          <a:p>
            <a:pPr>
              <a:defRPr/>
            </a:pPr>
            <a:r>
              <a:rPr lang="zh-CN" altLang="en-US" sz="1600" dirty="0">
                <a:solidFill>
                  <a:srgbClr val="101214"/>
                </a:solidFill>
                <a:effectLst/>
                <a:latin typeface="+mn-ea"/>
                <a:cs typeface="宋体" pitchFamily="2" charset="-122"/>
              </a:rPr>
              <a:t>      将接收队列中</a:t>
            </a:r>
            <a:r>
              <a:rPr lang="zh-CN" altLang="en-US" sz="1600" dirty="0">
                <a:solidFill>
                  <a:srgbClr val="FF0000"/>
                </a:solidFill>
                <a:effectLst/>
                <a:latin typeface="+mn-ea"/>
                <a:cs typeface="宋体" pitchFamily="2" charset="-122"/>
              </a:rPr>
              <a:t>与当前</a:t>
            </a:r>
            <a:r>
              <a:rPr lang="en-US" altLang="zh-CN" sz="1600" dirty="0" err="1">
                <a:solidFill>
                  <a:srgbClr val="FF0000"/>
                </a:solidFill>
                <a:effectLst/>
                <a:latin typeface="+mn-ea"/>
                <a:cs typeface="宋体" pitchFamily="2" charset="-122"/>
              </a:rPr>
              <a:t>rcv_nxt</a:t>
            </a:r>
            <a:r>
              <a:rPr lang="zh-CN" altLang="en-US" sz="1600" dirty="0">
                <a:solidFill>
                  <a:srgbClr val="FF0000"/>
                </a:solidFill>
                <a:effectLst/>
                <a:latin typeface="+mn-ea"/>
                <a:cs typeface="宋体" pitchFamily="2" charset="-122"/>
              </a:rPr>
              <a:t>相邻的连续包放入环形缓冲区</a:t>
            </a:r>
            <a:r>
              <a:rPr lang="zh-CN" altLang="en-US" sz="1600" dirty="0">
                <a:solidFill>
                  <a:srgbClr val="101214"/>
                </a:solidFill>
                <a:effectLst/>
                <a:latin typeface="+mn-ea"/>
                <a:cs typeface="宋体" pitchFamily="2" charset="-122"/>
              </a:rPr>
              <a:t>，</a:t>
            </a:r>
            <a:r>
              <a:rPr lang="zh-CN" altLang="en-US" sz="1600" dirty="0">
                <a:solidFill>
                  <a:srgbClr val="FF0000"/>
                </a:solidFill>
                <a:effectLst/>
                <a:latin typeface="+mn-ea"/>
                <a:cs typeface="宋体" pitchFamily="2" charset="-122"/>
              </a:rPr>
              <a:t>更新窗口</a:t>
            </a:r>
            <a:r>
              <a:rPr lang="zh-CN" altLang="en-US" sz="1600" dirty="0">
                <a:solidFill>
                  <a:srgbClr val="101214"/>
                </a:solidFill>
                <a:effectLst/>
                <a:latin typeface="+mn-ea"/>
                <a:cs typeface="宋体" pitchFamily="2" charset="-122"/>
              </a:rPr>
              <a:t>。具体来说，遍历整个接收队列，发现对应项的序列号</a:t>
            </a:r>
            <a:r>
              <a:rPr lang="zh-CN" altLang="en-US" sz="1600" dirty="0">
                <a:solidFill>
                  <a:srgbClr val="FF0000"/>
                </a:solidFill>
                <a:effectLst/>
                <a:latin typeface="+mn-ea"/>
                <a:cs typeface="宋体" pitchFamily="2" charset="-122"/>
              </a:rPr>
              <a:t>与</a:t>
            </a:r>
            <a:r>
              <a:rPr lang="en-US" altLang="zh-CN" sz="1600" dirty="0" err="1">
                <a:solidFill>
                  <a:srgbClr val="FF0000"/>
                </a:solidFill>
                <a:effectLst/>
                <a:latin typeface="+mn-ea"/>
                <a:cs typeface="宋体" pitchFamily="2" charset="-122"/>
              </a:rPr>
              <a:t>rcv_nxt</a:t>
            </a:r>
            <a:r>
              <a:rPr lang="zh-CN" altLang="en-US" sz="1600" dirty="0">
                <a:solidFill>
                  <a:srgbClr val="FF0000"/>
                </a:solidFill>
                <a:effectLst/>
                <a:latin typeface="+mn-ea"/>
                <a:cs typeface="宋体" pitchFamily="2" charset="-122"/>
              </a:rPr>
              <a:t>相等则写进</a:t>
            </a:r>
            <a:r>
              <a:rPr lang="en-US" altLang="zh-CN" sz="1600" dirty="0" err="1">
                <a:solidFill>
                  <a:srgbClr val="FF0000"/>
                </a:solidFill>
                <a:effectLst/>
                <a:latin typeface="+mn-ea"/>
                <a:cs typeface="宋体" pitchFamily="2" charset="-122"/>
              </a:rPr>
              <a:t>ring_buffer</a:t>
            </a:r>
            <a:r>
              <a:rPr lang="zh-CN" altLang="en-US" sz="1600" dirty="0">
                <a:solidFill>
                  <a:srgbClr val="FF0000"/>
                </a:solidFill>
                <a:effectLst/>
                <a:latin typeface="+mn-ea"/>
                <a:cs typeface="宋体" pitchFamily="2" charset="-122"/>
              </a:rPr>
              <a:t>中</a:t>
            </a:r>
            <a:r>
              <a:rPr lang="zh-CN" altLang="en-US" sz="1600" dirty="0">
                <a:solidFill>
                  <a:srgbClr val="101214"/>
                </a:solidFill>
                <a:effectLst/>
                <a:latin typeface="+mn-ea"/>
                <a:cs typeface="宋体" pitchFamily="2" charset="-122"/>
              </a:rPr>
              <a:t>（需要互斥访问，避免</a:t>
            </a:r>
            <a:r>
              <a:rPr lang="zh-CN" altLang="zh-CN" sz="1600" dirty="0">
                <a:solidFill>
                  <a:srgbClr val="101214"/>
                </a:solidFill>
                <a:effectLst/>
                <a:latin typeface="+mn-ea"/>
                <a:cs typeface="宋体" pitchFamily="2" charset="-122"/>
              </a:rPr>
              <a:t>协议栈写和用户进程读同时进行</a:t>
            </a:r>
            <a:r>
              <a:rPr lang="zh-CN" altLang="en-US" sz="1600" dirty="0">
                <a:solidFill>
                  <a:srgbClr val="101214"/>
                </a:solidFill>
                <a:effectLst/>
                <a:latin typeface="+mn-ea"/>
                <a:cs typeface="宋体" pitchFamily="2" charset="-122"/>
              </a:rPr>
              <a:t>），并</a:t>
            </a:r>
            <a:r>
              <a:rPr lang="zh-CN" altLang="en-US" sz="1600" dirty="0">
                <a:solidFill>
                  <a:srgbClr val="FF0000"/>
                </a:solidFill>
                <a:effectLst/>
                <a:latin typeface="+mn-ea"/>
                <a:cs typeface="宋体" pitchFamily="2" charset="-122"/>
              </a:rPr>
              <a:t>唤醒</a:t>
            </a:r>
            <a:r>
              <a:rPr lang="en-US" altLang="zh-CN" sz="1600" dirty="0" err="1">
                <a:solidFill>
                  <a:srgbClr val="FF0000"/>
                </a:solidFill>
                <a:effectLst/>
                <a:latin typeface="+mn-ea"/>
                <a:cs typeface="宋体" pitchFamily="2" charset="-122"/>
              </a:rPr>
              <a:t>wait_recv</a:t>
            </a:r>
            <a:r>
              <a:rPr lang="zh-CN" altLang="en-US" sz="1600" dirty="0">
                <a:solidFill>
                  <a:srgbClr val="101214"/>
                </a:solidFill>
                <a:effectLst/>
                <a:latin typeface="+mn-ea"/>
                <a:cs typeface="宋体" pitchFamily="2" charset="-122"/>
              </a:rPr>
              <a:t>，然后</a:t>
            </a:r>
            <a:r>
              <a:rPr lang="zh-CN" altLang="en-US" sz="1600" dirty="0">
                <a:solidFill>
                  <a:srgbClr val="FF0000"/>
                </a:solidFill>
                <a:effectLst/>
                <a:latin typeface="+mn-ea"/>
                <a:cs typeface="宋体" pitchFamily="2" charset="-122"/>
              </a:rPr>
              <a:t>更新</a:t>
            </a:r>
            <a:r>
              <a:rPr lang="en-US" altLang="zh-CN" sz="1600" dirty="0" err="1">
                <a:solidFill>
                  <a:srgbClr val="FF0000"/>
                </a:solidFill>
                <a:effectLst/>
                <a:latin typeface="+mn-ea"/>
                <a:cs typeface="宋体" pitchFamily="2" charset="-122"/>
              </a:rPr>
              <a:t>rcv_nxt</a:t>
            </a:r>
            <a:r>
              <a:rPr lang="zh-CN" altLang="en-US" sz="1600" dirty="0">
                <a:solidFill>
                  <a:srgbClr val="101214"/>
                </a:solidFill>
                <a:effectLst/>
                <a:latin typeface="+mn-ea"/>
                <a:cs typeface="宋体" pitchFamily="2" charset="-122"/>
              </a:rPr>
              <a:t>，继续遍历。这样就能实现把跟当前</a:t>
            </a:r>
            <a:r>
              <a:rPr lang="en-US" altLang="zh-CN" sz="1600" dirty="0" err="1">
                <a:solidFill>
                  <a:srgbClr val="101214"/>
                </a:solidFill>
                <a:effectLst/>
                <a:latin typeface="+mn-ea"/>
                <a:cs typeface="宋体" pitchFamily="2" charset="-122"/>
              </a:rPr>
              <a:t>rcv_nxt</a:t>
            </a:r>
            <a:r>
              <a:rPr lang="zh-CN" altLang="en-US" sz="1600" dirty="0">
                <a:solidFill>
                  <a:srgbClr val="101214"/>
                </a:solidFill>
                <a:effectLst/>
                <a:latin typeface="+mn-ea"/>
                <a:cs typeface="宋体" pitchFamily="2" charset="-122"/>
              </a:rPr>
              <a:t>连续的数据包添加到环形缓存区中，并正确更新</a:t>
            </a:r>
            <a:r>
              <a:rPr lang="en-US" altLang="zh-CN" sz="1600" dirty="0" err="1">
                <a:solidFill>
                  <a:srgbClr val="101214"/>
                </a:solidFill>
                <a:effectLst/>
                <a:latin typeface="+mn-ea"/>
                <a:cs typeface="宋体" pitchFamily="2" charset="-122"/>
              </a:rPr>
              <a:t>rcv_nxt</a:t>
            </a:r>
            <a:r>
              <a:rPr lang="zh-CN" altLang="en-US" sz="1600" dirty="0">
                <a:solidFill>
                  <a:srgbClr val="101214"/>
                </a:solidFill>
                <a:effectLst/>
                <a:latin typeface="+mn-ea"/>
                <a:cs typeface="宋体" pitchFamily="2" charset="-122"/>
              </a:rPr>
              <a:t>。</a:t>
            </a:r>
            <a:endParaRPr lang="en-US" altLang="zh-CN" sz="1600" dirty="0">
              <a:solidFill>
                <a:srgbClr val="101214"/>
              </a:solidFill>
              <a:effectLst/>
              <a:latin typeface="+mn-ea"/>
              <a:cs typeface="宋体" pitchFamily="2" charset="-122"/>
            </a:endParaRPr>
          </a:p>
          <a:p>
            <a:pPr>
              <a:defRPr/>
            </a:pPr>
            <a:r>
              <a:rPr lang="en-US" altLang="zh-CN" sz="1600" dirty="0">
                <a:solidFill>
                  <a:srgbClr val="101214"/>
                </a:solidFill>
                <a:effectLst/>
                <a:latin typeface="+mn-ea"/>
                <a:cs typeface="+mn-cs"/>
              </a:rPr>
              <a:t>      </a:t>
            </a:r>
            <a:r>
              <a:rPr lang="zh-CN" altLang="en-US" sz="1600" dirty="0">
                <a:solidFill>
                  <a:srgbClr val="FF0000"/>
                </a:solidFill>
                <a:effectLst/>
                <a:latin typeface="+mn-ea"/>
                <a:cs typeface="+mn-cs"/>
              </a:rPr>
              <a:t>接收队列添加新的数据包后均需要调用该函数</a:t>
            </a:r>
            <a:r>
              <a:rPr lang="zh-CN" altLang="en-US" sz="1600" dirty="0">
                <a:solidFill>
                  <a:srgbClr val="101214"/>
                </a:solidFill>
                <a:effectLst/>
                <a:latin typeface="+mn-ea"/>
                <a:cs typeface="+mn-cs"/>
              </a:rPr>
              <a:t>。</a:t>
            </a:r>
            <a:endParaRPr kumimoji="0" lang="zh-CN" altLang="en-US" sz="1600" b="0" i="0" u="none" strike="noStrike" kern="1200" cap="none" spc="0" normalizeH="0" baseline="0" noProof="0" dirty="0">
              <a:ln>
                <a:noFill/>
              </a:ln>
              <a:solidFill>
                <a:srgbClr val="FF0000"/>
              </a:solidFill>
              <a:effectLst/>
              <a:uLnTx/>
              <a:uFillTx/>
              <a:latin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741680" y="405130"/>
            <a:ext cx="10128250" cy="575945"/>
          </a:xfrm>
        </p:spPr>
        <p:txBody>
          <a:bodyPr>
            <a:normAutofit fontScale="90000"/>
          </a:bodyPr>
          <a:lstStyle/>
          <a:p>
            <a:r>
              <a:rPr lang="zh-CN" altLang="en-US" dirty="0"/>
              <a:t>设计思路</a:t>
            </a:r>
            <a:r>
              <a:rPr lang="en-US" altLang="zh-CN" dirty="0"/>
              <a:t>——</a:t>
            </a:r>
            <a:r>
              <a:rPr lang="zh-CN" altLang="en-US" dirty="0"/>
              <a:t>协议栈函数的更新：实现可靠传输（tcp_</a:t>
            </a:r>
            <a:r>
              <a:rPr lang="en-US" altLang="zh-CN" dirty="0"/>
              <a:t>in</a:t>
            </a:r>
            <a:r>
              <a:rPr lang="zh-CN" altLang="en-US" dirty="0"/>
              <a:t>.c</a:t>
            </a:r>
            <a:r>
              <a:rPr lang="en-US" altLang="zh-CN" dirty="0"/>
              <a:t>, tcp_out.c</a:t>
            </a:r>
            <a:r>
              <a:rPr lang="zh-CN" altLang="en-US" dirty="0"/>
              <a:t>）</a:t>
            </a:r>
            <a:endParaRPr lang="zh-CN" altLang="en-US" dirty="0"/>
          </a:p>
        </p:txBody>
      </p:sp>
      <p:sp>
        <p:nvSpPr>
          <p:cNvPr id="2" name="文本框 1"/>
          <p:cNvSpPr txBox="1"/>
          <p:nvPr/>
        </p:nvSpPr>
        <p:spPr>
          <a:xfrm>
            <a:off x="1215230" y="1730996"/>
            <a:ext cx="9899650" cy="1353185"/>
          </a:xfrm>
          <a:prstGeom prst="rect">
            <a:avLst/>
          </a:prstGeom>
          <a:noFill/>
        </p:spPr>
        <p:txBody>
          <a:bodyPr wrap="square" rtlCol="0">
            <a:spAutoFit/>
          </a:bodyPr>
          <a:lstStyle/>
          <a:p>
            <a:pPr>
              <a:defRPr/>
            </a:pPr>
            <a:r>
              <a:rPr lang="en-US" altLang="zh-CN" sz="1600" dirty="0">
                <a:effectLst/>
                <a:latin typeface="+mn-ea"/>
                <a:cs typeface="宋体" pitchFamily="2" charset="-122"/>
              </a:rPr>
              <a:t>       </a:t>
            </a:r>
            <a:r>
              <a:rPr lang="zh-CN" altLang="en-US" sz="1600" dirty="0">
                <a:effectLst/>
                <a:latin typeface="+mn-ea"/>
                <a:cs typeface="宋体" pitchFamily="2" charset="-122"/>
              </a:rPr>
              <a:t>函数负责发送实际有效的数据包。在本次实验中，为了实现可靠传输，</a:t>
            </a:r>
            <a:r>
              <a:rPr lang="zh-CN" altLang="en-US" sz="1600" dirty="0">
                <a:solidFill>
                  <a:srgbClr val="FF0000"/>
                </a:solidFill>
                <a:effectLst/>
                <a:latin typeface="+mn-ea"/>
                <a:cs typeface="宋体" pitchFamily="2" charset="-122"/>
              </a:rPr>
              <a:t>所有通过该函数的数据包都需要添加到发送队列里面，并设置超时重发定时器</a:t>
            </a:r>
            <a:r>
              <a:rPr lang="zh-CN" altLang="en-US" sz="1600" dirty="0">
                <a:effectLst/>
                <a:latin typeface="+mn-ea"/>
                <a:cs typeface="宋体" pitchFamily="2" charset="-122"/>
              </a:rPr>
              <a:t>。</a:t>
            </a:r>
            <a:endParaRPr lang="en-US" altLang="zh-CN" sz="1600" dirty="0">
              <a:effectLst/>
              <a:latin typeface="+mn-ea"/>
              <a:cs typeface="宋体" pitchFamily="2" charset="-122"/>
            </a:endParaRPr>
          </a:p>
          <a:p>
            <a:pPr>
              <a:defRPr/>
            </a:pPr>
            <a:r>
              <a:rPr lang="en-US" altLang="zh-CN" sz="1600" dirty="0">
                <a:effectLst/>
                <a:latin typeface="+mn-ea"/>
                <a:cs typeface="宋体" pitchFamily="2" charset="-122"/>
              </a:rPr>
              <a:t>       </a:t>
            </a:r>
            <a:r>
              <a:rPr lang="en-US" altLang="zh-CN" sz="1600" dirty="0" err="1">
                <a:effectLst/>
                <a:latin typeface="+mn-ea"/>
                <a:cs typeface="宋体" pitchFamily="2" charset="-122"/>
              </a:rPr>
              <a:t>tcp_send_control_packet</a:t>
            </a:r>
            <a:r>
              <a:rPr lang="zh-CN" altLang="en-US" sz="1600" dirty="0">
                <a:effectLst/>
                <a:latin typeface="+mn-ea"/>
                <a:cs typeface="宋体" pitchFamily="2" charset="-122"/>
              </a:rPr>
              <a:t>函数负责发送控制包。在本次实验中，为了实现可靠传输，</a:t>
            </a:r>
            <a:r>
              <a:rPr lang="zh-CN" altLang="en-US" sz="1600" dirty="0">
                <a:solidFill>
                  <a:srgbClr val="FF0000"/>
                </a:solidFill>
                <a:effectLst/>
                <a:latin typeface="+mn-ea"/>
                <a:cs typeface="宋体" pitchFamily="2" charset="-122"/>
              </a:rPr>
              <a:t>所有通过该函数的</a:t>
            </a:r>
            <a:r>
              <a:rPr lang="en-US" altLang="zh-CN" sz="1600" dirty="0">
                <a:solidFill>
                  <a:srgbClr val="FF0000"/>
                </a:solidFill>
                <a:effectLst/>
                <a:latin typeface="+mn-ea"/>
                <a:cs typeface="宋体" pitchFamily="2" charset="-122"/>
              </a:rPr>
              <a:t>FIN</a:t>
            </a:r>
            <a:r>
              <a:rPr lang="zh-CN" altLang="en-US" sz="1600" dirty="0">
                <a:solidFill>
                  <a:srgbClr val="FF0000"/>
                </a:solidFill>
                <a:effectLst/>
                <a:latin typeface="+mn-ea"/>
                <a:cs typeface="宋体" pitchFamily="2" charset="-122"/>
              </a:rPr>
              <a:t>包和</a:t>
            </a:r>
            <a:r>
              <a:rPr lang="en-US" altLang="zh-CN" sz="1600" dirty="0">
                <a:solidFill>
                  <a:srgbClr val="FF0000"/>
                </a:solidFill>
                <a:effectLst/>
                <a:latin typeface="+mn-ea"/>
                <a:cs typeface="宋体" pitchFamily="2" charset="-122"/>
              </a:rPr>
              <a:t>SYN</a:t>
            </a:r>
            <a:r>
              <a:rPr lang="zh-CN" altLang="en-US" sz="1600" dirty="0">
                <a:solidFill>
                  <a:srgbClr val="FF0000"/>
                </a:solidFill>
                <a:effectLst/>
                <a:latin typeface="+mn-ea"/>
                <a:cs typeface="宋体" pitchFamily="2" charset="-122"/>
              </a:rPr>
              <a:t>包都需要设置超时重发定时器</a:t>
            </a:r>
            <a:r>
              <a:rPr lang="zh-CN" altLang="en-US" sz="1600" dirty="0">
                <a:effectLst/>
                <a:latin typeface="+mn-ea"/>
                <a:cs typeface="宋体" pitchFamily="2" charset="-122"/>
              </a:rPr>
              <a:t>。</a:t>
            </a:r>
            <a:endParaRPr lang="zh-CN" altLang="zh-CN" sz="1600" dirty="0">
              <a:effectLst/>
              <a:latin typeface="+mn-ea"/>
              <a:cs typeface="宋体" pitchFamily="2" charset="-122"/>
            </a:endParaRPr>
          </a:p>
          <a:p>
            <a:pPr>
              <a:defRPr/>
            </a:pPr>
            <a:endParaRPr kumimoji="0" lang="zh-CN" altLang="en-US" sz="1800" b="0"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4" name="文本框 13"/>
          <p:cNvSpPr txBox="1"/>
          <p:nvPr/>
        </p:nvSpPr>
        <p:spPr>
          <a:xfrm>
            <a:off x="314960" y="1281430"/>
            <a:ext cx="12154535" cy="39878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lang="en-US" altLang="zh-CN" sz="2000" b="1" dirty="0">
                <a:solidFill>
                  <a:srgbClr val="000000"/>
                </a:solidFill>
                <a:latin typeface="Arial" panose="020B0604020202090204"/>
                <a:ea typeface="微软雅黑"/>
              </a:rPr>
              <a:t> </a:t>
            </a:r>
            <a:r>
              <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rPr>
              <a:t>数据包和控制包的发送（void tcp_send_packet(struct tcp_sock *tsk, char *packet, int len) ）</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
        <p:nvSpPr>
          <p:cNvPr id="17" name="文本框 16"/>
          <p:cNvSpPr txBox="1"/>
          <p:nvPr/>
        </p:nvSpPr>
        <p:spPr>
          <a:xfrm>
            <a:off x="315011" y="3237674"/>
            <a:ext cx="11562991" cy="2061210"/>
          </a:xfrm>
          <a:prstGeom prst="rect">
            <a:avLst/>
          </a:prstGeom>
          <a:noFill/>
        </p:spPr>
        <p:txBody>
          <a:bodyPr wrap="square" rtlCol="0">
            <a:spAutoFit/>
          </a:bodyPr>
          <a:lstStyle/>
          <a:p>
            <a:pPr marL="768985" indent="304800" algn="just"/>
            <a:r>
              <a:rPr lang="en-US" altLang="zh-CN" sz="1600" dirty="0">
                <a:effectLst/>
                <a:latin typeface="+mn-ea"/>
                <a:cs typeface="宋体" pitchFamily="2" charset="-122"/>
              </a:rPr>
              <a:t> </a:t>
            </a:r>
            <a:r>
              <a:rPr lang="zh-CN" altLang="en-US" sz="1600" dirty="0">
                <a:effectLst/>
                <a:latin typeface="+mn-ea"/>
                <a:cs typeface="宋体" pitchFamily="2" charset="-122"/>
              </a:rPr>
              <a:t>函数负责处理 </a:t>
            </a:r>
            <a:r>
              <a:rPr lang="en-US" altLang="zh-CN" sz="1600" dirty="0">
                <a:effectLst/>
                <a:latin typeface="+mn-ea"/>
                <a:cs typeface="宋体" pitchFamily="2" charset="-122"/>
              </a:rPr>
              <a:t>TCP </a:t>
            </a:r>
            <a:r>
              <a:rPr lang="zh-CN" altLang="en-US" sz="1600" dirty="0">
                <a:effectLst/>
                <a:latin typeface="+mn-ea"/>
                <a:cs typeface="宋体" pitchFamily="2" charset="-122"/>
              </a:rPr>
              <a:t>数据包和连接管理。在本次实验中，为了实现可靠传输，需要进行修改。首先是在连接建立过程中，</a:t>
            </a:r>
            <a:r>
              <a:rPr lang="zh-CN" altLang="en-US" sz="1600" dirty="0">
                <a:solidFill>
                  <a:srgbClr val="FF0000"/>
                </a:solidFill>
                <a:effectLst/>
                <a:latin typeface="+mn-ea"/>
                <a:cs typeface="宋体" pitchFamily="2" charset="-122"/>
              </a:rPr>
              <a:t>上一个状态发出的包由下一状态负责验收</a:t>
            </a:r>
            <a:r>
              <a:rPr lang="zh-CN" altLang="en-US" sz="1600" dirty="0">
                <a:effectLst/>
                <a:latin typeface="+mn-ea"/>
                <a:cs typeface="宋体" pitchFamily="2" charset="-122"/>
              </a:rPr>
              <a:t>，</a:t>
            </a:r>
            <a:r>
              <a:rPr lang="zh-CN" altLang="en-US" sz="1600" dirty="0">
                <a:solidFill>
                  <a:srgbClr val="FF0000"/>
                </a:solidFill>
                <a:effectLst/>
                <a:latin typeface="+mn-ea"/>
                <a:cs typeface="宋体" pitchFamily="2" charset="-122"/>
              </a:rPr>
              <a:t>收到回应时清空发送队列</a:t>
            </a:r>
            <a:r>
              <a:rPr lang="zh-CN" altLang="en-US" sz="1600" dirty="0">
                <a:effectLst/>
                <a:latin typeface="+mn-ea"/>
                <a:cs typeface="宋体" pitchFamily="2" charset="-122"/>
              </a:rPr>
              <a:t>，</a:t>
            </a:r>
            <a:r>
              <a:rPr lang="zh-CN" altLang="en-US" sz="1600" dirty="0">
                <a:solidFill>
                  <a:srgbClr val="FF0000"/>
                </a:solidFill>
                <a:effectLst/>
                <a:latin typeface="+mn-ea"/>
                <a:cs typeface="宋体" pitchFamily="2" charset="-122"/>
              </a:rPr>
              <a:t>超时未收到回应则重发</a:t>
            </a:r>
            <a:r>
              <a:rPr lang="zh-CN" altLang="en-US" sz="1600" dirty="0">
                <a:effectLst/>
                <a:latin typeface="+mn-ea"/>
                <a:cs typeface="宋体" pitchFamily="2" charset="-122"/>
              </a:rPr>
              <a:t>。</a:t>
            </a:r>
            <a:r>
              <a:rPr lang="zh-CN" altLang="en-US" sz="1600" dirty="0">
                <a:solidFill>
                  <a:srgbClr val="FF0000"/>
                </a:solidFill>
                <a:effectLst/>
                <a:latin typeface="+mn-ea"/>
                <a:cs typeface="宋体" pitchFamily="2" charset="-122"/>
              </a:rPr>
              <a:t>纯</a:t>
            </a:r>
            <a:r>
              <a:rPr lang="en-US" altLang="zh-CN" sz="1600" dirty="0">
                <a:solidFill>
                  <a:srgbClr val="FF0000"/>
                </a:solidFill>
                <a:effectLst/>
                <a:latin typeface="+mn-ea"/>
                <a:cs typeface="宋体" pitchFamily="2" charset="-122"/>
              </a:rPr>
              <a:t>ACK</a:t>
            </a:r>
            <a:r>
              <a:rPr lang="zh-CN" altLang="en-US" sz="1600" dirty="0">
                <a:solidFill>
                  <a:srgbClr val="FF0000"/>
                </a:solidFill>
                <a:effectLst/>
                <a:latin typeface="+mn-ea"/>
                <a:cs typeface="宋体" pitchFamily="2" charset="-122"/>
              </a:rPr>
              <a:t>包不需要重发</a:t>
            </a:r>
            <a:r>
              <a:rPr lang="zh-CN" altLang="en-US" sz="1600" dirty="0">
                <a:effectLst/>
                <a:latin typeface="+mn-ea"/>
                <a:cs typeface="宋体" pitchFamily="2" charset="-122"/>
              </a:rPr>
              <a:t>，</a:t>
            </a:r>
            <a:r>
              <a:rPr lang="zh-CN" altLang="en-US" sz="1600" dirty="0">
                <a:solidFill>
                  <a:srgbClr val="FF0000"/>
                </a:solidFill>
                <a:effectLst/>
                <a:latin typeface="+mn-ea"/>
                <a:cs typeface="宋体" pitchFamily="2" charset="-122"/>
              </a:rPr>
              <a:t>也不添加到发送队列</a:t>
            </a:r>
            <a:r>
              <a:rPr lang="zh-CN" altLang="en-US" sz="1600" dirty="0">
                <a:effectLst/>
                <a:latin typeface="+mn-ea"/>
                <a:cs typeface="宋体" pitchFamily="2" charset="-122"/>
              </a:rPr>
              <a:t>。所以</a:t>
            </a:r>
            <a:r>
              <a:rPr lang="en-US" altLang="zh-CN" sz="1600" dirty="0">
                <a:effectLst/>
                <a:latin typeface="+mn-ea"/>
                <a:cs typeface="宋体" pitchFamily="2" charset="-122"/>
              </a:rPr>
              <a:t>SYN_SENT</a:t>
            </a:r>
            <a:r>
              <a:rPr lang="zh-CN" altLang="en-US" sz="1600" dirty="0">
                <a:effectLst/>
                <a:latin typeface="+mn-ea"/>
                <a:cs typeface="宋体" pitchFamily="2" charset="-122"/>
              </a:rPr>
              <a:t>状态，收到</a:t>
            </a:r>
            <a:r>
              <a:rPr lang="en-US" altLang="zh-CN" sz="1600" dirty="0">
                <a:effectLst/>
                <a:latin typeface="+mn-ea"/>
                <a:cs typeface="宋体" pitchFamily="2" charset="-122"/>
              </a:rPr>
              <a:t>server</a:t>
            </a:r>
            <a:r>
              <a:rPr lang="zh-CN" altLang="en-US" sz="1600" dirty="0">
                <a:effectLst/>
                <a:latin typeface="+mn-ea"/>
                <a:cs typeface="宋体" pitchFamily="2" charset="-122"/>
              </a:rPr>
              <a:t>的</a:t>
            </a:r>
            <a:r>
              <a:rPr lang="en-US" altLang="zh-CN" sz="1600" dirty="0">
                <a:effectLst/>
                <a:latin typeface="+mn-ea"/>
                <a:cs typeface="宋体" pitchFamily="2" charset="-122"/>
              </a:rPr>
              <a:t>SYN | ACK</a:t>
            </a:r>
            <a:r>
              <a:rPr lang="zh-CN" altLang="en-US" sz="1600" dirty="0">
                <a:effectLst/>
                <a:latin typeface="+mn-ea"/>
                <a:cs typeface="宋体" pitchFamily="2" charset="-122"/>
              </a:rPr>
              <a:t>回应时清空发送队列，关闭定时器，更新到下一状态。</a:t>
            </a:r>
            <a:r>
              <a:rPr lang="en-US" altLang="zh-CN" sz="1600" dirty="0">
                <a:effectLst/>
                <a:latin typeface="+mn-ea"/>
                <a:cs typeface="宋体" pitchFamily="2" charset="-122"/>
              </a:rPr>
              <a:t>SYN_RECV</a:t>
            </a:r>
            <a:r>
              <a:rPr lang="zh-CN" altLang="en-US" sz="1600" dirty="0">
                <a:effectLst/>
                <a:latin typeface="+mn-ea"/>
                <a:cs typeface="宋体" pitchFamily="2" charset="-122"/>
              </a:rPr>
              <a:t>状态的变化也同理，收到</a:t>
            </a:r>
            <a:r>
              <a:rPr lang="en-US" altLang="zh-CN" sz="1600" dirty="0">
                <a:effectLst/>
                <a:latin typeface="+mn-ea"/>
                <a:cs typeface="宋体" pitchFamily="2" charset="-122"/>
              </a:rPr>
              <a:t>ACK</a:t>
            </a:r>
            <a:r>
              <a:rPr lang="zh-CN" altLang="en-US" sz="1600" dirty="0">
                <a:effectLst/>
                <a:latin typeface="+mn-ea"/>
                <a:cs typeface="宋体" pitchFamily="2" charset="-122"/>
              </a:rPr>
              <a:t>后清空发送队列，关闭定时器，更新到下一状态。在关闭建立的过程中，也与上面说的类似，</a:t>
            </a:r>
            <a:r>
              <a:rPr lang="zh-CN" altLang="en-US" sz="1600" dirty="0">
                <a:solidFill>
                  <a:srgbClr val="FF0000"/>
                </a:solidFill>
                <a:effectLst/>
                <a:latin typeface="+mn-ea"/>
                <a:cs typeface="宋体" pitchFamily="2" charset="-122"/>
              </a:rPr>
              <a:t>收到</a:t>
            </a:r>
            <a:r>
              <a:rPr lang="en-US" altLang="zh-CN" sz="1600" dirty="0">
                <a:solidFill>
                  <a:srgbClr val="FF0000"/>
                </a:solidFill>
                <a:effectLst/>
                <a:latin typeface="+mn-ea"/>
                <a:cs typeface="宋体" pitchFamily="2" charset="-122"/>
              </a:rPr>
              <a:t>ACK</a:t>
            </a:r>
            <a:r>
              <a:rPr lang="zh-CN" altLang="en-US" sz="1600" dirty="0">
                <a:solidFill>
                  <a:srgbClr val="FF0000"/>
                </a:solidFill>
                <a:effectLst/>
                <a:latin typeface="+mn-ea"/>
                <a:cs typeface="宋体" pitchFamily="2" charset="-122"/>
              </a:rPr>
              <a:t>后清空发送队列</a:t>
            </a:r>
            <a:r>
              <a:rPr lang="zh-CN" altLang="en-US" sz="1600" dirty="0">
                <a:effectLst/>
                <a:latin typeface="+mn-ea"/>
                <a:cs typeface="宋体" pitchFamily="2" charset="-122"/>
              </a:rPr>
              <a:t>，</a:t>
            </a:r>
            <a:r>
              <a:rPr lang="zh-CN" altLang="en-US" sz="1600" dirty="0">
                <a:solidFill>
                  <a:srgbClr val="FF0000"/>
                </a:solidFill>
                <a:effectLst/>
                <a:latin typeface="+mn-ea"/>
                <a:cs typeface="宋体" pitchFamily="2" charset="-122"/>
              </a:rPr>
              <a:t>关闭定时器</a:t>
            </a:r>
            <a:r>
              <a:rPr lang="zh-CN" altLang="en-US" sz="1600" dirty="0">
                <a:effectLst/>
                <a:latin typeface="+mn-ea"/>
                <a:cs typeface="宋体" pitchFamily="2" charset="-122"/>
              </a:rPr>
              <a:t>，</a:t>
            </a:r>
            <a:r>
              <a:rPr lang="zh-CN" altLang="en-US" sz="1600" dirty="0">
                <a:solidFill>
                  <a:srgbClr val="FF0000"/>
                </a:solidFill>
                <a:effectLst/>
                <a:latin typeface="+mn-ea"/>
                <a:cs typeface="宋体" pitchFamily="2" charset="-122"/>
              </a:rPr>
              <a:t>更新到下一状态</a:t>
            </a:r>
            <a:r>
              <a:rPr lang="zh-CN" altLang="en-US" sz="1600" dirty="0">
                <a:effectLst/>
                <a:latin typeface="+mn-ea"/>
                <a:cs typeface="宋体" pitchFamily="2" charset="-122"/>
              </a:rPr>
              <a:t>。</a:t>
            </a:r>
            <a:endParaRPr lang="en-US" altLang="zh-CN" sz="1600" dirty="0">
              <a:effectLst/>
              <a:latin typeface="+mn-ea"/>
              <a:cs typeface="宋体" pitchFamily="2" charset="-122"/>
            </a:endParaRPr>
          </a:p>
          <a:p>
            <a:pPr marL="768985" indent="304800" algn="just"/>
            <a:r>
              <a:rPr lang="zh-CN" altLang="en-US" sz="1600" dirty="0">
                <a:effectLst/>
                <a:latin typeface="+mn-ea"/>
                <a:cs typeface="宋体" pitchFamily="2" charset="-122"/>
              </a:rPr>
              <a:t>  最后是</a:t>
            </a:r>
            <a:r>
              <a:rPr lang="en-US" altLang="zh-CN" sz="1600" dirty="0">
                <a:effectLst/>
                <a:latin typeface="+mn-ea"/>
                <a:cs typeface="宋体" pitchFamily="2" charset="-122"/>
              </a:rPr>
              <a:t>ESTABLISH</a:t>
            </a:r>
            <a:r>
              <a:rPr lang="zh-CN" altLang="en-US" sz="1600" dirty="0">
                <a:effectLst/>
                <a:latin typeface="+mn-ea"/>
                <a:cs typeface="宋体" pitchFamily="2" charset="-122"/>
              </a:rPr>
              <a:t>状态，</a:t>
            </a:r>
            <a:r>
              <a:rPr lang="zh-CN" altLang="en-US" sz="1600" dirty="0">
                <a:solidFill>
                  <a:srgbClr val="FF0000"/>
                </a:solidFill>
                <a:effectLst/>
                <a:latin typeface="+mn-ea"/>
                <a:cs typeface="宋体" pitchFamily="2" charset="-122"/>
              </a:rPr>
              <a:t>首先判断序列号</a:t>
            </a:r>
            <a:r>
              <a:rPr lang="zh-CN" altLang="en-US" sz="1600" dirty="0">
                <a:effectLst/>
                <a:latin typeface="+mn-ea"/>
                <a:cs typeface="宋体" pitchFamily="2" charset="-122"/>
              </a:rPr>
              <a:t>，如果是收到的序列号之前的，说明已经收到过，则不做处理，</a:t>
            </a:r>
            <a:r>
              <a:rPr lang="zh-CN" altLang="en-US" sz="1600" dirty="0">
                <a:solidFill>
                  <a:srgbClr val="FF0000"/>
                </a:solidFill>
                <a:effectLst/>
                <a:latin typeface="+mn-ea"/>
                <a:cs typeface="宋体" pitchFamily="2" charset="-122"/>
              </a:rPr>
              <a:t>直接回复</a:t>
            </a:r>
            <a:r>
              <a:rPr lang="en-US" altLang="zh-CN" sz="1600" dirty="0">
                <a:solidFill>
                  <a:srgbClr val="FF0000"/>
                </a:solidFill>
                <a:effectLst/>
                <a:latin typeface="+mn-ea"/>
                <a:cs typeface="宋体" pitchFamily="2" charset="-122"/>
              </a:rPr>
              <a:t>ACK</a:t>
            </a:r>
            <a:r>
              <a:rPr lang="zh-CN" altLang="en-US" sz="1600" dirty="0">
                <a:effectLst/>
                <a:latin typeface="+mn-ea"/>
                <a:cs typeface="宋体" pitchFamily="2" charset="-122"/>
              </a:rPr>
              <a:t>即可。然后，如果是</a:t>
            </a:r>
            <a:r>
              <a:rPr lang="zh-CN" altLang="en-US" sz="1600" dirty="0">
                <a:solidFill>
                  <a:srgbClr val="FF0000"/>
                </a:solidFill>
                <a:effectLst/>
                <a:latin typeface="+mn-ea"/>
                <a:cs typeface="宋体" pitchFamily="2" charset="-122"/>
              </a:rPr>
              <a:t>不带数据的</a:t>
            </a:r>
            <a:r>
              <a:rPr lang="en-US" altLang="zh-CN" sz="1600" dirty="0">
                <a:solidFill>
                  <a:srgbClr val="FF0000"/>
                </a:solidFill>
                <a:effectLst/>
                <a:latin typeface="+mn-ea"/>
                <a:cs typeface="宋体" pitchFamily="2" charset="-122"/>
              </a:rPr>
              <a:t>ACK</a:t>
            </a:r>
            <a:r>
              <a:rPr lang="zh-CN" altLang="en-US" sz="1600" dirty="0">
                <a:solidFill>
                  <a:srgbClr val="FF0000"/>
                </a:solidFill>
                <a:effectLst/>
                <a:latin typeface="+mn-ea"/>
                <a:cs typeface="宋体" pitchFamily="2" charset="-122"/>
              </a:rPr>
              <a:t>包</a:t>
            </a:r>
            <a:r>
              <a:rPr lang="zh-CN" altLang="en-US" sz="1600" dirty="0">
                <a:effectLst/>
                <a:latin typeface="+mn-ea"/>
                <a:cs typeface="宋体" pitchFamily="2" charset="-122"/>
              </a:rPr>
              <a:t>，且</a:t>
            </a:r>
            <a:r>
              <a:rPr lang="en-US" altLang="zh-CN" sz="1600" dirty="0">
                <a:solidFill>
                  <a:srgbClr val="FF0000"/>
                </a:solidFill>
                <a:effectLst/>
                <a:latin typeface="+mn-ea"/>
                <a:cs typeface="宋体" pitchFamily="2" charset="-122"/>
              </a:rPr>
              <a:t>ACK</a:t>
            </a:r>
            <a:r>
              <a:rPr lang="zh-CN" altLang="en-US" sz="1600" dirty="0">
                <a:solidFill>
                  <a:srgbClr val="FF0000"/>
                </a:solidFill>
                <a:effectLst/>
                <a:latin typeface="+mn-ea"/>
                <a:cs typeface="宋体" pitchFamily="2" charset="-122"/>
              </a:rPr>
              <a:t>更新</a:t>
            </a:r>
            <a:r>
              <a:rPr lang="zh-CN" altLang="en-US" sz="1600" dirty="0">
                <a:effectLst/>
                <a:latin typeface="+mn-ea"/>
                <a:cs typeface="宋体" pitchFamily="2" charset="-122"/>
              </a:rPr>
              <a:t>，说明对方实际接收了数据包，</a:t>
            </a:r>
            <a:r>
              <a:rPr lang="zh-CN" altLang="en-US" sz="1600" dirty="0">
                <a:solidFill>
                  <a:srgbClr val="FF0000"/>
                </a:solidFill>
                <a:effectLst/>
                <a:latin typeface="+mn-ea"/>
                <a:cs typeface="宋体" pitchFamily="2" charset="-122"/>
              </a:rPr>
              <a:t>将定时器重置</a:t>
            </a:r>
            <a:r>
              <a:rPr lang="zh-CN" altLang="en-US" sz="1600" dirty="0">
                <a:effectLst/>
                <a:latin typeface="+mn-ea"/>
                <a:cs typeface="宋体" pitchFamily="2" charset="-122"/>
              </a:rPr>
              <a:t>。最后</a:t>
            </a:r>
            <a:r>
              <a:rPr lang="zh-CN" altLang="en-US" sz="1600" dirty="0">
                <a:solidFill>
                  <a:srgbClr val="FF0000"/>
                </a:solidFill>
                <a:effectLst/>
                <a:latin typeface="+mn-ea"/>
                <a:cs typeface="宋体" pitchFamily="2" charset="-122"/>
              </a:rPr>
              <a:t>根据</a:t>
            </a:r>
            <a:r>
              <a:rPr lang="en-US" altLang="zh-CN" sz="1600" dirty="0">
                <a:solidFill>
                  <a:srgbClr val="FF0000"/>
                </a:solidFill>
                <a:effectLst/>
                <a:latin typeface="+mn-ea"/>
                <a:cs typeface="宋体" pitchFamily="2" charset="-122"/>
              </a:rPr>
              <a:t>ACK</a:t>
            </a:r>
            <a:r>
              <a:rPr lang="zh-CN" altLang="en-US" sz="1600" dirty="0">
                <a:solidFill>
                  <a:srgbClr val="FF0000"/>
                </a:solidFill>
                <a:effectLst/>
                <a:latin typeface="+mn-ea"/>
                <a:cs typeface="宋体" pitchFamily="2" charset="-122"/>
              </a:rPr>
              <a:t>更新发送队列并判断是否取消定时器</a:t>
            </a:r>
            <a:r>
              <a:rPr lang="zh-CN" altLang="en-US" sz="1600" dirty="0">
                <a:effectLst/>
                <a:latin typeface="+mn-ea"/>
                <a:cs typeface="宋体" pitchFamily="2" charset="-122"/>
              </a:rPr>
              <a:t>。如果收到</a:t>
            </a:r>
            <a:r>
              <a:rPr lang="zh-CN" altLang="en-US" sz="1600" dirty="0">
                <a:solidFill>
                  <a:srgbClr val="FF0000"/>
                </a:solidFill>
                <a:effectLst/>
                <a:latin typeface="+mn-ea"/>
                <a:cs typeface="宋体" pitchFamily="2" charset="-122"/>
              </a:rPr>
              <a:t>带数据的包</a:t>
            </a:r>
            <a:r>
              <a:rPr lang="zh-CN" altLang="en-US" sz="1600" dirty="0">
                <a:effectLst/>
                <a:latin typeface="+mn-ea"/>
                <a:cs typeface="宋体" pitchFamily="2" charset="-122"/>
              </a:rPr>
              <a:t>，则交由</a:t>
            </a:r>
            <a:r>
              <a:rPr lang="en-US" altLang="zh-CN" sz="1600" dirty="0" err="1">
                <a:effectLst/>
                <a:latin typeface="+mn-ea"/>
                <a:cs typeface="宋体" pitchFamily="2" charset="-122"/>
              </a:rPr>
              <a:t>handle_tcp_recv_data</a:t>
            </a:r>
            <a:r>
              <a:rPr lang="zh-CN" altLang="en-US" sz="1600" dirty="0">
                <a:effectLst/>
                <a:latin typeface="+mn-ea"/>
                <a:cs typeface="宋体" pitchFamily="2" charset="-122"/>
              </a:rPr>
              <a:t>函数处理。</a:t>
            </a:r>
            <a:endParaRPr lang="zh-CN" altLang="zh-CN" sz="1600" dirty="0">
              <a:effectLst/>
              <a:latin typeface="+mn-ea"/>
              <a:cs typeface="宋体" pitchFamily="2" charset="-122"/>
            </a:endParaRPr>
          </a:p>
        </p:txBody>
      </p:sp>
      <p:sp>
        <p:nvSpPr>
          <p:cNvPr id="18" name="文本框 17"/>
          <p:cNvSpPr txBox="1"/>
          <p:nvPr/>
        </p:nvSpPr>
        <p:spPr>
          <a:xfrm>
            <a:off x="147320" y="2839085"/>
            <a:ext cx="12322175" cy="101473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defRPr/>
            </a:pPr>
            <a:r>
              <a:rPr lang="en-US" altLang="zh-CN" sz="2000" b="1" dirty="0">
                <a:solidFill>
                  <a:srgbClr val="000000"/>
                </a:solidFill>
                <a:latin typeface="Arial" panose="020B0604020202090204"/>
                <a:ea typeface="微软雅黑"/>
              </a:rPr>
              <a:t>TCP</a:t>
            </a:r>
            <a:r>
              <a:rPr lang="zh-CN" altLang="en-US" sz="2000" b="1" dirty="0">
                <a:solidFill>
                  <a:srgbClr val="000000"/>
                </a:solidFill>
                <a:latin typeface="Arial" panose="020B0604020202090204"/>
                <a:ea typeface="微软雅黑"/>
              </a:rPr>
              <a:t>数据包与连接管理（</a:t>
            </a:r>
            <a:r>
              <a:rPr lang="en-US" altLang="zh-CN" sz="2000" dirty="0">
                <a:effectLst/>
                <a:latin typeface="+mn-ea"/>
                <a:cs typeface="宋体" pitchFamily="2" charset="-122"/>
                <a:sym typeface="+mn-ea"/>
              </a:rPr>
              <a:t> void tcp_process(struct tcp_sock *tsk, struct tcp_cb *cb, char *packet)</a:t>
            </a:r>
            <a:endParaRPr lang="en-US" altLang="zh-CN" sz="2000" dirty="0">
              <a:effectLst/>
              <a:latin typeface="+mn-ea"/>
              <a:cs typeface="宋体" pitchFamily="2" charset="-122"/>
              <a:sym typeface="+mn-ea"/>
            </a:endParaRPr>
          </a:p>
          <a:p>
            <a:pPr marR="0" lvl="0" indent="0" algn="l" defTabSz="914400" rtl="0" eaLnBrk="1" fontAlgn="auto" latinLnBrk="0" hangingPunct="1">
              <a:lnSpc>
                <a:spcPct val="100000"/>
              </a:lnSpc>
              <a:spcBef>
                <a:spcPts val="0"/>
              </a:spcBef>
              <a:spcAft>
                <a:spcPts val="0"/>
              </a:spcAft>
              <a:buClrTx/>
              <a:buSzTx/>
              <a:buFont typeface="+mj-lt"/>
              <a:buNone/>
              <a:defRPr/>
            </a:pPr>
            <a:r>
              <a:rPr lang="zh-CN" altLang="en-US" sz="2000" b="1" dirty="0">
                <a:solidFill>
                  <a:srgbClr val="000000"/>
                </a:solidFill>
                <a:latin typeface="Arial" panose="020B0604020202090204"/>
                <a:ea typeface="微软雅黑"/>
              </a:rPr>
              <a:t>{</a:t>
            </a:r>
            <a:r>
              <a:rPr lang="en-US" altLang="zh-CN" sz="2000" b="1" dirty="0">
                <a:solidFill>
                  <a:srgbClr val="000000"/>
                </a:solidFill>
                <a:latin typeface="Arial" panose="020B0604020202090204"/>
                <a:ea typeface="微软雅黑"/>
              </a:rPr>
              <a:t>}</a:t>
            </a:r>
            <a:r>
              <a:rPr lang="zh-CN" altLang="en-US" sz="2000" b="1" dirty="0">
                <a:solidFill>
                  <a:srgbClr val="000000"/>
                </a:solidFill>
                <a:latin typeface="Arial" panose="020B0604020202090204"/>
                <a:ea typeface="微软雅黑"/>
              </a:rPr>
              <a:t>）</a:t>
            </a:r>
            <a:endParaRPr kumimoji="0" lang="zh-CN" altLang="en-US" sz="2000" b="1" i="0" u="none" strike="noStrike" kern="1200" cap="none" spc="0" normalizeH="0" baseline="0" noProof="0" dirty="0">
              <a:ln>
                <a:noFill/>
              </a:ln>
              <a:solidFill>
                <a:srgbClr val="000000"/>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9c4558c7-71ac-4a1d-bbc0-d618599a7c78"/>
  <p:tag name="COMMONDATA" val="eyJoZGlkIjoiNGUxYTI1OGVhNTA3MThlNzJmMDJmNWMyMDJlMjgyZTk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imes New Roman" panose="02020603050405020304" pitchFamily="18" charset="0"/>
            <a:ea typeface="宋体" pitchFamily="2" charset="-122"/>
            <a:cs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imes New Roman" panose="02020603050405020304" pitchFamily="18" charset="0"/>
            <a:ea typeface="宋体" pitchFamily="2" charset="-122"/>
            <a:cs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8125</Words>
  <Application>WPS 演示</Application>
  <PresentationFormat>宽屏</PresentationFormat>
  <Paragraphs>290</Paragraphs>
  <Slides>26</Slides>
  <Notes>20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26</vt:i4>
      </vt:variant>
    </vt:vector>
  </HeadingPairs>
  <TitlesOfParts>
    <vt:vector size="50" baseType="lpstr">
      <vt:lpstr>Arial</vt:lpstr>
      <vt:lpstr>宋体</vt:lpstr>
      <vt:lpstr>Wingdings</vt:lpstr>
      <vt:lpstr>Times New Roman</vt:lpstr>
      <vt:lpstr>汉仪书宋二KW</vt:lpstr>
      <vt:lpstr>微软雅黑 Light</vt:lpstr>
      <vt:lpstr>汉仪中黑KW</vt:lpstr>
      <vt:lpstr>Wingdings</vt:lpstr>
      <vt:lpstr>Arial</vt:lpstr>
      <vt:lpstr>微软雅黑</vt:lpstr>
      <vt:lpstr>华文中宋</vt:lpstr>
      <vt:lpstr>汉仪旗黑</vt:lpstr>
      <vt:lpstr>Calibri</vt:lpstr>
      <vt:lpstr>Helvetica Neue</vt:lpstr>
      <vt:lpstr>等线</vt:lpstr>
      <vt:lpstr>微软雅黑</vt:lpstr>
      <vt:lpstr>等线</vt:lpstr>
      <vt:lpstr>宋体</vt:lpstr>
      <vt:lpstr>Arial Unicode MS</vt:lpstr>
      <vt:lpstr>汉仪中等线KW</vt:lpstr>
      <vt:lpstr>黑体</vt:lpstr>
      <vt:lpstr>等线</vt:lpstr>
      <vt:lpstr>Axis</vt:lpstr>
      <vt:lpstr>自定义设计方案</vt:lpstr>
      <vt:lpstr>实验3: 可靠传输，拥塞控制</vt:lpstr>
      <vt:lpstr>PowerPoint 演示文稿</vt:lpstr>
      <vt:lpstr>实验任务</vt:lpstr>
      <vt:lpstr>实验流程</vt:lpstr>
      <vt:lpstr>任务文件</vt:lpstr>
      <vt:lpstr>设计思路——TCP重传定时器相关功能（time.c）</vt:lpstr>
      <vt:lpstr>设计思路——发送队列实现（tcp_sock.c）</vt:lpstr>
      <vt:lpstr>设计思路——接收队列实现（tcp_sock.c）</vt:lpstr>
      <vt:lpstr>设计思路——协议栈函数的更新：实现可靠传输（tcp_in.c, tcp_out.c）</vt:lpstr>
      <vt:lpstr>设计思路——协议栈函数的更新：实现可靠传输（tcp_in.c, tcp_out.c）</vt:lpstr>
      <vt:lpstr>实验结果与分析</vt:lpstr>
      <vt:lpstr>PowerPoint 演示文稿</vt:lpstr>
      <vt:lpstr>实验任务</vt:lpstr>
      <vt:lpstr>实验流程</vt:lpstr>
      <vt:lpstr>设计思路——拥塞状态转移</vt:lpstr>
      <vt:lpstr>设计思路——拥塞状态转移(tcp_in.c)</vt:lpstr>
      <vt:lpstr>设计思路——拥塞状态转移(tcp_in.c)</vt:lpstr>
      <vt:lpstr>设计思路——拥塞状态转移(tcp_in.c)</vt:lpstr>
      <vt:lpstr>设计思路——已写函数的修改：实现拥塞控制(tcp_sock.c , tcp_timer.c , tcp_in.c)</vt:lpstr>
      <vt:lpstr>设计思路——统计CWND的变化(tcp_app.c)</vt:lpstr>
      <vt:lpstr>统计CWND的变化</vt:lpstr>
      <vt:lpstr>实验结果与分析</vt:lpstr>
      <vt:lpstr>实验结果与分析</vt:lpstr>
      <vt:lpstr>拥塞控制验收要求</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乘春伪钠考</cp:lastModifiedBy>
  <cp:revision>433</cp:revision>
  <dcterms:created xsi:type="dcterms:W3CDTF">2024-04-03T01:50:50Z</dcterms:created>
  <dcterms:modified xsi:type="dcterms:W3CDTF">2024-04-03T01:50:50Z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100D7FC05537F3486FF1F86586596CC1_43</vt:lpwstr>
  </property>
  <property fmtid="{D5CDD505-2E9C-101B-9397-08002B2CF9AE}" pid="3" name="KSOProductBuildVer">
    <vt:lpwstr>2052-6.5.2.8766</vt:lpwstr>
  </property>
</Properties>
</file>