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69" r:id="rId5"/>
    <p:sldId id="287" r:id="rId6"/>
    <p:sldId id="289" r:id="rId7"/>
    <p:sldId id="288" r:id="rId8"/>
    <p:sldId id="290" r:id="rId9"/>
    <p:sldId id="291" r:id="rId10"/>
    <p:sldId id="292" r:id="rId11"/>
    <p:sldId id="293" r:id="rId12"/>
    <p:sldId id="294" r:id="rId13"/>
    <p:sldId id="296" r:id="rId14"/>
    <p:sldId id="275" r:id="rId1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ryl M. Lange" initials="CML" lastIdx="1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8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35" d="100"/>
          <a:sy n="35" d="100"/>
        </p:scale>
        <p:origin x="2384" y="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customXml" Target="../customXml/item3.xml"/><Relationship Id="rId22" Type="http://schemas.openxmlformats.org/officeDocument/2006/relationships/customXml" Target="../customXml/item2.xml"/><Relationship Id="rId21" Type="http://schemas.openxmlformats.org/officeDocument/2006/relationships/customXml" Target="../customXml/item1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922FB40-3166-4AE3-A2E4-B20072494FB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3F9A1726-4285-4C7A-B0B5-1F502D005397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B61D257E-CC2A-433F-8909-C12C0C7E155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4E55870-BCD9-4E81-8540-07947048D33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Hello everyone. </a:t>
            </a:r>
            <a:endParaRPr lang="en-US" altLang="zh-CN"/>
          </a:p>
          <a:p>
            <a:r>
              <a:rPr lang="en-US" altLang="zh-CN"/>
              <a:t>I'm Yihe Yang, </a:t>
            </a:r>
            <a:endParaRPr lang="en-US" altLang="zh-CN"/>
          </a:p>
          <a:p>
            <a:r>
              <a:rPr lang="en-US" altLang="zh-CN"/>
              <a:t>and today I'm presenting my internship project on single-cell RNA sequencing data analysis.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In conclusion, I successfully established an automated single-cell analysis pipeline that effectively filters low-quality cells and identifies clear population structures through clustering.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Through this project, I gained technical expertise in Scanpy and single-cell analysis, learned industry best practices, and developed important professional skills in project planning and scientific presentation.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Single-cell RNA sequencing data often contains technical noise, low-quality cells, and doublets. </a:t>
            </a:r>
            <a:endParaRPr lang="en-US" altLang="zh-CN"/>
          </a:p>
          <a:p>
            <a:r>
              <a:rPr lang="en-US" altLang="zh-CN"/>
              <a:t>These issues significantly compromise downstream analysis accuracy. </a:t>
            </a:r>
            <a:endParaRPr lang="en-US" altLang="zh-CN"/>
          </a:p>
          <a:p>
            <a:r>
              <a:rPr lang="en-US" altLang="zh-CN"/>
              <a:t>My project aimed to solve this by developing a standardized computational pipeline to extract meaningful biological insights from raw data</a:t>
            </a:r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The project scope covered the complete analysis workflow from quality control to clustering. </a:t>
            </a:r>
            <a:endParaRPr lang="en-US" altLang="zh-CN"/>
          </a:p>
          <a:p>
            <a:r>
              <a:rPr lang="en-US" altLang="zh-CN"/>
              <a:t>Our key objectives were to establish a reproducible workflow, identify high-quality cell populations, and enable biological discovery through effective visualization.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For this project, I utilized Scanpy as the primary framework, along with Python.</a:t>
            </a:r>
            <a:endParaRPr lang="en-US" altLang="zh-CN"/>
          </a:p>
          <a:p>
            <a:r>
              <a:rPr lang="en-US" altLang="zh-CN"/>
              <a:t> Key algorithms included PCA for dimensionality reduction, UMAP for visualization, and Leiden for clustering.</a:t>
            </a:r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The core pipeline begins with data loading, followed by sequential processing steps. </a:t>
            </a:r>
            <a:endParaRPr lang="en-US" altLang="zh-CN"/>
          </a:p>
          <a:p>
            <a:r>
              <a:rPr lang="en-US" altLang="zh-CN"/>
              <a:t>We filter cells and genes based on quality metrics, normalize counts, and apply logarithmic transformation to stabilize variance.</a:t>
            </a:r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The pipeline is organized into five specialized modules.</a:t>
            </a:r>
            <a:endParaRPr lang="en-US" altLang="zh-CN"/>
          </a:p>
          <a:p>
            <a:r>
              <a:rPr lang="en-US" altLang="zh-CN"/>
              <a:t> Each module handles specific tasks, from initial data import through quality control, doublet detection, normalization, and finally clustering analysis.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Looking forward, this pipeline could be enhanced by integrating multi-omics data,</a:t>
            </a:r>
            <a:endParaRPr lang="en-US" altLang="zh-CN"/>
          </a:p>
          <a:p>
            <a:r>
              <a:rPr lang="en-US" altLang="zh-CN"/>
              <a:t> developing interactive dashboards for biologists, </a:t>
            </a:r>
            <a:endParaRPr lang="en-US" altLang="zh-CN"/>
          </a:p>
          <a:p>
            <a:r>
              <a:rPr lang="en-US" altLang="zh-CN"/>
              <a:t>implementing automated cell annotation, </a:t>
            </a:r>
            <a:endParaRPr lang="en-US" altLang="zh-CN"/>
          </a:p>
          <a:p>
            <a:r>
              <a:rPr lang="en-US" altLang="zh-CN"/>
              <a:t>and optimizing performance for larger datasets.</a:t>
            </a:r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Our quality control violin plots help identify filtering thresholds. </a:t>
            </a:r>
            <a:endParaRPr lang="en-US" altLang="zh-CN"/>
          </a:p>
          <a:p>
            <a:r>
              <a:rPr lang="en-US" altLang="zh-CN"/>
              <a:t>The PCA variance plot determines optimal components for downstream analysis, </a:t>
            </a:r>
            <a:endParaRPr lang="en-US" altLang="zh-CN"/>
          </a:p>
          <a:p>
            <a:r>
              <a:rPr lang="en-US" altLang="zh-CN"/>
              <a:t>and the final UMAP reveals clear cell population structures.</a:t>
            </a:r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For testing and verification, I implemented several quality thresholds. Cells with more than 10% mitochondrial reads were removed as they likely represent low-quality or dying cells. I also set minimum gene counts and used Scrublet to filter out doublets. These steps ensured we worked with high-quality data.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Title Slide, Title &amp;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101602" y="105770"/>
            <a:ext cx="11992861" cy="6514109"/>
          </a:xfrm>
          <a:prstGeom prst="rect">
            <a:avLst/>
          </a:prstGeom>
          <a:solidFill>
            <a:schemeClr val="bg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 userDrawn="1"/>
        </p:nvSpPr>
        <p:spPr bwMode="auto">
          <a:xfrm>
            <a:off x="476521" y="2720015"/>
            <a:ext cx="11780607" cy="260870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121920" tIns="60960" rIns="121920" bIns="60960" numCol="1" rtlCol="0" anchor="b" anchorCtr="0" compatLnSpc="1"/>
          <a:lstStyle/>
          <a:p>
            <a:pPr marL="0" marR="0" indent="0" algn="l" defTabSz="1219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4265" b="0" i="0" u="none" strike="noStrike" cap="none" normalizeH="0" baseline="0">
              <a:ln>
                <a:noFill/>
              </a:ln>
              <a:solidFill>
                <a:srgbClr val="CC0000"/>
              </a:solidFill>
              <a:effectLst/>
              <a:latin typeface="Arial Narrow" panose="020B06060202020302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sp>
        <p:nvSpPr>
          <p:cNvPr id="19" name="Rectangle 4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002096" y="2776946"/>
            <a:ext cx="9321800" cy="605294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4000" baseline="0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002096" y="3593910"/>
            <a:ext cx="9321800" cy="50276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buFont typeface="Webdings" panose="05030102010509060703" charset="2"/>
              <a:buNone/>
              <a:defRPr sz="26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Sub-title</a:t>
            </a:r>
            <a:endParaRPr lang="en-US" dirty="0"/>
          </a:p>
        </p:txBody>
      </p:sp>
      <p:sp>
        <p:nvSpPr>
          <p:cNvPr id="21" name="Pentagon 20"/>
          <p:cNvSpPr/>
          <p:nvPr/>
        </p:nvSpPr>
        <p:spPr bwMode="auto">
          <a:xfrm>
            <a:off x="0" y="2713893"/>
            <a:ext cx="808522" cy="2608709"/>
          </a:xfrm>
          <a:prstGeom prst="homePlate">
            <a:avLst>
              <a:gd name="adj" fmla="val 26410"/>
            </a:avLst>
          </a:prstGeom>
          <a:solidFill>
            <a:schemeClr val="accent5">
              <a:lumMod val="60000"/>
              <a:lumOff val="40000"/>
            </a:schemeClr>
          </a:solidFill>
          <a:ln>
            <a:headEnd type="none" w="med" len="med"/>
            <a:tailEnd type="none" w="med" len="med"/>
          </a:ln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wrap="square" lIns="121920" tIns="60960" rIns="121920" bIns="60960" numCol="1" rtlCol="0" anchor="b" anchorCtr="0" compatLnSpc="1"/>
          <a:lstStyle/>
          <a:p>
            <a:pPr marL="0" marR="0" indent="0" algn="l" defTabSz="12192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4265" b="0" i="0" u="none" strike="noStrike" cap="none" normalizeH="0" baseline="0" dirty="0">
              <a:ln>
                <a:noFill/>
              </a:ln>
              <a:solidFill>
                <a:srgbClr val="CC0000"/>
              </a:solidFill>
              <a:effectLst/>
              <a:latin typeface="Arial Narrow" panose="020B0606020202030204" charset="0"/>
              <a:ea typeface="MS PGothic" panose="020B0600070205080204" charset="-128"/>
              <a:cs typeface="MS PGothic" panose="020B0600070205080204" charset="-128"/>
            </a:endParaRPr>
          </a:p>
        </p:txBody>
      </p:sp>
      <p:pic>
        <p:nvPicPr>
          <p:cNvPr id="18" name="Picture 17" descr="CompanyConfidential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476521" y="5735958"/>
            <a:ext cx="898336" cy="549391"/>
          </a:xfrm>
          <a:prstGeom prst="rect">
            <a:avLst/>
          </a:prstGeom>
        </p:spPr>
      </p:pic>
      <p:sp>
        <p:nvSpPr>
          <p:cNvPr id="25" name="Text Box 16"/>
          <p:cNvSpPr txBox="1">
            <a:spLocks noChangeArrowheads="1"/>
          </p:cNvSpPr>
          <p:nvPr/>
        </p:nvSpPr>
        <p:spPr bwMode="auto">
          <a:xfrm>
            <a:off x="1232612" y="5663254"/>
            <a:ext cx="4673600" cy="63094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b">
            <a:spAutoFit/>
          </a:bodyPr>
          <a:lstStyle>
            <a:defPPr>
              <a:defRPr lang="en-US"/>
            </a:defPPr>
            <a:lvl1pPr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panose="020B0606020202030204" charset="0"/>
                <a:ea typeface="MS PGothic" panose="020B0600070205080204" charset="-128"/>
                <a:cs typeface="MS PGothic" panose="020B0600070205080204" charset="-128"/>
              </a:defRPr>
            </a:lvl1pPr>
            <a:lvl2pPr marL="4572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panose="020B0606020202030204" charset="0"/>
                <a:ea typeface="MS PGothic" panose="020B0600070205080204" charset="-128"/>
                <a:cs typeface="MS PGothic" panose="020B0600070205080204" charset="-128"/>
              </a:defRPr>
            </a:lvl2pPr>
            <a:lvl3pPr marL="9144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panose="020B0606020202030204" charset="0"/>
                <a:ea typeface="MS PGothic" panose="020B0600070205080204" charset="-128"/>
                <a:cs typeface="MS PGothic" panose="020B0600070205080204" charset="-128"/>
              </a:defRPr>
            </a:lvl3pPr>
            <a:lvl4pPr marL="13716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panose="020B0606020202030204" charset="0"/>
                <a:ea typeface="MS PGothic" panose="020B0600070205080204" charset="-128"/>
                <a:cs typeface="MS PGothic" panose="020B0600070205080204" charset="-128"/>
              </a:defRPr>
            </a:lvl4pPr>
            <a:lvl5pPr marL="1828800" algn="l" rtl="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CC0000"/>
                </a:solidFill>
                <a:latin typeface="Arial Narrow" panose="020B0606020202030204" charset="0"/>
                <a:ea typeface="MS PGothic" panose="020B0600070205080204" charset="-128"/>
                <a:cs typeface="MS PGothic" panose="020B0600070205080204" charset="-128"/>
              </a:defRPr>
            </a:lvl5pPr>
            <a:lvl6pPr marL="22860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panose="020B0606020202030204" charset="0"/>
                <a:ea typeface="MS PGothic" panose="020B0600070205080204" charset="-128"/>
                <a:cs typeface="MS PGothic" panose="020B0600070205080204" charset="-128"/>
              </a:defRPr>
            </a:lvl6pPr>
            <a:lvl7pPr marL="27432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panose="020B0606020202030204" charset="0"/>
                <a:ea typeface="MS PGothic" panose="020B0600070205080204" charset="-128"/>
                <a:cs typeface="MS PGothic" panose="020B0600070205080204" charset="-128"/>
              </a:defRPr>
            </a:lvl7pPr>
            <a:lvl8pPr marL="32004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panose="020B0606020202030204" charset="0"/>
                <a:ea typeface="MS PGothic" panose="020B0600070205080204" charset="-128"/>
                <a:cs typeface="MS PGothic" panose="020B0600070205080204" charset="-128"/>
              </a:defRPr>
            </a:lvl8pPr>
            <a:lvl9pPr marL="3657600" algn="l" defTabSz="457200" rtl="0" eaLnBrk="1" latinLnBrk="0" hangingPunct="1">
              <a:defRPr sz="3200" kern="1200">
                <a:solidFill>
                  <a:srgbClr val="CC0000"/>
                </a:solidFill>
                <a:latin typeface="Arial Narrow" panose="020B0606020202030204" charset="0"/>
                <a:ea typeface="MS PGothic" panose="020B0600070205080204" charset="-128"/>
                <a:cs typeface="MS PGothic" panose="020B0600070205080204" charset="-128"/>
              </a:defRPr>
            </a:lvl9pPr>
          </a:lstStyle>
          <a:p>
            <a:pPr defTabSz="1219200">
              <a:lnSpc>
                <a:spcPts val="2105"/>
              </a:lnSpc>
              <a:defRPr/>
            </a:pPr>
            <a:r>
              <a:rPr lang="en-US" sz="1865" b="1" cap="all" dirty="0">
                <a:solidFill>
                  <a:schemeClr val="bg1">
                    <a:lumMod val="65000"/>
                  </a:schemeClr>
                </a:solidFill>
              </a:rPr>
              <a:t>Company Confidential </a:t>
            </a:r>
            <a:br>
              <a:rPr lang="en-US" sz="1865" b="1" cap="all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Unauthorized Use and Disclosure Prohibited</a:t>
            </a:r>
            <a:endParaRPr lang="en-US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7"/>
          <p:cNvSpPr>
            <a:spLocks noGrp="1"/>
          </p:cNvSpPr>
          <p:nvPr>
            <p:ph sz="quarter" idx="11"/>
          </p:nvPr>
        </p:nvSpPr>
        <p:spPr>
          <a:xfrm>
            <a:off x="203200" y="1295399"/>
            <a:ext cx="5791200" cy="4967817"/>
          </a:xfrm>
          <a:prstGeom prst="rect">
            <a:avLst/>
          </a:prstGeom>
        </p:spPr>
        <p:txBody>
          <a:bodyPr/>
          <a:lstStyle>
            <a:lvl4pPr>
              <a:buClrTx/>
              <a:buFont typeface="Wingdings" panose="05000000000000000000" pitchFamily="2" charset="2"/>
              <a:buChar char="§"/>
              <a:defRPr sz="2135" cap="none"/>
            </a:lvl4pPr>
            <a:lvl5pPr>
              <a:buClrTx/>
              <a:buFont typeface="Wingdings" panose="05000000000000000000" pitchFamily="2" charset="2"/>
              <a:buChar char="§"/>
              <a:defRPr sz="1865" cap="none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9"/>
          <p:cNvSpPr>
            <a:spLocks noGrp="1"/>
          </p:cNvSpPr>
          <p:nvPr>
            <p:ph sz="quarter" idx="13"/>
          </p:nvPr>
        </p:nvSpPr>
        <p:spPr>
          <a:xfrm>
            <a:off x="6189472" y="1295400"/>
            <a:ext cx="5791200" cy="4967816"/>
          </a:xfrm>
          <a:prstGeom prst="rect">
            <a:avLst/>
          </a:prstGeom>
        </p:spPr>
        <p:txBody>
          <a:bodyPr/>
          <a:lstStyle>
            <a:lvl4pPr>
              <a:buClr>
                <a:schemeClr val="tx1"/>
              </a:buClr>
              <a:buFont typeface="Wingdings" panose="05000000000000000000" pitchFamily="2" charset="2"/>
              <a:buChar char="§"/>
              <a:defRPr sz="2135"/>
            </a:lvl4pPr>
            <a:lvl5pPr>
              <a:buClr>
                <a:schemeClr val="tx1"/>
              </a:buClr>
              <a:buFont typeface="Wingdings" panose="05000000000000000000" pitchFamily="2" charset="2"/>
              <a:buChar char="§"/>
              <a:defRPr sz="1865"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182882"/>
            <a:ext cx="9448800" cy="9143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203200" y="279135"/>
            <a:ext cx="9448800" cy="914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GB"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-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03200" y="321738"/>
            <a:ext cx="9448800" cy="49106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03200" y="645165"/>
            <a:ext cx="9448800" cy="253996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spcAft>
                <a:spcPts val="0"/>
              </a:spcAft>
              <a:buNone/>
              <a:defRPr sz="26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Sub-Title</a:t>
            </a:r>
            <a:endParaRPr lang="en-US" dirty="0"/>
          </a:p>
        </p:txBody>
      </p:sp>
      <p:sp>
        <p:nvSpPr>
          <p:cNvPr id="9" name="Content Placeholder 6"/>
          <p:cNvSpPr>
            <a:spLocks noGrp="1"/>
          </p:cNvSpPr>
          <p:nvPr>
            <p:ph sz="quarter" idx="12"/>
          </p:nvPr>
        </p:nvSpPr>
        <p:spPr>
          <a:xfrm>
            <a:off x="203200" y="1295401"/>
            <a:ext cx="11785600" cy="49678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182882"/>
            <a:ext cx="9448800" cy="9143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 Only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03200" y="182882"/>
            <a:ext cx="9448800" cy="9143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16" name="Rectangle 10"/>
          <p:cNvSpPr>
            <a:spLocks noGrp="1" noChangeArrowheads="1"/>
          </p:cNvSpPr>
          <p:nvPr>
            <p:ph idx="1"/>
          </p:nvPr>
        </p:nvSpPr>
        <p:spPr bwMode="auto">
          <a:xfrm>
            <a:off x="203200" y="1422401"/>
            <a:ext cx="11684000" cy="484081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tIns="91440" bIns="91440" anchor="ctr"/>
          <a:lstStyle>
            <a:lvl1pPr algn="ctr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  <a:endParaRPr lang="en-US" noProof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2546" y="85346"/>
            <a:ext cx="11992861" cy="6514109"/>
          </a:xfrm>
          <a:prstGeom prst="rect">
            <a:avLst/>
          </a:prstGeom>
          <a:solidFill>
            <a:schemeClr val="bg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438964" y="4452168"/>
            <a:ext cx="11480800" cy="76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sz="half" idx="1" hasCustomPrompt="1"/>
          </p:nvPr>
        </p:nvSpPr>
        <p:spPr>
          <a:xfrm>
            <a:off x="438964" y="5214170"/>
            <a:ext cx="11480800" cy="1054100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solidFill>
                  <a:schemeClr val="accent1"/>
                </a:solidFill>
              </a:defRPr>
            </a:lvl1pPr>
            <a:lvl2pPr marL="1073150" indent="-304800">
              <a:defRPr>
                <a:solidFill>
                  <a:srgbClr val="FFFFFF"/>
                </a:solidFill>
              </a:defRPr>
            </a:lvl2pPr>
            <a:lvl3pPr marL="1602105" indent="-3048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Add Sub Title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2546" y="85346"/>
            <a:ext cx="11992861" cy="6514109"/>
          </a:xfrm>
          <a:prstGeom prst="rect">
            <a:avLst/>
          </a:prstGeom>
          <a:solidFill>
            <a:schemeClr val="bg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101601" y="99420"/>
            <a:ext cx="11988799" cy="65000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546" y="85346"/>
            <a:ext cx="11992861" cy="6514109"/>
          </a:xfrm>
          <a:prstGeom prst="rect">
            <a:avLst/>
          </a:prstGeom>
          <a:solidFill>
            <a:schemeClr val="bg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/>
          </p:nvPr>
        </p:nvSpPr>
        <p:spPr>
          <a:xfrm>
            <a:off x="101601" y="99420"/>
            <a:ext cx="11988799" cy="65000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680743"/>
            <a:ext cx="11480800" cy="5824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Title &amp; Sub-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"/>
          </p:nvPr>
        </p:nvSpPr>
        <p:spPr>
          <a:xfrm>
            <a:off x="101601" y="99420"/>
            <a:ext cx="11988799" cy="64791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2546" y="85346"/>
            <a:ext cx="11992861" cy="6514109"/>
          </a:xfrm>
          <a:prstGeom prst="rect">
            <a:avLst/>
          </a:prstGeom>
          <a:solidFill>
            <a:schemeClr val="bg1"/>
          </a:solidFill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5222875"/>
            <a:ext cx="11480800" cy="76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half" idx="10" hasCustomPrompt="1"/>
          </p:nvPr>
        </p:nvSpPr>
        <p:spPr>
          <a:xfrm>
            <a:off x="457200" y="5984876"/>
            <a:ext cx="11480800" cy="593725"/>
          </a:xfrm>
          <a:prstGeom prst="rect">
            <a:avLst/>
          </a:prstGeom>
        </p:spPr>
        <p:txBody>
          <a:bodyPr/>
          <a:lstStyle>
            <a:lvl1pPr>
              <a:buNone/>
              <a:defRPr baseline="0">
                <a:solidFill>
                  <a:schemeClr val="accent1"/>
                </a:solidFill>
              </a:defRPr>
            </a:lvl1pPr>
            <a:lvl2pPr marL="1073150" indent="-304800">
              <a:defRPr>
                <a:solidFill>
                  <a:srgbClr val="FFFFFF"/>
                </a:solidFill>
              </a:defRPr>
            </a:lvl2pPr>
            <a:lvl3pPr marL="1602105" indent="-304800"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buClr>
                <a:schemeClr val="bg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Add Sub Title</a:t>
            </a:r>
            <a:endParaRPr lang="en-US"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92545" y="85344"/>
            <a:ext cx="12019379" cy="106984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/>
            </a:pPr>
            <a:endParaRPr lang="en-US" sz="3200" kern="1200" dirty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9877652" y="85344"/>
            <a:ext cx="2234272" cy="1039475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  <a:scene3d>
            <a:camera prst="obliqueTopRigh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>
              <a:lnSpc>
                <a:spcPct val="100000"/>
              </a:lnSpc>
              <a:defRPr/>
            </a:pPr>
            <a:endParaRPr lang="en-US" sz="3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7358" y="6598200"/>
            <a:ext cx="257407" cy="258264"/>
          </a:xfrm>
          <a:prstGeom prst="rect">
            <a:avLst/>
          </a:prstGeom>
          <a:solidFill>
            <a:srgbClr val="C819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noAutofit/>
          </a:bodyPr>
          <a:lstStyle/>
          <a:p>
            <a:pPr algn="ctr" defTabSz="609600"/>
            <a:endParaRPr lang="en-US" sz="2400">
              <a:solidFill>
                <a:srgbClr val="FFFFFF"/>
              </a:solidFill>
            </a:endParaRPr>
          </a:p>
        </p:txBody>
      </p:sp>
      <p:pic>
        <p:nvPicPr>
          <p:cNvPr id="17" name="Picture 16" descr="Lock2-white.png"/>
          <p:cNvPicPr/>
          <p:nvPr/>
        </p:nvPicPr>
        <p:blipFill>
          <a:blip r:embed="rId12">
            <a:clrChange>
              <a:clrFrom>
                <a:srgbClr val="170405">
                  <a:alpha val="13333"/>
                </a:srgbClr>
              </a:clrFrom>
              <a:clrTo>
                <a:srgbClr val="170405">
                  <a:alpha val="0"/>
                </a:srgbClr>
              </a:clrTo>
            </a:clrChange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4820" y="6594768"/>
            <a:ext cx="222480" cy="250635"/>
          </a:xfrm>
          <a:prstGeom prst="rect">
            <a:avLst/>
          </a:prstGeom>
          <a:effectLst/>
        </p:spPr>
      </p:pic>
      <p:sp>
        <p:nvSpPr>
          <p:cNvPr id="18" name="Text Box 16"/>
          <p:cNvSpPr txBox="1">
            <a:spLocks noChangeArrowheads="1"/>
          </p:cNvSpPr>
          <p:nvPr/>
        </p:nvSpPr>
        <p:spPr bwMode="auto">
          <a:xfrm>
            <a:off x="361344" y="6622495"/>
            <a:ext cx="5806477" cy="24006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anchor="b">
            <a:spAutoFit/>
          </a:bodyPr>
          <a:lstStyle/>
          <a:p>
            <a:pPr defTabSz="609600"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kern="0" cap="all" spc="27" dirty="0">
                <a:solidFill>
                  <a:srgbClr val="FFFFFF"/>
                </a:solidFill>
                <a:latin typeface="Arial" panose="020B0604020202020204"/>
              </a:rPr>
              <a:t>Company Confidential</a:t>
            </a:r>
            <a:endParaRPr lang="en-US" sz="1335" b="1" kern="0" spc="27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矩形 5"/>
          <p:cNvSpPr/>
          <p:nvPr userDrawn="1"/>
        </p:nvSpPr>
        <p:spPr bwMode="auto">
          <a:xfrm>
            <a:off x="98681" y="1217334"/>
            <a:ext cx="12007105" cy="5311860"/>
          </a:xfrm>
          <a:prstGeom prst="rect">
            <a:avLst/>
          </a:prstGeom>
          <a:noFill/>
          <a:effectLst/>
          <a:scene3d>
            <a:camera prst="orthographicFront"/>
            <a:lightRig rig="threePt" dir="t">
              <a:rot lat="0" lon="0" rev="1200000"/>
            </a:lightRig>
          </a:scene3d>
          <a:sp3d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GB" sz="2400" kern="120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xStyles>
    <p:titleStyle>
      <a:lvl1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4000">
          <a:solidFill>
            <a:schemeClr val="accent1"/>
          </a:solidFill>
          <a:latin typeface="Arial" panose="020B0604020202020204"/>
          <a:ea typeface="+mj-ea"/>
          <a:cs typeface="Arial" panose="020B0604020202020204"/>
        </a:defRPr>
      </a:lvl1pPr>
      <a:lvl2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5">
          <a:solidFill>
            <a:srgbClr val="CC0000"/>
          </a:solidFill>
          <a:latin typeface="Arial Narrow" panose="020B0606020202030204" charset="0"/>
          <a:ea typeface="MS PGothic" panose="020B0600070205080204" charset="-128"/>
          <a:cs typeface="MS PGothic" panose="020B0600070205080204" charset="-128"/>
        </a:defRPr>
      </a:lvl2pPr>
      <a:lvl3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5">
          <a:solidFill>
            <a:srgbClr val="CC0000"/>
          </a:solidFill>
          <a:latin typeface="Arial Narrow" panose="020B0606020202030204" charset="0"/>
          <a:ea typeface="MS PGothic" panose="020B0600070205080204" charset="-128"/>
          <a:cs typeface="MS PGothic" panose="020B0600070205080204" charset="-128"/>
        </a:defRPr>
      </a:lvl3pPr>
      <a:lvl4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5">
          <a:solidFill>
            <a:srgbClr val="CC0000"/>
          </a:solidFill>
          <a:latin typeface="Arial Narrow" panose="020B0606020202030204" charset="0"/>
          <a:ea typeface="MS PGothic" panose="020B0600070205080204" charset="-128"/>
          <a:cs typeface="MS PGothic" panose="020B0600070205080204" charset="-128"/>
        </a:defRPr>
      </a:lvl4pPr>
      <a:lvl5pPr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5">
          <a:solidFill>
            <a:srgbClr val="CC0000"/>
          </a:solidFill>
          <a:latin typeface="Arial Narrow" panose="020B0606020202030204" charset="0"/>
          <a:ea typeface="MS PGothic" panose="020B0600070205080204" charset="-128"/>
          <a:cs typeface="MS PGothic" panose="020B0600070205080204" charset="-128"/>
        </a:defRPr>
      </a:lvl5pPr>
      <a:lvl6pPr marL="609600"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5">
          <a:solidFill>
            <a:srgbClr val="CC0000"/>
          </a:solidFill>
          <a:latin typeface="Arial Narrow" panose="020B0606020202030204" charset="0"/>
          <a:ea typeface="MS PGothic" panose="020B0600070205080204" charset="-128"/>
          <a:cs typeface="MS PGothic" panose="020B0600070205080204" charset="-128"/>
        </a:defRPr>
      </a:lvl6pPr>
      <a:lvl7pPr marL="1219200"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5">
          <a:solidFill>
            <a:srgbClr val="CC0000"/>
          </a:solidFill>
          <a:latin typeface="Arial Narrow" panose="020B0606020202030204" charset="0"/>
          <a:ea typeface="MS PGothic" panose="020B0600070205080204" charset="-128"/>
          <a:cs typeface="MS PGothic" panose="020B0600070205080204" charset="-128"/>
        </a:defRPr>
      </a:lvl7pPr>
      <a:lvl8pPr marL="1828800"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5">
          <a:solidFill>
            <a:srgbClr val="CC0000"/>
          </a:solidFill>
          <a:latin typeface="Arial Narrow" panose="020B0606020202030204" charset="0"/>
          <a:ea typeface="MS PGothic" panose="020B0600070205080204" charset="-128"/>
          <a:cs typeface="MS PGothic" panose="020B0600070205080204" charset="-128"/>
        </a:defRPr>
      </a:lvl8pPr>
      <a:lvl9pPr marL="2438400" algn="l" rtl="0" eaLnBrk="1" fontAlgn="base" hangingPunct="1">
        <a:lnSpc>
          <a:spcPts val="4000"/>
        </a:lnSpc>
        <a:spcBef>
          <a:spcPct val="0"/>
        </a:spcBef>
        <a:spcAft>
          <a:spcPct val="0"/>
        </a:spcAft>
        <a:defRPr sz="3735">
          <a:solidFill>
            <a:srgbClr val="CC0000"/>
          </a:solidFill>
          <a:latin typeface="Arial Narrow" panose="020B0606020202030204" charset="0"/>
          <a:ea typeface="MS PGothic" panose="020B0600070205080204" charset="-128"/>
          <a:cs typeface="MS PGothic" panose="020B0600070205080204" charset="-128"/>
        </a:defRPr>
      </a:lvl9pPr>
    </p:titleStyle>
    <p:bodyStyle>
      <a:lvl1pPr marL="382905" indent="-382905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rgbClr val="BB2332"/>
        </a:buClr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1073150" indent="-304800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>
            <a:lumMod val="50000"/>
          </a:schemeClr>
        </a:buClr>
        <a:buSzPct val="80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</a:defRPr>
      </a:lvl2pPr>
      <a:lvl3pPr marL="1682750" indent="-304800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>
            <a:lumMod val="50000"/>
          </a:schemeClr>
        </a:buClr>
        <a:buSzPct val="80000"/>
        <a:buFont typeface="Wingdings" panose="05000000000000000000" pitchFamily="2" charset="2"/>
        <a:buChar char="§"/>
        <a:defRPr sz="2600">
          <a:solidFill>
            <a:schemeClr val="tx1"/>
          </a:solidFill>
          <a:latin typeface="+mn-lt"/>
          <a:ea typeface="+mn-ea"/>
        </a:defRPr>
      </a:lvl3pPr>
      <a:lvl4pPr marL="2133600" indent="-304800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000" cap="none">
          <a:solidFill>
            <a:schemeClr val="tx1"/>
          </a:solidFill>
          <a:latin typeface="Arial" panose="020B0604020202020204" pitchFamily="34" charset="0"/>
          <a:ea typeface="+mn-ea"/>
        </a:defRPr>
      </a:lvl4pPr>
      <a:lvl5pPr marL="2743200" indent="-304800" algn="l" rtl="0" eaLnBrk="1" fontAlgn="base" hangingPunct="1">
        <a:lnSpc>
          <a:spcPct val="100000"/>
        </a:lnSpc>
        <a:spcBef>
          <a:spcPts val="0"/>
        </a:spcBef>
        <a:spcAft>
          <a:spcPts val="800"/>
        </a:spcAft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1800" cap="none">
          <a:solidFill>
            <a:schemeClr val="tx1"/>
          </a:solidFill>
          <a:latin typeface="Arial" panose="020B0604020202020204" pitchFamily="34" charset="0"/>
          <a:ea typeface="+mn-ea"/>
        </a:defRPr>
      </a:lvl5pPr>
      <a:lvl6pPr marL="3352800" indent="-3048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665">
          <a:solidFill>
            <a:schemeClr val="tx1"/>
          </a:solidFill>
          <a:latin typeface="Arial" panose="020B0604020202020204" pitchFamily="34" charset="0"/>
          <a:ea typeface="+mn-ea"/>
        </a:defRPr>
      </a:lvl6pPr>
      <a:lvl7pPr marL="3962400" indent="-3048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665">
          <a:solidFill>
            <a:schemeClr val="tx1"/>
          </a:solidFill>
          <a:latin typeface="Arial" panose="020B0604020202020204" pitchFamily="34" charset="0"/>
          <a:ea typeface="+mn-ea"/>
        </a:defRPr>
      </a:lvl7pPr>
      <a:lvl8pPr marL="4572000" indent="-3048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665">
          <a:solidFill>
            <a:schemeClr val="tx1"/>
          </a:solidFill>
          <a:latin typeface="Arial" panose="020B0604020202020204" pitchFamily="34" charset="0"/>
          <a:ea typeface="+mn-ea"/>
        </a:defRPr>
      </a:lvl8pPr>
      <a:lvl9pPr marL="5181600" indent="-304800" algn="l" rtl="0" eaLnBrk="1" fontAlgn="base" hangingPunct="1">
        <a:spcBef>
          <a:spcPct val="20000"/>
        </a:spcBef>
        <a:spcAft>
          <a:spcPct val="0"/>
        </a:spcAft>
        <a:buClr>
          <a:srgbClr val="BB2332"/>
        </a:buClr>
        <a:buChar char="»"/>
        <a:defRPr sz="2665">
          <a:solidFill>
            <a:schemeClr val="tx1"/>
          </a:solidFill>
          <a:latin typeface="Arial" panose="020B0604020202020204" pitchFamily="34" charset="0"/>
          <a:ea typeface="+mn-ea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72110" y="2932385"/>
            <a:ext cx="9321800" cy="1630045"/>
          </a:xfrm>
        </p:spPr>
        <p:txBody>
          <a:bodyPr/>
          <a:lstStyle/>
          <a:p>
            <a:r>
              <a:rPr lang="en-US" sz="3600" b="1" kern="1200" dirty="0">
                <a:latin typeface="+mn-lt"/>
                <a:ea typeface="新宋体" panose="02010609030101010101" pitchFamily="49" charset="-122"/>
              </a:rPr>
              <a:t>Intern Project Report</a:t>
            </a:r>
            <a:br>
              <a:rPr lang="en-US" sz="2400" kern="1200" dirty="0">
                <a:solidFill>
                  <a:schemeClr val="tx2"/>
                </a:solidFill>
                <a:latin typeface="Abadi Extra Light" panose="020F0502020204030204" pitchFamily="34" charset="0"/>
                <a:ea typeface="新宋体" panose="02010609030101010101" pitchFamily="49" charset="-122"/>
              </a:rPr>
            </a:br>
            <a:r>
              <a:rPr lang="en-US" sz="2400" kern="1200" dirty="0">
                <a:solidFill>
                  <a:schemeClr val="tx2"/>
                </a:solidFill>
                <a:latin typeface="Abadi Extra Light" panose="020F0502020204030204" pitchFamily="34" charset="0"/>
                <a:ea typeface="新宋体" panose="02010609030101010101" pitchFamily="49" charset="-122"/>
              </a:rPr>
              <a:t>Prepared by: Yihe </a:t>
            </a:r>
            <a:r>
              <a:rPr lang="en-US" sz="2400" kern="1200" dirty="0">
                <a:solidFill>
                  <a:schemeClr val="tx2"/>
                </a:solidFill>
                <a:latin typeface="Abadi Extra Light" panose="020F0502020204030204" pitchFamily="34" charset="0"/>
                <a:ea typeface="新宋体" panose="02010609030101010101" pitchFamily="49" charset="-122"/>
              </a:rPr>
              <a:t>Yang</a:t>
            </a:r>
            <a:br>
              <a:rPr lang="en-US" sz="2400" kern="1200" dirty="0">
                <a:solidFill>
                  <a:schemeClr val="tx2"/>
                </a:solidFill>
                <a:latin typeface="Abadi Extra Light" panose="020F0502020204030204" pitchFamily="34" charset="0"/>
                <a:ea typeface="新宋体" panose="02010609030101010101" pitchFamily="49" charset="-122"/>
              </a:rPr>
            </a:br>
            <a:r>
              <a:rPr lang="en-US" sz="2400" kern="1200" dirty="0">
                <a:solidFill>
                  <a:schemeClr val="tx2"/>
                </a:solidFill>
                <a:latin typeface="Abadi Extra Light" panose="020F0502020204030204" pitchFamily="34" charset="0"/>
                <a:ea typeface="新宋体" panose="02010609030101010101" pitchFamily="49" charset="-122"/>
              </a:rPr>
              <a:t>Date:</a:t>
            </a:r>
            <a:r>
              <a:rPr lang="en-US" altLang="zh-CN" sz="2400" kern="1200" dirty="0">
                <a:solidFill>
                  <a:schemeClr val="tx2"/>
                </a:solidFill>
                <a:latin typeface="Abadi Extra Light" panose="020F0502020204030204" pitchFamily="34" charset="0"/>
                <a:ea typeface="新宋体" panose="02010609030101010101" pitchFamily="49" charset="-122"/>
              </a:rPr>
              <a:t> 2025/10/3</a:t>
            </a:r>
            <a:endParaRPr lang="en-US" sz="2400" kern="1200" dirty="0">
              <a:solidFill>
                <a:schemeClr val="tx2"/>
              </a:solidFill>
              <a:latin typeface="Abadi Extra Light" panose="020F0502020204030204" pitchFamily="34" charset="0"/>
              <a:ea typeface="新宋体" panose="02010609030101010101" pitchFamily="49" charset="-122"/>
            </a:endParaRPr>
          </a:p>
        </p:txBody>
      </p:sp>
      <p:pic>
        <p:nvPicPr>
          <p:cNvPr id="3" name="图片 2" descr="形状&#10;&#10;AI 生成的内容可能不正确。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602" y="562201"/>
            <a:ext cx="2229135" cy="566018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Project Conclusion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11054" y="1655285"/>
            <a:ext cx="11569566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Successfully established automated scRNA-seq analysis pipeline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Effectively filtered low-quality cells and technical artifacts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 Identified clear cell population structure through clustering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Created reproducible and documented workflow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/>
              <a:t>Learning Outcome</a:t>
            </a:r>
            <a:r>
              <a:rPr lang="en-US"/>
              <a:t>s</a:t>
            </a:r>
            <a:endParaRPr lang="en-US"/>
          </a:p>
        </p:txBody>
      </p:sp>
      <p:sp>
        <p:nvSpPr>
          <p:cNvPr id="3" name="文本框 2"/>
          <p:cNvSpPr txBox="1"/>
          <p:nvPr/>
        </p:nvSpPr>
        <p:spPr>
          <a:xfrm>
            <a:off x="266299" y="1191735"/>
            <a:ext cx="1156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altLang="zh-CN" dirty="0">
              <a:latin typeface="Arial Narrow" panose="020B0606020202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589280" y="1310640"/>
            <a:ext cx="1101344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lnSpc>
                <a:spcPct val="150000"/>
              </a:lnSpc>
              <a:buFontTx/>
              <a:buNone/>
            </a:pPr>
            <a:endParaRPr lang="en-US" altLang="zh-CN" sz="2400" dirty="0">
              <a:solidFill>
                <a:schemeClr val="tx2"/>
              </a:solidFill>
              <a:latin typeface="Arial Narrow" panose="020B0606020202030204"/>
              <a:cs typeface="Arial Narrow" panose="020B0606020202030204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400" dirty="0">
                <a:solidFill>
                  <a:schemeClr val="tx2"/>
                </a:solidFill>
                <a:latin typeface="Arial Narrow" panose="020B0606020202030204"/>
                <a:cs typeface="Arial Narrow" panose="020B0606020202030204"/>
              </a:rPr>
              <a:t>Technical Skills: Scanpy, scRNA-seq analysis, data visualization</a:t>
            </a:r>
            <a:endParaRPr lang="en-US" altLang="zh-CN" sz="2400" dirty="0">
              <a:solidFill>
                <a:schemeClr val="tx2"/>
              </a:solidFill>
              <a:latin typeface="Arial Narrow" panose="020B0606020202030204"/>
              <a:cs typeface="Arial Narrow" panose="020B0606020202030204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-US" altLang="zh-CN" sz="2400" dirty="0">
              <a:solidFill>
                <a:schemeClr val="tx2"/>
              </a:solidFill>
              <a:latin typeface="Arial Narrow" panose="020B0606020202030204"/>
              <a:cs typeface="Arial Narrow" panose="020B0606020202030204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400" dirty="0">
                <a:solidFill>
                  <a:schemeClr val="tx2"/>
                </a:solidFill>
                <a:latin typeface="Arial Narrow" panose="020B0606020202030204"/>
                <a:cs typeface="Arial Narrow" panose="020B0606020202030204"/>
              </a:rPr>
              <a:t>Analytical Methods: Dimensionality reduction, clustering algorithms</a:t>
            </a:r>
            <a:endParaRPr lang="en-US" altLang="zh-CN" sz="2400" dirty="0">
              <a:solidFill>
                <a:schemeClr val="tx2"/>
              </a:solidFill>
              <a:latin typeface="Arial Narrow" panose="020B0606020202030204"/>
              <a:cs typeface="Arial Narrow" panose="020B0606020202030204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-US" altLang="zh-CN" sz="2400" dirty="0">
              <a:solidFill>
                <a:schemeClr val="tx2"/>
              </a:solidFill>
              <a:latin typeface="Arial Narrow" panose="020B0606020202030204"/>
              <a:cs typeface="Arial Narrow" panose="020B0606020202030204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400" dirty="0">
                <a:solidFill>
                  <a:schemeClr val="tx2"/>
                </a:solidFill>
                <a:latin typeface="Arial Narrow" panose="020B0606020202030204"/>
                <a:cs typeface="Arial Narrow" panose="020B0606020202030204"/>
              </a:rPr>
              <a:t>Industry Knowledge: Bioinformatics standards, QC best practices</a:t>
            </a:r>
            <a:endParaRPr lang="en-US" altLang="zh-CN" sz="2400" dirty="0">
              <a:solidFill>
                <a:schemeClr val="tx2"/>
              </a:solidFill>
              <a:latin typeface="Arial Narrow" panose="020B0606020202030204"/>
              <a:cs typeface="Arial Narrow" panose="020B0606020202030204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endParaRPr lang="en-US" altLang="zh-CN" sz="2400" dirty="0">
              <a:solidFill>
                <a:schemeClr val="tx2"/>
              </a:solidFill>
              <a:latin typeface="Arial Narrow" panose="020B0606020202030204"/>
              <a:cs typeface="Arial Narrow" panose="020B0606020202030204"/>
            </a:endParaRPr>
          </a:p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en-US" altLang="zh-CN" sz="2400" dirty="0">
                <a:solidFill>
                  <a:schemeClr val="tx2"/>
                </a:solidFill>
                <a:latin typeface="Arial Narrow" panose="020B0606020202030204"/>
                <a:cs typeface="Arial Narrow" panose="020B0606020202030204"/>
              </a:rPr>
              <a:t>Professional Growth: Project planning, documentation, result presentation</a:t>
            </a:r>
            <a:endParaRPr lang="en-US" altLang="zh-CN" sz="2400" dirty="0">
              <a:solidFill>
                <a:schemeClr val="tx2"/>
              </a:solidFill>
              <a:latin typeface="Arial Narrow" panose="020B0606020202030204"/>
              <a:cs typeface="Arial Narrow" panose="020B0606020202030204"/>
            </a:endParaRP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03872" y="3126353"/>
            <a:ext cx="9321800" cy="605294"/>
          </a:xfrm>
        </p:spPr>
        <p:txBody>
          <a:bodyPr/>
          <a:lstStyle/>
          <a:p>
            <a:r>
              <a:rPr lang="en-US" dirty="0"/>
              <a:t>THANKS</a:t>
            </a:r>
            <a:endParaRPr lang="en-US" sz="28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Use Case and Problem Statement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66299" y="1191735"/>
            <a:ext cx="11569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altLang="zh-CN" dirty="0">
              <a:latin typeface="Arial Narrow" panose="020B0606020202030204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sp>
        <p:nvSpPr>
          <p:cNvPr id="4" name="文本框 3"/>
          <p:cNvSpPr txBox="1"/>
          <p:nvPr/>
        </p:nvSpPr>
        <p:spPr>
          <a:xfrm>
            <a:off x="395785" y="1542197"/>
            <a:ext cx="11440080" cy="6862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2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cs typeface="Arial Narrow" panose="020B0606020202030204"/>
              </a:rPr>
              <a:t>What problems should this project solve for the clients?</a:t>
            </a:r>
            <a:endParaRPr lang="en-US" altLang="zh-CN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endParaRPr lang="zh-CN" altLang="en-US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cs typeface="Arial Narrow" panose="020B0606020202030204"/>
              </a:rPr>
              <a:t> </a:t>
            </a:r>
            <a:endParaRPr lang="en-US" altLang="zh-CN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cs typeface="Arial Narrow" panose="020B0606020202030204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cs typeface="Arial Narrow" panose="020B0606020202030204"/>
              </a:rPr>
              <a:t>）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cs typeface="Arial Narrow" panose="020B0606020202030204"/>
              </a:rPr>
              <a:t>Single-cell RNA sequencing data contains technical noise, low-quality cells, and doublets</a:t>
            </a:r>
            <a:endParaRPr lang="en-US" altLang="zh-CN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endParaRPr lang="en-US" altLang="zh-CN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cs typeface="Arial Narrow" panose="020B0606020202030204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cs typeface="Arial Narrow" panose="020B0606020202030204"/>
              </a:rPr>
              <a:t>）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cs typeface="Arial Narrow" panose="020B0606020202030204"/>
              </a:rPr>
              <a:t>These issues compromise downstream analysis accuracy and biological interpretation</a:t>
            </a:r>
            <a:endParaRPr lang="en-US" altLang="zh-CN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endParaRPr lang="en-US" altLang="zh-CN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r>
              <a:rPr lang="en-US" altLang="zh-CN" sz="2400" dirty="0">
                <a:solidFill>
                  <a:schemeClr val="tx2"/>
                </a:solidFill>
                <a:latin typeface="+mj-lt"/>
                <a:cs typeface="Arial Narrow" panose="020B0606020202030204"/>
              </a:rPr>
              <a:t>3</a:t>
            </a:r>
            <a:r>
              <a:rPr lang="zh-CN" altLang="en-US" sz="2400" dirty="0">
                <a:solidFill>
                  <a:schemeClr val="tx2"/>
                </a:solidFill>
                <a:latin typeface="+mj-lt"/>
                <a:cs typeface="Arial Narrow" panose="020B0606020202030204"/>
              </a:rPr>
              <a:t>）</a:t>
            </a:r>
            <a:r>
              <a:rPr lang="en-US" altLang="zh-CN" sz="2400" dirty="0">
                <a:solidFill>
                  <a:schemeClr val="tx2"/>
                </a:solidFill>
                <a:latin typeface="+mj-lt"/>
                <a:cs typeface="Arial Narrow" panose="020B0606020202030204"/>
              </a:rPr>
              <a:t> Develop a standardized computational pipeline to extract meaningful biological insights from raw data</a:t>
            </a:r>
            <a:endParaRPr lang="en-US" altLang="zh-CN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endParaRPr lang="zh-CN" altLang="en-US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endParaRPr lang="zh-CN" altLang="en-US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endParaRPr lang="zh-CN" altLang="en-US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endParaRPr lang="zh-CN" altLang="en-US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endParaRPr lang="zh-CN" altLang="en-US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endParaRPr lang="zh-CN" altLang="en-US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endParaRPr lang="zh-CN" altLang="en-US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endParaRPr lang="zh-CN" altLang="en-US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endParaRPr lang="zh-CN" altLang="en-US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endParaRPr lang="zh-CN" altLang="en-US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endParaRPr lang="zh-CN" altLang="en-US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endParaRPr lang="zh-CN" altLang="en-US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  <a:p>
            <a:pPr>
              <a:lnSpc>
                <a:spcPts val="2200"/>
              </a:lnSpc>
            </a:pPr>
            <a:endParaRPr lang="zh-CN" altLang="en-US" sz="2400" dirty="0">
              <a:solidFill>
                <a:schemeClr val="tx2"/>
              </a:solidFill>
              <a:latin typeface="+mj-lt"/>
              <a:cs typeface="Arial Narrow" panose="020B0606020202030204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Scope and Objective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66299" y="1191735"/>
            <a:ext cx="11569566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+mj-lt"/>
              <a:cs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+mj-lt"/>
                <a:cs typeface="+mj-lt"/>
              </a:rPr>
              <a:t>Scope</a:t>
            </a: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  <a:latin typeface="+mj-lt"/>
                <a:cs typeface="+mj-lt"/>
              </a:rPr>
              <a:t>: Quality control, normalization, dimensionality reduction, and clustering of scRNA-seq data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+mj-lt"/>
              <a:cs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+mj-lt"/>
              <a:cs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>
                    <a:lumMod val="10000"/>
                  </a:schemeClr>
                </a:solidFill>
                <a:latin typeface="+mj-lt"/>
                <a:cs typeface="+mj-lt"/>
              </a:rPr>
              <a:t>Objectives</a:t>
            </a: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  <a:latin typeface="+mj-lt"/>
                <a:cs typeface="+mj-lt"/>
              </a:rPr>
              <a:t>:</a:t>
            </a:r>
            <a:endParaRPr lang="en-US" altLang="zh-CN" sz="2400" b="1" dirty="0">
              <a:solidFill>
                <a:schemeClr val="tx1">
                  <a:lumMod val="10000"/>
                </a:schemeClr>
              </a:solidFill>
              <a:latin typeface="+mj-lt"/>
              <a:cs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+mj-lt"/>
              <a:cs typeface="+mj-lt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  <a:latin typeface="+mj-lt"/>
                <a:cs typeface="+mj-lt"/>
              </a:rPr>
              <a:t>    - Establish reproducible analysis workflow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+mj-lt"/>
              <a:cs typeface="+mj-lt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+mj-lt"/>
              <a:cs typeface="+mj-lt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  <a:latin typeface="+mj-lt"/>
                <a:cs typeface="+mj-lt"/>
              </a:rPr>
              <a:t>    - Identify high-quality cell populations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+mj-lt"/>
              <a:cs typeface="+mj-lt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+mj-lt"/>
              <a:cs typeface="+mj-lt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  <a:latin typeface="+mj-lt"/>
                <a:cs typeface="+mj-lt"/>
              </a:rPr>
              <a:t>    - Visualize cellular heterogeneity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+mj-lt"/>
              <a:cs typeface="+mj-lt"/>
            </a:endParaRPr>
          </a:p>
          <a:p>
            <a:pPr lvl="1" indent="0">
              <a:buFont typeface="Arial" panose="020B0604020202020204" pitchFamily="34" charset="0"/>
              <a:buNone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+mj-lt"/>
              <a:cs typeface="+mj-lt"/>
            </a:endParaRPr>
          </a:p>
          <a:p>
            <a:pPr lvl="1" indent="0"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  <a:latin typeface="+mj-lt"/>
                <a:cs typeface="+mj-lt"/>
              </a:rPr>
              <a:t>    - Enable biological discovery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  <a:latin typeface="+mj-lt"/>
              <a:cs typeface="+mj-lt"/>
            </a:endParaRP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Software Tools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66299" y="1575275"/>
            <a:ext cx="11569566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Primary Framework: Scanpy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Programming Language: Python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Key Algorithms: PCA, UMAP, Leiden clustering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Visualization: Matplotlib, Scanpy plotting functions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Engineering Design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66299" y="1191735"/>
            <a:ext cx="11569566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lnSpc>
                <a:spcPct val="200000"/>
              </a:lnSpc>
              <a:buFont typeface="+mj-lt"/>
              <a:buNone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# Core Pipeline Design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lvl="1" indent="0">
              <a:lnSpc>
                <a:spcPct val="200000"/>
              </a:lnSpc>
              <a:buFont typeface="+mj-lt"/>
              <a:buNone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adata = sc.read_h5ad("adata_subset_30k.h5ad")           # Data loading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lvl="1" indent="0">
              <a:lnSpc>
                <a:spcPct val="200000"/>
              </a:lnSpc>
              <a:buFont typeface="+mj-lt"/>
              <a:buNone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sc.pp.filter_cells(adata, min_genes=100)    # Cell filtering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lvl="1" indent="0">
              <a:lnSpc>
                <a:spcPct val="200000"/>
              </a:lnSpc>
              <a:buFont typeface="+mj-lt"/>
              <a:buNone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sc.pp.filter_genes(adata, min_cells=3)      # Gene filtering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lvl="1" indent="0">
              <a:lnSpc>
                <a:spcPct val="200000"/>
              </a:lnSpc>
              <a:buFont typeface="+mj-lt"/>
              <a:buNone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sc.pp.normalize_total(adata, target_sum=1e4)   # Normalization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lvl="1" indent="0">
              <a:lnSpc>
                <a:spcPct val="200000"/>
              </a:lnSpc>
              <a:buFont typeface="+mj-lt"/>
              <a:buNone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sc.pp.log1p(adata)      # Log transformation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Module Description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66299" y="1507330"/>
            <a:ext cx="1156956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Data Loading Module - Import .h5ad files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QC Module - Filter cells/genes based on quality metrics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Doublet Detection - Identify multiplets using Scrublet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Normalization Module - Count normalization and transformation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Analysis Module - Dimensionality reduction and clustering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Future Scope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360914" y="1673700"/>
            <a:ext cx="11569566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Integrate multi-omics data approaches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Develop interactive visualization dashboard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Implement automated cell type annotation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Optimize computational performance for larger datasets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Data Flow Diagram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430129" y="1358105"/>
            <a:ext cx="1156956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buFont typeface="+mj-lt"/>
              <a:buNone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violin plots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1175" y="2014855"/>
            <a:ext cx="11169015" cy="362966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8721" y="336887"/>
            <a:ext cx="9448800" cy="914399"/>
          </a:xfrm>
        </p:spPr>
        <p:txBody>
          <a:bodyPr/>
          <a:lstStyle/>
          <a:p>
            <a:r>
              <a:rPr lang="en-US" dirty="0"/>
              <a:t>Test and Verification</a:t>
            </a:r>
            <a:endParaRPr lang="en-GB" dirty="0"/>
          </a:p>
        </p:txBody>
      </p:sp>
      <p:sp>
        <p:nvSpPr>
          <p:cNvPr id="3" name="文本框 2"/>
          <p:cNvSpPr txBox="1"/>
          <p:nvPr/>
        </p:nvSpPr>
        <p:spPr>
          <a:xfrm>
            <a:off x="266299" y="1191735"/>
            <a:ext cx="11569566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>
              <a:lnSpc>
                <a:spcPct val="200000"/>
              </a:lnSpc>
              <a:buFont typeface="+mj-lt"/>
              <a:buNone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# Quality Thresholds Applied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lvl="1" indent="0">
              <a:lnSpc>
                <a:spcPct val="200000"/>
              </a:lnSpc>
              <a:buFont typeface="+mj-lt"/>
              <a:buNone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adata = adata[adata.obs.pct_counts_mt &lt;= 10, :]      # Mitochondrial threshold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lvl="1" indent="0">
              <a:lnSpc>
                <a:spcPct val="200000"/>
              </a:lnSpc>
              <a:buFont typeface="+mj-lt"/>
              <a:buNone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adata = adata[adata.obs.n_genes_by_counts &gt; 200, :]  # Minimum genes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lvl="1" indent="0">
              <a:lnSpc>
                <a:spcPct val="200000"/>
              </a:lnSpc>
              <a:buFont typeface="+mj-lt"/>
              <a:buNone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adata = adata[adata.obs["predicted_doublet"], :]    # Doublet removal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  <a:p>
            <a:pPr lvl="1" indent="0">
              <a:lnSpc>
                <a:spcPct val="200000"/>
              </a:lnSpc>
              <a:buFont typeface="+mj-lt"/>
              <a:buNone/>
            </a:pPr>
            <a:r>
              <a:rPr lang="en-US" altLang="zh-CN" sz="2400" dirty="0">
                <a:solidFill>
                  <a:schemeClr val="tx1">
                    <a:lumMod val="10000"/>
                  </a:schemeClr>
                </a:solidFill>
              </a:rPr>
              <a:t>print("Final cell count: {adata.n_obs}")            # Validation output</a:t>
            </a:r>
            <a:endParaRPr lang="en-US" altLang="zh-CN" sz="2400" dirty="0">
              <a:solidFill>
                <a:schemeClr val="tx1">
                  <a:lumMod val="10000"/>
                </a:schemeClr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-266299" y="1089361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kumimoji="0" lang="zh-CN" altLang="zh-CN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VL PGothic"/>
                <a:cs typeface="VL PGothic"/>
              </a:rPr>
            </a:b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RA_Confidential_16x9">
  <a:themeElements>
    <a:clrScheme name="自定义 1">
      <a:dk1>
        <a:srgbClr val="DBE9F7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定义 1">
      <a:majorFont>
        <a:latin typeface="Candara"/>
        <a:ea typeface="微软雅黑"/>
        <a:cs typeface=""/>
      </a:majorFont>
      <a:minorFont>
        <a:latin typeface="Candara"/>
        <a:ea typeface="黑体"/>
        <a:cs typeface=""/>
      </a:minorFont>
    </a:fontScheme>
    <a:fmtScheme name="细微固体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scene3d>
          <a:camera prst="orthographicFront"/>
          <a:lightRig rig="threePt" dir="t">
            <a:rot lat="0" lon="0" rev="1200000"/>
          </a:lightRig>
        </a:scene3d>
      </a:spPr>
      <a:bodyPr wrap="none" rtlCol="0" anchor="ctr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sz="2400" kern="1200">
            <a:solidFill>
              <a:schemeClr val="tx1"/>
            </a:solidFill>
            <a:latin typeface="Arial" panose="020B0604020202020204" pitchFamily="34" charset="0"/>
            <a:ea typeface="+mn-ea"/>
            <a:cs typeface="+mn-cs"/>
          </a:defRPr>
        </a:defPPr>
      </a:lstStyle>
      <a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a:style>
    </a:spDef>
    <a:lnDef>
      <a:spPr bwMode="auto">
        <a:noFill/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square" rtlCol="0">
        <a:spAutoFit/>
      </a:bodyPr>
      <a:lstStyle>
        <a:defPPr>
          <a:lnSpc>
            <a:spcPts val="2200"/>
          </a:lnSpc>
          <a:defRPr sz="2400" dirty="0" smtClean="0">
            <a:solidFill>
              <a:schemeClr val="tx2"/>
            </a:solidFill>
            <a:latin typeface="Arial Narrow" panose="020B0606020202030204"/>
            <a:cs typeface="Arial Narrow" panose="020B0606020202030204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updated_x0020_with_x0020_IA_x0020_videos_x0020_14_x002f_12_x002f_16 xmlns="11940d33-1c2c-4c14-bf15-8cbd9f758d5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A50B2AEBF1994F9C90613C98A0DA38" ma:contentTypeVersion="5" ma:contentTypeDescription="Create a new document." ma:contentTypeScope="" ma:versionID="d86913a96cdb116a1eb32ffc300fedf3">
  <xsd:schema xmlns:xsd="http://www.w3.org/2001/XMLSchema" xmlns:xs="http://www.w3.org/2001/XMLSchema" xmlns:p="http://schemas.microsoft.com/office/2006/metadata/properties" xmlns:ns2="b62d7513-aae0-4996-a9cf-1a02f00a57b8" xmlns:ns3="11940d33-1c2c-4c14-bf15-8cbd9f758d57" targetNamespace="http://schemas.microsoft.com/office/2006/metadata/properties" ma:root="true" ma:fieldsID="3eccf38fbbb876ab47bf83089b44b3c2" ns2:_="" ns3:_="">
    <xsd:import namespace="b62d7513-aae0-4996-a9cf-1a02f00a57b8"/>
    <xsd:import namespace="11940d33-1c2c-4c14-bf15-8cbd9f758d5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updated_x0020_with_x0020_IA_x0020_videos_x0020_14_x002f_12_x002f_16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2d7513-aae0-4996-a9cf-1a02f00a57b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940d33-1c2c-4c14-bf15-8cbd9f758d57" elementFormDefault="qualified">
    <xsd:import namespace="http://schemas.microsoft.com/office/2006/documentManagement/types"/>
    <xsd:import namespace="http://schemas.microsoft.com/office/infopath/2007/PartnerControls"/>
    <xsd:element name="updated_x0020_with_x0020_IA_x0020_videos_x0020_14_x002f_12_x002f_16" ma:index="12" nillable="true" ma:displayName="Comments" ma:internalName="updated_x0020_with_x0020_IA_x0020_videos_x0020_14_x002f_12_x002f_16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8DFBBE-C184-4D40-87E8-6B21942A3925}">
  <ds:schemaRefs/>
</ds:datastoreItem>
</file>

<file path=customXml/itemProps2.xml><?xml version="1.0" encoding="utf-8"?>
<ds:datastoreItem xmlns:ds="http://schemas.openxmlformats.org/officeDocument/2006/customXml" ds:itemID="{D24FD2A7-44F7-4215-AF18-D43443F5CAC9}">
  <ds:schemaRefs/>
</ds:datastoreItem>
</file>

<file path=customXml/itemProps3.xml><?xml version="1.0" encoding="utf-8"?>
<ds:datastoreItem xmlns:ds="http://schemas.openxmlformats.org/officeDocument/2006/customXml" ds:itemID="{48F0EA7C-BE1C-4CFB-98D7-80410E1954F1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RA_Confidential_16x9</Template>
  <TotalTime>0</TotalTime>
  <Words>2591</Words>
  <Application>WPS 演示</Application>
  <PresentationFormat>宽屏</PresentationFormat>
  <Paragraphs>121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31" baseType="lpstr">
      <vt:lpstr>Arial</vt:lpstr>
      <vt:lpstr>宋体</vt:lpstr>
      <vt:lpstr>Wingdings</vt:lpstr>
      <vt:lpstr>Arial Narrow</vt:lpstr>
      <vt:lpstr>Arial</vt:lpstr>
      <vt:lpstr>Arial Narrow</vt:lpstr>
      <vt:lpstr>MS PGothic</vt:lpstr>
      <vt:lpstr>Webdings</vt:lpstr>
      <vt:lpstr>新宋体</vt:lpstr>
      <vt:lpstr>Abadi Extra Light</vt:lpstr>
      <vt:lpstr>Calibri</vt:lpstr>
      <vt:lpstr>VL PGothic</vt:lpstr>
      <vt:lpstr>Candara</vt:lpstr>
      <vt:lpstr>微软雅黑</vt:lpstr>
      <vt:lpstr>Arial Unicode MS</vt:lpstr>
      <vt:lpstr>黑体</vt:lpstr>
      <vt:lpstr>Segoe Print</vt:lpstr>
      <vt:lpstr>Stymie Std Light Italic</vt:lpstr>
      <vt:lpstr>RA_Confidential_16x9</vt:lpstr>
      <vt:lpstr>Intern Project Report Prepared by:  Date: </vt:lpstr>
      <vt:lpstr>Use Case and Problem Statement</vt:lpstr>
      <vt:lpstr>Scope and Objective</vt:lpstr>
      <vt:lpstr>Software Tools</vt:lpstr>
      <vt:lpstr>Engineering Design</vt:lpstr>
      <vt:lpstr>Module Description</vt:lpstr>
      <vt:lpstr>Future Scope</vt:lpstr>
      <vt:lpstr>Data Flow Diagram</vt:lpstr>
      <vt:lpstr>Test and Verification</vt:lpstr>
      <vt:lpstr>Project Conclusion</vt:lpstr>
      <vt:lpstr>Feedback to the Internship Program</vt:lpstr>
      <vt:lpstr>THANKS</vt:lpstr>
    </vt:vector>
  </TitlesOfParts>
  <Company>Rockwell Automation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 Virtual Teams</dc:title>
  <dc:creator>Sandra lay yan Sim</dc:creator>
  <cp:lastModifiedBy>WPS_1654153869</cp:lastModifiedBy>
  <cp:revision>270</cp:revision>
  <cp:lastPrinted>2017-02-01T16:10:00Z</cp:lastPrinted>
  <dcterms:created xsi:type="dcterms:W3CDTF">2017-01-13T08:19:00Z</dcterms:created>
  <dcterms:modified xsi:type="dcterms:W3CDTF">2025-10-03T16:56:50Z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0x010100B1A50B2AEBF1994F9C90613C98A0DA38</vt:lpwstr>
  </property>
  <property fmtid="{D5CDD505-2E9C-101B-9397-08002B2CF9AE}" pid="3" name="ICV">
    <vt:lpwstr>98ADE54C73F24CA6A61CEBA44B8D90A2_12</vt:lpwstr>
  </property>
  <property fmtid="{D5CDD505-2E9C-101B-9397-08002B2CF9AE}" pid="4" name="KSOProductBuildVer">
    <vt:lpwstr>2052-12.1.0.22529</vt:lpwstr>
  </property>
</Properties>
</file>