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328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138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0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09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199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623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61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89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62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109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43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E4DE-C350-4F02-8176-EC9F2AECC35F}" type="datetimeFigureOut">
              <a:rPr lang="en-SG" smtClean="0"/>
              <a:t>16/4/2020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D8BD-1045-4EC2-99C5-57E9AEE802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887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5.png"/><Relationship Id="rId15" Type="http://schemas.openxmlformats.org/officeDocument/2006/relationships/image" Target="../media/image14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706583" y="2047896"/>
                <a:ext cx="4202545" cy="36013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SG" sz="1800" b="1" dirty="0" smtClean="0"/>
                  <a:t>Formulation</a:t>
                </a:r>
              </a:p>
              <a:p>
                <a:pPr marL="0" indent="0">
                  <a:buNone/>
                </a:pPr>
                <a:r>
                  <a:rPr lang="en-SG" sz="1800" dirty="0" smtClean="0"/>
                  <a:t>Let W be the set of all workers</a:t>
                </a:r>
              </a:p>
              <a:p>
                <a:pPr marL="0" indent="0">
                  <a:buNone/>
                </a:pPr>
                <a:r>
                  <a:rPr lang="en-SG" sz="1800" dirty="0" smtClean="0"/>
                  <a:t>Let T be the set of all tasks</a:t>
                </a:r>
              </a:p>
              <a:p>
                <a:pPr marL="0" indent="0">
                  <a:buNone/>
                </a:pPr>
                <a:r>
                  <a:rPr lang="en-SG" sz="1800" dirty="0" smtClean="0"/>
                  <a:t>The load of tasks assigned to </a:t>
                </a:r>
              </a:p>
              <a:p>
                <a:pPr marL="0" indent="0">
                  <a:buNone/>
                </a:pPr>
                <a:r>
                  <a:rPr lang="en-SG" sz="1800" dirty="0" smtClean="0"/>
                  <a:t>a worker</a:t>
                </a:r>
                <a:r>
                  <a:rPr lang="pt-BR" sz="1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SG" sz="1800" dirty="0" smtClean="0"/>
                  <a:t> is</a:t>
                </a:r>
              </a:p>
              <a:p>
                <a:pPr marL="0" indent="0">
                  <a:buNone/>
                </a:pPr>
                <a:endParaRPr lang="en-SG" sz="1800" dirty="0"/>
              </a:p>
              <a:p>
                <a:pPr marL="0" indent="0">
                  <a:buNone/>
                </a:pPr>
                <a:endParaRPr lang="en-SG" sz="1800" dirty="0" smtClean="0"/>
              </a:p>
              <a:p>
                <a:pPr marL="0" indent="0">
                  <a:buNone/>
                </a:pPr>
                <a:r>
                  <a:rPr lang="en-SG" sz="1800" dirty="0"/>
                  <a:t>w</a:t>
                </a:r>
                <a:r>
                  <a:rPr lang="en-SG" sz="1800" dirty="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SG" sz="1800" dirty="0" smtClean="0"/>
                  <a:t> = 1 if task m is assigned to worker m and 0 otherwise.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SG" sz="1800" dirty="0" smtClean="0"/>
                  <a:t> is the job load of task m.</a:t>
                </a:r>
                <a:endParaRPr lang="en-SG" sz="1800" dirty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83" y="2047896"/>
                <a:ext cx="4202545" cy="3601316"/>
              </a:xfrm>
              <a:prstGeom prst="rect">
                <a:avLst/>
              </a:prstGeom>
              <a:blipFill>
                <a:blip r:embed="rId24"/>
                <a:stretch>
                  <a:fillRect l="-1306" t="-1692" b="-23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35" y="241499"/>
            <a:ext cx="10515600" cy="652969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+mn-lt"/>
              </a:rPr>
              <a:t>Task allocation</a:t>
            </a:r>
            <a:r>
              <a:rPr lang="en-SG" sz="2400" b="1" dirty="0">
                <a:latin typeface="+mn-lt"/>
              </a:rPr>
              <a:t/>
            </a:r>
            <a:br>
              <a:rPr lang="en-SG" sz="2400" b="1" dirty="0">
                <a:latin typeface="+mn-lt"/>
              </a:rPr>
            </a:br>
            <a:endParaRPr lang="en-SG" sz="2400" b="1" dirty="0"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6583" y="814084"/>
            <a:ext cx="3126931" cy="1162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b="1" dirty="0" smtClean="0"/>
              <a:t>Aim</a:t>
            </a:r>
          </a:p>
          <a:p>
            <a:pPr marL="0" indent="0">
              <a:buNone/>
            </a:pPr>
            <a:r>
              <a:rPr lang="en-SG" sz="1800" dirty="0" smtClean="0"/>
              <a:t>Balance the work load of workers during task allocation</a:t>
            </a:r>
          </a:p>
          <a:p>
            <a:pPr marL="0" indent="0">
              <a:buNone/>
            </a:pPr>
            <a:endParaRPr lang="en-SG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3118" y="3911561"/>
                <a:ext cx="253817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18" y="3911561"/>
                <a:ext cx="2538175" cy="6721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707967" y="714420"/>
            <a:ext cx="4499827" cy="3601316"/>
            <a:chOff x="4693791" y="-447646"/>
            <a:chExt cx="4499827" cy="36013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ontent Placeholder 2"/>
                <p:cNvSpPr txBox="1">
                  <a:spLocks/>
                </p:cNvSpPr>
                <p:nvPr/>
              </p:nvSpPr>
              <p:spPr>
                <a:xfrm>
                  <a:off x="4693791" y="-447646"/>
                  <a:ext cx="4499827" cy="360131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SG" sz="1800" b="1" dirty="0" smtClean="0"/>
                    <a:t>Formulation (</a:t>
                  </a:r>
                  <a:r>
                    <a:rPr lang="en-SG" sz="1800" b="1" dirty="0" err="1" smtClean="0"/>
                    <a:t>cont</a:t>
                  </a:r>
                  <a:r>
                    <a:rPr lang="en-SG" sz="1800" b="1" dirty="0" smtClean="0"/>
                    <a:t>)</a:t>
                  </a:r>
                </a:p>
                <a:p>
                  <a:pPr marL="0" indent="0">
                    <a:buNone/>
                  </a:pPr>
                  <a:r>
                    <a:rPr lang="en-SG" sz="1800" dirty="0" smtClean="0"/>
                    <a:t>The task load of a worker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pt-B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a14:m>
                  <a:endParaRPr lang="en-SG" sz="1800" dirty="0" smtClean="0"/>
                </a:p>
                <a:p>
                  <a:pPr marL="0" indent="0">
                    <a:buNone/>
                  </a:pPr>
                  <a:r>
                    <a:rPr lang="en-SG" sz="1800" dirty="0" smtClean="0"/>
                    <a:t>after allocation is:</a:t>
                  </a:r>
                </a:p>
                <a:p>
                  <a:pPr marL="0" indent="0">
                    <a:buNone/>
                  </a:pPr>
                  <a:endParaRPr lang="en-SG" sz="1800" dirty="0"/>
                </a:p>
                <a:p>
                  <a:pPr marL="0" indent="0">
                    <a:buNone/>
                  </a:pPr>
                  <a:endParaRPr lang="en-SG" sz="1800" dirty="0" smtClean="0"/>
                </a:p>
                <a:p>
                  <a:pPr marL="0" indent="0">
                    <a:buNone/>
                  </a:pPr>
                  <a:r>
                    <a:rPr lang="en-SG" sz="1800" dirty="0" smtClean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SG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SG" sz="1800" dirty="0" smtClean="0"/>
                    <a:t> is the current work load of worker n.</a:t>
                  </a:r>
                </a:p>
                <a:p>
                  <a:pPr marL="0" indent="0">
                    <a:buNone/>
                  </a:pPr>
                  <a:endParaRPr lang="en-SG" sz="1800" dirty="0"/>
                </a:p>
                <a:p>
                  <a:pPr marL="0" indent="0">
                    <a:buNone/>
                  </a:pPr>
                  <a:endParaRPr lang="en-SG" sz="1800" dirty="0"/>
                </a:p>
              </p:txBody>
            </p:sp>
          </mc:Choice>
          <mc:Fallback xmlns="">
            <p:sp>
              <p:nvSpPr>
                <p:cNvPr id="11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791" y="-447646"/>
                  <a:ext cx="4499827" cy="3601316"/>
                </a:xfrm>
                <a:prstGeom prst="rect">
                  <a:avLst/>
                </a:prstGeom>
                <a:blipFill>
                  <a:blip r:embed="rId21"/>
                  <a:stretch>
                    <a:fillRect l="-1084" t="-1523" r="-1220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237115" y="680840"/>
                  <a:ext cx="2538175" cy="672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7115" y="680840"/>
                  <a:ext cx="2538175" cy="67217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87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35" y="241499"/>
            <a:ext cx="10515600" cy="652969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+mn-lt"/>
              </a:rPr>
              <a:t>Task allocation</a:t>
            </a:r>
            <a:r>
              <a:rPr lang="en-SG" sz="2400" b="1" dirty="0">
                <a:latin typeface="+mn-lt"/>
              </a:rPr>
              <a:t/>
            </a:r>
            <a:br>
              <a:rPr lang="en-SG" sz="2400" b="1" dirty="0">
                <a:latin typeface="+mn-lt"/>
              </a:rPr>
            </a:br>
            <a:endParaRPr lang="en-SG" sz="2400" b="1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9735" y="894467"/>
            <a:ext cx="5177288" cy="4691169"/>
            <a:chOff x="5494778" y="881623"/>
            <a:chExt cx="5177288" cy="4691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ontent Placeholder 2"/>
                <p:cNvSpPr txBox="1">
                  <a:spLocks/>
                </p:cNvSpPr>
                <p:nvPr/>
              </p:nvSpPr>
              <p:spPr>
                <a:xfrm>
                  <a:off x="5494778" y="881623"/>
                  <a:ext cx="5177288" cy="469116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SG" sz="1800" b="1" dirty="0" smtClean="0"/>
                    <a:t>Formulation (</a:t>
                  </a:r>
                  <a:r>
                    <a:rPr lang="en-SG" sz="1800" b="1" dirty="0" err="1" smtClean="0"/>
                    <a:t>cont</a:t>
                  </a:r>
                  <a:r>
                    <a:rPr lang="en-SG" sz="1800" b="1" dirty="0" smtClean="0"/>
                    <a:t>)</a:t>
                  </a:r>
                </a:p>
                <a:p>
                  <a:pPr marL="0" indent="0">
                    <a:buNone/>
                  </a:pPr>
                  <a:r>
                    <a:rPr lang="en-SG" sz="1800" dirty="0" smtClean="0"/>
                    <a:t>We formulate the objective function to minimise the highest work load among all workers.</a:t>
                  </a:r>
                </a:p>
                <a:p>
                  <a:pPr marL="0" indent="0">
                    <a:buNone/>
                  </a:pPr>
                  <a:endParaRPr lang="en-SG" sz="1800" dirty="0"/>
                </a:p>
                <a:p>
                  <a:pPr marL="0" indent="0">
                    <a:buNone/>
                  </a:pPr>
                  <a:r>
                    <a:rPr lang="en-SG" sz="1800" dirty="0" smtClean="0"/>
                    <a:t>For convenience, we introduce an auxiliary variable z and formulate the problem as:</a:t>
                  </a:r>
                </a:p>
                <a:p>
                  <a:pPr marL="0" indent="0">
                    <a:buNone/>
                  </a:pPr>
                  <a:r>
                    <a:rPr lang="en-SG" sz="1800" dirty="0" smtClean="0"/>
                    <a:t>Min z,</a:t>
                  </a:r>
                </a:p>
                <a:p>
                  <a:pPr marL="0" indent="0">
                    <a:buNone/>
                  </a:pPr>
                  <a:r>
                    <a:rPr lang="en-SG" sz="1800" dirty="0" err="1" smtClean="0"/>
                    <a:t>s.t.</a:t>
                  </a:r>
                  <a:r>
                    <a:rPr lang="en-SG" sz="1800" dirty="0" smtClean="0"/>
                    <a:t> z &gt;=			</a:t>
                  </a:r>
                  <a14:m>
                    <m:oMath xmlns:m="http://schemas.openxmlformats.org/officeDocument/2006/math">
                      <m:r>
                        <a:rPr lang="en-SG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SG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SG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</m:t>
                      </m:r>
                      <m:r>
                        <a:rPr lang="en-SG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a14:m>
                  <a:endParaRPr lang="en-SG" sz="1800" dirty="0"/>
                </a:p>
                <a:p>
                  <a:pPr marL="0" indent="0">
                    <a:buNone/>
                  </a:pPr>
                  <a:endParaRPr lang="en-SG" sz="1800" dirty="0"/>
                </a:p>
                <a:p>
                  <a:pPr marL="0" indent="0">
                    <a:buNone/>
                  </a:pPr>
                  <a:endParaRPr lang="en-SG" sz="1800" dirty="0" smtClean="0"/>
                </a:p>
                <a:p>
                  <a:pPr marL="0" indent="0">
                    <a:buNone/>
                  </a:pPr>
                  <a:r>
                    <a:rPr lang="en-SG" sz="1800" dirty="0" smtClean="0"/>
                    <a:t>			</a:t>
                  </a:r>
                  <a:r>
                    <a:rPr lang="en-SG" sz="18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SG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SG" sz="1800" dirty="0"/>
                </a:p>
                <a:p>
                  <a:pPr marL="0" indent="0">
                    <a:buNone/>
                  </a:pPr>
                  <a:endParaRPr lang="en-SG" sz="1800" dirty="0"/>
                </a:p>
                <a:p>
                  <a:pPr marL="0" indent="0">
                    <a:buNone/>
                  </a:pPr>
                  <a:endParaRPr lang="en-SG" sz="1800" dirty="0"/>
                </a:p>
              </p:txBody>
            </p:sp>
          </mc:Choice>
          <mc:Fallback xmlns="">
            <p:sp>
              <p:nvSpPr>
                <p:cNvPr id="11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4778" y="881623"/>
                  <a:ext cx="5177288" cy="4691169"/>
                </a:xfrm>
                <a:prstGeom prst="rect">
                  <a:avLst/>
                </a:prstGeom>
                <a:blipFill>
                  <a:blip r:embed="rId10"/>
                  <a:stretch>
                    <a:fillRect l="-941" t="-1300" r="-235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660587" y="1884002"/>
                  <a:ext cx="4876800" cy="2891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SG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⁡(  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SG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SG" dirty="0" smtClean="0"/>
                    <a:t>)</a:t>
                  </a:r>
                  <a14:m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SG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587" y="1884002"/>
                  <a:ext cx="4876800" cy="289182"/>
                </a:xfrm>
                <a:prstGeom prst="rect">
                  <a:avLst/>
                </a:prstGeom>
                <a:blipFill>
                  <a:blip r:embed="rId12"/>
                  <a:stretch>
                    <a:fillRect l="-1750" t="-164583" b="-24791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37909" y="3113102"/>
                <a:ext cx="253817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09" y="3113102"/>
                <a:ext cx="2538175" cy="6721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79876" y="4089915"/>
                <a:ext cx="152798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76" y="4089915"/>
                <a:ext cx="1527982" cy="7645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699050" y="4287501"/>
            <a:ext cx="40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(Guarantee all tasks assigned to 1 worker)</a:t>
            </a:r>
            <a:endParaRPr lang="en-SG" dirty="0"/>
          </a:p>
        </p:txBody>
      </p:sp>
      <p:sp>
        <p:nvSpPr>
          <p:cNvPr id="17" name="TextBox 16"/>
          <p:cNvSpPr txBox="1"/>
          <p:nvPr/>
        </p:nvSpPr>
        <p:spPr>
          <a:xfrm>
            <a:off x="5642344" y="3188406"/>
            <a:ext cx="527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(Guarantee that workload of all worker smaller than z)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60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7" y="1021639"/>
            <a:ext cx="5724525" cy="4391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35" y="241499"/>
            <a:ext cx="10515600" cy="652969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+mn-lt"/>
              </a:rPr>
              <a:t>Code</a:t>
            </a:r>
            <a:r>
              <a:rPr lang="en-SG" sz="2400" b="1" dirty="0">
                <a:latin typeface="+mn-lt"/>
              </a:rPr>
              <a:t/>
            </a:r>
            <a:br>
              <a:rPr lang="en-SG" sz="2400" b="1" dirty="0">
                <a:latin typeface="+mn-lt"/>
              </a:rPr>
            </a:br>
            <a:endParaRPr lang="en-SG" sz="2400" b="1" dirty="0"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9734" y="597670"/>
            <a:ext cx="6563065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b="1" dirty="0" smtClean="0"/>
              <a:t>Task_allocation.py </a:t>
            </a:r>
            <a:r>
              <a:rPr lang="en-SG" sz="1200" i="1" dirty="0" err="1" smtClean="0"/>
              <a:t>pyomo</a:t>
            </a:r>
            <a:r>
              <a:rPr lang="en-SG" sz="1200" i="1" dirty="0" smtClean="0"/>
              <a:t> </a:t>
            </a:r>
            <a:r>
              <a:rPr lang="en-SG" sz="1200" i="1" dirty="0" smtClean="0"/>
              <a:t>solve task_allocation.py --solver=</a:t>
            </a:r>
            <a:r>
              <a:rPr lang="en-SG" sz="1200" i="1" dirty="0" err="1" smtClean="0"/>
              <a:t>glpk</a:t>
            </a:r>
            <a:endParaRPr lang="en-SG" sz="1200" i="1" dirty="0" smtClean="0"/>
          </a:p>
          <a:p>
            <a:pPr marL="0" indent="0">
              <a:buNone/>
            </a:pPr>
            <a:endParaRPr lang="en-SG" sz="1800" b="1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7514501" y="4502920"/>
            <a:ext cx="1980432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c</a:t>
            </a:r>
            <a:r>
              <a:rPr lang="en-SG" sz="1400" dirty="0" smtClean="0"/>
              <a:t>onstraints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7239000" y="3927504"/>
            <a:ext cx="185908" cy="14851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830304" y="1683342"/>
            <a:ext cx="2885196" cy="39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Predefined workload for each worker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18050" y="3686915"/>
            <a:ext cx="2613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7514501" y="3503535"/>
            <a:ext cx="1980432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objective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30304" y="1990897"/>
            <a:ext cx="2885196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Predefined load for each task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73450" y="1794615"/>
            <a:ext cx="3295650" cy="21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75300" y="2085934"/>
            <a:ext cx="1193800" cy="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35" y="241499"/>
            <a:ext cx="10515600" cy="652969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+mn-lt"/>
              </a:rPr>
              <a:t>Example</a:t>
            </a:r>
            <a:r>
              <a:rPr lang="en-SG" sz="2400" b="1" dirty="0">
                <a:latin typeface="+mn-lt"/>
              </a:rPr>
              <a:t/>
            </a:r>
            <a:br>
              <a:rPr lang="en-SG" sz="2400" b="1" dirty="0">
                <a:latin typeface="+mn-lt"/>
              </a:rPr>
            </a:br>
            <a:endParaRPr lang="en-SG" sz="2400" b="1" dirty="0">
              <a:latin typeface="+mn-l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691439"/>
            <a:ext cx="4848225" cy="514350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655637" y="1289820"/>
            <a:ext cx="1980432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Output: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76300" y="1713789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113701" y="1713789"/>
            <a:ext cx="1980432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Current work load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65351" y="1713789"/>
            <a:ext cx="285750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602752" y="1713789"/>
            <a:ext cx="1980432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allocated work load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1352" y="2211523"/>
            <a:ext cx="854948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Worker 1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1352" y="2606875"/>
            <a:ext cx="854948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Worker 2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1352" y="3002227"/>
            <a:ext cx="854948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Worker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76300" y="2206867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876300" y="2586544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1162050" y="2585475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/>
          <p:cNvSpPr/>
          <p:nvPr/>
        </p:nvSpPr>
        <p:spPr>
          <a:xfrm>
            <a:off x="876300" y="2993242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/>
          <p:cNvSpPr/>
          <p:nvPr/>
        </p:nvSpPr>
        <p:spPr>
          <a:xfrm>
            <a:off x="1162050" y="2991420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447800" y="2990351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1731248" y="2991561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2016998" y="2989739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/>
          <p:cNvSpPr/>
          <p:nvPr/>
        </p:nvSpPr>
        <p:spPr>
          <a:xfrm>
            <a:off x="2302748" y="2988670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2586196" y="2990351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2871946" y="2988529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3157696" y="2993810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3441144" y="2988670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3726894" y="2993198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4012644" y="2992129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/>
          <p:cNvSpPr/>
          <p:nvPr/>
        </p:nvSpPr>
        <p:spPr>
          <a:xfrm>
            <a:off x="1162050" y="2206867"/>
            <a:ext cx="569198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31248" y="2206867"/>
            <a:ext cx="1140698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51" name="Rectangle 50"/>
          <p:cNvSpPr/>
          <p:nvPr/>
        </p:nvSpPr>
        <p:spPr>
          <a:xfrm>
            <a:off x="2871946" y="2211994"/>
            <a:ext cx="1426448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296092" y="2210242"/>
            <a:ext cx="569198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10</a:t>
            </a:r>
            <a:endParaRPr lang="en-SG" dirty="0"/>
          </a:p>
        </p:txBody>
      </p:sp>
      <p:sp>
        <p:nvSpPr>
          <p:cNvPr id="53" name="Rectangle 52"/>
          <p:cNvSpPr/>
          <p:nvPr/>
        </p:nvSpPr>
        <p:spPr>
          <a:xfrm>
            <a:off x="1447800" y="2583653"/>
            <a:ext cx="854948" cy="28757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54" name="Rectangle 53"/>
          <p:cNvSpPr/>
          <p:nvPr/>
        </p:nvSpPr>
        <p:spPr>
          <a:xfrm>
            <a:off x="2302748" y="2587368"/>
            <a:ext cx="569198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55" name="Rectangle 54"/>
          <p:cNvSpPr/>
          <p:nvPr/>
        </p:nvSpPr>
        <p:spPr>
          <a:xfrm>
            <a:off x="2871946" y="2582087"/>
            <a:ext cx="1140698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12644" y="2582329"/>
            <a:ext cx="569198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9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4296092" y="2988529"/>
            <a:ext cx="285750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58" name="Rectangle 57"/>
          <p:cNvSpPr/>
          <p:nvPr/>
        </p:nvSpPr>
        <p:spPr>
          <a:xfrm>
            <a:off x="4579540" y="2988529"/>
            <a:ext cx="285750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21" y="3567951"/>
            <a:ext cx="4965700" cy="15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35" y="241499"/>
            <a:ext cx="10515600" cy="652969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+mn-lt"/>
              </a:rPr>
              <a:t>Task </a:t>
            </a:r>
            <a:r>
              <a:rPr lang="en-GB" sz="2400" b="1" dirty="0" smtClean="0">
                <a:latin typeface="+mn-lt"/>
              </a:rPr>
              <a:t>allocation </a:t>
            </a:r>
            <a:r>
              <a:rPr lang="en-SG" sz="2400" b="1" dirty="0">
                <a:latin typeface="+mn-lt"/>
              </a:rPr>
              <a:t>(with task types and competencies</a:t>
            </a:r>
            <a:r>
              <a:rPr lang="en-SG" sz="2400" b="1" dirty="0" smtClean="0">
                <a:latin typeface="+mn-lt"/>
              </a:rPr>
              <a:t>)</a:t>
            </a:r>
            <a:r>
              <a:rPr lang="en-SG" sz="2400" b="1" dirty="0">
                <a:latin typeface="+mn-lt"/>
              </a:rPr>
              <a:t/>
            </a:r>
            <a:br>
              <a:rPr lang="en-SG" sz="2400" b="1" dirty="0">
                <a:latin typeface="+mn-lt"/>
              </a:rPr>
            </a:br>
            <a:endParaRPr lang="en-SG" sz="24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599735" y="894467"/>
                <a:ext cx="5177288" cy="46911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SG" sz="1800" b="1" dirty="0" smtClean="0"/>
                  <a:t>Formulation (</a:t>
                </a:r>
                <a:r>
                  <a:rPr lang="en-SG" sz="1800" b="1" dirty="0" err="1" smtClean="0"/>
                  <a:t>cont</a:t>
                </a:r>
                <a:r>
                  <a:rPr lang="en-SG" sz="1800" b="1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SG" sz="1800" dirty="0"/>
                  <a:t> is the </a:t>
                </a:r>
                <a:r>
                  <a:rPr lang="en-SG" sz="1800" dirty="0" smtClean="0"/>
                  <a:t>competency of worker n on task type a</a:t>
                </a:r>
              </a:p>
              <a:p>
                <a:pPr marL="0" indent="0">
                  <a:buNone/>
                </a:pPr>
                <a:r>
                  <a:rPr lang="en-SG" sz="1800" dirty="0" smtClean="0"/>
                  <a:t>If work n is competent at task type 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SG" sz="1800" dirty="0" smtClean="0"/>
                  <a:t> = 1, </a:t>
                </a:r>
              </a:p>
              <a:p>
                <a:pPr marL="0" indent="0">
                  <a:buNone/>
                </a:pPr>
                <a:r>
                  <a:rPr lang="en-SG" sz="1800" dirty="0"/>
                  <a:t>e</a:t>
                </a:r>
                <a:r>
                  <a:rPr lang="en-SG" sz="1800" dirty="0" smtClean="0"/>
                  <a:t>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SG" sz="1800" dirty="0" smtClean="0"/>
                  <a:t> = 0.</a:t>
                </a:r>
                <a:r>
                  <a:rPr lang="en-SG" sz="1800" dirty="0"/>
                  <a:t>	</a:t>
                </a:r>
                <a:endParaRPr lang="en-SG" sz="1800" dirty="0" smtClean="0"/>
              </a:p>
              <a:p>
                <a:pPr marL="0" indent="0">
                  <a:buNone/>
                </a:pPr>
                <a:r>
                  <a:rPr lang="en-SG" sz="1800" dirty="0" smtClean="0"/>
                  <a:t>To </a:t>
                </a:r>
                <a:r>
                  <a:rPr lang="en-SG" sz="1800" dirty="0"/>
                  <a:t>ensure that all tasks assigned to 1 </a:t>
                </a:r>
                <a:r>
                  <a:rPr lang="en-SG" sz="1800" dirty="0" smtClean="0"/>
                  <a:t>worker with </a:t>
                </a:r>
                <a:r>
                  <a:rPr lang="en-SG" sz="1800" dirty="0"/>
                  <a:t>the right </a:t>
                </a:r>
                <a:r>
                  <a:rPr lang="en-SG" sz="1800" dirty="0" smtClean="0"/>
                  <a:t>competency, we add another constraint:</a:t>
                </a:r>
                <a:endParaRPr lang="en-SG" sz="1800" dirty="0"/>
              </a:p>
              <a:p>
                <a:pPr marL="0" indent="0">
                  <a:buNone/>
                </a:pPr>
                <a:endParaRPr lang="en-SG" sz="1800" dirty="0"/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35" y="894467"/>
                <a:ext cx="5177288" cy="4691169"/>
              </a:xfrm>
              <a:prstGeom prst="rect">
                <a:avLst/>
              </a:prstGeom>
              <a:blipFill>
                <a:blip r:embed="rId2"/>
                <a:stretch>
                  <a:fillRect l="-941" t="-1300" r="-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33085" y="3156464"/>
                <a:ext cx="189186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85" y="3156464"/>
                <a:ext cx="1891865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811424" y="3354051"/>
                <a:ext cx="995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24" y="3354051"/>
                <a:ext cx="9952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1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62" y="971170"/>
            <a:ext cx="7355025" cy="548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35" y="241499"/>
            <a:ext cx="10515600" cy="652969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+mn-lt"/>
              </a:rPr>
              <a:t>Code (with task types and competencies)</a:t>
            </a:r>
            <a:r>
              <a:rPr lang="en-SG" sz="2400" b="1" dirty="0">
                <a:latin typeface="+mn-lt"/>
              </a:rPr>
              <a:t/>
            </a:r>
            <a:br>
              <a:rPr lang="en-SG" sz="2400" b="1" dirty="0">
                <a:latin typeface="+mn-lt"/>
              </a:rPr>
            </a:br>
            <a:endParaRPr lang="en-SG" sz="2400" b="1" dirty="0"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9734" y="597670"/>
            <a:ext cx="6563065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b="1" dirty="0" smtClean="0"/>
              <a:t>Task_allocation_r1.py </a:t>
            </a:r>
            <a:r>
              <a:rPr lang="en-SG" sz="1200" i="1" dirty="0" err="1" smtClean="0"/>
              <a:t>pyomo</a:t>
            </a:r>
            <a:r>
              <a:rPr lang="en-SG" sz="1200" i="1" dirty="0" smtClean="0"/>
              <a:t> </a:t>
            </a:r>
            <a:r>
              <a:rPr lang="en-SG" sz="1200" i="1" dirty="0" smtClean="0"/>
              <a:t>solve </a:t>
            </a:r>
            <a:r>
              <a:rPr lang="en-SG" sz="1200" i="1" dirty="0" smtClean="0"/>
              <a:t>task_allocation_r1.py </a:t>
            </a:r>
            <a:r>
              <a:rPr lang="en-SG" sz="1200" i="1" dirty="0" smtClean="0"/>
              <a:t>--solver=</a:t>
            </a:r>
            <a:r>
              <a:rPr lang="en-SG" sz="1200" i="1" dirty="0" err="1" smtClean="0"/>
              <a:t>glpk</a:t>
            </a:r>
            <a:endParaRPr lang="en-SG" sz="1200" i="1" dirty="0" smtClean="0"/>
          </a:p>
          <a:p>
            <a:pPr marL="0" indent="0">
              <a:buNone/>
            </a:pPr>
            <a:endParaRPr lang="en-SG" sz="1800" b="1" dirty="0" smtClean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8401759" y="5790519"/>
            <a:ext cx="1980432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New constraints to ensure that all tasks assigned to worker with competency</a:t>
            </a:r>
            <a:endParaRPr lang="en-SG" sz="1400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8179948" y="5848350"/>
            <a:ext cx="75052" cy="60743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10297" y="2576036"/>
            <a:ext cx="2885196" cy="39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Define competency of worker</a:t>
            </a:r>
            <a:endParaRPr lang="en-SG" sz="1400" dirty="0" smtClean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41354" y="2075365"/>
            <a:ext cx="2885196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Task type</a:t>
            </a:r>
            <a:endParaRPr lang="en-SG" sz="1400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193591" y="2202881"/>
            <a:ext cx="1193800" cy="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>
            <a:off x="4326222" y="2414866"/>
            <a:ext cx="75052" cy="60743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35" y="241499"/>
            <a:ext cx="10515600" cy="652969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+mn-lt"/>
              </a:rPr>
              <a:t>Example </a:t>
            </a:r>
            <a:r>
              <a:rPr lang="en-SG" sz="2400" b="1" dirty="0">
                <a:latin typeface="+mn-lt"/>
              </a:rPr>
              <a:t>(with task types and competencies</a:t>
            </a:r>
            <a:r>
              <a:rPr lang="en-SG" sz="2400" b="1" dirty="0" smtClean="0">
                <a:latin typeface="+mn-lt"/>
              </a:rPr>
              <a:t>)</a:t>
            </a:r>
            <a:r>
              <a:rPr lang="en-SG" sz="2400" b="1" dirty="0">
                <a:latin typeface="+mn-lt"/>
              </a:rPr>
              <a:t/>
            </a:r>
            <a:br>
              <a:rPr lang="en-SG" sz="2400" b="1" dirty="0">
                <a:latin typeface="+mn-lt"/>
              </a:rPr>
            </a:br>
            <a:endParaRPr lang="en-SG" sz="2400" b="1" dirty="0">
              <a:latin typeface="+mn-lt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21451" y="2119159"/>
            <a:ext cx="1980432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800" dirty="0" smtClean="0"/>
              <a:t>Output: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42114" y="2543128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379515" y="2543128"/>
            <a:ext cx="1980432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Current work load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31165" y="2543128"/>
            <a:ext cx="285750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988229" y="2430234"/>
            <a:ext cx="1980432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allocated work </a:t>
            </a:r>
            <a:r>
              <a:rPr lang="en-SG" sz="1400" dirty="0" smtClean="0"/>
              <a:t>load (type 1,2,3)</a:t>
            </a:r>
            <a:endParaRPr lang="en-SG" sz="1400" dirty="0" smtClean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287166" y="3040862"/>
            <a:ext cx="854948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Worker 1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87166" y="3436214"/>
            <a:ext cx="854948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Worker 2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287166" y="3831566"/>
            <a:ext cx="854948" cy="42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Worker 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42114" y="3036206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/>
          <p:cNvSpPr/>
          <p:nvPr/>
        </p:nvSpPr>
        <p:spPr>
          <a:xfrm>
            <a:off x="1142114" y="3415883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1427864" y="3414250"/>
            <a:ext cx="285750" cy="28631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/>
          <p:cNvSpPr/>
          <p:nvPr/>
        </p:nvSpPr>
        <p:spPr>
          <a:xfrm>
            <a:off x="1142114" y="3822581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Rectangle 36"/>
          <p:cNvSpPr/>
          <p:nvPr/>
        </p:nvSpPr>
        <p:spPr>
          <a:xfrm>
            <a:off x="1427864" y="3824290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713614" y="3823221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Rectangle 38"/>
          <p:cNvSpPr/>
          <p:nvPr/>
        </p:nvSpPr>
        <p:spPr>
          <a:xfrm>
            <a:off x="1997062" y="3824431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Rectangle 39"/>
          <p:cNvSpPr/>
          <p:nvPr/>
        </p:nvSpPr>
        <p:spPr>
          <a:xfrm>
            <a:off x="2282812" y="3822609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/>
          <p:cNvSpPr/>
          <p:nvPr/>
        </p:nvSpPr>
        <p:spPr>
          <a:xfrm>
            <a:off x="2568562" y="3821540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2852010" y="3819690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/>
          <p:cNvSpPr/>
          <p:nvPr/>
        </p:nvSpPr>
        <p:spPr>
          <a:xfrm>
            <a:off x="3137760" y="3821399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Rectangle 43"/>
          <p:cNvSpPr/>
          <p:nvPr/>
        </p:nvSpPr>
        <p:spPr>
          <a:xfrm>
            <a:off x="3423510" y="3819618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44"/>
          <p:cNvSpPr/>
          <p:nvPr/>
        </p:nvSpPr>
        <p:spPr>
          <a:xfrm>
            <a:off x="3706958" y="3821540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3992708" y="3825356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4278458" y="3821468"/>
            <a:ext cx="285750" cy="28575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/>
          <p:cNvSpPr/>
          <p:nvPr/>
        </p:nvSpPr>
        <p:spPr>
          <a:xfrm>
            <a:off x="1436516" y="3034675"/>
            <a:ext cx="569198" cy="285750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008016" y="3034675"/>
            <a:ext cx="1140698" cy="285750"/>
          </a:xfrm>
          <a:prstGeom prst="rect">
            <a:avLst/>
          </a:prstGeom>
          <a:solidFill>
            <a:srgbClr val="C0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4</a:t>
            </a:r>
            <a:endParaRPr lang="en-SG" dirty="0"/>
          </a:p>
        </p:txBody>
      </p:sp>
      <p:sp>
        <p:nvSpPr>
          <p:cNvPr id="51" name="Rectangle 50"/>
          <p:cNvSpPr/>
          <p:nvPr/>
        </p:nvSpPr>
        <p:spPr>
          <a:xfrm>
            <a:off x="3154474" y="3033913"/>
            <a:ext cx="1426448" cy="285750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85526" y="3034512"/>
            <a:ext cx="569198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10</a:t>
            </a:r>
            <a:endParaRPr lang="en-SG" dirty="0"/>
          </a:p>
        </p:txBody>
      </p:sp>
      <p:sp>
        <p:nvSpPr>
          <p:cNvPr id="53" name="Rectangle 52"/>
          <p:cNvSpPr/>
          <p:nvPr/>
        </p:nvSpPr>
        <p:spPr>
          <a:xfrm>
            <a:off x="2015926" y="3415682"/>
            <a:ext cx="854948" cy="28757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54" name="Rectangle 53"/>
          <p:cNvSpPr/>
          <p:nvPr/>
        </p:nvSpPr>
        <p:spPr>
          <a:xfrm>
            <a:off x="2874405" y="3416900"/>
            <a:ext cx="569198" cy="285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6</a:t>
            </a:r>
            <a:endParaRPr lang="en-SG" dirty="0"/>
          </a:p>
        </p:txBody>
      </p:sp>
      <p:sp>
        <p:nvSpPr>
          <p:cNvPr id="55" name="Rectangle 54"/>
          <p:cNvSpPr/>
          <p:nvPr/>
        </p:nvSpPr>
        <p:spPr>
          <a:xfrm>
            <a:off x="3439875" y="3418345"/>
            <a:ext cx="1140698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589929" y="3416859"/>
            <a:ext cx="569198" cy="285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9</a:t>
            </a:r>
            <a:endParaRPr lang="en-SG" dirty="0"/>
          </a:p>
        </p:txBody>
      </p:sp>
      <p:sp>
        <p:nvSpPr>
          <p:cNvPr id="57" name="Rectangle 56"/>
          <p:cNvSpPr/>
          <p:nvPr/>
        </p:nvSpPr>
        <p:spPr>
          <a:xfrm>
            <a:off x="4570251" y="3821399"/>
            <a:ext cx="285750" cy="285750"/>
          </a:xfrm>
          <a:prstGeom prst="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5</a:t>
            </a:r>
            <a:endParaRPr lang="en-SG" dirty="0"/>
          </a:p>
        </p:txBody>
      </p:sp>
      <p:sp>
        <p:nvSpPr>
          <p:cNvPr id="58" name="Rectangle 57"/>
          <p:cNvSpPr/>
          <p:nvPr/>
        </p:nvSpPr>
        <p:spPr>
          <a:xfrm>
            <a:off x="1719669" y="3415217"/>
            <a:ext cx="285750" cy="28575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31213" y="2543128"/>
            <a:ext cx="285750" cy="28575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/>
          <p:cNvSpPr/>
          <p:nvPr/>
        </p:nvSpPr>
        <p:spPr>
          <a:xfrm>
            <a:off x="4431261" y="2536535"/>
            <a:ext cx="285750" cy="2857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3558714" y="2252434"/>
            <a:ext cx="257561" cy="288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1</a:t>
            </a:r>
            <a:endParaRPr lang="en-SG" sz="1400" dirty="0" smtClean="0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>
          <a:xfrm>
            <a:off x="4358760" y="2237438"/>
            <a:ext cx="257561" cy="288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2</a:t>
            </a:r>
            <a:endParaRPr lang="en-SG" sz="1400" dirty="0" smtClean="0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4096060" y="2247413"/>
            <a:ext cx="257561" cy="288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3</a:t>
            </a:r>
            <a:endParaRPr lang="en-SG" sz="1400" dirty="0" smtClean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4494683" y="2247413"/>
            <a:ext cx="257561" cy="288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3</a:t>
            </a:r>
            <a:endParaRPr lang="en-SG" sz="1400" dirty="0" smtClean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3691814" y="2257550"/>
            <a:ext cx="257561" cy="288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/>
              <a:t>2</a:t>
            </a:r>
            <a:endParaRPr lang="en-SG" sz="1400" dirty="0" smtClean="0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3949196" y="2249709"/>
            <a:ext cx="257561" cy="288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400" dirty="0" smtClean="0"/>
              <a:t>1</a:t>
            </a:r>
            <a:endParaRPr lang="en-SG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62250" y="2221369"/>
            <a:ext cx="1954761" cy="268399"/>
          </a:xfrm>
          <a:prstGeom prst="rect">
            <a:avLst/>
          </a:pr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2697339" y="2235768"/>
            <a:ext cx="1312885" cy="25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200" dirty="0" smtClean="0"/>
              <a:t>competence</a:t>
            </a:r>
            <a:endParaRPr lang="en-SG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51" y="690457"/>
            <a:ext cx="4024364" cy="124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30" y="4389969"/>
            <a:ext cx="4904269" cy="154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11488</TotalTime>
  <Words>557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Task allocation </vt:lpstr>
      <vt:lpstr>Task allocation </vt:lpstr>
      <vt:lpstr>Code </vt:lpstr>
      <vt:lpstr>Example </vt:lpstr>
      <vt:lpstr>Task allocation (with task types and competencies) </vt:lpstr>
      <vt:lpstr>Code (with task types and competencies) </vt:lpstr>
      <vt:lpstr>Example (with task types and competencies) </vt:lpstr>
    </vt:vector>
  </TitlesOfParts>
  <Company>ST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56</cp:revision>
  <dcterms:created xsi:type="dcterms:W3CDTF">2020-04-13T10:47:59Z</dcterms:created>
  <dcterms:modified xsi:type="dcterms:W3CDTF">2020-04-21T12:48:59Z</dcterms:modified>
</cp:coreProperties>
</file>